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4.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7.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8.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9.xml" ContentType="application/vnd.openxmlformats-officedocument.presentationml.notesSlide+xml"/>
  <Override PartName="/ppt/tags/tag48.xml" ContentType="application/vnd.openxmlformats-officedocument.presentationml.tags+xml"/>
  <Override PartName="/ppt/notesSlides/notesSlide10.xml" ContentType="application/vnd.openxmlformats-officedocument.presentationml.notesSlide+xml"/>
  <Override PartName="/ppt/tags/tag4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autoCompressPictures="0">
  <p:sldMasterIdLst>
    <p:sldMasterId id="2147485323" r:id="rId4"/>
  </p:sldMasterIdLst>
  <p:notesMasterIdLst>
    <p:notesMasterId r:id="rId27"/>
  </p:notesMasterIdLst>
  <p:handoutMasterIdLst>
    <p:handoutMasterId r:id="rId28"/>
  </p:handoutMasterIdLst>
  <p:sldIdLst>
    <p:sldId id="2147477040" r:id="rId5"/>
    <p:sldId id="335" r:id="rId6"/>
    <p:sldId id="2147477042" r:id="rId7"/>
    <p:sldId id="2147481108" r:id="rId8"/>
    <p:sldId id="2147481120" r:id="rId9"/>
    <p:sldId id="2147477076" r:id="rId10"/>
    <p:sldId id="2147481118" r:id="rId11"/>
    <p:sldId id="2147481121" r:id="rId12"/>
    <p:sldId id="2147481119" r:id="rId13"/>
    <p:sldId id="2147481113" r:id="rId14"/>
    <p:sldId id="2147481117" r:id="rId15"/>
    <p:sldId id="2147481116" r:id="rId16"/>
    <p:sldId id="2147379358" r:id="rId17"/>
    <p:sldId id="2147481110" r:id="rId18"/>
    <p:sldId id="2147481106" r:id="rId19"/>
    <p:sldId id="2147477066" r:id="rId20"/>
    <p:sldId id="2147477067" r:id="rId21"/>
    <p:sldId id="2147481111" r:id="rId22"/>
    <p:sldId id="300" r:id="rId23"/>
    <p:sldId id="2147477070" r:id="rId24"/>
    <p:sldId id="2147481107" r:id="rId25"/>
    <p:sldId id="2147481112" r:id="rId26"/>
  </p:sldIdLst>
  <p:sldSz cx="12192000" cy="6858000"/>
  <p:notesSz cx="6807200" cy="9939338"/>
  <p:custShowLst>
    <p:custShow name="Format Guide Workshop" id="0">
      <p:sldLst/>
    </p:custShow>
  </p:custShowLst>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9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6" name="作成者"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A5CC"/>
    <a:srgbClr val="3EAD92"/>
    <a:srgbClr val="7F7F7F"/>
    <a:srgbClr val="F494AF"/>
    <a:srgbClr val="EEE89A"/>
    <a:srgbClr val="4FB49C"/>
    <a:srgbClr val="FF8D36"/>
    <a:srgbClr val="FFE6D3"/>
    <a:srgbClr val="FFB47A"/>
    <a:srgbClr val="5757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409A4-D550-405A-B9B0-CFF851CD545E}" v="570" dt="2026-01-21T04:17:16.5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rgbClr val="00000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rgbClr val="00000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rgbClr val="00000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rgbClr val="00000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3840"/>
        <p:guide orient="horz" pos="96"/>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commentAuthors" Target="commentAuthors.xml"/><Relationship Id="rId35" Type="http://schemas.microsoft.com/office/2015/10/relationships/revisionInfo" Target="revisionInfo.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51" name="Header Placeholder 1"/>
          <p:cNvSpPr>
            <a:spLocks noGrp="1"/>
          </p:cNvSpPr>
          <p:nvPr>
            <p:ph type="hdr" sz="quarter"/>
          </p:nvPr>
        </p:nvSpPr>
        <p:spPr>
          <a:xfrm>
            <a:off x="3" y="4"/>
            <a:ext cx="2949787" cy="498693"/>
          </a:xfrm>
          <a:prstGeom prst="rect">
            <a:avLst/>
          </a:prstGeom>
        </p:spPr>
        <p:txBody>
          <a:bodyPr vert="horz" lIns="95682" tIns="47841" rIns="95682" bIns="47841" rtlCol="0"/>
          <a:lstStyle>
            <a:lvl1pPr algn="l">
              <a:defRPr sz="1300"/>
            </a:lvl1pPr>
          </a:lstStyle>
          <a:p>
            <a:endParaRPr lang="en-US" sz="900"/>
          </a:p>
        </p:txBody>
      </p:sp>
      <p:sp>
        <p:nvSpPr>
          <p:cNvPr id="1052" name="Date Placeholder 2"/>
          <p:cNvSpPr>
            <a:spLocks noGrp="1"/>
          </p:cNvSpPr>
          <p:nvPr>
            <p:ph type="dt" sz="quarter" idx="1"/>
          </p:nvPr>
        </p:nvSpPr>
        <p:spPr>
          <a:xfrm>
            <a:off x="3855842" y="4"/>
            <a:ext cx="2949787" cy="498693"/>
          </a:xfrm>
          <a:prstGeom prst="rect">
            <a:avLst/>
          </a:prstGeom>
        </p:spPr>
        <p:txBody>
          <a:bodyPr vert="horz" lIns="95682" tIns="47841" rIns="95682" bIns="47841" rtlCol="0"/>
          <a:lstStyle>
            <a:lvl1pPr algn="r">
              <a:defRPr sz="1300"/>
            </a:lvl1pPr>
          </a:lstStyle>
          <a:p>
            <a:fld id="{57691E93-EF64-46CC-85E2-BBB5BEDB9501}" type="datetimeFigureOut">
              <a:rPr lang="en-US" sz="900"/>
              <a:t>1/20/2026</a:t>
            </a:fld>
            <a:endParaRPr lang="en-US" sz="900"/>
          </a:p>
        </p:txBody>
      </p:sp>
      <p:sp>
        <p:nvSpPr>
          <p:cNvPr id="1053" name="Footer Placeholder 3"/>
          <p:cNvSpPr>
            <a:spLocks noGrp="1"/>
          </p:cNvSpPr>
          <p:nvPr>
            <p:ph type="ftr" sz="quarter" idx="2"/>
          </p:nvPr>
        </p:nvSpPr>
        <p:spPr>
          <a:xfrm>
            <a:off x="3" y="9440650"/>
            <a:ext cx="2949787" cy="498692"/>
          </a:xfrm>
          <a:prstGeom prst="rect">
            <a:avLst/>
          </a:prstGeom>
        </p:spPr>
        <p:txBody>
          <a:bodyPr vert="horz" lIns="95682" tIns="47841" rIns="95682" bIns="47841" rtlCol="0" anchor="b"/>
          <a:lstStyle>
            <a:lvl1pPr algn="l">
              <a:defRPr sz="1300"/>
            </a:lvl1pPr>
          </a:lstStyle>
          <a:p>
            <a:endParaRPr lang="en-US" sz="900"/>
          </a:p>
        </p:txBody>
      </p:sp>
      <p:sp>
        <p:nvSpPr>
          <p:cNvPr id="1054" name="Slide Number Placeholder 4"/>
          <p:cNvSpPr>
            <a:spLocks noGrp="1"/>
          </p:cNvSpPr>
          <p:nvPr>
            <p:ph type="sldNum" sz="quarter" idx="3"/>
          </p:nvPr>
        </p:nvSpPr>
        <p:spPr>
          <a:xfrm>
            <a:off x="3855842" y="9440650"/>
            <a:ext cx="2949787" cy="498692"/>
          </a:xfrm>
          <a:prstGeom prst="rect">
            <a:avLst/>
          </a:prstGeom>
        </p:spPr>
        <p:txBody>
          <a:bodyPr vert="horz" lIns="95682" tIns="47841" rIns="95682" bIns="47841" rtlCol="0" anchor="b"/>
          <a:lstStyle>
            <a:lvl1pPr algn="r">
              <a:defRPr sz="1300"/>
            </a:lvl1pPr>
          </a:lstStyle>
          <a:p>
            <a:fld id="{3DCECA85-2A7A-423F-89EA-6868CB52DF19}" type="slidenum">
              <a:rPr lang="en-US" sz="900"/>
              <a:t>‹#›</a:t>
            </a:fld>
            <a:endParaRPr lang="en-US" sz="900"/>
          </a:p>
        </p:txBody>
      </p:sp>
    </p:spTree>
    <p:extLst>
      <p:ext uri="{BB962C8B-B14F-4D97-AF65-F5344CB8AC3E}">
        <p14:creationId xmlns:p14="http://schemas.microsoft.com/office/powerpoint/2010/main" val="1709377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3" name="Rectangle 54"/>
          <p:cNvSpPr/>
          <p:nvPr/>
        </p:nvSpPr>
        <p:spPr>
          <a:xfrm>
            <a:off x="1" y="4746567"/>
            <a:ext cx="6805625" cy="51927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682" tIns="47841" rIns="95682" bIns="47841" rtlCol="0" anchor="ctr"/>
          <a:lstStyle/>
          <a:p>
            <a:pPr algn="ctr"/>
            <a:endParaRPr lang="en-US"/>
          </a:p>
        </p:txBody>
      </p:sp>
      <p:sp>
        <p:nvSpPr>
          <p:cNvPr id="1044" name="Header Placeholder 1"/>
          <p:cNvSpPr>
            <a:spLocks noGrp="1"/>
          </p:cNvSpPr>
          <p:nvPr>
            <p:ph type="hdr" sz="quarter"/>
          </p:nvPr>
        </p:nvSpPr>
        <p:spPr>
          <a:xfrm>
            <a:off x="80733" y="4"/>
            <a:ext cx="2869056" cy="498693"/>
          </a:xfrm>
          <a:prstGeom prst="rect">
            <a:avLst/>
          </a:prstGeom>
        </p:spPr>
        <p:txBody>
          <a:bodyPr vert="horz" lIns="95682" tIns="47841" rIns="95682" bIns="47841" rtlCol="0"/>
          <a:lstStyle>
            <a:lvl1pPr algn="l">
              <a:defRPr sz="1400"/>
            </a:lvl1pPr>
          </a:lstStyle>
          <a:p>
            <a:endParaRPr lang="en-US"/>
          </a:p>
        </p:txBody>
      </p:sp>
      <p:sp>
        <p:nvSpPr>
          <p:cNvPr id="1045" name="Slide Image Placeholder 3"/>
          <p:cNvSpPr>
            <a:spLocks noGrp="1" noRot="1" noChangeAspect="1"/>
          </p:cNvSpPr>
          <p:nvPr>
            <p:ph type="sldImg" idx="2"/>
          </p:nvPr>
        </p:nvSpPr>
        <p:spPr>
          <a:xfrm>
            <a:off x="-168275" y="617538"/>
            <a:ext cx="7124700" cy="4008437"/>
          </a:xfrm>
          <a:prstGeom prst="rect">
            <a:avLst/>
          </a:prstGeom>
          <a:noFill/>
          <a:ln w="9525">
            <a:solidFill>
              <a:schemeClr val="bg2"/>
            </a:solidFill>
          </a:ln>
        </p:spPr>
        <p:txBody>
          <a:bodyPr vert="horz" lIns="95682" tIns="47841" rIns="95682" bIns="47841" rtlCol="0" anchor="ctr"/>
          <a:lstStyle/>
          <a:p>
            <a:endParaRPr lang="en-US"/>
          </a:p>
        </p:txBody>
      </p:sp>
      <p:sp>
        <p:nvSpPr>
          <p:cNvPr id="1046" name="Footer Placeholder 5"/>
          <p:cNvSpPr>
            <a:spLocks noGrp="1"/>
          </p:cNvSpPr>
          <p:nvPr>
            <p:ph type="ftr" sz="quarter" idx="4"/>
          </p:nvPr>
        </p:nvSpPr>
        <p:spPr>
          <a:xfrm>
            <a:off x="80733" y="9409899"/>
            <a:ext cx="2869056" cy="498692"/>
          </a:xfrm>
          <a:prstGeom prst="rect">
            <a:avLst/>
          </a:prstGeom>
        </p:spPr>
        <p:txBody>
          <a:bodyPr vert="horz" lIns="95682" tIns="47841" rIns="95682" bIns="47841" rtlCol="0" anchor="b"/>
          <a:lstStyle>
            <a:lvl1pPr algn="l">
              <a:defRPr sz="1400"/>
            </a:lvl1pPr>
          </a:lstStyle>
          <a:p>
            <a:endParaRPr lang="en-US"/>
          </a:p>
        </p:txBody>
      </p:sp>
      <p:sp>
        <p:nvSpPr>
          <p:cNvPr id="1047" name="Slide Number Placeholder 6"/>
          <p:cNvSpPr>
            <a:spLocks noGrp="1"/>
          </p:cNvSpPr>
          <p:nvPr>
            <p:ph type="sldNum" sz="quarter" idx="5"/>
          </p:nvPr>
        </p:nvSpPr>
        <p:spPr>
          <a:xfrm>
            <a:off x="3855842" y="9409899"/>
            <a:ext cx="2859930" cy="498692"/>
          </a:xfrm>
          <a:prstGeom prst="rect">
            <a:avLst/>
          </a:prstGeom>
        </p:spPr>
        <p:txBody>
          <a:bodyPr vert="horz" lIns="95682" tIns="47841" rIns="95682" bIns="47841" rtlCol="0" anchor="b"/>
          <a:lstStyle>
            <a:lvl1pPr algn="r">
              <a:defRPr sz="1400"/>
            </a:lvl1pPr>
          </a:lstStyle>
          <a:p>
            <a:r>
              <a:rPr lang="en-US"/>
              <a:t>Notes view: </a:t>
            </a:r>
            <a:fld id="{128CEAFE-FA94-43E5-B0FF-D47E1CCDD1B4}" type="slidenum">
              <a:rPr lang="en-US" smtClean="0"/>
              <a:pPr/>
              <a:t>‹#›</a:t>
            </a:fld>
            <a:endParaRPr lang="en-US"/>
          </a:p>
        </p:txBody>
      </p:sp>
      <p:sp>
        <p:nvSpPr>
          <p:cNvPr id="1048" name="Notes Placeholder 4"/>
          <p:cNvSpPr>
            <a:spLocks noGrp="1"/>
          </p:cNvSpPr>
          <p:nvPr>
            <p:ph type="body" sz="quarter" idx="3"/>
          </p:nvPr>
        </p:nvSpPr>
        <p:spPr>
          <a:xfrm>
            <a:off x="254185" y="5073642"/>
            <a:ext cx="6281581" cy="4055926"/>
          </a:xfrm>
          <a:prstGeom prst="rect">
            <a:avLst/>
          </a:prstGeom>
        </p:spPr>
        <p:txBody>
          <a:bodyPr vert="horz" lIns="95682" tIns="47841" rIns="95682" bIns="4784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9" name="Date Placeholder 7"/>
          <p:cNvSpPr>
            <a:spLocks noGrp="1"/>
          </p:cNvSpPr>
          <p:nvPr>
            <p:ph type="dt" idx="1"/>
          </p:nvPr>
        </p:nvSpPr>
        <p:spPr>
          <a:xfrm>
            <a:off x="3856065" y="0"/>
            <a:ext cx="2949581" cy="498846"/>
          </a:xfrm>
          <a:prstGeom prst="rect">
            <a:avLst/>
          </a:prstGeom>
        </p:spPr>
        <p:txBody>
          <a:bodyPr vert="horz" lIns="94594" tIns="47297" rIns="94594" bIns="47297" rtlCol="0"/>
          <a:lstStyle>
            <a:lvl1pPr algn="r">
              <a:defRPr sz="1300"/>
            </a:lvl1pPr>
          </a:lstStyle>
          <a:p>
            <a:fld id="{F2C7CF5F-7CF3-4DF3-838A-EE34544862CC}" type="datetimeFigureOut">
              <a:rPr lang="en-US" smtClean="0"/>
              <a:t>1/20/2026</a:t>
            </a:fld>
            <a:endParaRPr lang="en-US"/>
          </a:p>
        </p:txBody>
      </p:sp>
    </p:spTree>
    <p:extLst>
      <p:ext uri="{BB962C8B-B14F-4D97-AF65-F5344CB8AC3E}">
        <p14:creationId xmlns:p14="http://schemas.microsoft.com/office/powerpoint/2010/main" val="4173362221"/>
      </p:ext>
    </p:extLst>
  </p:cSld>
  <p:clrMap bg1="lt1" tx1="dk1" bg2="lt2" tx2="dk2" accent1="accent1" accent2="accent2" accent3="accent3" accent4="accent4" accent5="accent5" accent6="accent6" hlink="hlink" folHlink="folHlink"/>
  <p:notesStyle>
    <a:lvl1pPr marL="0" indent="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1pPr>
    <a:lvl2pPr marL="114300" indent="-11430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2pPr>
    <a:lvl3pPr marL="228600" indent="-114300" algn="l" defTabSz="914400" rtl="0" eaLnBrk="1" latinLnBrk="0" hangingPunct="1">
      <a:spcAft>
        <a:spcPts val="600"/>
      </a:spcAft>
      <a:buClr>
        <a:schemeClr val="tx2"/>
      </a:buClr>
      <a:buFont typeface="Arial" panose="020B0604020202020204" pitchFamily="34" charset="0"/>
      <a:buChar char="•"/>
      <a:defRPr sz="1200" kern="1200">
        <a:solidFill>
          <a:schemeClr val="tx1"/>
        </a:solidFill>
        <a:latin typeface="+mn-lt"/>
        <a:ea typeface="+mn-ea"/>
        <a:cs typeface="+mn-cs"/>
      </a:defRPr>
    </a:lvl3pPr>
    <a:lvl4pPr marL="514350" indent="-114300" algn="l" defTabSz="914400" rtl="0" eaLnBrk="1" latinLnBrk="0" hangingPunct="1">
      <a:spcAft>
        <a:spcPts val="600"/>
      </a:spcAft>
      <a:buFont typeface="Arial" panose="020B0604020202020204" pitchFamily="34" charset="0"/>
      <a:buChar char="•"/>
      <a:defRPr sz="1000" kern="1200">
        <a:solidFill>
          <a:schemeClr val="tx1"/>
        </a:solidFill>
        <a:latin typeface="+mn-lt"/>
        <a:ea typeface="+mn-ea"/>
        <a:cs typeface="+mn-cs"/>
      </a:defRPr>
    </a:lvl4pPr>
    <a:lvl5pPr marL="685800" indent="-114300" algn="l" defTabSz="914400" rtl="0" eaLnBrk="1" latinLnBrk="0" hangingPunct="1">
      <a:spcAft>
        <a:spcPts val="600"/>
      </a:spcAft>
      <a:buClr>
        <a:schemeClr val="tx2"/>
      </a:buClr>
      <a:buFont typeface="Arial" panose="020B0604020202020204" pitchFamily="34" charset="0"/>
      <a:buChar char="•"/>
      <a:defRPr sz="1000" i="1"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32" userDrawn="1">
          <p15:clr>
            <a:srgbClr val="F26B43"/>
          </p15:clr>
        </p15:guide>
        <p15:guide id="2" pos="2145"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 name="Slide Image Placeholder 1"/>
          <p:cNvSpPr>
            <a:spLocks noGrp="1" noRot="1" noChangeAspect="1"/>
          </p:cNvSpPr>
          <p:nvPr>
            <p:ph type="sldImg"/>
          </p:nvPr>
        </p:nvSpPr>
        <p:spPr>
          <a:xfrm>
            <a:off x="-168275" y="617538"/>
            <a:ext cx="7126288" cy="4008437"/>
          </a:xfrm>
        </p:spPr>
      </p:sp>
      <p:sp>
        <p:nvSpPr>
          <p:cNvPr id="1065" name="Notes Placeholder 2"/>
          <p:cNvSpPr>
            <a:spLocks noGrp="1"/>
          </p:cNvSpPr>
          <p:nvPr>
            <p:ph type="body" idx="1"/>
          </p:nvPr>
        </p:nvSpPr>
        <p:spPr/>
        <p:txBody>
          <a:bodyPr/>
          <a:lstStyle/>
          <a:p>
            <a:endParaRPr lang="en-US"/>
          </a:p>
        </p:txBody>
      </p:sp>
      <p:sp>
        <p:nvSpPr>
          <p:cNvPr id="1066"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1832659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 name="Slide Image Placeholder 1"/>
          <p:cNvSpPr>
            <a:spLocks noGrp="1" noRot="1" noChangeAspect="1"/>
          </p:cNvSpPr>
          <p:nvPr>
            <p:ph type="sldImg"/>
          </p:nvPr>
        </p:nvSpPr>
        <p:spPr>
          <a:xfrm>
            <a:off x="157163" y="574675"/>
            <a:ext cx="6619875" cy="3724275"/>
          </a:xfrm>
        </p:spPr>
      </p:sp>
      <p:sp>
        <p:nvSpPr>
          <p:cNvPr id="1106" name="Notes Placeholder 2"/>
          <p:cNvSpPr>
            <a:spLocks noGrp="1"/>
          </p:cNvSpPr>
          <p:nvPr>
            <p:ph type="body" idx="1"/>
          </p:nvPr>
        </p:nvSpPr>
        <p:spPr/>
        <p:txBody>
          <a:bodyPr/>
          <a:lstStyle/>
          <a:p>
            <a:endParaRPr lang="en-US"/>
          </a:p>
        </p:txBody>
      </p:sp>
      <p:sp>
        <p:nvSpPr>
          <p:cNvPr id="1107"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1832659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2" name="スライド イメージ プレースホルダー 1"/>
          <p:cNvSpPr>
            <a:spLocks noGrp="1" noRot="1" noChangeAspect="1"/>
          </p:cNvSpPr>
          <p:nvPr>
            <p:ph type="sldImg"/>
          </p:nvPr>
        </p:nvSpPr>
        <p:spPr/>
      </p:sp>
      <p:sp>
        <p:nvSpPr>
          <p:cNvPr id="1143" name="ノート プレースホルダー 2"/>
          <p:cNvSpPr>
            <a:spLocks noGrp="1"/>
          </p:cNvSpPr>
          <p:nvPr>
            <p:ph type="body" idx="1"/>
          </p:nvPr>
        </p:nvSpPr>
        <p:spPr/>
        <p:txBody>
          <a:bodyPr/>
          <a:lstStyle/>
          <a:p>
            <a:endParaRPr kumimoji="1" lang="en-US"/>
          </a:p>
        </p:txBody>
      </p:sp>
      <p:sp>
        <p:nvSpPr>
          <p:cNvPr id="114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3266601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3CBE1-AC9B-C2BE-02FA-B0E859763DAE}"/>
            </a:ext>
          </a:extLst>
        </p:cNvPr>
        <p:cNvGrpSpPr/>
        <p:nvPr/>
      </p:nvGrpSpPr>
      <p:grpSpPr>
        <a:xfrm>
          <a:off x="0" y="0"/>
          <a:ext cx="0" cy="0"/>
          <a:chOff x="0" y="0"/>
          <a:chExt cx="0" cy="0"/>
        </a:xfrm>
      </p:grpSpPr>
      <p:sp>
        <p:nvSpPr>
          <p:cNvPr id="1212" name="スライド イメージ プレースホルダー 1">
            <a:extLst>
              <a:ext uri="{FF2B5EF4-FFF2-40B4-BE49-F238E27FC236}">
                <a16:creationId xmlns:a16="http://schemas.microsoft.com/office/drawing/2014/main" id="{33D5400E-30A8-A372-7BFE-7C79FBE5B4D8}"/>
              </a:ext>
            </a:extLst>
          </p:cNvPr>
          <p:cNvSpPr>
            <a:spLocks noGrp="1" noRot="1" noChangeAspect="1"/>
          </p:cNvSpPr>
          <p:nvPr>
            <p:ph type="sldImg"/>
          </p:nvPr>
        </p:nvSpPr>
        <p:spPr/>
      </p:sp>
      <p:sp>
        <p:nvSpPr>
          <p:cNvPr id="1213" name="ノート プレースホルダー 2">
            <a:extLst>
              <a:ext uri="{FF2B5EF4-FFF2-40B4-BE49-F238E27FC236}">
                <a16:creationId xmlns:a16="http://schemas.microsoft.com/office/drawing/2014/main" id="{A7034911-22FB-0ABD-1DCF-C1A2FA22200D}"/>
              </a:ext>
            </a:extLst>
          </p:cNvPr>
          <p:cNvSpPr>
            <a:spLocks noGrp="1"/>
          </p:cNvSpPr>
          <p:nvPr>
            <p:ph type="body" idx="1"/>
          </p:nvPr>
        </p:nvSpPr>
        <p:spPr/>
        <p:txBody>
          <a:bodyPr/>
          <a:lstStyle/>
          <a:p>
            <a:endParaRPr kumimoji="1" lang="en-US"/>
          </a:p>
        </p:txBody>
      </p:sp>
      <p:sp>
        <p:nvSpPr>
          <p:cNvPr id="1214" name="スライド番号プレースホルダー 3">
            <a:extLst>
              <a:ext uri="{FF2B5EF4-FFF2-40B4-BE49-F238E27FC236}">
                <a16:creationId xmlns:a16="http://schemas.microsoft.com/office/drawing/2014/main" id="{12287213-4187-E024-7DB7-DEBED3F6A9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940167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9" name="スライド イメージ プレースホルダー 1"/>
          <p:cNvSpPr>
            <a:spLocks noGrp="1" noRot="1" noChangeAspect="1"/>
          </p:cNvSpPr>
          <p:nvPr>
            <p:ph type="sldImg"/>
          </p:nvPr>
        </p:nvSpPr>
        <p:spPr/>
      </p:sp>
      <p:sp>
        <p:nvSpPr>
          <p:cNvPr id="1400" name="ノート プレースホルダー 2"/>
          <p:cNvSpPr>
            <a:spLocks noGrp="1"/>
          </p:cNvSpPr>
          <p:nvPr>
            <p:ph type="body" idx="1"/>
          </p:nvPr>
        </p:nvSpPr>
        <p:spPr/>
        <p:txBody>
          <a:bodyPr/>
          <a:lstStyle/>
          <a:p>
            <a:endParaRPr kumimoji="1" lang="en-US"/>
          </a:p>
        </p:txBody>
      </p:sp>
      <p:sp>
        <p:nvSpPr>
          <p:cNvPr id="1401"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3977721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BBFA5-4AC9-601B-B8DE-007EDA4E7898}"/>
            </a:ext>
          </a:extLst>
        </p:cNvPr>
        <p:cNvGrpSpPr/>
        <p:nvPr/>
      </p:nvGrpSpPr>
      <p:grpSpPr>
        <a:xfrm>
          <a:off x="0" y="0"/>
          <a:ext cx="0" cy="0"/>
          <a:chOff x="0" y="0"/>
          <a:chExt cx="0" cy="0"/>
        </a:xfrm>
      </p:grpSpPr>
      <p:sp>
        <p:nvSpPr>
          <p:cNvPr id="1301" name="スライド イメージ プレースホルダー 1">
            <a:extLst>
              <a:ext uri="{FF2B5EF4-FFF2-40B4-BE49-F238E27FC236}">
                <a16:creationId xmlns:a16="http://schemas.microsoft.com/office/drawing/2014/main" id="{24A93DB4-BE1C-3FEF-7D3D-1FDD96D0C29B}"/>
              </a:ext>
            </a:extLst>
          </p:cNvPr>
          <p:cNvSpPr>
            <a:spLocks noGrp="1" noRot="1" noChangeAspect="1"/>
          </p:cNvSpPr>
          <p:nvPr>
            <p:ph type="sldImg"/>
          </p:nvPr>
        </p:nvSpPr>
        <p:spPr/>
      </p:sp>
      <p:sp>
        <p:nvSpPr>
          <p:cNvPr id="1302" name="ノート プレースホルダー 2">
            <a:extLst>
              <a:ext uri="{FF2B5EF4-FFF2-40B4-BE49-F238E27FC236}">
                <a16:creationId xmlns:a16="http://schemas.microsoft.com/office/drawing/2014/main" id="{37062B7F-E9C8-79B5-2C5A-A8F3EDCF7AC2}"/>
              </a:ext>
            </a:extLst>
          </p:cNvPr>
          <p:cNvSpPr>
            <a:spLocks noGrp="1"/>
          </p:cNvSpPr>
          <p:nvPr>
            <p:ph type="body" idx="1"/>
          </p:nvPr>
        </p:nvSpPr>
        <p:spPr/>
        <p:txBody>
          <a:bodyPr/>
          <a:lstStyle/>
          <a:p>
            <a:endParaRPr kumimoji="1" lang="en-US"/>
          </a:p>
        </p:txBody>
      </p:sp>
      <p:sp>
        <p:nvSpPr>
          <p:cNvPr id="1303" name="スライド番号プレースホルダー 3">
            <a:extLst>
              <a:ext uri="{FF2B5EF4-FFF2-40B4-BE49-F238E27FC236}">
                <a16:creationId xmlns:a16="http://schemas.microsoft.com/office/drawing/2014/main" id="{6EB0F002-4F9B-DACA-78A2-DE9AE4C999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2985593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09050-47D4-A2BC-B061-589038EDF41C}"/>
            </a:ext>
          </a:extLst>
        </p:cNvPr>
        <p:cNvGrpSpPr/>
        <p:nvPr/>
      </p:nvGrpSpPr>
      <p:grpSpPr>
        <a:xfrm>
          <a:off x="0" y="0"/>
          <a:ext cx="0" cy="0"/>
          <a:chOff x="0" y="0"/>
          <a:chExt cx="0" cy="0"/>
        </a:xfrm>
      </p:grpSpPr>
      <p:sp>
        <p:nvSpPr>
          <p:cNvPr id="1437" name="スライド イメージ プレースホルダー 1">
            <a:extLst>
              <a:ext uri="{FF2B5EF4-FFF2-40B4-BE49-F238E27FC236}">
                <a16:creationId xmlns:a16="http://schemas.microsoft.com/office/drawing/2014/main" id="{78411D2E-E7F0-A28B-CE9D-0AB92B1DAA0B}"/>
              </a:ext>
            </a:extLst>
          </p:cNvPr>
          <p:cNvSpPr>
            <a:spLocks noGrp="1" noRot="1" noChangeAspect="1"/>
          </p:cNvSpPr>
          <p:nvPr>
            <p:ph type="sldImg"/>
          </p:nvPr>
        </p:nvSpPr>
        <p:spPr/>
      </p:sp>
      <p:sp>
        <p:nvSpPr>
          <p:cNvPr id="1438" name="ノート プレースホルダー 2">
            <a:extLst>
              <a:ext uri="{FF2B5EF4-FFF2-40B4-BE49-F238E27FC236}">
                <a16:creationId xmlns:a16="http://schemas.microsoft.com/office/drawing/2014/main" id="{0E88C8E4-877B-EAC3-EBB8-E975F4A1F95C}"/>
              </a:ext>
            </a:extLst>
          </p:cNvPr>
          <p:cNvSpPr>
            <a:spLocks noGrp="1"/>
          </p:cNvSpPr>
          <p:nvPr>
            <p:ph type="body" idx="1"/>
          </p:nvPr>
        </p:nvSpPr>
        <p:spPr/>
        <p:txBody>
          <a:bodyPr/>
          <a:lstStyle/>
          <a:p>
            <a:endParaRPr kumimoji="1" lang="en-US"/>
          </a:p>
        </p:txBody>
      </p:sp>
      <p:sp>
        <p:nvSpPr>
          <p:cNvPr id="1439" name="スライド番号プレースホルダー 3">
            <a:extLst>
              <a:ext uri="{FF2B5EF4-FFF2-40B4-BE49-F238E27FC236}">
                <a16:creationId xmlns:a16="http://schemas.microsoft.com/office/drawing/2014/main" id="{7CDE8FC2-54CF-3A68-6C07-B430339BD84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1769176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CF493-45FB-3FC5-5B95-DDF3861C3992}"/>
            </a:ext>
          </a:extLst>
        </p:cNvPr>
        <p:cNvGrpSpPr/>
        <p:nvPr/>
      </p:nvGrpSpPr>
      <p:grpSpPr>
        <a:xfrm>
          <a:off x="0" y="0"/>
          <a:ext cx="0" cy="0"/>
          <a:chOff x="0" y="0"/>
          <a:chExt cx="0" cy="0"/>
        </a:xfrm>
      </p:grpSpPr>
      <p:sp>
        <p:nvSpPr>
          <p:cNvPr id="1465" name="スライド イメージ プレースホルダー 1">
            <a:extLst>
              <a:ext uri="{FF2B5EF4-FFF2-40B4-BE49-F238E27FC236}">
                <a16:creationId xmlns:a16="http://schemas.microsoft.com/office/drawing/2014/main" id="{FC1AC022-A1EA-B4FC-FD7B-AAACC8C1550A}"/>
              </a:ext>
            </a:extLst>
          </p:cNvPr>
          <p:cNvSpPr>
            <a:spLocks noGrp="1" noRot="1" noChangeAspect="1"/>
          </p:cNvSpPr>
          <p:nvPr>
            <p:ph type="sldImg"/>
          </p:nvPr>
        </p:nvSpPr>
        <p:spPr/>
      </p:sp>
      <p:sp>
        <p:nvSpPr>
          <p:cNvPr id="1466" name="ノート プレースホルダー 2">
            <a:extLst>
              <a:ext uri="{FF2B5EF4-FFF2-40B4-BE49-F238E27FC236}">
                <a16:creationId xmlns:a16="http://schemas.microsoft.com/office/drawing/2014/main" id="{037DEF7F-469B-192E-7659-7490C03A4AA1}"/>
              </a:ext>
            </a:extLst>
          </p:cNvPr>
          <p:cNvSpPr>
            <a:spLocks noGrp="1"/>
          </p:cNvSpPr>
          <p:nvPr>
            <p:ph type="body" idx="1"/>
          </p:nvPr>
        </p:nvSpPr>
        <p:spPr/>
        <p:txBody>
          <a:bodyPr/>
          <a:lstStyle/>
          <a:p>
            <a:endParaRPr kumimoji="1" lang="en-US"/>
          </a:p>
        </p:txBody>
      </p:sp>
      <p:sp>
        <p:nvSpPr>
          <p:cNvPr id="1467" name="スライド番号プレースホルダー 3">
            <a:extLst>
              <a:ext uri="{FF2B5EF4-FFF2-40B4-BE49-F238E27FC236}">
                <a16:creationId xmlns:a16="http://schemas.microsoft.com/office/drawing/2014/main" id="{36BA9D0B-A879-2A70-3F03-CD19B0CE3E6D}"/>
              </a:ext>
            </a:extLst>
          </p:cNvPr>
          <p:cNvSpPr>
            <a:spLocks noGrp="1"/>
          </p:cNvSpPr>
          <p:nvPr>
            <p:ph type="sldNum" sz="quarter" idx="5"/>
          </p:nvPr>
        </p:nvSpPr>
        <p:spPr/>
        <p:txBody>
          <a:bodyPr/>
          <a:lstStyle/>
          <a:p>
            <a:r>
              <a:rPr lang="en-US"/>
              <a:t>Notes view: </a:t>
            </a:r>
            <a:fld id="{128CEAFE-FA94-43E5-B0FF-D47E1CCDD1B4}" type="slidenum">
              <a:rPr lang="en-US" smtClean="0"/>
              <a:pPr/>
              <a:t>8</a:t>
            </a:fld>
            <a:endParaRPr lang="en-US"/>
          </a:p>
        </p:txBody>
      </p:sp>
    </p:spTree>
    <p:extLst>
      <p:ext uri="{BB962C8B-B14F-4D97-AF65-F5344CB8AC3E}">
        <p14:creationId xmlns:p14="http://schemas.microsoft.com/office/powerpoint/2010/main" val="4212890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atin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r>
              <a:rPr lang="en-US">
                <a:latin typeface="Meiryo UI" panose="020B0604030504040204" pitchFamily="50" charset="-128"/>
              </a:rPr>
              <a:t>Notes view: </a:t>
            </a:r>
            <a:fld id="{128CEAFE-FA94-43E5-B0FF-D47E1CCDD1B4}" type="slidenum">
              <a:rPr lang="en-US" smtClean="0">
                <a:latin typeface="Meiryo UI" panose="020B0604030504040204" pitchFamily="50" charset="-128"/>
              </a:rPr>
              <a:pPr/>
              <a:t>9</a:t>
            </a:fld>
            <a:endParaRPr lang="en-US">
              <a:latin typeface="Meiryo UI" panose="020B0604030504040204" pitchFamily="50" charset="-128"/>
            </a:endParaRPr>
          </a:p>
        </p:txBody>
      </p:sp>
    </p:spTree>
    <p:extLst>
      <p:ext uri="{BB962C8B-B14F-4D97-AF65-F5344CB8AC3E}">
        <p14:creationId xmlns:p14="http://schemas.microsoft.com/office/powerpoint/2010/main" val="2236207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1736C-2314-9024-79CB-CFF45963996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5C7B9A0-9287-0A2A-6335-CA4B28CF426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7324B2E-AFAA-F50B-6CDE-6E4E6D274492}"/>
              </a:ext>
            </a:extLst>
          </p:cNvPr>
          <p:cNvSpPr>
            <a:spLocks noGrp="1"/>
          </p:cNvSpPr>
          <p:nvPr>
            <p:ph type="body" idx="1"/>
          </p:nvPr>
        </p:nvSpPr>
        <p:spPr/>
        <p:txBody>
          <a:bodyPr/>
          <a:lstStyle/>
          <a:p>
            <a:endParaRPr kumimoji="1" lang="en-US">
              <a:latin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9A9F4214-A558-EA59-88D3-A94D6DD06D85}"/>
              </a:ext>
            </a:extLst>
          </p:cNvPr>
          <p:cNvSpPr>
            <a:spLocks noGrp="1"/>
          </p:cNvSpPr>
          <p:nvPr>
            <p:ph type="sldNum" sz="quarter" idx="5"/>
          </p:nvPr>
        </p:nvSpPr>
        <p:spPr/>
        <p:txBody>
          <a:bodyPr/>
          <a:lstStyle/>
          <a:p>
            <a:r>
              <a:rPr lang="en-US">
                <a:latin typeface="Meiryo UI" panose="020B0604030504040204" pitchFamily="50" charset="-128"/>
              </a:rPr>
              <a:t>Notes view: </a:t>
            </a:r>
            <a:fld id="{128CEAFE-FA94-43E5-B0FF-D47E1CCDD1B4}" type="slidenum">
              <a:rPr lang="en-US" smtClean="0">
                <a:latin typeface="Meiryo UI" panose="020B0604030504040204" pitchFamily="50" charset="-128"/>
              </a:rPr>
              <a:pPr/>
              <a:t>10</a:t>
            </a:fld>
            <a:endParaRPr lang="en-US">
              <a:latin typeface="Meiryo UI" panose="020B0604030504040204" pitchFamily="50" charset="-128"/>
            </a:endParaRPr>
          </a:p>
        </p:txBody>
      </p:sp>
    </p:spTree>
    <p:extLst>
      <p:ext uri="{BB962C8B-B14F-4D97-AF65-F5344CB8AC3E}">
        <p14:creationId xmlns:p14="http://schemas.microsoft.com/office/powerpoint/2010/main" val="7469329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48AEA-BABD-D950-788C-A13E453A4F8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3E2F755-D27C-CD89-4395-E8AFE2D25E4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1307CCB-888B-7CDA-F0B8-5093E6E3B671}"/>
              </a:ext>
            </a:extLst>
          </p:cNvPr>
          <p:cNvSpPr>
            <a:spLocks noGrp="1"/>
          </p:cNvSpPr>
          <p:nvPr>
            <p:ph type="body" idx="1"/>
          </p:nvPr>
        </p:nvSpPr>
        <p:spPr/>
        <p:txBody>
          <a:bodyPr/>
          <a:lstStyle/>
          <a:p>
            <a:endParaRPr kumimoji="1" lang="en-US">
              <a:latin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DDEA6ED9-C180-6226-F5C3-69BAEE54DC2A}"/>
              </a:ext>
            </a:extLst>
          </p:cNvPr>
          <p:cNvSpPr>
            <a:spLocks noGrp="1"/>
          </p:cNvSpPr>
          <p:nvPr>
            <p:ph type="sldNum" sz="quarter" idx="5"/>
          </p:nvPr>
        </p:nvSpPr>
        <p:spPr/>
        <p:txBody>
          <a:bodyPr/>
          <a:lstStyle/>
          <a:p>
            <a:r>
              <a:rPr lang="en-US">
                <a:latin typeface="Meiryo UI" panose="020B0604030504040204" pitchFamily="50" charset="-128"/>
              </a:rPr>
              <a:t>Notes view: </a:t>
            </a:r>
            <a:fld id="{128CEAFE-FA94-43E5-B0FF-D47E1CCDD1B4}" type="slidenum">
              <a:rPr lang="en-US" smtClean="0">
                <a:latin typeface="Meiryo UI" panose="020B0604030504040204" pitchFamily="50" charset="-128"/>
              </a:rPr>
              <a:pPr/>
              <a:t>11</a:t>
            </a:fld>
            <a:endParaRPr lang="en-US">
              <a:latin typeface="Meiryo UI" panose="020B0604030504040204" pitchFamily="50" charset="-128"/>
            </a:endParaRPr>
          </a:p>
        </p:txBody>
      </p:sp>
    </p:spTree>
    <p:extLst>
      <p:ext uri="{BB962C8B-B14F-4D97-AF65-F5344CB8AC3E}">
        <p14:creationId xmlns:p14="http://schemas.microsoft.com/office/powerpoint/2010/main" val="2346519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12</a:t>
            </a:fld>
            <a:endParaRPr lang="en-US"/>
          </a:p>
        </p:txBody>
      </p:sp>
    </p:spTree>
    <p:extLst>
      <p:ext uri="{BB962C8B-B14F-4D97-AF65-F5344CB8AC3E}">
        <p14:creationId xmlns:p14="http://schemas.microsoft.com/office/powerpoint/2010/main" val="3442182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8" name="スライド イメージ プレースホルダー 1"/>
          <p:cNvSpPr>
            <a:spLocks noGrp="1" noRot="1" noChangeAspect="1"/>
          </p:cNvSpPr>
          <p:nvPr>
            <p:ph type="sldImg"/>
          </p:nvPr>
        </p:nvSpPr>
        <p:spPr/>
      </p:sp>
      <p:sp>
        <p:nvSpPr>
          <p:cNvPr id="1609" name="ノート プレースホルダー 2"/>
          <p:cNvSpPr>
            <a:spLocks noGrp="1"/>
          </p:cNvSpPr>
          <p:nvPr>
            <p:ph type="body" idx="1"/>
          </p:nvPr>
        </p:nvSpPr>
        <p:spPr/>
        <p:txBody>
          <a:bodyPr/>
          <a:lstStyle/>
          <a:p>
            <a:endParaRPr kumimoji="1" lang="en-US"/>
          </a:p>
        </p:txBody>
      </p:sp>
      <p:sp>
        <p:nvSpPr>
          <p:cNvPr id="1610"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13</a:t>
            </a:fld>
            <a:endParaRPr lang="en-US"/>
          </a:p>
        </p:txBody>
      </p:sp>
    </p:spTree>
    <p:extLst>
      <p:ext uri="{BB962C8B-B14F-4D97-AF65-F5344CB8AC3E}">
        <p14:creationId xmlns:p14="http://schemas.microsoft.com/office/powerpoint/2010/main" val="302897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0" name="スライド イメージ プレースホルダー 1"/>
          <p:cNvSpPr>
            <a:spLocks noGrp="1" noRot="1" noChangeAspect="1"/>
          </p:cNvSpPr>
          <p:nvPr>
            <p:ph type="sldImg"/>
          </p:nvPr>
        </p:nvSpPr>
        <p:spPr/>
      </p:sp>
      <p:sp>
        <p:nvSpPr>
          <p:cNvPr id="1761" name="ノート プレースホルダー 2"/>
          <p:cNvSpPr>
            <a:spLocks noGrp="1"/>
          </p:cNvSpPr>
          <p:nvPr>
            <p:ph type="body" idx="1"/>
          </p:nvPr>
        </p:nvSpPr>
        <p:spPr/>
        <p:txBody>
          <a:bodyPr/>
          <a:lstStyle/>
          <a:p>
            <a:endParaRPr kumimoji="1" lang="en-US"/>
          </a:p>
        </p:txBody>
      </p:sp>
      <p:sp>
        <p:nvSpPr>
          <p:cNvPr id="1762"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14</a:t>
            </a:fld>
            <a:endParaRPr lang="en-US"/>
          </a:p>
        </p:txBody>
      </p:sp>
    </p:spTree>
    <p:extLst>
      <p:ext uri="{BB962C8B-B14F-4D97-AF65-F5344CB8AC3E}">
        <p14:creationId xmlns:p14="http://schemas.microsoft.com/office/powerpoint/2010/main" val="2359256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9" name="スライド イメージ プレースホルダー 1"/>
          <p:cNvSpPr>
            <a:spLocks noGrp="1" noRot="1" noChangeAspect="1"/>
          </p:cNvSpPr>
          <p:nvPr>
            <p:ph type="sldImg"/>
          </p:nvPr>
        </p:nvSpPr>
        <p:spPr/>
      </p:sp>
      <p:sp>
        <p:nvSpPr>
          <p:cNvPr id="1780" name="ノート プレースホルダー 2"/>
          <p:cNvSpPr>
            <a:spLocks noGrp="1"/>
          </p:cNvSpPr>
          <p:nvPr>
            <p:ph type="body" idx="1"/>
          </p:nvPr>
        </p:nvSpPr>
        <p:spPr/>
        <p:txBody>
          <a:bodyPr/>
          <a:lstStyle/>
          <a:p>
            <a:endParaRPr kumimoji="1" lang="en-US"/>
          </a:p>
        </p:txBody>
      </p:sp>
      <p:sp>
        <p:nvSpPr>
          <p:cNvPr id="1781"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15</a:t>
            </a:fld>
            <a:endParaRPr lang="en-US"/>
          </a:p>
        </p:txBody>
      </p:sp>
    </p:spTree>
    <p:extLst>
      <p:ext uri="{BB962C8B-B14F-4D97-AF65-F5344CB8AC3E}">
        <p14:creationId xmlns:p14="http://schemas.microsoft.com/office/powerpoint/2010/main" val="2435809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 name="スライド イメージ プレースホルダー 1"/>
          <p:cNvSpPr>
            <a:spLocks noGrp="1" noRot="1" noChangeAspect="1"/>
          </p:cNvSpPr>
          <p:nvPr>
            <p:ph type="sldImg"/>
          </p:nvPr>
        </p:nvSpPr>
        <p:spPr/>
      </p:sp>
      <p:sp>
        <p:nvSpPr>
          <p:cNvPr id="1845" name="ノート プレースホルダー 2"/>
          <p:cNvSpPr>
            <a:spLocks noGrp="1"/>
          </p:cNvSpPr>
          <p:nvPr>
            <p:ph type="body" idx="1"/>
          </p:nvPr>
        </p:nvSpPr>
        <p:spPr/>
        <p:txBody>
          <a:bodyPr/>
          <a:lstStyle/>
          <a:p>
            <a:endParaRPr kumimoji="1" lang="en-US"/>
          </a:p>
        </p:txBody>
      </p:sp>
      <p:sp>
        <p:nvSpPr>
          <p:cNvPr id="1846"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16</a:t>
            </a:fld>
            <a:endParaRPr lang="en-US"/>
          </a:p>
        </p:txBody>
      </p:sp>
    </p:spTree>
    <p:extLst>
      <p:ext uri="{BB962C8B-B14F-4D97-AF65-F5344CB8AC3E}">
        <p14:creationId xmlns:p14="http://schemas.microsoft.com/office/powerpoint/2010/main" val="4197109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 name="スライド イメージ プレースホルダー 1"/>
          <p:cNvSpPr>
            <a:spLocks noGrp="1" noRot="1" noChangeAspect="1"/>
          </p:cNvSpPr>
          <p:nvPr>
            <p:ph type="sldImg"/>
          </p:nvPr>
        </p:nvSpPr>
        <p:spPr/>
      </p:sp>
      <p:sp>
        <p:nvSpPr>
          <p:cNvPr id="1936" name="ノート プレースホルダー 2"/>
          <p:cNvSpPr>
            <a:spLocks noGrp="1"/>
          </p:cNvSpPr>
          <p:nvPr>
            <p:ph type="body" idx="1"/>
          </p:nvPr>
        </p:nvSpPr>
        <p:spPr/>
        <p:txBody>
          <a:bodyPr/>
          <a:lstStyle/>
          <a:p>
            <a:endParaRPr kumimoji="1" lang="en-US"/>
          </a:p>
        </p:txBody>
      </p:sp>
      <p:sp>
        <p:nvSpPr>
          <p:cNvPr id="1937"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17</a:t>
            </a:fld>
            <a:endParaRPr lang="en-US"/>
          </a:p>
        </p:txBody>
      </p:sp>
    </p:spTree>
    <p:extLst>
      <p:ext uri="{BB962C8B-B14F-4D97-AF65-F5344CB8AC3E}">
        <p14:creationId xmlns:p14="http://schemas.microsoft.com/office/powerpoint/2010/main" val="2445359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5" name="Rectangle 7"/>
          <p:cNvSpPr>
            <a:spLocks noGrp="1" noChangeArrowheads="1"/>
          </p:cNvSpPr>
          <p:nvPr>
            <p:ph type="sldNum" sz="quarter" idx="5"/>
          </p:nvPr>
        </p:nvSpPr>
        <p:spPr>
          <a:noFill/>
          <a:ln/>
        </p:spPr>
        <p:txBody>
          <a:bodyPr/>
          <a:lstStyle>
            <a:lvl1pPr defTabSz="92108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1938" indent="-285361" defTabSz="92108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1442"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98019"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4596"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1173"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67751"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4327"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0904"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2C1CD5F8-6ED2-4EDB-AE28-6812BB19CC1F}" type="slidenum">
              <a:rPr lang="en-US" altLang="ja-JP" smtClean="0">
                <a:ea typeface="ＭＳ Ｐゴシック" panose="020B0600070205080204" pitchFamily="50" charset="-128"/>
              </a:rPr>
              <a:pPr>
                <a:spcBef>
                  <a:spcPct val="0"/>
                </a:spcBef>
              </a:pPr>
              <a:t>18</a:t>
            </a:fld>
            <a:endParaRPr lang="en-US" altLang="ja-JP">
              <a:ea typeface="ＭＳ Ｐゴシック" panose="020B0600070205080204" pitchFamily="50" charset="-128"/>
            </a:endParaRPr>
          </a:p>
        </p:txBody>
      </p:sp>
      <p:sp>
        <p:nvSpPr>
          <p:cNvPr id="1606" name="Rectangle 2"/>
          <p:cNvSpPr>
            <a:spLocks noGrp="1" noRot="1" noChangeAspect="1" noChangeArrowheads="1" noTextEdit="1"/>
          </p:cNvSpPr>
          <p:nvPr>
            <p:ph type="sldImg"/>
          </p:nvPr>
        </p:nvSpPr>
        <p:spPr>
          <a:ln/>
        </p:spPr>
      </p:sp>
      <p:sp>
        <p:nvSpPr>
          <p:cNvPr id="1607"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802697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0" name="スライド イメージ プレースホルダー 1"/>
          <p:cNvSpPr>
            <a:spLocks noGrp="1" noRot="1" noChangeAspect="1"/>
          </p:cNvSpPr>
          <p:nvPr>
            <p:ph type="sldImg"/>
          </p:nvPr>
        </p:nvSpPr>
        <p:spPr/>
      </p:sp>
      <p:sp>
        <p:nvSpPr>
          <p:cNvPr id="1991" name="ノート プレースホルダー 2"/>
          <p:cNvSpPr>
            <a:spLocks noGrp="1"/>
          </p:cNvSpPr>
          <p:nvPr>
            <p:ph type="body" idx="1"/>
          </p:nvPr>
        </p:nvSpPr>
        <p:spPr/>
        <p:txBody>
          <a:bodyPr/>
          <a:lstStyle/>
          <a:p>
            <a:endParaRPr kumimoji="1" lang="en-US"/>
          </a:p>
        </p:txBody>
      </p:sp>
      <p:sp>
        <p:nvSpPr>
          <p:cNvPr id="1992"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19</a:t>
            </a:fld>
            <a:endParaRPr lang="en-US"/>
          </a:p>
        </p:txBody>
      </p:sp>
    </p:spTree>
    <p:extLst>
      <p:ext uri="{BB962C8B-B14F-4D97-AF65-F5344CB8AC3E}">
        <p14:creationId xmlns:p14="http://schemas.microsoft.com/office/powerpoint/2010/main" val="2450009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2" name="スライド イメージ プレースホルダー 1"/>
          <p:cNvSpPr>
            <a:spLocks noGrp="1" noRot="1" noChangeAspect="1"/>
          </p:cNvSpPr>
          <p:nvPr>
            <p:ph type="sldImg"/>
          </p:nvPr>
        </p:nvSpPr>
        <p:spPr/>
      </p:sp>
      <p:sp>
        <p:nvSpPr>
          <p:cNvPr id="2003" name="ノート プレースホルダー 2"/>
          <p:cNvSpPr>
            <a:spLocks noGrp="1"/>
          </p:cNvSpPr>
          <p:nvPr>
            <p:ph type="body" idx="1"/>
          </p:nvPr>
        </p:nvSpPr>
        <p:spPr/>
        <p:txBody>
          <a:bodyPr/>
          <a:lstStyle/>
          <a:p>
            <a:endParaRPr kumimoji="1" lang="en-US"/>
          </a:p>
        </p:txBody>
      </p:sp>
      <p:sp>
        <p:nvSpPr>
          <p:cNvPr id="200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20</a:t>
            </a:fld>
            <a:endParaRPr lang="en-US"/>
          </a:p>
        </p:txBody>
      </p:sp>
    </p:spTree>
    <p:extLst>
      <p:ext uri="{BB962C8B-B14F-4D97-AF65-F5344CB8AC3E}">
        <p14:creationId xmlns:p14="http://schemas.microsoft.com/office/powerpoint/2010/main" val="2825647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sp>
        <p:nvSpPr>
          <p:cNvPr id="1031"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1032"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368686190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sp>
        <p:nvSpPr>
          <p:cNvPr id="1034" name="Title 1"/>
          <p:cNvSpPr>
            <a:spLocks noGrp="1"/>
          </p:cNvSpPr>
          <p:nvPr>
            <p:ph type="title" hasCustomPrompt="1"/>
          </p:nvPr>
        </p:nvSpPr>
        <p:spPr>
          <a:xfrm>
            <a:off x="630000" y="622800"/>
            <a:ext cx="10933350" cy="470898"/>
          </a:xfrm>
        </p:spPr>
        <p:txBody>
          <a:bodyPr/>
          <a:lstStyle>
            <a:lvl1pPr>
              <a:defRPr sz="3400"/>
            </a:lvl1pPr>
          </a:lstStyle>
          <a:p>
            <a:r>
              <a:rPr lang="en-US"/>
              <a:t>Click to add title</a:t>
            </a:r>
          </a:p>
        </p:txBody>
      </p:sp>
      <p:sp>
        <p:nvSpPr>
          <p:cNvPr id="1035" name="Text Placeholder 7"/>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vl1pPr>
            <a:lvl2pPr>
              <a:lnSpc>
                <a:spcPct val="100000"/>
              </a:lnSpc>
              <a:spcBef>
                <a:spcPts val="0"/>
              </a:spcBef>
              <a:spcAft>
                <a:spcPts val="0"/>
              </a:spcAft>
              <a:defRPr sz="2000"/>
            </a:lvl2pPr>
            <a:lvl3pPr>
              <a:lnSpc>
                <a:spcPct val="100000"/>
              </a:lnSpc>
              <a:spcBef>
                <a:spcPts val="0"/>
              </a:spcBef>
              <a:spcAft>
                <a:spcPts val="0"/>
              </a:spcAft>
              <a:defRPr sz="2000"/>
            </a:lvl3pPr>
            <a:lvl4pPr>
              <a:lnSpc>
                <a:spcPct val="100000"/>
              </a:lnSpc>
              <a:spcBef>
                <a:spcPts val="0"/>
              </a:spcBef>
              <a:spcAft>
                <a:spcPts val="0"/>
              </a:spcAft>
              <a:defRPr sz="2800"/>
            </a:lvl4pPr>
            <a:lvl5pPr>
              <a:lnSpc>
                <a:spcPct val="100000"/>
              </a:lnSpc>
              <a:spcBef>
                <a:spcPts val="0"/>
              </a:spcBef>
              <a:spcAft>
                <a:spcPts val="0"/>
              </a:spcAft>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657906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103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03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416882080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sp>
        <p:nvSpPr>
          <p:cNvPr id="1040" name="Title 1"/>
          <p:cNvSpPr>
            <a:spLocks noGrp="1"/>
          </p:cNvSpPr>
          <p:nvPr>
            <p:ph type="title" hasCustomPrompt="1"/>
          </p:nvPr>
        </p:nvSpPr>
        <p:spPr/>
        <p:txBody>
          <a:bodyPr/>
          <a:lstStyle/>
          <a:p>
            <a:r>
              <a:rPr lang="en-US"/>
              <a:t>Click to add title</a:t>
            </a:r>
          </a:p>
        </p:txBody>
      </p:sp>
      <p:sp>
        <p:nvSpPr>
          <p:cNvPr id="1041" name="Text Placeholder 5"/>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lvl1pPr>
            <a:lvl2pPr>
              <a:lnSpc>
                <a:spcPct val="100000"/>
              </a:lnSpc>
              <a:spcBef>
                <a:spcPts val="0"/>
              </a:spcBef>
              <a:spcAft>
                <a:spcPts val="0"/>
              </a:spcAft>
              <a:defRPr/>
            </a:lvl2pPr>
            <a:lvl3pPr>
              <a:lnSpc>
                <a:spcPct val="100000"/>
              </a:lnSpc>
              <a:spcBef>
                <a:spcPts val="0"/>
              </a:spcBef>
              <a:spcAft>
                <a:spcPts val="0"/>
              </a:spcAft>
              <a:defRPr/>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67025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007" name="タイトル 1"/>
          <p:cNvSpPr>
            <a:spLocks noGrp="1"/>
          </p:cNvSpPr>
          <p:nvPr>
            <p:ph type="title"/>
          </p:nvPr>
        </p:nvSpPr>
        <p:spPr/>
        <p:txBody>
          <a:bodyPr/>
          <a:lstStyle/>
          <a:p>
            <a:r>
              <a:rPr lang="ja-JP" altLang="en-US"/>
              <a:t>マスタ タイトルの書式設定</a:t>
            </a:r>
          </a:p>
        </p:txBody>
      </p:sp>
      <p:sp>
        <p:nvSpPr>
          <p:cNvPr id="2008"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2009"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2010"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2011" name="Rectangle 6"/>
          <p:cNvSpPr>
            <a:spLocks noGrp="1" noChangeArrowheads="1"/>
          </p:cNvSpPr>
          <p:nvPr>
            <p:ph type="sldNum" sz="quarter" idx="12"/>
          </p:nvPr>
        </p:nvSpPr>
        <p:spPr>
          <a:ln/>
        </p:spPr>
        <p:txBody>
          <a:bodyPr/>
          <a:lstStyle>
            <a:lvl1pPr>
              <a:defRPr/>
            </a:lvl1pPr>
          </a:lstStyle>
          <a:p>
            <a:pPr>
              <a:defRPr/>
            </a:pPr>
            <a:fld id="{ED70751B-34C4-41F7-9A42-B8AF8614956A}" type="slidenum">
              <a:rPr lang="en-US" altLang="ja-JP"/>
              <a:pPr>
                <a:defRPr/>
              </a:pPr>
              <a:t>‹#›</a:t>
            </a:fld>
            <a:endParaRPr lang="en-US" altLang="ja-JP"/>
          </a:p>
        </p:txBody>
      </p:sp>
    </p:spTree>
    <p:extLst>
      <p:ext uri="{BB962C8B-B14F-4D97-AF65-F5344CB8AC3E}">
        <p14:creationId xmlns:p14="http://schemas.microsoft.com/office/powerpoint/2010/main" val="2033781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1030" name="Date Placeholder 1"/>
          <p:cNvSpPr>
            <a:spLocks noGrp="1"/>
          </p:cNvSpPr>
          <p:nvPr>
            <p:ph type="dt" sz="half" idx="10"/>
          </p:nvPr>
        </p:nvSpPr>
        <p:spPr/>
        <p:txBody>
          <a:bodyPr/>
          <a:lstStyle/>
          <a:p>
            <a:fld id="{DBDCB43C-46BF-4416-8F82-3F8CD6EBF9EC}" type="datetime1">
              <a:rPr kumimoji="1" lang="ja-JP" altLang="en-US" smtClean="0"/>
              <a:t>2026/1/20</a:t>
            </a:fld>
            <a:endParaRPr kumimoji="1" lang="ja-JP" altLang="en-US"/>
          </a:p>
        </p:txBody>
      </p:sp>
      <p:sp>
        <p:nvSpPr>
          <p:cNvPr id="1031" name="Footer Placeholder 2"/>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347574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5" name="Object 1" hidden="1"/>
          <p:cNvGraphicFramePr>
            <a:graphicFrameLocks noChangeAspect="1"/>
          </p:cNvGraphicFramePr>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8" imgW="270" imgH="270" progId="TCLayout.ActiveDocument.1">
                  <p:embed/>
                </p:oleObj>
              </mc:Choice>
              <mc:Fallback>
                <p:oleObj name="think-cell スライド" r:id="rId8" imgW="270" imgH="270" progId="TCLayout.ActiveDocument.1">
                  <p:embed/>
                  <p:pic>
                    <p:nvPicPr>
                      <p:cNvPr id="1025" name="Object 1" hidden="1"/>
                      <p:cNvPicPr>
                        <a:picLocks noChangeAspect="1"/>
                      </p:cNvPicPr>
                      <p:nvPr/>
                    </p:nvPicPr>
                    <p:blipFill>
                      <a:blip r:embed="rId9"/>
                      <a:stretch>
                        <a:fillRect/>
                      </a:stretch>
                    </p:blipFill>
                    <p:spPr>
                      <a:xfrm>
                        <a:off x="1588" y="1588"/>
                        <a:ext cx="1587" cy="1587"/>
                      </a:xfrm>
                      <a:prstGeom prst="rect">
                        <a:avLst/>
                      </a:prstGeom>
                    </p:spPr>
                  </p:pic>
                </p:oleObj>
              </mc:Fallback>
            </mc:AlternateContent>
          </a:graphicData>
        </a:graphic>
      </p:graphicFrame>
      <p:sp>
        <p:nvSpPr>
          <p:cNvPr id="1026"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027" name="TextBox 11"/>
          <p:cNvSpPr txBox="1"/>
          <p:nvPr userDrawn="1"/>
        </p:nvSpPr>
        <p:spPr>
          <a:xfrm>
            <a:off x="11690387" y="653566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028"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1029"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2919172687"/>
      </p:ext>
    </p:extLst>
  </p:cSld>
  <p:clrMap bg1="lt1" tx1="dk1" bg2="lt2" tx2="dk2" accent1="accent1" accent2="accent2" accent3="accent3" accent4="accent4" accent5="accent5" accent6="accent6" hlink="hlink" folHlink="folHlink"/>
  <p:sldLayoutIdLst>
    <p:sldLayoutId id="2147485324" r:id="rId1"/>
    <p:sldLayoutId id="2147485325" r:id="rId2"/>
    <p:sldLayoutId id="2147485326" r:id="rId3"/>
    <p:sldLayoutId id="2147485327" r:id="rId4"/>
    <p:sldLayoutId id="2147485328" r:id="rId5"/>
    <p:sldLayoutId id="2147485329" r:id="rId6"/>
  </p:sldLayoutIdLst>
  <mc:AlternateContent xmlns:mc="http://schemas.openxmlformats.org/markup-compatibility/2006">
    <mc:Choice xmlns:p14="http://schemas.microsoft.com/office/powerpoint/2010/main" Requires="p14">
      <p:transition p14:dur="250">
        <p:fade/>
      </p:transition>
    </mc:Choice>
    <mc:Fallback>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2.emf"/><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oleObject" Target="../embeddings/oleObject3.bin"/><Relationship Id="rId5" Type="http://schemas.openxmlformats.org/officeDocument/2006/relationships/tags" Target="../tags/tag6.xml"/><Relationship Id="rId10"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4.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oleObject" Target="../embeddings/oleObject3.bin"/><Relationship Id="rId5" Type="http://schemas.openxmlformats.org/officeDocument/2006/relationships/notesSlide" Target="../notesSlides/notesSlide3.xml"/><Relationship Id="rId4"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4.emf"/><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oleObject" Target="../embeddings/oleObject3.bin"/><Relationship Id="rId5" Type="http://schemas.openxmlformats.org/officeDocument/2006/relationships/notesSlide" Target="../notesSlides/notesSlide4.xml"/><Relationship Id="rId4"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tags" Target="../tags/tag23.xml"/><Relationship Id="rId13" Type="http://schemas.openxmlformats.org/officeDocument/2006/relationships/tags" Target="../tags/tag28.xml"/><Relationship Id="rId18" Type="http://schemas.openxmlformats.org/officeDocument/2006/relationships/oleObject" Target="../embeddings/oleObject3.bin"/><Relationship Id="rId3" Type="http://schemas.openxmlformats.org/officeDocument/2006/relationships/tags" Target="../tags/tag18.xml"/><Relationship Id="rId7" Type="http://schemas.openxmlformats.org/officeDocument/2006/relationships/tags" Target="../tags/tag22.xml"/><Relationship Id="rId12" Type="http://schemas.openxmlformats.org/officeDocument/2006/relationships/tags" Target="../tags/tag27.xml"/><Relationship Id="rId17" Type="http://schemas.openxmlformats.org/officeDocument/2006/relationships/notesSlide" Target="../notesSlides/notesSlide5.xml"/><Relationship Id="rId2" Type="http://schemas.openxmlformats.org/officeDocument/2006/relationships/tags" Target="../tags/tag17.xml"/><Relationship Id="rId16" Type="http://schemas.openxmlformats.org/officeDocument/2006/relationships/slideLayout" Target="../slideLayouts/slideLayout3.xml"/><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tags" Target="../tags/tag26.xml"/><Relationship Id="rId5" Type="http://schemas.openxmlformats.org/officeDocument/2006/relationships/tags" Target="../tags/tag20.xml"/><Relationship Id="rId15" Type="http://schemas.openxmlformats.org/officeDocument/2006/relationships/tags" Target="../tags/tag30.xml"/><Relationship Id="rId10" Type="http://schemas.openxmlformats.org/officeDocument/2006/relationships/tags" Target="../tags/tag25.xml"/><Relationship Id="rId19" Type="http://schemas.openxmlformats.org/officeDocument/2006/relationships/image" Target="../media/image4.emf"/><Relationship Id="rId4" Type="http://schemas.openxmlformats.org/officeDocument/2006/relationships/tags" Target="../tags/tag19.xml"/><Relationship Id="rId9" Type="http://schemas.openxmlformats.org/officeDocument/2006/relationships/tags" Target="../tags/tag24.xml"/><Relationship Id="rId14" Type="http://schemas.openxmlformats.org/officeDocument/2006/relationships/tags" Target="../tags/tag29.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tags" Target="../tags/tag33.xml"/><Relationship Id="rId7" Type="http://schemas.openxmlformats.org/officeDocument/2006/relationships/notesSlide" Target="../notesSlides/notesSlide7.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slideLayout" Target="../slideLayouts/slideLayout3.xml"/><Relationship Id="rId5" Type="http://schemas.openxmlformats.org/officeDocument/2006/relationships/tags" Target="../tags/tag35.xml"/><Relationship Id="rId4" Type="http://schemas.openxmlformats.org/officeDocument/2006/relationships/tags" Target="../tags/tag34.xml"/><Relationship Id="rId9" Type="http://schemas.openxmlformats.org/officeDocument/2006/relationships/image" Target="../media/image4.e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tags" Target="../tags/tag38.xml"/><Relationship Id="rId7" Type="http://schemas.openxmlformats.org/officeDocument/2006/relationships/notesSlide" Target="../notesSlides/notesSlide8.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slideLayout" Target="../slideLayouts/slideLayout3.xml"/><Relationship Id="rId5" Type="http://schemas.openxmlformats.org/officeDocument/2006/relationships/tags" Target="../tags/tag40.xml"/><Relationship Id="rId4" Type="http://schemas.openxmlformats.org/officeDocument/2006/relationships/tags" Target="../tags/tag39.xml"/><Relationship Id="rId9" Type="http://schemas.openxmlformats.org/officeDocument/2006/relationships/image" Target="../media/image4.emf"/></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43.xml"/><Relationship Id="rId7" Type="http://schemas.openxmlformats.org/officeDocument/2006/relationships/tags" Target="../tags/tag47.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11" Type="http://schemas.openxmlformats.org/officeDocument/2006/relationships/image" Target="../media/image4.emf"/><Relationship Id="rId5" Type="http://schemas.openxmlformats.org/officeDocument/2006/relationships/tags" Target="../tags/tag45.xml"/><Relationship Id="rId10" Type="http://schemas.openxmlformats.org/officeDocument/2006/relationships/oleObject" Target="../embeddings/oleObject4.bin"/><Relationship Id="rId4" Type="http://schemas.openxmlformats.org/officeDocument/2006/relationships/tags" Target="../tags/tag44.xml"/><Relationship Id="rId9"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48.xml"/><Relationship Id="rId5" Type="http://schemas.openxmlformats.org/officeDocument/2006/relationships/image" Target="../media/image4.emf"/><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49.xml"/><Relationship Id="rId5" Type="http://schemas.openxmlformats.org/officeDocument/2006/relationships/image" Target="../media/image4.emf"/><Relationship Id="rId4"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52.xml"/><Relationship Id="rId7" Type="http://schemas.openxmlformats.org/officeDocument/2006/relationships/slideLayout" Target="../slideLayouts/slideLayout3.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5" Type="http://schemas.openxmlformats.org/officeDocument/2006/relationships/tags" Target="../tags/tag54.xml"/><Relationship Id="rId10" Type="http://schemas.openxmlformats.org/officeDocument/2006/relationships/image" Target="../media/image4.emf"/><Relationship Id="rId4" Type="http://schemas.openxmlformats.org/officeDocument/2006/relationships/tags" Target="../tags/tag53.xml"/><Relationship Id="rId9"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emf"/></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4.emf"/><Relationship Id="rId5" Type="http://schemas.openxmlformats.org/officeDocument/2006/relationships/oleObject" Target="../embeddings/oleObject3.bin"/><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emf"/></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60.xml"/><Relationship Id="rId7" Type="http://schemas.openxmlformats.org/officeDocument/2006/relationships/slideLayout" Target="../slideLayouts/slideLayout3.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tags" Target="../tags/tag63.xml"/><Relationship Id="rId5" Type="http://schemas.openxmlformats.org/officeDocument/2006/relationships/tags" Target="../tags/tag62.xml"/><Relationship Id="rId10" Type="http://schemas.openxmlformats.org/officeDocument/2006/relationships/image" Target="../media/image4.emf"/><Relationship Id="rId4" Type="http://schemas.openxmlformats.org/officeDocument/2006/relationships/tags" Target="../tags/tag61.xml"/><Relationship Id="rId9" Type="http://schemas.openxmlformats.org/officeDocument/2006/relationships/oleObject" Target="../embeddings/oleObject3.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4.e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4.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56" name="Object 1"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473" imgH="473" progId="TCLayout.ActiveDocument.1">
                  <p:embed/>
                </p:oleObj>
              </mc:Choice>
              <mc:Fallback>
                <p:oleObj name="think-cell スライド" r:id="rId3" imgW="473" imgH="473" progId="TCLayout.ActiveDocument.1">
                  <p:embed/>
                  <p:pic>
                    <p:nvPicPr>
                      <p:cNvPr id="1056" name="Object 1" hidden="1"/>
                      <p:cNvPicPr>
                        <a:picLocks noChangeAspect="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57" name="正方形/長方形 1"/>
          <p:cNvSpPr/>
          <p:nvPr/>
        </p:nvSpPr>
        <p:spPr>
          <a:xfrm>
            <a:off x="0" y="1413000"/>
            <a:ext cx="12192000" cy="1868400"/>
          </a:xfrm>
          <a:prstGeom prst="rect">
            <a:avLst/>
          </a:prstGeom>
          <a:solidFill>
            <a:srgbClr val="ED92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058" name="TextBox 4"/>
          <p:cNvSpPr txBox="1"/>
          <p:nvPr/>
        </p:nvSpPr>
        <p:spPr>
          <a:xfrm>
            <a:off x="153998" y="542033"/>
            <a:ext cx="7253323" cy="276999"/>
          </a:xfrm>
          <a:prstGeom prst="rect">
            <a:avLst/>
          </a:prstGeom>
          <a:noFill/>
          <a:ln w="9525"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令和７年度（補正） 地域社会DX推進パッケージ事業 </a:t>
            </a:r>
            <a:r>
              <a:rPr kumimoji="0" lang="en-US" altLang="ja-JP"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lang="ja-JP" altLang="en-US">
                <a:solidFill>
                  <a:srgbClr val="575757"/>
                </a:solidFill>
                <a:latin typeface="Trebuchet MS" panose="020B0603020202020204" pitchFamily="34" charset="0"/>
                <a:ea typeface="Meiryo UI" panose="020B0604030504040204" pitchFamily="50" charset="-128"/>
              </a:rPr>
              <a:t>補助</a:t>
            </a:r>
            <a:r>
              <a:rPr kumimoji="0" lang="ja-JP" alt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事業</a:t>
            </a:r>
            <a:r>
              <a:rPr kumimoji="0" lang="en-US" altLang="ja-JP"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0" lang="ja-JP" alt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endParaRPr kumimoji="0" 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59" name="TextBox 5"/>
          <p:cNvSpPr txBox="1"/>
          <p:nvPr/>
        </p:nvSpPr>
        <p:spPr>
          <a:xfrm>
            <a:off x="2662417" y="1808591"/>
            <a:ext cx="6704467" cy="1077218"/>
          </a:xfrm>
          <a:prstGeom prst="rect">
            <a:avLst/>
          </a:prstGeom>
          <a:noFill/>
          <a:ln w="9525"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32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XXXX(</a:t>
            </a:r>
            <a:r>
              <a:rPr lang="ja-JP" altLang="en-US" sz="3200">
                <a:solidFill>
                  <a:srgbClr val="FFFFFF"/>
                </a:solidFill>
                <a:latin typeface="Trebuchet MS" panose="020B0603020202020204" pitchFamily="34" charset="0"/>
                <a:ea typeface="Meiryo UI" panose="020B0604030504040204" pitchFamily="50" charset="-128"/>
              </a:rPr>
              <a:t>事業名称</a:t>
            </a:r>
            <a:r>
              <a:rPr kumimoji="0" lang="en-US" altLang="ja-JP" sz="32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2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応募書類</a:t>
            </a:r>
            <a:endParaRPr kumimoji="0" lang="en-US" sz="32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060" name="TextBox 6"/>
          <p:cNvSpPr txBox="1"/>
          <p:nvPr/>
        </p:nvSpPr>
        <p:spPr>
          <a:xfrm>
            <a:off x="4630359" y="4918674"/>
            <a:ext cx="2947087" cy="369332"/>
          </a:xfrm>
          <a:prstGeom prst="rect">
            <a:avLst/>
          </a:prstGeom>
          <a:noFill/>
          <a:ln w="9525"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代表団体名</a:t>
            </a:r>
            <a:r>
              <a:rPr kumimoji="0" lang="en-US" altLang="ja-JP"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0" lang="ja-JP" alt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地方公共団体</a:t>
            </a:r>
            <a:r>
              <a:rPr kumimoji="0" lang="en-US" altLang="ja-JP"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endParaRPr kumimoji="0" 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61" name="TextBox 9"/>
          <p:cNvSpPr txBox="1"/>
          <p:nvPr/>
        </p:nvSpPr>
        <p:spPr>
          <a:xfrm>
            <a:off x="4630359" y="4549342"/>
            <a:ext cx="2947087" cy="368439"/>
          </a:xfrm>
          <a:prstGeom prst="rect">
            <a:avLst/>
          </a:prstGeom>
          <a:noFill/>
          <a:ln w="9525"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2026</a:t>
            </a:r>
            <a:r>
              <a:rPr kumimoji="0" lang="ja-JP" alt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年</a:t>
            </a:r>
            <a:r>
              <a:rPr kumimoji="0" lang="en-US" altLang="ja-JP"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a:t>
            </a:r>
            <a:r>
              <a:rPr kumimoji="0" 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a:t>
            </a:r>
            <a:r>
              <a:rPr kumimoji="0" lang="ja-JP" alt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月</a:t>
            </a:r>
            <a:r>
              <a:rPr kumimoji="0" lang="en-US" altLang="ja-JP"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a:t>
            </a:r>
            <a:r>
              <a:rPr kumimoji="0" lang="ja-JP" alt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日</a:t>
            </a:r>
            <a:endParaRPr kumimoji="0" 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62" name="Rectangle 2"/>
          <p:cNvSpPr/>
          <p:nvPr/>
        </p:nvSpPr>
        <p:spPr>
          <a:xfrm>
            <a:off x="8104472" y="0"/>
            <a:ext cx="4087528" cy="1413000"/>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青色</a:t>
            </a: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黄色のステッカー部分は記載要領ですので、全て削除の上、ご提出ください</a:t>
            </a:r>
            <a:endPar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緑字</a:t>
            </a: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の部分は記載例ですので、参照いただいた上で、</a:t>
            </a:r>
            <a:r>
              <a:rPr kumimoji="1" lang="ja-JP" altLang="en-US" sz="1600" b="0" i="0" u="none" strike="noStrike" kern="1200" cap="none" spc="0" normalizeH="0" baseline="0" noProof="0">
                <a:ln>
                  <a:noFill/>
                </a:ln>
                <a:solidFill>
                  <a:srgbClr val="FF0000"/>
                </a:solidFill>
                <a:effectLst/>
                <a:uLnTx/>
                <a:uFillTx/>
                <a:latin typeface="Trebuchet MS" panose="020B0603020202020204" pitchFamily="34" charset="0"/>
                <a:ea typeface="Meiryo UI" panose="020B0604030504040204" pitchFamily="50" charset="-128"/>
                <a:cs typeface="+mn-cs"/>
              </a:rPr>
              <a:t>全て削除</a:t>
            </a: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の上、ご提出ください</a:t>
            </a:r>
            <a:endPar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600">
                <a:solidFill>
                  <a:srgbClr val="FF0000"/>
                </a:solidFill>
                <a:latin typeface="Trebuchet MS" panose="020B0603020202020204" pitchFamily="34" charset="0"/>
                <a:ea typeface="Meiryo UI" panose="020B0604030504040204" pitchFamily="50" charset="-128"/>
              </a:rPr>
              <a:t>赤字</a:t>
            </a:r>
            <a:r>
              <a:rPr kumimoji="1" lang="ja-JP" altLang="en-US" sz="1600">
                <a:solidFill>
                  <a:srgbClr val="575757"/>
                </a:solidFill>
                <a:latin typeface="Trebuchet MS" panose="020B0603020202020204" pitchFamily="34" charset="0"/>
                <a:ea typeface="Meiryo UI" panose="020B0604030504040204" pitchFamily="50" charset="-128"/>
              </a:rPr>
              <a:t>箇所は特に留意して記載してください</a:t>
            </a:r>
            <a:endParaRPr kumimoji="1" 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0870101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 name="正方形/長方形 2"/>
          <p:cNvSpPr/>
          <p:nvPr/>
        </p:nvSpPr>
        <p:spPr>
          <a:xfrm>
            <a:off x="1533119" y="266154"/>
            <a:ext cx="9138461" cy="603499"/>
          </a:xfrm>
          <a:prstGeom prst="rect">
            <a:avLst/>
          </a:prstGeom>
        </p:spPr>
        <p:txBody>
          <a:bodyPr wrap="square">
            <a:spAutoFit/>
          </a:bodyPr>
          <a:lstStyle/>
          <a:p>
            <a:pPr algn="ctr" defTabSz="422020">
              <a:defRPr/>
            </a:pPr>
            <a:r>
              <a:rPr lang="en-US" altLang="ja-JP" sz="1661" b="1" kern="100">
                <a:latin typeface="Meiryo UI" panose="020B0604030504040204" pitchFamily="50" charset="-128"/>
                <a:ea typeface="Meiryo UI" panose="020B0604030504040204" pitchFamily="50" charset="-128"/>
                <a:cs typeface="Times New Roman" panose="02020603050405020304" pitchFamily="18" charset="0"/>
              </a:rPr>
              <a:t>XXXXXXXXXXXXXX(</a:t>
            </a:r>
            <a:r>
              <a:rPr lang="ja-JP" altLang="en-US" sz="1661" b="1" kern="100">
                <a:latin typeface="Meiryo UI" panose="020B0604030504040204" pitchFamily="50" charset="-128"/>
                <a:ea typeface="Meiryo UI" panose="020B0604030504040204" pitchFamily="50" charset="-128"/>
                <a:cs typeface="Times New Roman" panose="02020603050405020304" pitchFamily="18" charset="0"/>
              </a:rPr>
              <a:t>事業名を記載</a:t>
            </a:r>
            <a:r>
              <a:rPr lang="en-US" altLang="ja-JP" sz="1661" b="1" kern="100">
                <a:latin typeface="Meiryo UI" panose="020B0604030504040204" pitchFamily="50" charset="-128"/>
                <a:ea typeface="Meiryo UI" panose="020B0604030504040204" pitchFamily="50" charset="-128"/>
                <a:cs typeface="Times New Roman" panose="02020603050405020304" pitchFamily="18" charset="0"/>
              </a:rPr>
              <a:t>)</a:t>
            </a:r>
            <a:br>
              <a:rPr lang="en-US" altLang="ja-JP" sz="1661" b="1" kern="100">
                <a:latin typeface="Meiryo UI" panose="020B0604030504040204" pitchFamily="50" charset="-128"/>
                <a:ea typeface="Meiryo UI" panose="020B0604030504040204" pitchFamily="50" charset="-128"/>
                <a:cs typeface="Times New Roman" panose="02020603050405020304" pitchFamily="18" charset="0"/>
              </a:rPr>
            </a:br>
            <a:endParaRPr lang="ja-JP" altLang="en-US" sz="1661" b="1" kern="100">
              <a:latin typeface="Meiryo UI" panose="020B0604030504040204" pitchFamily="50" charset="-128"/>
              <a:ea typeface="Meiryo UI" panose="020B0604030504040204" pitchFamily="50" charset="-128"/>
              <a:cs typeface="Times New Roman" panose="02020603050405020304" pitchFamily="18" charset="0"/>
            </a:endParaRPr>
          </a:p>
        </p:txBody>
      </p:sp>
      <p:graphicFrame>
        <p:nvGraphicFramePr>
          <p:cNvPr id="1045" name="表 79"/>
          <p:cNvGraphicFramePr>
            <a:graphicFrameLocks noGrp="1"/>
          </p:cNvGraphicFramePr>
          <p:nvPr>
            <p:extLst>
              <p:ext uri="{D42A27DB-BD31-4B8C-83A1-F6EECF244321}">
                <p14:modId xmlns:p14="http://schemas.microsoft.com/office/powerpoint/2010/main" val="4266833746"/>
              </p:ext>
            </p:extLst>
          </p:nvPr>
        </p:nvGraphicFramePr>
        <p:xfrm>
          <a:off x="228600" y="745393"/>
          <a:ext cx="11747501" cy="2153332"/>
        </p:xfrm>
        <a:graphic>
          <a:graphicData uri="http://schemas.openxmlformats.org/drawingml/2006/table">
            <a:tbl>
              <a:tblPr firstRow="1" bandRow="1">
                <a:tableStyleId>{F5AB1C69-6EDB-4FF4-983F-18BD219EF322}</a:tableStyleId>
              </a:tblPr>
              <a:tblGrid>
                <a:gridCol w="1314850">
                  <a:extLst>
                    <a:ext uri="{9D8B030D-6E8A-4147-A177-3AD203B41FA5}">
                      <a16:colId xmlns:a16="http://schemas.microsoft.com/office/drawing/2014/main" val="20000"/>
                    </a:ext>
                  </a:extLst>
                </a:gridCol>
                <a:gridCol w="2364563">
                  <a:extLst>
                    <a:ext uri="{9D8B030D-6E8A-4147-A177-3AD203B41FA5}">
                      <a16:colId xmlns:a16="http://schemas.microsoft.com/office/drawing/2014/main" val="20001"/>
                    </a:ext>
                  </a:extLst>
                </a:gridCol>
                <a:gridCol w="1147712">
                  <a:extLst>
                    <a:ext uri="{9D8B030D-6E8A-4147-A177-3AD203B41FA5}">
                      <a16:colId xmlns:a16="http://schemas.microsoft.com/office/drawing/2014/main" val="20002"/>
                    </a:ext>
                  </a:extLst>
                </a:gridCol>
                <a:gridCol w="2258100">
                  <a:extLst>
                    <a:ext uri="{9D8B030D-6E8A-4147-A177-3AD203B41FA5}">
                      <a16:colId xmlns:a16="http://schemas.microsoft.com/office/drawing/2014/main" val="20003"/>
                    </a:ext>
                  </a:extLst>
                </a:gridCol>
                <a:gridCol w="1129050">
                  <a:extLst>
                    <a:ext uri="{9D8B030D-6E8A-4147-A177-3AD203B41FA5}">
                      <a16:colId xmlns:a16="http://schemas.microsoft.com/office/drawing/2014/main" val="20004"/>
                    </a:ext>
                  </a:extLst>
                </a:gridCol>
                <a:gridCol w="3533226">
                  <a:extLst>
                    <a:ext uri="{9D8B030D-6E8A-4147-A177-3AD203B41FA5}">
                      <a16:colId xmlns:a16="http://schemas.microsoft.com/office/drawing/2014/main" val="20005"/>
                    </a:ext>
                  </a:extLst>
                </a:gridCol>
              </a:tblGrid>
              <a:tr h="47830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300" b="1">
                          <a:solidFill>
                            <a:schemeClr val="bg1"/>
                          </a:solidFill>
                          <a:latin typeface="Meiryo UI" panose="020B0604030504040204" pitchFamily="50" charset="-128"/>
                          <a:ea typeface="Meiryo UI" panose="020B0604030504040204" pitchFamily="50" charset="-128"/>
                        </a:rPr>
                        <a:t>実施体制</a:t>
                      </a:r>
                      <a:endParaRPr kumimoji="1" lang="en-US" altLang="ja-JP" sz="1300" b="1">
                        <a:solidFill>
                          <a:schemeClr val="bg1"/>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b="1">
                          <a:solidFill>
                            <a:schemeClr val="bg1"/>
                          </a:solidFill>
                          <a:latin typeface="Meiryo UI" panose="020B0604030504040204" pitchFamily="50" charset="-128"/>
                          <a:ea typeface="Meiryo UI" panose="020B0604030504040204" pitchFamily="50" charset="-128"/>
                        </a:rPr>
                        <a:t>（下線：代表機関）</a:t>
                      </a:r>
                    </a:p>
                  </a:txBody>
                  <a:tcPr marL="84407" marR="84407"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u="sng">
                          <a:solidFill>
                            <a:schemeClr val="tx1"/>
                          </a:solidFill>
                          <a:latin typeface="Meiryo UI" panose="020B0604030504040204" pitchFamily="50" charset="-128"/>
                          <a:ea typeface="Meiryo UI" panose="020B0604030504040204" pitchFamily="50" charset="-128"/>
                        </a:rPr>
                        <a:t>株式会社〇〇〇〇〇〇</a:t>
                      </a:r>
                      <a:r>
                        <a:rPr kumimoji="1" lang="ja-JP" altLang="en-US" sz="1300" b="0">
                          <a:solidFill>
                            <a:schemeClr val="tx1"/>
                          </a:solidFill>
                          <a:latin typeface="Meiryo UI" panose="020B0604030504040204" pitchFamily="50" charset="-128"/>
                          <a:ea typeface="Meiryo UI" panose="020B0604030504040204" pitchFamily="50" charset="-128"/>
                        </a:rPr>
                        <a:t>、〇〇県〇〇市</a:t>
                      </a:r>
                    </a:p>
                  </a:txBody>
                  <a:tcPr marL="33231" marR="33231"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ctr"/>
                      <a:r>
                        <a:rPr kumimoji="1" lang="ja-JP" altLang="en-US" sz="1300" b="1">
                          <a:solidFill>
                            <a:schemeClr val="bg1"/>
                          </a:solidFill>
                          <a:latin typeface="Meiryo UI" panose="020B0604030504040204" pitchFamily="50" charset="-128"/>
                          <a:ea typeface="Meiryo UI" panose="020B0604030504040204" pitchFamily="50" charset="-128"/>
                        </a:rPr>
                        <a:t>実施地域</a:t>
                      </a:r>
                    </a:p>
                  </a:txBody>
                  <a:tcPr marL="33231" marR="33231"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a:txBody>
                    <a:bodyPr/>
                    <a:lstStyle/>
                    <a:p>
                      <a:pPr marL="0" indent="0">
                        <a:buFont typeface="Wingdings" panose="05000000000000000000" pitchFamily="2" charset="2"/>
                        <a:buNone/>
                      </a:pPr>
                      <a:r>
                        <a:rPr kumimoji="1" lang="ja-JP" altLang="en-US" sz="1300" b="0">
                          <a:solidFill>
                            <a:schemeClr val="tx1"/>
                          </a:solidFill>
                          <a:latin typeface="Meiryo UI" panose="020B0604030504040204" pitchFamily="50" charset="-128"/>
                          <a:ea typeface="Meiryo UI" panose="020B0604030504040204" pitchFamily="50" charset="-128"/>
                        </a:rPr>
                        <a:t>〇〇県○○市●●地域</a:t>
                      </a:r>
                      <a:endParaRPr kumimoji="1" lang="en-US" altLang="ja-JP" sz="1300" b="0">
                        <a:solidFill>
                          <a:schemeClr val="tx1"/>
                        </a:solidFill>
                        <a:latin typeface="Meiryo UI" panose="020B0604030504040204" pitchFamily="50" charset="-128"/>
                        <a:ea typeface="Meiryo UI" panose="020B0604030504040204" pitchFamily="50" charset="-128"/>
                      </a:endParaRPr>
                    </a:p>
                  </a:txBody>
                  <a:tcPr marL="33231" marR="33231"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6864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300" b="1">
                          <a:solidFill>
                            <a:schemeClr val="bg1"/>
                          </a:solidFill>
                          <a:latin typeface="Meiryo UI" panose="020B0604030504040204" pitchFamily="50" charset="-128"/>
                          <a:ea typeface="Meiryo UI" panose="020B0604030504040204" pitchFamily="50" charset="-128"/>
                        </a:rPr>
                        <a:t>整備する</a:t>
                      </a:r>
                      <a:endParaRPr kumimoji="1" lang="en-US" altLang="ja-JP" sz="1300" b="1">
                        <a:solidFill>
                          <a:schemeClr val="bg1"/>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300" b="1">
                          <a:solidFill>
                            <a:schemeClr val="bg1"/>
                          </a:solidFill>
                          <a:latin typeface="Meiryo UI" panose="020B0604030504040204" pitchFamily="50" charset="-128"/>
                          <a:ea typeface="Meiryo UI" panose="020B0604030504040204" pitchFamily="50" charset="-128"/>
                        </a:rPr>
                        <a:t>通信インフラ</a:t>
                      </a:r>
                    </a:p>
                  </a:txBody>
                  <a:tcPr marL="84407" marR="84407"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en-US" altLang="ja-JP" sz="1300">
                          <a:latin typeface="Meiryo UI" panose="020B0604030504040204" pitchFamily="50" charset="-128"/>
                          <a:ea typeface="Meiryo UI" panose="020B0604030504040204" pitchFamily="50" charset="-128"/>
                        </a:rPr>
                        <a:t>LPWA</a:t>
                      </a:r>
                      <a:r>
                        <a:rPr kumimoji="1" lang="ja-JP" altLang="en-US" sz="1300">
                          <a:latin typeface="Meiryo UI" panose="020B0604030504040204" pitchFamily="50" charset="-128"/>
                          <a:ea typeface="Meiryo UI" panose="020B0604030504040204" pitchFamily="50" charset="-128"/>
                        </a:rPr>
                        <a:t>（〇〇〇〇）</a:t>
                      </a:r>
                      <a:endParaRPr kumimoji="1" lang="en-US" altLang="ja-JP" sz="1300">
                        <a:latin typeface="Meiryo UI" panose="020B0604030504040204" pitchFamily="50" charset="-128"/>
                        <a:ea typeface="Meiryo UI" panose="020B0604030504040204" pitchFamily="50" charset="-128"/>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en-US" altLang="ja-JP" sz="1300">
                          <a:latin typeface="Meiryo UI" panose="020B0604030504040204" pitchFamily="50" charset="-128"/>
                          <a:ea typeface="Meiryo UI" panose="020B0604030504040204" pitchFamily="50" charset="-128"/>
                        </a:rPr>
                        <a:t>Wi-Fi</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300">
                          <a:latin typeface="Meiryo UI" panose="020B0604030504040204" pitchFamily="50" charset="-128"/>
                          <a:ea typeface="Meiryo UI" panose="020B0604030504040204" pitchFamily="50" charset="-128"/>
                        </a:rPr>
                        <a:t>〇〇〇〇〇</a:t>
                      </a:r>
                      <a:endParaRPr kumimoji="1" lang="en-US" altLang="ja-JP" sz="1100">
                        <a:latin typeface="Meiryo UI" panose="020B0604030504040204" pitchFamily="50" charset="-128"/>
                        <a:ea typeface="Meiryo UI" panose="020B0604030504040204" pitchFamily="50" charset="-128"/>
                      </a:endParaRPr>
                    </a:p>
                  </a:txBody>
                  <a:tcPr marL="33231" marR="33231"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300" b="1" kern="1200">
                          <a:solidFill>
                            <a:schemeClr val="bg1"/>
                          </a:solidFill>
                          <a:latin typeface="Meiryo UI" panose="020B0604030504040204" pitchFamily="50" charset="-128"/>
                          <a:ea typeface="Meiryo UI" panose="020B0604030504040204" pitchFamily="50" charset="-128"/>
                          <a:cs typeface="+mn-cs"/>
                        </a:rPr>
                        <a:t>主な補助対象機器等</a:t>
                      </a:r>
                    </a:p>
                  </a:txBody>
                  <a:tcPr marL="33231" marR="33231"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en-US" altLang="ja-JP" sz="1300" b="0">
                          <a:solidFill>
                            <a:schemeClr val="tx1"/>
                          </a:solidFill>
                          <a:latin typeface="Meiryo UI" panose="020B0604030504040204" pitchFamily="50" charset="-128"/>
                          <a:ea typeface="Meiryo UI" panose="020B0604030504040204" pitchFamily="50" charset="-128"/>
                        </a:rPr>
                        <a:t>LPWA</a:t>
                      </a:r>
                      <a:r>
                        <a:rPr kumimoji="1" lang="ja-JP" altLang="en-US" sz="1300" b="0">
                          <a:solidFill>
                            <a:schemeClr val="tx1"/>
                          </a:solidFill>
                          <a:latin typeface="Meiryo UI" panose="020B0604030504040204" pitchFamily="50" charset="-128"/>
                          <a:ea typeface="Meiryo UI" panose="020B0604030504040204" pitchFamily="50" charset="-128"/>
                        </a:rPr>
                        <a:t>機器及び設備</a:t>
                      </a:r>
                      <a:endParaRPr kumimoji="1" lang="en-US" altLang="ja-JP" sz="1300" b="0">
                        <a:solidFill>
                          <a:schemeClr val="tx1"/>
                        </a:solidFill>
                        <a:latin typeface="Meiryo UI" panose="020B0604030504040204" pitchFamily="50" charset="-128"/>
                        <a:ea typeface="Meiryo UI" panose="020B0604030504040204" pitchFamily="50" charset="-128"/>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en-US" altLang="ja-JP" sz="1300" b="0">
                          <a:solidFill>
                            <a:schemeClr val="tx1"/>
                          </a:solidFill>
                          <a:latin typeface="Meiryo UI" panose="020B0604030504040204" pitchFamily="50" charset="-128"/>
                          <a:ea typeface="Meiryo UI" panose="020B0604030504040204" pitchFamily="50" charset="-128"/>
                        </a:rPr>
                        <a:t>Wi-Fi</a:t>
                      </a:r>
                      <a:r>
                        <a:rPr kumimoji="1" lang="ja-JP" altLang="en-US" sz="1300" b="0">
                          <a:solidFill>
                            <a:schemeClr val="tx1"/>
                          </a:solidFill>
                          <a:latin typeface="Meiryo UI" panose="020B0604030504040204" pitchFamily="50" charset="-128"/>
                          <a:ea typeface="Meiryo UI" panose="020B0604030504040204" pitchFamily="50" charset="-128"/>
                        </a:rPr>
                        <a:t>アクセスポイント</a:t>
                      </a:r>
                      <a:endParaRPr kumimoji="1" lang="en-US" altLang="ja-JP" sz="1300" b="0">
                        <a:solidFill>
                          <a:schemeClr val="tx1"/>
                        </a:solidFill>
                        <a:latin typeface="Meiryo UI" panose="020B0604030504040204" pitchFamily="50" charset="-128"/>
                        <a:ea typeface="Meiryo UI" panose="020B0604030504040204" pitchFamily="50" charset="-128"/>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en-US" altLang="ja-JP" sz="1300" b="0">
                          <a:solidFill>
                            <a:schemeClr val="tx1"/>
                          </a:solidFill>
                          <a:latin typeface="Meiryo UI" panose="020B0604030504040204" pitchFamily="50" charset="-128"/>
                          <a:ea typeface="Meiryo UI" panose="020B0604030504040204" pitchFamily="50" charset="-128"/>
                        </a:rPr>
                        <a:t>AI</a:t>
                      </a:r>
                      <a:r>
                        <a:rPr kumimoji="1" lang="ja-JP" altLang="en-US" sz="1300" b="0">
                          <a:solidFill>
                            <a:schemeClr val="tx1"/>
                          </a:solidFill>
                          <a:latin typeface="Meiryo UI" panose="020B0604030504040204" pitchFamily="50" charset="-128"/>
                          <a:ea typeface="Meiryo UI" panose="020B0604030504040204" pitchFamily="50" charset="-128"/>
                        </a:rPr>
                        <a:t>〇〇システム</a:t>
                      </a:r>
                    </a:p>
                  </a:txBody>
                  <a:tcPr marL="33231" marR="33231"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kumimoji="1" lang="ja-JP" altLang="en-US" sz="1300" b="1">
                          <a:solidFill>
                            <a:schemeClr val="bg1"/>
                          </a:solidFill>
                          <a:latin typeface="Meiryo UI" panose="020B0604030504040204" pitchFamily="50" charset="-128"/>
                          <a:ea typeface="Meiryo UI" panose="020B0604030504040204" pitchFamily="50" charset="-128"/>
                        </a:rPr>
                        <a:t>目標</a:t>
                      </a:r>
                    </a:p>
                  </a:txBody>
                  <a:tcPr marL="33231" marR="33231"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300" b="0">
                          <a:solidFill>
                            <a:schemeClr val="tx1"/>
                          </a:solidFill>
                          <a:latin typeface="Meiryo UI" panose="020B0604030504040204" pitchFamily="50" charset="-128"/>
                          <a:ea typeface="Meiryo UI" panose="020B0604030504040204" pitchFamily="50" charset="-128"/>
                        </a:rPr>
                        <a:t>〇〇の利用増加：</a:t>
                      </a:r>
                      <a:r>
                        <a:rPr kumimoji="1" lang="en-US" altLang="ja-JP" sz="1300" b="0">
                          <a:solidFill>
                            <a:schemeClr val="tx1"/>
                          </a:solidFill>
                          <a:latin typeface="Meiryo UI" panose="020B0604030504040204" pitchFamily="50" charset="-128"/>
                          <a:ea typeface="Meiryo UI" panose="020B0604030504040204" pitchFamily="50" charset="-128"/>
                        </a:rPr>
                        <a:t>XX</a:t>
                      </a:r>
                      <a:r>
                        <a:rPr kumimoji="1" lang="ja-JP" altLang="en-US" sz="1300" b="0">
                          <a:solidFill>
                            <a:schemeClr val="tx1"/>
                          </a:solidFill>
                          <a:latin typeface="Meiryo UI" panose="020B0604030504040204" pitchFamily="50" charset="-128"/>
                          <a:ea typeface="Meiryo UI" panose="020B0604030504040204" pitchFamily="50" charset="-128"/>
                        </a:rPr>
                        <a:t>％⇒</a:t>
                      </a:r>
                      <a:r>
                        <a:rPr kumimoji="1" lang="en-US" altLang="ja-JP" sz="1300" b="0">
                          <a:solidFill>
                            <a:schemeClr val="tx1"/>
                          </a:solidFill>
                          <a:latin typeface="Meiryo UI" panose="020B0604030504040204" pitchFamily="50" charset="-128"/>
                          <a:ea typeface="Meiryo UI" panose="020B0604030504040204" pitchFamily="50" charset="-128"/>
                        </a:rPr>
                        <a:t>XX</a:t>
                      </a:r>
                      <a:r>
                        <a:rPr kumimoji="1" lang="ja-JP" altLang="en-US" sz="1300" b="0">
                          <a:solidFill>
                            <a:schemeClr val="tx1"/>
                          </a:solidFill>
                          <a:latin typeface="Meiryo UI" panose="020B0604030504040204" pitchFamily="50" charset="-128"/>
                          <a:ea typeface="Meiryo UI" panose="020B0604030504040204" pitchFamily="50" charset="-128"/>
                        </a:rPr>
                        <a: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300" b="0">
                          <a:solidFill>
                            <a:schemeClr val="tx1"/>
                          </a:solidFill>
                          <a:latin typeface="Meiryo UI" panose="020B0604030504040204" pitchFamily="50" charset="-128"/>
                          <a:ea typeface="Meiryo UI" panose="020B0604030504040204" pitchFamily="50" charset="-128"/>
                        </a:rPr>
                        <a:t>職員巡回数の減少：</a:t>
                      </a:r>
                      <a:r>
                        <a:rPr kumimoji="1" lang="en-US" altLang="ja-JP" sz="1300" b="0">
                          <a:solidFill>
                            <a:schemeClr val="tx1"/>
                          </a:solidFill>
                          <a:latin typeface="Meiryo UI" panose="020B0604030504040204" pitchFamily="50" charset="-128"/>
                          <a:ea typeface="Meiryo UI" panose="020B0604030504040204" pitchFamily="50" charset="-128"/>
                        </a:rPr>
                        <a:t>XX</a:t>
                      </a:r>
                      <a:r>
                        <a:rPr kumimoji="1" lang="ja-JP" altLang="en-US" sz="1300" b="0">
                          <a:solidFill>
                            <a:schemeClr val="tx1"/>
                          </a:solidFill>
                          <a:latin typeface="Meiryo UI" panose="020B0604030504040204" pitchFamily="50" charset="-128"/>
                          <a:ea typeface="Meiryo UI" panose="020B0604030504040204" pitchFamily="50" charset="-128"/>
                        </a:rPr>
                        <a:t>回⇒</a:t>
                      </a:r>
                      <a:r>
                        <a:rPr kumimoji="1" lang="en-US" altLang="ja-JP" sz="1300" b="0">
                          <a:solidFill>
                            <a:schemeClr val="tx1"/>
                          </a:solidFill>
                          <a:latin typeface="Meiryo UI" panose="020B0604030504040204" pitchFamily="50" charset="-128"/>
                          <a:ea typeface="Meiryo UI" panose="020B0604030504040204" pitchFamily="50" charset="-128"/>
                        </a:rPr>
                        <a:t>XX</a:t>
                      </a:r>
                      <a:r>
                        <a:rPr kumimoji="1" lang="ja-JP" altLang="en-US" sz="1300" b="0">
                          <a:solidFill>
                            <a:schemeClr val="tx1"/>
                          </a:solidFill>
                          <a:latin typeface="Meiryo UI" panose="020B0604030504040204" pitchFamily="50" charset="-128"/>
                          <a:ea typeface="Meiryo UI" panose="020B0604030504040204" pitchFamily="50" charset="-128"/>
                        </a:rPr>
                        <a:t>回</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300" b="0">
                          <a:solidFill>
                            <a:schemeClr val="tx1"/>
                          </a:solidFill>
                          <a:latin typeface="Meiryo UI" panose="020B0604030504040204" pitchFamily="50" charset="-128"/>
                          <a:ea typeface="Meiryo UI" panose="020B0604030504040204" pitchFamily="50" charset="-128"/>
                        </a:rPr>
                        <a:t>〇〇の来場者数増加：</a:t>
                      </a:r>
                      <a:r>
                        <a:rPr kumimoji="1" lang="en-US" altLang="ja-JP" sz="1300" b="0">
                          <a:solidFill>
                            <a:schemeClr val="tx1"/>
                          </a:solidFill>
                          <a:latin typeface="Meiryo UI" panose="020B0604030504040204" pitchFamily="50" charset="-128"/>
                          <a:ea typeface="Meiryo UI" panose="020B0604030504040204" pitchFamily="50" charset="-128"/>
                        </a:rPr>
                        <a:t>10%</a:t>
                      </a:r>
                      <a:r>
                        <a:rPr kumimoji="1" lang="ja-JP" altLang="en-US" sz="1300" b="0">
                          <a:solidFill>
                            <a:schemeClr val="tx1"/>
                          </a:solidFill>
                          <a:latin typeface="Meiryo UI" panose="020B0604030504040204" pitchFamily="50" charset="-128"/>
                          <a:ea typeface="Meiryo UI" panose="020B0604030504040204" pitchFamily="50" charset="-128"/>
                        </a:rPr>
                        <a:t>増加</a:t>
                      </a:r>
                      <a:endParaRPr kumimoji="1" lang="ja-JP" altLang="en-US" sz="1500" b="0">
                        <a:solidFill>
                          <a:schemeClr val="tx1"/>
                        </a:solidFill>
                        <a:latin typeface="Meiryo UI" panose="020B0604030504040204" pitchFamily="50" charset="-128"/>
                        <a:ea typeface="Meiryo UI" panose="020B0604030504040204" pitchFamily="50" charset="-128"/>
                      </a:endParaRPr>
                    </a:p>
                  </a:txBody>
                  <a:tcPr marL="33231" marR="33231"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98854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300" b="1">
                          <a:solidFill>
                            <a:schemeClr val="bg1"/>
                          </a:solidFill>
                          <a:latin typeface="Meiryo UI" panose="020B0604030504040204" pitchFamily="50" charset="-128"/>
                          <a:ea typeface="Meiryo UI" panose="020B0604030504040204" pitchFamily="50" charset="-128"/>
                        </a:rPr>
                        <a:t>事業概要</a:t>
                      </a:r>
                    </a:p>
                  </a:txBody>
                  <a:tcPr marL="84407" marR="84407"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gridSpan="5">
                  <a:txBody>
                    <a:bodyPr/>
                    <a:lstStyle/>
                    <a:p>
                      <a:pPr marL="0" marR="0" lvl="0" indent="0" algn="l" defTabSz="457200" rtl="0" eaLnBrk="1" fontAlgn="auto" latinLnBrk="0" hangingPunct="1">
                        <a:lnSpc>
                          <a:spcPct val="100000"/>
                        </a:lnSpc>
                        <a:spcBef>
                          <a:spcPts val="0"/>
                        </a:spcBef>
                        <a:spcAft>
                          <a:spcPts val="0"/>
                        </a:spcAft>
                        <a:buClr>
                          <a:sysClr val="windowText" lastClr="000000"/>
                        </a:buClr>
                        <a:buSzTx/>
                        <a:buFont typeface="Wingdings" panose="05000000000000000000" pitchFamily="2" charset="2"/>
                        <a:buNone/>
                        <a:tabLst/>
                        <a:defRPr/>
                      </a:pPr>
                      <a:r>
                        <a:rPr kumimoji="0" lang="ja-JP" altLang="en-US" sz="13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デジ活中山間地域にも登録されている○○町の中山間地域では、携帯電波の不感地域が存在し、スマート農業の推進や、防災設備の推進など課題を抱えていることから情報通信環境の確保が必要不可欠となっている。そこで</a:t>
                      </a:r>
                      <a:r>
                        <a:rPr kumimoji="0" lang="en-US" altLang="ja-JP" sz="13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Wi-Fi </a:t>
                      </a:r>
                      <a:r>
                        <a:rPr kumimoji="0" lang="en-US" altLang="ja-JP" sz="1300" b="0" i="0" u="none" strike="noStrike" kern="0" cap="none" spc="0" normalizeH="0" baseline="0" noProof="0" err="1">
                          <a:ln>
                            <a:noFill/>
                          </a:ln>
                          <a:solidFill>
                            <a:prstClr val="black"/>
                          </a:solidFill>
                          <a:effectLst/>
                          <a:uLnTx/>
                          <a:uFillTx/>
                          <a:latin typeface="Meiryo UI" panose="020B0604030504040204" pitchFamily="50" charset="-128"/>
                          <a:ea typeface="Meiryo UI" panose="020B0604030504040204" pitchFamily="50" charset="-128"/>
                          <a:cs typeface="+mn-cs"/>
                        </a:rPr>
                        <a:t>HaLow</a:t>
                      </a:r>
                      <a:r>
                        <a:rPr kumimoji="0" lang="ja-JP" altLang="en-US" sz="13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等の無線技術を活用し、中山間地域の通信環境を構築し、農作業の効率化や自然災害に対する住民の安全・安心のまちづくりの実現を図る。</a:t>
                      </a:r>
                      <a:endParaRPr kumimoji="0" lang="ja-JP" altLang="en-US" sz="11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33231" marR="33231"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kumimoji="1" lang="ja-JP" altLang="en-US"/>
                    </a:p>
                  </a:txBody>
                  <a:tcPr/>
                </a:tc>
                <a:extLst>
                  <a:ext uri="{0D108BD9-81ED-4DB2-BD59-A6C34878D82A}">
                    <a16:rowId xmlns:a16="http://schemas.microsoft.com/office/drawing/2014/main" val="10002"/>
                  </a:ext>
                </a:extLst>
              </a:tr>
            </a:tbl>
          </a:graphicData>
        </a:graphic>
      </p:graphicFrame>
      <p:sp>
        <p:nvSpPr>
          <p:cNvPr id="1046" name="テキスト ボックス 7"/>
          <p:cNvSpPr txBox="1"/>
          <p:nvPr/>
        </p:nvSpPr>
        <p:spPr>
          <a:xfrm>
            <a:off x="228600" y="248265"/>
            <a:ext cx="2212567" cy="319639"/>
          </a:xfrm>
          <a:prstGeom prst="rect">
            <a:avLst/>
          </a:prstGeom>
          <a:noFill/>
        </p:spPr>
        <p:txBody>
          <a:bodyPr wrap="square">
            <a:spAutoFit/>
          </a:bodyPr>
          <a:lstStyle/>
          <a:p>
            <a:r>
              <a:rPr kumimoji="1" lang="en-US" altLang="ja-JP" sz="1477" b="1">
                <a:solidFill>
                  <a:schemeClr val="accent6"/>
                </a:solidFill>
                <a:latin typeface="Meiryo UI" panose="020B0604030504040204" pitchFamily="50" charset="-128"/>
                <a:ea typeface="Meiryo UI" panose="020B0604030504040204" pitchFamily="50" charset="-128"/>
              </a:rPr>
              <a:t>××</a:t>
            </a:r>
            <a:r>
              <a:rPr kumimoji="1" lang="ja-JP" altLang="en-US" sz="1477" b="1">
                <a:solidFill>
                  <a:schemeClr val="accent6"/>
                </a:solidFill>
                <a:latin typeface="Meiryo UI" panose="020B0604030504040204" pitchFamily="50" charset="-128"/>
                <a:ea typeface="Meiryo UI" panose="020B0604030504040204" pitchFamily="50" charset="-128"/>
              </a:rPr>
              <a:t>・</a:t>
            </a:r>
            <a:r>
              <a:rPr kumimoji="1" lang="en-US" altLang="ja-JP" sz="1477" b="1">
                <a:solidFill>
                  <a:schemeClr val="accent6"/>
                </a:solidFill>
                <a:latin typeface="Meiryo UI" panose="020B0604030504040204" pitchFamily="50" charset="-128"/>
                <a:ea typeface="Meiryo UI" panose="020B0604030504040204" pitchFamily="50" charset="-128"/>
              </a:rPr>
              <a:t>××</a:t>
            </a:r>
            <a:r>
              <a:rPr kumimoji="1" lang="ja-JP" altLang="en-US" sz="1477" b="1">
                <a:solidFill>
                  <a:schemeClr val="accent6"/>
                </a:solidFill>
                <a:latin typeface="Meiryo UI" panose="020B0604030504040204" pitchFamily="50" charset="-128"/>
                <a:ea typeface="Meiryo UI" panose="020B0604030504040204" pitchFamily="50" charset="-128"/>
              </a:rPr>
              <a:t>（分野を記載）</a:t>
            </a:r>
            <a:endParaRPr kumimoji="1" lang="en-US" altLang="ja-JP" sz="1477" b="1">
              <a:solidFill>
                <a:schemeClr val="accent6"/>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FD805562-8E05-12A7-39E2-A5E1CD35B53E}"/>
              </a:ext>
            </a:extLst>
          </p:cNvPr>
          <p:cNvSpPr txBox="1"/>
          <p:nvPr/>
        </p:nvSpPr>
        <p:spPr>
          <a:xfrm>
            <a:off x="127001" y="3010279"/>
            <a:ext cx="8472134" cy="319639"/>
          </a:xfrm>
          <a:prstGeom prst="rect">
            <a:avLst/>
          </a:prstGeom>
          <a:noFill/>
        </p:spPr>
        <p:txBody>
          <a:bodyPr wrap="square" rtlCol="0">
            <a:spAutoFit/>
          </a:bodyPr>
          <a:lstStyle/>
          <a:p>
            <a:r>
              <a:rPr kumimoji="1" lang="ja-JP" altLang="en-US" sz="1477">
                <a:latin typeface="Meiryo UI" panose="020B0604030504040204" pitchFamily="50" charset="-128"/>
                <a:ea typeface="Meiryo UI" panose="020B0604030504040204" pitchFamily="50" charset="-128"/>
              </a:rPr>
              <a:t>＜</a:t>
            </a:r>
            <a:r>
              <a:rPr kumimoji="1" lang="en-US" altLang="ja-JP" sz="1477">
                <a:latin typeface="Meiryo UI" panose="020B0604030504040204" pitchFamily="50" charset="-128"/>
                <a:ea typeface="Meiryo UI" panose="020B0604030504040204" pitchFamily="50" charset="-128"/>
              </a:rPr>
              <a:t>XXXXXXXXXXXXXX(</a:t>
            </a:r>
            <a:r>
              <a:rPr kumimoji="1" lang="ja-JP" altLang="en-US" sz="1477">
                <a:latin typeface="Meiryo UI" panose="020B0604030504040204" pitchFamily="50" charset="-128"/>
                <a:ea typeface="Meiryo UI" panose="020B0604030504040204" pitchFamily="50" charset="-128"/>
              </a:rPr>
              <a:t>事業名を記載</a:t>
            </a:r>
            <a:r>
              <a:rPr kumimoji="1" lang="en-US" altLang="ja-JP" sz="1477">
                <a:latin typeface="Meiryo UI" panose="020B0604030504040204" pitchFamily="50" charset="-128"/>
                <a:ea typeface="Meiryo UI" panose="020B0604030504040204" pitchFamily="50" charset="-128"/>
              </a:rPr>
              <a:t>)</a:t>
            </a:r>
            <a:r>
              <a:rPr kumimoji="1" lang="ja-JP" altLang="en-US" sz="1477">
                <a:latin typeface="Meiryo UI" panose="020B0604030504040204" pitchFamily="50" charset="-128"/>
                <a:ea typeface="Meiryo UI" panose="020B0604030504040204" pitchFamily="50" charset="-128"/>
              </a:rPr>
              <a:t>　概要＞</a:t>
            </a:r>
          </a:p>
        </p:txBody>
      </p:sp>
      <p:pic>
        <p:nvPicPr>
          <p:cNvPr id="3" name="図 2">
            <a:extLst>
              <a:ext uri="{FF2B5EF4-FFF2-40B4-BE49-F238E27FC236}">
                <a16:creationId xmlns:a16="http://schemas.microsoft.com/office/drawing/2014/main" id="{93D74EB3-0EFF-8B8E-F982-4ECB3D3A09AB}"/>
              </a:ext>
            </a:extLst>
          </p:cNvPr>
          <p:cNvPicPr>
            <a:picLocks noChangeAspect="1"/>
          </p:cNvPicPr>
          <p:nvPr/>
        </p:nvPicPr>
        <p:blipFill>
          <a:blip r:embed="rId2"/>
          <a:stretch>
            <a:fillRect/>
          </a:stretch>
        </p:blipFill>
        <p:spPr>
          <a:xfrm>
            <a:off x="1524000" y="4078406"/>
            <a:ext cx="9144000" cy="1316124"/>
          </a:xfrm>
          <a:prstGeom prst="rect">
            <a:avLst/>
          </a:prstGeom>
        </p:spPr>
      </p:pic>
      <p:sp>
        <p:nvSpPr>
          <p:cNvPr id="2" name="テキスト ボックス 1">
            <a:extLst>
              <a:ext uri="{FF2B5EF4-FFF2-40B4-BE49-F238E27FC236}">
                <a16:creationId xmlns:a16="http://schemas.microsoft.com/office/drawing/2014/main" id="{72CA1523-5706-3A9B-54C5-05E3A8C23EDD}"/>
              </a:ext>
            </a:extLst>
          </p:cNvPr>
          <p:cNvSpPr txBox="1"/>
          <p:nvPr/>
        </p:nvSpPr>
        <p:spPr>
          <a:xfrm>
            <a:off x="6518367" y="2523573"/>
            <a:ext cx="5172890" cy="347916"/>
          </a:xfrm>
          <a:prstGeom prst="rect">
            <a:avLst/>
          </a:prstGeom>
          <a:noFill/>
          <a:ln>
            <a:solidFill>
              <a:schemeClr val="bg1">
                <a:lumMod val="50000"/>
              </a:schemeClr>
            </a:solidFill>
          </a:ln>
        </p:spPr>
        <p:txBody>
          <a:bodyPr wrap="square" rtlCol="0">
            <a:spAutoFit/>
          </a:bodyPr>
          <a:lstStyle/>
          <a:p>
            <a:r>
              <a:rPr kumimoji="1" lang="ja-JP" altLang="en-US" sz="1661" b="1" u="sng">
                <a:latin typeface="Meiryo UI" panose="020B0604030504040204" pitchFamily="50" charset="-128"/>
                <a:ea typeface="Meiryo UI" panose="020B0604030504040204" pitchFamily="50" charset="-128"/>
              </a:rPr>
              <a:t>課題・具体的な解決策・目指す姿を記載してください。</a:t>
            </a:r>
          </a:p>
        </p:txBody>
      </p:sp>
      <p:sp>
        <p:nvSpPr>
          <p:cNvPr id="5" name="テキスト ボックス 4">
            <a:extLst>
              <a:ext uri="{FF2B5EF4-FFF2-40B4-BE49-F238E27FC236}">
                <a16:creationId xmlns:a16="http://schemas.microsoft.com/office/drawing/2014/main" id="{EE2F4F56-BBEE-6F30-CA19-8C9138995CBC}"/>
              </a:ext>
            </a:extLst>
          </p:cNvPr>
          <p:cNvSpPr txBox="1"/>
          <p:nvPr/>
        </p:nvSpPr>
        <p:spPr>
          <a:xfrm>
            <a:off x="9559658" y="266154"/>
            <a:ext cx="2632342" cy="338554"/>
          </a:xfrm>
          <a:prstGeom prst="rect">
            <a:avLst/>
          </a:prstGeom>
          <a:noFill/>
        </p:spPr>
        <p:txBody>
          <a:bodyPr wrap="square" rtlCol="0">
            <a:spAutoFit/>
          </a:bodyPr>
          <a:lstStyle/>
          <a:p>
            <a:r>
              <a:rPr kumimoji="1" lang="ja-JP" altLang="en-US" sz="1600">
                <a:latin typeface="Meiryo UI" panose="020B0604030504040204" pitchFamily="50" charset="-128"/>
                <a:ea typeface="Meiryo UI" panose="020B0604030504040204" pitchFamily="50" charset="-128"/>
              </a:rPr>
              <a:t>総事業費：〇千〇百万円</a:t>
            </a:r>
          </a:p>
        </p:txBody>
      </p:sp>
    </p:spTree>
    <p:extLst>
      <p:ext uri="{BB962C8B-B14F-4D97-AF65-F5344CB8AC3E}">
        <p14:creationId xmlns:p14="http://schemas.microsoft.com/office/powerpoint/2010/main" val="1390356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8"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11" imgW="473" imgH="473" progId="TCLayout.ActiveDocument.1">
                  <p:embed/>
                </p:oleObj>
              </mc:Choice>
              <mc:Fallback>
                <p:oleObj name="think-cell スライド" r:id="rId11" imgW="473" imgH="473" progId="TCLayout.ActiveDocument.1">
                  <p:embed/>
                  <p:pic>
                    <p:nvPicPr>
                      <p:cNvPr id="1068" name="think-cell data - do not delete" hidden="1"/>
                      <p:cNvPicPr>
                        <a:picLocks noChangeAspect="1"/>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1069" name="タイトル 26"/>
          <p:cNvSpPr>
            <a:spLocks noGrp="1"/>
          </p:cNvSpPr>
          <p:nvPr>
            <p:ph type="title"/>
          </p:nvPr>
        </p:nvSpPr>
        <p:spPr/>
        <p:txBody>
          <a:bodyPr vert="horz"/>
          <a:lstStyle/>
          <a:p>
            <a:pPr>
              <a:tabLst>
                <a:tab pos="355600" algn="l"/>
              </a:tabLst>
            </a:pP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地域の現状と抱えている課題</a:t>
            </a:r>
            <a:endParaRPr kumimoji="1" lang="en-US" altLang="ja-JP">
              <a:solidFill>
                <a:srgbClr val="FE9341"/>
              </a:solidFill>
              <a:latin typeface="Meiryo UI" panose="020B0604030504040204" pitchFamily="50" charset="-128"/>
              <a:ea typeface="Meiryo UI" panose="020B0604030504040204" pitchFamily="50" charset="-128"/>
            </a:endParaRPr>
          </a:p>
        </p:txBody>
      </p:sp>
      <p:sp>
        <p:nvSpPr>
          <p:cNvPr id="1070" name="Oval 20"/>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a:solidFill>
                  <a:prstClr val="white"/>
                </a:solidFill>
                <a:latin typeface="Meiryo UI" panose="020B0604030504040204" pitchFamily="50" charset="-128"/>
                <a:ea typeface="Meiryo UI" panose="020B0604030504040204" pitchFamily="50" charset="-128"/>
              </a:rPr>
              <a:t>１</a:t>
            </a:r>
            <a:endParaRPr kumimoji="0" 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1071" name="Textfeld 1"/>
          <p:cNvSpPr txBox="1"/>
          <p:nvPr>
            <p:custDataLst>
              <p:tags r:id="rId1"/>
            </p:custDataLst>
          </p:nvPr>
        </p:nvSpPr>
        <p:spPr>
          <a:xfrm>
            <a:off x="629999" y="1090482"/>
            <a:ext cx="4198408" cy="294302"/>
          </a:xfrm>
          <a:prstGeom prst="rect">
            <a:avLst/>
          </a:prstGeom>
          <a:solidFill>
            <a:schemeClr val="tx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sym typeface="Trebuchet MS" panose="020B0603020202020204" pitchFamily="34" charset="0"/>
              </a:rPr>
              <a:t>地域の置かれている現状</a:t>
            </a:r>
            <a:endParaRPr kumimoji="0" lang="en-US" sz="16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sym typeface="Trebuchet MS" panose="020B0603020202020204" pitchFamily="34" charset="0"/>
            </a:endParaRPr>
          </a:p>
        </p:txBody>
      </p:sp>
      <p:sp>
        <p:nvSpPr>
          <p:cNvPr id="1072" name="Oval 20"/>
          <p:cNvSpPr>
            <a:spLocks noChangeArrowheads="1"/>
          </p:cNvSpPr>
          <p:nvPr/>
        </p:nvSpPr>
        <p:spPr>
          <a:xfrm>
            <a:off x="865125" y="1741291"/>
            <a:ext cx="193960" cy="18000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A</a:t>
            </a:r>
            <a:endPar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1073" name="Oval 20"/>
          <p:cNvSpPr>
            <a:spLocks noChangeArrowheads="1"/>
          </p:cNvSpPr>
          <p:nvPr/>
        </p:nvSpPr>
        <p:spPr>
          <a:xfrm>
            <a:off x="857187" y="3283863"/>
            <a:ext cx="193960" cy="18000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B</a:t>
            </a:r>
            <a:endPar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1074" name="Oval 20"/>
          <p:cNvSpPr>
            <a:spLocks noChangeArrowheads="1"/>
          </p:cNvSpPr>
          <p:nvPr/>
        </p:nvSpPr>
        <p:spPr>
          <a:xfrm>
            <a:off x="865124" y="4818434"/>
            <a:ext cx="193960" cy="18000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C</a:t>
            </a:r>
            <a:endPar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1077" name="Textfeld 1"/>
          <p:cNvSpPr txBox="1"/>
          <p:nvPr>
            <p:custDataLst>
              <p:tags r:id="rId2"/>
            </p:custDataLst>
          </p:nvPr>
        </p:nvSpPr>
        <p:spPr>
          <a:xfrm>
            <a:off x="1159768" y="4845439"/>
            <a:ext cx="3575192" cy="1403192"/>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600">
                <a:solidFill>
                  <a:srgbClr val="FFFFFF"/>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Char char="​"/>
              <a:tabLst/>
              <a:defRPr/>
            </a:pPr>
            <a:r>
              <a:rPr kumimoji="1" lang="en-US" sz="1200" b="0" i="0" u="none" strike="noStrike" kern="1200" cap="none" spc="0" normalizeH="0" baseline="0" noProof="0">
                <a:ln>
                  <a:noFill/>
                </a:ln>
                <a:solidFill>
                  <a:srgbClr val="575757"/>
                </a:solidFill>
                <a:effectLst/>
                <a:uLnTx/>
                <a:uFillTx/>
                <a:sym typeface="Trebuchet MS" panose="020B0603020202020204" pitchFamily="34" charset="0"/>
              </a:rPr>
              <a:t>XXX</a:t>
            </a:r>
          </a:p>
        </p:txBody>
      </p:sp>
      <p:sp>
        <p:nvSpPr>
          <p:cNvPr id="1078" name="Textfeld 1"/>
          <p:cNvSpPr txBox="1"/>
          <p:nvPr>
            <p:custDataLst>
              <p:tags r:id="rId3"/>
            </p:custDataLst>
          </p:nvPr>
        </p:nvSpPr>
        <p:spPr>
          <a:xfrm>
            <a:off x="1159543" y="1741291"/>
            <a:ext cx="3574709" cy="1403192"/>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600">
                <a:solidFill>
                  <a:srgbClr val="FFFFFF"/>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rPr>
              <a:t>XXX</a:t>
            </a:r>
          </a:p>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rPr>
              <a:t>高齢化の進展</a:t>
            </a:r>
            <a:endParaRPr kumimoji="1" lang="en-US" altLang="ja-JP" sz="1400" b="0" i="0" u="none" strike="noStrike" kern="1200" cap="none" spc="0" normalizeH="0" baseline="0" noProof="0">
              <a:ln>
                <a:noFill/>
              </a:ln>
              <a:solidFill>
                <a:srgbClr val="3EAD92"/>
              </a:solidFill>
              <a:effectLst/>
              <a:uLnTx/>
              <a:uFillTx/>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高齢化率が</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年から</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2026</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年にかけて</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％から</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％に上昇、</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2031</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年にかけて更に</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％まで上昇が見込まれる</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079" name="Textfeld 1"/>
          <p:cNvSpPr txBox="1"/>
          <p:nvPr>
            <p:custDataLst>
              <p:tags r:id="rId4"/>
            </p:custDataLst>
          </p:nvPr>
        </p:nvSpPr>
        <p:spPr>
          <a:xfrm>
            <a:off x="1159768" y="3269511"/>
            <a:ext cx="3575192" cy="1403192"/>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6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Char char="​"/>
              <a:tabLst/>
              <a:defRPr/>
            </a:pPr>
            <a:r>
              <a:rPr kumimoji="1" lang="en-US" sz="1200" b="0" i="0" u="none" strike="noStrike" kern="1200" cap="none" spc="0" normalizeH="0" baseline="0" noProof="0">
                <a:ln>
                  <a:noFill/>
                </a:ln>
                <a:solidFill>
                  <a:srgbClr val="575757"/>
                </a:solidFill>
                <a:effectLst/>
                <a:uLnTx/>
                <a:uFillTx/>
                <a:sym typeface="Trebuchet MS" panose="020B0603020202020204" pitchFamily="34" charset="0"/>
              </a:rPr>
              <a:t>XXX</a:t>
            </a:r>
          </a:p>
        </p:txBody>
      </p:sp>
      <p:sp>
        <p:nvSpPr>
          <p:cNvPr id="1080" name="Rectangle 25"/>
          <p:cNvSpPr/>
          <p:nvPr/>
        </p:nvSpPr>
        <p:spPr>
          <a:xfrm>
            <a:off x="630000" y="1090482"/>
            <a:ext cx="4198408" cy="5110444"/>
          </a:xfrm>
          <a:prstGeom prst="rect">
            <a:avLst/>
          </a:prstGeom>
          <a:noFill/>
          <a:ln w="3175" cap="flat" cmpd="sng" algn="ctr">
            <a:solidFill>
              <a:schemeClr val="tx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081" name="Textfeld 1"/>
          <p:cNvSpPr txBox="1"/>
          <p:nvPr>
            <p:custDataLst>
              <p:tags r:id="rId5"/>
            </p:custDataLst>
          </p:nvPr>
        </p:nvSpPr>
        <p:spPr>
          <a:xfrm>
            <a:off x="677076" y="1409974"/>
            <a:ext cx="4104253" cy="199575"/>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sym typeface="Trebuchet MS" panose="020B0603020202020204" pitchFamily="34" charset="0"/>
              </a:rPr>
              <a:t>内容</a:t>
            </a:r>
            <a:endParaRPr kumimoji="0" lang="en-US" sz="1400" b="0" i="0" u="none" strike="noStrike" kern="1200" cap="none" spc="0" normalizeH="0" baseline="0" noProof="0">
              <a:ln>
                <a:noFill/>
              </a:ln>
              <a:solidFill>
                <a:srgbClr val="575757"/>
              </a:solidFill>
              <a:effectLst/>
              <a:uLnTx/>
              <a:uFillTx/>
              <a:sym typeface="Trebuchet MS" panose="020B0603020202020204" pitchFamily="34" charset="0"/>
            </a:endParaRPr>
          </a:p>
        </p:txBody>
      </p:sp>
      <p:sp>
        <p:nvSpPr>
          <p:cNvPr id="1082" name="吹き出し: 角を丸めた四角形 3"/>
          <p:cNvSpPr/>
          <p:nvPr/>
        </p:nvSpPr>
        <p:spPr>
          <a:xfrm>
            <a:off x="1954011" y="3233698"/>
            <a:ext cx="3159433" cy="658952"/>
          </a:xfrm>
          <a:prstGeom prst="wedgeRectCallout">
            <a:avLst>
              <a:gd name="adj1" fmla="val -35127"/>
              <a:gd name="adj2" fmla="val -78193"/>
            </a:avLst>
          </a:prstGeom>
          <a:solidFill>
            <a:srgbClr val="EEE89A"/>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地域の現状に関して、可能な限り定量的かつ詳細の情報を記載すること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cxnSp>
        <p:nvCxnSpPr>
          <p:cNvPr id="1083" name="Straight Connector 71"/>
          <p:cNvCxnSpPr>
            <a:cxnSpLocks/>
          </p:cNvCxnSpPr>
          <p:nvPr/>
        </p:nvCxnSpPr>
        <p:spPr>
          <a:xfrm>
            <a:off x="5298393" y="3242331"/>
            <a:ext cx="6009772"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084" name="Straight Connector 71"/>
          <p:cNvCxnSpPr>
            <a:cxnSpLocks/>
          </p:cNvCxnSpPr>
          <p:nvPr/>
        </p:nvCxnSpPr>
        <p:spPr>
          <a:xfrm>
            <a:off x="5298393" y="4756571"/>
            <a:ext cx="6009772"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085" name="Rectangle 25"/>
          <p:cNvSpPr/>
          <p:nvPr/>
        </p:nvSpPr>
        <p:spPr>
          <a:xfrm>
            <a:off x="5298393" y="1090482"/>
            <a:ext cx="5991663" cy="5110444"/>
          </a:xfrm>
          <a:prstGeom prst="rect">
            <a:avLst/>
          </a:prstGeom>
          <a:noFill/>
          <a:ln w="3175" cap="flat" cmpd="sng" algn="ctr">
            <a:solidFill>
              <a:schemeClr val="tx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086" name="Textfeld 1"/>
          <p:cNvSpPr txBox="1"/>
          <p:nvPr>
            <p:custDataLst>
              <p:tags r:id="rId6"/>
            </p:custDataLst>
          </p:nvPr>
        </p:nvSpPr>
        <p:spPr>
          <a:xfrm>
            <a:off x="5350093" y="1405210"/>
            <a:ext cx="1614297" cy="209102"/>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sym typeface="Trebuchet MS" panose="020B0603020202020204" pitchFamily="34" charset="0"/>
              </a:rPr>
              <a:t>対象者</a:t>
            </a:r>
            <a:endParaRPr kumimoji="0" lang="en-US" sz="1400" b="0" i="0" u="none" strike="noStrike" kern="1200" cap="none" spc="0" normalizeH="0" baseline="0" noProof="0">
              <a:ln>
                <a:noFill/>
              </a:ln>
              <a:solidFill>
                <a:srgbClr val="575757"/>
              </a:solidFill>
              <a:effectLst/>
              <a:uLnTx/>
              <a:uFillTx/>
              <a:sym typeface="Trebuchet MS" panose="020B0603020202020204" pitchFamily="34" charset="0"/>
            </a:endParaRPr>
          </a:p>
        </p:txBody>
      </p:sp>
      <p:grpSp>
        <p:nvGrpSpPr>
          <p:cNvPr id="1087" name="グループ化 12"/>
          <p:cNvGrpSpPr/>
          <p:nvPr/>
        </p:nvGrpSpPr>
        <p:grpSpPr>
          <a:xfrm>
            <a:off x="5512741" y="1741291"/>
            <a:ext cx="5795424" cy="1237431"/>
            <a:chOff x="995680" y="1905269"/>
            <a:chExt cx="5378311" cy="1274960"/>
          </a:xfrm>
        </p:grpSpPr>
        <p:sp>
          <p:nvSpPr>
            <p:cNvPr id="1088" name="テキスト ボックス 13"/>
            <p:cNvSpPr txBox="1"/>
            <p:nvPr/>
          </p:nvSpPr>
          <p:spPr>
            <a:xfrm>
              <a:off x="995680" y="1905269"/>
              <a:ext cx="1363975"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中山間地域に住む高齢者</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089" name="テキスト ボックス 20"/>
            <p:cNvSpPr txBox="1"/>
            <p:nvPr/>
          </p:nvSpPr>
          <p:spPr>
            <a:xfrm>
              <a:off x="2405379" y="1905269"/>
              <a:ext cx="3968612"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生活に必須である買い物、病院等への外出時にバス等の公共交通が利用困難で、必要な外出ができない</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年の市調査では、「必要な外出に困難が生じている世帯割合」が</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grpSp>
      <p:sp>
        <p:nvSpPr>
          <p:cNvPr id="1090" name="Oval 20"/>
          <p:cNvSpPr>
            <a:spLocks noChangeAspect="1" noChangeArrowheads="1"/>
          </p:cNvSpPr>
          <p:nvPr/>
        </p:nvSpPr>
        <p:spPr>
          <a:xfrm>
            <a:off x="5350093" y="1741291"/>
            <a:ext cx="232752" cy="20964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a</a:t>
            </a:r>
          </a:p>
        </p:txBody>
      </p:sp>
      <p:sp>
        <p:nvSpPr>
          <p:cNvPr id="1091" name="Oval 20"/>
          <p:cNvSpPr>
            <a:spLocks noChangeAspect="1" noChangeArrowheads="1"/>
          </p:cNvSpPr>
          <p:nvPr/>
        </p:nvSpPr>
        <p:spPr>
          <a:xfrm>
            <a:off x="5350093" y="3344515"/>
            <a:ext cx="232752" cy="20964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b</a:t>
            </a:r>
          </a:p>
        </p:txBody>
      </p:sp>
      <p:sp>
        <p:nvSpPr>
          <p:cNvPr id="1092" name="Oval 20"/>
          <p:cNvSpPr>
            <a:spLocks noChangeAspect="1" noChangeArrowheads="1"/>
          </p:cNvSpPr>
          <p:nvPr/>
        </p:nvSpPr>
        <p:spPr>
          <a:xfrm>
            <a:off x="5350093" y="4848968"/>
            <a:ext cx="232752" cy="20964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c</a:t>
            </a:r>
          </a:p>
        </p:txBody>
      </p:sp>
      <p:sp>
        <p:nvSpPr>
          <p:cNvPr id="1093" name="Textfeld 1"/>
          <p:cNvSpPr txBox="1"/>
          <p:nvPr>
            <p:custDataLst>
              <p:tags r:id="rId7"/>
            </p:custDataLst>
          </p:nvPr>
        </p:nvSpPr>
        <p:spPr>
          <a:xfrm>
            <a:off x="5298393" y="1090482"/>
            <a:ext cx="5991663" cy="285639"/>
          </a:xfrm>
          <a:prstGeom prst="rect">
            <a:avLst/>
          </a:prstGeom>
          <a:solidFill>
            <a:schemeClr val="tx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ja-JP" altLang="en-US" sz="1600">
                <a:solidFill>
                  <a:srgbClr val="FFFFFF"/>
                </a:solidFill>
                <a:latin typeface="Meiryo UI" panose="020B0604030504040204" pitchFamily="50" charset="-128"/>
                <a:ea typeface="Meiryo UI" panose="020B0604030504040204" pitchFamily="50" charset="-128"/>
                <a:sym typeface="Trebuchet MS" panose="020B0603020202020204" pitchFamily="34" charset="0"/>
              </a:rPr>
              <a:t>本事業の対象とする地域</a:t>
            </a:r>
            <a:r>
              <a:rPr kumimoji="0" lang="ja-JP" altLang="en-US" sz="16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sym typeface="Trebuchet MS" panose="020B0603020202020204" pitchFamily="34" charset="0"/>
              </a:rPr>
              <a:t>課題</a:t>
            </a:r>
            <a:endParaRPr kumimoji="0" lang="en-US" sz="16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sym typeface="Trebuchet MS" panose="020B0603020202020204" pitchFamily="34" charset="0"/>
            </a:endParaRPr>
          </a:p>
        </p:txBody>
      </p:sp>
      <p:sp>
        <p:nvSpPr>
          <p:cNvPr id="1094" name="Textfeld 1"/>
          <p:cNvSpPr txBox="1"/>
          <p:nvPr>
            <p:custDataLst>
              <p:tags r:id="rId8"/>
            </p:custDataLst>
          </p:nvPr>
        </p:nvSpPr>
        <p:spPr>
          <a:xfrm>
            <a:off x="7071748" y="1405210"/>
            <a:ext cx="4165677" cy="209102"/>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sym typeface="Trebuchet MS" panose="020B0603020202020204" pitchFamily="34" charset="0"/>
              </a:rPr>
              <a:t>内容</a:t>
            </a:r>
            <a:endParaRPr kumimoji="0" lang="en-US" sz="1400" b="0" i="0" u="none" strike="noStrike" kern="1200" cap="none" spc="0" normalizeH="0" baseline="0" noProof="0">
              <a:ln>
                <a:noFill/>
              </a:ln>
              <a:solidFill>
                <a:srgbClr val="575757"/>
              </a:solidFill>
              <a:effectLst/>
              <a:uLnTx/>
              <a:uFillTx/>
              <a:sym typeface="Trebuchet MS" panose="020B0603020202020204" pitchFamily="34" charset="0"/>
            </a:endParaRPr>
          </a:p>
        </p:txBody>
      </p:sp>
      <p:grpSp>
        <p:nvGrpSpPr>
          <p:cNvPr id="1095" name="グループ化 33"/>
          <p:cNvGrpSpPr/>
          <p:nvPr/>
        </p:nvGrpSpPr>
        <p:grpSpPr>
          <a:xfrm>
            <a:off x="5512741" y="3335520"/>
            <a:ext cx="5795424" cy="1237431"/>
            <a:chOff x="995680" y="3403747"/>
            <a:chExt cx="5378311" cy="1274960"/>
          </a:xfrm>
        </p:grpSpPr>
        <p:sp>
          <p:nvSpPr>
            <p:cNvPr id="1096" name="テキスト ボックス 34"/>
            <p:cNvSpPr txBox="1"/>
            <p:nvPr/>
          </p:nvSpPr>
          <p:spPr>
            <a:xfrm>
              <a:off x="995680" y="3403747"/>
              <a:ext cx="1363975"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097" name="テキスト ボックス 20"/>
            <p:cNvSpPr txBox="1"/>
            <p:nvPr/>
          </p:nvSpPr>
          <p:spPr>
            <a:xfrm>
              <a:off x="2405379" y="3403747"/>
              <a:ext cx="3968612"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grpSp>
      <p:grpSp>
        <p:nvGrpSpPr>
          <p:cNvPr id="1098" name="グループ化 36"/>
          <p:cNvGrpSpPr/>
          <p:nvPr/>
        </p:nvGrpSpPr>
        <p:grpSpPr>
          <a:xfrm>
            <a:off x="5512741" y="4845439"/>
            <a:ext cx="5795424" cy="1237431"/>
            <a:chOff x="995680" y="4825744"/>
            <a:chExt cx="5378311" cy="1274960"/>
          </a:xfrm>
        </p:grpSpPr>
        <p:sp>
          <p:nvSpPr>
            <p:cNvPr id="1099" name="テキスト ボックス 37"/>
            <p:cNvSpPr txBox="1"/>
            <p:nvPr/>
          </p:nvSpPr>
          <p:spPr>
            <a:xfrm>
              <a:off x="995680" y="4825744"/>
              <a:ext cx="1363975"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00" name="テキスト ボックス 20"/>
            <p:cNvSpPr txBox="1"/>
            <p:nvPr/>
          </p:nvSpPr>
          <p:spPr>
            <a:xfrm>
              <a:off x="2405379" y="4825744"/>
              <a:ext cx="3968612" cy="127496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grpSp>
      <p:sp>
        <p:nvSpPr>
          <p:cNvPr id="1101" name="テキスト ボックス 42"/>
          <p:cNvSpPr txBox="1"/>
          <p:nvPr/>
        </p:nvSpPr>
        <p:spPr>
          <a:xfrm>
            <a:off x="576000" y="360000"/>
            <a:ext cx="11066140"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Ⅰ</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地域の現状と課題認識</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02" name="Rectangle 217"/>
          <p:cNvSpPr/>
          <p:nvPr/>
        </p:nvSpPr>
        <p:spPr>
          <a:xfrm>
            <a:off x="629999" y="1884"/>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評価の観点：ア　地域の現状と課題把握の具体性・客観性</a:t>
            </a:r>
            <a:endParaRPr kumimoji="1" lang="en-US" altLang="ja-JP" sz="105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03" name="吹き出し: 角を丸めた四角形 3"/>
          <p:cNvSpPr/>
          <p:nvPr/>
        </p:nvSpPr>
        <p:spPr>
          <a:xfrm>
            <a:off x="6157241" y="3971107"/>
            <a:ext cx="5024527" cy="2138808"/>
          </a:xfrm>
          <a:prstGeom prst="wedgeRectCallout">
            <a:avLst>
              <a:gd name="adj1" fmla="val 3643"/>
              <a:gd name="adj2" fmla="val -62937"/>
            </a:avLst>
          </a:prstGeom>
          <a:solidFill>
            <a:srgbClr val="EEE89A"/>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課題の内容について、以下の内容を記載すること</a:t>
            </a:r>
            <a:endParaRPr kumimoji="1" lang="en-US" altLang="ja-JP" sz="1400">
              <a:solidFill>
                <a:srgbClr val="575757"/>
              </a:solidFill>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どういった人が</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どこで</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どのような場面において</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どのような問題が生じているか</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どの程度の大きさの課題なのか </a:t>
            </a:r>
            <a:b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併せて、それらの課題の大きさ・深刻度合を客観的に示す証拠情報（＝ 展開先候補の団体が、実証・実装による強い関心を抱いていることがわかる情報）を補足頂きたい</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cxnSp>
        <p:nvCxnSpPr>
          <p:cNvPr id="2" name="Straight Connector 71">
            <a:extLst>
              <a:ext uri="{FF2B5EF4-FFF2-40B4-BE49-F238E27FC236}">
                <a16:creationId xmlns:a16="http://schemas.microsoft.com/office/drawing/2014/main" id="{94870C1E-94B1-2F4B-D00A-828BA030618F}"/>
              </a:ext>
            </a:extLst>
          </p:cNvPr>
          <p:cNvCxnSpPr>
            <a:cxnSpLocks/>
          </p:cNvCxnSpPr>
          <p:nvPr/>
        </p:nvCxnSpPr>
        <p:spPr>
          <a:xfrm>
            <a:off x="664304" y="3237230"/>
            <a:ext cx="414000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3" name="Straight Connector 71">
            <a:extLst>
              <a:ext uri="{FF2B5EF4-FFF2-40B4-BE49-F238E27FC236}">
                <a16:creationId xmlns:a16="http://schemas.microsoft.com/office/drawing/2014/main" id="{DACCCDB7-45EB-C5E3-ED7B-C7C1DBAD2717}"/>
              </a:ext>
            </a:extLst>
          </p:cNvPr>
          <p:cNvCxnSpPr>
            <a:cxnSpLocks/>
          </p:cNvCxnSpPr>
          <p:nvPr/>
        </p:nvCxnSpPr>
        <p:spPr>
          <a:xfrm>
            <a:off x="629999" y="4780424"/>
            <a:ext cx="414000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102808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09"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6" imgW="395" imgH="396" progId="TCLayout.ActiveDocument.1">
                  <p:embed/>
                </p:oleObj>
              </mc:Choice>
              <mc:Fallback>
                <p:oleObj name="think-cell スライド" r:id="rId6" imgW="395" imgH="396" progId="TCLayout.ActiveDocument.1">
                  <p:embed/>
                  <p:pic>
                    <p:nvPicPr>
                      <p:cNvPr id="1109" name="think-cell data - do not delete" hidden="1"/>
                      <p:cNvPicPr>
                        <a:picLocks noChangeAspect="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10" name="テキスト ボックス 40"/>
          <p:cNvSpPr txBox="1"/>
          <p:nvPr/>
        </p:nvSpPr>
        <p:spPr>
          <a:xfrm>
            <a:off x="5177738" y="1672949"/>
            <a:ext cx="6464402" cy="4852827"/>
          </a:xfrm>
          <a:prstGeom prst="rect">
            <a:avLst/>
          </a:prstGeom>
          <a:noFill/>
          <a:ln>
            <a:solidFill>
              <a:schemeClr val="tx2"/>
            </a:solidFill>
          </a:ln>
        </p:spPr>
        <p:txBody>
          <a:bodyPr spcFirstLastPara="1" wrap="square" lIns="36000" tIns="36000" rIns="36000" bIns="36000" anchor="ctr" anchorCtr="0">
            <a:noAutofit/>
          </a:bodyPr>
          <a:lstStyle>
            <a:defPPr>
              <a:defRPr lang="en-US"/>
            </a:defPPr>
            <a:lvl1pPr>
              <a:lnSpc>
                <a:spcPct val="90000"/>
              </a:lnSpc>
              <a:buClr>
                <a:srgbClr val="FFFFFF"/>
              </a:buClr>
              <a:buSzPts val="1600"/>
              <a:buFont typeface="Trebuchet MS" panose="020B0603020202020204" pitchFamily="34" charset="0"/>
              <a:defRPr sz="1600" b="0" i="0" normalizeH="0" baseline="0">
                <a:ln>
                  <a:noFill/>
                </a:ln>
                <a:solidFill>
                  <a:srgbClr val="FFFFFF"/>
                </a:solidFill>
                <a:effectLst/>
                <a:uLnTx/>
                <a:uFillTx/>
                <a:latin typeface="Trebuchet MS" panose="020B0603020202020204" pitchFamily="34" charset="0"/>
                <a:ea typeface="Meiryo UI" panose="020B0604030504040204" pitchFamily="50" charset="-128"/>
                <a:cs typeface="Trebuchet M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altLang="ja-JP">
              <a:latin typeface="Meiryo UI" panose="020B0604030504040204" pitchFamily="50" charset="-128"/>
            </a:endParaRPr>
          </a:p>
        </p:txBody>
      </p:sp>
      <p:sp>
        <p:nvSpPr>
          <p:cNvPr id="1111" name="タイトル 1"/>
          <p:cNvSpPr>
            <a:spLocks noGrp="1"/>
          </p:cNvSpPr>
          <p:nvPr>
            <p:ph type="title"/>
          </p:nvPr>
        </p:nvSpPr>
        <p:spPr/>
        <p:txBody>
          <a:bodyPr vert="horz"/>
          <a:lstStyle/>
          <a:p>
            <a:pPr>
              <a:tabLst>
                <a:tab pos="355600" algn="l"/>
              </a:tabLst>
            </a:pP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目指す姿と実現ステップ</a:t>
            </a:r>
            <a:endParaRPr kumimoji="1" lang="en-US">
              <a:solidFill>
                <a:srgbClr val="FE9341"/>
              </a:solidFill>
              <a:latin typeface="Meiryo UI" panose="020B0604030504040204" pitchFamily="50" charset="-128"/>
              <a:ea typeface="Meiryo UI" panose="020B0604030504040204" pitchFamily="50" charset="-128"/>
            </a:endParaRPr>
          </a:p>
        </p:txBody>
      </p:sp>
      <p:sp>
        <p:nvSpPr>
          <p:cNvPr id="1113" name="Oval 20"/>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１</a:t>
            </a:r>
            <a:endParaRPr kumimoji="0" 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1114" name="テキスト ボックス 42"/>
          <p:cNvSpPr txBox="1"/>
          <p:nvPr/>
        </p:nvSpPr>
        <p:spPr>
          <a:xfrm>
            <a:off x="576000" y="360000"/>
            <a:ext cx="11066140"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lvl="0">
              <a:defRPr/>
            </a:pPr>
            <a:r>
              <a:rPr kumimoji="1" lang="en-US" altLang="ja-JP" sz="1400">
                <a:solidFill>
                  <a:srgbClr val="575757"/>
                </a:solidFill>
                <a:latin typeface="Meiryo UI" panose="020B0604030504040204" pitchFamily="50" charset="-128"/>
                <a:ea typeface="Meiryo UI" panose="020B0604030504040204" pitchFamily="50" charset="-128"/>
              </a:rPr>
              <a:t>Ⅱ</a:t>
            </a:r>
            <a:r>
              <a:rPr kumimoji="1" lang="ja-JP" altLang="en-US" sz="1400">
                <a:solidFill>
                  <a:srgbClr val="575757"/>
                </a:solidFill>
                <a:latin typeface="Meiryo UI" panose="020B0604030504040204" pitchFamily="50" charset="-128"/>
                <a:ea typeface="Meiryo UI" panose="020B0604030504040204" pitchFamily="50" charset="-128"/>
              </a:rPr>
              <a:t>　事業目的及び成果指標</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15" name="Rectangle 44"/>
          <p:cNvSpPr/>
          <p:nvPr/>
        </p:nvSpPr>
        <p:spPr>
          <a:xfrm>
            <a:off x="7416677" y="4776025"/>
            <a:ext cx="2020907" cy="166528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オンデマンドバスの</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br>
            <a:r>
              <a:rPr kumimoji="1" lang="ja-JP" altLang="en-US" sz="1400">
                <a:solidFill>
                  <a:srgbClr val="3EAD92"/>
                </a:solidFill>
                <a:latin typeface="Meiryo UI" panose="020B0604030504040204" pitchFamily="50" charset="-128"/>
                <a:ea typeface="Meiryo UI" panose="020B0604030504040204" pitchFamily="50" charset="-128"/>
              </a:rPr>
              <a:t>市外</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導入</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市外においても</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オンデマンド交通開始</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16" name="TextBox 46"/>
          <p:cNvSpPr txBox="1"/>
          <p:nvPr/>
        </p:nvSpPr>
        <p:spPr>
          <a:xfrm>
            <a:off x="9561481" y="4776025"/>
            <a:ext cx="2020907" cy="166528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defPPr>
              <a:defRPr lang="en-US"/>
            </a:defPPr>
            <a:lvl2pPr marL="108000" lvl="1">
              <a:buClr>
                <a:schemeClr val="tx2"/>
              </a:buClr>
              <a:defRPr kumimoji="1" sz="1600">
                <a:solidFill>
                  <a:schemeClr val="tx1"/>
                </a:solidFill>
                <a:latin typeface="Trebuchet MS" panose="020B0603020202020204" pitchFamily="34" charset="0"/>
                <a:ea typeface="Meiryo UI" panose="020B0604030504040204" pitchFamily="50" charset="-128"/>
              </a:defRPr>
            </a:lvl2p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地域</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Maas</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の導入</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rPr>
              <a:t>交通機関を運行する会社の連携体制構築</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rPr>
              <a:t>利用者、ユースケースの確認</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ndParaRPr>
          </a:p>
        </p:txBody>
      </p:sp>
      <p:sp>
        <p:nvSpPr>
          <p:cNvPr id="1117" name="ValueChainStarter"/>
          <p:cNvSpPr>
            <a:spLocks noChangeArrowheads="1"/>
          </p:cNvSpPr>
          <p:nvPr>
            <p:custDataLst>
              <p:tags r:id="rId1"/>
            </p:custDataLst>
          </p:nvPr>
        </p:nvSpPr>
        <p:spPr bwMode="gray">
          <a:xfrm>
            <a:off x="5212122" y="1769046"/>
            <a:ext cx="2020907" cy="328319"/>
          </a:xfrm>
          <a:prstGeom prst="homePlate">
            <a:avLst>
              <a:gd name="adj" fmla="val 33279"/>
            </a:avLst>
          </a:prstGeom>
          <a:solidFill>
            <a:schemeClr val="accent1"/>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2027~202X</a:t>
            </a:r>
          </a:p>
        </p:txBody>
      </p:sp>
      <p:sp>
        <p:nvSpPr>
          <p:cNvPr id="1118" name="正方形/長方形 22"/>
          <p:cNvSpPr/>
          <p:nvPr/>
        </p:nvSpPr>
        <p:spPr>
          <a:xfrm>
            <a:off x="5212121" y="2175465"/>
            <a:ext cx="2020907"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a:solidFill>
                  <a:srgbClr val="575757"/>
                </a:solidFill>
                <a:latin typeface="Meiryo UI" panose="020B0604030504040204" pitchFamily="50" charset="-128"/>
                <a:ea typeface="Meiryo UI" panose="020B0604030504040204" pitchFamily="50" charset="-128"/>
              </a:rPr>
              <a:t>補助事業</a:t>
            </a:r>
            <a:endParaRPr kumimoji="1" lang="en-US" altLang="zh-TW"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19" name="正方形/長方形 24"/>
          <p:cNvSpPr/>
          <p:nvPr/>
        </p:nvSpPr>
        <p:spPr>
          <a:xfrm>
            <a:off x="9561481" y="2175465"/>
            <a:ext cx="2020907"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a:solidFill>
                  <a:srgbClr val="575757"/>
                </a:solidFill>
                <a:latin typeface="Meiryo UI" panose="020B0604030504040204" pitchFamily="50" charset="-128"/>
                <a:ea typeface="Meiryo UI" panose="020B0604030504040204" pitchFamily="50" charset="-128"/>
              </a:rPr>
              <a:t>最終</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的なゴール</a:t>
            </a:r>
          </a:p>
        </p:txBody>
      </p:sp>
      <p:sp>
        <p:nvSpPr>
          <p:cNvPr id="1120" name="正方形/長方形 12"/>
          <p:cNvSpPr/>
          <p:nvPr/>
        </p:nvSpPr>
        <p:spPr>
          <a:xfrm>
            <a:off x="7416677" y="2175465"/>
            <a:ext cx="2020907"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横展開</a:t>
            </a:r>
            <a:endParaRPr kumimoji="1" lang="en-US" altLang="zh-TW"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21" name="Rectangle 44"/>
          <p:cNvSpPr/>
          <p:nvPr/>
        </p:nvSpPr>
        <p:spPr>
          <a:xfrm>
            <a:off x="5212121" y="4776025"/>
            <a:ext cx="2020907" cy="166528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オンデマンドバスの</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市内全域での</a:t>
            </a:r>
            <a:r>
              <a:rPr kumimoji="1" lang="ja-JP" altLang="en-US" sz="1400">
                <a:solidFill>
                  <a:srgbClr val="3EAD92"/>
                </a:solidFill>
                <a:latin typeface="Meiryo UI" panose="020B0604030504040204" pitchFamily="50" charset="-128"/>
                <a:ea typeface="Meiryo UI" panose="020B0604030504040204" pitchFamily="50" charset="-128"/>
              </a:rPr>
              <a:t>実装</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運行主体会社 </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市と</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が出資</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 設立</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市内全域でオンデマンド交通開始</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22" name="Rectangle 2"/>
          <p:cNvSpPr/>
          <p:nvPr/>
        </p:nvSpPr>
        <p:spPr>
          <a:xfrm>
            <a:off x="5212121" y="2581884"/>
            <a:ext cx="2020907" cy="2028771"/>
          </a:xfrm>
          <a:prstGeom prst="rect">
            <a:avLst/>
          </a:prstGeom>
          <a:noFill/>
          <a:ln w="9525" cap="flat" cmpd="sng" algn="ctr">
            <a:solidFill>
              <a:schemeClr val="accent5"/>
            </a:solid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6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23" name="Rectangle 2"/>
          <p:cNvSpPr/>
          <p:nvPr/>
        </p:nvSpPr>
        <p:spPr>
          <a:xfrm>
            <a:off x="5262571" y="2660207"/>
            <a:ext cx="1920006" cy="1872124"/>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必要に応じて</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b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視覚的にイメージできる</a:t>
            </a:r>
            <a:b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図等を挿入</a:t>
            </a:r>
            <a:br>
              <a:rPr kumimoji="1" lang="en-US" altLang="ja-JP" sz="1400">
                <a:solidFill>
                  <a:srgbClr val="575757"/>
                </a:solidFill>
                <a:latin typeface="Meiryo UI" panose="020B0604030504040204" pitchFamily="50" charset="-128"/>
                <a:ea typeface="Meiryo UI" panose="020B0604030504040204" pitchFamily="50" charset="-128"/>
              </a:rPr>
            </a:br>
            <a:r>
              <a:rPr kumimoji="1" lang="ja-JP" altLang="en-US" sz="1400">
                <a:solidFill>
                  <a:srgbClr val="575757"/>
                </a:solidFill>
                <a:latin typeface="Meiryo UI" panose="020B0604030504040204" pitchFamily="50" charset="-128"/>
                <a:ea typeface="Meiryo UI" panose="020B0604030504040204" pitchFamily="50" charset="-128"/>
              </a:rPr>
              <a:t>（</a:t>
            </a:r>
            <a:r>
              <a:rPr kumimoji="1" lang="en-US" altLang="ja-JP" sz="1400">
                <a:solidFill>
                  <a:srgbClr val="575757"/>
                </a:solidFill>
                <a:latin typeface="Meiryo UI" panose="020B0604030504040204" pitchFamily="50" charset="-128"/>
                <a:ea typeface="Meiryo UI" panose="020B0604030504040204" pitchFamily="50" charset="-128"/>
              </a:rPr>
              <a:t> ※</a:t>
            </a:r>
            <a:r>
              <a:rPr kumimoji="1" lang="ja-JP" altLang="en-US" sz="1400">
                <a:solidFill>
                  <a:srgbClr val="575757"/>
                </a:solidFill>
                <a:latin typeface="Meiryo UI" panose="020B0604030504040204" pitchFamily="50" charset="-128"/>
                <a:ea typeface="Meiryo UI" panose="020B0604030504040204" pitchFamily="50" charset="-128"/>
              </a:rPr>
              <a:t>図はなしでも問題ございません）</a:t>
            </a:r>
            <a:endPar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24" name="Rectangle 2"/>
          <p:cNvSpPr/>
          <p:nvPr/>
        </p:nvSpPr>
        <p:spPr>
          <a:xfrm>
            <a:off x="7416678" y="2581884"/>
            <a:ext cx="2020907" cy="2028771"/>
          </a:xfrm>
          <a:prstGeom prst="rect">
            <a:avLst/>
          </a:prstGeom>
          <a:noFill/>
          <a:ln w="9525" cap="flat" cmpd="sng" algn="ctr">
            <a:solidFill>
              <a:schemeClr val="accent5"/>
            </a:solid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6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25" name="Rectangle 2"/>
          <p:cNvSpPr/>
          <p:nvPr/>
        </p:nvSpPr>
        <p:spPr>
          <a:xfrm>
            <a:off x="9561481" y="2581884"/>
            <a:ext cx="2020907" cy="2028771"/>
          </a:xfrm>
          <a:prstGeom prst="rect">
            <a:avLst/>
          </a:prstGeom>
          <a:noFill/>
          <a:ln w="9525" cap="flat" cmpd="sng" algn="ctr">
            <a:solidFill>
              <a:schemeClr val="accent5"/>
            </a:solid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6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cxnSp>
        <p:nvCxnSpPr>
          <p:cNvPr id="1126" name="Straight Connector 19"/>
          <p:cNvCxnSpPr/>
          <p:nvPr/>
        </p:nvCxnSpPr>
        <p:spPr>
          <a:xfrm>
            <a:off x="5212121" y="4772634"/>
            <a:ext cx="6430019"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127" name="Rectangle 2"/>
          <p:cNvSpPr/>
          <p:nvPr/>
        </p:nvSpPr>
        <p:spPr>
          <a:xfrm>
            <a:off x="7499592" y="2660207"/>
            <a:ext cx="1920006" cy="1872124"/>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左記同様</a:t>
            </a:r>
            <a:endPar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28" name="ValueChainStarter"/>
          <p:cNvSpPr>
            <a:spLocks noChangeArrowheads="1"/>
          </p:cNvSpPr>
          <p:nvPr>
            <p:custDataLst>
              <p:tags r:id="rId2"/>
            </p:custDataLst>
          </p:nvPr>
        </p:nvSpPr>
        <p:spPr bwMode="gray">
          <a:xfrm>
            <a:off x="7398691" y="1769046"/>
            <a:ext cx="2020907" cy="328319"/>
          </a:xfrm>
          <a:prstGeom prst="homePlate">
            <a:avLst>
              <a:gd name="adj" fmla="val 33279"/>
            </a:avLst>
          </a:prstGeom>
          <a:solidFill>
            <a:schemeClr val="accent1"/>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202</a:t>
            </a:r>
            <a:r>
              <a:rPr lang="en-US" altLang="ja-JP" sz="1600">
                <a:solidFill>
                  <a:prstClr val="white"/>
                </a:solidFill>
                <a:latin typeface="Meiryo UI" panose="020B0604030504040204" pitchFamily="50" charset="-128"/>
                <a:ea typeface="Meiryo UI" panose="020B0604030504040204" pitchFamily="50" charset="-128"/>
                <a:sym typeface="Trebuchet MS" panose="020B0603020202020204" pitchFamily="34" charset="0"/>
              </a:rPr>
              <a:t>X</a:t>
            </a:r>
            <a:r>
              <a:rPr kumimoji="0"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~202X</a:t>
            </a:r>
          </a:p>
        </p:txBody>
      </p:sp>
      <p:sp>
        <p:nvSpPr>
          <p:cNvPr id="1129" name="ValueChainStarter"/>
          <p:cNvSpPr>
            <a:spLocks noChangeArrowheads="1"/>
          </p:cNvSpPr>
          <p:nvPr>
            <p:custDataLst>
              <p:tags r:id="rId3"/>
            </p:custDataLst>
          </p:nvPr>
        </p:nvSpPr>
        <p:spPr bwMode="gray">
          <a:xfrm>
            <a:off x="9561481" y="1769046"/>
            <a:ext cx="2020907" cy="328319"/>
          </a:xfrm>
          <a:prstGeom prst="homePlate">
            <a:avLst>
              <a:gd name="adj" fmla="val 33279"/>
            </a:avLst>
          </a:prstGeom>
          <a:solidFill>
            <a:schemeClr val="accent1"/>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202</a:t>
            </a:r>
            <a:r>
              <a:rPr lang="en-US" altLang="ja-JP" sz="1600">
                <a:solidFill>
                  <a:prstClr val="white"/>
                </a:solidFill>
                <a:latin typeface="Meiryo UI" panose="020B0604030504040204" pitchFamily="50" charset="-128"/>
                <a:ea typeface="Meiryo UI" panose="020B0604030504040204" pitchFamily="50" charset="-128"/>
                <a:sym typeface="Trebuchet MS" panose="020B0603020202020204" pitchFamily="34" charset="0"/>
              </a:rPr>
              <a:t>X</a:t>
            </a:r>
            <a:r>
              <a:rPr kumimoji="0"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~202X</a:t>
            </a:r>
          </a:p>
        </p:txBody>
      </p:sp>
      <p:sp>
        <p:nvSpPr>
          <p:cNvPr id="1130" name="Rectangle 2"/>
          <p:cNvSpPr/>
          <p:nvPr/>
        </p:nvSpPr>
        <p:spPr>
          <a:xfrm>
            <a:off x="9621234" y="2660207"/>
            <a:ext cx="1920006" cy="1872124"/>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左記同様</a:t>
            </a:r>
            <a:endPar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31" name="テキスト ボックス 26"/>
          <p:cNvSpPr txBox="1"/>
          <p:nvPr/>
        </p:nvSpPr>
        <p:spPr>
          <a:xfrm>
            <a:off x="597838" y="1650101"/>
            <a:ext cx="4351843" cy="2517861"/>
          </a:xfrm>
          <a:prstGeom prst="rect">
            <a:avLst/>
          </a:prstGeom>
          <a:noFill/>
          <a:ln w="12700" cap="rnd">
            <a:solidFill>
              <a:srgbClr val="FF8D3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32" name="テキスト ボックス 27"/>
          <p:cNvSpPr txBox="1"/>
          <p:nvPr/>
        </p:nvSpPr>
        <p:spPr>
          <a:xfrm>
            <a:off x="609612" y="1650101"/>
            <a:ext cx="4340069" cy="251786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en-US" altLang="ja-JP"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r>
              <a:rPr kumimoji="1" lang="ja-JP" altLang="en-US"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実装</a:t>
            </a:r>
            <a:r>
              <a:rPr kumimoji="1" lang="en-US" altLang="ja-JP"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r>
              <a:rPr kumimoji="1" lang="ja-JP" altLang="en-US"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 が目指す姿の場合</a:t>
            </a:r>
            <a:r>
              <a:rPr kumimoji="1" lang="en-US" altLang="ja-JP"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r>
              <a:rPr kumimoji="1" lang="ja-JP" altLang="en-US"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高齢者の地域内移動の利便性を高めるオンデマンド交通網の構築</a:t>
            </a:r>
            <a:endParaRPr kumimoji="1" lang="en-US" altLang="ja-JP"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en-US" altLang="ja-JP"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r>
              <a:rPr kumimoji="1" lang="ja-JP" altLang="en-US"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地域</a:t>
            </a:r>
            <a:r>
              <a:rPr kumimoji="1" lang="en-US" altLang="ja-JP"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Maas</a:t>
            </a:r>
            <a:r>
              <a:rPr kumimoji="1" lang="ja-JP" altLang="en-US"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構想の実現</a:t>
            </a:r>
            <a:r>
              <a:rPr kumimoji="1" lang="en-US" altLang="ja-JP"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r>
              <a:rPr kumimoji="1" lang="ja-JP" altLang="en-US"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 が目指す姿の場合</a:t>
            </a:r>
            <a:r>
              <a:rPr kumimoji="1" lang="en-US" altLang="ja-JP"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r>
              <a:rPr kumimoji="1" lang="ja-JP" altLang="en-US"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地域交通 </a:t>
            </a:r>
            <a:r>
              <a:rPr kumimoji="1" lang="en-US" altLang="ja-JP"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r>
              <a:rPr kumimoji="1" lang="ja-JP" altLang="en-US"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鉄道、バス、オンデマンド交通を連携した</a:t>
            </a:r>
            <a:r>
              <a:rPr kumimoji="1" lang="en-US" altLang="ja-JP" sz="1600" b="0" i="0" u="none" strike="noStrike" kern="1200" cap="none" spc="0" normalizeH="0" baseline="0" noProof="0" err="1">
                <a:ln>
                  <a:noFill/>
                </a:ln>
                <a:solidFill>
                  <a:srgbClr val="3EAD92"/>
                </a:solidFill>
                <a:effectLst/>
                <a:uLnTx/>
                <a:uFillTx/>
                <a:latin typeface="Meiryo UI" panose="020B0604030504040204" pitchFamily="50" charset="-128"/>
                <a:ea typeface="Meiryo UI" panose="020B0604030504040204" pitchFamily="50" charset="-128"/>
              </a:rPr>
              <a:t>MaaS</a:t>
            </a:r>
            <a:r>
              <a:rPr kumimoji="1" lang="ja-JP" altLang="en-US"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の実現</a:t>
            </a:r>
            <a:endParaRPr kumimoji="1" lang="en-US" altLang="ja-JP" sz="16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133" name="テキスト ボックス 28"/>
          <p:cNvSpPr txBox="1"/>
          <p:nvPr/>
        </p:nvSpPr>
        <p:spPr>
          <a:xfrm>
            <a:off x="597838" y="4167962"/>
            <a:ext cx="4351843" cy="2357815"/>
          </a:xfrm>
          <a:prstGeom prst="rect">
            <a:avLst/>
          </a:prstGeom>
          <a:noFill/>
          <a:ln w="12700" cap="rnd">
            <a:solidFill>
              <a:srgbClr val="FF8D3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34" name="Rectangle 2"/>
          <p:cNvSpPr/>
          <p:nvPr/>
        </p:nvSpPr>
        <p:spPr>
          <a:xfrm>
            <a:off x="674908" y="4411121"/>
            <a:ext cx="4210468" cy="1951340"/>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必要に応じて</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視覚的にイメージできる図等を必要に応じて挿入すること</a:t>
            </a:r>
            <a:r>
              <a:rPr kumimoji="1" lang="en-US" altLang="ja-JP" sz="1400">
                <a:solidFill>
                  <a:srgbClr val="575757"/>
                </a:solidFill>
                <a:latin typeface="Meiryo UI" panose="020B0604030504040204" pitchFamily="50" charset="-128"/>
                <a:ea typeface="Meiryo UI" panose="020B0604030504040204" pitchFamily="50" charset="-128"/>
              </a:rPr>
              <a:t>※</a:t>
            </a:r>
            <a:r>
              <a:rPr kumimoji="1" lang="ja-JP" altLang="en-US" sz="1400">
                <a:solidFill>
                  <a:srgbClr val="575757"/>
                </a:solidFill>
                <a:latin typeface="Meiryo UI" panose="020B0604030504040204" pitchFamily="50" charset="-128"/>
                <a:ea typeface="Meiryo UI" panose="020B0604030504040204" pitchFamily="50" charset="-128"/>
              </a:rPr>
              <a:t>図はなしでも問題ございません</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393750" marR="0" lvl="1" indent="-285750" algn="l" defTabSz="914400" rtl="0" eaLnBrk="1" fontAlgn="auto" latinLnBrk="0" hangingPunct="1">
              <a:lnSpc>
                <a:spcPct val="100000"/>
              </a:lnSpc>
              <a:spcBef>
                <a:spcPts val="0"/>
              </a:spcBef>
              <a:spcAft>
                <a:spcPts val="0"/>
              </a:spcAft>
              <a:buClr>
                <a:srgbClr val="FE9341"/>
              </a:buClr>
              <a:buSzTx/>
              <a:buFont typeface="Arial" panose="020B0604020202020204" pitchFamily="34" charset="0"/>
              <a:buChar char="•"/>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課題が解決された</a:t>
            </a:r>
            <a:r>
              <a:rPr kumimoji="1" lang="ja-JP" altLang="en-US" sz="1400" kern="0">
                <a:solidFill>
                  <a:srgbClr val="575757"/>
                </a:solidFill>
                <a:latin typeface="Meiryo UI" panose="020B0604030504040204" pitchFamily="50" charset="-128"/>
                <a:ea typeface="Meiryo UI" panose="020B0604030504040204" pitchFamily="50" charset="-128"/>
              </a:rPr>
              <a:t>状態</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受益者、ステークホルダーの状況</a:t>
            </a: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a:t>
            </a:r>
          </a:p>
          <a:p>
            <a:pPr marL="393750" marR="0" lvl="1" indent="-285750" algn="l" defTabSz="914400" rtl="0" eaLnBrk="1" fontAlgn="auto" latinLnBrk="0" hangingPunct="1">
              <a:lnSpc>
                <a:spcPct val="100000"/>
              </a:lnSpc>
              <a:spcBef>
                <a:spcPts val="0"/>
              </a:spcBef>
              <a:spcAft>
                <a:spcPts val="0"/>
              </a:spcAft>
              <a:buClr>
                <a:srgbClr val="FE9341"/>
              </a:buClr>
              <a:buSzTx/>
              <a:buFont typeface="Arial" panose="020B0604020202020204" pitchFamily="34" charset="0"/>
              <a:buChar char="•"/>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ソリューションの展開状況 </a:t>
            </a: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実装後</a:t>
            </a: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その後のフェーズも含めたもの</a:t>
            </a: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p>
          <a:p>
            <a:pPr marL="393750" marR="0" lvl="1" indent="-285750" algn="l" defTabSz="914400" rtl="0" eaLnBrk="1" fontAlgn="auto" latinLnBrk="0" hangingPunct="1">
              <a:lnSpc>
                <a:spcPct val="100000"/>
              </a:lnSpc>
              <a:spcBef>
                <a:spcPts val="0"/>
              </a:spcBef>
              <a:spcAft>
                <a:spcPts val="0"/>
              </a:spcAft>
              <a:buClr>
                <a:srgbClr val="FE9341"/>
              </a:buClr>
              <a:buSzTx/>
              <a:buFont typeface="Arial" panose="020B0604020202020204" pitchFamily="34" charset="0"/>
              <a:buChar char="•"/>
              <a:tabLst/>
              <a:defRPr/>
            </a:pPr>
            <a:endPar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35" name="テキスト ボックス 33"/>
          <p:cNvSpPr txBox="1"/>
          <p:nvPr/>
        </p:nvSpPr>
        <p:spPr>
          <a:xfrm>
            <a:off x="597838" y="1299217"/>
            <a:ext cx="4351843" cy="376373"/>
          </a:xfrm>
          <a:prstGeom prst="rect">
            <a:avLst/>
          </a:prstGeom>
          <a:solidFill>
            <a:srgbClr val="FF8222"/>
          </a:solidFill>
          <a:ln>
            <a:solidFill>
              <a:schemeClr val="tx2"/>
            </a:solidFill>
          </a:ln>
        </p:spPr>
        <p:txBody>
          <a:bodyPr spcFirstLastPara="1" wrap="square" lIns="36000" tIns="36000" rIns="36000" bIns="36000" anchor="ctr" anchorCtr="0">
            <a:noAutofit/>
          </a:bodyPr>
          <a:lstStyle>
            <a:defPPr>
              <a:defRPr lang="en-US"/>
            </a:defPPr>
            <a:lvl1pPr>
              <a:lnSpc>
                <a:spcPct val="90000"/>
              </a:lnSpc>
              <a:buClr>
                <a:srgbClr val="FFFFFF"/>
              </a:buClr>
              <a:buSzPts val="1600"/>
              <a:buFont typeface="Trebuchet MS" panose="020B0603020202020204" pitchFamily="34" charset="0"/>
              <a:defRPr sz="1600" b="0" i="0" normalizeH="0" baseline="0">
                <a:ln>
                  <a:noFill/>
                </a:ln>
                <a:solidFill>
                  <a:srgbClr val="FFFFFF"/>
                </a:solidFill>
                <a:effectLst/>
                <a:uLnTx/>
                <a:uFillTx/>
                <a:latin typeface="Trebuchet MS" panose="020B0603020202020204" pitchFamily="34" charset="0"/>
                <a:ea typeface="Meiryo UI" panose="020B0604030504040204" pitchFamily="50" charset="-128"/>
                <a:cs typeface="Trebuchet M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ja-JP" altLang="en-US">
                <a:latin typeface="Meiryo UI" panose="020B0604030504040204" pitchFamily="50" charset="-128"/>
              </a:rPr>
              <a:t>目指す姿</a:t>
            </a:r>
            <a:endParaRPr lang="en-US" altLang="ja-JP">
              <a:latin typeface="Meiryo UI" panose="020B0604030504040204" pitchFamily="50" charset="-128"/>
            </a:endParaRPr>
          </a:p>
        </p:txBody>
      </p:sp>
      <p:sp>
        <p:nvSpPr>
          <p:cNvPr id="1136" name="テキスト ボックス 36"/>
          <p:cNvSpPr txBox="1"/>
          <p:nvPr/>
        </p:nvSpPr>
        <p:spPr>
          <a:xfrm>
            <a:off x="5177738" y="1299216"/>
            <a:ext cx="6464402" cy="376373"/>
          </a:xfrm>
          <a:prstGeom prst="rect">
            <a:avLst/>
          </a:prstGeom>
          <a:solidFill>
            <a:srgbClr val="FF8222"/>
          </a:solidFill>
          <a:ln>
            <a:solidFill>
              <a:schemeClr val="tx2"/>
            </a:solidFill>
          </a:ln>
        </p:spPr>
        <p:txBody>
          <a:bodyPr spcFirstLastPara="1" wrap="square" lIns="36000" tIns="36000" rIns="36000" bIns="36000" anchor="ctr" anchorCtr="0">
            <a:noAutofit/>
          </a:bodyPr>
          <a:lstStyle>
            <a:defPPr>
              <a:defRPr lang="en-US"/>
            </a:defPPr>
            <a:lvl1pPr>
              <a:lnSpc>
                <a:spcPct val="90000"/>
              </a:lnSpc>
              <a:buClr>
                <a:srgbClr val="FFFFFF"/>
              </a:buClr>
              <a:buSzPts val="1600"/>
              <a:buFont typeface="Trebuchet MS" panose="020B0603020202020204" pitchFamily="34" charset="0"/>
              <a:defRPr sz="1600" b="0" i="0" normalizeH="0" baseline="0">
                <a:ln>
                  <a:noFill/>
                </a:ln>
                <a:solidFill>
                  <a:srgbClr val="FFFFFF"/>
                </a:solidFill>
                <a:effectLst/>
                <a:uLnTx/>
                <a:uFillTx/>
                <a:latin typeface="Trebuchet MS" panose="020B0603020202020204" pitchFamily="34" charset="0"/>
                <a:ea typeface="Meiryo UI" panose="020B0604030504040204" pitchFamily="50" charset="-128"/>
                <a:cs typeface="Trebuchet M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ja-JP" altLang="en-US">
                <a:latin typeface="Meiryo UI" panose="020B0604030504040204" pitchFamily="50" charset="-128"/>
              </a:rPr>
              <a:t>目指す姿に向けた実現ステップ</a:t>
            </a:r>
            <a:endParaRPr lang="en-US" altLang="ja-JP">
              <a:latin typeface="Meiryo UI" panose="020B0604030504040204" pitchFamily="50" charset="-128"/>
            </a:endParaRPr>
          </a:p>
        </p:txBody>
      </p:sp>
      <p:sp>
        <p:nvSpPr>
          <p:cNvPr id="1137" name="Rectangle 2"/>
          <p:cNvSpPr/>
          <p:nvPr/>
        </p:nvSpPr>
        <p:spPr>
          <a:xfrm>
            <a:off x="8231359" y="1372921"/>
            <a:ext cx="2660245" cy="300028"/>
          </a:xfrm>
          <a:prstGeom prst="wedgeRectCallout">
            <a:avLst>
              <a:gd name="adj1" fmla="val -22597"/>
              <a:gd name="adj2" fmla="val 105840"/>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38" name="Rectangle 2"/>
          <p:cNvSpPr/>
          <p:nvPr/>
        </p:nvSpPr>
        <p:spPr>
          <a:xfrm>
            <a:off x="8231358" y="1372921"/>
            <a:ext cx="2660245" cy="300028"/>
          </a:xfrm>
          <a:prstGeom prst="wedgeRectCallout">
            <a:avLst>
              <a:gd name="adj1" fmla="val 36814"/>
              <a:gd name="adj2" fmla="val 93531"/>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該当する年度を記載すること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40" name="吹き出し: 角を丸めた四角形 11"/>
          <p:cNvSpPr/>
          <p:nvPr/>
        </p:nvSpPr>
        <p:spPr>
          <a:xfrm>
            <a:off x="2679406" y="3323530"/>
            <a:ext cx="2353189" cy="966012"/>
          </a:xfrm>
          <a:prstGeom prst="wedgeRectCallout">
            <a:avLst>
              <a:gd name="adj1" fmla="val -59654"/>
              <a:gd name="adj2" fmla="val -40844"/>
            </a:avLst>
          </a:prstGeom>
          <a:solidFill>
            <a:srgbClr val="EEE89A"/>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「本事業の対象とする地域課題」を解決することでの</a:t>
            </a:r>
            <a:endPar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目指す姿を言葉で表現したものを記載すること</a:t>
            </a:r>
            <a:endPar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2" name="Rectangle 217">
            <a:extLst>
              <a:ext uri="{FF2B5EF4-FFF2-40B4-BE49-F238E27FC236}">
                <a16:creationId xmlns:a16="http://schemas.microsoft.com/office/drawing/2014/main" id="{42CEFCAD-E5FA-911E-ED9D-A107D04413A1}"/>
              </a:ext>
            </a:extLst>
          </p:cNvPr>
          <p:cNvSpPr/>
          <p:nvPr/>
        </p:nvSpPr>
        <p:spPr>
          <a:xfrm>
            <a:off x="630000" y="1884"/>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buFont typeface="Trebuchet MS" panose="020B0603020202020204" pitchFamily="34" charset="0"/>
              <a:buChar char="​"/>
              <a:defRPr/>
            </a:pPr>
            <a:r>
              <a:rPr kumimoji="1" lang="ja-JP" altLang="en-US" sz="1050" kern="0">
                <a:solidFill>
                  <a:srgbClr val="575757"/>
                </a:solidFill>
                <a:latin typeface="Meiryo UI" panose="020B0604030504040204" pitchFamily="50" charset="-128"/>
                <a:ea typeface="Meiryo UI" panose="020B0604030504040204" pitchFamily="50" charset="-128"/>
              </a:rPr>
              <a:t>評価の観点：イ　事業目的の明確化と成果指標の適切性</a:t>
            </a:r>
            <a:endParaRPr kumimoji="1" lang="en-US" altLang="ja-JP" sz="105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3" name="Rectangle 2">
            <a:extLst>
              <a:ext uri="{FF2B5EF4-FFF2-40B4-BE49-F238E27FC236}">
                <a16:creationId xmlns:a16="http://schemas.microsoft.com/office/drawing/2014/main" id="{6AC9BD56-F3A7-0DAF-E8B4-C87E03553578}"/>
              </a:ext>
            </a:extLst>
          </p:cNvPr>
          <p:cNvSpPr/>
          <p:nvPr/>
        </p:nvSpPr>
        <p:spPr>
          <a:xfrm>
            <a:off x="7031590" y="105724"/>
            <a:ext cx="4610550" cy="549410"/>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Font typeface="Trebuchet MS" panose="020B0603020202020204" pitchFamily="34" charset="0"/>
              <a:buChar char="​"/>
              <a:defRPr/>
            </a:pPr>
            <a:r>
              <a:rPr kumimoji="1" lang="ja-JP" altLang="en-US" sz="1600">
                <a:solidFill>
                  <a:srgbClr val="575757"/>
                </a:solidFill>
                <a:latin typeface="Meiryo UI" panose="020B0604030504040204" pitchFamily="50" charset="-128"/>
                <a:ea typeface="Meiryo UI" panose="020B0604030504040204" pitchFamily="50" charset="-128"/>
              </a:rPr>
              <a:t>文章</a:t>
            </a:r>
            <a:r>
              <a:rPr kumimoji="1" lang="en-US" altLang="ja-JP" sz="1600">
                <a:solidFill>
                  <a:srgbClr val="575757"/>
                </a:solidFill>
                <a:latin typeface="Meiryo UI" panose="020B0604030504040204" pitchFamily="50" charset="-128"/>
                <a:ea typeface="Meiryo UI" panose="020B0604030504040204" pitchFamily="50" charset="-128"/>
              </a:rPr>
              <a:t>(</a:t>
            </a:r>
            <a:r>
              <a:rPr kumimoji="1" lang="ja-JP" altLang="en-US" sz="1600">
                <a:solidFill>
                  <a:srgbClr val="575757"/>
                </a:solidFill>
                <a:latin typeface="Meiryo UI" panose="020B0604030504040204" pitchFamily="50" charset="-128"/>
                <a:ea typeface="Meiryo UI" panose="020B0604030504040204" pitchFamily="50" charset="-128"/>
              </a:rPr>
              <a:t>＋必要に応じて図</a:t>
            </a:r>
            <a:r>
              <a:rPr kumimoji="1" lang="en-US" altLang="ja-JP" sz="1600">
                <a:solidFill>
                  <a:srgbClr val="575757"/>
                </a:solidFill>
                <a:latin typeface="Meiryo UI" panose="020B0604030504040204" pitchFamily="50" charset="-128"/>
                <a:ea typeface="Meiryo UI" panose="020B0604030504040204" pitchFamily="50" charset="-128"/>
              </a:rPr>
              <a:t>)</a:t>
            </a:r>
            <a:r>
              <a:rPr kumimoji="1" lang="ja-JP" altLang="en-US" sz="1600">
                <a:solidFill>
                  <a:srgbClr val="575757"/>
                </a:solidFill>
                <a:latin typeface="Meiryo UI" panose="020B0604030504040204" pitchFamily="50" charset="-128"/>
                <a:ea typeface="Meiryo UI" panose="020B0604030504040204" pitchFamily="50" charset="-128"/>
              </a:rPr>
              <a:t>を用いて</a:t>
            </a:r>
            <a:br>
              <a:rPr kumimoji="1" lang="en-US" altLang="ja-JP" sz="1600">
                <a:solidFill>
                  <a:srgbClr val="575757"/>
                </a:solidFill>
                <a:latin typeface="Meiryo UI" panose="020B0604030504040204" pitchFamily="50" charset="-128"/>
                <a:ea typeface="Meiryo UI" panose="020B0604030504040204" pitchFamily="50" charset="-128"/>
              </a:rPr>
            </a:br>
            <a:r>
              <a:rPr kumimoji="1" lang="ja-JP" altLang="en-US" sz="1600">
                <a:solidFill>
                  <a:srgbClr val="575757"/>
                </a:solidFill>
                <a:latin typeface="Meiryo UI" panose="020B0604030504040204" pitchFamily="50" charset="-128"/>
                <a:ea typeface="Meiryo UI" panose="020B0604030504040204" pitchFamily="50" charset="-128"/>
              </a:rPr>
              <a:t>各ステップの発展過程を表現</a:t>
            </a:r>
          </a:p>
        </p:txBody>
      </p:sp>
    </p:spTree>
    <p:extLst>
      <p:ext uri="{BB962C8B-B14F-4D97-AF65-F5344CB8AC3E}">
        <p14:creationId xmlns:p14="http://schemas.microsoft.com/office/powerpoint/2010/main" val="181911759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485EC-D587-7E59-C626-49E66C1D59FF}"/>
            </a:ext>
          </a:extLst>
        </p:cNvPr>
        <p:cNvGrpSpPr/>
        <p:nvPr/>
      </p:nvGrpSpPr>
      <p:grpSpPr>
        <a:xfrm>
          <a:off x="0" y="0"/>
          <a:ext cx="0" cy="0"/>
          <a:chOff x="0" y="0"/>
          <a:chExt cx="0" cy="0"/>
        </a:xfrm>
      </p:grpSpPr>
      <p:graphicFrame>
        <p:nvGraphicFramePr>
          <p:cNvPr id="1146" name="think-cell data - do not delete" hidden="1">
            <a:extLst>
              <a:ext uri="{FF2B5EF4-FFF2-40B4-BE49-F238E27FC236}">
                <a16:creationId xmlns:a16="http://schemas.microsoft.com/office/drawing/2014/main" id="{1A69A39A-E822-E6B9-85D0-44F08ADDD9CC}"/>
              </a:ext>
            </a:extLst>
          </p:cNvPr>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6" imgW="395" imgH="396" progId="TCLayout.ActiveDocument.1">
                  <p:embed/>
                </p:oleObj>
              </mc:Choice>
              <mc:Fallback>
                <p:oleObj name="think-cell スライド" r:id="rId6" imgW="395" imgH="396" progId="TCLayout.ActiveDocument.1">
                  <p:embed/>
                  <p:pic>
                    <p:nvPicPr>
                      <p:cNvPr id="1146" name="think-cell data - do not delete" hidden="1">
                        <a:extLst>
                          <a:ext uri="{FF2B5EF4-FFF2-40B4-BE49-F238E27FC236}">
                            <a16:creationId xmlns:a16="http://schemas.microsoft.com/office/drawing/2014/main" id="{1A69A39A-E822-E6B9-85D0-44F08ADDD9CC}"/>
                          </a:ext>
                        </a:extLst>
                      </p:cNvPr>
                      <p:cNvPicPr>
                        <a:picLocks noChangeAspect="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47" name="Rectangle 25">
            <a:extLst>
              <a:ext uri="{FF2B5EF4-FFF2-40B4-BE49-F238E27FC236}">
                <a16:creationId xmlns:a16="http://schemas.microsoft.com/office/drawing/2014/main" id="{8B09175A-24BE-3CE4-9CC2-2BD0DD0EFFD5}"/>
              </a:ext>
            </a:extLst>
          </p:cNvPr>
          <p:cNvSpPr/>
          <p:nvPr/>
        </p:nvSpPr>
        <p:spPr>
          <a:xfrm>
            <a:off x="3369258" y="2397760"/>
            <a:ext cx="8192741" cy="3939540"/>
          </a:xfrm>
          <a:prstGeom prst="rect">
            <a:avLst/>
          </a:prstGeom>
          <a:solidFill>
            <a:srgbClr val="F2F2F2"/>
          </a:solidFill>
          <a:ln w="3175" cap="flat" cmpd="sng" algn="ctr">
            <a:noFill/>
            <a:prstDash val="solid"/>
          </a:ln>
          <a:effectLst/>
        </p:spPr>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48" name="タイトル 1">
            <a:extLst>
              <a:ext uri="{FF2B5EF4-FFF2-40B4-BE49-F238E27FC236}">
                <a16:creationId xmlns:a16="http://schemas.microsoft.com/office/drawing/2014/main" id="{B4AEAB6D-EE7E-3835-6123-8B93BEA36FB4}"/>
              </a:ext>
            </a:extLst>
          </p:cNvPr>
          <p:cNvSpPr>
            <a:spLocks noGrp="1"/>
          </p:cNvSpPr>
          <p:nvPr>
            <p:ph type="title"/>
          </p:nvPr>
        </p:nvSpPr>
        <p:spPr>
          <a:xfrm>
            <a:off x="630000" y="622800"/>
            <a:ext cx="10933350" cy="664797"/>
          </a:xfrm>
        </p:spPr>
        <p:txBody>
          <a:bodyPr vert="horz"/>
          <a:lstStyle/>
          <a:p>
            <a:pPr>
              <a:tabLst>
                <a:tab pos="355600" algn="l"/>
              </a:tabLst>
            </a:pP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成果 </a:t>
            </a:r>
            <a:r>
              <a:rPr kumimoji="1" lang="en-US" altLang="ja-JP">
                <a:solidFill>
                  <a:srgbClr val="FE9341"/>
                </a:solidFill>
                <a:latin typeface="Meiryo UI" panose="020B0604030504040204" pitchFamily="50" charset="-128"/>
                <a:ea typeface="Meiryo UI" panose="020B0604030504040204" pitchFamily="50" charset="-128"/>
              </a:rPr>
              <a:t>(</a:t>
            </a:r>
            <a:r>
              <a:rPr kumimoji="1" lang="ja-JP" altLang="en-US">
                <a:solidFill>
                  <a:srgbClr val="FE9341"/>
                </a:solidFill>
                <a:latin typeface="Meiryo UI" panose="020B0604030504040204" pitchFamily="50" charset="-128"/>
                <a:ea typeface="Meiryo UI" panose="020B0604030504040204" pitchFamily="50" charset="-128"/>
              </a:rPr>
              <a:t>アウトカム</a:t>
            </a: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指標</a:t>
            </a:r>
            <a:br>
              <a:rPr kumimoji="1" lang="en-US" altLang="ja-JP">
                <a:solidFill>
                  <a:srgbClr val="FE9341"/>
                </a:solidFill>
                <a:latin typeface="Meiryo UI" panose="020B0604030504040204" pitchFamily="50" charset="-128"/>
                <a:ea typeface="Meiryo UI" panose="020B0604030504040204" pitchFamily="50" charset="-128"/>
              </a:rPr>
            </a:br>
            <a:r>
              <a:rPr kumimoji="1" lang="ja-JP" altLang="en-US">
                <a:solidFill>
                  <a:srgbClr val="FE9341"/>
                </a:solidFill>
                <a:latin typeface="Meiryo UI" panose="020B0604030504040204" pitchFamily="50" charset="-128"/>
                <a:ea typeface="Meiryo UI" panose="020B0604030504040204" pitchFamily="50" charset="-128"/>
              </a:rPr>
              <a:t>　</a:t>
            </a:r>
            <a:r>
              <a:rPr kumimoji="1" lang="en-US" altLang="ja-JP" sz="1600">
                <a:solidFill>
                  <a:schemeClr val="tx1"/>
                </a:solidFill>
                <a:latin typeface="Meiryo UI" panose="020B0604030504040204" pitchFamily="50" charset="-128"/>
                <a:ea typeface="Meiryo UI" panose="020B0604030504040204" pitchFamily="50" charset="-128"/>
              </a:rPr>
              <a:t>a. </a:t>
            </a:r>
            <a:r>
              <a:rPr kumimoji="1" lang="ja-JP" altLang="en-US" sz="1600">
                <a:solidFill>
                  <a:schemeClr val="tx1"/>
                </a:solidFill>
                <a:latin typeface="Meiryo UI" panose="020B0604030504040204" pitchFamily="50" charset="-128"/>
                <a:ea typeface="Meiryo UI" panose="020B0604030504040204" pitchFamily="50" charset="-128"/>
              </a:rPr>
              <a:t>ロジックツリー</a:t>
            </a:r>
            <a:endParaRPr kumimoji="1" lang="en-US">
              <a:solidFill>
                <a:schemeClr val="tx1"/>
              </a:solidFill>
              <a:latin typeface="Meiryo UI" panose="020B0604030504040204" pitchFamily="50" charset="-128"/>
              <a:ea typeface="Meiryo UI" panose="020B0604030504040204" pitchFamily="50" charset="-128"/>
            </a:endParaRPr>
          </a:p>
        </p:txBody>
      </p:sp>
      <p:sp>
        <p:nvSpPr>
          <p:cNvPr id="1149" name="Rectangle 2">
            <a:extLst>
              <a:ext uri="{FF2B5EF4-FFF2-40B4-BE49-F238E27FC236}">
                <a16:creationId xmlns:a16="http://schemas.microsoft.com/office/drawing/2014/main" id="{2F1E8953-414B-E6B7-CDE0-87D36DFF6182}"/>
              </a:ext>
            </a:extLst>
          </p:cNvPr>
          <p:cNvSpPr/>
          <p:nvPr/>
        </p:nvSpPr>
        <p:spPr>
          <a:xfrm>
            <a:off x="5335573" y="47976"/>
            <a:ext cx="6210058" cy="1216877"/>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目指す姿の実現に向け、定量</a:t>
            </a:r>
            <a:r>
              <a:rPr kumimoji="1"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定性の成果 </a:t>
            </a:r>
            <a:r>
              <a:rPr kumimoji="1"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アウトカム</a:t>
            </a:r>
            <a:r>
              <a:rPr kumimoji="1"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a:t>
            </a:r>
            <a:r>
              <a:rPr kumimoji="1"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指標間で因果関係のつながりを整理。</a:t>
            </a:r>
            <a:endParaRPr kumimoji="1"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アウトカムは可能な限り、定量的に測定できるものを記載すること</a:t>
            </a:r>
            <a:endParaRPr kumimoji="1"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2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中間アウトカム</a:t>
            </a:r>
            <a:r>
              <a:rPr kumimoji="1" lang="en-US" altLang="ja-JP" sz="12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2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最終的なゴールに論理的につながる中間的な成果指標</a:t>
            </a:r>
            <a:endParaRPr kumimoji="1" lang="en-US" altLang="ja-JP" sz="12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2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最終アウトカム</a:t>
            </a:r>
            <a:r>
              <a:rPr kumimoji="1" lang="en-US" altLang="ja-JP" sz="12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2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最終的なゴールとして期待される成果指標</a:t>
            </a:r>
            <a:endParaRPr kumimoji="1" lang="en-US" altLang="ja-JP" sz="12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200" kern="0">
                <a:solidFill>
                  <a:srgbClr val="575757"/>
                </a:solidFill>
                <a:latin typeface="Meiryo UI" panose="020B0604030504040204" pitchFamily="50" charset="-128"/>
                <a:ea typeface="Meiryo UI" panose="020B0604030504040204" pitchFamily="50" charset="-128"/>
              </a:rPr>
              <a:t>尚、アウトカム同士のつながりを意識して各項目を記載すること</a:t>
            </a:r>
            <a:r>
              <a:rPr kumimoji="1" lang="en-US" altLang="ja-JP" sz="1200" kern="0">
                <a:solidFill>
                  <a:srgbClr val="575757"/>
                </a:solidFill>
                <a:latin typeface="Meiryo UI" panose="020B0604030504040204" pitchFamily="50" charset="-128"/>
                <a:ea typeface="Meiryo UI" panose="020B0604030504040204" pitchFamily="50" charset="-128"/>
              </a:rPr>
              <a:t>(</a:t>
            </a:r>
            <a:r>
              <a:rPr kumimoji="1" lang="ja-JP" altLang="en-US" sz="1200" kern="0">
                <a:solidFill>
                  <a:srgbClr val="575757"/>
                </a:solidFill>
                <a:latin typeface="Meiryo UI" panose="020B0604030504040204" pitchFamily="50" charset="-128"/>
                <a:ea typeface="Meiryo UI" panose="020B0604030504040204" pitchFamily="50" charset="-128"/>
              </a:rPr>
              <a:t>例</a:t>
            </a:r>
            <a:r>
              <a:rPr kumimoji="1" lang="en-US" altLang="ja-JP" sz="1200" kern="0">
                <a:solidFill>
                  <a:srgbClr val="575757"/>
                </a:solidFill>
                <a:latin typeface="Meiryo UI" panose="020B0604030504040204" pitchFamily="50" charset="-128"/>
                <a:ea typeface="Meiryo UI" panose="020B0604030504040204" pitchFamily="50" charset="-128"/>
              </a:rPr>
              <a:t>: </a:t>
            </a:r>
            <a:r>
              <a:rPr kumimoji="1" lang="ja-JP" altLang="en-US" sz="1200" kern="0">
                <a:solidFill>
                  <a:srgbClr val="575757"/>
                </a:solidFill>
                <a:latin typeface="Meiryo UI" panose="020B0604030504040204" pitchFamily="50" charset="-128"/>
                <a:ea typeface="Meiryo UI" panose="020B0604030504040204" pitchFamily="50" charset="-128"/>
              </a:rPr>
              <a:t>オンデマンドバスの利用が広がることで外出困難な高齢者数が少なり、結果として高齢者の健康寿命の向上につながる</a:t>
            </a:r>
            <a:r>
              <a:rPr kumimoji="1" lang="en-US" altLang="ja-JP" sz="1200" kern="0">
                <a:solidFill>
                  <a:srgbClr val="575757"/>
                </a:solidFill>
                <a:latin typeface="Meiryo UI" panose="020B0604030504040204" pitchFamily="50" charset="-128"/>
                <a:ea typeface="Meiryo UI" panose="020B0604030504040204" pitchFamily="50" charset="-128"/>
              </a:rPr>
              <a:t>)</a:t>
            </a:r>
            <a:endParaRPr kumimoji="1" lang="en-US" altLang="ja-JP" sz="12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50" name="Textfeld 1">
            <a:extLst>
              <a:ext uri="{FF2B5EF4-FFF2-40B4-BE49-F238E27FC236}">
                <a16:creationId xmlns:a16="http://schemas.microsoft.com/office/drawing/2014/main" id="{2646CCDF-4FC7-F26F-9D4C-52D3CEC93330}"/>
              </a:ext>
            </a:extLst>
          </p:cNvPr>
          <p:cNvSpPr txBox="1"/>
          <p:nvPr>
            <p:custDataLst>
              <p:tags r:id="rId1"/>
            </p:custDataLst>
          </p:nvPr>
        </p:nvSpPr>
        <p:spPr>
          <a:xfrm>
            <a:off x="630000" y="2103458"/>
            <a:ext cx="2583100"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sym typeface="Trebuchet MS" panose="020B0603020202020204" pitchFamily="34" charset="0"/>
              </a:rPr>
              <a:t>最終アウトカム</a:t>
            </a:r>
          </a:p>
        </p:txBody>
      </p:sp>
      <p:cxnSp>
        <p:nvCxnSpPr>
          <p:cNvPr id="1151" name="Straight Arrow Connector 5">
            <a:extLst>
              <a:ext uri="{FF2B5EF4-FFF2-40B4-BE49-F238E27FC236}">
                <a16:creationId xmlns:a16="http://schemas.microsoft.com/office/drawing/2014/main" id="{BFFDC5D6-D4AD-779B-9950-85C097AAF455}"/>
              </a:ext>
            </a:extLst>
          </p:cNvPr>
          <p:cNvCxnSpPr>
            <a:cxnSpLocks/>
            <a:stCxn id="1167" idx="1"/>
            <a:endCxn id="1155" idx="3"/>
          </p:cNvCxnSpPr>
          <p:nvPr/>
        </p:nvCxnSpPr>
        <p:spPr>
          <a:xfrm rot="10800000">
            <a:off x="2911758" y="3001281"/>
            <a:ext cx="748348" cy="2767540"/>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152" name="Straight Arrow Connector 5">
            <a:extLst>
              <a:ext uri="{FF2B5EF4-FFF2-40B4-BE49-F238E27FC236}">
                <a16:creationId xmlns:a16="http://schemas.microsoft.com/office/drawing/2014/main" id="{976FE985-C871-F77E-84C9-5284920A74FF}"/>
              </a:ext>
            </a:extLst>
          </p:cNvPr>
          <p:cNvCxnSpPr>
            <a:cxnSpLocks/>
            <a:stCxn id="1165" idx="1"/>
            <a:endCxn id="1155" idx="3"/>
          </p:cNvCxnSpPr>
          <p:nvPr>
            <p:custDataLst>
              <p:tags r:id="rId2"/>
            </p:custDataLst>
          </p:nvPr>
        </p:nvCxnSpPr>
        <p:spPr>
          <a:xfrm rot="10800000">
            <a:off x="2911758" y="3001282"/>
            <a:ext cx="748348" cy="922513"/>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sp>
        <p:nvSpPr>
          <p:cNvPr id="1153" name="テキスト ボックス 42">
            <a:extLst>
              <a:ext uri="{FF2B5EF4-FFF2-40B4-BE49-F238E27FC236}">
                <a16:creationId xmlns:a16="http://schemas.microsoft.com/office/drawing/2014/main" id="{DF0F9C80-193D-8DCE-DEAD-5EC891FDB7D2}"/>
              </a:ext>
            </a:extLst>
          </p:cNvPr>
          <p:cNvSpPr txBox="1"/>
          <p:nvPr/>
        </p:nvSpPr>
        <p:spPr>
          <a:xfrm>
            <a:off x="576000" y="360000"/>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Ⅱ</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事業目的及び成果指標</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54" name="Rectangle 25">
            <a:extLst>
              <a:ext uri="{FF2B5EF4-FFF2-40B4-BE49-F238E27FC236}">
                <a16:creationId xmlns:a16="http://schemas.microsoft.com/office/drawing/2014/main" id="{60D38B0E-89E4-25FD-BF5C-D6B299C1396E}"/>
              </a:ext>
            </a:extLst>
          </p:cNvPr>
          <p:cNvSpPr/>
          <p:nvPr/>
        </p:nvSpPr>
        <p:spPr>
          <a:xfrm>
            <a:off x="630000" y="2397760"/>
            <a:ext cx="2583100" cy="3939540"/>
          </a:xfrm>
          <a:prstGeom prst="rect">
            <a:avLst/>
          </a:prstGeom>
          <a:solidFill>
            <a:srgbClr val="F2F2F2"/>
          </a:solidFill>
          <a:ln w="3175" cap="flat" cmpd="sng" algn="ctr">
            <a:noFill/>
            <a:prstDash val="solid"/>
          </a:ln>
          <a:effectLst/>
        </p:spPr>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155" name="正方形/長方形 31">
            <a:extLst>
              <a:ext uri="{FF2B5EF4-FFF2-40B4-BE49-F238E27FC236}">
                <a16:creationId xmlns:a16="http://schemas.microsoft.com/office/drawing/2014/main" id="{74C6AC5A-E23C-D110-FAFF-996441CAE6B1}"/>
              </a:ext>
            </a:extLst>
          </p:cNvPr>
          <p:cNvSpPr/>
          <p:nvPr/>
        </p:nvSpPr>
        <p:spPr>
          <a:xfrm>
            <a:off x="924014" y="2641281"/>
            <a:ext cx="1987744"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域内での交通網のカバー率</a:t>
            </a:r>
          </a:p>
        </p:txBody>
      </p:sp>
      <p:sp>
        <p:nvSpPr>
          <p:cNvPr id="1156" name="Oval 20">
            <a:extLst>
              <a:ext uri="{FF2B5EF4-FFF2-40B4-BE49-F238E27FC236}">
                <a16:creationId xmlns:a16="http://schemas.microsoft.com/office/drawing/2014/main" id="{2FB6AB71-EAD8-723C-08B5-0C4693E19CFF}"/>
              </a:ext>
            </a:extLst>
          </p:cNvPr>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a:solidFill>
                  <a:prstClr val="white"/>
                </a:solidFill>
                <a:latin typeface="Meiryo UI" panose="020B0604030504040204" pitchFamily="50" charset="-128"/>
                <a:ea typeface="Meiryo UI" panose="020B0604030504040204" pitchFamily="50" charset="-128"/>
              </a:rPr>
              <a:t>２</a:t>
            </a:r>
            <a:endParaRPr kumimoji="0" 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cxnSp>
        <p:nvCxnSpPr>
          <p:cNvPr id="1157" name="Straight Arrow Connector 18">
            <a:extLst>
              <a:ext uri="{FF2B5EF4-FFF2-40B4-BE49-F238E27FC236}">
                <a16:creationId xmlns:a16="http://schemas.microsoft.com/office/drawing/2014/main" id="{F9CB9394-22F3-76C0-841F-A975BB91F47B}"/>
              </a:ext>
            </a:extLst>
          </p:cNvPr>
          <p:cNvCxnSpPr>
            <a:cxnSpLocks/>
            <a:stCxn id="1166" idx="1"/>
            <a:endCxn id="1155" idx="3"/>
          </p:cNvCxnSpPr>
          <p:nvPr/>
        </p:nvCxnSpPr>
        <p:spPr>
          <a:xfrm flipH="1">
            <a:off x="2911758" y="3001281"/>
            <a:ext cx="748348" cy="0"/>
          </a:xfrm>
          <a:prstGeom prst="straightConnector1">
            <a:avLst/>
          </a:prstGeom>
          <a:noFill/>
          <a:ln w="19050" cap="rnd" cmpd="sng" algn="ctr">
            <a:solidFill>
              <a:srgbClr val="6E6F73"/>
            </a:solidFill>
            <a:prstDash val="solid"/>
            <a:round/>
            <a:headEnd type="none" w="med" len="med"/>
            <a:tailEnd type="triangle" w="med" len="med"/>
          </a:ln>
          <a:effectLst/>
        </p:spPr>
      </p:cxnSp>
      <p:sp>
        <p:nvSpPr>
          <p:cNvPr id="1158" name="Textfeld 1">
            <a:extLst>
              <a:ext uri="{FF2B5EF4-FFF2-40B4-BE49-F238E27FC236}">
                <a16:creationId xmlns:a16="http://schemas.microsoft.com/office/drawing/2014/main" id="{101E829A-52D7-DF57-E8C5-D1787631DF97}"/>
              </a:ext>
            </a:extLst>
          </p:cNvPr>
          <p:cNvSpPr txBox="1"/>
          <p:nvPr>
            <p:custDataLst>
              <p:tags r:id="rId3"/>
            </p:custDataLst>
          </p:nvPr>
        </p:nvSpPr>
        <p:spPr>
          <a:xfrm>
            <a:off x="3369259" y="2103458"/>
            <a:ext cx="8192742"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sym typeface="Trebuchet MS" panose="020B0603020202020204" pitchFamily="34" charset="0"/>
              </a:rPr>
              <a:t>中間アウトカム</a:t>
            </a:r>
          </a:p>
        </p:txBody>
      </p:sp>
      <p:cxnSp>
        <p:nvCxnSpPr>
          <p:cNvPr id="1159" name="Straight Arrow Connector 80">
            <a:extLst>
              <a:ext uri="{FF2B5EF4-FFF2-40B4-BE49-F238E27FC236}">
                <a16:creationId xmlns:a16="http://schemas.microsoft.com/office/drawing/2014/main" id="{7DD9AB51-8699-2480-A1D9-615C1F02A6CC}"/>
              </a:ext>
            </a:extLst>
          </p:cNvPr>
          <p:cNvCxnSpPr>
            <a:cxnSpLocks/>
            <a:stCxn id="1169" idx="1"/>
          </p:cNvCxnSpPr>
          <p:nvPr/>
        </p:nvCxnSpPr>
        <p:spPr>
          <a:xfrm flipH="1">
            <a:off x="5731458" y="3001281"/>
            <a:ext cx="714507"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60" name="Straight Arrow Connector 18">
            <a:extLst>
              <a:ext uri="{FF2B5EF4-FFF2-40B4-BE49-F238E27FC236}">
                <a16:creationId xmlns:a16="http://schemas.microsoft.com/office/drawing/2014/main" id="{02BC8FB8-9FD0-11B4-A609-66097EB1BA92}"/>
              </a:ext>
            </a:extLst>
          </p:cNvPr>
          <p:cNvCxnSpPr>
            <a:cxnSpLocks/>
            <a:stCxn id="1170" idx="1"/>
            <a:endCxn id="1165" idx="3"/>
          </p:cNvCxnSpPr>
          <p:nvPr/>
        </p:nvCxnSpPr>
        <p:spPr>
          <a:xfrm flipH="1">
            <a:off x="5714075" y="3923794"/>
            <a:ext cx="731890"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61" name="Straight Arrow Connector 18">
            <a:extLst>
              <a:ext uri="{FF2B5EF4-FFF2-40B4-BE49-F238E27FC236}">
                <a16:creationId xmlns:a16="http://schemas.microsoft.com/office/drawing/2014/main" id="{DBFE3F53-C844-F8C2-E06B-A78074090385}"/>
              </a:ext>
            </a:extLst>
          </p:cNvPr>
          <p:cNvCxnSpPr>
            <a:cxnSpLocks/>
            <a:stCxn id="1171" idx="1"/>
            <a:endCxn id="1167" idx="3"/>
          </p:cNvCxnSpPr>
          <p:nvPr/>
        </p:nvCxnSpPr>
        <p:spPr>
          <a:xfrm flipH="1">
            <a:off x="5714075" y="5768821"/>
            <a:ext cx="731890"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62" name="Straight Arrow Connector 80">
            <a:extLst>
              <a:ext uri="{FF2B5EF4-FFF2-40B4-BE49-F238E27FC236}">
                <a16:creationId xmlns:a16="http://schemas.microsoft.com/office/drawing/2014/main" id="{83449FAE-A547-DC55-0B47-D94A8355CBA7}"/>
              </a:ext>
            </a:extLst>
          </p:cNvPr>
          <p:cNvCxnSpPr>
            <a:cxnSpLocks/>
          </p:cNvCxnSpPr>
          <p:nvPr/>
        </p:nvCxnSpPr>
        <p:spPr>
          <a:xfrm flipH="1">
            <a:off x="8499934" y="3001281"/>
            <a:ext cx="806764"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63" name="Straight Arrow Connector 18">
            <a:extLst>
              <a:ext uri="{FF2B5EF4-FFF2-40B4-BE49-F238E27FC236}">
                <a16:creationId xmlns:a16="http://schemas.microsoft.com/office/drawing/2014/main" id="{05944F15-926E-8141-0E3A-E6EBC5DEDED8}"/>
              </a:ext>
            </a:extLst>
          </p:cNvPr>
          <p:cNvCxnSpPr>
            <a:cxnSpLocks/>
          </p:cNvCxnSpPr>
          <p:nvPr/>
        </p:nvCxnSpPr>
        <p:spPr>
          <a:xfrm flipH="1">
            <a:off x="8499934" y="3923794"/>
            <a:ext cx="806764"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64" name="Straight Arrow Connector 18">
            <a:extLst>
              <a:ext uri="{FF2B5EF4-FFF2-40B4-BE49-F238E27FC236}">
                <a16:creationId xmlns:a16="http://schemas.microsoft.com/office/drawing/2014/main" id="{45EB279D-2F99-F4FB-008F-B78219189173}"/>
              </a:ext>
            </a:extLst>
          </p:cNvPr>
          <p:cNvCxnSpPr>
            <a:cxnSpLocks/>
          </p:cNvCxnSpPr>
          <p:nvPr/>
        </p:nvCxnSpPr>
        <p:spPr>
          <a:xfrm flipH="1">
            <a:off x="8499934" y="5768821"/>
            <a:ext cx="806764" cy="0"/>
          </a:xfrm>
          <a:prstGeom prst="straightConnector1">
            <a:avLst/>
          </a:prstGeom>
          <a:noFill/>
          <a:ln w="19050" cap="rnd" cmpd="sng" algn="ctr">
            <a:solidFill>
              <a:srgbClr val="6E6F73"/>
            </a:solidFill>
            <a:prstDash val="solid"/>
            <a:round/>
            <a:headEnd type="none" w="med" len="med"/>
            <a:tailEnd type="triangle" w="med" len="med"/>
          </a:ln>
          <a:effectLst/>
        </p:spPr>
      </p:cxnSp>
      <p:sp>
        <p:nvSpPr>
          <p:cNvPr id="1165" name="正方形/長方形 31">
            <a:extLst>
              <a:ext uri="{FF2B5EF4-FFF2-40B4-BE49-F238E27FC236}">
                <a16:creationId xmlns:a16="http://schemas.microsoft.com/office/drawing/2014/main" id="{7D14CC46-FFF2-2792-73B8-30E08536776D}"/>
              </a:ext>
            </a:extLst>
          </p:cNvPr>
          <p:cNvSpPr/>
          <p:nvPr/>
        </p:nvSpPr>
        <p:spPr>
          <a:xfrm>
            <a:off x="3660106" y="3563794"/>
            <a:ext cx="2053969" cy="720000"/>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 地域内交通への満足度</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166" name="正方形/長方形 31">
            <a:extLst>
              <a:ext uri="{FF2B5EF4-FFF2-40B4-BE49-F238E27FC236}">
                <a16:creationId xmlns:a16="http://schemas.microsoft.com/office/drawing/2014/main" id="{D5884555-DE48-C151-E49C-4BB3EDAB3B59}"/>
              </a:ext>
            </a:extLst>
          </p:cNvPr>
          <p:cNvSpPr/>
          <p:nvPr/>
        </p:nvSpPr>
        <p:spPr>
          <a:xfrm>
            <a:off x="3660106" y="2641281"/>
            <a:ext cx="2053969" cy="720000"/>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 高齢者の健康寿命</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167" name="正方形/長方形 31">
            <a:extLst>
              <a:ext uri="{FF2B5EF4-FFF2-40B4-BE49-F238E27FC236}">
                <a16:creationId xmlns:a16="http://schemas.microsoft.com/office/drawing/2014/main" id="{AF9E910A-BAFA-057A-1ABE-0BF78FAD0EC3}"/>
              </a:ext>
            </a:extLst>
          </p:cNvPr>
          <p:cNvSpPr/>
          <p:nvPr/>
        </p:nvSpPr>
        <p:spPr>
          <a:xfrm>
            <a:off x="3660106" y="5408821"/>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a:t>
            </a:r>
          </a:p>
        </p:txBody>
      </p:sp>
      <p:grpSp>
        <p:nvGrpSpPr>
          <p:cNvPr id="1168" name="Group 62">
            <a:extLst>
              <a:ext uri="{FF2B5EF4-FFF2-40B4-BE49-F238E27FC236}">
                <a16:creationId xmlns:a16="http://schemas.microsoft.com/office/drawing/2014/main" id="{947C33A1-A893-E55D-8D30-D9F6E671EF7E}"/>
              </a:ext>
            </a:extLst>
          </p:cNvPr>
          <p:cNvGrpSpPr/>
          <p:nvPr/>
        </p:nvGrpSpPr>
        <p:grpSpPr>
          <a:xfrm>
            <a:off x="6445965" y="2641281"/>
            <a:ext cx="2053969" cy="3487540"/>
            <a:chOff x="6293981" y="2641281"/>
            <a:chExt cx="2053969" cy="3487540"/>
          </a:xfrm>
        </p:grpSpPr>
        <p:sp>
          <p:nvSpPr>
            <p:cNvPr id="1169" name="正方形/長方形 31">
              <a:extLst>
                <a:ext uri="{FF2B5EF4-FFF2-40B4-BE49-F238E27FC236}">
                  <a16:creationId xmlns:a16="http://schemas.microsoft.com/office/drawing/2014/main" id="{EDDA230C-70B2-8FCB-4DA3-6FAD287C2402}"/>
                </a:ext>
              </a:extLst>
            </p:cNvPr>
            <p:cNvSpPr/>
            <p:nvPr/>
          </p:nvSpPr>
          <p:spPr>
            <a:xfrm>
              <a:off x="6293981" y="2641281"/>
              <a:ext cx="2053969" cy="720000"/>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外出困難な</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高齢者数</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170" name="正方形/長方形 31">
              <a:extLst>
                <a:ext uri="{FF2B5EF4-FFF2-40B4-BE49-F238E27FC236}">
                  <a16:creationId xmlns:a16="http://schemas.microsoft.com/office/drawing/2014/main" id="{69C5AD79-4B40-8038-F205-C281730E667F}"/>
                </a:ext>
              </a:extLst>
            </p:cNvPr>
            <p:cNvSpPr/>
            <p:nvPr/>
          </p:nvSpPr>
          <p:spPr>
            <a:xfrm>
              <a:off x="6293981" y="3563794"/>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a:t>
              </a:r>
            </a:p>
          </p:txBody>
        </p:sp>
        <p:sp>
          <p:nvSpPr>
            <p:cNvPr id="1171" name="正方形/長方形 31">
              <a:extLst>
                <a:ext uri="{FF2B5EF4-FFF2-40B4-BE49-F238E27FC236}">
                  <a16:creationId xmlns:a16="http://schemas.microsoft.com/office/drawing/2014/main" id="{30B72164-73EA-52D9-7C29-1455D0D36FF7}"/>
                </a:ext>
              </a:extLst>
            </p:cNvPr>
            <p:cNvSpPr/>
            <p:nvPr/>
          </p:nvSpPr>
          <p:spPr>
            <a:xfrm>
              <a:off x="6293981" y="5408821"/>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a:t>
              </a:r>
            </a:p>
          </p:txBody>
        </p:sp>
        <p:sp>
          <p:nvSpPr>
            <p:cNvPr id="1172" name="正方形/長方形 31">
              <a:extLst>
                <a:ext uri="{FF2B5EF4-FFF2-40B4-BE49-F238E27FC236}">
                  <a16:creationId xmlns:a16="http://schemas.microsoft.com/office/drawing/2014/main" id="{B5916CD8-49F8-AB2A-7297-17A3045557E6}"/>
                </a:ext>
              </a:extLst>
            </p:cNvPr>
            <p:cNvSpPr/>
            <p:nvPr/>
          </p:nvSpPr>
          <p:spPr>
            <a:xfrm>
              <a:off x="6293981" y="4486307"/>
              <a:ext cx="2053969" cy="720000"/>
            </a:xfrm>
            <a:prstGeom prst="rect">
              <a:avLst/>
            </a:prstGeom>
            <a:solidFill>
              <a:srgbClr val="FFFFFF"/>
            </a:solidFill>
            <a:ln w="28575" cap="rnd" cmpd="sng" algn="ctr">
              <a:solidFill>
                <a:srgbClr val="959595"/>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a:t>
              </a:r>
            </a:p>
          </p:txBody>
        </p:sp>
      </p:grpSp>
      <p:grpSp>
        <p:nvGrpSpPr>
          <p:cNvPr id="1173" name="Group 127">
            <a:extLst>
              <a:ext uri="{FF2B5EF4-FFF2-40B4-BE49-F238E27FC236}">
                <a16:creationId xmlns:a16="http://schemas.microsoft.com/office/drawing/2014/main" id="{EFA47192-FAAA-B548-A50A-655AE9C3B8E9}"/>
              </a:ext>
            </a:extLst>
          </p:cNvPr>
          <p:cNvGrpSpPr/>
          <p:nvPr/>
        </p:nvGrpSpPr>
        <p:grpSpPr>
          <a:xfrm>
            <a:off x="9231824" y="2641281"/>
            <a:ext cx="2053969" cy="3487540"/>
            <a:chOff x="9290240" y="2641281"/>
            <a:chExt cx="2053969" cy="3487540"/>
          </a:xfrm>
        </p:grpSpPr>
        <p:sp>
          <p:nvSpPr>
            <p:cNvPr id="1174" name="正方形/長方形 31">
              <a:extLst>
                <a:ext uri="{FF2B5EF4-FFF2-40B4-BE49-F238E27FC236}">
                  <a16:creationId xmlns:a16="http://schemas.microsoft.com/office/drawing/2014/main" id="{D86354B6-6E39-D1C5-0B3A-7C7896B80FC1}"/>
                </a:ext>
              </a:extLst>
            </p:cNvPr>
            <p:cNvSpPr/>
            <p:nvPr/>
          </p:nvSpPr>
          <p:spPr>
            <a:xfrm>
              <a:off x="9290240" y="2641281"/>
              <a:ext cx="2053969" cy="720000"/>
            </a:xfrm>
            <a:prstGeom prst="rect">
              <a:avLst/>
            </a:prstGeom>
            <a:solidFill>
              <a:srgbClr val="FFFFFF"/>
            </a:solidFill>
            <a:ln w="28575" cap="rnd" cmpd="sng" algn="ctr">
              <a:solidFill>
                <a:schemeClr val="accent6">
                  <a:lumMod val="60000"/>
                  <a:lumOff val="4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高齢者のオンデマンドバス</a:t>
              </a:r>
              <a:br>
                <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b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利用者</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数</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175" name="正方形/長方形 31">
              <a:extLst>
                <a:ext uri="{FF2B5EF4-FFF2-40B4-BE49-F238E27FC236}">
                  <a16:creationId xmlns:a16="http://schemas.microsoft.com/office/drawing/2014/main" id="{64976B16-7B12-D975-D8EF-EE2A83584A10}"/>
                </a:ext>
              </a:extLst>
            </p:cNvPr>
            <p:cNvSpPr/>
            <p:nvPr/>
          </p:nvSpPr>
          <p:spPr>
            <a:xfrm>
              <a:off x="9290240" y="3563794"/>
              <a:ext cx="2053969" cy="720000"/>
            </a:xfrm>
            <a:prstGeom prst="rect">
              <a:avLst/>
            </a:prstGeom>
            <a:solidFill>
              <a:srgbClr val="FFFFFF"/>
            </a:solidFill>
            <a:ln w="28575" cap="rnd" cmpd="sng" algn="ctr">
              <a:solidFill>
                <a:srgbClr val="959595"/>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a:t>
              </a:r>
            </a:p>
          </p:txBody>
        </p:sp>
        <p:sp>
          <p:nvSpPr>
            <p:cNvPr id="1176" name="正方形/長方形 31">
              <a:extLst>
                <a:ext uri="{FF2B5EF4-FFF2-40B4-BE49-F238E27FC236}">
                  <a16:creationId xmlns:a16="http://schemas.microsoft.com/office/drawing/2014/main" id="{B9870A57-E3EB-1B99-214B-271F86807F35}"/>
                </a:ext>
              </a:extLst>
            </p:cNvPr>
            <p:cNvSpPr/>
            <p:nvPr/>
          </p:nvSpPr>
          <p:spPr>
            <a:xfrm>
              <a:off x="9290240" y="5408821"/>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a:t>
              </a:r>
            </a:p>
          </p:txBody>
        </p:sp>
        <p:sp>
          <p:nvSpPr>
            <p:cNvPr id="1177" name="正方形/長方形 31">
              <a:extLst>
                <a:ext uri="{FF2B5EF4-FFF2-40B4-BE49-F238E27FC236}">
                  <a16:creationId xmlns:a16="http://schemas.microsoft.com/office/drawing/2014/main" id="{E8D90BC4-6D7D-C0C3-51AE-B7A1B54C082B}"/>
                </a:ext>
              </a:extLst>
            </p:cNvPr>
            <p:cNvSpPr/>
            <p:nvPr/>
          </p:nvSpPr>
          <p:spPr>
            <a:xfrm>
              <a:off x="9290240" y="4486307"/>
              <a:ext cx="2053969" cy="720000"/>
            </a:xfrm>
            <a:prstGeom prst="rect">
              <a:avLst/>
            </a:prstGeom>
            <a:solidFill>
              <a:srgbClr val="FFFFFF"/>
            </a:solidFill>
            <a:ln w="28575" cap="rnd" cmpd="sng" algn="ctr">
              <a:solidFill>
                <a:schemeClr val="accent6">
                  <a:lumMod val="60000"/>
                  <a:lumOff val="4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chemeClr val="tx1">
                      <a:lumMod val="50000"/>
                    </a:schemeClr>
                  </a:solidFill>
                  <a:effectLst/>
                  <a:uLnTx/>
                  <a:uFillTx/>
                  <a:latin typeface="Meiryo UI" panose="020B0604030504040204" pitchFamily="50" charset="-128"/>
                  <a:ea typeface="Meiryo UI" panose="020B0604030504040204" pitchFamily="50" charset="-128"/>
                </a:rPr>
                <a:t>XX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オンデマンドバス利用者の</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kern="0">
                  <a:solidFill>
                    <a:srgbClr val="3EAD92"/>
                  </a:solidFill>
                  <a:latin typeface="Meiryo UI" panose="020B0604030504040204" pitchFamily="50" charset="-128"/>
                  <a:ea typeface="Meiryo UI" panose="020B0604030504040204" pitchFamily="50" charset="-128"/>
                </a:rPr>
                <a:t>満足度調査</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grpSp>
      <p:cxnSp>
        <p:nvCxnSpPr>
          <p:cNvPr id="1178" name="Straight Arrow Connector 18">
            <a:extLst>
              <a:ext uri="{FF2B5EF4-FFF2-40B4-BE49-F238E27FC236}">
                <a16:creationId xmlns:a16="http://schemas.microsoft.com/office/drawing/2014/main" id="{D7581EC6-7C26-1FF1-0A0C-878DBFA84A52}"/>
              </a:ext>
            </a:extLst>
          </p:cNvPr>
          <p:cNvCxnSpPr>
            <a:cxnSpLocks/>
          </p:cNvCxnSpPr>
          <p:nvPr/>
        </p:nvCxnSpPr>
        <p:spPr>
          <a:xfrm flipH="1">
            <a:off x="8499934" y="4846307"/>
            <a:ext cx="731891"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179" name="Straight Arrow Connector 18">
            <a:extLst>
              <a:ext uri="{FF2B5EF4-FFF2-40B4-BE49-F238E27FC236}">
                <a16:creationId xmlns:a16="http://schemas.microsoft.com/office/drawing/2014/main" id="{0CB46459-BD39-E250-D6FF-6AC2FE36DC23}"/>
              </a:ext>
            </a:extLst>
          </p:cNvPr>
          <p:cNvCxnSpPr>
            <a:cxnSpLocks/>
            <a:stCxn id="1172" idx="1"/>
            <a:endCxn id="1165" idx="3"/>
          </p:cNvCxnSpPr>
          <p:nvPr/>
        </p:nvCxnSpPr>
        <p:spPr>
          <a:xfrm rot="10800000">
            <a:off x="5714075" y="3923795"/>
            <a:ext cx="731890" cy="922513"/>
          </a:xfrm>
          <a:prstGeom prst="bentConnector3">
            <a:avLst>
              <a:gd name="adj1" fmla="val 50000"/>
            </a:avLst>
          </a:prstGeom>
          <a:noFill/>
          <a:ln w="19050" cap="rnd" cmpd="sng" algn="ctr">
            <a:solidFill>
              <a:srgbClr val="6E6F73"/>
            </a:solidFill>
            <a:prstDash val="solid"/>
            <a:round/>
            <a:headEnd type="none" w="med" len="med"/>
            <a:tailEnd type="none" w="med" len="med"/>
          </a:ln>
          <a:effectLst/>
        </p:spPr>
      </p:cxnSp>
      <p:grpSp>
        <p:nvGrpSpPr>
          <p:cNvPr id="1180" name="Group 141">
            <a:extLst>
              <a:ext uri="{FF2B5EF4-FFF2-40B4-BE49-F238E27FC236}">
                <a16:creationId xmlns:a16="http://schemas.microsoft.com/office/drawing/2014/main" id="{2EDD1413-2BD4-6E7B-25A1-921890018674}"/>
              </a:ext>
            </a:extLst>
          </p:cNvPr>
          <p:cNvGrpSpPr/>
          <p:nvPr/>
        </p:nvGrpSpPr>
        <p:grpSpPr>
          <a:xfrm>
            <a:off x="5510742" y="3212981"/>
            <a:ext cx="288000" cy="288000"/>
            <a:chOff x="5202893" y="3174538"/>
            <a:chExt cx="288000" cy="288000"/>
          </a:xfrm>
        </p:grpSpPr>
        <p:sp>
          <p:nvSpPr>
            <p:cNvPr id="1181" name="Oval 445">
              <a:extLst>
                <a:ext uri="{FF2B5EF4-FFF2-40B4-BE49-F238E27FC236}">
                  <a16:creationId xmlns:a16="http://schemas.microsoft.com/office/drawing/2014/main" id="{8CB95A38-D027-D1CC-1C2F-8C164988470E}"/>
                </a:ext>
              </a:extLst>
            </p:cNvPr>
            <p:cNvSpPr/>
            <p:nvPr/>
          </p:nvSpPr>
          <p:spPr>
            <a:xfrm>
              <a:off x="5202893" y="3174538"/>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182" name="Arrow: Right 446">
              <a:extLst>
                <a:ext uri="{FF2B5EF4-FFF2-40B4-BE49-F238E27FC236}">
                  <a16:creationId xmlns:a16="http://schemas.microsoft.com/office/drawing/2014/main" id="{E180816A-48F6-3062-A536-A0A7EDDDB817}"/>
                </a:ext>
              </a:extLst>
            </p:cNvPr>
            <p:cNvSpPr/>
            <p:nvPr/>
          </p:nvSpPr>
          <p:spPr>
            <a:xfrm rot="19149717">
              <a:off x="5256893" y="3247812"/>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nvGrpSpPr>
          <p:cNvPr id="1183" name="Group 142">
            <a:extLst>
              <a:ext uri="{FF2B5EF4-FFF2-40B4-BE49-F238E27FC236}">
                <a16:creationId xmlns:a16="http://schemas.microsoft.com/office/drawing/2014/main" id="{A345E957-630E-6ED2-4426-08609E308F40}"/>
              </a:ext>
            </a:extLst>
          </p:cNvPr>
          <p:cNvGrpSpPr/>
          <p:nvPr/>
        </p:nvGrpSpPr>
        <p:grpSpPr>
          <a:xfrm flipV="1">
            <a:off x="8296602" y="3212981"/>
            <a:ext cx="288000" cy="288000"/>
            <a:chOff x="5202893" y="3174538"/>
            <a:chExt cx="288000" cy="288000"/>
          </a:xfrm>
        </p:grpSpPr>
        <p:sp>
          <p:nvSpPr>
            <p:cNvPr id="1184" name="Oval 445">
              <a:extLst>
                <a:ext uri="{FF2B5EF4-FFF2-40B4-BE49-F238E27FC236}">
                  <a16:creationId xmlns:a16="http://schemas.microsoft.com/office/drawing/2014/main" id="{EE719244-072F-B00F-A4D5-B3A480CE54E0}"/>
                </a:ext>
              </a:extLst>
            </p:cNvPr>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185" name="Arrow: Right 446">
              <a:extLst>
                <a:ext uri="{FF2B5EF4-FFF2-40B4-BE49-F238E27FC236}">
                  <a16:creationId xmlns:a16="http://schemas.microsoft.com/office/drawing/2014/main" id="{1732D7B0-714D-ECE9-7371-36A5EADF3116}"/>
                </a:ext>
              </a:extLst>
            </p:cNvPr>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nvGrpSpPr>
          <p:cNvPr id="1186" name="Group 148">
            <a:extLst>
              <a:ext uri="{FF2B5EF4-FFF2-40B4-BE49-F238E27FC236}">
                <a16:creationId xmlns:a16="http://schemas.microsoft.com/office/drawing/2014/main" id="{BEBB360C-6D61-9D77-2540-5B299FF9498E}"/>
              </a:ext>
            </a:extLst>
          </p:cNvPr>
          <p:cNvGrpSpPr/>
          <p:nvPr/>
        </p:nvGrpSpPr>
        <p:grpSpPr>
          <a:xfrm>
            <a:off x="5510742" y="4135494"/>
            <a:ext cx="288000" cy="288000"/>
            <a:chOff x="5409617" y="3305772"/>
            <a:chExt cx="288000" cy="288000"/>
          </a:xfrm>
        </p:grpSpPr>
        <p:sp>
          <p:nvSpPr>
            <p:cNvPr id="1187" name="Oval 445">
              <a:extLst>
                <a:ext uri="{FF2B5EF4-FFF2-40B4-BE49-F238E27FC236}">
                  <a16:creationId xmlns:a16="http://schemas.microsoft.com/office/drawing/2014/main" id="{38318235-762F-DE7F-EFD3-A721B6E363D6}"/>
                </a:ext>
              </a:extLst>
            </p:cNvPr>
            <p:cNvSpPr/>
            <p:nvPr/>
          </p:nvSpPr>
          <p:spPr>
            <a:xfrm>
              <a:off x="5409617" y="3305772"/>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188" name="Arrow: Right 446">
              <a:extLst>
                <a:ext uri="{FF2B5EF4-FFF2-40B4-BE49-F238E27FC236}">
                  <a16:creationId xmlns:a16="http://schemas.microsoft.com/office/drawing/2014/main" id="{45138791-D16F-EBBD-8C1D-FE6D356AD9C1}"/>
                </a:ext>
              </a:extLst>
            </p:cNvPr>
            <p:cNvSpPr/>
            <p:nvPr/>
          </p:nvSpPr>
          <p:spPr>
            <a:xfrm rot="19149717">
              <a:off x="5463617" y="3379046"/>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nvGrpSpPr>
          <p:cNvPr id="1189" name="Group 178">
            <a:extLst>
              <a:ext uri="{FF2B5EF4-FFF2-40B4-BE49-F238E27FC236}">
                <a16:creationId xmlns:a16="http://schemas.microsoft.com/office/drawing/2014/main" id="{0DCC5972-8B4D-8CA2-5588-BFB3FB18651B}"/>
              </a:ext>
            </a:extLst>
          </p:cNvPr>
          <p:cNvGrpSpPr/>
          <p:nvPr/>
        </p:nvGrpSpPr>
        <p:grpSpPr>
          <a:xfrm>
            <a:off x="7172961" y="1356934"/>
            <a:ext cx="4389039" cy="578043"/>
            <a:chOff x="7172961" y="1356934"/>
            <a:chExt cx="4390388" cy="578043"/>
          </a:xfrm>
        </p:grpSpPr>
        <p:sp>
          <p:nvSpPr>
            <p:cNvPr id="1190" name="Rectangle 2">
              <a:extLst>
                <a:ext uri="{FF2B5EF4-FFF2-40B4-BE49-F238E27FC236}">
                  <a16:creationId xmlns:a16="http://schemas.microsoft.com/office/drawing/2014/main" id="{231E7B95-1781-2E3E-24B1-AF2457217F71}"/>
                </a:ext>
              </a:extLst>
            </p:cNvPr>
            <p:cNvSpPr/>
            <p:nvPr/>
          </p:nvSpPr>
          <p:spPr>
            <a:xfrm>
              <a:off x="7172961" y="1356934"/>
              <a:ext cx="4390388" cy="578043"/>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目標の方向性 </a:t>
              </a: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増減</a:t>
              </a: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は矢印で記載すること</a:t>
              </a:r>
              <a:endPar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grpSp>
          <p:nvGrpSpPr>
            <p:cNvPr id="1191" name="Group 177">
              <a:extLst>
                <a:ext uri="{FF2B5EF4-FFF2-40B4-BE49-F238E27FC236}">
                  <a16:creationId xmlns:a16="http://schemas.microsoft.com/office/drawing/2014/main" id="{7928B198-8BC8-9132-AB10-D2A046E36E4C}"/>
                </a:ext>
              </a:extLst>
            </p:cNvPr>
            <p:cNvGrpSpPr/>
            <p:nvPr/>
          </p:nvGrpSpPr>
          <p:grpSpPr>
            <a:xfrm>
              <a:off x="10498084" y="1501955"/>
              <a:ext cx="945340" cy="288000"/>
              <a:chOff x="10462524" y="1501955"/>
              <a:chExt cx="945340" cy="288000"/>
            </a:xfrm>
          </p:grpSpPr>
          <p:grpSp>
            <p:nvGrpSpPr>
              <p:cNvPr id="1192" name="Group 170">
                <a:extLst>
                  <a:ext uri="{FF2B5EF4-FFF2-40B4-BE49-F238E27FC236}">
                    <a16:creationId xmlns:a16="http://schemas.microsoft.com/office/drawing/2014/main" id="{9497E40D-62BC-CC73-8B06-3920B7B72D97}"/>
                  </a:ext>
                </a:extLst>
              </p:cNvPr>
              <p:cNvGrpSpPr/>
              <p:nvPr/>
            </p:nvGrpSpPr>
            <p:grpSpPr>
              <a:xfrm>
                <a:off x="10462524" y="1501955"/>
                <a:ext cx="288000" cy="288000"/>
                <a:chOff x="10462524" y="1501955"/>
                <a:chExt cx="288000" cy="288000"/>
              </a:xfrm>
            </p:grpSpPr>
            <p:sp>
              <p:nvSpPr>
                <p:cNvPr id="1193" name="Oval 445">
                  <a:extLst>
                    <a:ext uri="{FF2B5EF4-FFF2-40B4-BE49-F238E27FC236}">
                      <a16:creationId xmlns:a16="http://schemas.microsoft.com/office/drawing/2014/main" id="{E0BCC9B1-C310-55F6-5542-928CF8AE5950}"/>
                    </a:ext>
                  </a:extLst>
                </p:cNvPr>
                <p:cNvSpPr/>
                <p:nvPr/>
              </p:nvSpPr>
              <p:spPr>
                <a:xfrm>
                  <a:off x="10462524" y="1501955"/>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194" name="Arrow: Right 446">
                  <a:extLst>
                    <a:ext uri="{FF2B5EF4-FFF2-40B4-BE49-F238E27FC236}">
                      <a16:creationId xmlns:a16="http://schemas.microsoft.com/office/drawing/2014/main" id="{41C84953-870B-FE77-3C00-E2ABC002C550}"/>
                    </a:ext>
                  </a:extLst>
                </p:cNvPr>
                <p:cNvSpPr/>
                <p:nvPr/>
              </p:nvSpPr>
              <p:spPr>
                <a:xfrm rot="19149717">
                  <a:off x="10516524" y="1575229"/>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nvGrpSpPr>
              <p:cNvPr id="1195" name="Group 168">
                <a:extLst>
                  <a:ext uri="{FF2B5EF4-FFF2-40B4-BE49-F238E27FC236}">
                    <a16:creationId xmlns:a16="http://schemas.microsoft.com/office/drawing/2014/main" id="{55ECF60C-5415-E2DE-CFE8-5167A285160A}"/>
                  </a:ext>
                </a:extLst>
              </p:cNvPr>
              <p:cNvGrpSpPr/>
              <p:nvPr/>
            </p:nvGrpSpPr>
            <p:grpSpPr>
              <a:xfrm>
                <a:off x="10791194" y="1501955"/>
                <a:ext cx="288000" cy="288000"/>
                <a:chOff x="10791194" y="1501955"/>
                <a:chExt cx="288000" cy="288000"/>
              </a:xfrm>
            </p:grpSpPr>
            <p:sp>
              <p:nvSpPr>
                <p:cNvPr id="1196" name="Oval 445">
                  <a:extLst>
                    <a:ext uri="{FF2B5EF4-FFF2-40B4-BE49-F238E27FC236}">
                      <a16:creationId xmlns:a16="http://schemas.microsoft.com/office/drawing/2014/main" id="{8688CD3B-9CC7-EC8E-4A7A-27AAB317EB46}"/>
                    </a:ext>
                  </a:extLst>
                </p:cNvPr>
                <p:cNvSpPr/>
                <p:nvPr/>
              </p:nvSpPr>
              <p:spPr>
                <a:xfrm flipV="1">
                  <a:off x="10791194" y="1501955"/>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197" name="Arrow: Right 446">
                  <a:extLst>
                    <a:ext uri="{FF2B5EF4-FFF2-40B4-BE49-F238E27FC236}">
                      <a16:creationId xmlns:a16="http://schemas.microsoft.com/office/drawing/2014/main" id="{54096839-B5FA-BA91-CE52-A2E223DBAB66}"/>
                    </a:ext>
                  </a:extLst>
                </p:cNvPr>
                <p:cNvSpPr/>
                <p:nvPr/>
              </p:nvSpPr>
              <p:spPr>
                <a:xfrm rot="2450283" flipV="1">
                  <a:off x="10845194" y="1575229"/>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nvGrpSpPr>
              <p:cNvPr id="1198" name="Group 167">
                <a:extLst>
                  <a:ext uri="{FF2B5EF4-FFF2-40B4-BE49-F238E27FC236}">
                    <a16:creationId xmlns:a16="http://schemas.microsoft.com/office/drawing/2014/main" id="{80EEB8B3-3292-EB10-6A4D-FBB10583C3A1}"/>
                  </a:ext>
                </a:extLst>
              </p:cNvPr>
              <p:cNvGrpSpPr/>
              <p:nvPr/>
            </p:nvGrpSpPr>
            <p:grpSpPr>
              <a:xfrm>
                <a:off x="11119864" y="1501955"/>
                <a:ext cx="288000" cy="288000"/>
                <a:chOff x="11119864" y="1501955"/>
                <a:chExt cx="288000" cy="288000"/>
              </a:xfrm>
            </p:grpSpPr>
            <p:sp>
              <p:nvSpPr>
                <p:cNvPr id="1199" name="Oval 445">
                  <a:extLst>
                    <a:ext uri="{FF2B5EF4-FFF2-40B4-BE49-F238E27FC236}">
                      <a16:creationId xmlns:a16="http://schemas.microsoft.com/office/drawing/2014/main" id="{242C7573-40C0-AB41-91E7-90857320CE3F}"/>
                    </a:ext>
                  </a:extLst>
                </p:cNvPr>
                <p:cNvSpPr/>
                <p:nvPr/>
              </p:nvSpPr>
              <p:spPr>
                <a:xfrm flipV="1">
                  <a:off x="11119864" y="1501955"/>
                  <a:ext cx="288000" cy="288000"/>
                </a:xfrm>
                <a:prstGeom prst="ellipse">
                  <a:avLst/>
                </a:prstGeom>
                <a:solidFill>
                  <a:srgbClr val="C8C8C8"/>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200" name="Arrow: Right 446">
                  <a:extLst>
                    <a:ext uri="{FF2B5EF4-FFF2-40B4-BE49-F238E27FC236}">
                      <a16:creationId xmlns:a16="http://schemas.microsoft.com/office/drawing/2014/main" id="{0F6D2745-603F-E253-C874-A8A4637F6283}"/>
                    </a:ext>
                  </a:extLst>
                </p:cNvPr>
                <p:cNvSpPr/>
                <p:nvPr/>
              </p:nvSpPr>
              <p:spPr>
                <a:xfrm flipV="1">
                  <a:off x="11173864" y="1575229"/>
                  <a:ext cx="180000" cy="141452"/>
                </a:xfrm>
                <a:prstGeom prst="rightArrow">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grpSp>
      <p:grpSp>
        <p:nvGrpSpPr>
          <p:cNvPr id="1201" name="グループ化 26">
            <a:extLst>
              <a:ext uri="{FF2B5EF4-FFF2-40B4-BE49-F238E27FC236}">
                <a16:creationId xmlns:a16="http://schemas.microsoft.com/office/drawing/2014/main" id="{261F2FBF-3A36-A91F-47EB-B5C88C6F6C11}"/>
              </a:ext>
            </a:extLst>
          </p:cNvPr>
          <p:cNvGrpSpPr/>
          <p:nvPr/>
        </p:nvGrpSpPr>
        <p:grpSpPr>
          <a:xfrm>
            <a:off x="630000" y="1359383"/>
            <a:ext cx="6299120" cy="578043"/>
            <a:chOff x="630000" y="1356934"/>
            <a:chExt cx="6299120" cy="578043"/>
          </a:xfrm>
        </p:grpSpPr>
        <p:sp>
          <p:nvSpPr>
            <p:cNvPr id="1202" name="Rectangle 2">
              <a:extLst>
                <a:ext uri="{FF2B5EF4-FFF2-40B4-BE49-F238E27FC236}">
                  <a16:creationId xmlns:a16="http://schemas.microsoft.com/office/drawing/2014/main" id="{25C83175-53A1-EA10-74F8-9BF61AD536E3}"/>
                </a:ext>
              </a:extLst>
            </p:cNvPr>
            <p:cNvSpPr/>
            <p:nvPr/>
          </p:nvSpPr>
          <p:spPr>
            <a:xfrm>
              <a:off x="630000" y="1356934"/>
              <a:ext cx="6299120" cy="578043"/>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①補助事業、②横展開の</a:t>
              </a:r>
              <a:r>
                <a:rPr kumimoji="1" lang="ja-JP" altLang="en-US" sz="1400" b="0" i="0" u="sng"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成果 </a:t>
              </a:r>
              <a:r>
                <a:rPr kumimoji="1" lang="en-US" altLang="ja-JP" sz="1400" b="0" i="0" u="sng"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sng"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アウトカム</a:t>
              </a:r>
              <a:r>
                <a:rPr kumimoji="1" lang="en-US" altLang="ja-JP" sz="1400" b="0" i="0" u="sng"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sng"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指標として</a:t>
              </a:r>
              <a:br>
                <a:rPr kumimoji="1" lang="en-US" altLang="ja-JP" sz="1400" b="0" i="0" u="sng"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400" b="0" i="0" u="sng"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定量的かつ今後測定していく指標を色枠でハイライト</a:t>
              </a:r>
              <a:endPar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grpSp>
          <p:nvGrpSpPr>
            <p:cNvPr id="1203" name="Group 184">
              <a:extLst>
                <a:ext uri="{FF2B5EF4-FFF2-40B4-BE49-F238E27FC236}">
                  <a16:creationId xmlns:a16="http://schemas.microsoft.com/office/drawing/2014/main" id="{5F0069AB-21A2-D7DF-6D44-903F4F134F2C}"/>
                </a:ext>
              </a:extLst>
            </p:cNvPr>
            <p:cNvGrpSpPr/>
            <p:nvPr/>
          </p:nvGrpSpPr>
          <p:grpSpPr>
            <a:xfrm>
              <a:off x="4807779" y="1409231"/>
              <a:ext cx="2080232" cy="202917"/>
              <a:chOff x="4807779" y="1409231"/>
              <a:chExt cx="2080232" cy="202917"/>
            </a:xfrm>
          </p:grpSpPr>
          <p:sp>
            <p:nvSpPr>
              <p:cNvPr id="1204" name="テキスト ボックス 6">
                <a:extLst>
                  <a:ext uri="{FF2B5EF4-FFF2-40B4-BE49-F238E27FC236}">
                    <a16:creationId xmlns:a16="http://schemas.microsoft.com/office/drawing/2014/main" id="{9D568149-004E-A5B0-0558-1A458BDF604F}"/>
                  </a:ext>
                </a:extLst>
              </p:cNvPr>
              <p:cNvSpPr txBox="1"/>
              <p:nvPr/>
            </p:nvSpPr>
            <p:spPr>
              <a:xfrm>
                <a:off x="5160011" y="1409231"/>
                <a:ext cx="1728000" cy="202917"/>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200" b="0" i="0" u="sng"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補助事業</a:t>
                </a:r>
                <a:r>
                  <a:rPr kumimoji="1"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の成果指標</a:t>
                </a:r>
                <a:endParaRPr kumimoji="1" 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205" name="正方形/長方形 31">
                <a:extLst>
                  <a:ext uri="{FF2B5EF4-FFF2-40B4-BE49-F238E27FC236}">
                    <a16:creationId xmlns:a16="http://schemas.microsoft.com/office/drawing/2014/main" id="{20AD3E48-E313-759E-F69B-610CB1888DC7}"/>
                  </a:ext>
                </a:extLst>
              </p:cNvPr>
              <p:cNvSpPr/>
              <p:nvPr/>
            </p:nvSpPr>
            <p:spPr>
              <a:xfrm>
                <a:off x="4807779" y="1427586"/>
                <a:ext cx="306511" cy="166206"/>
              </a:xfrm>
              <a:prstGeom prst="rect">
                <a:avLst/>
              </a:prstGeom>
              <a:solidFill>
                <a:srgbClr val="FFFFFF"/>
              </a:solidFill>
              <a:ln w="28575" cap="rnd" cmpd="sng" algn="ctr">
                <a:solidFill>
                  <a:srgbClr val="64A5CC"/>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grpSp>
        <p:grpSp>
          <p:nvGrpSpPr>
            <p:cNvPr id="1206" name="Group 183">
              <a:extLst>
                <a:ext uri="{FF2B5EF4-FFF2-40B4-BE49-F238E27FC236}">
                  <a16:creationId xmlns:a16="http://schemas.microsoft.com/office/drawing/2014/main" id="{8DA1E970-7F5B-FC72-5EF9-F343399CC907}"/>
                </a:ext>
              </a:extLst>
            </p:cNvPr>
            <p:cNvGrpSpPr/>
            <p:nvPr/>
          </p:nvGrpSpPr>
          <p:grpSpPr>
            <a:xfrm>
              <a:off x="4807779" y="1659038"/>
              <a:ext cx="2080232" cy="202917"/>
              <a:chOff x="4807779" y="1659038"/>
              <a:chExt cx="2080232" cy="202917"/>
            </a:xfrm>
          </p:grpSpPr>
          <p:sp>
            <p:nvSpPr>
              <p:cNvPr id="1207" name="正方形/長方形 31">
                <a:extLst>
                  <a:ext uri="{FF2B5EF4-FFF2-40B4-BE49-F238E27FC236}">
                    <a16:creationId xmlns:a16="http://schemas.microsoft.com/office/drawing/2014/main" id="{5F6DC076-B200-D68D-0067-705FBAF25F15}"/>
                  </a:ext>
                </a:extLst>
              </p:cNvPr>
              <p:cNvSpPr/>
              <p:nvPr/>
            </p:nvSpPr>
            <p:spPr>
              <a:xfrm>
                <a:off x="4807779" y="1677394"/>
                <a:ext cx="306511" cy="166206"/>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208" name="テキスト ボックス 15">
                <a:extLst>
                  <a:ext uri="{FF2B5EF4-FFF2-40B4-BE49-F238E27FC236}">
                    <a16:creationId xmlns:a16="http://schemas.microsoft.com/office/drawing/2014/main" id="{479C86A5-7318-1B79-C9DA-746794F2C3CB}"/>
                  </a:ext>
                </a:extLst>
              </p:cNvPr>
              <p:cNvSpPr txBox="1"/>
              <p:nvPr/>
            </p:nvSpPr>
            <p:spPr>
              <a:xfrm>
                <a:off x="5160011" y="1659038"/>
                <a:ext cx="1728000" cy="202917"/>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200" b="0" i="0" u="sng"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横展開</a:t>
                </a:r>
                <a:r>
                  <a:rPr kumimoji="1"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の成果指標</a:t>
                </a:r>
                <a:endParaRPr kumimoji="1" 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grpSp>
      </p:grpSp>
      <p:sp>
        <p:nvSpPr>
          <p:cNvPr id="1210" name="Rectangle 2">
            <a:extLst>
              <a:ext uri="{FF2B5EF4-FFF2-40B4-BE49-F238E27FC236}">
                <a16:creationId xmlns:a16="http://schemas.microsoft.com/office/drawing/2014/main" id="{138C7FB6-9366-8AEE-B2A1-EFC9B4748D8D}"/>
              </a:ext>
            </a:extLst>
          </p:cNvPr>
          <p:cNvSpPr/>
          <p:nvPr/>
        </p:nvSpPr>
        <p:spPr>
          <a:xfrm>
            <a:off x="630001" y="3462587"/>
            <a:ext cx="2583100" cy="1023717"/>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最終アウトカムは目指す姿の実現度合を測れる指標として記載する</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・例</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域内での交通網のカバー率</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2" name="Rectangle 217">
            <a:extLst>
              <a:ext uri="{FF2B5EF4-FFF2-40B4-BE49-F238E27FC236}">
                <a16:creationId xmlns:a16="http://schemas.microsoft.com/office/drawing/2014/main" id="{E1730703-ACE2-A5E2-4192-8EBA554CF5F4}"/>
              </a:ext>
            </a:extLst>
          </p:cNvPr>
          <p:cNvSpPr/>
          <p:nvPr/>
        </p:nvSpPr>
        <p:spPr>
          <a:xfrm>
            <a:off x="630000" y="1884"/>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buFont typeface="Trebuchet MS" panose="020B0603020202020204" pitchFamily="34" charset="0"/>
              <a:buChar char="​"/>
              <a:defRPr/>
            </a:pPr>
            <a:r>
              <a:rPr kumimoji="1" lang="ja-JP" altLang="en-US" sz="1050" kern="0">
                <a:solidFill>
                  <a:srgbClr val="575757"/>
                </a:solidFill>
                <a:latin typeface="Meiryo UI" panose="020B0604030504040204" pitchFamily="50" charset="-128"/>
                <a:ea typeface="Meiryo UI" panose="020B0604030504040204" pitchFamily="50" charset="-128"/>
              </a:rPr>
              <a:t>評価の観点：イ　事業目的の明確化と成果指標の適切性</a:t>
            </a:r>
            <a:endParaRPr kumimoji="1" lang="en-US" altLang="ja-JP" sz="105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id="{F47951AC-5649-BCF0-6548-8E20A23B850B}"/>
              </a:ext>
            </a:extLst>
          </p:cNvPr>
          <p:cNvSpPr/>
          <p:nvPr/>
        </p:nvSpPr>
        <p:spPr>
          <a:xfrm>
            <a:off x="7351327" y="6244882"/>
            <a:ext cx="2344817" cy="467499"/>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Ⅱ</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②</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b</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にて詳細を記載すること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cxnSp>
        <p:nvCxnSpPr>
          <p:cNvPr id="6" name="直線コネクタ 5">
            <a:extLst>
              <a:ext uri="{FF2B5EF4-FFF2-40B4-BE49-F238E27FC236}">
                <a16:creationId xmlns:a16="http://schemas.microsoft.com/office/drawing/2014/main" id="{409CED5B-1FBD-B080-A04A-FBB6F2E04C4C}"/>
              </a:ext>
            </a:extLst>
          </p:cNvPr>
          <p:cNvCxnSpPr>
            <a:cxnSpLocks/>
          </p:cNvCxnSpPr>
          <p:nvPr/>
        </p:nvCxnSpPr>
        <p:spPr>
          <a:xfrm flipH="1">
            <a:off x="8952031" y="3244619"/>
            <a:ext cx="508777" cy="2990581"/>
          </a:xfrm>
          <a:prstGeom prst="line">
            <a:avLst/>
          </a:prstGeom>
          <a:ln w="38100" cap="rnd">
            <a:solidFill>
              <a:srgbClr val="EEE89A"/>
            </a:solidFill>
            <a:prstDash val="solid"/>
            <a:round/>
            <a:headEnd type="ova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0987FF0D-461D-DE72-2635-57A32266433D}"/>
              </a:ext>
            </a:extLst>
          </p:cNvPr>
          <p:cNvCxnSpPr>
            <a:cxnSpLocks/>
          </p:cNvCxnSpPr>
          <p:nvPr/>
        </p:nvCxnSpPr>
        <p:spPr>
          <a:xfrm flipH="1">
            <a:off x="9242879" y="5044747"/>
            <a:ext cx="453265" cy="1200135"/>
          </a:xfrm>
          <a:prstGeom prst="line">
            <a:avLst/>
          </a:prstGeom>
          <a:ln w="38100" cap="rnd">
            <a:solidFill>
              <a:srgbClr val="EEE89A"/>
            </a:solidFill>
            <a:prstDash val="solid"/>
            <a:round/>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561301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9" name="Google Shape;264;p8"/>
          <p:cNvSpPr/>
          <p:nvPr/>
        </p:nvSpPr>
        <p:spPr>
          <a:xfrm>
            <a:off x="2326199" y="1833855"/>
            <a:ext cx="9235801" cy="4577841"/>
          </a:xfrm>
          <a:prstGeom prst="rect">
            <a:avLst/>
          </a:prstGeom>
          <a:solidFill>
            <a:srgbClr val="F2F2F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95000"/>
              </a:lnSpc>
              <a:spcBef>
                <a:spcPts val="0"/>
              </a:spcBef>
              <a:spcAft>
                <a:spcPts val="0"/>
              </a:spcAft>
              <a:buClr>
                <a:srgbClr val="575757"/>
              </a:buClr>
              <a:buSzPts val="2000"/>
              <a:buFont typeface="Trebuchet MS"/>
              <a:buNone/>
              <a:tabLst/>
              <a:defRPr/>
            </a:pPr>
            <a:endParaRPr kumimoji="0"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graphicFrame>
        <p:nvGraphicFramePr>
          <p:cNvPr id="1305"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18" imgW="395" imgH="396" progId="TCLayout.ActiveDocument.1">
                  <p:embed/>
                </p:oleObj>
              </mc:Choice>
              <mc:Fallback>
                <p:oleObj name="think-cell スライド" r:id="rId18" imgW="395" imgH="396" progId="TCLayout.ActiveDocument.1">
                  <p:embed/>
                  <p:pic>
                    <p:nvPicPr>
                      <p:cNvPr id="1305" name="think-cell data - do not delete" hidden="1"/>
                      <p:cNvPicPr>
                        <a:picLocks noChangeAspect="1"/>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1306" name="タイトル 1"/>
          <p:cNvSpPr>
            <a:spLocks noGrp="1"/>
          </p:cNvSpPr>
          <p:nvPr>
            <p:ph type="title"/>
          </p:nvPr>
        </p:nvSpPr>
        <p:spPr>
          <a:xfrm>
            <a:off x="630000" y="622800"/>
            <a:ext cx="10933350" cy="664797"/>
          </a:xfrm>
        </p:spPr>
        <p:txBody>
          <a:bodyPr vert="horz"/>
          <a:lstStyle/>
          <a:p>
            <a:pPr>
              <a:tabLst>
                <a:tab pos="355600" algn="l"/>
              </a:tabLst>
            </a:pP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成果 </a:t>
            </a:r>
            <a:r>
              <a:rPr kumimoji="1" lang="en-US" altLang="ja-JP">
                <a:solidFill>
                  <a:srgbClr val="FE9341"/>
                </a:solidFill>
                <a:latin typeface="Meiryo UI" panose="020B0604030504040204" pitchFamily="50" charset="-128"/>
                <a:ea typeface="Meiryo UI" panose="020B0604030504040204" pitchFamily="50" charset="-128"/>
              </a:rPr>
              <a:t>(</a:t>
            </a:r>
            <a:r>
              <a:rPr kumimoji="1" lang="ja-JP" altLang="en-US">
                <a:solidFill>
                  <a:srgbClr val="FE9341"/>
                </a:solidFill>
                <a:latin typeface="Meiryo UI" panose="020B0604030504040204" pitchFamily="50" charset="-128"/>
                <a:ea typeface="Meiryo UI" panose="020B0604030504040204" pitchFamily="50" charset="-128"/>
              </a:rPr>
              <a:t>アウトカム</a:t>
            </a: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指標</a:t>
            </a:r>
            <a:br>
              <a:rPr kumimoji="1" lang="en-US" altLang="ja-JP">
                <a:solidFill>
                  <a:srgbClr val="FE9341"/>
                </a:solidFill>
                <a:latin typeface="Meiryo UI" panose="020B0604030504040204" pitchFamily="50" charset="-128"/>
                <a:ea typeface="Meiryo UI" panose="020B0604030504040204" pitchFamily="50" charset="-128"/>
              </a:rPr>
            </a:br>
            <a:r>
              <a:rPr kumimoji="1" lang="ja-JP" altLang="en-US">
                <a:solidFill>
                  <a:srgbClr val="FE9341"/>
                </a:solidFill>
                <a:latin typeface="Meiryo UI" panose="020B0604030504040204" pitchFamily="50" charset="-128"/>
                <a:ea typeface="Meiryo UI" panose="020B0604030504040204" pitchFamily="50" charset="-128"/>
              </a:rPr>
              <a:t>　</a:t>
            </a:r>
            <a:r>
              <a:rPr kumimoji="1" lang="en-US" altLang="ja-JP" sz="1600">
                <a:solidFill>
                  <a:schemeClr val="tx1"/>
                </a:solidFill>
                <a:latin typeface="Meiryo UI" panose="020B0604030504040204" pitchFamily="50" charset="-128"/>
                <a:ea typeface="Meiryo UI" panose="020B0604030504040204" pitchFamily="50" charset="-128"/>
              </a:rPr>
              <a:t>a. </a:t>
            </a:r>
            <a:r>
              <a:rPr kumimoji="1" lang="ja-JP" altLang="en-US" sz="1600">
                <a:solidFill>
                  <a:schemeClr val="tx1"/>
                </a:solidFill>
                <a:latin typeface="Meiryo UI" panose="020B0604030504040204" pitchFamily="50" charset="-128"/>
                <a:ea typeface="Meiryo UI" panose="020B0604030504040204" pitchFamily="50" charset="-128"/>
              </a:rPr>
              <a:t>ロジックツリー</a:t>
            </a:r>
            <a:endParaRPr kumimoji="1" lang="en-US">
              <a:solidFill>
                <a:schemeClr val="tx1"/>
              </a:solidFill>
              <a:latin typeface="Meiryo UI" panose="020B0604030504040204" pitchFamily="50" charset="-128"/>
              <a:ea typeface="Meiryo UI" panose="020B0604030504040204" pitchFamily="50" charset="-128"/>
            </a:endParaRPr>
          </a:p>
        </p:txBody>
      </p:sp>
      <p:sp>
        <p:nvSpPr>
          <p:cNvPr id="1308" name="Oval 20"/>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２</a:t>
            </a:r>
            <a:endParaRPr kumimoji="0" 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1310" name="Google Shape;253;p8"/>
          <p:cNvSpPr txBox="1"/>
          <p:nvPr/>
        </p:nvSpPr>
        <p:spPr>
          <a:xfrm>
            <a:off x="628044" y="1557541"/>
            <a:ext cx="1611951" cy="294302"/>
          </a:xfrm>
          <a:prstGeom prst="rect">
            <a:avLst/>
          </a:prstGeom>
          <a:solidFill>
            <a:srgbClr val="FF8222"/>
          </a:solidFill>
          <a:ln>
            <a:noFill/>
          </a:ln>
        </p:spPr>
        <p:txBody>
          <a:bodyPr spcFirstLastPara="1" wrap="square" lIns="36000" tIns="36000" rIns="36000" bIns="36000" anchor="b"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600"/>
              <a:buFont typeface="Trebuchet MS"/>
              <a:buNone/>
              <a:tabLst/>
              <a:defRPr/>
            </a:pPr>
            <a:r>
              <a:rPr kumimoji="0" lang="en-US" sz="1600" b="0" i="0" u="none" strike="noStrike" kern="1200" cap="none" spc="0" normalizeH="0" baseline="0" noProof="0" err="1">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rPr>
              <a:t>最終アウトカム</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1311" name="Google Shape;260;p8"/>
          <p:cNvSpPr/>
          <p:nvPr/>
        </p:nvSpPr>
        <p:spPr>
          <a:xfrm>
            <a:off x="638748" y="1833856"/>
            <a:ext cx="1611952" cy="4577840"/>
          </a:xfrm>
          <a:prstGeom prst="rect">
            <a:avLst/>
          </a:prstGeom>
          <a:solidFill>
            <a:srgbClr val="F2F2F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95000"/>
              </a:lnSpc>
              <a:spcBef>
                <a:spcPts val="0"/>
              </a:spcBef>
              <a:spcAft>
                <a:spcPts val="0"/>
              </a:spcAft>
              <a:buClr>
                <a:srgbClr val="575757"/>
              </a:buClr>
              <a:buSzPts val="2000"/>
              <a:buFont typeface="Trebuchet MS"/>
              <a:buNone/>
              <a:tabLst/>
              <a:defRPr/>
            </a:pPr>
            <a:endParaRPr kumimoji="0"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312" name="Google Shape;265;p8"/>
          <p:cNvSpPr txBox="1"/>
          <p:nvPr/>
        </p:nvSpPr>
        <p:spPr>
          <a:xfrm>
            <a:off x="2330417" y="1557541"/>
            <a:ext cx="9231584" cy="294302"/>
          </a:xfrm>
          <a:prstGeom prst="rect">
            <a:avLst/>
          </a:prstGeom>
          <a:solidFill>
            <a:srgbClr val="FF8222"/>
          </a:solidFill>
          <a:ln>
            <a:noFill/>
          </a:ln>
        </p:spPr>
        <p:txBody>
          <a:bodyPr spcFirstLastPara="1" wrap="square" lIns="36000" tIns="36000" rIns="36000" bIns="36000" anchor="b"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600"/>
              <a:buFont typeface="Trebuchet MS"/>
              <a:buNone/>
              <a:tabLst/>
              <a:defRPr/>
            </a:pPr>
            <a:r>
              <a:rPr kumimoji="0" lang="en-US" sz="1600" b="0" i="0" u="none" strike="noStrike" kern="1200" cap="none" spc="0" normalizeH="0" baseline="0" noProof="0" err="1">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rPr>
              <a:t>中間アウトカム</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grpSp>
        <p:nvGrpSpPr>
          <p:cNvPr id="1313" name="Google Shape;303;p8"/>
          <p:cNvGrpSpPr/>
          <p:nvPr/>
        </p:nvGrpSpPr>
        <p:grpSpPr>
          <a:xfrm>
            <a:off x="9401763" y="1073606"/>
            <a:ext cx="2389458" cy="452724"/>
            <a:chOff x="4807779" y="1409231"/>
            <a:chExt cx="2080232" cy="452724"/>
          </a:xfrm>
        </p:grpSpPr>
        <p:grpSp>
          <p:nvGrpSpPr>
            <p:cNvPr id="1314" name="Google Shape;304;p8"/>
            <p:cNvGrpSpPr/>
            <p:nvPr/>
          </p:nvGrpSpPr>
          <p:grpSpPr>
            <a:xfrm>
              <a:off x="4807779" y="1409231"/>
              <a:ext cx="2080232" cy="202917"/>
              <a:chOff x="4807779" y="1409231"/>
              <a:chExt cx="2080232" cy="202917"/>
            </a:xfrm>
          </p:grpSpPr>
          <p:sp>
            <p:nvSpPr>
              <p:cNvPr id="1315" name="Google Shape;305;p8"/>
              <p:cNvSpPr txBox="1"/>
              <p:nvPr/>
            </p:nvSpPr>
            <p:spPr>
              <a:xfrm>
                <a:off x="5160011" y="1409231"/>
                <a:ext cx="1728000" cy="202917"/>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575757"/>
                  </a:buClr>
                  <a:buSzPts val="1200"/>
                  <a:buFont typeface="Trebuchet MS"/>
                  <a:buNone/>
                  <a:tabLst/>
                  <a:defRPr/>
                </a:pPr>
                <a:r>
                  <a:rPr kumimoji="0" lang="en-US" sz="105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a:t>
                </a:r>
                <a:r>
                  <a:rPr kumimoji="0" lang="en-US" sz="1050" b="0" i="0" u="sng"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横展開</a:t>
                </a:r>
                <a:r>
                  <a:rPr kumimoji="0" lang="en-US" sz="105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の成果指標</a:t>
                </a:r>
                <a:endParaRPr kumimoji="0" sz="105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316" name="Google Shape;306;p8"/>
              <p:cNvSpPr/>
              <p:nvPr/>
            </p:nvSpPr>
            <p:spPr>
              <a:xfrm>
                <a:off x="4807779" y="1427586"/>
                <a:ext cx="306511" cy="166206"/>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317" name="Google Shape;307;p8"/>
            <p:cNvGrpSpPr/>
            <p:nvPr/>
          </p:nvGrpSpPr>
          <p:grpSpPr>
            <a:xfrm>
              <a:off x="4807779" y="1659038"/>
              <a:ext cx="2080232" cy="202917"/>
              <a:chOff x="4807779" y="1659038"/>
              <a:chExt cx="2080232" cy="202917"/>
            </a:xfrm>
          </p:grpSpPr>
          <p:sp>
            <p:nvSpPr>
              <p:cNvPr id="1318" name="Google Shape;308;p8"/>
              <p:cNvSpPr/>
              <p:nvPr/>
            </p:nvSpPr>
            <p:spPr>
              <a:xfrm>
                <a:off x="4807779" y="1677394"/>
                <a:ext cx="306511" cy="166206"/>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319" name="Google Shape;309;p8"/>
              <p:cNvSpPr txBox="1"/>
              <p:nvPr/>
            </p:nvSpPr>
            <p:spPr>
              <a:xfrm>
                <a:off x="5160011" y="1659038"/>
                <a:ext cx="1728000" cy="202917"/>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575757"/>
                  </a:buClr>
                  <a:buSzPts val="1200"/>
                  <a:buFont typeface="Trebuchet MS"/>
                  <a:buNone/>
                  <a:tabLst/>
                  <a:defRPr/>
                </a:pPr>
                <a:r>
                  <a:rPr kumimoji="0" lang="en-US" sz="105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a:t>
                </a:r>
                <a:r>
                  <a:rPr lang="ja-JP" altLang="en-US" sz="1050" u="sng">
                    <a:solidFill>
                      <a:srgbClr val="575757"/>
                    </a:solidFill>
                    <a:latin typeface="Meiryo UI" panose="020B0604030504040204" pitchFamily="50" charset="-128"/>
                    <a:ea typeface="Meiryo UI" panose="020B0604030504040204" pitchFamily="50" charset="-128"/>
                    <a:cs typeface="Trebuchet MS"/>
                    <a:sym typeface="Trebuchet MS"/>
                  </a:rPr>
                  <a:t>補助事業</a:t>
                </a:r>
                <a:r>
                  <a:rPr kumimoji="0" lang="en-US" sz="105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の成果指標</a:t>
                </a:r>
                <a:endParaRPr kumimoji="0" sz="105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sp>
        <p:nvSpPr>
          <p:cNvPr id="1320" name="Google Shape;256;p8"/>
          <p:cNvSpPr/>
          <p:nvPr/>
        </p:nvSpPr>
        <p:spPr>
          <a:xfrm>
            <a:off x="764398" y="3720310"/>
            <a:ext cx="1173585" cy="462064"/>
          </a:xfrm>
          <a:prstGeom prst="rect">
            <a:avLst/>
          </a:prstGeom>
          <a:solidFill>
            <a:srgbClr val="FFFFFF"/>
          </a:solidFill>
          <a:ln w="28575" cap="rnd" cmpd="sng" algn="ctr">
            <a:solidFill>
              <a:srgbClr val="6E6F73"/>
            </a:solidFill>
            <a:prstDash val="solid"/>
            <a:round/>
            <a:headEnd type="none" w="sm" len="sm"/>
            <a:tailEnd type="none" w="sm" len="sm"/>
          </a:ln>
        </p:spPr>
        <p:txBody>
          <a:bodyPr spcFirstLastPara="1" wrap="square" lIns="36000" tIns="36000" rIns="36000" bIns="36000" anchor="ctr" anchorCtr="0">
            <a:noAutofit/>
          </a:bodyPr>
          <a:lstStyle/>
          <a:p>
            <a:pPr lvl="0" algn="ctr">
              <a:buClr>
                <a:srgbClr val="575757"/>
              </a:buClr>
              <a:buSzPts val="1400"/>
              <a:defRPr/>
            </a:pPr>
            <a:r>
              <a:rPr lang="ja-JP" altLang="en-US" sz="1200">
                <a:solidFill>
                  <a:srgbClr val="575757"/>
                </a:solidFill>
                <a:latin typeface="Meiryo UI" panose="020B0604030504040204" pitchFamily="50" charset="-128"/>
                <a:ea typeface="Meiryo UI" panose="020B0604030504040204" pitchFamily="50" charset="-128"/>
                <a:cs typeface="Trebuchet MS"/>
                <a:sym typeface="Trebuchet MS"/>
              </a:rPr>
              <a:t>子育て世帯</a:t>
            </a:r>
            <a:endParaRPr lang="en-US" altLang="ja-JP" sz="1200">
              <a:solidFill>
                <a:srgbClr val="575757"/>
              </a:solidFill>
              <a:latin typeface="Meiryo UI" panose="020B0604030504040204" pitchFamily="50" charset="-128"/>
              <a:ea typeface="Meiryo UI" panose="020B0604030504040204" pitchFamily="50" charset="-128"/>
              <a:cs typeface="Trebuchet M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転入出数</a:t>
            </a:r>
            <a:endParaRPr kumimoji="0" 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321" name="Google Shape;308;p8"/>
          <p:cNvSpPr/>
          <p:nvPr/>
        </p:nvSpPr>
        <p:spPr>
          <a:xfrm>
            <a:off x="6150688" y="2411402"/>
            <a:ext cx="352074" cy="110323"/>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322" name="Google Shape;256;p8"/>
          <p:cNvSpPr/>
          <p:nvPr/>
        </p:nvSpPr>
        <p:spPr>
          <a:xfrm>
            <a:off x="4739429" y="2471607"/>
            <a:ext cx="867600" cy="720188"/>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XX</a:t>
            </a: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に</a:t>
            </a:r>
            <a:b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b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要する</a:t>
            </a:r>
            <a:endPar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管理工数</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endParaRPr>
          </a:p>
        </p:txBody>
      </p:sp>
      <p:sp>
        <p:nvSpPr>
          <p:cNvPr id="1323" name="Google Shape;256;p8"/>
          <p:cNvSpPr/>
          <p:nvPr/>
        </p:nvSpPr>
        <p:spPr>
          <a:xfrm>
            <a:off x="6147875" y="2180082"/>
            <a:ext cx="1304696" cy="477917"/>
          </a:xfrm>
          <a:prstGeom prst="rect">
            <a:avLst/>
          </a:prstGeom>
          <a:solidFill>
            <a:srgbClr val="FFFFFF"/>
          </a:solidFill>
          <a:ln w="28575" cap="rnd" cmpd="sng">
            <a:solidFill>
              <a:schemeClr val="accent6">
                <a:lumMod val="60000"/>
                <a:lumOff val="40000"/>
              </a:schemeClr>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XX</a:t>
            </a: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チェック工数</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endParaRPr>
          </a:p>
        </p:txBody>
      </p:sp>
      <p:sp>
        <p:nvSpPr>
          <p:cNvPr id="1324" name="Google Shape;256;p8"/>
          <p:cNvSpPr/>
          <p:nvPr/>
        </p:nvSpPr>
        <p:spPr>
          <a:xfrm>
            <a:off x="6147875" y="3041502"/>
            <a:ext cx="1304696" cy="469559"/>
          </a:xfrm>
          <a:prstGeom prst="rect">
            <a:avLst/>
          </a:prstGeom>
          <a:solidFill>
            <a:srgbClr val="FFFFFF"/>
          </a:solidFill>
          <a:ln w="28575" cap="rnd" cmpd="sng">
            <a:solidFill>
              <a:schemeClr val="accent6">
                <a:lumMod val="60000"/>
                <a:lumOff val="40000"/>
              </a:schemeClr>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XXX</a:t>
            </a: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に係る</a:t>
            </a:r>
            <a:b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b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チェック工数</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endParaRPr>
          </a:p>
        </p:txBody>
      </p:sp>
      <p:sp>
        <p:nvSpPr>
          <p:cNvPr id="1325" name="Google Shape;256;p8"/>
          <p:cNvSpPr/>
          <p:nvPr/>
        </p:nvSpPr>
        <p:spPr>
          <a:xfrm>
            <a:off x="7986467" y="1934393"/>
            <a:ext cx="1819887"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センサーによる</a:t>
            </a:r>
            <a:b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br>
            <a: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XX</a:t>
            </a: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測定精度</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endParaRPr>
          </a:p>
        </p:txBody>
      </p:sp>
      <p:sp>
        <p:nvSpPr>
          <p:cNvPr id="1326" name="Google Shape;256;p8"/>
          <p:cNvSpPr/>
          <p:nvPr/>
        </p:nvSpPr>
        <p:spPr>
          <a:xfrm>
            <a:off x="7988788" y="3553629"/>
            <a:ext cx="1819888"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AI</a:t>
            </a: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画像認識による</a:t>
            </a:r>
            <a:b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b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防犯検知精度</a:t>
            </a:r>
          </a:p>
        </p:txBody>
      </p:sp>
      <p:sp>
        <p:nvSpPr>
          <p:cNvPr id="1327" name="Google Shape;256;p8"/>
          <p:cNvSpPr/>
          <p:nvPr/>
        </p:nvSpPr>
        <p:spPr>
          <a:xfrm>
            <a:off x="2298987" y="5122720"/>
            <a:ext cx="1478783" cy="478288"/>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犯罪件数の減少</a:t>
            </a:r>
            <a:endPar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328" name="Google Shape;256;p8"/>
          <p:cNvSpPr/>
          <p:nvPr/>
        </p:nvSpPr>
        <p:spPr>
          <a:xfrm>
            <a:off x="6082707" y="5817518"/>
            <a:ext cx="1369862" cy="477917"/>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他地域視察</a:t>
            </a:r>
            <a:endPar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受入</a:t>
            </a:r>
            <a:r>
              <a:rPr lang="ja-JP" altLang="en-US" sz="1400">
                <a:solidFill>
                  <a:srgbClr val="575757"/>
                </a:solidFill>
                <a:latin typeface="Meiryo UI" panose="020B0604030504040204" pitchFamily="50" charset="-128"/>
                <a:ea typeface="Meiryo UI" panose="020B0604030504040204" pitchFamily="50" charset="-128"/>
                <a:cs typeface="Trebuchet MS"/>
                <a:sym typeface="Trebuchet MS"/>
              </a:rPr>
              <a:t>件数</a:t>
            </a:r>
            <a:endPar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329" name="Google Shape;256;p8"/>
          <p:cNvSpPr/>
          <p:nvPr/>
        </p:nvSpPr>
        <p:spPr>
          <a:xfrm>
            <a:off x="4327177" y="4406050"/>
            <a:ext cx="1369862"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lvl="0" algn="ctr">
              <a:buClr>
                <a:srgbClr val="575757"/>
              </a:buClr>
              <a:buSzPts val="1400"/>
              <a:defRPr/>
            </a:pPr>
            <a:r>
              <a:rPr lang="ja-JP" altLang="en-US" sz="1400">
                <a:solidFill>
                  <a:srgbClr val="575757"/>
                </a:solidFill>
                <a:latin typeface="Meiryo UI" panose="020B0604030504040204" pitchFamily="50" charset="-128"/>
                <a:ea typeface="Meiryo UI" panose="020B0604030504040204" pitchFamily="50" charset="-128"/>
                <a:cs typeface="Trebuchet MS"/>
                <a:sym typeface="Trebuchet MS"/>
              </a:rPr>
              <a:t>警察機関などへの</a:t>
            </a:r>
            <a:endParaRPr lang="en-US" altLang="ja-JP" sz="1400">
              <a:solidFill>
                <a:srgbClr val="575757"/>
              </a:solidFill>
              <a:latin typeface="Meiryo UI" panose="020B0604030504040204" pitchFamily="50" charset="-128"/>
              <a:ea typeface="Meiryo UI" panose="020B0604030504040204" pitchFamily="50" charset="-128"/>
              <a:cs typeface="Trebuchet MS"/>
              <a:sym typeface="Trebuchet MS"/>
            </a:endParaRPr>
          </a:p>
          <a:p>
            <a:pPr lvl="0" algn="ctr">
              <a:buClr>
                <a:srgbClr val="575757"/>
              </a:buClr>
              <a:buSzPts val="1400"/>
              <a:defRPr/>
            </a:pPr>
            <a:r>
              <a:rPr lang="ja-JP" altLang="en-US" sz="1400">
                <a:solidFill>
                  <a:srgbClr val="575757"/>
                </a:solidFill>
                <a:latin typeface="Meiryo UI" panose="020B0604030504040204" pitchFamily="50" charset="-128"/>
                <a:ea typeface="Meiryo UI" panose="020B0604030504040204" pitchFamily="50" charset="-128"/>
                <a:cs typeface="Trebuchet MS"/>
                <a:sym typeface="Trebuchet MS"/>
              </a:rPr>
              <a:t>情報提供スピード</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endParaRPr>
          </a:p>
        </p:txBody>
      </p:sp>
      <p:sp>
        <p:nvSpPr>
          <p:cNvPr id="1330" name="Google Shape;256;p8"/>
          <p:cNvSpPr/>
          <p:nvPr/>
        </p:nvSpPr>
        <p:spPr>
          <a:xfrm>
            <a:off x="6147875" y="4406050"/>
            <a:ext cx="1304696"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XX</a:t>
            </a: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による</a:t>
            </a:r>
            <a:endPar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XX</a:t>
            </a: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数</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endParaRPr>
          </a:p>
        </p:txBody>
      </p:sp>
      <p:sp>
        <p:nvSpPr>
          <p:cNvPr id="1331" name="Google Shape;256;p8"/>
          <p:cNvSpPr/>
          <p:nvPr/>
        </p:nvSpPr>
        <p:spPr>
          <a:xfrm>
            <a:off x="4327177" y="5122720"/>
            <a:ext cx="1350822" cy="477917"/>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広報活動による住民向け周知</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332" name="Google Shape;256;p8"/>
          <p:cNvSpPr/>
          <p:nvPr/>
        </p:nvSpPr>
        <p:spPr>
          <a:xfrm>
            <a:off x="7986468" y="4407118"/>
            <a:ext cx="1819888"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XX</a:t>
            </a: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の</a:t>
            </a:r>
            <a:b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b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発生検知精度</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endParaRPr>
          </a:p>
        </p:txBody>
      </p:sp>
      <p:sp>
        <p:nvSpPr>
          <p:cNvPr id="1333" name="Google Shape;256;p8"/>
          <p:cNvSpPr/>
          <p:nvPr/>
        </p:nvSpPr>
        <p:spPr>
          <a:xfrm>
            <a:off x="7967541" y="5122720"/>
            <a:ext cx="1819888"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監視</a:t>
            </a:r>
            <a: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a:t>
            </a: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見回り</a:t>
            </a:r>
            <a: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a:t>
            </a:r>
            <a:b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b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工数</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endParaRPr>
          </a:p>
        </p:txBody>
      </p:sp>
      <p:sp>
        <p:nvSpPr>
          <p:cNvPr id="1334" name="Google Shape;256;p8"/>
          <p:cNvSpPr/>
          <p:nvPr/>
        </p:nvSpPr>
        <p:spPr>
          <a:xfrm>
            <a:off x="7967541" y="5825168"/>
            <a:ext cx="1819888" cy="477917"/>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可能な</a:t>
            </a:r>
            <a:endParaRPr kumimoji="0"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数</a:t>
            </a:r>
            <a:endParaRPr kumimoji="0"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335" name="Google Shape;256;p8"/>
          <p:cNvSpPr/>
          <p:nvPr/>
        </p:nvSpPr>
        <p:spPr>
          <a:xfrm>
            <a:off x="10122905" y="4145439"/>
            <a:ext cx="1304696"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XX</a:t>
            </a: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測定精度</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endParaRPr>
          </a:p>
        </p:txBody>
      </p:sp>
      <p:sp>
        <p:nvSpPr>
          <p:cNvPr id="1336" name="Google Shape;256;p8"/>
          <p:cNvSpPr/>
          <p:nvPr/>
        </p:nvSpPr>
        <p:spPr>
          <a:xfrm>
            <a:off x="10122905" y="4716855"/>
            <a:ext cx="1304696"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測定データ</a:t>
            </a:r>
            <a:endPar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伝送頻度</a:t>
            </a:r>
            <a:endPar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endParaRPr>
          </a:p>
        </p:txBody>
      </p:sp>
      <p:sp>
        <p:nvSpPr>
          <p:cNvPr id="1337" name="Google Shape;256;p8"/>
          <p:cNvSpPr/>
          <p:nvPr/>
        </p:nvSpPr>
        <p:spPr>
          <a:xfrm>
            <a:off x="7986466" y="3014082"/>
            <a:ext cx="1819887"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カメラによる</a:t>
            </a:r>
            <a:b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br>
            <a:r>
              <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XX</a:t>
            </a: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の監視精度</a:t>
            </a:r>
          </a:p>
        </p:txBody>
      </p:sp>
      <p:sp>
        <p:nvSpPr>
          <p:cNvPr id="1338" name="Google Shape;256;p8"/>
          <p:cNvSpPr/>
          <p:nvPr/>
        </p:nvSpPr>
        <p:spPr>
          <a:xfrm>
            <a:off x="7986468" y="2471606"/>
            <a:ext cx="1819888"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測定データの</a:t>
            </a:r>
            <a:endPar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伝送頻度</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endParaRPr>
          </a:p>
        </p:txBody>
      </p:sp>
      <p:sp>
        <p:nvSpPr>
          <p:cNvPr id="1339" name="Google Shape;256;p8"/>
          <p:cNvSpPr/>
          <p:nvPr/>
        </p:nvSpPr>
        <p:spPr>
          <a:xfrm>
            <a:off x="3422335" y="2471607"/>
            <a:ext cx="1135886" cy="720188"/>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lang="ja-JP" altLang="en-US" sz="1200">
                <a:solidFill>
                  <a:srgbClr val="575757"/>
                </a:solidFill>
                <a:latin typeface="Meiryo UI" panose="020B0604030504040204" pitchFamily="50" charset="-128"/>
                <a:ea typeface="Meiryo UI" panose="020B0604030504040204" pitchFamily="50" charset="-128"/>
                <a:cs typeface="Trebuchet MS"/>
                <a:sym typeface="Trebuchet MS"/>
              </a:rPr>
              <a:t>削減工数による</a:t>
            </a:r>
            <a:endParaRPr lang="en-US" altLang="ja-JP" sz="1200">
              <a:solidFill>
                <a:srgbClr val="575757"/>
              </a:solidFill>
              <a:latin typeface="Meiryo UI" panose="020B0604030504040204" pitchFamily="50" charset="-128"/>
              <a:ea typeface="Meiryo UI" panose="020B0604030504040204" pitchFamily="50" charset="-128"/>
              <a:cs typeface="Trebuchet M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lang="ja-JP" altLang="en-US" sz="1200">
                <a:solidFill>
                  <a:srgbClr val="575757"/>
                </a:solidFill>
                <a:latin typeface="Meiryo UI" panose="020B0604030504040204" pitchFamily="50" charset="-128"/>
                <a:ea typeface="Meiryo UI" panose="020B0604030504040204" pitchFamily="50" charset="-128"/>
                <a:cs typeface="Trebuchet MS"/>
                <a:sym typeface="Trebuchet MS"/>
              </a:rPr>
              <a:t>他行政サービスの</a:t>
            </a:r>
            <a:endParaRPr lang="en-US" altLang="ja-JP" sz="1200">
              <a:solidFill>
                <a:srgbClr val="575757"/>
              </a:solidFill>
              <a:latin typeface="Meiryo UI" panose="020B0604030504040204" pitchFamily="50" charset="-128"/>
              <a:ea typeface="Meiryo UI" panose="020B0604030504040204" pitchFamily="50" charset="-128"/>
              <a:cs typeface="Trebuchet MS"/>
              <a:sym typeface="Trebuchet MS"/>
            </a:endParaRPr>
          </a:p>
          <a:p>
            <a:pPr lvl="0" algn="ctr">
              <a:buClr>
                <a:srgbClr val="575757"/>
              </a:buClr>
              <a:buSzPts val="1400"/>
              <a:defRPr/>
            </a:pPr>
            <a:r>
              <a:rPr lang="ja-JP" altLang="en-US" sz="1200">
                <a:solidFill>
                  <a:srgbClr val="575757"/>
                </a:solidFill>
                <a:latin typeface="Meiryo UI" panose="020B0604030504040204" pitchFamily="50" charset="-128"/>
                <a:ea typeface="Meiryo UI" panose="020B0604030504040204" pitchFamily="50" charset="-128"/>
                <a:cs typeface="Trebuchet MS"/>
                <a:sym typeface="Trebuchet MS"/>
              </a:rPr>
              <a:t>充実・拡充</a:t>
            </a:r>
            <a:endParaRPr lang="en-US" altLang="ja-JP" sz="1200">
              <a:solidFill>
                <a:srgbClr val="575757"/>
              </a:solidFill>
              <a:latin typeface="Meiryo UI" panose="020B0604030504040204" pitchFamily="50" charset="-128"/>
              <a:ea typeface="Meiryo UI" panose="020B0604030504040204" pitchFamily="50" charset="-128"/>
              <a:cs typeface="Trebuchet MS"/>
              <a:sym typeface="Trebuchet MS"/>
            </a:endParaRPr>
          </a:p>
        </p:txBody>
      </p:sp>
      <p:cxnSp>
        <p:nvCxnSpPr>
          <p:cNvPr id="1340" name="Straight Arrow Connector 18"/>
          <p:cNvCxnSpPr>
            <a:cxnSpLocks/>
            <a:stCxn id="1322" idx="1"/>
            <a:endCxn id="1339" idx="3"/>
          </p:cNvCxnSpPr>
          <p:nvPr/>
        </p:nvCxnSpPr>
        <p:spPr>
          <a:xfrm flipH="1">
            <a:off x="4558221" y="2831701"/>
            <a:ext cx="181208"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341" name="Straight Arrow Connector 5"/>
          <p:cNvCxnSpPr>
            <a:cxnSpLocks/>
            <a:stCxn id="1329" idx="1"/>
            <a:endCxn id="1327" idx="3"/>
          </p:cNvCxnSpPr>
          <p:nvPr>
            <p:custDataLst>
              <p:tags r:id="rId1"/>
            </p:custDataLst>
          </p:nvPr>
        </p:nvCxnSpPr>
        <p:spPr>
          <a:xfrm rot="10800000" flipV="1">
            <a:off x="3777771" y="4645008"/>
            <a:ext cx="549407" cy="716855"/>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2" name="Straight Arrow Connector 5"/>
          <p:cNvCxnSpPr>
            <a:cxnSpLocks/>
            <a:stCxn id="1380" idx="1"/>
            <a:endCxn id="1320" idx="3"/>
          </p:cNvCxnSpPr>
          <p:nvPr>
            <p:custDataLst>
              <p:tags r:id="rId2"/>
            </p:custDataLst>
          </p:nvPr>
        </p:nvCxnSpPr>
        <p:spPr>
          <a:xfrm rot="10800000" flipV="1">
            <a:off x="1937983" y="2831700"/>
            <a:ext cx="447660" cy="1119641"/>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3" name="Straight Arrow Connector 5"/>
          <p:cNvCxnSpPr>
            <a:cxnSpLocks/>
            <a:stCxn id="1327" idx="1"/>
            <a:endCxn id="1320" idx="3"/>
          </p:cNvCxnSpPr>
          <p:nvPr>
            <p:custDataLst>
              <p:tags r:id="rId3"/>
            </p:custDataLst>
          </p:nvPr>
        </p:nvCxnSpPr>
        <p:spPr>
          <a:xfrm rot="10800000">
            <a:off x="1937983" y="3951342"/>
            <a:ext cx="361004" cy="1410522"/>
          </a:xfrm>
          <a:prstGeom prst="bentConnector3">
            <a:avLst>
              <a:gd name="adj1" fmla="val 36808"/>
            </a:avLst>
          </a:prstGeom>
          <a:noFill/>
          <a:ln w="19050" cap="rnd" cmpd="sng" algn="ctr">
            <a:solidFill>
              <a:srgbClr val="6E6F73"/>
            </a:solidFill>
            <a:prstDash val="solid"/>
            <a:round/>
            <a:headEnd type="none" w="med" len="med"/>
            <a:tailEnd type="triangle" w="med" len="med"/>
          </a:ln>
          <a:effectLst/>
        </p:spPr>
      </p:cxnSp>
      <p:cxnSp>
        <p:nvCxnSpPr>
          <p:cNvPr id="1345" name="Straight Arrow Connector 5"/>
          <p:cNvCxnSpPr>
            <a:cxnSpLocks/>
            <a:stCxn id="1323" idx="1"/>
            <a:endCxn id="1322" idx="3"/>
          </p:cNvCxnSpPr>
          <p:nvPr>
            <p:custDataLst>
              <p:tags r:id="rId4"/>
            </p:custDataLst>
          </p:nvPr>
        </p:nvCxnSpPr>
        <p:spPr>
          <a:xfrm rot="10800000" flipV="1">
            <a:off x="5607029" y="2419041"/>
            <a:ext cx="540846" cy="412660"/>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6" name="Straight Arrow Connector 5"/>
          <p:cNvCxnSpPr>
            <a:cxnSpLocks/>
            <a:stCxn id="1324" idx="1"/>
            <a:endCxn id="1322" idx="3"/>
          </p:cNvCxnSpPr>
          <p:nvPr>
            <p:custDataLst>
              <p:tags r:id="rId5"/>
            </p:custDataLst>
          </p:nvPr>
        </p:nvCxnSpPr>
        <p:spPr>
          <a:xfrm rot="10800000">
            <a:off x="5607029" y="2831702"/>
            <a:ext cx="540846" cy="444581"/>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7" name="Straight Arrow Connector 5"/>
          <p:cNvCxnSpPr>
            <a:cxnSpLocks/>
            <a:stCxn id="25" idx="1"/>
            <a:endCxn id="1327" idx="3"/>
          </p:cNvCxnSpPr>
          <p:nvPr>
            <p:custDataLst>
              <p:tags r:id="rId6"/>
            </p:custDataLst>
          </p:nvPr>
        </p:nvCxnSpPr>
        <p:spPr>
          <a:xfrm rot="10800000">
            <a:off x="3777770" y="5361864"/>
            <a:ext cx="540832" cy="690142"/>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48" name="Straight Arrow Connector 18"/>
          <p:cNvCxnSpPr>
            <a:cxnSpLocks/>
            <a:stCxn id="1330" idx="1"/>
            <a:endCxn id="1329" idx="3"/>
          </p:cNvCxnSpPr>
          <p:nvPr/>
        </p:nvCxnSpPr>
        <p:spPr>
          <a:xfrm flipH="1">
            <a:off x="5697039" y="4645009"/>
            <a:ext cx="450836"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349" name="Straight Arrow Connector 5"/>
          <p:cNvCxnSpPr>
            <a:cxnSpLocks/>
          </p:cNvCxnSpPr>
          <p:nvPr>
            <p:custDataLst>
              <p:tags r:id="rId7"/>
            </p:custDataLst>
          </p:nvPr>
        </p:nvCxnSpPr>
        <p:spPr>
          <a:xfrm rot="10800000" flipV="1">
            <a:off x="7452571" y="2071751"/>
            <a:ext cx="533896" cy="245689"/>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0" name="Straight Arrow Connector 5"/>
          <p:cNvCxnSpPr>
            <a:cxnSpLocks/>
          </p:cNvCxnSpPr>
          <p:nvPr>
            <p:custDataLst>
              <p:tags r:id="rId8"/>
            </p:custDataLst>
          </p:nvPr>
        </p:nvCxnSpPr>
        <p:spPr>
          <a:xfrm rot="10800000">
            <a:off x="7452572" y="2317441"/>
            <a:ext cx="533897" cy="291524"/>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1" name="Straight Arrow Connector 5"/>
          <p:cNvCxnSpPr>
            <a:cxnSpLocks/>
            <a:stCxn id="1338" idx="1"/>
            <a:endCxn id="1324" idx="3"/>
          </p:cNvCxnSpPr>
          <p:nvPr>
            <p:custDataLst>
              <p:tags r:id="rId9"/>
            </p:custDataLst>
          </p:nvPr>
        </p:nvCxnSpPr>
        <p:spPr>
          <a:xfrm rot="10800000" flipV="1">
            <a:off x="7452572" y="2710564"/>
            <a:ext cx="533897" cy="565717"/>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2" name="Straight Arrow Connector 5"/>
          <p:cNvCxnSpPr>
            <a:cxnSpLocks/>
            <a:stCxn id="1337" idx="1"/>
            <a:endCxn id="1324" idx="3"/>
          </p:cNvCxnSpPr>
          <p:nvPr>
            <p:custDataLst>
              <p:tags r:id="rId10"/>
            </p:custDataLst>
          </p:nvPr>
        </p:nvCxnSpPr>
        <p:spPr>
          <a:xfrm rot="10800000" flipV="1">
            <a:off x="7452572" y="3253040"/>
            <a:ext cx="533895" cy="23241"/>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3" name="Straight Arrow Connector 5"/>
          <p:cNvCxnSpPr>
            <a:cxnSpLocks/>
            <a:stCxn id="1326" idx="1"/>
            <a:endCxn id="1324" idx="3"/>
          </p:cNvCxnSpPr>
          <p:nvPr>
            <p:custDataLst>
              <p:tags r:id="rId11"/>
            </p:custDataLst>
          </p:nvPr>
        </p:nvCxnSpPr>
        <p:spPr>
          <a:xfrm rot="10800000">
            <a:off x="7452572" y="3276282"/>
            <a:ext cx="536217" cy="516306"/>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4" name="Straight Arrow Connector 18"/>
          <p:cNvCxnSpPr>
            <a:cxnSpLocks/>
            <a:stCxn id="1332" idx="1"/>
            <a:endCxn id="1330" idx="3"/>
          </p:cNvCxnSpPr>
          <p:nvPr/>
        </p:nvCxnSpPr>
        <p:spPr>
          <a:xfrm flipH="1" flipV="1">
            <a:off x="7452571" y="4645009"/>
            <a:ext cx="533897" cy="1068"/>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355" name="Straight Arrow Connector 5"/>
          <p:cNvCxnSpPr>
            <a:cxnSpLocks/>
            <a:stCxn id="1333" idx="1"/>
            <a:endCxn id="1330" idx="3"/>
          </p:cNvCxnSpPr>
          <p:nvPr>
            <p:custDataLst>
              <p:tags r:id="rId12"/>
            </p:custDataLst>
          </p:nvPr>
        </p:nvCxnSpPr>
        <p:spPr>
          <a:xfrm rot="10800000">
            <a:off x="7452571" y="4645009"/>
            <a:ext cx="514970" cy="716670"/>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6" name="Straight Arrow Connector 5"/>
          <p:cNvCxnSpPr>
            <a:cxnSpLocks/>
            <a:stCxn id="1334" idx="1"/>
            <a:endCxn id="1330" idx="3"/>
          </p:cNvCxnSpPr>
          <p:nvPr>
            <p:custDataLst>
              <p:tags r:id="rId13"/>
            </p:custDataLst>
          </p:nvPr>
        </p:nvCxnSpPr>
        <p:spPr>
          <a:xfrm rot="10800000">
            <a:off x="7452571" y="4645009"/>
            <a:ext cx="514970" cy="1419118"/>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7" name="Straight Arrow Connector 5"/>
          <p:cNvCxnSpPr>
            <a:cxnSpLocks/>
            <a:stCxn id="1335" idx="1"/>
            <a:endCxn id="1332" idx="3"/>
          </p:cNvCxnSpPr>
          <p:nvPr>
            <p:custDataLst>
              <p:tags r:id="rId14"/>
            </p:custDataLst>
          </p:nvPr>
        </p:nvCxnSpPr>
        <p:spPr>
          <a:xfrm rot="10800000" flipV="1">
            <a:off x="9806357" y="4384397"/>
            <a:ext cx="316549" cy="261679"/>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358" name="Straight Arrow Connector 5"/>
          <p:cNvCxnSpPr>
            <a:cxnSpLocks/>
            <a:stCxn id="1336" idx="1"/>
            <a:endCxn id="1332" idx="3"/>
          </p:cNvCxnSpPr>
          <p:nvPr>
            <p:custDataLst>
              <p:tags r:id="rId15"/>
            </p:custDataLst>
          </p:nvPr>
        </p:nvCxnSpPr>
        <p:spPr>
          <a:xfrm rot="10800000">
            <a:off x="9806357" y="4646078"/>
            <a:ext cx="316549" cy="309737"/>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grpSp>
        <p:nvGrpSpPr>
          <p:cNvPr id="1359" name="Group 180"/>
          <p:cNvGrpSpPr/>
          <p:nvPr/>
        </p:nvGrpSpPr>
        <p:grpSpPr>
          <a:xfrm flipV="1">
            <a:off x="5553039" y="2957650"/>
            <a:ext cx="288000" cy="288000"/>
            <a:chOff x="5202893" y="3174538"/>
            <a:chExt cx="288000" cy="288000"/>
          </a:xfrm>
        </p:grpSpPr>
        <p:sp>
          <p:nvSpPr>
            <p:cNvPr id="1360"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361"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nvGrpSpPr>
          <p:cNvPr id="1362" name="Group 185"/>
          <p:cNvGrpSpPr/>
          <p:nvPr/>
        </p:nvGrpSpPr>
        <p:grpSpPr>
          <a:xfrm flipV="1">
            <a:off x="3625195" y="5492852"/>
            <a:ext cx="288000" cy="288000"/>
            <a:chOff x="5202893" y="3174538"/>
            <a:chExt cx="288000" cy="288000"/>
          </a:xfrm>
        </p:grpSpPr>
        <p:sp>
          <p:nvSpPr>
            <p:cNvPr id="1363"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364"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nvGrpSpPr>
          <p:cNvPr id="1368" name="Group 191"/>
          <p:cNvGrpSpPr/>
          <p:nvPr/>
        </p:nvGrpSpPr>
        <p:grpSpPr>
          <a:xfrm flipV="1">
            <a:off x="7274017" y="4696755"/>
            <a:ext cx="288000" cy="288000"/>
            <a:chOff x="5202893" y="3174538"/>
            <a:chExt cx="288000" cy="288000"/>
          </a:xfrm>
        </p:grpSpPr>
        <p:sp>
          <p:nvSpPr>
            <p:cNvPr id="1369"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370"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nvGrpSpPr>
          <p:cNvPr id="1371" name="Group 194"/>
          <p:cNvGrpSpPr/>
          <p:nvPr/>
        </p:nvGrpSpPr>
        <p:grpSpPr>
          <a:xfrm flipV="1">
            <a:off x="7316113" y="3377880"/>
            <a:ext cx="288000" cy="288000"/>
            <a:chOff x="5202893" y="3174538"/>
            <a:chExt cx="288000" cy="288000"/>
          </a:xfrm>
        </p:grpSpPr>
        <p:sp>
          <p:nvSpPr>
            <p:cNvPr id="1372"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373"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nvGrpSpPr>
          <p:cNvPr id="1374" name="Group 197"/>
          <p:cNvGrpSpPr/>
          <p:nvPr/>
        </p:nvGrpSpPr>
        <p:grpSpPr>
          <a:xfrm flipV="1">
            <a:off x="7316113" y="2528978"/>
            <a:ext cx="288000" cy="288000"/>
            <a:chOff x="5202893" y="3174538"/>
            <a:chExt cx="288000" cy="288000"/>
          </a:xfrm>
        </p:grpSpPr>
        <p:sp>
          <p:nvSpPr>
            <p:cNvPr id="1375"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376"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nvGrpSpPr>
          <p:cNvPr id="1377" name="Group 200"/>
          <p:cNvGrpSpPr/>
          <p:nvPr/>
        </p:nvGrpSpPr>
        <p:grpSpPr>
          <a:xfrm flipV="1">
            <a:off x="9577800" y="5424903"/>
            <a:ext cx="288000" cy="288000"/>
            <a:chOff x="5202893" y="3174538"/>
            <a:chExt cx="288000" cy="288000"/>
          </a:xfrm>
        </p:grpSpPr>
        <p:sp>
          <p:nvSpPr>
            <p:cNvPr id="1378" name="Oval 445"/>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379" name="Arrow: Right 446"/>
            <p:cNvSpPr/>
            <p:nvPr/>
          </p:nvSpPr>
          <p:spPr>
            <a:xfrm rot="19149717">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sp>
        <p:nvSpPr>
          <p:cNvPr id="1380" name="Google Shape;256;p8"/>
          <p:cNvSpPr/>
          <p:nvPr/>
        </p:nvSpPr>
        <p:spPr>
          <a:xfrm>
            <a:off x="2385643" y="2471607"/>
            <a:ext cx="867600" cy="720188"/>
          </a:xfrm>
          <a:prstGeom prst="rect">
            <a:avLst/>
          </a:prstGeom>
          <a:solidFill>
            <a:srgbClr val="FFFFFF"/>
          </a:solidFill>
          <a:ln w="28575" cap="rnd" cmpd="sng">
            <a:solidFill>
              <a:srgbClr val="00B0F0"/>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rPr>
              <a:t>行政サービス満足度調査</a:t>
            </a:r>
            <a:endParaRPr kumimoji="0"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a:endParaRPr>
          </a:p>
        </p:txBody>
      </p:sp>
      <p:grpSp>
        <p:nvGrpSpPr>
          <p:cNvPr id="1381" name="Group 204"/>
          <p:cNvGrpSpPr/>
          <p:nvPr/>
        </p:nvGrpSpPr>
        <p:grpSpPr>
          <a:xfrm>
            <a:off x="3126787" y="3011166"/>
            <a:ext cx="288000" cy="288000"/>
            <a:chOff x="5202893" y="3174538"/>
            <a:chExt cx="288000" cy="288000"/>
          </a:xfrm>
        </p:grpSpPr>
        <p:sp>
          <p:nvSpPr>
            <p:cNvPr id="1382" name="Oval 445"/>
            <p:cNvSpPr/>
            <p:nvPr/>
          </p:nvSpPr>
          <p:spPr>
            <a:xfrm>
              <a:off x="5202893" y="3174538"/>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383" name="Arrow: Right 446"/>
            <p:cNvSpPr/>
            <p:nvPr/>
          </p:nvSpPr>
          <p:spPr>
            <a:xfrm rot="19149717">
              <a:off x="5256893" y="3247812"/>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cxnSp>
        <p:nvCxnSpPr>
          <p:cNvPr id="1384" name="Straight Arrow Connector 18"/>
          <p:cNvCxnSpPr>
            <a:cxnSpLocks/>
            <a:stCxn id="1339" idx="1"/>
            <a:endCxn id="1380" idx="3"/>
          </p:cNvCxnSpPr>
          <p:nvPr/>
        </p:nvCxnSpPr>
        <p:spPr>
          <a:xfrm flipH="1">
            <a:off x="3253243" y="2831701"/>
            <a:ext cx="169092" cy="0"/>
          </a:xfrm>
          <a:prstGeom prst="straightConnector1">
            <a:avLst/>
          </a:prstGeom>
          <a:noFill/>
          <a:ln w="19050" cap="rnd" cmpd="sng" algn="ctr">
            <a:solidFill>
              <a:srgbClr val="6E6F73"/>
            </a:solidFill>
            <a:prstDash val="solid"/>
            <a:round/>
            <a:headEnd type="none" w="med" len="med"/>
            <a:tailEnd type="triangle" w="med" len="med"/>
          </a:ln>
          <a:effectLst/>
        </p:spPr>
      </p:cxnSp>
      <p:sp>
        <p:nvSpPr>
          <p:cNvPr id="1385" name="Rectangle 2"/>
          <p:cNvSpPr/>
          <p:nvPr/>
        </p:nvSpPr>
        <p:spPr>
          <a:xfrm>
            <a:off x="9716708" y="565254"/>
            <a:ext cx="1656081" cy="57804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目標の方向性 </a:t>
            </a: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増減</a:t>
            </a: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a:t>
            </a:r>
            <a:endPar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grpSp>
        <p:nvGrpSpPr>
          <p:cNvPr id="1386" name="Group 15"/>
          <p:cNvGrpSpPr/>
          <p:nvPr/>
        </p:nvGrpSpPr>
        <p:grpSpPr>
          <a:xfrm>
            <a:off x="8807288" y="703397"/>
            <a:ext cx="945340" cy="288000"/>
            <a:chOff x="10462524" y="1501955"/>
            <a:chExt cx="945340" cy="288000"/>
          </a:xfrm>
        </p:grpSpPr>
        <p:grpSp>
          <p:nvGrpSpPr>
            <p:cNvPr id="1387" name="Group 18"/>
            <p:cNvGrpSpPr/>
            <p:nvPr/>
          </p:nvGrpSpPr>
          <p:grpSpPr>
            <a:xfrm>
              <a:off x="10462524" y="1501955"/>
              <a:ext cx="288000" cy="288000"/>
              <a:chOff x="10462524" y="1501955"/>
              <a:chExt cx="288000" cy="288000"/>
            </a:xfrm>
          </p:grpSpPr>
          <p:sp>
            <p:nvSpPr>
              <p:cNvPr id="1388" name="Oval 445"/>
              <p:cNvSpPr/>
              <p:nvPr/>
            </p:nvSpPr>
            <p:spPr>
              <a:xfrm>
                <a:off x="10462524" y="1501955"/>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389" name="Arrow: Right 446"/>
              <p:cNvSpPr/>
              <p:nvPr/>
            </p:nvSpPr>
            <p:spPr>
              <a:xfrm rot="19149717">
                <a:off x="10516524" y="1575229"/>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nvGrpSpPr>
            <p:cNvPr id="1390" name="Group 19"/>
            <p:cNvGrpSpPr/>
            <p:nvPr/>
          </p:nvGrpSpPr>
          <p:grpSpPr>
            <a:xfrm>
              <a:off x="10791194" y="1501955"/>
              <a:ext cx="288000" cy="288000"/>
              <a:chOff x="10791194" y="1501955"/>
              <a:chExt cx="288000" cy="288000"/>
            </a:xfrm>
          </p:grpSpPr>
          <p:sp>
            <p:nvSpPr>
              <p:cNvPr id="1391" name="Oval 445"/>
              <p:cNvSpPr/>
              <p:nvPr/>
            </p:nvSpPr>
            <p:spPr>
              <a:xfrm flipV="1">
                <a:off x="10791194" y="1501955"/>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392" name="Arrow: Right 446"/>
              <p:cNvSpPr/>
              <p:nvPr/>
            </p:nvSpPr>
            <p:spPr>
              <a:xfrm rot="2450283" flipV="1">
                <a:off x="10845194" y="1575229"/>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nvGrpSpPr>
            <p:cNvPr id="1393" name="Group 20"/>
            <p:cNvGrpSpPr/>
            <p:nvPr/>
          </p:nvGrpSpPr>
          <p:grpSpPr>
            <a:xfrm>
              <a:off x="11119864" y="1501955"/>
              <a:ext cx="288000" cy="288000"/>
              <a:chOff x="11119864" y="1501955"/>
              <a:chExt cx="288000" cy="288000"/>
            </a:xfrm>
          </p:grpSpPr>
          <p:sp>
            <p:nvSpPr>
              <p:cNvPr id="1394" name="Oval 445"/>
              <p:cNvSpPr/>
              <p:nvPr/>
            </p:nvSpPr>
            <p:spPr>
              <a:xfrm flipV="1">
                <a:off x="11119864" y="1501955"/>
                <a:ext cx="288000" cy="288000"/>
              </a:xfrm>
              <a:prstGeom prst="ellipse">
                <a:avLst/>
              </a:prstGeom>
              <a:solidFill>
                <a:srgbClr val="C8C8C8"/>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395" name="Arrow: Right 446"/>
              <p:cNvSpPr/>
              <p:nvPr/>
            </p:nvSpPr>
            <p:spPr>
              <a:xfrm flipV="1">
                <a:off x="11173864" y="1575229"/>
                <a:ext cx="180000" cy="141452"/>
              </a:xfrm>
              <a:prstGeom prst="rightArrow">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sp>
        <p:nvSpPr>
          <p:cNvPr id="1397" name="Rectangle 2"/>
          <p:cNvSpPr/>
          <p:nvPr/>
        </p:nvSpPr>
        <p:spPr>
          <a:xfrm>
            <a:off x="6779207" y="98400"/>
            <a:ext cx="4772821" cy="549410"/>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6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例１：定量的なアウトカムに整理した後（</a:t>
            </a:r>
            <a:r>
              <a:rPr kumimoji="1" lang="ja-JP" altLang="en-US" sz="1600" b="1" i="0" u="sng"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適切な</a:t>
            </a:r>
            <a:r>
              <a:rPr kumimoji="1" lang="ja-JP" altLang="en-US" sz="16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例）</a:t>
            </a:r>
            <a:endParaRPr kumimoji="1" lang="en-US" altLang="ja-JP" sz="16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600" kern="0">
                <a:solidFill>
                  <a:srgbClr val="575757"/>
                </a:solidFill>
                <a:latin typeface="Meiryo UI" panose="020B0604030504040204" pitchFamily="50" charset="-128"/>
                <a:ea typeface="Meiryo UI" panose="020B0604030504040204" pitchFamily="50" charset="-128"/>
              </a:rPr>
              <a:t>（本資料は資料作成後、削除ください）</a:t>
            </a:r>
            <a:endParaRPr kumimoji="1" lang="en-US" altLang="ja-JP" sz="16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7B194992-77C7-05D2-7747-B3B33101803F}"/>
              </a:ext>
            </a:extLst>
          </p:cNvPr>
          <p:cNvSpPr txBox="1"/>
          <p:nvPr/>
        </p:nvSpPr>
        <p:spPr>
          <a:xfrm>
            <a:off x="3996336" y="751243"/>
            <a:ext cx="3877502" cy="64633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wrap="square" numCol="1" spcCol="0" rtlCol="0" fromWordArt="0" anchor="ctr" anchorCtr="0" forceAA="0" compatLnSpc="1">
            <a:spAutoFit/>
          </a:bodyPr>
          <a:lstStyle/>
          <a:p>
            <a:pPr algn="ctr"/>
            <a:r>
              <a:rPr kumimoji="1" lang="ja-JP" altLang="en-US" sz="3600" u="sng">
                <a:solidFill>
                  <a:srgbClr val="FF0000"/>
                </a:solidFill>
                <a:latin typeface="Meiryo UI" panose="020B0604030504040204" pitchFamily="50" charset="-128"/>
                <a:ea typeface="Meiryo UI" panose="020B0604030504040204" pitchFamily="50" charset="-128"/>
              </a:rPr>
              <a:t>記載例（良い例）</a:t>
            </a:r>
          </a:p>
        </p:txBody>
      </p:sp>
      <p:sp>
        <p:nvSpPr>
          <p:cNvPr id="3" name="Rectangle 217">
            <a:extLst>
              <a:ext uri="{FF2B5EF4-FFF2-40B4-BE49-F238E27FC236}">
                <a16:creationId xmlns:a16="http://schemas.microsoft.com/office/drawing/2014/main" id="{98C7DE42-3880-746C-A9C1-90A04D6D09E3}"/>
              </a:ext>
            </a:extLst>
          </p:cNvPr>
          <p:cNvSpPr/>
          <p:nvPr/>
        </p:nvSpPr>
        <p:spPr>
          <a:xfrm>
            <a:off x="630000" y="1884"/>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buFont typeface="Trebuchet MS" panose="020B0603020202020204" pitchFamily="34" charset="0"/>
              <a:buChar char="​"/>
              <a:defRPr/>
            </a:pPr>
            <a:r>
              <a:rPr kumimoji="1" lang="ja-JP" altLang="en-US" sz="1050" kern="0">
                <a:solidFill>
                  <a:srgbClr val="575757"/>
                </a:solidFill>
                <a:latin typeface="Meiryo UI" panose="020B0604030504040204" pitchFamily="50" charset="-128"/>
                <a:ea typeface="Meiryo UI" panose="020B0604030504040204" pitchFamily="50" charset="-128"/>
              </a:rPr>
              <a:t>評価の観点：イ　事業目的の明確化と成果指標の適切性</a:t>
            </a:r>
            <a:endParaRPr kumimoji="1" lang="en-US" altLang="ja-JP" sz="105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4" name="テキスト ボックス 42">
            <a:extLst>
              <a:ext uri="{FF2B5EF4-FFF2-40B4-BE49-F238E27FC236}">
                <a16:creationId xmlns:a16="http://schemas.microsoft.com/office/drawing/2014/main" id="{68C06A6F-5C78-146F-D177-636374AC32FF}"/>
              </a:ext>
            </a:extLst>
          </p:cNvPr>
          <p:cNvSpPr txBox="1"/>
          <p:nvPr/>
        </p:nvSpPr>
        <p:spPr>
          <a:xfrm>
            <a:off x="576000" y="360000"/>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Ⅱ</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事業目的及び成果指標</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grpSp>
        <p:nvGrpSpPr>
          <p:cNvPr id="11" name="Group 204">
            <a:extLst>
              <a:ext uri="{FF2B5EF4-FFF2-40B4-BE49-F238E27FC236}">
                <a16:creationId xmlns:a16="http://schemas.microsoft.com/office/drawing/2014/main" id="{74D6D731-E219-F0FB-7E3F-F4EA5C65254E}"/>
              </a:ext>
            </a:extLst>
          </p:cNvPr>
          <p:cNvGrpSpPr/>
          <p:nvPr/>
        </p:nvGrpSpPr>
        <p:grpSpPr>
          <a:xfrm>
            <a:off x="5582040" y="4766143"/>
            <a:ext cx="288000" cy="288000"/>
            <a:chOff x="5202893" y="3174538"/>
            <a:chExt cx="288000" cy="288000"/>
          </a:xfrm>
        </p:grpSpPr>
        <p:sp>
          <p:nvSpPr>
            <p:cNvPr id="12" name="Oval 445">
              <a:extLst>
                <a:ext uri="{FF2B5EF4-FFF2-40B4-BE49-F238E27FC236}">
                  <a16:creationId xmlns:a16="http://schemas.microsoft.com/office/drawing/2014/main" id="{83F1ACF9-575A-7254-5CA2-080F5A27EEDD}"/>
                </a:ext>
              </a:extLst>
            </p:cNvPr>
            <p:cNvSpPr/>
            <p:nvPr/>
          </p:nvSpPr>
          <p:spPr>
            <a:xfrm>
              <a:off x="5202893" y="3174538"/>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3" name="Arrow: Right 446">
              <a:extLst>
                <a:ext uri="{FF2B5EF4-FFF2-40B4-BE49-F238E27FC236}">
                  <a16:creationId xmlns:a16="http://schemas.microsoft.com/office/drawing/2014/main" id="{D094D05E-CBBE-0458-3FA9-F4AD6117AC8D}"/>
                </a:ext>
              </a:extLst>
            </p:cNvPr>
            <p:cNvSpPr/>
            <p:nvPr/>
          </p:nvSpPr>
          <p:spPr>
            <a:xfrm rot="19149717">
              <a:off x="5256893" y="3247812"/>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nvGrpSpPr>
          <p:cNvPr id="14" name="Group 204">
            <a:extLst>
              <a:ext uri="{FF2B5EF4-FFF2-40B4-BE49-F238E27FC236}">
                <a16:creationId xmlns:a16="http://schemas.microsoft.com/office/drawing/2014/main" id="{320B59CA-B2CC-BAF2-702D-3BCDB0C700F2}"/>
              </a:ext>
            </a:extLst>
          </p:cNvPr>
          <p:cNvGrpSpPr/>
          <p:nvPr/>
        </p:nvGrpSpPr>
        <p:grpSpPr>
          <a:xfrm>
            <a:off x="7337752" y="6135805"/>
            <a:ext cx="288000" cy="288000"/>
            <a:chOff x="5202893" y="3174538"/>
            <a:chExt cx="288000" cy="288000"/>
          </a:xfrm>
        </p:grpSpPr>
        <p:sp>
          <p:nvSpPr>
            <p:cNvPr id="15" name="Oval 445">
              <a:extLst>
                <a:ext uri="{FF2B5EF4-FFF2-40B4-BE49-F238E27FC236}">
                  <a16:creationId xmlns:a16="http://schemas.microsoft.com/office/drawing/2014/main" id="{F690D028-D6E7-9D74-3848-6EF71CFA59CA}"/>
                </a:ext>
              </a:extLst>
            </p:cNvPr>
            <p:cNvSpPr/>
            <p:nvPr/>
          </p:nvSpPr>
          <p:spPr>
            <a:xfrm>
              <a:off x="5202893" y="3174538"/>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6" name="Arrow: Right 446">
              <a:extLst>
                <a:ext uri="{FF2B5EF4-FFF2-40B4-BE49-F238E27FC236}">
                  <a16:creationId xmlns:a16="http://schemas.microsoft.com/office/drawing/2014/main" id="{77182E2A-0194-E14C-3B82-9FCDBE9CA3E0}"/>
                </a:ext>
              </a:extLst>
            </p:cNvPr>
            <p:cNvSpPr/>
            <p:nvPr/>
          </p:nvSpPr>
          <p:spPr>
            <a:xfrm rot="19149717">
              <a:off x="5256893" y="3247812"/>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sp>
        <p:nvSpPr>
          <p:cNvPr id="25" name="Google Shape;256;p8">
            <a:extLst>
              <a:ext uri="{FF2B5EF4-FFF2-40B4-BE49-F238E27FC236}">
                <a16:creationId xmlns:a16="http://schemas.microsoft.com/office/drawing/2014/main" id="{69D5F1D5-C123-BF7D-3E5D-EF18B06A43DE}"/>
              </a:ext>
            </a:extLst>
          </p:cNvPr>
          <p:cNvSpPr/>
          <p:nvPr/>
        </p:nvSpPr>
        <p:spPr>
          <a:xfrm>
            <a:off x="4318602" y="5813047"/>
            <a:ext cx="1369862" cy="477917"/>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lang="ja-JP" altLang="en-US" sz="1400">
                <a:solidFill>
                  <a:srgbClr val="575757"/>
                </a:solidFill>
                <a:latin typeface="Meiryo UI" panose="020B0604030504040204" pitchFamily="50" charset="-128"/>
                <a:ea typeface="Meiryo UI" panose="020B0604030504040204" pitchFamily="50" charset="-128"/>
                <a:cs typeface="Trebuchet MS"/>
                <a:sym typeface="Trebuchet MS"/>
              </a:rPr>
              <a:t>近隣地域での</a:t>
            </a:r>
            <a:endParaRPr lang="en-US" altLang="ja-JP" sz="1400">
              <a:solidFill>
                <a:srgbClr val="575757"/>
              </a:solidFill>
              <a:latin typeface="Meiryo UI" panose="020B0604030504040204" pitchFamily="50" charset="-128"/>
              <a:ea typeface="Meiryo UI" panose="020B0604030504040204" pitchFamily="50" charset="-128"/>
              <a:cs typeface="Trebuchet M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lang="ja-JP" altLang="en-US" sz="1400">
                <a:solidFill>
                  <a:srgbClr val="575757"/>
                </a:solidFill>
                <a:latin typeface="Meiryo UI" panose="020B0604030504040204" pitchFamily="50" charset="-128"/>
                <a:ea typeface="Meiryo UI" panose="020B0604030504040204" pitchFamily="50" charset="-128"/>
                <a:cs typeface="Trebuchet MS"/>
                <a:sym typeface="Trebuchet MS"/>
              </a:rPr>
              <a:t>導入件数</a:t>
            </a:r>
            <a:endParaRPr kumimoji="0"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grpSp>
        <p:nvGrpSpPr>
          <p:cNvPr id="26" name="Group 204">
            <a:extLst>
              <a:ext uri="{FF2B5EF4-FFF2-40B4-BE49-F238E27FC236}">
                <a16:creationId xmlns:a16="http://schemas.microsoft.com/office/drawing/2014/main" id="{4FE94051-68AB-EB41-AACF-B4C787217EF0}"/>
              </a:ext>
            </a:extLst>
          </p:cNvPr>
          <p:cNvGrpSpPr/>
          <p:nvPr/>
        </p:nvGrpSpPr>
        <p:grpSpPr>
          <a:xfrm>
            <a:off x="5573647" y="6131334"/>
            <a:ext cx="288000" cy="288000"/>
            <a:chOff x="5202893" y="3174538"/>
            <a:chExt cx="288000" cy="288000"/>
          </a:xfrm>
        </p:grpSpPr>
        <p:sp>
          <p:nvSpPr>
            <p:cNvPr id="27" name="Oval 445">
              <a:extLst>
                <a:ext uri="{FF2B5EF4-FFF2-40B4-BE49-F238E27FC236}">
                  <a16:creationId xmlns:a16="http://schemas.microsoft.com/office/drawing/2014/main" id="{27C7D1BF-5CD8-8A4F-1C43-C46FF7D33E05}"/>
                </a:ext>
              </a:extLst>
            </p:cNvPr>
            <p:cNvSpPr/>
            <p:nvPr/>
          </p:nvSpPr>
          <p:spPr>
            <a:xfrm>
              <a:off x="5202893" y="3174538"/>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28" name="Arrow: Right 446">
              <a:extLst>
                <a:ext uri="{FF2B5EF4-FFF2-40B4-BE49-F238E27FC236}">
                  <a16:creationId xmlns:a16="http://schemas.microsoft.com/office/drawing/2014/main" id="{4A954516-34E6-ECE5-1F3C-452BFD57BB90}"/>
                </a:ext>
              </a:extLst>
            </p:cNvPr>
            <p:cNvSpPr/>
            <p:nvPr/>
          </p:nvSpPr>
          <p:spPr>
            <a:xfrm rot="19149717">
              <a:off x="5256893" y="3247812"/>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cxnSp>
        <p:nvCxnSpPr>
          <p:cNvPr id="37" name="Straight Arrow Connector 18">
            <a:extLst>
              <a:ext uri="{FF2B5EF4-FFF2-40B4-BE49-F238E27FC236}">
                <a16:creationId xmlns:a16="http://schemas.microsoft.com/office/drawing/2014/main" id="{51DE7D54-2096-3F02-38B9-DFB3C20EB5D0}"/>
              </a:ext>
            </a:extLst>
          </p:cNvPr>
          <p:cNvCxnSpPr>
            <a:cxnSpLocks/>
            <a:stCxn id="1328" idx="1"/>
            <a:endCxn id="25" idx="3"/>
          </p:cNvCxnSpPr>
          <p:nvPr/>
        </p:nvCxnSpPr>
        <p:spPr>
          <a:xfrm flipH="1" flipV="1">
            <a:off x="5688464" y="6052006"/>
            <a:ext cx="394243" cy="4471"/>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40" name="Straight Arrow Connector 18">
            <a:extLst>
              <a:ext uri="{FF2B5EF4-FFF2-40B4-BE49-F238E27FC236}">
                <a16:creationId xmlns:a16="http://schemas.microsoft.com/office/drawing/2014/main" id="{B4946B63-D02C-0531-E638-B3BAEE3B4BDC}"/>
              </a:ext>
            </a:extLst>
          </p:cNvPr>
          <p:cNvCxnSpPr>
            <a:cxnSpLocks/>
            <a:stCxn id="1331" idx="1"/>
            <a:endCxn id="1327" idx="3"/>
          </p:cNvCxnSpPr>
          <p:nvPr/>
        </p:nvCxnSpPr>
        <p:spPr>
          <a:xfrm flipH="1">
            <a:off x="3777770" y="5361679"/>
            <a:ext cx="549407" cy="185"/>
          </a:xfrm>
          <a:prstGeom prst="straightConnector1">
            <a:avLst/>
          </a:prstGeom>
          <a:noFill/>
          <a:ln w="19050" cap="rnd" cmpd="sng" algn="ctr">
            <a:solidFill>
              <a:srgbClr val="6E6F73"/>
            </a:solidFill>
            <a:prstDash val="solid"/>
            <a:round/>
            <a:headEnd type="none" w="med" len="med"/>
            <a:tailEnd type="triangle" w="med" len="med"/>
          </a:ln>
          <a:effectLst/>
        </p:spPr>
      </p:cxnSp>
    </p:spTree>
    <p:extLst>
      <p:ext uri="{BB962C8B-B14F-4D97-AF65-F5344CB8AC3E}">
        <p14:creationId xmlns:p14="http://schemas.microsoft.com/office/powerpoint/2010/main" val="55658285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C7886-E250-A91B-7FE1-39BC5FB10B9A}"/>
            </a:ext>
          </a:extLst>
        </p:cNvPr>
        <p:cNvGrpSpPr/>
        <p:nvPr/>
      </p:nvGrpSpPr>
      <p:grpSpPr>
        <a:xfrm>
          <a:off x="0" y="0"/>
          <a:ext cx="0" cy="0"/>
          <a:chOff x="0" y="0"/>
          <a:chExt cx="0" cy="0"/>
        </a:xfrm>
      </p:grpSpPr>
      <p:sp>
        <p:nvSpPr>
          <p:cNvPr id="4" name="Google Shape;264;p8">
            <a:extLst>
              <a:ext uri="{FF2B5EF4-FFF2-40B4-BE49-F238E27FC236}">
                <a16:creationId xmlns:a16="http://schemas.microsoft.com/office/drawing/2014/main" id="{2DBFA30B-834F-45F8-436F-086C8225C605}"/>
              </a:ext>
            </a:extLst>
          </p:cNvPr>
          <p:cNvSpPr/>
          <p:nvPr/>
        </p:nvSpPr>
        <p:spPr>
          <a:xfrm>
            <a:off x="2326199" y="1833855"/>
            <a:ext cx="9235801" cy="4577841"/>
          </a:xfrm>
          <a:prstGeom prst="rect">
            <a:avLst/>
          </a:prstGeom>
          <a:solidFill>
            <a:srgbClr val="F2F2F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95000"/>
              </a:lnSpc>
              <a:spcBef>
                <a:spcPts val="0"/>
              </a:spcBef>
              <a:spcAft>
                <a:spcPts val="0"/>
              </a:spcAft>
              <a:buClr>
                <a:srgbClr val="575757"/>
              </a:buClr>
              <a:buSzPts val="2000"/>
              <a:buFont typeface="Trebuchet MS"/>
              <a:buNone/>
              <a:tabLst/>
              <a:defRPr/>
            </a:pPr>
            <a:endParaRPr kumimoji="0"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6" name="Google Shape;253;p8">
            <a:extLst>
              <a:ext uri="{FF2B5EF4-FFF2-40B4-BE49-F238E27FC236}">
                <a16:creationId xmlns:a16="http://schemas.microsoft.com/office/drawing/2014/main" id="{9561E7DE-36F4-4DF1-F16E-5288B6A7D9A6}"/>
              </a:ext>
            </a:extLst>
          </p:cNvPr>
          <p:cNvSpPr txBox="1"/>
          <p:nvPr/>
        </p:nvSpPr>
        <p:spPr>
          <a:xfrm>
            <a:off x="628044" y="1557541"/>
            <a:ext cx="1611951" cy="294302"/>
          </a:xfrm>
          <a:prstGeom prst="rect">
            <a:avLst/>
          </a:prstGeom>
          <a:solidFill>
            <a:srgbClr val="FF8222"/>
          </a:solidFill>
          <a:ln>
            <a:noFill/>
          </a:ln>
        </p:spPr>
        <p:txBody>
          <a:bodyPr spcFirstLastPara="1" wrap="square" lIns="36000" tIns="36000" rIns="36000" bIns="36000" anchor="b"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600"/>
              <a:buFont typeface="Trebuchet MS"/>
              <a:buNone/>
              <a:tabLst/>
              <a:defRPr/>
            </a:pPr>
            <a:r>
              <a:rPr kumimoji="0" lang="en-US" sz="1600" b="0" i="0" u="none" strike="noStrike" kern="1200" cap="none" spc="0" normalizeH="0" baseline="0" noProof="0" err="1">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rPr>
              <a:t>最終アウトカム</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7" name="Google Shape;260;p8">
            <a:extLst>
              <a:ext uri="{FF2B5EF4-FFF2-40B4-BE49-F238E27FC236}">
                <a16:creationId xmlns:a16="http://schemas.microsoft.com/office/drawing/2014/main" id="{680BC101-C2B1-4959-4E84-4BACB38BC702}"/>
              </a:ext>
            </a:extLst>
          </p:cNvPr>
          <p:cNvSpPr/>
          <p:nvPr/>
        </p:nvSpPr>
        <p:spPr>
          <a:xfrm>
            <a:off x="638748" y="1833856"/>
            <a:ext cx="1611952" cy="4577840"/>
          </a:xfrm>
          <a:prstGeom prst="rect">
            <a:avLst/>
          </a:prstGeom>
          <a:solidFill>
            <a:srgbClr val="F2F2F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95000"/>
              </a:lnSpc>
              <a:spcBef>
                <a:spcPts val="0"/>
              </a:spcBef>
              <a:spcAft>
                <a:spcPts val="0"/>
              </a:spcAft>
              <a:buClr>
                <a:srgbClr val="575757"/>
              </a:buClr>
              <a:buSzPts val="2000"/>
              <a:buFont typeface="Trebuchet MS"/>
              <a:buNone/>
              <a:tabLst/>
              <a:defRPr/>
            </a:pPr>
            <a:endParaRPr kumimoji="0"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8" name="Google Shape;265;p8">
            <a:extLst>
              <a:ext uri="{FF2B5EF4-FFF2-40B4-BE49-F238E27FC236}">
                <a16:creationId xmlns:a16="http://schemas.microsoft.com/office/drawing/2014/main" id="{9271EAF8-5FB7-0618-71C4-00A09CBDA038}"/>
              </a:ext>
            </a:extLst>
          </p:cNvPr>
          <p:cNvSpPr txBox="1"/>
          <p:nvPr/>
        </p:nvSpPr>
        <p:spPr>
          <a:xfrm>
            <a:off x="2330417" y="1557541"/>
            <a:ext cx="9231584" cy="294302"/>
          </a:xfrm>
          <a:prstGeom prst="rect">
            <a:avLst/>
          </a:prstGeom>
          <a:solidFill>
            <a:srgbClr val="FF8222"/>
          </a:solidFill>
          <a:ln>
            <a:noFill/>
          </a:ln>
        </p:spPr>
        <p:txBody>
          <a:bodyPr spcFirstLastPara="1" wrap="square" lIns="36000" tIns="36000" rIns="36000" bIns="36000" anchor="b"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600"/>
              <a:buFont typeface="Trebuchet MS"/>
              <a:buNone/>
              <a:tabLst/>
              <a:defRPr/>
            </a:pPr>
            <a:r>
              <a:rPr kumimoji="0" lang="en-US" sz="1600" b="0" i="0" u="none" strike="noStrike" kern="1200" cap="none" spc="0" normalizeH="0" baseline="0" noProof="0" err="1">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rPr>
              <a:t>中間アウトカム</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graphicFrame>
        <p:nvGraphicFramePr>
          <p:cNvPr id="1216" name="think-cell data - do not delete" hidden="1">
            <a:extLst>
              <a:ext uri="{FF2B5EF4-FFF2-40B4-BE49-F238E27FC236}">
                <a16:creationId xmlns:a16="http://schemas.microsoft.com/office/drawing/2014/main" id="{04A6D399-84B1-9C97-EE15-8194D8C85D3C}"/>
              </a:ext>
            </a:extLst>
          </p:cNvPr>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395" imgH="396" progId="TCLayout.ActiveDocument.1">
                  <p:embed/>
                </p:oleObj>
              </mc:Choice>
              <mc:Fallback>
                <p:oleObj name="think-cell スライド" r:id="rId3" imgW="395" imgH="396" progId="TCLayout.ActiveDocument.1">
                  <p:embed/>
                  <p:pic>
                    <p:nvPicPr>
                      <p:cNvPr id="1216" name="think-cell data - do not delete" hidden="1">
                        <a:extLst>
                          <a:ext uri="{FF2B5EF4-FFF2-40B4-BE49-F238E27FC236}">
                            <a16:creationId xmlns:a16="http://schemas.microsoft.com/office/drawing/2014/main" id="{04A6D399-84B1-9C97-EE15-8194D8C85D3C}"/>
                          </a:ext>
                        </a:extLst>
                      </p:cNvPr>
                      <p:cNvPicPr>
                        <a:picLocks noChangeAspect="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17" name="タイトル 1">
            <a:extLst>
              <a:ext uri="{FF2B5EF4-FFF2-40B4-BE49-F238E27FC236}">
                <a16:creationId xmlns:a16="http://schemas.microsoft.com/office/drawing/2014/main" id="{76074F83-9FA0-019F-BCB8-D6BA8B9CF7BD}"/>
              </a:ext>
            </a:extLst>
          </p:cNvPr>
          <p:cNvSpPr>
            <a:spLocks noGrp="1"/>
          </p:cNvSpPr>
          <p:nvPr>
            <p:ph type="title"/>
          </p:nvPr>
        </p:nvSpPr>
        <p:spPr>
          <a:xfrm>
            <a:off x="630000" y="622800"/>
            <a:ext cx="10933350" cy="664797"/>
          </a:xfrm>
        </p:spPr>
        <p:txBody>
          <a:bodyPr vert="horz"/>
          <a:lstStyle/>
          <a:p>
            <a:pPr>
              <a:tabLst>
                <a:tab pos="355600" algn="l"/>
              </a:tabLst>
            </a:pP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成果 </a:t>
            </a:r>
            <a:r>
              <a:rPr kumimoji="1" lang="en-US" altLang="ja-JP">
                <a:solidFill>
                  <a:srgbClr val="FE9341"/>
                </a:solidFill>
                <a:latin typeface="Meiryo UI" panose="020B0604030504040204" pitchFamily="50" charset="-128"/>
                <a:ea typeface="Meiryo UI" panose="020B0604030504040204" pitchFamily="50" charset="-128"/>
              </a:rPr>
              <a:t>(</a:t>
            </a:r>
            <a:r>
              <a:rPr kumimoji="1" lang="ja-JP" altLang="en-US">
                <a:solidFill>
                  <a:srgbClr val="FE9341"/>
                </a:solidFill>
                <a:latin typeface="Meiryo UI" panose="020B0604030504040204" pitchFamily="50" charset="-128"/>
                <a:ea typeface="Meiryo UI" panose="020B0604030504040204" pitchFamily="50" charset="-128"/>
              </a:rPr>
              <a:t>アウトカム</a:t>
            </a: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指標</a:t>
            </a:r>
            <a:br>
              <a:rPr kumimoji="1" lang="en-US" altLang="ja-JP">
                <a:solidFill>
                  <a:srgbClr val="FE9341"/>
                </a:solidFill>
                <a:latin typeface="Meiryo UI" panose="020B0604030504040204" pitchFamily="50" charset="-128"/>
                <a:ea typeface="Meiryo UI" panose="020B0604030504040204" pitchFamily="50" charset="-128"/>
              </a:rPr>
            </a:br>
            <a:r>
              <a:rPr kumimoji="1" lang="ja-JP" altLang="en-US">
                <a:solidFill>
                  <a:srgbClr val="FE9341"/>
                </a:solidFill>
                <a:latin typeface="Meiryo UI" panose="020B0604030504040204" pitchFamily="50" charset="-128"/>
                <a:ea typeface="Meiryo UI" panose="020B0604030504040204" pitchFamily="50" charset="-128"/>
              </a:rPr>
              <a:t>　</a:t>
            </a:r>
            <a:r>
              <a:rPr kumimoji="1" lang="en-US" altLang="ja-JP" sz="1600">
                <a:solidFill>
                  <a:schemeClr val="tx1"/>
                </a:solidFill>
                <a:latin typeface="Meiryo UI" panose="020B0604030504040204" pitchFamily="50" charset="-128"/>
                <a:ea typeface="Meiryo UI" panose="020B0604030504040204" pitchFamily="50" charset="-128"/>
              </a:rPr>
              <a:t>a. </a:t>
            </a:r>
            <a:r>
              <a:rPr kumimoji="1" lang="ja-JP" altLang="en-US" sz="1600">
                <a:solidFill>
                  <a:schemeClr val="tx1"/>
                </a:solidFill>
                <a:latin typeface="Meiryo UI" panose="020B0604030504040204" pitchFamily="50" charset="-128"/>
                <a:ea typeface="Meiryo UI" panose="020B0604030504040204" pitchFamily="50" charset="-128"/>
              </a:rPr>
              <a:t>ロジックツリー</a:t>
            </a:r>
            <a:endParaRPr kumimoji="1" lang="en-US">
              <a:solidFill>
                <a:schemeClr val="tx1"/>
              </a:solidFill>
              <a:latin typeface="Meiryo UI" panose="020B0604030504040204" pitchFamily="50" charset="-128"/>
              <a:ea typeface="Meiryo UI" panose="020B0604030504040204" pitchFamily="50" charset="-128"/>
            </a:endParaRPr>
          </a:p>
        </p:txBody>
      </p:sp>
      <p:sp>
        <p:nvSpPr>
          <p:cNvPr id="1219" name="Oval 20">
            <a:extLst>
              <a:ext uri="{FF2B5EF4-FFF2-40B4-BE49-F238E27FC236}">
                <a16:creationId xmlns:a16="http://schemas.microsoft.com/office/drawing/2014/main" id="{4A4635BE-4598-59E1-1463-79802937696F}"/>
              </a:ext>
            </a:extLst>
          </p:cNvPr>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２</a:t>
            </a:r>
            <a:endParaRPr kumimoji="0" 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grpSp>
        <p:nvGrpSpPr>
          <p:cNvPr id="1224" name="Google Shape;303;p8">
            <a:extLst>
              <a:ext uri="{FF2B5EF4-FFF2-40B4-BE49-F238E27FC236}">
                <a16:creationId xmlns:a16="http://schemas.microsoft.com/office/drawing/2014/main" id="{0CEAA619-369F-88DD-0734-EE71901CF4BC}"/>
              </a:ext>
            </a:extLst>
          </p:cNvPr>
          <p:cNvGrpSpPr/>
          <p:nvPr/>
        </p:nvGrpSpPr>
        <p:grpSpPr>
          <a:xfrm>
            <a:off x="9401763" y="1073606"/>
            <a:ext cx="2389458" cy="452724"/>
            <a:chOff x="4807779" y="1409231"/>
            <a:chExt cx="2080232" cy="452724"/>
          </a:xfrm>
        </p:grpSpPr>
        <p:grpSp>
          <p:nvGrpSpPr>
            <p:cNvPr id="1225" name="Google Shape;304;p8">
              <a:extLst>
                <a:ext uri="{FF2B5EF4-FFF2-40B4-BE49-F238E27FC236}">
                  <a16:creationId xmlns:a16="http://schemas.microsoft.com/office/drawing/2014/main" id="{F3296133-0C47-64CE-0118-B79123281137}"/>
                </a:ext>
              </a:extLst>
            </p:cNvPr>
            <p:cNvGrpSpPr/>
            <p:nvPr/>
          </p:nvGrpSpPr>
          <p:grpSpPr>
            <a:xfrm>
              <a:off x="4807779" y="1409231"/>
              <a:ext cx="2080232" cy="202917"/>
              <a:chOff x="4807779" y="1409231"/>
              <a:chExt cx="2080232" cy="202917"/>
            </a:xfrm>
          </p:grpSpPr>
          <p:sp>
            <p:nvSpPr>
              <p:cNvPr id="1226" name="Google Shape;305;p8">
                <a:extLst>
                  <a:ext uri="{FF2B5EF4-FFF2-40B4-BE49-F238E27FC236}">
                    <a16:creationId xmlns:a16="http://schemas.microsoft.com/office/drawing/2014/main" id="{1FFB3D23-80D7-0C50-40A3-7D112A72338C}"/>
                  </a:ext>
                </a:extLst>
              </p:cNvPr>
              <p:cNvSpPr txBox="1"/>
              <p:nvPr/>
            </p:nvSpPr>
            <p:spPr>
              <a:xfrm>
                <a:off x="5160011" y="1409231"/>
                <a:ext cx="1728000" cy="202917"/>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575757"/>
                  </a:buClr>
                  <a:buSzPts val="1200"/>
                  <a:buFont typeface="Trebuchet MS"/>
                  <a:buNone/>
                  <a:tabLst/>
                  <a:defRPr/>
                </a:pPr>
                <a:r>
                  <a:rPr kumimoji="0" lang="en-US" sz="105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a:t>
                </a:r>
                <a:r>
                  <a:rPr kumimoji="0" lang="en-US" sz="1050" b="0" i="0" u="sng"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横展開</a:t>
                </a:r>
                <a:r>
                  <a:rPr kumimoji="0" lang="en-US" sz="105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の成果指標</a:t>
                </a:r>
                <a:endParaRPr kumimoji="0" sz="105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227" name="Google Shape;306;p8">
                <a:extLst>
                  <a:ext uri="{FF2B5EF4-FFF2-40B4-BE49-F238E27FC236}">
                    <a16:creationId xmlns:a16="http://schemas.microsoft.com/office/drawing/2014/main" id="{AA5DBBEF-6848-67B7-15DD-8CD315FA39B9}"/>
                  </a:ext>
                </a:extLst>
              </p:cNvPr>
              <p:cNvSpPr/>
              <p:nvPr/>
            </p:nvSpPr>
            <p:spPr>
              <a:xfrm>
                <a:off x="4807779" y="1427586"/>
                <a:ext cx="306511" cy="166206"/>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228" name="Google Shape;307;p8">
              <a:extLst>
                <a:ext uri="{FF2B5EF4-FFF2-40B4-BE49-F238E27FC236}">
                  <a16:creationId xmlns:a16="http://schemas.microsoft.com/office/drawing/2014/main" id="{9D93FD1F-F949-EE44-1F6D-D56B26F3D1D3}"/>
                </a:ext>
              </a:extLst>
            </p:cNvPr>
            <p:cNvGrpSpPr/>
            <p:nvPr/>
          </p:nvGrpSpPr>
          <p:grpSpPr>
            <a:xfrm>
              <a:off x="4807779" y="1659038"/>
              <a:ext cx="2080232" cy="202917"/>
              <a:chOff x="4807779" y="1659038"/>
              <a:chExt cx="2080232" cy="202917"/>
            </a:xfrm>
          </p:grpSpPr>
          <p:sp>
            <p:nvSpPr>
              <p:cNvPr id="1229" name="Google Shape;308;p8">
                <a:extLst>
                  <a:ext uri="{FF2B5EF4-FFF2-40B4-BE49-F238E27FC236}">
                    <a16:creationId xmlns:a16="http://schemas.microsoft.com/office/drawing/2014/main" id="{A58F29BA-E5FF-6CAF-0CF1-AF8D538380C4}"/>
                  </a:ext>
                </a:extLst>
              </p:cNvPr>
              <p:cNvSpPr/>
              <p:nvPr/>
            </p:nvSpPr>
            <p:spPr>
              <a:xfrm>
                <a:off x="4807779" y="1677394"/>
                <a:ext cx="306511" cy="166206"/>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230" name="Google Shape;309;p8">
                <a:extLst>
                  <a:ext uri="{FF2B5EF4-FFF2-40B4-BE49-F238E27FC236}">
                    <a16:creationId xmlns:a16="http://schemas.microsoft.com/office/drawing/2014/main" id="{6149858D-DA3A-943F-C46F-67ADA37A9A32}"/>
                  </a:ext>
                </a:extLst>
              </p:cNvPr>
              <p:cNvSpPr txBox="1"/>
              <p:nvPr/>
            </p:nvSpPr>
            <p:spPr>
              <a:xfrm>
                <a:off x="5160011" y="1659038"/>
                <a:ext cx="1728000" cy="202917"/>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575757"/>
                  </a:buClr>
                  <a:buSzPts val="1200"/>
                  <a:buFont typeface="Trebuchet MS"/>
                  <a:buNone/>
                  <a:tabLst/>
                  <a:defRPr/>
                </a:pPr>
                <a:r>
                  <a:rPr kumimoji="0" lang="en-US" sz="105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a:t>
                </a:r>
                <a:r>
                  <a:rPr kumimoji="0" lang="ja-JP" altLang="en-US" sz="1050" b="0" i="0" u="sng"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補助事業</a:t>
                </a:r>
                <a:r>
                  <a:rPr kumimoji="0" lang="en-US" sz="105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の成果指標</a:t>
                </a:r>
                <a:endParaRPr kumimoji="0" sz="105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sp>
        <p:nvSpPr>
          <p:cNvPr id="1231" name="Rectangle 2">
            <a:extLst>
              <a:ext uri="{FF2B5EF4-FFF2-40B4-BE49-F238E27FC236}">
                <a16:creationId xmlns:a16="http://schemas.microsoft.com/office/drawing/2014/main" id="{B5ECEE68-9FD1-28D4-F9F2-1C9AEBF1189B}"/>
              </a:ext>
            </a:extLst>
          </p:cNvPr>
          <p:cNvSpPr/>
          <p:nvPr/>
        </p:nvSpPr>
        <p:spPr>
          <a:xfrm>
            <a:off x="9716708" y="565254"/>
            <a:ext cx="1656081" cy="57804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目標の方向性 </a:t>
            </a: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増減</a:t>
            </a: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a:t>
            </a:r>
            <a:endPar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grpSp>
        <p:nvGrpSpPr>
          <p:cNvPr id="1232" name="Group 15">
            <a:extLst>
              <a:ext uri="{FF2B5EF4-FFF2-40B4-BE49-F238E27FC236}">
                <a16:creationId xmlns:a16="http://schemas.microsoft.com/office/drawing/2014/main" id="{6705B23A-09F9-6588-8638-DA600DBBBD23}"/>
              </a:ext>
            </a:extLst>
          </p:cNvPr>
          <p:cNvGrpSpPr/>
          <p:nvPr/>
        </p:nvGrpSpPr>
        <p:grpSpPr>
          <a:xfrm>
            <a:off x="8807288" y="703397"/>
            <a:ext cx="945340" cy="288000"/>
            <a:chOff x="10462524" y="1501955"/>
            <a:chExt cx="945340" cy="288000"/>
          </a:xfrm>
        </p:grpSpPr>
        <p:grpSp>
          <p:nvGrpSpPr>
            <p:cNvPr id="1233" name="Group 18">
              <a:extLst>
                <a:ext uri="{FF2B5EF4-FFF2-40B4-BE49-F238E27FC236}">
                  <a16:creationId xmlns:a16="http://schemas.microsoft.com/office/drawing/2014/main" id="{8F583978-EB5D-39F8-9647-1554E44FE8C1}"/>
                </a:ext>
              </a:extLst>
            </p:cNvPr>
            <p:cNvGrpSpPr/>
            <p:nvPr/>
          </p:nvGrpSpPr>
          <p:grpSpPr>
            <a:xfrm>
              <a:off x="10462524" y="1501955"/>
              <a:ext cx="288000" cy="288000"/>
              <a:chOff x="10462524" y="1501955"/>
              <a:chExt cx="288000" cy="288000"/>
            </a:xfrm>
          </p:grpSpPr>
          <p:sp>
            <p:nvSpPr>
              <p:cNvPr id="1234" name="Oval 445">
                <a:extLst>
                  <a:ext uri="{FF2B5EF4-FFF2-40B4-BE49-F238E27FC236}">
                    <a16:creationId xmlns:a16="http://schemas.microsoft.com/office/drawing/2014/main" id="{1D2E02C0-75DF-923B-EE21-4F72677A43FC}"/>
                  </a:ext>
                </a:extLst>
              </p:cNvPr>
              <p:cNvSpPr/>
              <p:nvPr/>
            </p:nvSpPr>
            <p:spPr>
              <a:xfrm>
                <a:off x="10462524" y="1501955"/>
                <a:ext cx="288000" cy="288000"/>
              </a:xfrm>
              <a:prstGeom prst="ellipse">
                <a:avLst/>
              </a:prstGeom>
              <a:solidFill>
                <a:srgbClr val="C9E7C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235" name="Arrow: Right 446">
                <a:extLst>
                  <a:ext uri="{FF2B5EF4-FFF2-40B4-BE49-F238E27FC236}">
                    <a16:creationId xmlns:a16="http://schemas.microsoft.com/office/drawing/2014/main" id="{92832FD9-E8AE-6105-ABFC-F608496858EF}"/>
                  </a:ext>
                </a:extLst>
              </p:cNvPr>
              <p:cNvSpPr/>
              <p:nvPr/>
            </p:nvSpPr>
            <p:spPr>
              <a:xfrm rot="19149717">
                <a:off x="10516524" y="1575229"/>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nvGrpSpPr>
            <p:cNvPr id="1236" name="Group 19">
              <a:extLst>
                <a:ext uri="{FF2B5EF4-FFF2-40B4-BE49-F238E27FC236}">
                  <a16:creationId xmlns:a16="http://schemas.microsoft.com/office/drawing/2014/main" id="{C3E4D958-E8F3-F19F-4798-B4460EE17096}"/>
                </a:ext>
              </a:extLst>
            </p:cNvPr>
            <p:cNvGrpSpPr/>
            <p:nvPr/>
          </p:nvGrpSpPr>
          <p:grpSpPr>
            <a:xfrm>
              <a:off x="10791194" y="1501955"/>
              <a:ext cx="288000" cy="288000"/>
              <a:chOff x="10791194" y="1501955"/>
              <a:chExt cx="288000" cy="288000"/>
            </a:xfrm>
          </p:grpSpPr>
          <p:sp>
            <p:nvSpPr>
              <p:cNvPr id="1237" name="Oval 445">
                <a:extLst>
                  <a:ext uri="{FF2B5EF4-FFF2-40B4-BE49-F238E27FC236}">
                    <a16:creationId xmlns:a16="http://schemas.microsoft.com/office/drawing/2014/main" id="{60BF7FB7-96A1-64CC-D740-6D188D5EA063}"/>
                  </a:ext>
                </a:extLst>
              </p:cNvPr>
              <p:cNvSpPr/>
              <p:nvPr/>
            </p:nvSpPr>
            <p:spPr>
              <a:xfrm flipV="1">
                <a:off x="10791194" y="1501955"/>
                <a:ext cx="288000" cy="288000"/>
              </a:xfrm>
              <a:prstGeom prst="ellipse">
                <a:avLst/>
              </a:prstGeom>
              <a:solidFill>
                <a:srgbClr val="EBC5D0"/>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238" name="Arrow: Right 446">
                <a:extLst>
                  <a:ext uri="{FF2B5EF4-FFF2-40B4-BE49-F238E27FC236}">
                    <a16:creationId xmlns:a16="http://schemas.microsoft.com/office/drawing/2014/main" id="{F86BFC2A-F37A-FD8E-514D-CE0FCF27CE24}"/>
                  </a:ext>
                </a:extLst>
              </p:cNvPr>
              <p:cNvSpPr/>
              <p:nvPr/>
            </p:nvSpPr>
            <p:spPr>
              <a:xfrm rot="2450283" flipV="1">
                <a:off x="10845194" y="1575229"/>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nvGrpSpPr>
            <p:cNvPr id="1239" name="Group 20">
              <a:extLst>
                <a:ext uri="{FF2B5EF4-FFF2-40B4-BE49-F238E27FC236}">
                  <a16:creationId xmlns:a16="http://schemas.microsoft.com/office/drawing/2014/main" id="{E4EE877C-32B8-A2EB-3C0D-C5AA7E85A4E5}"/>
                </a:ext>
              </a:extLst>
            </p:cNvPr>
            <p:cNvGrpSpPr/>
            <p:nvPr/>
          </p:nvGrpSpPr>
          <p:grpSpPr>
            <a:xfrm>
              <a:off x="11119864" y="1501955"/>
              <a:ext cx="288000" cy="288000"/>
              <a:chOff x="11119864" y="1501955"/>
              <a:chExt cx="288000" cy="288000"/>
            </a:xfrm>
          </p:grpSpPr>
          <p:sp>
            <p:nvSpPr>
              <p:cNvPr id="1240" name="Oval 445">
                <a:extLst>
                  <a:ext uri="{FF2B5EF4-FFF2-40B4-BE49-F238E27FC236}">
                    <a16:creationId xmlns:a16="http://schemas.microsoft.com/office/drawing/2014/main" id="{607ED96B-AED9-9075-E224-49A836DEEDB4}"/>
                  </a:ext>
                </a:extLst>
              </p:cNvPr>
              <p:cNvSpPr/>
              <p:nvPr/>
            </p:nvSpPr>
            <p:spPr>
              <a:xfrm flipV="1">
                <a:off x="11119864" y="1501955"/>
                <a:ext cx="288000" cy="288000"/>
              </a:xfrm>
              <a:prstGeom prst="ellipse">
                <a:avLst/>
              </a:prstGeom>
              <a:solidFill>
                <a:srgbClr val="C8C8C8"/>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241" name="Arrow: Right 446">
                <a:extLst>
                  <a:ext uri="{FF2B5EF4-FFF2-40B4-BE49-F238E27FC236}">
                    <a16:creationId xmlns:a16="http://schemas.microsoft.com/office/drawing/2014/main" id="{AF31ECB1-BA11-74DB-758E-D6C82A27D7B0}"/>
                  </a:ext>
                </a:extLst>
              </p:cNvPr>
              <p:cNvSpPr/>
              <p:nvPr/>
            </p:nvSpPr>
            <p:spPr>
              <a:xfrm flipV="1">
                <a:off x="11173864" y="1575229"/>
                <a:ext cx="180000" cy="141452"/>
              </a:xfrm>
              <a:prstGeom prst="rightArrow">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endParaRPr>
              </a:p>
            </p:txBody>
          </p:sp>
        </p:grpSp>
      </p:grpSp>
      <p:cxnSp>
        <p:nvCxnSpPr>
          <p:cNvPr id="1242" name="Google Shape;254;p8">
            <a:extLst>
              <a:ext uri="{FF2B5EF4-FFF2-40B4-BE49-F238E27FC236}">
                <a16:creationId xmlns:a16="http://schemas.microsoft.com/office/drawing/2014/main" id="{C6A91679-8886-4557-A094-10C76B000DFD}"/>
              </a:ext>
            </a:extLst>
          </p:cNvPr>
          <p:cNvCxnSpPr>
            <a:cxnSpLocks/>
            <a:stCxn id="1254" idx="1"/>
            <a:endCxn id="1244" idx="3"/>
          </p:cNvCxnSpPr>
          <p:nvPr/>
        </p:nvCxnSpPr>
        <p:spPr>
          <a:xfrm rot="10800000">
            <a:off x="1982805" y="2866529"/>
            <a:ext cx="1539801" cy="2767540"/>
          </a:xfrm>
          <a:prstGeom prst="bentConnector3">
            <a:avLst>
              <a:gd name="adj1" fmla="val 50000"/>
            </a:avLst>
          </a:prstGeom>
          <a:noFill/>
          <a:ln w="19050" cap="rnd" cmpd="sng">
            <a:solidFill>
              <a:srgbClr val="6E6F73"/>
            </a:solidFill>
            <a:prstDash val="solid"/>
            <a:round/>
            <a:headEnd type="none" w="sm" len="sm"/>
            <a:tailEnd type="triangle" w="med" len="med"/>
          </a:ln>
        </p:spPr>
      </p:cxnSp>
      <p:cxnSp>
        <p:nvCxnSpPr>
          <p:cNvPr id="1243" name="Google Shape;257;p8">
            <a:extLst>
              <a:ext uri="{FF2B5EF4-FFF2-40B4-BE49-F238E27FC236}">
                <a16:creationId xmlns:a16="http://schemas.microsoft.com/office/drawing/2014/main" id="{B52438B5-A082-1B38-E0C2-FC6B36BE739C}"/>
              </a:ext>
            </a:extLst>
          </p:cNvPr>
          <p:cNvCxnSpPr>
            <a:cxnSpLocks/>
            <a:stCxn id="1252" idx="1"/>
            <a:endCxn id="1244" idx="3"/>
          </p:cNvCxnSpPr>
          <p:nvPr/>
        </p:nvCxnSpPr>
        <p:spPr>
          <a:xfrm rot="10800000">
            <a:off x="1982805" y="2866530"/>
            <a:ext cx="1539801" cy="922513"/>
          </a:xfrm>
          <a:prstGeom prst="bentConnector3">
            <a:avLst>
              <a:gd name="adj1" fmla="val 50000"/>
            </a:avLst>
          </a:prstGeom>
          <a:noFill/>
          <a:ln w="19050" cap="rnd" cmpd="sng">
            <a:solidFill>
              <a:srgbClr val="6E6F73"/>
            </a:solidFill>
            <a:prstDash val="solid"/>
            <a:round/>
            <a:headEnd type="none" w="sm" len="sm"/>
            <a:tailEnd type="triangle" w="med" len="med"/>
          </a:ln>
        </p:spPr>
      </p:cxnSp>
      <p:sp>
        <p:nvSpPr>
          <p:cNvPr id="1244" name="Google Shape;256;p8">
            <a:extLst>
              <a:ext uri="{FF2B5EF4-FFF2-40B4-BE49-F238E27FC236}">
                <a16:creationId xmlns:a16="http://schemas.microsoft.com/office/drawing/2014/main" id="{DB9EFE82-2A2C-DC49-D7BC-696E1CBE034A}"/>
              </a:ext>
            </a:extLst>
          </p:cNvPr>
          <p:cNvSpPr/>
          <p:nvPr/>
        </p:nvSpPr>
        <p:spPr>
          <a:xfrm>
            <a:off x="638747" y="2506529"/>
            <a:ext cx="1344057" cy="720000"/>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lvl="0" algn="ctr">
              <a:buClr>
                <a:srgbClr val="575757"/>
              </a:buClr>
              <a:buSzPts val="1400"/>
              <a:defRPr/>
            </a:pPr>
            <a:r>
              <a:rPr lang="ja-JP" altLang="en-US" sz="1200">
                <a:latin typeface="Meiryo UI" panose="020B0604030504040204" pitchFamily="50" charset="-128"/>
                <a:ea typeface="Meiryo UI" panose="020B0604030504040204" pitchFamily="50" charset="-128"/>
              </a:rPr>
              <a:t>経済的価値の実現</a:t>
            </a:r>
            <a:endParaRPr kumimoji="0"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cxnSp>
        <p:nvCxnSpPr>
          <p:cNvPr id="1245" name="Google Shape;262;p8">
            <a:extLst>
              <a:ext uri="{FF2B5EF4-FFF2-40B4-BE49-F238E27FC236}">
                <a16:creationId xmlns:a16="http://schemas.microsoft.com/office/drawing/2014/main" id="{B2CC5144-1403-28A9-E2A4-92ACBAA2B609}"/>
              </a:ext>
            </a:extLst>
          </p:cNvPr>
          <p:cNvCxnSpPr>
            <a:cxnSpLocks/>
            <a:stCxn id="1253" idx="1"/>
            <a:endCxn id="1244" idx="3"/>
          </p:cNvCxnSpPr>
          <p:nvPr/>
        </p:nvCxnSpPr>
        <p:spPr>
          <a:xfrm flipH="1">
            <a:off x="1982804" y="2866529"/>
            <a:ext cx="1539801" cy="0"/>
          </a:xfrm>
          <a:prstGeom prst="straightConnector1">
            <a:avLst/>
          </a:prstGeom>
          <a:noFill/>
          <a:ln w="19050" cap="rnd" cmpd="sng">
            <a:solidFill>
              <a:srgbClr val="6E6F73"/>
            </a:solidFill>
            <a:prstDash val="solid"/>
            <a:round/>
            <a:headEnd type="none" w="sm" len="sm"/>
            <a:tailEnd type="triangle" w="med" len="med"/>
          </a:ln>
        </p:spPr>
      </p:cxnSp>
      <p:cxnSp>
        <p:nvCxnSpPr>
          <p:cNvPr id="1246" name="Google Shape;266;p8">
            <a:extLst>
              <a:ext uri="{FF2B5EF4-FFF2-40B4-BE49-F238E27FC236}">
                <a16:creationId xmlns:a16="http://schemas.microsoft.com/office/drawing/2014/main" id="{244483A2-8BA1-07B0-3C23-D7C9BE47C539}"/>
              </a:ext>
            </a:extLst>
          </p:cNvPr>
          <p:cNvCxnSpPr>
            <a:stCxn id="1256" idx="1"/>
          </p:cNvCxnSpPr>
          <p:nvPr/>
        </p:nvCxnSpPr>
        <p:spPr>
          <a:xfrm rot="10800000">
            <a:off x="5593864" y="2866529"/>
            <a:ext cx="714600" cy="0"/>
          </a:xfrm>
          <a:prstGeom prst="straightConnector1">
            <a:avLst/>
          </a:prstGeom>
          <a:noFill/>
          <a:ln w="19050" cap="rnd" cmpd="sng">
            <a:solidFill>
              <a:srgbClr val="6E6F73"/>
            </a:solidFill>
            <a:prstDash val="solid"/>
            <a:round/>
            <a:headEnd type="none" w="sm" len="sm"/>
            <a:tailEnd type="triangle" w="med" len="med"/>
          </a:ln>
        </p:spPr>
      </p:cxnSp>
      <p:cxnSp>
        <p:nvCxnSpPr>
          <p:cNvPr id="1247" name="Google Shape;268;p8">
            <a:extLst>
              <a:ext uri="{FF2B5EF4-FFF2-40B4-BE49-F238E27FC236}">
                <a16:creationId xmlns:a16="http://schemas.microsoft.com/office/drawing/2014/main" id="{7B062468-0805-996A-F144-1D28C51A3D30}"/>
              </a:ext>
            </a:extLst>
          </p:cNvPr>
          <p:cNvCxnSpPr>
            <a:stCxn id="1257" idx="1"/>
            <a:endCxn id="1252" idx="3"/>
          </p:cNvCxnSpPr>
          <p:nvPr/>
        </p:nvCxnSpPr>
        <p:spPr>
          <a:xfrm rot="10800000">
            <a:off x="5576464" y="3789042"/>
            <a:ext cx="732000" cy="0"/>
          </a:xfrm>
          <a:prstGeom prst="straightConnector1">
            <a:avLst/>
          </a:prstGeom>
          <a:noFill/>
          <a:ln w="19050" cap="rnd" cmpd="sng">
            <a:solidFill>
              <a:srgbClr val="6E6F73"/>
            </a:solidFill>
            <a:prstDash val="solid"/>
            <a:round/>
            <a:headEnd type="none" w="sm" len="sm"/>
            <a:tailEnd type="triangle" w="med" len="med"/>
          </a:ln>
        </p:spPr>
      </p:cxnSp>
      <p:cxnSp>
        <p:nvCxnSpPr>
          <p:cNvPr id="1248" name="Google Shape;270;p8">
            <a:extLst>
              <a:ext uri="{FF2B5EF4-FFF2-40B4-BE49-F238E27FC236}">
                <a16:creationId xmlns:a16="http://schemas.microsoft.com/office/drawing/2014/main" id="{C93D0C89-1A4C-DED4-4165-08A0660BB1B9}"/>
              </a:ext>
            </a:extLst>
          </p:cNvPr>
          <p:cNvCxnSpPr>
            <a:stCxn id="1258" idx="1"/>
            <a:endCxn id="1254" idx="3"/>
          </p:cNvCxnSpPr>
          <p:nvPr/>
        </p:nvCxnSpPr>
        <p:spPr>
          <a:xfrm rot="10800000">
            <a:off x="5576764" y="5634069"/>
            <a:ext cx="731700" cy="0"/>
          </a:xfrm>
          <a:prstGeom prst="straightConnector1">
            <a:avLst/>
          </a:prstGeom>
          <a:noFill/>
          <a:ln w="19050" cap="rnd" cmpd="sng">
            <a:solidFill>
              <a:srgbClr val="6E6F73"/>
            </a:solidFill>
            <a:prstDash val="solid"/>
            <a:round/>
            <a:headEnd type="none" w="sm" len="sm"/>
            <a:tailEnd type="triangle" w="med" len="med"/>
          </a:ln>
        </p:spPr>
      </p:cxnSp>
      <p:cxnSp>
        <p:nvCxnSpPr>
          <p:cNvPr id="1249" name="Google Shape;272;p8">
            <a:extLst>
              <a:ext uri="{FF2B5EF4-FFF2-40B4-BE49-F238E27FC236}">
                <a16:creationId xmlns:a16="http://schemas.microsoft.com/office/drawing/2014/main" id="{B04D0BF7-EF40-1BD0-FA13-D8EE4199154B}"/>
              </a:ext>
            </a:extLst>
          </p:cNvPr>
          <p:cNvCxnSpPr/>
          <p:nvPr/>
        </p:nvCxnSpPr>
        <p:spPr>
          <a:xfrm rot="10800000">
            <a:off x="8362433" y="2866529"/>
            <a:ext cx="806764" cy="0"/>
          </a:xfrm>
          <a:prstGeom prst="straightConnector1">
            <a:avLst/>
          </a:prstGeom>
          <a:noFill/>
          <a:ln w="19050" cap="rnd" cmpd="sng">
            <a:solidFill>
              <a:srgbClr val="6E6F73"/>
            </a:solidFill>
            <a:prstDash val="solid"/>
            <a:round/>
            <a:headEnd type="none" w="sm" len="sm"/>
            <a:tailEnd type="triangle" w="med" len="med"/>
          </a:ln>
        </p:spPr>
      </p:cxnSp>
      <p:cxnSp>
        <p:nvCxnSpPr>
          <p:cNvPr id="1250" name="Google Shape;273;p8">
            <a:extLst>
              <a:ext uri="{FF2B5EF4-FFF2-40B4-BE49-F238E27FC236}">
                <a16:creationId xmlns:a16="http://schemas.microsoft.com/office/drawing/2014/main" id="{C3FC1FDC-8B3D-A0FB-A593-41835FEF720F}"/>
              </a:ext>
            </a:extLst>
          </p:cNvPr>
          <p:cNvCxnSpPr/>
          <p:nvPr/>
        </p:nvCxnSpPr>
        <p:spPr>
          <a:xfrm rot="10800000">
            <a:off x="8362433" y="3789042"/>
            <a:ext cx="806764" cy="0"/>
          </a:xfrm>
          <a:prstGeom prst="straightConnector1">
            <a:avLst/>
          </a:prstGeom>
          <a:noFill/>
          <a:ln w="19050" cap="rnd" cmpd="sng">
            <a:solidFill>
              <a:srgbClr val="6E6F73"/>
            </a:solidFill>
            <a:prstDash val="solid"/>
            <a:round/>
            <a:headEnd type="none" w="sm" len="sm"/>
            <a:tailEnd type="triangle" w="med" len="med"/>
          </a:ln>
        </p:spPr>
      </p:cxnSp>
      <p:cxnSp>
        <p:nvCxnSpPr>
          <p:cNvPr id="1251" name="Google Shape;274;p8">
            <a:extLst>
              <a:ext uri="{FF2B5EF4-FFF2-40B4-BE49-F238E27FC236}">
                <a16:creationId xmlns:a16="http://schemas.microsoft.com/office/drawing/2014/main" id="{FA314A9B-B125-C63F-0AD4-406E70C3A1CB}"/>
              </a:ext>
            </a:extLst>
          </p:cNvPr>
          <p:cNvCxnSpPr/>
          <p:nvPr/>
        </p:nvCxnSpPr>
        <p:spPr>
          <a:xfrm rot="10800000">
            <a:off x="8362433" y="5634069"/>
            <a:ext cx="806764" cy="0"/>
          </a:xfrm>
          <a:prstGeom prst="straightConnector1">
            <a:avLst/>
          </a:prstGeom>
          <a:noFill/>
          <a:ln w="19050" cap="rnd" cmpd="sng">
            <a:solidFill>
              <a:srgbClr val="6E6F73"/>
            </a:solidFill>
            <a:prstDash val="solid"/>
            <a:round/>
            <a:headEnd type="none" w="sm" len="sm"/>
            <a:tailEnd type="triangle" w="med" len="med"/>
          </a:ln>
        </p:spPr>
      </p:cxnSp>
      <p:sp>
        <p:nvSpPr>
          <p:cNvPr id="1252" name="Google Shape;258;p8">
            <a:extLst>
              <a:ext uri="{FF2B5EF4-FFF2-40B4-BE49-F238E27FC236}">
                <a16:creationId xmlns:a16="http://schemas.microsoft.com/office/drawing/2014/main" id="{4FF9557A-72A7-BC91-2026-E40B0D73865D}"/>
              </a:ext>
            </a:extLst>
          </p:cNvPr>
          <p:cNvSpPr/>
          <p:nvPr/>
        </p:nvSpPr>
        <p:spPr>
          <a:xfrm>
            <a:off x="3522605" y="3429042"/>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陸上管理</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3EAD92"/>
              </a:buClr>
              <a:buSzPts val="1400"/>
              <a:buFont typeface="Arial"/>
              <a:buNone/>
              <a:tabLst/>
              <a:defRPr/>
            </a:pPr>
            <a: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t> (</a:t>
            </a: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管理の簡素化</a:t>
            </a:r>
            <a: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t>) </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p:txBody>
      </p:sp>
      <p:sp>
        <p:nvSpPr>
          <p:cNvPr id="1253" name="Google Shape;263;p8">
            <a:extLst>
              <a:ext uri="{FF2B5EF4-FFF2-40B4-BE49-F238E27FC236}">
                <a16:creationId xmlns:a16="http://schemas.microsoft.com/office/drawing/2014/main" id="{D808E9AC-ACC7-632D-8CDF-21D4B41DCB8C}"/>
              </a:ext>
            </a:extLst>
          </p:cNvPr>
          <p:cNvSpPr/>
          <p:nvPr/>
        </p:nvSpPr>
        <p:spPr>
          <a:xfrm>
            <a:off x="3522605" y="2506529"/>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endParaRPr kumimoji="0"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rPr>
              <a:t>養殖の半自動化</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3EAD92"/>
              </a:buClr>
              <a:buSzPts val="1400"/>
              <a:buFont typeface="Arial"/>
              <a:buNone/>
              <a:tabLst/>
              <a:defRPr/>
            </a:pPr>
            <a: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t> (</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rPr>
              <a:t>育成の簡素化</a:t>
            </a:r>
            <a: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t>) </a:t>
            </a:r>
            <a:b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b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p:txBody>
      </p:sp>
      <p:sp>
        <p:nvSpPr>
          <p:cNvPr id="1254" name="Google Shape;255;p8">
            <a:extLst>
              <a:ext uri="{FF2B5EF4-FFF2-40B4-BE49-F238E27FC236}">
                <a16:creationId xmlns:a16="http://schemas.microsoft.com/office/drawing/2014/main" id="{8404D717-CAF3-3657-3DBA-6270474BADAE}"/>
              </a:ext>
            </a:extLst>
          </p:cNvPr>
          <p:cNvSpPr/>
          <p:nvPr/>
        </p:nvSpPr>
        <p:spPr>
          <a:xfrm>
            <a:off x="3522605" y="5274069"/>
            <a:ext cx="2054100"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赤潮発生の予測</a:t>
            </a:r>
            <a:endParaRPr kumimoji="0"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（漁場の健全化）</a:t>
            </a:r>
            <a:endParaRPr kumimoji="0"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grpSp>
        <p:nvGrpSpPr>
          <p:cNvPr id="1255" name="Google Shape;275;p8">
            <a:extLst>
              <a:ext uri="{FF2B5EF4-FFF2-40B4-BE49-F238E27FC236}">
                <a16:creationId xmlns:a16="http://schemas.microsoft.com/office/drawing/2014/main" id="{6CC3810D-488D-9E81-7FF4-24E03FB08D07}"/>
              </a:ext>
            </a:extLst>
          </p:cNvPr>
          <p:cNvGrpSpPr/>
          <p:nvPr/>
        </p:nvGrpSpPr>
        <p:grpSpPr>
          <a:xfrm>
            <a:off x="6308464" y="2506529"/>
            <a:ext cx="2053969" cy="3487540"/>
            <a:chOff x="6293981" y="2641281"/>
            <a:chExt cx="2053969" cy="3487540"/>
          </a:xfrm>
        </p:grpSpPr>
        <p:sp>
          <p:nvSpPr>
            <p:cNvPr id="1256" name="Google Shape;267;p8">
              <a:extLst>
                <a:ext uri="{FF2B5EF4-FFF2-40B4-BE49-F238E27FC236}">
                  <a16:creationId xmlns:a16="http://schemas.microsoft.com/office/drawing/2014/main" id="{EAEF7F7E-D996-81B3-4557-957F6BF4213B}"/>
                </a:ext>
              </a:extLst>
            </p:cNvPr>
            <p:cNvSpPr/>
            <p:nvPr/>
          </p:nvSpPr>
          <p:spPr>
            <a:xfrm>
              <a:off x="6293981" y="2641281"/>
              <a:ext cx="2053969" cy="720000"/>
            </a:xfrm>
            <a:prstGeom prst="rect">
              <a:avLst/>
            </a:prstGeom>
            <a:solidFill>
              <a:srgbClr val="FFFFFF"/>
            </a:solidFill>
            <a:ln w="28575" cap="rnd" cmpd="sng">
              <a:solidFill>
                <a:srgbClr val="999999"/>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少人数での生産活動</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p:txBody>
        </p:sp>
        <p:sp>
          <p:nvSpPr>
            <p:cNvPr id="1257" name="Google Shape;269;p8">
              <a:extLst>
                <a:ext uri="{FF2B5EF4-FFF2-40B4-BE49-F238E27FC236}">
                  <a16:creationId xmlns:a16="http://schemas.microsoft.com/office/drawing/2014/main" id="{9F3CE848-E40A-B2CF-9239-FC8C3EE609F6}"/>
                </a:ext>
              </a:extLst>
            </p:cNvPr>
            <p:cNvSpPr/>
            <p:nvPr/>
          </p:nvSpPr>
          <p:spPr>
            <a:xfrm>
              <a:off x="6293981" y="3563794"/>
              <a:ext cx="2053969" cy="720000"/>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rPr>
                <a:t>毎回の</a:t>
              </a:r>
              <a:r>
                <a:rPr kumimoji="0" lang="ja-JP" alt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見回り</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1258" name="Google Shape;271;p8">
              <a:extLst>
                <a:ext uri="{FF2B5EF4-FFF2-40B4-BE49-F238E27FC236}">
                  <a16:creationId xmlns:a16="http://schemas.microsoft.com/office/drawing/2014/main" id="{4A5E2483-547A-591A-B813-268DCAEF6905}"/>
                </a:ext>
              </a:extLst>
            </p:cNvPr>
            <p:cNvSpPr/>
            <p:nvPr/>
          </p:nvSpPr>
          <p:spPr>
            <a:xfrm>
              <a:off x="6293981" y="5408821"/>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a:t>
              </a:r>
              <a:r>
                <a:rPr kumimoji="0" lang="ja-JP" alt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の</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rPr>
                <a:t>測定</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1259" name="Google Shape;276;p8">
              <a:extLst>
                <a:ext uri="{FF2B5EF4-FFF2-40B4-BE49-F238E27FC236}">
                  <a16:creationId xmlns:a16="http://schemas.microsoft.com/office/drawing/2014/main" id="{E1DB0BAE-29BC-9685-E3B9-EE8C5623D609}"/>
                </a:ext>
              </a:extLst>
            </p:cNvPr>
            <p:cNvSpPr/>
            <p:nvPr/>
          </p:nvSpPr>
          <p:spPr>
            <a:xfrm>
              <a:off x="6293981" y="4486307"/>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rPr>
                <a:t>の測定</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grpSp>
      <p:grpSp>
        <p:nvGrpSpPr>
          <p:cNvPr id="1260" name="Google Shape;277;p8">
            <a:extLst>
              <a:ext uri="{FF2B5EF4-FFF2-40B4-BE49-F238E27FC236}">
                <a16:creationId xmlns:a16="http://schemas.microsoft.com/office/drawing/2014/main" id="{DAEED52D-0AE1-752F-4F60-FBD707E29271}"/>
              </a:ext>
            </a:extLst>
          </p:cNvPr>
          <p:cNvGrpSpPr/>
          <p:nvPr/>
        </p:nvGrpSpPr>
        <p:grpSpPr>
          <a:xfrm>
            <a:off x="9094323" y="2506529"/>
            <a:ext cx="2053969" cy="3487540"/>
            <a:chOff x="9290240" y="2641281"/>
            <a:chExt cx="2053969" cy="3487540"/>
          </a:xfrm>
        </p:grpSpPr>
        <p:sp>
          <p:nvSpPr>
            <p:cNvPr id="1261" name="Google Shape;278;p8">
              <a:extLst>
                <a:ext uri="{FF2B5EF4-FFF2-40B4-BE49-F238E27FC236}">
                  <a16:creationId xmlns:a16="http://schemas.microsoft.com/office/drawing/2014/main" id="{F31876B1-A717-93ED-7EE4-AB018739803C}"/>
                </a:ext>
              </a:extLst>
            </p:cNvPr>
            <p:cNvSpPr/>
            <p:nvPr/>
          </p:nvSpPr>
          <p:spPr>
            <a:xfrm>
              <a:off x="9290240" y="2641281"/>
              <a:ext cx="2053969" cy="720000"/>
            </a:xfrm>
            <a:prstGeom prst="rect">
              <a:avLst/>
            </a:prstGeom>
            <a:solidFill>
              <a:srgbClr val="FFFFFF"/>
            </a:solidFill>
            <a:ln w="28575" cap="rnd" cmpd="sng">
              <a:solidFill>
                <a:srgbClr val="62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rPr>
                <a:t>にかかる手間</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p:txBody>
        </p:sp>
        <p:sp>
          <p:nvSpPr>
            <p:cNvPr id="1262" name="Google Shape;279;p8">
              <a:extLst>
                <a:ext uri="{FF2B5EF4-FFF2-40B4-BE49-F238E27FC236}">
                  <a16:creationId xmlns:a16="http://schemas.microsoft.com/office/drawing/2014/main" id="{8C4F5844-189F-AE0D-D395-90444353762E}"/>
                </a:ext>
              </a:extLst>
            </p:cNvPr>
            <p:cNvSpPr/>
            <p:nvPr/>
          </p:nvSpPr>
          <p:spPr>
            <a:xfrm>
              <a:off x="9290240" y="3563794"/>
              <a:ext cx="2053969" cy="720000"/>
            </a:xfrm>
            <a:prstGeom prst="rect">
              <a:avLst/>
            </a:prstGeom>
            <a:solidFill>
              <a:srgbClr val="FFFFFF"/>
            </a:solidFill>
            <a:ln w="28575" cap="rnd" cmpd="sng">
              <a:solidFill>
                <a:srgbClr val="959595"/>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rPr>
                <a:t>の環境監視</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1263" name="Google Shape;280;p8">
              <a:extLst>
                <a:ext uri="{FF2B5EF4-FFF2-40B4-BE49-F238E27FC236}">
                  <a16:creationId xmlns:a16="http://schemas.microsoft.com/office/drawing/2014/main" id="{4F645FAE-CA3C-D40F-E93C-EA79E69902E7}"/>
                </a:ext>
              </a:extLst>
            </p:cNvPr>
            <p:cNvSpPr/>
            <p:nvPr/>
          </p:nvSpPr>
          <p:spPr>
            <a:xfrm>
              <a:off x="9290240" y="5408821"/>
              <a:ext cx="2053969" cy="720000"/>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rPr>
                <a:t>発生の不規則性</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1264" name="Google Shape;281;p8">
              <a:extLst>
                <a:ext uri="{FF2B5EF4-FFF2-40B4-BE49-F238E27FC236}">
                  <a16:creationId xmlns:a16="http://schemas.microsoft.com/office/drawing/2014/main" id="{EF0662DB-8129-B102-D936-D5C1099ADFF4}"/>
                </a:ext>
              </a:extLst>
            </p:cNvPr>
            <p:cNvSpPr/>
            <p:nvPr/>
          </p:nvSpPr>
          <p:spPr>
            <a:xfrm>
              <a:off x="9290240" y="4486307"/>
              <a:ext cx="2053969" cy="720000"/>
            </a:xfrm>
            <a:prstGeom prst="rect">
              <a:avLst/>
            </a:prstGeom>
            <a:solidFill>
              <a:srgbClr val="FFFFFF"/>
            </a:solidFill>
            <a:ln w="28575" cap="rnd" cmpd="sng">
              <a:solidFill>
                <a:srgbClr val="62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rPr>
                <a:t>の環境監視</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grpSp>
      <p:cxnSp>
        <p:nvCxnSpPr>
          <p:cNvPr id="1265" name="Google Shape;282;p8">
            <a:extLst>
              <a:ext uri="{FF2B5EF4-FFF2-40B4-BE49-F238E27FC236}">
                <a16:creationId xmlns:a16="http://schemas.microsoft.com/office/drawing/2014/main" id="{852882CF-AE9B-0BFB-FC4B-897B5F0F65F8}"/>
              </a:ext>
            </a:extLst>
          </p:cNvPr>
          <p:cNvCxnSpPr/>
          <p:nvPr/>
        </p:nvCxnSpPr>
        <p:spPr>
          <a:xfrm rot="10800000">
            <a:off x="8362433" y="4711555"/>
            <a:ext cx="731891" cy="0"/>
          </a:xfrm>
          <a:prstGeom prst="straightConnector1">
            <a:avLst/>
          </a:prstGeom>
          <a:noFill/>
          <a:ln w="19050" cap="rnd" cmpd="sng">
            <a:solidFill>
              <a:srgbClr val="6E6F73"/>
            </a:solidFill>
            <a:prstDash val="solid"/>
            <a:round/>
            <a:headEnd type="none" w="sm" len="sm"/>
            <a:tailEnd type="triangle" w="med" len="med"/>
          </a:ln>
        </p:spPr>
      </p:cxnSp>
      <p:cxnSp>
        <p:nvCxnSpPr>
          <p:cNvPr id="1266" name="Google Shape;283;p8">
            <a:extLst>
              <a:ext uri="{FF2B5EF4-FFF2-40B4-BE49-F238E27FC236}">
                <a16:creationId xmlns:a16="http://schemas.microsoft.com/office/drawing/2014/main" id="{34BF7839-8740-82E1-31C6-8007BEE41EB3}"/>
              </a:ext>
            </a:extLst>
          </p:cNvPr>
          <p:cNvCxnSpPr>
            <a:stCxn id="1259" idx="1"/>
            <a:endCxn id="1252" idx="3"/>
          </p:cNvCxnSpPr>
          <p:nvPr/>
        </p:nvCxnSpPr>
        <p:spPr>
          <a:xfrm rot="10800000">
            <a:off x="5576464" y="3789055"/>
            <a:ext cx="732000" cy="922500"/>
          </a:xfrm>
          <a:prstGeom prst="bentConnector3">
            <a:avLst>
              <a:gd name="adj1" fmla="val 49992"/>
            </a:avLst>
          </a:prstGeom>
          <a:noFill/>
          <a:ln w="19050" cap="rnd" cmpd="sng">
            <a:solidFill>
              <a:srgbClr val="6E6F73"/>
            </a:solidFill>
            <a:prstDash val="solid"/>
            <a:round/>
            <a:headEnd type="none" w="sm" len="sm"/>
            <a:tailEnd type="none" w="sm" len="sm"/>
          </a:ln>
        </p:spPr>
      </p:cxnSp>
      <p:grpSp>
        <p:nvGrpSpPr>
          <p:cNvPr id="1267" name="Google Shape;284;p8">
            <a:extLst>
              <a:ext uri="{FF2B5EF4-FFF2-40B4-BE49-F238E27FC236}">
                <a16:creationId xmlns:a16="http://schemas.microsoft.com/office/drawing/2014/main" id="{46433810-F845-E748-FCB5-497D096031E0}"/>
              </a:ext>
            </a:extLst>
          </p:cNvPr>
          <p:cNvGrpSpPr/>
          <p:nvPr/>
        </p:nvGrpSpPr>
        <p:grpSpPr>
          <a:xfrm>
            <a:off x="5373241" y="3078229"/>
            <a:ext cx="288000" cy="288000"/>
            <a:chOff x="5202893" y="3174538"/>
            <a:chExt cx="288000" cy="288000"/>
          </a:xfrm>
        </p:grpSpPr>
        <p:sp>
          <p:nvSpPr>
            <p:cNvPr id="1268" name="Google Shape;285;p8">
              <a:extLst>
                <a:ext uri="{FF2B5EF4-FFF2-40B4-BE49-F238E27FC236}">
                  <a16:creationId xmlns:a16="http://schemas.microsoft.com/office/drawing/2014/main" id="{E3CD269E-3900-DA2D-49A5-70E09294242E}"/>
                </a:ext>
              </a:extLst>
            </p:cNvPr>
            <p:cNvSpPr/>
            <p:nvPr/>
          </p:nvSpPr>
          <p:spPr>
            <a:xfrm>
              <a:off x="5202893" y="3174538"/>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269" name="Google Shape;286;p8">
              <a:extLst>
                <a:ext uri="{FF2B5EF4-FFF2-40B4-BE49-F238E27FC236}">
                  <a16:creationId xmlns:a16="http://schemas.microsoft.com/office/drawing/2014/main" id="{3D4F700D-77D9-EFCD-5193-6F1D5746C32D}"/>
                </a:ext>
              </a:extLst>
            </p:cNvPr>
            <p:cNvSpPr/>
            <p:nvPr/>
          </p:nvSpPr>
          <p:spPr>
            <a:xfrm rot="-2450283">
              <a:off x="5256893" y="3247812"/>
              <a:ext cx="180000" cy="141452"/>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270" name="Google Shape;287;p8">
            <a:extLst>
              <a:ext uri="{FF2B5EF4-FFF2-40B4-BE49-F238E27FC236}">
                <a16:creationId xmlns:a16="http://schemas.microsoft.com/office/drawing/2014/main" id="{83042BB9-DC80-ADD8-CB43-E76DE54CFB0E}"/>
              </a:ext>
            </a:extLst>
          </p:cNvPr>
          <p:cNvGrpSpPr/>
          <p:nvPr/>
        </p:nvGrpSpPr>
        <p:grpSpPr>
          <a:xfrm rot="10800000" flipH="1">
            <a:off x="8159101" y="3078229"/>
            <a:ext cx="288000" cy="288000"/>
            <a:chOff x="5202893" y="3174538"/>
            <a:chExt cx="288000" cy="288000"/>
          </a:xfrm>
        </p:grpSpPr>
        <p:sp>
          <p:nvSpPr>
            <p:cNvPr id="1271" name="Google Shape;288;p8">
              <a:extLst>
                <a:ext uri="{FF2B5EF4-FFF2-40B4-BE49-F238E27FC236}">
                  <a16:creationId xmlns:a16="http://schemas.microsoft.com/office/drawing/2014/main" id="{5FE2643C-242F-E0AD-B08C-D4FFCF6A048F}"/>
                </a:ext>
              </a:extLst>
            </p:cNvPr>
            <p:cNvSpPr/>
            <p:nvPr/>
          </p:nvSpPr>
          <p:spPr>
            <a:xfrm>
              <a:off x="5202893" y="3174538"/>
              <a:ext cx="288000" cy="288000"/>
            </a:xfrm>
            <a:prstGeom prst="ellipse">
              <a:avLst/>
            </a:prstGeom>
            <a:solidFill>
              <a:srgbClr val="EBC5D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272" name="Google Shape;289;p8">
              <a:extLst>
                <a:ext uri="{FF2B5EF4-FFF2-40B4-BE49-F238E27FC236}">
                  <a16:creationId xmlns:a16="http://schemas.microsoft.com/office/drawing/2014/main" id="{7A920AC7-411B-9795-41ED-EA74E318D259}"/>
                </a:ext>
              </a:extLst>
            </p:cNvPr>
            <p:cNvSpPr/>
            <p:nvPr/>
          </p:nvSpPr>
          <p:spPr>
            <a:xfrm rot="-2450283">
              <a:off x="5256893" y="3247812"/>
              <a:ext cx="180000" cy="141452"/>
            </a:xfrm>
            <a:prstGeom prst="rightArrow">
              <a:avLst>
                <a:gd name="adj1" fmla="val 50000"/>
                <a:gd name="adj2" fmla="val 50000"/>
              </a:avLst>
            </a:prstGeom>
            <a:solidFill>
              <a:srgbClr val="E71C57"/>
            </a:solidFill>
            <a:ln w="9525" cap="rnd" cmpd="sng">
              <a:solidFill>
                <a:srgbClr val="E71C5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273" name="Google Shape;290;p8">
            <a:extLst>
              <a:ext uri="{FF2B5EF4-FFF2-40B4-BE49-F238E27FC236}">
                <a16:creationId xmlns:a16="http://schemas.microsoft.com/office/drawing/2014/main" id="{0C9AB80A-3428-6EF3-0C87-110148656F6A}"/>
              </a:ext>
            </a:extLst>
          </p:cNvPr>
          <p:cNvGrpSpPr/>
          <p:nvPr/>
        </p:nvGrpSpPr>
        <p:grpSpPr>
          <a:xfrm>
            <a:off x="5373241" y="4000742"/>
            <a:ext cx="288000" cy="288000"/>
            <a:chOff x="5409617" y="3305772"/>
            <a:chExt cx="288000" cy="288000"/>
          </a:xfrm>
        </p:grpSpPr>
        <p:sp>
          <p:nvSpPr>
            <p:cNvPr id="1274" name="Google Shape;291;p8">
              <a:extLst>
                <a:ext uri="{FF2B5EF4-FFF2-40B4-BE49-F238E27FC236}">
                  <a16:creationId xmlns:a16="http://schemas.microsoft.com/office/drawing/2014/main" id="{F30C9457-0063-FCBF-BB74-21EA6A3731D8}"/>
                </a:ext>
              </a:extLst>
            </p:cNvPr>
            <p:cNvSpPr/>
            <p:nvPr/>
          </p:nvSpPr>
          <p:spPr>
            <a:xfrm>
              <a:off x="5409617" y="3305772"/>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275" name="Google Shape;292;p8">
              <a:extLst>
                <a:ext uri="{FF2B5EF4-FFF2-40B4-BE49-F238E27FC236}">
                  <a16:creationId xmlns:a16="http://schemas.microsoft.com/office/drawing/2014/main" id="{C4C5D540-FBD6-AD01-AECC-4AAAFA1CA851}"/>
                </a:ext>
              </a:extLst>
            </p:cNvPr>
            <p:cNvSpPr/>
            <p:nvPr/>
          </p:nvSpPr>
          <p:spPr>
            <a:xfrm rot="-2450283">
              <a:off x="5463617" y="3379046"/>
              <a:ext cx="180000" cy="141452"/>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276" name="Google Shape;310;p8">
            <a:extLst>
              <a:ext uri="{FF2B5EF4-FFF2-40B4-BE49-F238E27FC236}">
                <a16:creationId xmlns:a16="http://schemas.microsoft.com/office/drawing/2014/main" id="{96A568F8-63C2-EF6B-36DB-9092E65DAA88}"/>
              </a:ext>
            </a:extLst>
          </p:cNvPr>
          <p:cNvGrpSpPr/>
          <p:nvPr/>
        </p:nvGrpSpPr>
        <p:grpSpPr>
          <a:xfrm rot="10800000" flipH="1">
            <a:off x="8159101" y="3894892"/>
            <a:ext cx="288000" cy="288000"/>
            <a:chOff x="5202893" y="3174538"/>
            <a:chExt cx="288000" cy="288000"/>
          </a:xfrm>
        </p:grpSpPr>
        <p:sp>
          <p:nvSpPr>
            <p:cNvPr id="1277" name="Google Shape;311;p8">
              <a:extLst>
                <a:ext uri="{FF2B5EF4-FFF2-40B4-BE49-F238E27FC236}">
                  <a16:creationId xmlns:a16="http://schemas.microsoft.com/office/drawing/2014/main" id="{27E0FAF7-A975-0638-B3E9-FB7DD4961B12}"/>
                </a:ext>
              </a:extLst>
            </p:cNvPr>
            <p:cNvSpPr/>
            <p:nvPr/>
          </p:nvSpPr>
          <p:spPr>
            <a:xfrm>
              <a:off x="5202893" y="3174538"/>
              <a:ext cx="288000" cy="288000"/>
            </a:xfrm>
            <a:prstGeom prst="ellipse">
              <a:avLst/>
            </a:prstGeom>
            <a:solidFill>
              <a:srgbClr val="EBC5D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278" name="Google Shape;312;p8">
              <a:extLst>
                <a:ext uri="{FF2B5EF4-FFF2-40B4-BE49-F238E27FC236}">
                  <a16:creationId xmlns:a16="http://schemas.microsoft.com/office/drawing/2014/main" id="{BCCA6AF5-1748-503C-13AB-6B3406176592}"/>
                </a:ext>
              </a:extLst>
            </p:cNvPr>
            <p:cNvSpPr/>
            <p:nvPr/>
          </p:nvSpPr>
          <p:spPr>
            <a:xfrm rot="-2448511">
              <a:off x="5256881" y="3247907"/>
              <a:ext cx="179945" cy="141450"/>
            </a:xfrm>
            <a:prstGeom prst="rightArrow">
              <a:avLst>
                <a:gd name="adj1" fmla="val 50000"/>
                <a:gd name="adj2" fmla="val 50000"/>
              </a:avLst>
            </a:prstGeom>
            <a:solidFill>
              <a:srgbClr val="E71C57"/>
            </a:solidFill>
            <a:ln w="9525" cap="rnd" cmpd="sng">
              <a:solidFill>
                <a:srgbClr val="E71C5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279" name="Google Shape;313;p8">
            <a:extLst>
              <a:ext uri="{FF2B5EF4-FFF2-40B4-BE49-F238E27FC236}">
                <a16:creationId xmlns:a16="http://schemas.microsoft.com/office/drawing/2014/main" id="{B427197D-BAF4-512B-134D-F11EC385051B}"/>
              </a:ext>
            </a:extLst>
          </p:cNvPr>
          <p:cNvGrpSpPr/>
          <p:nvPr/>
        </p:nvGrpSpPr>
        <p:grpSpPr>
          <a:xfrm>
            <a:off x="8159091" y="4879267"/>
            <a:ext cx="288000" cy="288000"/>
            <a:chOff x="5409617" y="3305772"/>
            <a:chExt cx="288000" cy="288000"/>
          </a:xfrm>
        </p:grpSpPr>
        <p:sp>
          <p:nvSpPr>
            <p:cNvPr id="1280" name="Google Shape;314;p8">
              <a:extLst>
                <a:ext uri="{FF2B5EF4-FFF2-40B4-BE49-F238E27FC236}">
                  <a16:creationId xmlns:a16="http://schemas.microsoft.com/office/drawing/2014/main" id="{7ACA6D97-6A96-6265-CEED-2D7C054AFCB2}"/>
                </a:ext>
              </a:extLst>
            </p:cNvPr>
            <p:cNvSpPr/>
            <p:nvPr/>
          </p:nvSpPr>
          <p:spPr>
            <a:xfrm>
              <a:off x="5409617" y="3305772"/>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281" name="Google Shape;315;p8">
              <a:extLst>
                <a:ext uri="{FF2B5EF4-FFF2-40B4-BE49-F238E27FC236}">
                  <a16:creationId xmlns:a16="http://schemas.microsoft.com/office/drawing/2014/main" id="{123B52BC-7B1C-2E01-25B9-E7DCA175D959}"/>
                </a:ext>
              </a:extLst>
            </p:cNvPr>
            <p:cNvSpPr/>
            <p:nvPr/>
          </p:nvSpPr>
          <p:spPr>
            <a:xfrm rot="-2448511">
              <a:off x="5463605" y="3379141"/>
              <a:ext cx="179945" cy="141450"/>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282" name="Google Shape;316;p8">
            <a:extLst>
              <a:ext uri="{FF2B5EF4-FFF2-40B4-BE49-F238E27FC236}">
                <a16:creationId xmlns:a16="http://schemas.microsoft.com/office/drawing/2014/main" id="{E61D8CB5-6D67-6D59-308A-2C011DF1B614}"/>
              </a:ext>
            </a:extLst>
          </p:cNvPr>
          <p:cNvGrpSpPr/>
          <p:nvPr/>
        </p:nvGrpSpPr>
        <p:grpSpPr>
          <a:xfrm>
            <a:off x="8159091" y="5814792"/>
            <a:ext cx="288000" cy="288000"/>
            <a:chOff x="5409617" y="3305772"/>
            <a:chExt cx="288000" cy="288000"/>
          </a:xfrm>
        </p:grpSpPr>
        <p:sp>
          <p:nvSpPr>
            <p:cNvPr id="1283" name="Google Shape;317;p8">
              <a:extLst>
                <a:ext uri="{FF2B5EF4-FFF2-40B4-BE49-F238E27FC236}">
                  <a16:creationId xmlns:a16="http://schemas.microsoft.com/office/drawing/2014/main" id="{CBC322E7-10C4-1982-E356-7F82FB13A1EE}"/>
                </a:ext>
              </a:extLst>
            </p:cNvPr>
            <p:cNvSpPr/>
            <p:nvPr/>
          </p:nvSpPr>
          <p:spPr>
            <a:xfrm>
              <a:off x="5409617" y="3305772"/>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284" name="Google Shape;318;p8">
              <a:extLst>
                <a:ext uri="{FF2B5EF4-FFF2-40B4-BE49-F238E27FC236}">
                  <a16:creationId xmlns:a16="http://schemas.microsoft.com/office/drawing/2014/main" id="{4D7AB4F2-9CB0-91B2-077C-66E0100A61BA}"/>
                </a:ext>
              </a:extLst>
            </p:cNvPr>
            <p:cNvSpPr/>
            <p:nvPr/>
          </p:nvSpPr>
          <p:spPr>
            <a:xfrm rot="-2448511">
              <a:off x="5463605" y="3379141"/>
              <a:ext cx="179945" cy="141450"/>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285" name="Google Shape;319;p8">
            <a:extLst>
              <a:ext uri="{FF2B5EF4-FFF2-40B4-BE49-F238E27FC236}">
                <a16:creationId xmlns:a16="http://schemas.microsoft.com/office/drawing/2014/main" id="{FE556220-DC1B-0B20-A825-94A39754B0D3}"/>
              </a:ext>
            </a:extLst>
          </p:cNvPr>
          <p:cNvGrpSpPr/>
          <p:nvPr/>
        </p:nvGrpSpPr>
        <p:grpSpPr>
          <a:xfrm>
            <a:off x="5457266" y="5814792"/>
            <a:ext cx="288000" cy="288000"/>
            <a:chOff x="5409617" y="3305772"/>
            <a:chExt cx="288000" cy="288000"/>
          </a:xfrm>
        </p:grpSpPr>
        <p:sp>
          <p:nvSpPr>
            <p:cNvPr id="1286" name="Google Shape;320;p8">
              <a:extLst>
                <a:ext uri="{FF2B5EF4-FFF2-40B4-BE49-F238E27FC236}">
                  <a16:creationId xmlns:a16="http://schemas.microsoft.com/office/drawing/2014/main" id="{51DF3EF7-CAA8-36A4-627E-4901E3580ECA}"/>
                </a:ext>
              </a:extLst>
            </p:cNvPr>
            <p:cNvSpPr/>
            <p:nvPr/>
          </p:nvSpPr>
          <p:spPr>
            <a:xfrm>
              <a:off x="5409617" y="3305772"/>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287" name="Google Shape;321;p8">
              <a:extLst>
                <a:ext uri="{FF2B5EF4-FFF2-40B4-BE49-F238E27FC236}">
                  <a16:creationId xmlns:a16="http://schemas.microsoft.com/office/drawing/2014/main" id="{B996D9A3-AA83-0D69-40BD-F76981531985}"/>
                </a:ext>
              </a:extLst>
            </p:cNvPr>
            <p:cNvSpPr/>
            <p:nvPr/>
          </p:nvSpPr>
          <p:spPr>
            <a:xfrm rot="-2448511">
              <a:off x="5463605" y="3379141"/>
              <a:ext cx="179945" cy="141450"/>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sp>
        <p:nvSpPr>
          <p:cNvPr id="1288" name="Speech Bubble: Rectangle with Corners Rounded 178">
            <a:extLst>
              <a:ext uri="{FF2B5EF4-FFF2-40B4-BE49-F238E27FC236}">
                <a16:creationId xmlns:a16="http://schemas.microsoft.com/office/drawing/2014/main" id="{36D313D1-F814-094F-CCCE-70863A109DD9}"/>
              </a:ext>
            </a:extLst>
          </p:cNvPr>
          <p:cNvSpPr/>
          <p:nvPr/>
        </p:nvSpPr>
        <p:spPr>
          <a:xfrm>
            <a:off x="4665745" y="1994532"/>
            <a:ext cx="1276718" cy="449047"/>
          </a:xfrm>
          <a:prstGeom prst="wedgeRoundRectCallout">
            <a:avLst>
              <a:gd name="adj1" fmla="val -30634"/>
              <a:gd name="adj2" fmla="val 83935"/>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手段であって</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指標ではない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289" name="Speech Bubble: Rectangle with Corners Rounded 183">
            <a:extLst>
              <a:ext uri="{FF2B5EF4-FFF2-40B4-BE49-F238E27FC236}">
                <a16:creationId xmlns:a16="http://schemas.microsoft.com/office/drawing/2014/main" id="{6D3B72AA-26A1-36F9-4C00-6CC52CB39D4A}"/>
              </a:ext>
            </a:extLst>
          </p:cNvPr>
          <p:cNvSpPr/>
          <p:nvPr/>
        </p:nvSpPr>
        <p:spPr>
          <a:xfrm>
            <a:off x="2365937" y="3953334"/>
            <a:ext cx="1276718" cy="449047"/>
          </a:xfrm>
          <a:prstGeom prst="wedgeRoundRectCallout">
            <a:avLst>
              <a:gd name="adj1" fmla="val 69421"/>
              <a:gd name="adj2" fmla="val -65395"/>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手段であって</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指標ではない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290" name="Speech Bubble: Rectangle with Corners Rounded 184">
            <a:extLst>
              <a:ext uri="{FF2B5EF4-FFF2-40B4-BE49-F238E27FC236}">
                <a16:creationId xmlns:a16="http://schemas.microsoft.com/office/drawing/2014/main" id="{9CBA68FA-9F9C-328D-6A20-54208E9B99FF}"/>
              </a:ext>
            </a:extLst>
          </p:cNvPr>
          <p:cNvSpPr/>
          <p:nvPr/>
        </p:nvSpPr>
        <p:spPr>
          <a:xfrm>
            <a:off x="1568500" y="1907878"/>
            <a:ext cx="2723998" cy="578952"/>
          </a:xfrm>
          <a:prstGeom prst="wedgeRoundRectCallout">
            <a:avLst>
              <a:gd name="adj1" fmla="val 27319"/>
              <a:gd name="adj2" fmla="val 79321"/>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簡素化によって何を成果指標とするか</a:t>
            </a:r>
            <a:endPar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95000"/>
              </a:lnSpc>
              <a:spcBef>
                <a:spcPts val="0"/>
              </a:spcBef>
              <a:spcAft>
                <a:spcPts val="0"/>
              </a:spcAft>
              <a:buClrTx/>
              <a:buSzTx/>
              <a:buFontTx/>
              <a:buNone/>
              <a:tabLst/>
              <a:defRPr/>
            </a:pPr>
            <a:r>
              <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本事業においては作業工数</a:t>
            </a:r>
            <a:r>
              <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p>
        </p:txBody>
      </p:sp>
      <p:sp>
        <p:nvSpPr>
          <p:cNvPr id="1291" name="Speech Bubble: Rectangle with Corners Rounded 208">
            <a:extLst>
              <a:ext uri="{FF2B5EF4-FFF2-40B4-BE49-F238E27FC236}">
                <a16:creationId xmlns:a16="http://schemas.microsoft.com/office/drawing/2014/main" id="{4CC70AC7-FD36-F3F5-4727-7163BEE49BF4}"/>
              </a:ext>
            </a:extLst>
          </p:cNvPr>
          <p:cNvSpPr/>
          <p:nvPr/>
        </p:nvSpPr>
        <p:spPr>
          <a:xfrm>
            <a:off x="717544" y="3532852"/>
            <a:ext cx="1464593" cy="630323"/>
          </a:xfrm>
          <a:prstGeom prst="wedgeRoundRectCallout">
            <a:avLst>
              <a:gd name="adj1" fmla="val 75292"/>
              <a:gd name="adj2" fmla="val -138930"/>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中間アウトカムと最終アウトカムの因果関係が不明瞭</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292" name="Speech Bubble: Rectangle with Corners Rounded 209">
            <a:extLst>
              <a:ext uri="{FF2B5EF4-FFF2-40B4-BE49-F238E27FC236}">
                <a16:creationId xmlns:a16="http://schemas.microsoft.com/office/drawing/2014/main" id="{A4992EFA-33D3-BBD2-177D-7C019E7B599B}"/>
              </a:ext>
            </a:extLst>
          </p:cNvPr>
          <p:cNvSpPr/>
          <p:nvPr/>
        </p:nvSpPr>
        <p:spPr>
          <a:xfrm>
            <a:off x="1973354" y="5819732"/>
            <a:ext cx="1464593" cy="630323"/>
          </a:xfrm>
          <a:prstGeom prst="wedgeRoundRectCallout">
            <a:avLst>
              <a:gd name="adj1" fmla="val 73937"/>
              <a:gd name="adj2" fmla="val -51614"/>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何をもって健全化とするかの指標がない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293" name="Speech Bubble: Rectangle with Corners Rounded 211">
            <a:extLst>
              <a:ext uri="{FF2B5EF4-FFF2-40B4-BE49-F238E27FC236}">
                <a16:creationId xmlns:a16="http://schemas.microsoft.com/office/drawing/2014/main" id="{8CD72C1D-F87E-1E18-6377-04BEB45F5E07}"/>
              </a:ext>
            </a:extLst>
          </p:cNvPr>
          <p:cNvSpPr/>
          <p:nvPr/>
        </p:nvSpPr>
        <p:spPr>
          <a:xfrm>
            <a:off x="6152100" y="1944015"/>
            <a:ext cx="1578743" cy="461616"/>
          </a:xfrm>
          <a:prstGeom prst="wedgeRoundRectCallout">
            <a:avLst>
              <a:gd name="adj1" fmla="val 30415"/>
              <a:gd name="adj2" fmla="val 101425"/>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表記と目標の方向性がマッチしていない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294" name="Rectangle 213">
            <a:extLst>
              <a:ext uri="{FF2B5EF4-FFF2-40B4-BE49-F238E27FC236}">
                <a16:creationId xmlns:a16="http://schemas.microsoft.com/office/drawing/2014/main" id="{13ED9DA3-8BD3-E10D-3DFD-5DA296F0C575}"/>
              </a:ext>
            </a:extLst>
          </p:cNvPr>
          <p:cNvSpPr/>
          <p:nvPr/>
        </p:nvSpPr>
        <p:spPr>
          <a:xfrm>
            <a:off x="8989399" y="2119577"/>
            <a:ext cx="2307912" cy="4035026"/>
          </a:xfrm>
          <a:prstGeom prst="rect">
            <a:avLst/>
          </a:prstGeom>
          <a:noFill/>
          <a:ln w="12700" cap="flat" cmpd="sng" algn="ctr">
            <a:solidFill>
              <a:srgbClr val="E71C57"/>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295" name="Speech Bubble: Rectangle with Corners Rounded 212">
            <a:extLst>
              <a:ext uri="{FF2B5EF4-FFF2-40B4-BE49-F238E27FC236}">
                <a16:creationId xmlns:a16="http://schemas.microsoft.com/office/drawing/2014/main" id="{5525410A-5317-A25F-B7CA-125059F74E57}"/>
              </a:ext>
            </a:extLst>
          </p:cNvPr>
          <p:cNvSpPr/>
          <p:nvPr/>
        </p:nvSpPr>
        <p:spPr>
          <a:xfrm>
            <a:off x="9430673" y="1916668"/>
            <a:ext cx="1464593" cy="461616"/>
          </a:xfrm>
          <a:prstGeom prst="wedgeRoundRectCallout">
            <a:avLst>
              <a:gd name="adj1" fmla="val 45710"/>
              <a:gd name="adj2" fmla="val 23680"/>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何を指標として評価するか明確でない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296" name="Rectangle 215">
            <a:extLst>
              <a:ext uri="{FF2B5EF4-FFF2-40B4-BE49-F238E27FC236}">
                <a16:creationId xmlns:a16="http://schemas.microsoft.com/office/drawing/2014/main" id="{64654604-578C-FC5D-280B-5502116068F7}"/>
              </a:ext>
            </a:extLst>
          </p:cNvPr>
          <p:cNvSpPr/>
          <p:nvPr/>
        </p:nvSpPr>
        <p:spPr>
          <a:xfrm>
            <a:off x="6201966" y="4298382"/>
            <a:ext cx="2307912" cy="1804410"/>
          </a:xfrm>
          <a:prstGeom prst="rect">
            <a:avLst/>
          </a:prstGeom>
          <a:noFill/>
          <a:ln w="12700" cap="flat" cmpd="sng" algn="ctr">
            <a:solidFill>
              <a:srgbClr val="E71C57"/>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297" name="Speech Bubble: Rectangle with Corners Rounded 210">
            <a:extLst>
              <a:ext uri="{FF2B5EF4-FFF2-40B4-BE49-F238E27FC236}">
                <a16:creationId xmlns:a16="http://schemas.microsoft.com/office/drawing/2014/main" id="{354104AA-37AA-F5D8-8D2F-9AA5D8AA20EF}"/>
              </a:ext>
            </a:extLst>
          </p:cNvPr>
          <p:cNvSpPr/>
          <p:nvPr/>
        </p:nvSpPr>
        <p:spPr>
          <a:xfrm>
            <a:off x="6654698" y="6051337"/>
            <a:ext cx="1464593" cy="461616"/>
          </a:xfrm>
          <a:prstGeom prst="wedgeRoundRectCallout">
            <a:avLst>
              <a:gd name="adj1" fmla="val 42061"/>
              <a:gd name="adj2" fmla="val -90930"/>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何が指標となっているかわからない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4F9F2F2E-8DFA-B9F8-9157-043CC5C3ABCF}"/>
              </a:ext>
            </a:extLst>
          </p:cNvPr>
          <p:cNvSpPr txBox="1"/>
          <p:nvPr/>
        </p:nvSpPr>
        <p:spPr>
          <a:xfrm>
            <a:off x="3907131" y="713551"/>
            <a:ext cx="4088065" cy="64633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wrap="square" numCol="1" spcCol="0" rtlCol="0" fromWordArt="0" anchor="ctr" anchorCtr="0" forceAA="0" compatLnSpc="1">
            <a:spAutoFit/>
          </a:bodyPr>
          <a:lstStyle/>
          <a:p>
            <a:pPr algn="ctr"/>
            <a:r>
              <a:rPr kumimoji="1" lang="ja-JP" altLang="en-US" sz="3600" u="sng">
                <a:solidFill>
                  <a:srgbClr val="FF0000"/>
                </a:solidFill>
                <a:latin typeface="Meiryo UI" panose="020B0604030504040204" pitchFamily="50" charset="-128"/>
                <a:ea typeface="Meiryo UI" panose="020B0604030504040204" pitchFamily="50" charset="-128"/>
              </a:rPr>
              <a:t>記載例（悪い例）</a:t>
            </a:r>
          </a:p>
        </p:txBody>
      </p:sp>
      <p:sp>
        <p:nvSpPr>
          <p:cNvPr id="3" name="Rectangle 217">
            <a:extLst>
              <a:ext uri="{FF2B5EF4-FFF2-40B4-BE49-F238E27FC236}">
                <a16:creationId xmlns:a16="http://schemas.microsoft.com/office/drawing/2014/main" id="{AB34F9E9-7B24-0B95-C343-56398D82D336}"/>
              </a:ext>
            </a:extLst>
          </p:cNvPr>
          <p:cNvSpPr/>
          <p:nvPr/>
        </p:nvSpPr>
        <p:spPr>
          <a:xfrm>
            <a:off x="630000" y="1884"/>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buFont typeface="Trebuchet MS" panose="020B0603020202020204" pitchFamily="34" charset="0"/>
              <a:buChar char="​"/>
              <a:defRPr/>
            </a:pPr>
            <a:r>
              <a:rPr kumimoji="1" lang="ja-JP" altLang="en-US" sz="1050" kern="0">
                <a:solidFill>
                  <a:srgbClr val="575757"/>
                </a:solidFill>
                <a:latin typeface="Meiryo UI" panose="020B0604030504040204" pitchFamily="50" charset="-128"/>
                <a:ea typeface="Meiryo UI" panose="020B0604030504040204" pitchFamily="50" charset="-128"/>
              </a:rPr>
              <a:t>評価の観点：イ　事業目的の明確化と成果指標の適切性</a:t>
            </a:r>
            <a:endParaRPr kumimoji="1" lang="en-US" altLang="ja-JP" sz="105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id="{38C89384-2E51-646A-10F2-9DE8C74E7DB0}"/>
              </a:ext>
            </a:extLst>
          </p:cNvPr>
          <p:cNvSpPr/>
          <p:nvPr/>
        </p:nvSpPr>
        <p:spPr>
          <a:xfrm>
            <a:off x="6779207" y="98400"/>
            <a:ext cx="4772821" cy="549410"/>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buFont typeface="Trebuchet MS" panose="020B0603020202020204" pitchFamily="34" charset="0"/>
              <a:buChar char="​"/>
              <a:defRPr/>
            </a:pPr>
            <a:r>
              <a:rPr kumimoji="1" lang="ja-JP" altLang="en-US" sz="1600" kern="0">
                <a:solidFill>
                  <a:srgbClr val="575757"/>
                </a:solidFill>
                <a:latin typeface="Meiryo UI" panose="020B0604030504040204" pitchFamily="50" charset="-128"/>
                <a:ea typeface="Meiryo UI" panose="020B0604030504040204" pitchFamily="50" charset="-128"/>
              </a:rPr>
              <a:t>例２：定量的なアウトカムに整理する前（</a:t>
            </a:r>
            <a:r>
              <a:rPr kumimoji="1" lang="ja-JP" altLang="en-US" sz="1600" b="1" u="sng" kern="0">
                <a:solidFill>
                  <a:srgbClr val="FF0000"/>
                </a:solidFill>
                <a:latin typeface="Meiryo UI" panose="020B0604030504040204" pitchFamily="50" charset="-128"/>
                <a:ea typeface="Meiryo UI" panose="020B0604030504040204" pitchFamily="50" charset="-128"/>
              </a:rPr>
              <a:t>不適切な</a:t>
            </a:r>
            <a:r>
              <a:rPr kumimoji="1" lang="ja-JP" altLang="en-US" sz="1600" kern="0">
                <a:solidFill>
                  <a:srgbClr val="575757"/>
                </a:solidFill>
                <a:latin typeface="Meiryo UI" panose="020B0604030504040204" pitchFamily="50" charset="-128"/>
                <a:ea typeface="Meiryo UI" panose="020B0604030504040204" pitchFamily="50" charset="-128"/>
              </a:rPr>
              <a:t>例）</a:t>
            </a:r>
            <a:endParaRPr kumimoji="1" lang="en-US" altLang="ja-JP" sz="1600" kern="0">
              <a:solidFill>
                <a:srgbClr val="575757"/>
              </a:solidFill>
              <a:latin typeface="Meiryo UI" panose="020B0604030504040204" pitchFamily="50" charset="-128"/>
              <a:ea typeface="Meiryo UI" panose="020B0604030504040204" pitchFamily="50" charset="-128"/>
            </a:endParaRPr>
          </a:p>
          <a:p>
            <a:pPr algn="ctr">
              <a:buFont typeface="Trebuchet MS" panose="020B0603020202020204" pitchFamily="34" charset="0"/>
              <a:buChar char="​"/>
              <a:defRPr/>
            </a:pPr>
            <a:r>
              <a:rPr kumimoji="1" lang="ja-JP" altLang="en-US" sz="1600" kern="0">
                <a:solidFill>
                  <a:srgbClr val="575757"/>
                </a:solidFill>
                <a:latin typeface="Meiryo UI" panose="020B0604030504040204" pitchFamily="50" charset="-128"/>
                <a:ea typeface="Meiryo UI" panose="020B0604030504040204" pitchFamily="50" charset="-128"/>
              </a:rPr>
              <a:t>（本資料は資料作成後、削除ください）</a:t>
            </a:r>
            <a:endParaRPr kumimoji="1" lang="en-US" altLang="ja-JP" sz="16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9" name="テキスト ボックス 42">
            <a:extLst>
              <a:ext uri="{FF2B5EF4-FFF2-40B4-BE49-F238E27FC236}">
                <a16:creationId xmlns:a16="http://schemas.microsoft.com/office/drawing/2014/main" id="{55A9A296-5E03-B55A-8131-B38E4A29F075}"/>
              </a:ext>
            </a:extLst>
          </p:cNvPr>
          <p:cNvSpPr txBox="1"/>
          <p:nvPr/>
        </p:nvSpPr>
        <p:spPr>
          <a:xfrm>
            <a:off x="576000" y="360000"/>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Ⅱ</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事業目的及び成果指標</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9243061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1991F-827E-9346-D68F-1796E7F9C3EB}"/>
            </a:ext>
          </a:extLst>
        </p:cNvPr>
        <p:cNvGrpSpPr/>
        <p:nvPr/>
      </p:nvGrpSpPr>
      <p:grpSpPr>
        <a:xfrm>
          <a:off x="0" y="0"/>
          <a:ext cx="0" cy="0"/>
          <a:chOff x="0" y="0"/>
          <a:chExt cx="0" cy="0"/>
        </a:xfrm>
      </p:grpSpPr>
      <p:graphicFrame>
        <p:nvGraphicFramePr>
          <p:cNvPr id="1403" name="think-cell data - do not delete" hidden="1">
            <a:extLst>
              <a:ext uri="{FF2B5EF4-FFF2-40B4-BE49-F238E27FC236}">
                <a16:creationId xmlns:a16="http://schemas.microsoft.com/office/drawing/2014/main" id="{36E7DE22-E42D-EA6A-1A34-0FBDBA208F9A}"/>
              </a:ext>
            </a:extLst>
          </p:cNvPr>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8" imgW="395" imgH="396" progId="TCLayout.ActiveDocument.1">
                  <p:embed/>
                </p:oleObj>
              </mc:Choice>
              <mc:Fallback>
                <p:oleObj name="think-cell スライド" r:id="rId8" imgW="395" imgH="396" progId="TCLayout.ActiveDocument.1">
                  <p:embed/>
                  <p:pic>
                    <p:nvPicPr>
                      <p:cNvPr id="1403" name="think-cell data - do not delete" hidden="1">
                        <a:extLst>
                          <a:ext uri="{FF2B5EF4-FFF2-40B4-BE49-F238E27FC236}">
                            <a16:creationId xmlns:a16="http://schemas.microsoft.com/office/drawing/2014/main" id="{36E7DE22-E42D-EA6A-1A34-0FBDBA208F9A}"/>
                          </a:ext>
                        </a:extLst>
                      </p:cNvPr>
                      <p:cNvPicPr>
                        <a:picLocks noChangeAspect="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404" name="タイトル 1">
            <a:extLst>
              <a:ext uri="{FF2B5EF4-FFF2-40B4-BE49-F238E27FC236}">
                <a16:creationId xmlns:a16="http://schemas.microsoft.com/office/drawing/2014/main" id="{E5B12DE8-17F7-BFE0-B2BF-FA54B1797A13}"/>
              </a:ext>
            </a:extLst>
          </p:cNvPr>
          <p:cNvSpPr>
            <a:spLocks noGrp="1"/>
          </p:cNvSpPr>
          <p:nvPr>
            <p:ph type="title"/>
          </p:nvPr>
        </p:nvSpPr>
        <p:spPr>
          <a:xfrm>
            <a:off x="630000" y="622800"/>
            <a:ext cx="10933350" cy="664797"/>
          </a:xfrm>
        </p:spPr>
        <p:txBody>
          <a:bodyPr vert="horz"/>
          <a:lstStyle/>
          <a:p>
            <a:pPr>
              <a:tabLst>
                <a:tab pos="355600" algn="l"/>
              </a:tabLst>
            </a:pP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成果 </a:t>
            </a:r>
            <a:r>
              <a:rPr kumimoji="1" lang="en-US" altLang="ja-JP">
                <a:solidFill>
                  <a:srgbClr val="FE9341"/>
                </a:solidFill>
                <a:latin typeface="Meiryo UI" panose="020B0604030504040204" pitchFamily="50" charset="-128"/>
                <a:ea typeface="Meiryo UI" panose="020B0604030504040204" pitchFamily="50" charset="-128"/>
              </a:rPr>
              <a:t>(</a:t>
            </a:r>
            <a:r>
              <a:rPr kumimoji="1" lang="ja-JP" altLang="en-US">
                <a:solidFill>
                  <a:srgbClr val="FE9341"/>
                </a:solidFill>
                <a:latin typeface="Meiryo UI" panose="020B0604030504040204" pitchFamily="50" charset="-128"/>
                <a:ea typeface="Meiryo UI" panose="020B0604030504040204" pitchFamily="50" charset="-128"/>
              </a:rPr>
              <a:t>アウトカム</a:t>
            </a: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指標</a:t>
            </a:r>
            <a:br>
              <a:rPr kumimoji="1" lang="en-US" altLang="ja-JP">
                <a:solidFill>
                  <a:srgbClr val="FE9341"/>
                </a:solidFill>
                <a:latin typeface="Meiryo UI" panose="020B0604030504040204" pitchFamily="50" charset="-128"/>
                <a:ea typeface="Meiryo UI" panose="020B0604030504040204" pitchFamily="50" charset="-128"/>
              </a:rPr>
            </a:br>
            <a:r>
              <a:rPr kumimoji="1" lang="ja-JP" altLang="en-US">
                <a:solidFill>
                  <a:srgbClr val="FE9341"/>
                </a:solidFill>
                <a:latin typeface="Meiryo UI" panose="020B0604030504040204" pitchFamily="50" charset="-128"/>
                <a:ea typeface="Meiryo UI" panose="020B0604030504040204" pitchFamily="50" charset="-128"/>
              </a:rPr>
              <a:t>　</a:t>
            </a:r>
            <a:r>
              <a:rPr kumimoji="1" lang="en-US" altLang="ja-JP" sz="1600">
                <a:solidFill>
                  <a:srgbClr val="575757"/>
                </a:solidFill>
                <a:latin typeface="Meiryo UI" panose="020B0604030504040204" pitchFamily="50" charset="-128"/>
                <a:ea typeface="Meiryo UI" panose="020B0604030504040204" pitchFamily="50" charset="-128"/>
              </a:rPr>
              <a:t>b.</a:t>
            </a:r>
            <a:r>
              <a:rPr kumimoji="1" lang="ja-JP" altLang="en-US" sz="1600">
                <a:solidFill>
                  <a:srgbClr val="575757"/>
                </a:solidFill>
                <a:latin typeface="Meiryo UI" panose="020B0604030504040204" pitchFamily="50" charset="-128"/>
                <a:ea typeface="Meiryo UI" panose="020B0604030504040204" pitchFamily="50" charset="-128"/>
              </a:rPr>
              <a:t>中間アウトカムの設定</a:t>
            </a:r>
            <a:endParaRPr kumimoji="1" lang="en-US">
              <a:solidFill>
                <a:srgbClr val="575757"/>
              </a:solidFill>
              <a:latin typeface="Meiryo UI" panose="020B0604030504040204" pitchFamily="50" charset="-128"/>
              <a:ea typeface="Meiryo UI" panose="020B0604030504040204" pitchFamily="50" charset="-128"/>
            </a:endParaRPr>
          </a:p>
        </p:txBody>
      </p:sp>
      <p:cxnSp>
        <p:nvCxnSpPr>
          <p:cNvPr id="1405" name="Straight Connector 71">
            <a:extLst>
              <a:ext uri="{FF2B5EF4-FFF2-40B4-BE49-F238E27FC236}">
                <a16:creationId xmlns:a16="http://schemas.microsoft.com/office/drawing/2014/main" id="{DAFC7663-0AAE-B1E8-8612-E287F6D24180}"/>
              </a:ext>
            </a:extLst>
          </p:cNvPr>
          <p:cNvCxnSpPr>
            <a:cxnSpLocks/>
          </p:cNvCxnSpPr>
          <p:nvPr/>
        </p:nvCxnSpPr>
        <p:spPr>
          <a:xfrm>
            <a:off x="630000" y="2868758"/>
            <a:ext cx="1093335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406" name="Straight Connector 71">
            <a:extLst>
              <a:ext uri="{FF2B5EF4-FFF2-40B4-BE49-F238E27FC236}">
                <a16:creationId xmlns:a16="http://schemas.microsoft.com/office/drawing/2014/main" id="{084729F0-C91D-6DB8-B92C-0A5F67FFD571}"/>
              </a:ext>
            </a:extLst>
          </p:cNvPr>
          <p:cNvCxnSpPr>
            <a:cxnSpLocks/>
          </p:cNvCxnSpPr>
          <p:nvPr/>
        </p:nvCxnSpPr>
        <p:spPr>
          <a:xfrm>
            <a:off x="630000" y="4058961"/>
            <a:ext cx="1093335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407" name="Straight Connector 71">
            <a:extLst>
              <a:ext uri="{FF2B5EF4-FFF2-40B4-BE49-F238E27FC236}">
                <a16:creationId xmlns:a16="http://schemas.microsoft.com/office/drawing/2014/main" id="{C70F0BF7-BF42-6764-5730-DD24272F0D10}"/>
              </a:ext>
            </a:extLst>
          </p:cNvPr>
          <p:cNvCxnSpPr>
            <a:cxnSpLocks/>
          </p:cNvCxnSpPr>
          <p:nvPr/>
        </p:nvCxnSpPr>
        <p:spPr>
          <a:xfrm>
            <a:off x="630000" y="5249164"/>
            <a:ext cx="1093335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408" name="テキスト ボックス 40">
            <a:extLst>
              <a:ext uri="{FF2B5EF4-FFF2-40B4-BE49-F238E27FC236}">
                <a16:creationId xmlns:a16="http://schemas.microsoft.com/office/drawing/2014/main" id="{243FF2C2-84BA-44FD-74A1-64C8218247FF}"/>
              </a:ext>
            </a:extLst>
          </p:cNvPr>
          <p:cNvSpPr txBox="1"/>
          <p:nvPr/>
        </p:nvSpPr>
        <p:spPr>
          <a:xfrm>
            <a:off x="3076691" y="1728006"/>
            <a:ext cx="1392942"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なし</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09" name="テキスト ボックス 41">
            <a:extLst>
              <a:ext uri="{FF2B5EF4-FFF2-40B4-BE49-F238E27FC236}">
                <a16:creationId xmlns:a16="http://schemas.microsoft.com/office/drawing/2014/main" id="{820BEDB1-0ECA-8292-A686-43B5D8E94833}"/>
              </a:ext>
            </a:extLst>
          </p:cNvPr>
          <p:cNvSpPr txBox="1"/>
          <p:nvPr/>
        </p:nvSpPr>
        <p:spPr>
          <a:xfrm>
            <a:off x="3076691" y="2918208"/>
            <a:ext cx="1392942"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a:defRPr/>
            </a:pPr>
            <a:r>
              <a:rPr kumimoji="1" lang="ja-JP" altLang="en-US" sz="1400">
                <a:solidFill>
                  <a:srgbClr val="3EAD92"/>
                </a:solidFill>
                <a:latin typeface="Meiryo UI" panose="020B0604030504040204" pitchFamily="50" charset="-128"/>
                <a:ea typeface="Meiryo UI" panose="020B0604030504040204" pitchFamily="50" charset="-128"/>
              </a:rPr>
              <a:t>なし</a:t>
            </a:r>
            <a:r>
              <a:rPr kumimoji="1" lang="en-US" altLang="ja-JP" sz="1400">
                <a:solidFill>
                  <a:srgbClr val="3EAD92"/>
                </a:solidFill>
                <a:latin typeface="Meiryo UI" panose="020B0604030504040204" pitchFamily="50" charset="-128"/>
                <a:ea typeface="Meiryo UI" panose="020B0604030504040204" pitchFamily="50" charset="-128"/>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10" name="テキスト ボックス 43">
            <a:extLst>
              <a:ext uri="{FF2B5EF4-FFF2-40B4-BE49-F238E27FC236}">
                <a16:creationId xmlns:a16="http://schemas.microsoft.com/office/drawing/2014/main" id="{0D5BF84E-B58F-B160-D22C-D9EE38F2FD8C}"/>
              </a:ext>
            </a:extLst>
          </p:cNvPr>
          <p:cNvSpPr txBox="1"/>
          <p:nvPr/>
        </p:nvSpPr>
        <p:spPr>
          <a:xfrm>
            <a:off x="3076691" y="4108411"/>
            <a:ext cx="1392942"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11" name="テキスト ボックス 44">
            <a:extLst>
              <a:ext uri="{FF2B5EF4-FFF2-40B4-BE49-F238E27FC236}">
                <a16:creationId xmlns:a16="http://schemas.microsoft.com/office/drawing/2014/main" id="{770A7231-8451-9D0C-00C5-187A3BFC63FF}"/>
              </a:ext>
            </a:extLst>
          </p:cNvPr>
          <p:cNvSpPr txBox="1"/>
          <p:nvPr/>
        </p:nvSpPr>
        <p:spPr>
          <a:xfrm>
            <a:off x="3076691" y="5298613"/>
            <a:ext cx="1392942"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12" name="テキスト ボックス 48">
            <a:extLst>
              <a:ext uri="{FF2B5EF4-FFF2-40B4-BE49-F238E27FC236}">
                <a16:creationId xmlns:a16="http://schemas.microsoft.com/office/drawing/2014/main" id="{5B786932-1E53-7CC8-A4EF-AA664116C48C}"/>
              </a:ext>
            </a:extLst>
          </p:cNvPr>
          <p:cNvSpPr txBox="1"/>
          <p:nvPr/>
        </p:nvSpPr>
        <p:spPr>
          <a:xfrm>
            <a:off x="4584782" y="1728006"/>
            <a:ext cx="1392943"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のべ</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人</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13" name="テキスト ボックス 49">
            <a:extLst>
              <a:ext uri="{FF2B5EF4-FFF2-40B4-BE49-F238E27FC236}">
                <a16:creationId xmlns:a16="http://schemas.microsoft.com/office/drawing/2014/main" id="{F87C4B16-012D-798F-5045-34AF4B265393}"/>
              </a:ext>
            </a:extLst>
          </p:cNvPr>
          <p:cNvSpPr txBox="1"/>
          <p:nvPr/>
        </p:nvSpPr>
        <p:spPr>
          <a:xfrm>
            <a:off x="4584782" y="2918208"/>
            <a:ext cx="1392943"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a:solidFill>
                  <a:srgbClr val="3EAD92"/>
                </a:solidFill>
                <a:latin typeface="Meiryo UI" panose="020B0604030504040204" pitchFamily="50" charset="-128"/>
                <a:ea typeface="Meiryo UI" panose="020B0604030504040204" pitchFamily="50" charset="-128"/>
              </a:rPr>
              <a:t>平均満足度３以上</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414" name="テキスト ボックス 50">
            <a:extLst>
              <a:ext uri="{FF2B5EF4-FFF2-40B4-BE49-F238E27FC236}">
                <a16:creationId xmlns:a16="http://schemas.microsoft.com/office/drawing/2014/main" id="{A665CD6F-6AFE-FF9C-3EEA-9067CA05C24F}"/>
              </a:ext>
            </a:extLst>
          </p:cNvPr>
          <p:cNvSpPr txBox="1"/>
          <p:nvPr/>
        </p:nvSpPr>
        <p:spPr>
          <a:xfrm>
            <a:off x="4584782" y="4108411"/>
            <a:ext cx="1392943"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p:txBody>
      </p:sp>
      <p:sp>
        <p:nvSpPr>
          <p:cNvPr id="1415" name="テキスト ボックス 51">
            <a:extLst>
              <a:ext uri="{FF2B5EF4-FFF2-40B4-BE49-F238E27FC236}">
                <a16:creationId xmlns:a16="http://schemas.microsoft.com/office/drawing/2014/main" id="{4D7305D4-A0E7-B25E-31B3-96467C11C944}"/>
              </a:ext>
            </a:extLst>
          </p:cNvPr>
          <p:cNvSpPr txBox="1"/>
          <p:nvPr/>
        </p:nvSpPr>
        <p:spPr>
          <a:xfrm>
            <a:off x="4584782" y="5298613"/>
            <a:ext cx="1392943"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p:txBody>
      </p:sp>
      <p:sp>
        <p:nvSpPr>
          <p:cNvPr id="1416" name="テキスト ボックス 97">
            <a:extLst>
              <a:ext uri="{FF2B5EF4-FFF2-40B4-BE49-F238E27FC236}">
                <a16:creationId xmlns:a16="http://schemas.microsoft.com/office/drawing/2014/main" id="{5F1AC0FA-A374-937F-D8B8-BFA6F3500875}"/>
              </a:ext>
            </a:extLst>
          </p:cNvPr>
          <p:cNvSpPr txBox="1"/>
          <p:nvPr/>
        </p:nvSpPr>
        <p:spPr>
          <a:xfrm>
            <a:off x="6092873" y="1728006"/>
            <a:ext cx="3402145"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運行開始前の高齢者の利用意識調査から運行計画時に、一便当たりの利用者数を</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b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人として見込んだ数値</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17" name="テキスト ボックス 98">
            <a:extLst>
              <a:ext uri="{FF2B5EF4-FFF2-40B4-BE49-F238E27FC236}">
                <a16:creationId xmlns:a16="http://schemas.microsoft.com/office/drawing/2014/main" id="{BD1B1D58-A593-4E79-D05C-0AA5626CC251}"/>
              </a:ext>
            </a:extLst>
          </p:cNvPr>
          <p:cNvSpPr txBox="1"/>
          <p:nvPr/>
        </p:nvSpPr>
        <p:spPr>
          <a:xfrm>
            <a:off x="6092873" y="2918208"/>
            <a:ext cx="3402145"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アンケート５点満点から平均値以上の満足度を達成を目標</a:t>
            </a:r>
            <a:endParaRPr kumimoji="1" 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418" name="テキスト ボックス 99">
            <a:extLst>
              <a:ext uri="{FF2B5EF4-FFF2-40B4-BE49-F238E27FC236}">
                <a16:creationId xmlns:a16="http://schemas.microsoft.com/office/drawing/2014/main" id="{E8FD5328-7A18-8EFB-8F60-6AACD5D9CA22}"/>
              </a:ext>
            </a:extLst>
          </p:cNvPr>
          <p:cNvSpPr txBox="1"/>
          <p:nvPr/>
        </p:nvSpPr>
        <p:spPr>
          <a:xfrm>
            <a:off x="6092873" y="4108411"/>
            <a:ext cx="3402145"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19" name="テキスト ボックス 100">
            <a:extLst>
              <a:ext uri="{FF2B5EF4-FFF2-40B4-BE49-F238E27FC236}">
                <a16:creationId xmlns:a16="http://schemas.microsoft.com/office/drawing/2014/main" id="{0A24CC14-0634-8C13-BCF9-5DF4771843D2}"/>
              </a:ext>
            </a:extLst>
          </p:cNvPr>
          <p:cNvSpPr txBox="1"/>
          <p:nvPr/>
        </p:nvSpPr>
        <p:spPr>
          <a:xfrm>
            <a:off x="6092873" y="5298613"/>
            <a:ext cx="3402145"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20" name="テキスト ボックス 104">
            <a:extLst>
              <a:ext uri="{FF2B5EF4-FFF2-40B4-BE49-F238E27FC236}">
                <a16:creationId xmlns:a16="http://schemas.microsoft.com/office/drawing/2014/main" id="{3A1FE7B3-A1A1-DF76-741D-4A1C46CA984A}"/>
              </a:ext>
            </a:extLst>
          </p:cNvPr>
          <p:cNvSpPr txBox="1"/>
          <p:nvPr/>
        </p:nvSpPr>
        <p:spPr>
          <a:xfrm>
            <a:off x="9610167" y="1728006"/>
            <a:ext cx="1953183"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オンデマンドバス予約時の調査</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21" name="テキスト ボックス 105">
            <a:extLst>
              <a:ext uri="{FF2B5EF4-FFF2-40B4-BE49-F238E27FC236}">
                <a16:creationId xmlns:a16="http://schemas.microsoft.com/office/drawing/2014/main" id="{5E68D9F3-F289-8A01-E1BA-9AAC6D7929AC}"/>
              </a:ext>
            </a:extLst>
          </p:cNvPr>
          <p:cNvSpPr txBox="1"/>
          <p:nvPr/>
        </p:nvSpPr>
        <p:spPr>
          <a:xfrm>
            <a:off x="9610167" y="2918209"/>
            <a:ext cx="1953183"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a:solidFill>
                  <a:srgbClr val="3EAD92"/>
                </a:solidFill>
                <a:latin typeface="Meiryo UI" panose="020B0604030504040204" pitchFamily="50" charset="-128"/>
                <a:ea typeface="Meiryo UI" panose="020B0604030504040204" pitchFamily="50" charset="-128"/>
              </a:rPr>
              <a:t>オンデマンド利用者へのアンケート実施</a:t>
            </a:r>
            <a:endParaRPr kumimoji="1" 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422" name="テキスト ボックス 106">
            <a:extLst>
              <a:ext uri="{FF2B5EF4-FFF2-40B4-BE49-F238E27FC236}">
                <a16:creationId xmlns:a16="http://schemas.microsoft.com/office/drawing/2014/main" id="{216D7A3C-F64A-6799-C952-DF8C59C3C794}"/>
              </a:ext>
            </a:extLst>
          </p:cNvPr>
          <p:cNvSpPr txBox="1"/>
          <p:nvPr/>
        </p:nvSpPr>
        <p:spPr>
          <a:xfrm>
            <a:off x="9610167" y="4108412"/>
            <a:ext cx="1953183"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23" name="テキスト ボックス 107">
            <a:extLst>
              <a:ext uri="{FF2B5EF4-FFF2-40B4-BE49-F238E27FC236}">
                <a16:creationId xmlns:a16="http://schemas.microsoft.com/office/drawing/2014/main" id="{70B30282-4EFF-84F4-3FB0-5DD35ACEBB29}"/>
              </a:ext>
            </a:extLst>
          </p:cNvPr>
          <p:cNvSpPr txBox="1"/>
          <p:nvPr/>
        </p:nvSpPr>
        <p:spPr>
          <a:xfrm>
            <a:off x="9610167" y="5298613"/>
            <a:ext cx="1953183" cy="109130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25" name="テキスト ボックス 9">
            <a:extLst>
              <a:ext uri="{FF2B5EF4-FFF2-40B4-BE49-F238E27FC236}">
                <a16:creationId xmlns:a16="http://schemas.microsoft.com/office/drawing/2014/main" id="{0DAC0A15-F838-BA8E-DAE2-5AA6D8A55FB3}"/>
              </a:ext>
            </a:extLst>
          </p:cNvPr>
          <p:cNvSpPr txBox="1"/>
          <p:nvPr/>
        </p:nvSpPr>
        <p:spPr>
          <a:xfrm>
            <a:off x="630000" y="1728006"/>
            <a:ext cx="2331542" cy="1091301"/>
          </a:xfrm>
          <a:prstGeom prst="rect">
            <a:avLst/>
          </a:prstGeom>
          <a:noFill/>
          <a:ln w="28575" cap="rnd" cmpd="sng" algn="ctr">
            <a:solidFill>
              <a:srgbClr val="64A5CC"/>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高齢者のオンデマンドバス</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利用者数</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26" name="テキスト ボックス 10">
            <a:extLst>
              <a:ext uri="{FF2B5EF4-FFF2-40B4-BE49-F238E27FC236}">
                <a16:creationId xmlns:a16="http://schemas.microsoft.com/office/drawing/2014/main" id="{F7C4A188-C4C2-BE82-F8B1-17C63465FC27}"/>
              </a:ext>
            </a:extLst>
          </p:cNvPr>
          <p:cNvSpPr txBox="1"/>
          <p:nvPr/>
        </p:nvSpPr>
        <p:spPr>
          <a:xfrm>
            <a:off x="630000" y="2918208"/>
            <a:ext cx="2331542" cy="1091301"/>
          </a:xfrm>
          <a:prstGeom prst="rect">
            <a:avLst/>
          </a:prstGeom>
          <a:noFill/>
          <a:ln w="28575" cap="rnd" cmpd="sng" algn="ctr">
            <a:solidFill>
              <a:srgbClr val="64A5CC"/>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lvl="0">
              <a:defRPr/>
            </a:pPr>
            <a:r>
              <a:rPr kumimoji="1" lang="ja-JP" altLang="en-US" sz="1400" kern="0">
                <a:solidFill>
                  <a:srgbClr val="3EAD92"/>
                </a:solidFill>
                <a:latin typeface="Meiryo UI" panose="020B0604030504040204" pitchFamily="50" charset="-128"/>
                <a:ea typeface="Meiryo UI" panose="020B0604030504040204" pitchFamily="50" charset="-128"/>
              </a:rPr>
              <a:t>オンデマンドバス利用者の</a:t>
            </a:r>
            <a:endParaRPr kumimoji="1" lang="en-US" altLang="ja-JP" sz="1400" kern="0">
              <a:solidFill>
                <a:srgbClr val="3EAD92"/>
              </a:solidFill>
              <a:latin typeface="Meiryo UI" panose="020B0604030504040204" pitchFamily="50" charset="-128"/>
              <a:ea typeface="Meiryo UI" panose="020B0604030504040204" pitchFamily="50" charset="-128"/>
            </a:endParaRPr>
          </a:p>
          <a:p>
            <a:pPr lvl="0">
              <a:defRPr/>
            </a:pPr>
            <a:r>
              <a:rPr kumimoji="1" lang="ja-JP" altLang="en-US" sz="1400" kern="0">
                <a:solidFill>
                  <a:srgbClr val="3EAD92"/>
                </a:solidFill>
                <a:latin typeface="Meiryo UI" panose="020B0604030504040204" pitchFamily="50" charset="-128"/>
                <a:ea typeface="Meiryo UI" panose="020B0604030504040204" pitchFamily="50" charset="-128"/>
              </a:rPr>
              <a:t>満足度調査</a:t>
            </a:r>
            <a:endParaRPr kumimoji="1" lang="en-US" altLang="ja-JP" sz="1400" kern="0">
              <a:solidFill>
                <a:srgbClr val="3EAD92"/>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27" name="テキスト ボックス 11">
            <a:extLst>
              <a:ext uri="{FF2B5EF4-FFF2-40B4-BE49-F238E27FC236}">
                <a16:creationId xmlns:a16="http://schemas.microsoft.com/office/drawing/2014/main" id="{86925164-90BC-3E1A-3FFF-9434C91A8197}"/>
              </a:ext>
            </a:extLst>
          </p:cNvPr>
          <p:cNvSpPr txBox="1"/>
          <p:nvPr/>
        </p:nvSpPr>
        <p:spPr>
          <a:xfrm>
            <a:off x="630000" y="4108411"/>
            <a:ext cx="2331542" cy="1091301"/>
          </a:xfrm>
          <a:prstGeom prst="rect">
            <a:avLst/>
          </a:prstGeom>
          <a:noFill/>
          <a:ln w="28575" cap="rnd" cmpd="sng" algn="ctr">
            <a:solidFill>
              <a:srgbClr val="64A5CC"/>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28" name="テキスト ボックス 12">
            <a:extLst>
              <a:ext uri="{FF2B5EF4-FFF2-40B4-BE49-F238E27FC236}">
                <a16:creationId xmlns:a16="http://schemas.microsoft.com/office/drawing/2014/main" id="{2EEC5620-A7EB-3424-21B2-FD12D9A25F5E}"/>
              </a:ext>
            </a:extLst>
          </p:cNvPr>
          <p:cNvSpPr txBox="1"/>
          <p:nvPr/>
        </p:nvSpPr>
        <p:spPr>
          <a:xfrm>
            <a:off x="630000" y="5298613"/>
            <a:ext cx="2331542" cy="1091301"/>
          </a:xfrm>
          <a:prstGeom prst="rect">
            <a:avLst/>
          </a:prstGeom>
          <a:noFill/>
          <a:ln w="28575" cap="rnd" cmpd="sng" algn="ctr">
            <a:solidFill>
              <a:srgbClr val="64A5CC"/>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29" name="Textfeld 1">
            <a:extLst>
              <a:ext uri="{FF2B5EF4-FFF2-40B4-BE49-F238E27FC236}">
                <a16:creationId xmlns:a16="http://schemas.microsoft.com/office/drawing/2014/main" id="{16891923-B4A7-5770-C29F-84F3E3872B4D}"/>
              </a:ext>
            </a:extLst>
          </p:cNvPr>
          <p:cNvSpPr txBox="1"/>
          <p:nvPr>
            <p:custDataLst>
              <p:tags r:id="rId1"/>
            </p:custDataLst>
          </p:nvPr>
        </p:nvSpPr>
        <p:spPr>
          <a:xfrm>
            <a:off x="630000" y="1376640"/>
            <a:ext cx="2331542"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sym typeface="Trebuchet MS" panose="020B0603020202020204" pitchFamily="34" charset="0"/>
              </a:rPr>
              <a:t>中間アウトカム</a:t>
            </a:r>
            <a:r>
              <a:rPr kumimoji="0" lang="en-US" altLang="ja-JP" sz="1600" b="0" i="0" u="none" strike="noStrike" kern="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sym typeface="Trebuchet MS" panose="020B0603020202020204" pitchFamily="34" charset="0"/>
              </a:rPr>
              <a:t> </a:t>
            </a:r>
            <a:endParaRPr kumimoji="0" lang="ja-JP" altLang="en-US" sz="1600" b="0" i="0" u="none" strike="noStrike" kern="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sym typeface="Trebuchet MS" panose="020B0603020202020204" pitchFamily="34" charset="0"/>
            </a:endParaRPr>
          </a:p>
        </p:txBody>
      </p:sp>
      <p:sp>
        <p:nvSpPr>
          <p:cNvPr id="1430" name="Textfeld 1">
            <a:extLst>
              <a:ext uri="{FF2B5EF4-FFF2-40B4-BE49-F238E27FC236}">
                <a16:creationId xmlns:a16="http://schemas.microsoft.com/office/drawing/2014/main" id="{90ADAEC4-67C6-A022-9886-7500B1128C77}"/>
              </a:ext>
            </a:extLst>
          </p:cNvPr>
          <p:cNvSpPr txBox="1"/>
          <p:nvPr>
            <p:custDataLst>
              <p:tags r:id="rId2"/>
            </p:custDataLst>
          </p:nvPr>
        </p:nvSpPr>
        <p:spPr>
          <a:xfrm>
            <a:off x="3076691" y="1376640"/>
            <a:ext cx="1392942"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sym typeface="Trebuchet MS" panose="020B0603020202020204" pitchFamily="34" charset="0"/>
              </a:rPr>
              <a:t>現状値</a:t>
            </a:r>
          </a:p>
        </p:txBody>
      </p:sp>
      <p:sp>
        <p:nvSpPr>
          <p:cNvPr id="1431" name="Textfeld 1">
            <a:extLst>
              <a:ext uri="{FF2B5EF4-FFF2-40B4-BE49-F238E27FC236}">
                <a16:creationId xmlns:a16="http://schemas.microsoft.com/office/drawing/2014/main" id="{9DB1001C-9A56-E47A-5D32-EA00CDC26D06}"/>
              </a:ext>
            </a:extLst>
          </p:cNvPr>
          <p:cNvSpPr txBox="1"/>
          <p:nvPr>
            <p:custDataLst>
              <p:tags r:id="rId3"/>
            </p:custDataLst>
          </p:nvPr>
        </p:nvSpPr>
        <p:spPr>
          <a:xfrm>
            <a:off x="4584782" y="1376640"/>
            <a:ext cx="1392943"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sym typeface="Trebuchet MS" panose="020B0603020202020204" pitchFamily="34" charset="0"/>
              </a:rPr>
              <a:t>目標値</a:t>
            </a:r>
          </a:p>
        </p:txBody>
      </p:sp>
      <p:sp>
        <p:nvSpPr>
          <p:cNvPr id="1432" name="Textfeld 1">
            <a:extLst>
              <a:ext uri="{FF2B5EF4-FFF2-40B4-BE49-F238E27FC236}">
                <a16:creationId xmlns:a16="http://schemas.microsoft.com/office/drawing/2014/main" id="{26A5A760-665F-F1F3-C8C9-ED34B43CC594}"/>
              </a:ext>
            </a:extLst>
          </p:cNvPr>
          <p:cNvSpPr txBox="1"/>
          <p:nvPr>
            <p:custDataLst>
              <p:tags r:id="rId4"/>
            </p:custDataLst>
          </p:nvPr>
        </p:nvSpPr>
        <p:spPr>
          <a:xfrm>
            <a:off x="6092873" y="1376640"/>
            <a:ext cx="3402145"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sym typeface="Trebuchet MS" panose="020B0603020202020204" pitchFamily="34" charset="0"/>
              </a:rPr>
              <a:t>目標値設定の考え方</a:t>
            </a:r>
          </a:p>
        </p:txBody>
      </p:sp>
      <p:sp>
        <p:nvSpPr>
          <p:cNvPr id="1433" name="Textfeld 1">
            <a:extLst>
              <a:ext uri="{FF2B5EF4-FFF2-40B4-BE49-F238E27FC236}">
                <a16:creationId xmlns:a16="http://schemas.microsoft.com/office/drawing/2014/main" id="{7F0A6904-A6E3-60A9-95A4-4A7FD8B34274}"/>
              </a:ext>
            </a:extLst>
          </p:cNvPr>
          <p:cNvSpPr txBox="1"/>
          <p:nvPr>
            <p:custDataLst>
              <p:tags r:id="rId5"/>
            </p:custDataLst>
          </p:nvPr>
        </p:nvSpPr>
        <p:spPr>
          <a:xfrm>
            <a:off x="9610169" y="1376640"/>
            <a:ext cx="1951832"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sym typeface="Trebuchet MS" panose="020B0603020202020204" pitchFamily="34" charset="0"/>
              </a:rPr>
              <a:t>測定方法</a:t>
            </a:r>
          </a:p>
        </p:txBody>
      </p:sp>
      <p:sp>
        <p:nvSpPr>
          <p:cNvPr id="1434" name="Oval 20">
            <a:extLst>
              <a:ext uri="{FF2B5EF4-FFF2-40B4-BE49-F238E27FC236}">
                <a16:creationId xmlns:a16="http://schemas.microsoft.com/office/drawing/2014/main" id="{068B1DCD-9D03-1782-A289-D4F14CBBF595}"/>
              </a:ext>
            </a:extLst>
          </p:cNvPr>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２</a:t>
            </a:r>
            <a:endParaRPr kumimoji="0" 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2" name="Rectangle 217">
            <a:extLst>
              <a:ext uri="{FF2B5EF4-FFF2-40B4-BE49-F238E27FC236}">
                <a16:creationId xmlns:a16="http://schemas.microsoft.com/office/drawing/2014/main" id="{65B00007-59A6-68DD-BB7E-484F662B75C3}"/>
              </a:ext>
            </a:extLst>
          </p:cNvPr>
          <p:cNvSpPr/>
          <p:nvPr/>
        </p:nvSpPr>
        <p:spPr>
          <a:xfrm>
            <a:off x="630000" y="1884"/>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buFont typeface="Trebuchet MS" panose="020B0603020202020204" pitchFamily="34" charset="0"/>
              <a:buChar char="​"/>
              <a:defRPr/>
            </a:pPr>
            <a:r>
              <a:rPr kumimoji="1" lang="ja-JP" altLang="en-US" sz="1050" kern="0">
                <a:solidFill>
                  <a:srgbClr val="575757"/>
                </a:solidFill>
                <a:latin typeface="Meiryo UI" panose="020B0604030504040204" pitchFamily="50" charset="-128"/>
                <a:ea typeface="Meiryo UI" panose="020B0604030504040204" pitchFamily="50" charset="-128"/>
              </a:rPr>
              <a:t>評価の観点：イ　事業目的の明確化と成果指標の適切性</a:t>
            </a:r>
            <a:endParaRPr kumimoji="1" lang="en-US" altLang="ja-JP" sz="105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3" name="テキスト ボックス 42">
            <a:extLst>
              <a:ext uri="{FF2B5EF4-FFF2-40B4-BE49-F238E27FC236}">
                <a16:creationId xmlns:a16="http://schemas.microsoft.com/office/drawing/2014/main" id="{F093A208-2144-8324-0194-C28882696F0E}"/>
              </a:ext>
            </a:extLst>
          </p:cNvPr>
          <p:cNvSpPr txBox="1"/>
          <p:nvPr/>
        </p:nvSpPr>
        <p:spPr>
          <a:xfrm>
            <a:off x="576000" y="360000"/>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Ⅱ</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事業目的及び成果指標</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id="{5D85E87C-58C0-879C-C2C4-DDBDAFE25053}"/>
              </a:ext>
            </a:extLst>
          </p:cNvPr>
          <p:cNvSpPr/>
          <p:nvPr/>
        </p:nvSpPr>
        <p:spPr>
          <a:xfrm>
            <a:off x="4264085" y="533757"/>
            <a:ext cx="2954862" cy="664797"/>
          </a:xfrm>
          <a:prstGeom prst="wedgeRectCallout">
            <a:avLst>
              <a:gd name="adj1" fmla="val -105181"/>
              <a:gd name="adj2" fmla="val 89842"/>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Ⅱ</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②</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に記載したもののうち、補助事業における成果（アウトカム）指標を記載</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2283956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8E5B8-A197-C8D3-E22A-BD63A85CA7A8}"/>
            </a:ext>
          </a:extLst>
        </p:cNvPr>
        <p:cNvGrpSpPr/>
        <p:nvPr/>
      </p:nvGrpSpPr>
      <p:grpSpPr>
        <a:xfrm>
          <a:off x="0" y="0"/>
          <a:ext cx="0" cy="0"/>
          <a:chOff x="0" y="0"/>
          <a:chExt cx="0" cy="0"/>
        </a:xfrm>
      </p:grpSpPr>
      <p:graphicFrame>
        <p:nvGraphicFramePr>
          <p:cNvPr id="1441" name="think-cell data - do not delete" hidden="1">
            <a:extLst>
              <a:ext uri="{FF2B5EF4-FFF2-40B4-BE49-F238E27FC236}">
                <a16:creationId xmlns:a16="http://schemas.microsoft.com/office/drawing/2014/main" id="{DB691710-AE16-2495-04E5-D756086518CE}"/>
              </a:ext>
            </a:extLst>
          </p:cNvPr>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8" imgW="395" imgH="396" progId="TCLayout.ActiveDocument.1">
                  <p:embed/>
                </p:oleObj>
              </mc:Choice>
              <mc:Fallback>
                <p:oleObj name="think-cell スライド" r:id="rId8" imgW="395" imgH="396" progId="TCLayout.ActiveDocument.1">
                  <p:embed/>
                  <p:pic>
                    <p:nvPicPr>
                      <p:cNvPr id="1441" name="think-cell data - do not delete" hidden="1">
                        <a:extLst>
                          <a:ext uri="{FF2B5EF4-FFF2-40B4-BE49-F238E27FC236}">
                            <a16:creationId xmlns:a16="http://schemas.microsoft.com/office/drawing/2014/main" id="{DB691710-AE16-2495-04E5-D756086518CE}"/>
                          </a:ext>
                        </a:extLst>
                      </p:cNvPr>
                      <p:cNvPicPr>
                        <a:picLocks noChangeAspect="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442" name="Rectangle 2">
            <a:extLst>
              <a:ext uri="{FF2B5EF4-FFF2-40B4-BE49-F238E27FC236}">
                <a16:creationId xmlns:a16="http://schemas.microsoft.com/office/drawing/2014/main" id="{AF06BD4C-7C5D-4186-85C8-CDDF60D93938}"/>
              </a:ext>
            </a:extLst>
          </p:cNvPr>
          <p:cNvSpPr/>
          <p:nvPr/>
        </p:nvSpPr>
        <p:spPr>
          <a:xfrm>
            <a:off x="6276227" y="1705610"/>
            <a:ext cx="2540370" cy="1609090"/>
          </a:xfrm>
          <a:prstGeom prst="rect">
            <a:avLst/>
          </a:prstGeom>
          <a:solidFill>
            <a:srgbClr val="FFFFFF"/>
          </a:solidFill>
          <a:ln w="9525" cap="flat" cmpd="sng" algn="ctr">
            <a:no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90000" bIns="0" rtlCol="0" anchor="t">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高齢者のオンデマンドバス</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利用者数</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 のべ</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人</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43" name="Rectangle 2">
            <a:extLst>
              <a:ext uri="{FF2B5EF4-FFF2-40B4-BE49-F238E27FC236}">
                <a16:creationId xmlns:a16="http://schemas.microsoft.com/office/drawing/2014/main" id="{D6B17D7D-5183-A1C6-91E2-FE7BC04EA437}"/>
              </a:ext>
            </a:extLst>
          </p:cNvPr>
          <p:cNvSpPr/>
          <p:nvPr/>
        </p:nvSpPr>
        <p:spPr>
          <a:xfrm>
            <a:off x="9022980" y="1705610"/>
            <a:ext cx="2540370" cy="1609090"/>
          </a:xfrm>
          <a:prstGeom prst="rect">
            <a:avLst/>
          </a:prstGeom>
          <a:solidFill>
            <a:srgbClr val="FFFFFF"/>
          </a:solidFill>
          <a:ln w="9525" cap="flat" cmpd="sng" algn="ctr">
            <a:no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90000" bIns="0" rtlCol="0" anchor="t">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高齢者の外出機会増加に</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伴うコミュニティ活性化</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近隣住民</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親族の送迎負担軽減</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44" name="Textfeld 1">
            <a:extLst>
              <a:ext uri="{FF2B5EF4-FFF2-40B4-BE49-F238E27FC236}">
                <a16:creationId xmlns:a16="http://schemas.microsoft.com/office/drawing/2014/main" id="{0C91FC6D-1E91-B2B6-4EF1-C98F79C17164}"/>
              </a:ext>
            </a:extLst>
          </p:cNvPr>
          <p:cNvSpPr txBox="1"/>
          <p:nvPr>
            <p:custDataLst>
              <p:tags r:id="rId1"/>
            </p:custDataLst>
          </p:nvPr>
        </p:nvSpPr>
        <p:spPr>
          <a:xfrm>
            <a:off x="6276225" y="1090482"/>
            <a:ext cx="5287124" cy="294302"/>
          </a:xfrm>
          <a:prstGeom prst="rect">
            <a:avLst/>
          </a:prstGeom>
          <a:solidFill>
            <a:schemeClr val="tx2"/>
          </a:solidFill>
        </p:spPr>
        <p:txBody>
          <a:bodyPr vert="horz" wrap="square" lIns="36000" tIns="36000" rIns="36000" bIns="36000" rtlCol="0" anchor="b">
            <a:noAutofit/>
          </a:bodyPr>
          <a:lstStyle/>
          <a:p>
            <a:pPr lvl="0" eaLnBrk="0" hangingPunct="0">
              <a:defRPr/>
            </a:pPr>
            <a:r>
              <a:rPr lang="ja-JP" altLang="en-US" sz="1600">
                <a:solidFill>
                  <a:prstClr val="white"/>
                </a:solidFill>
                <a:latin typeface="Meiryo UI" panose="020B0604030504040204" pitchFamily="50" charset="-128"/>
                <a:ea typeface="Meiryo UI" panose="020B0604030504040204" pitchFamily="50" charset="-128"/>
              </a:rPr>
              <a:t>左記ソリューションにより達成する中間アウトカム（補助事業）</a:t>
            </a:r>
            <a:endParaRPr lang="en-US" altLang="ja-JP" sz="1600">
              <a:solidFill>
                <a:prstClr val="white"/>
              </a:solidFill>
              <a:latin typeface="Meiryo UI" panose="020B0604030504040204" pitchFamily="50" charset="-128"/>
              <a:ea typeface="Meiryo UI" panose="020B0604030504040204" pitchFamily="50" charset="-128"/>
            </a:endParaRPr>
          </a:p>
        </p:txBody>
      </p:sp>
      <p:sp>
        <p:nvSpPr>
          <p:cNvPr id="1445" name="Textfeld 1">
            <a:extLst>
              <a:ext uri="{FF2B5EF4-FFF2-40B4-BE49-F238E27FC236}">
                <a16:creationId xmlns:a16="http://schemas.microsoft.com/office/drawing/2014/main" id="{ED9486F3-57CF-E5F8-2713-3514BB9894C5}"/>
              </a:ext>
            </a:extLst>
          </p:cNvPr>
          <p:cNvSpPr txBox="1"/>
          <p:nvPr>
            <p:custDataLst>
              <p:tags r:id="rId2"/>
            </p:custDataLst>
          </p:nvPr>
        </p:nvSpPr>
        <p:spPr>
          <a:xfrm>
            <a:off x="597838" y="1090482"/>
            <a:ext cx="5446798" cy="294302"/>
          </a:xfrm>
          <a:prstGeom prst="rect">
            <a:avLst/>
          </a:prstGeom>
          <a:solidFill>
            <a:schemeClr val="tx2"/>
          </a:solidFill>
        </p:spPr>
        <p:txBody>
          <a:bodyPr vert="horz" wrap="square" lIns="36000" tIns="36000" rIns="36000" bIns="36000" rtlCol="0" anchor="b">
            <a:no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ソリューションの概要</a:t>
            </a:r>
          </a:p>
        </p:txBody>
      </p:sp>
      <p:sp>
        <p:nvSpPr>
          <p:cNvPr id="1446" name="Rectangle 2">
            <a:extLst>
              <a:ext uri="{FF2B5EF4-FFF2-40B4-BE49-F238E27FC236}">
                <a16:creationId xmlns:a16="http://schemas.microsoft.com/office/drawing/2014/main" id="{F2CE711D-FB44-CF80-BCFC-CC69FBBF6FAB}"/>
              </a:ext>
            </a:extLst>
          </p:cNvPr>
          <p:cNvSpPr/>
          <p:nvPr/>
        </p:nvSpPr>
        <p:spPr>
          <a:xfrm>
            <a:off x="783455" y="1926689"/>
            <a:ext cx="4968446" cy="1477468"/>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Autofit/>
          </a:bodyPr>
          <a:lstStyle/>
          <a:p>
            <a:pPr marL="0" marR="0" lvl="0" indent="0"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ソリューションの概要を</a:t>
            </a:r>
            <a:r>
              <a:rPr kumimoji="1" lang="ja-JP" altLang="en-US" sz="1400">
                <a:solidFill>
                  <a:srgbClr val="575757"/>
                </a:solidFill>
                <a:latin typeface="Meiryo UI" panose="020B0604030504040204" pitchFamily="50" charset="-128"/>
                <a:ea typeface="Meiryo UI" panose="020B0604030504040204" pitchFamily="50" charset="-128"/>
              </a:rPr>
              <a:t>出来る限り詳細に</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記載すること</a:t>
            </a:r>
            <a:b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en-US" altLang="ja-JP" sz="1400">
                <a:solidFill>
                  <a:srgbClr val="575757"/>
                </a:solidFill>
                <a:latin typeface="Meiryo UI" panose="020B0604030504040204" pitchFamily="50" charset="-128"/>
                <a:ea typeface="Meiryo UI" panose="020B0604030504040204" pitchFamily="50" charset="-128"/>
              </a:rPr>
              <a:t> </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以下の内容を含めること</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a:t>
            </a:r>
          </a:p>
          <a:p>
            <a:pPr marL="324000" marR="0" lvl="1" indent="-216000"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デジタル技術の内容</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324000" marR="0" lvl="1" indent="-216000"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主要機器、無線通信技術等の通信インフラ</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324000" marR="0" lvl="1" indent="-216000"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受益者等のステークホルダー、運用主体、展開先など</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47" name="タイトル 1">
            <a:extLst>
              <a:ext uri="{FF2B5EF4-FFF2-40B4-BE49-F238E27FC236}">
                <a16:creationId xmlns:a16="http://schemas.microsoft.com/office/drawing/2014/main" id="{7E1C5D6E-7E3C-0204-4FBB-A34371F164E7}"/>
              </a:ext>
            </a:extLst>
          </p:cNvPr>
          <p:cNvSpPr>
            <a:spLocks noGrp="1"/>
          </p:cNvSpPr>
          <p:nvPr>
            <p:ph type="title"/>
          </p:nvPr>
        </p:nvSpPr>
        <p:spPr/>
        <p:txBody>
          <a:bodyPr vert="horz"/>
          <a:lstStyle/>
          <a:p>
            <a:pPr>
              <a:tabLst>
                <a:tab pos="355600" algn="l"/>
              </a:tabLst>
            </a:pP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ソリューションの概要</a:t>
            </a:r>
            <a:endParaRPr kumimoji="1" lang="en-US">
              <a:solidFill>
                <a:srgbClr val="FE9341"/>
              </a:solidFill>
              <a:latin typeface="Meiryo UI" panose="020B0604030504040204" pitchFamily="50" charset="-128"/>
              <a:ea typeface="Meiryo UI" panose="020B0604030504040204" pitchFamily="50" charset="-128"/>
            </a:endParaRPr>
          </a:p>
        </p:txBody>
      </p:sp>
      <p:sp>
        <p:nvSpPr>
          <p:cNvPr id="1449" name="Rectangle 2">
            <a:extLst>
              <a:ext uri="{FF2B5EF4-FFF2-40B4-BE49-F238E27FC236}">
                <a16:creationId xmlns:a16="http://schemas.microsoft.com/office/drawing/2014/main" id="{D4D0C27B-0CB1-3F76-4DAE-442C81AAF300}"/>
              </a:ext>
            </a:extLst>
          </p:cNvPr>
          <p:cNvSpPr/>
          <p:nvPr/>
        </p:nvSpPr>
        <p:spPr>
          <a:xfrm>
            <a:off x="6527421" y="2597543"/>
            <a:ext cx="2178549" cy="717931"/>
          </a:xfrm>
          <a:prstGeom prst="wedgeRectCallout">
            <a:avLst>
              <a:gd name="adj1" fmla="val -54911"/>
              <a:gd name="adj2" fmla="val -33559"/>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Ⅱ</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②ｂを抜粋、又は参照し定量化できるアウトカム指標を記載すること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50" name="テキスト ボックス 42">
            <a:extLst>
              <a:ext uri="{FF2B5EF4-FFF2-40B4-BE49-F238E27FC236}">
                <a16:creationId xmlns:a16="http://schemas.microsoft.com/office/drawing/2014/main" id="{FE0036DC-23BA-509C-1F90-7EF26F6C137E}"/>
              </a:ext>
            </a:extLst>
          </p:cNvPr>
          <p:cNvSpPr txBox="1"/>
          <p:nvPr/>
        </p:nvSpPr>
        <p:spPr>
          <a:xfrm>
            <a:off x="576000" y="360000"/>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Ⅲ</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ソリューション</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51" name="Textfeld 1">
            <a:extLst>
              <a:ext uri="{FF2B5EF4-FFF2-40B4-BE49-F238E27FC236}">
                <a16:creationId xmlns:a16="http://schemas.microsoft.com/office/drawing/2014/main" id="{640AD3E4-16CF-6B5D-0A66-55C8A17D3C4D}"/>
              </a:ext>
            </a:extLst>
          </p:cNvPr>
          <p:cNvSpPr txBox="1"/>
          <p:nvPr>
            <p:custDataLst>
              <p:tags r:id="rId3"/>
            </p:custDataLst>
          </p:nvPr>
        </p:nvSpPr>
        <p:spPr>
          <a:xfrm>
            <a:off x="6276225" y="3454197"/>
            <a:ext cx="5287124" cy="294302"/>
          </a:xfrm>
          <a:prstGeom prst="rect">
            <a:avLst/>
          </a:prstGeom>
          <a:solidFill>
            <a:schemeClr val="tx2"/>
          </a:solidFill>
        </p:spPr>
        <p:txBody>
          <a:bodyPr vert="horz" wrap="square" lIns="36000" tIns="36000" rIns="36000" bIns="36000" rtlCol="0" anchor="b">
            <a:no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中間アウトカムの実現に繋がるソリューションの価値</a:t>
            </a:r>
          </a:p>
        </p:txBody>
      </p:sp>
      <p:sp>
        <p:nvSpPr>
          <p:cNvPr id="1452" name="Textfeld 1">
            <a:extLst>
              <a:ext uri="{FF2B5EF4-FFF2-40B4-BE49-F238E27FC236}">
                <a16:creationId xmlns:a16="http://schemas.microsoft.com/office/drawing/2014/main" id="{7FB7FDD1-E8A6-7425-3D84-B8F8DC9A1542}"/>
              </a:ext>
            </a:extLst>
          </p:cNvPr>
          <p:cNvSpPr txBox="1"/>
          <p:nvPr>
            <p:custDataLst>
              <p:tags r:id="rId4"/>
            </p:custDataLst>
          </p:nvPr>
        </p:nvSpPr>
        <p:spPr>
          <a:xfrm>
            <a:off x="6276226" y="1413896"/>
            <a:ext cx="2540370" cy="215444"/>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sym typeface="Trebuchet MS" panose="020B0603020202020204" pitchFamily="34" charset="0"/>
              </a:rPr>
              <a:t>定量アウトカム</a:t>
            </a:r>
          </a:p>
        </p:txBody>
      </p:sp>
      <p:sp>
        <p:nvSpPr>
          <p:cNvPr id="1453" name="Textfeld 1">
            <a:extLst>
              <a:ext uri="{FF2B5EF4-FFF2-40B4-BE49-F238E27FC236}">
                <a16:creationId xmlns:a16="http://schemas.microsoft.com/office/drawing/2014/main" id="{41DA055E-31DA-7F48-36C2-F430982E4BEA}"/>
              </a:ext>
            </a:extLst>
          </p:cNvPr>
          <p:cNvSpPr txBox="1"/>
          <p:nvPr>
            <p:custDataLst>
              <p:tags r:id="rId5"/>
            </p:custDataLst>
          </p:nvPr>
        </p:nvSpPr>
        <p:spPr>
          <a:xfrm>
            <a:off x="9022979" y="1413896"/>
            <a:ext cx="2540370" cy="215444"/>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sym typeface="Trebuchet MS" panose="020B0603020202020204" pitchFamily="34" charset="0"/>
              </a:rPr>
              <a:t>定性アウトカム</a:t>
            </a:r>
          </a:p>
        </p:txBody>
      </p:sp>
      <p:sp>
        <p:nvSpPr>
          <p:cNvPr id="1454" name="Oval 20">
            <a:extLst>
              <a:ext uri="{FF2B5EF4-FFF2-40B4-BE49-F238E27FC236}">
                <a16:creationId xmlns:a16="http://schemas.microsoft.com/office/drawing/2014/main" id="{5E656C8A-A338-283A-BF10-3B9D08F0AD5C}"/>
              </a:ext>
            </a:extLst>
          </p:cNvPr>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a:solidFill>
                  <a:prstClr val="white"/>
                </a:solidFill>
                <a:latin typeface="Meiryo UI" panose="020B0604030504040204" pitchFamily="50" charset="-128"/>
                <a:ea typeface="Meiryo UI" panose="020B0604030504040204" pitchFamily="50" charset="-128"/>
              </a:rPr>
              <a:t>１</a:t>
            </a:r>
            <a:endParaRPr kumimoji="0" 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1455" name="テキスト ボックス 13">
            <a:extLst>
              <a:ext uri="{FF2B5EF4-FFF2-40B4-BE49-F238E27FC236}">
                <a16:creationId xmlns:a16="http://schemas.microsoft.com/office/drawing/2014/main" id="{7EF6747F-3828-B81B-113C-94C090D77026}"/>
              </a:ext>
            </a:extLst>
          </p:cNvPr>
          <p:cNvSpPr txBox="1"/>
          <p:nvPr/>
        </p:nvSpPr>
        <p:spPr>
          <a:xfrm>
            <a:off x="6276225" y="3791585"/>
            <a:ext cx="5287124" cy="2401876"/>
          </a:xfrm>
          <a:prstGeom prst="rect">
            <a:avLst/>
          </a:prstGeom>
          <a:noFill/>
          <a:ln w="9525" cap="rnd" cmpd="sng" algn="ctr">
            <a:no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90000" bIns="45720" numCol="1" spcCol="0" rtlCol="0" fromWordArt="0" anchor="t"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高齢者の外出時の利便性の向上</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648000" marR="0" lvl="2"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徒歩では困難な距離にあったバスの停留所が、家からアクセス</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可能となることで、これまで外出を控えていた高齢者の外出が</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可能となった</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456" name="Rectangle 2">
            <a:extLst>
              <a:ext uri="{FF2B5EF4-FFF2-40B4-BE49-F238E27FC236}">
                <a16:creationId xmlns:a16="http://schemas.microsoft.com/office/drawing/2014/main" id="{E2619700-E746-83AF-AC8B-406B5B0176F5}"/>
              </a:ext>
            </a:extLst>
          </p:cNvPr>
          <p:cNvSpPr/>
          <p:nvPr/>
        </p:nvSpPr>
        <p:spPr>
          <a:xfrm>
            <a:off x="7069536" y="5370730"/>
            <a:ext cx="3906886" cy="650483"/>
          </a:xfrm>
          <a:prstGeom prst="wedgeRectCallout">
            <a:avLst>
              <a:gd name="adj1" fmla="val -54911"/>
              <a:gd name="adj2" fmla="val -33559"/>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受益者にとって中間アウトカムの実現につながる</a:t>
            </a:r>
            <a:b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ソリューションの具体的価値を記載すること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57" name="Rectangle 2">
            <a:extLst>
              <a:ext uri="{FF2B5EF4-FFF2-40B4-BE49-F238E27FC236}">
                <a16:creationId xmlns:a16="http://schemas.microsoft.com/office/drawing/2014/main" id="{0B5A2333-6627-591C-C7D3-7F404B066965}"/>
              </a:ext>
            </a:extLst>
          </p:cNvPr>
          <p:cNvSpPr/>
          <p:nvPr/>
        </p:nvSpPr>
        <p:spPr>
          <a:xfrm>
            <a:off x="9203889" y="2847975"/>
            <a:ext cx="2178549" cy="467499"/>
          </a:xfrm>
          <a:prstGeom prst="wedgeRectCallout">
            <a:avLst>
              <a:gd name="adj1" fmla="val -54911"/>
              <a:gd name="adj2" fmla="val -33559"/>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定量化できないアウトカム</a:t>
            </a:r>
            <a:b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指標を記載すること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58" name="Rectangle 25">
            <a:extLst>
              <a:ext uri="{FF2B5EF4-FFF2-40B4-BE49-F238E27FC236}">
                <a16:creationId xmlns:a16="http://schemas.microsoft.com/office/drawing/2014/main" id="{AECD7149-53B1-F97F-95AE-DBB866CE4F80}"/>
              </a:ext>
            </a:extLst>
          </p:cNvPr>
          <p:cNvSpPr/>
          <p:nvPr/>
        </p:nvSpPr>
        <p:spPr>
          <a:xfrm>
            <a:off x="597838" y="1090482"/>
            <a:ext cx="5446798" cy="5110444"/>
          </a:xfrm>
          <a:prstGeom prst="rect">
            <a:avLst/>
          </a:prstGeom>
          <a:noFill/>
          <a:ln w="3175" cap="flat" cmpd="sng" algn="ctr">
            <a:solidFill>
              <a:schemeClr val="tx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59" name="Rectangle 25">
            <a:extLst>
              <a:ext uri="{FF2B5EF4-FFF2-40B4-BE49-F238E27FC236}">
                <a16:creationId xmlns:a16="http://schemas.microsoft.com/office/drawing/2014/main" id="{4013448B-8FB3-B341-C0B3-40F975D3C782}"/>
              </a:ext>
            </a:extLst>
          </p:cNvPr>
          <p:cNvSpPr/>
          <p:nvPr/>
        </p:nvSpPr>
        <p:spPr>
          <a:xfrm>
            <a:off x="6276225" y="1090482"/>
            <a:ext cx="5287124" cy="2281368"/>
          </a:xfrm>
          <a:prstGeom prst="rect">
            <a:avLst/>
          </a:prstGeom>
          <a:noFill/>
          <a:ln w="3175" cap="flat" cmpd="sng" algn="ctr">
            <a:solidFill>
              <a:schemeClr val="tx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60" name="Rectangle 25">
            <a:extLst>
              <a:ext uri="{FF2B5EF4-FFF2-40B4-BE49-F238E27FC236}">
                <a16:creationId xmlns:a16="http://schemas.microsoft.com/office/drawing/2014/main" id="{26177907-BD47-5CC8-1678-2860C765BB93}"/>
              </a:ext>
            </a:extLst>
          </p:cNvPr>
          <p:cNvSpPr/>
          <p:nvPr/>
        </p:nvSpPr>
        <p:spPr>
          <a:xfrm>
            <a:off x="6276225" y="3454197"/>
            <a:ext cx="5287124" cy="2746729"/>
          </a:xfrm>
          <a:prstGeom prst="rect">
            <a:avLst/>
          </a:prstGeom>
          <a:noFill/>
          <a:ln w="3175" cap="flat" cmpd="sng" algn="ctr">
            <a:solidFill>
              <a:schemeClr val="tx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461" name="Rectangle 2">
            <a:extLst>
              <a:ext uri="{FF2B5EF4-FFF2-40B4-BE49-F238E27FC236}">
                <a16:creationId xmlns:a16="http://schemas.microsoft.com/office/drawing/2014/main" id="{7151E5D6-3F14-5E9F-EA0D-FE2F77485836}"/>
              </a:ext>
            </a:extLst>
          </p:cNvPr>
          <p:cNvSpPr/>
          <p:nvPr/>
        </p:nvSpPr>
        <p:spPr>
          <a:xfrm>
            <a:off x="598488" y="1431925"/>
            <a:ext cx="5446713" cy="4761536"/>
          </a:xfrm>
          <a:prstGeom prst="rect">
            <a:avLst/>
          </a:prstGeom>
          <a:noFill/>
          <a:ln w="9525" cap="flat" cmpd="sng" algn="ctr">
            <a:no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90000" tIns="36000" rIns="90000" bIns="36000" rtlCol="0" anchor="t"/>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6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a:t>
            </a:r>
          </a:p>
        </p:txBody>
      </p:sp>
      <p:sp>
        <p:nvSpPr>
          <p:cNvPr id="1462" name="Rectangle 2">
            <a:extLst>
              <a:ext uri="{FF2B5EF4-FFF2-40B4-BE49-F238E27FC236}">
                <a16:creationId xmlns:a16="http://schemas.microsoft.com/office/drawing/2014/main" id="{C161AFEC-6332-C7FE-59A1-D87BC6CA52AC}"/>
              </a:ext>
            </a:extLst>
          </p:cNvPr>
          <p:cNvSpPr/>
          <p:nvPr/>
        </p:nvSpPr>
        <p:spPr>
          <a:xfrm>
            <a:off x="783455" y="3880883"/>
            <a:ext cx="4968446" cy="2140329"/>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Autofit/>
          </a:bodyPr>
          <a:lstStyle/>
          <a:p>
            <a:pPr marL="0" marR="0" lvl="0" indent="0"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必要に応じて</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上記を視覚的にイメージできる図等を必要に応じて挿入すること</a:t>
            </a:r>
            <a:r>
              <a:rPr kumimoji="1" lang="en-US" altLang="ja-JP" sz="1400">
                <a:solidFill>
                  <a:srgbClr val="575757"/>
                </a:solidFill>
                <a:latin typeface="Meiryo UI" panose="020B0604030504040204" pitchFamily="50" charset="-128"/>
                <a:ea typeface="Meiryo UI" panose="020B0604030504040204" pitchFamily="50" charset="-128"/>
              </a:rPr>
              <a:t>※</a:t>
            </a:r>
            <a:r>
              <a:rPr kumimoji="1" lang="ja-JP" altLang="en-US" sz="1400">
                <a:solidFill>
                  <a:srgbClr val="575757"/>
                </a:solidFill>
                <a:latin typeface="Meiryo UI" panose="020B0604030504040204" pitchFamily="50" charset="-128"/>
                <a:ea typeface="Meiryo UI" panose="020B0604030504040204" pitchFamily="50" charset="-128"/>
              </a:rPr>
              <a:t>図はなしでも問題ございません</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2" name="Rectangle 217">
            <a:extLst>
              <a:ext uri="{FF2B5EF4-FFF2-40B4-BE49-F238E27FC236}">
                <a16:creationId xmlns:a16="http://schemas.microsoft.com/office/drawing/2014/main" id="{FF0A04E2-0A33-BF0C-C435-2B6FAD3D2827}"/>
              </a:ext>
            </a:extLst>
          </p:cNvPr>
          <p:cNvSpPr/>
          <p:nvPr/>
        </p:nvSpPr>
        <p:spPr>
          <a:xfrm>
            <a:off x="629999" y="1884"/>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buFont typeface="Trebuchet MS" panose="020B0603020202020204" pitchFamily="34" charset="0"/>
              <a:buChar char="​"/>
              <a:defRPr/>
            </a:pPr>
            <a:r>
              <a:rPr kumimoji="1" lang="ja-JP" altLang="en-US" sz="1050" kern="0">
                <a:solidFill>
                  <a:srgbClr val="575757"/>
                </a:solidFill>
                <a:latin typeface="Meiryo UI" panose="020B0604030504040204" pitchFamily="50" charset="-128"/>
                <a:ea typeface="Meiryo UI" panose="020B0604030504040204" pitchFamily="50" charset="-128"/>
              </a:rPr>
              <a:t>評価の観点：ウ　整備する通信インフラやソリューション機器等の必要性・妥当性</a:t>
            </a:r>
            <a:endParaRPr kumimoji="1" lang="en-US" altLang="ja-JP" sz="1050" kern="0">
              <a:solidFill>
                <a:srgbClr val="575757"/>
              </a:solidFill>
              <a:latin typeface="Meiryo UI" panose="020B0604030504040204" pitchFamily="50" charset="-128"/>
              <a:ea typeface="Meiryo UI" panose="020B0604030504040204" pitchFamily="50" charset="-128"/>
            </a:endParaRPr>
          </a:p>
        </p:txBody>
      </p:sp>
      <p:sp>
        <p:nvSpPr>
          <p:cNvPr id="3" name="Rectangle 2">
            <a:extLst>
              <a:ext uri="{FF2B5EF4-FFF2-40B4-BE49-F238E27FC236}">
                <a16:creationId xmlns:a16="http://schemas.microsoft.com/office/drawing/2014/main" id="{161435F1-B412-A9A9-07CD-9517B3FCE2FB}"/>
              </a:ext>
            </a:extLst>
          </p:cNvPr>
          <p:cNvSpPr/>
          <p:nvPr/>
        </p:nvSpPr>
        <p:spPr>
          <a:xfrm>
            <a:off x="6672263" y="98400"/>
            <a:ext cx="4879765" cy="549410"/>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lvl="1">
              <a:buClr>
                <a:srgbClr val="FF8222"/>
              </a:buClr>
              <a:defRPr/>
            </a:pPr>
            <a:r>
              <a:rPr kumimoji="1" lang="ja-JP" altLang="en-US" sz="1600">
                <a:solidFill>
                  <a:srgbClr val="575757"/>
                </a:solidFill>
                <a:latin typeface="Meiryo UI" panose="020B0604030504040204" pitchFamily="50" charset="-128"/>
                <a:ea typeface="Meiryo UI" panose="020B0604030504040204" pitchFamily="50" charset="-128"/>
              </a:rPr>
              <a:t>本事業において、複数のソリューションを組み合わせる場合、</a:t>
            </a:r>
            <a:endParaRPr kumimoji="1" lang="en-US" altLang="ja-JP" sz="1600">
              <a:solidFill>
                <a:srgbClr val="575757"/>
              </a:solidFill>
              <a:latin typeface="Meiryo UI" panose="020B0604030504040204" pitchFamily="50" charset="-128"/>
              <a:ea typeface="Meiryo UI" panose="020B0604030504040204" pitchFamily="50" charset="-128"/>
            </a:endParaRPr>
          </a:p>
          <a:p>
            <a:pPr marL="108000" lvl="1">
              <a:buClr>
                <a:srgbClr val="FF8222"/>
              </a:buClr>
              <a:defRPr/>
            </a:pPr>
            <a:r>
              <a:rPr kumimoji="1" lang="ja-JP" altLang="en-US" sz="1600">
                <a:solidFill>
                  <a:srgbClr val="575757"/>
                </a:solidFill>
                <a:latin typeface="Meiryo UI" panose="020B0604030504040204" pitchFamily="50" charset="-128"/>
                <a:ea typeface="Meiryo UI" panose="020B0604030504040204" pitchFamily="50" charset="-128"/>
              </a:rPr>
              <a:t>ソリューションごとに頁を分けて記載すること</a:t>
            </a:r>
            <a:endParaRPr kumimoji="1" lang="en-US" altLang="ja-JP" sz="1600">
              <a:solidFill>
                <a:srgbClr val="575757"/>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7246365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1"/>
            </p:custDataLst>
          </p:nvPr>
        </p:nvGraphicFramePr>
        <p:xfrm>
          <a:off x="1144290" y="644228"/>
          <a:ext cx="1290" cy="1290"/>
        </p:xfrm>
        <a:graphic>
          <a:graphicData uri="http://schemas.openxmlformats.org/presentationml/2006/ole">
            <mc:AlternateContent xmlns:mc="http://schemas.openxmlformats.org/markup-compatibility/2006">
              <mc:Choice xmlns:v="urn:schemas-microsoft-com:vml" Requires="v">
                <p:oleObj name="think-cell スライド" r:id="rId10" imgW="395" imgH="396" progId="TCLayout.ActiveDocument.1">
                  <p:embed/>
                </p:oleObj>
              </mc:Choice>
              <mc:Fallback>
                <p:oleObj name="think-cell スライド" r:id="rId10"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11"/>
                      <a:stretch>
                        <a:fillRect/>
                      </a:stretch>
                    </p:blipFill>
                    <p:spPr>
                      <a:xfrm>
                        <a:off x="1144290" y="644228"/>
                        <a:ext cx="1290" cy="1290"/>
                      </a:xfrm>
                      <a:prstGeom prst="rect">
                        <a:avLst/>
                      </a:prstGeom>
                    </p:spPr>
                  </p:pic>
                </p:oleObj>
              </mc:Fallback>
            </mc:AlternateContent>
          </a:graphicData>
        </a:graphic>
      </p:graphicFrame>
      <p:grpSp>
        <p:nvGrpSpPr>
          <p:cNvPr id="29" name="グループ化 28">
            <a:extLst>
              <a:ext uri="{FF2B5EF4-FFF2-40B4-BE49-F238E27FC236}">
                <a16:creationId xmlns:a16="http://schemas.microsoft.com/office/drawing/2014/main" id="{21F65B24-271E-68A8-42EB-8F0836140182}"/>
              </a:ext>
            </a:extLst>
          </p:cNvPr>
          <p:cNvGrpSpPr/>
          <p:nvPr/>
        </p:nvGrpSpPr>
        <p:grpSpPr>
          <a:xfrm>
            <a:off x="345473" y="1097471"/>
            <a:ext cx="1008332" cy="5262870"/>
            <a:chOff x="345473" y="1097471"/>
            <a:chExt cx="1008332" cy="5262870"/>
          </a:xfrm>
        </p:grpSpPr>
        <p:cxnSp>
          <p:nvCxnSpPr>
            <p:cNvPr id="44" name="Straight Connector 71">
              <a:extLst>
                <a:ext uri="{FF2B5EF4-FFF2-40B4-BE49-F238E27FC236}">
                  <a16:creationId xmlns:a16="http://schemas.microsoft.com/office/drawing/2014/main" id="{C0D5ECAF-5EF3-A345-2183-2A6F97E39B05}"/>
                </a:ext>
              </a:extLst>
            </p:cNvPr>
            <p:cNvCxnSpPr>
              <a:cxnSpLocks/>
            </p:cNvCxnSpPr>
            <p:nvPr/>
          </p:nvCxnSpPr>
          <p:spPr>
            <a:xfrm>
              <a:off x="348622" y="4844170"/>
              <a:ext cx="97947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 name="Rectangle 3">
              <a:extLst>
                <a:ext uri="{FF2B5EF4-FFF2-40B4-BE49-F238E27FC236}">
                  <a16:creationId xmlns:a16="http://schemas.microsoft.com/office/drawing/2014/main" id="{1811D69F-7B50-6018-2A03-258B238F231B}"/>
                </a:ext>
              </a:extLst>
            </p:cNvPr>
            <p:cNvSpPr/>
            <p:nvPr/>
          </p:nvSpPr>
          <p:spPr>
            <a:xfrm>
              <a:off x="374335" y="5026627"/>
              <a:ext cx="979470" cy="1252975"/>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p>
          </p:txBody>
        </p:sp>
        <p:sp>
          <p:nvSpPr>
            <p:cNvPr id="68" name="Rectangle 3">
              <a:extLst>
                <a:ext uri="{FF2B5EF4-FFF2-40B4-BE49-F238E27FC236}">
                  <a16:creationId xmlns:a16="http://schemas.microsoft.com/office/drawing/2014/main" id="{A0D15ACE-B81C-069B-AEB4-B5324CA6FEE0}"/>
                </a:ext>
              </a:extLst>
            </p:cNvPr>
            <p:cNvSpPr/>
            <p:nvPr/>
          </p:nvSpPr>
          <p:spPr>
            <a:xfrm>
              <a:off x="374335" y="1750028"/>
              <a:ext cx="979470" cy="1252975"/>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marL="0" lvl="1" defTabSz="742950">
                <a:buClr>
                  <a:srgbClr val="FF8222"/>
                </a:buClr>
                <a:defRPr/>
              </a:pPr>
              <a:r>
                <a:rPr kumimoji="1" lang="en-US" altLang="ja-JP" sz="1200">
                  <a:solidFill>
                    <a:srgbClr val="575757"/>
                  </a:solidFill>
                  <a:latin typeface="Meiryo UI" panose="020B0604030504040204" pitchFamily="50" charset="-128"/>
                  <a:ea typeface="Meiryo UI" panose="020B0604030504040204" pitchFamily="50" charset="-128"/>
                </a:rPr>
                <a:t>XXXX</a:t>
              </a:r>
            </a:p>
            <a:p>
              <a:pPr marL="0" lvl="1" defTabSz="742950">
                <a:buClr>
                  <a:srgbClr val="FF8222"/>
                </a:buClr>
                <a:defRPr/>
              </a:pPr>
              <a:r>
                <a:rPr kumimoji="1" lang="ja-JP" altLang="en-US" sz="1200">
                  <a:solidFill>
                    <a:srgbClr val="3EAD92"/>
                  </a:solidFill>
                  <a:latin typeface="Meiryo UI" panose="020B0604030504040204" pitchFamily="50" charset="-128"/>
                  <a:ea typeface="Meiryo UI" panose="020B0604030504040204" pitchFamily="50" charset="-128"/>
                </a:rPr>
                <a:t>ローカル</a:t>
              </a:r>
              <a:r>
                <a:rPr kumimoji="1" lang="en-US" altLang="ja-JP" sz="1200">
                  <a:solidFill>
                    <a:srgbClr val="3EAD92"/>
                  </a:solidFill>
                  <a:latin typeface="Meiryo UI" panose="020B0604030504040204" pitchFamily="50" charset="-128"/>
                  <a:ea typeface="Meiryo UI" panose="020B0604030504040204" pitchFamily="50" charset="-128"/>
                </a:rPr>
                <a:t>5G		</a:t>
              </a:r>
            </a:p>
          </p:txBody>
        </p:sp>
        <p:sp>
          <p:nvSpPr>
            <p:cNvPr id="60" name="Textfeld 1">
              <a:extLst>
                <a:ext uri="{FF2B5EF4-FFF2-40B4-BE49-F238E27FC236}">
                  <a16:creationId xmlns:a16="http://schemas.microsoft.com/office/drawing/2014/main" id="{707C44A1-B66B-A7F5-E1A4-2090DF692C10}"/>
                </a:ext>
              </a:extLst>
            </p:cNvPr>
            <p:cNvSpPr txBox="1"/>
            <p:nvPr>
              <p:custDataLst>
                <p:tags r:id="rId7"/>
              </p:custDataLst>
            </p:nvPr>
          </p:nvSpPr>
          <p:spPr>
            <a:xfrm>
              <a:off x="345473" y="1097471"/>
              <a:ext cx="969545" cy="595877"/>
            </a:xfrm>
            <a:prstGeom prst="rect">
              <a:avLst/>
            </a:prstGeom>
            <a:solidFill>
              <a:srgbClr val="FF8222"/>
            </a:solidFill>
            <a:ln>
              <a:solidFill>
                <a:srgbClr val="FF8222"/>
              </a:solidFill>
            </a:ln>
          </p:spPr>
          <p:txBody>
            <a:bodyPr vert="horz" wrap="square" lIns="29250" tIns="29250" rIns="29250" bIns="29250" rtlCol="0" anchor="ctr">
              <a:noAutofit/>
            </a:bodyPr>
            <a:lstStyle/>
            <a:p>
              <a:pPr defTabSz="742950">
                <a:lnSpc>
                  <a:spcPct val="90000"/>
                </a:lnSpc>
                <a:spcAft>
                  <a:spcPts val="488"/>
                </a:spcAft>
                <a:defRPr/>
              </a:pPr>
              <a:r>
                <a:rPr lang="ja-JP" altLang="en-US" sz="1200" kern="0">
                  <a:solidFill>
                    <a:srgbClr val="FFFFFF"/>
                  </a:solidFill>
                  <a:latin typeface="Meiryo UI" panose="020B0604030504040204" pitchFamily="50" charset="-128"/>
                  <a:ea typeface="Meiryo UI" panose="020B0604030504040204" pitchFamily="50" charset="-128"/>
                  <a:sym typeface="Trebuchet MS" panose="020B0603020202020204" pitchFamily="34" charset="0"/>
                </a:rPr>
                <a:t>通信技術</a:t>
              </a:r>
            </a:p>
          </p:txBody>
        </p:sp>
        <p:sp>
          <p:nvSpPr>
            <p:cNvPr id="10" name="Rectangle 3">
              <a:extLst>
                <a:ext uri="{FF2B5EF4-FFF2-40B4-BE49-F238E27FC236}">
                  <a16:creationId xmlns:a16="http://schemas.microsoft.com/office/drawing/2014/main" id="{890E923E-168F-0A78-7743-9DC4111D6B56}"/>
                </a:ext>
              </a:extLst>
            </p:cNvPr>
            <p:cNvSpPr/>
            <p:nvPr/>
          </p:nvSpPr>
          <p:spPr>
            <a:xfrm>
              <a:off x="374335" y="3618897"/>
              <a:ext cx="979470" cy="1252973"/>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p>
          </p:txBody>
        </p:sp>
        <p:cxnSp>
          <p:nvCxnSpPr>
            <p:cNvPr id="81" name="Straight Connector 71">
              <a:extLst>
                <a:ext uri="{FF2B5EF4-FFF2-40B4-BE49-F238E27FC236}">
                  <a16:creationId xmlns:a16="http://schemas.microsoft.com/office/drawing/2014/main" id="{4F7CD484-29D5-BF10-36A7-2EE87DC57320}"/>
                </a:ext>
              </a:extLst>
            </p:cNvPr>
            <p:cNvCxnSpPr>
              <a:cxnSpLocks/>
            </p:cNvCxnSpPr>
            <p:nvPr/>
          </p:nvCxnSpPr>
          <p:spPr>
            <a:xfrm>
              <a:off x="405770" y="3464139"/>
              <a:ext cx="90000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4" name="Rectangle 25">
              <a:extLst>
                <a:ext uri="{FF2B5EF4-FFF2-40B4-BE49-F238E27FC236}">
                  <a16:creationId xmlns:a16="http://schemas.microsoft.com/office/drawing/2014/main" id="{43192373-AA75-7D73-7161-15CE48EBB381}"/>
                </a:ext>
              </a:extLst>
            </p:cNvPr>
            <p:cNvSpPr/>
            <p:nvPr/>
          </p:nvSpPr>
          <p:spPr>
            <a:xfrm>
              <a:off x="350177" y="1097634"/>
              <a:ext cx="979470" cy="5262707"/>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742950">
                <a:lnSpc>
                  <a:spcPct val="95000"/>
                </a:lnSpc>
                <a:defRPr/>
              </a:pPr>
              <a:endParaRPr kumimoji="1" lang="en-US" sz="1200" kern="0">
                <a:solidFill>
                  <a:srgbClr val="575757"/>
                </a:solidFill>
                <a:latin typeface="Meiryo UI" panose="020B0604030504040204" pitchFamily="50" charset="-128"/>
                <a:ea typeface="Meiryo UI" panose="020B0604030504040204" pitchFamily="50" charset="-128"/>
              </a:endParaRPr>
            </a:p>
          </p:txBody>
        </p:sp>
      </p:grpSp>
      <p:sp>
        <p:nvSpPr>
          <p:cNvPr id="32" name="Rectangle 2">
            <a:extLst>
              <a:ext uri="{FF2B5EF4-FFF2-40B4-BE49-F238E27FC236}">
                <a16:creationId xmlns:a16="http://schemas.microsoft.com/office/drawing/2014/main" id="{C79CDDBA-4AFA-24E9-95BE-7C06D29D7FFA}"/>
              </a:ext>
            </a:extLst>
          </p:cNvPr>
          <p:cNvSpPr/>
          <p:nvPr/>
        </p:nvSpPr>
        <p:spPr>
          <a:xfrm>
            <a:off x="1896935" y="2870165"/>
            <a:ext cx="2110522" cy="457720"/>
          </a:xfrm>
          <a:prstGeom prst="wedgeRectCallout">
            <a:avLst>
              <a:gd name="adj1" fmla="val 4179"/>
              <a:gd name="adj2" fmla="val -104854"/>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29250" tIns="29250" rIns="29250" bIns="29250" rtlCol="0" anchor="t">
            <a:noAutofit/>
          </a:bodyPr>
          <a:lstStyle/>
          <a:p>
            <a:pPr marL="87750" lvl="1" defTabSz="742950">
              <a:buClr>
                <a:srgbClr val="FF8222"/>
              </a:buClr>
              <a:defRPr/>
            </a:pPr>
            <a:r>
              <a:rPr kumimoji="1" lang="ja-JP" altLang="en-US" sz="1200" kern="0">
                <a:solidFill>
                  <a:srgbClr val="575757"/>
                </a:solidFill>
                <a:latin typeface="Meiryo UI" panose="020B0604030504040204" pitchFamily="50" charset="-128"/>
                <a:ea typeface="Meiryo UI" panose="020B0604030504040204" pitchFamily="50" charset="-128"/>
              </a:rPr>
              <a:t>どういった特徴がソリューションに必要・重要なのかを記載すること</a:t>
            </a:r>
            <a:endParaRPr kumimoji="1" lang="en-US" altLang="ja-JP" sz="1200" kern="0">
              <a:solidFill>
                <a:srgbClr val="575757"/>
              </a:solidFill>
              <a:latin typeface="Meiryo UI" panose="020B0604030504040204" pitchFamily="50" charset="-128"/>
              <a:ea typeface="Meiryo UI" panose="020B0604030504040204" pitchFamily="50" charset="-128"/>
            </a:endParaRPr>
          </a:p>
        </p:txBody>
      </p:sp>
      <p:grpSp>
        <p:nvGrpSpPr>
          <p:cNvPr id="31" name="グループ化 30">
            <a:extLst>
              <a:ext uri="{FF2B5EF4-FFF2-40B4-BE49-F238E27FC236}">
                <a16:creationId xmlns:a16="http://schemas.microsoft.com/office/drawing/2014/main" id="{D4942692-C17B-4E93-419D-4E45CB5F5336}"/>
              </a:ext>
            </a:extLst>
          </p:cNvPr>
          <p:cNvGrpSpPr/>
          <p:nvPr/>
        </p:nvGrpSpPr>
        <p:grpSpPr>
          <a:xfrm>
            <a:off x="1397458" y="1097630"/>
            <a:ext cx="2988603" cy="5262707"/>
            <a:chOff x="1397458" y="1097630"/>
            <a:chExt cx="2988603" cy="5262707"/>
          </a:xfrm>
        </p:grpSpPr>
        <p:sp>
          <p:nvSpPr>
            <p:cNvPr id="62" name="Textfeld 1">
              <a:extLst>
                <a:ext uri="{FF2B5EF4-FFF2-40B4-BE49-F238E27FC236}">
                  <a16:creationId xmlns:a16="http://schemas.microsoft.com/office/drawing/2014/main" id="{85B326DB-8109-2025-CBE7-9BE579357726}"/>
                </a:ext>
              </a:extLst>
            </p:cNvPr>
            <p:cNvSpPr txBox="1"/>
            <p:nvPr>
              <p:custDataLst>
                <p:tags r:id="rId6"/>
              </p:custDataLst>
            </p:nvPr>
          </p:nvSpPr>
          <p:spPr>
            <a:xfrm>
              <a:off x="1403077" y="1097630"/>
              <a:ext cx="2976272" cy="595877"/>
            </a:xfrm>
            <a:prstGeom prst="rect">
              <a:avLst/>
            </a:prstGeom>
            <a:solidFill>
              <a:srgbClr val="FF8222"/>
            </a:solidFill>
            <a:ln>
              <a:solidFill>
                <a:srgbClr val="FF8222"/>
              </a:solidFill>
            </a:ln>
          </p:spPr>
          <p:txBody>
            <a:bodyPr vert="horz" wrap="square" lIns="29250" tIns="29250" rIns="29250" bIns="29250" rtlCol="0" anchor="ctr">
              <a:noAutofit/>
            </a:bodyPr>
            <a:lstStyle/>
            <a:p>
              <a:pPr defTabSz="742950">
                <a:lnSpc>
                  <a:spcPct val="90000"/>
                </a:lnSpc>
                <a:spcAft>
                  <a:spcPts val="488"/>
                </a:spcAft>
                <a:defRPr/>
              </a:pPr>
              <a:r>
                <a:rPr lang="ja-JP" altLang="en-US" sz="1200" kern="0">
                  <a:solidFill>
                    <a:srgbClr val="FFFFFF"/>
                  </a:solidFill>
                  <a:latin typeface="Meiryo UI" panose="020B0604030504040204" pitchFamily="50" charset="-128"/>
                  <a:ea typeface="Meiryo UI" panose="020B0604030504040204" pitchFamily="50" charset="-128"/>
                  <a:sym typeface="Trebuchet MS" panose="020B0603020202020204" pitchFamily="34" charset="0"/>
                </a:rPr>
                <a:t>ソリューション実現要件を満たす通信技術の特徴</a:t>
              </a:r>
            </a:p>
          </p:txBody>
        </p:sp>
        <p:sp>
          <p:nvSpPr>
            <p:cNvPr id="48" name="テキスト ボックス 47">
              <a:extLst>
                <a:ext uri="{FF2B5EF4-FFF2-40B4-BE49-F238E27FC236}">
                  <a16:creationId xmlns:a16="http://schemas.microsoft.com/office/drawing/2014/main" id="{A023F17B-BBF2-7850-8235-F63CF07272D0}"/>
                </a:ext>
              </a:extLst>
            </p:cNvPr>
            <p:cNvSpPr txBox="1"/>
            <p:nvPr/>
          </p:nvSpPr>
          <p:spPr>
            <a:xfrm>
              <a:off x="1457579" y="3618892"/>
              <a:ext cx="1958520" cy="125297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70" name="テキスト ボックス 49">
              <a:extLst>
                <a:ext uri="{FF2B5EF4-FFF2-40B4-BE49-F238E27FC236}">
                  <a16:creationId xmlns:a16="http://schemas.microsoft.com/office/drawing/2014/main" id="{BE439D0D-E2FC-EF01-87BE-A9CD0FD7052D}"/>
                </a:ext>
              </a:extLst>
            </p:cNvPr>
            <p:cNvSpPr txBox="1"/>
            <p:nvPr/>
          </p:nvSpPr>
          <p:spPr>
            <a:xfrm>
              <a:off x="1457579" y="1750023"/>
              <a:ext cx="1958520" cy="125297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p>
            <a:p>
              <a:pPr defTabSz="742950">
                <a:defRPr/>
              </a:pPr>
              <a:r>
                <a:rPr kumimoji="1" lang="ja-JP" altLang="en-US" sz="1200">
                  <a:solidFill>
                    <a:srgbClr val="3EAD92"/>
                  </a:solidFill>
                  <a:latin typeface="Meiryo UI" panose="020B0604030504040204" pitchFamily="50" charset="-128"/>
                  <a:ea typeface="Meiryo UI" panose="020B0604030504040204" pitchFamily="50" charset="-128"/>
                </a:rPr>
                <a:t>ローカル</a:t>
              </a:r>
              <a:r>
                <a:rPr kumimoji="1" lang="en-US" altLang="ja-JP" sz="1200">
                  <a:solidFill>
                    <a:srgbClr val="3EAD92"/>
                  </a:solidFill>
                  <a:latin typeface="Meiryo UI" panose="020B0604030504040204" pitchFamily="50" charset="-128"/>
                  <a:ea typeface="Meiryo UI" panose="020B0604030504040204" pitchFamily="50" charset="-128"/>
                </a:rPr>
                <a:t>5G</a:t>
              </a:r>
              <a:r>
                <a:rPr kumimoji="1" lang="ja-JP" altLang="en-US" sz="1200">
                  <a:solidFill>
                    <a:srgbClr val="3EAD92"/>
                  </a:solidFill>
                  <a:latin typeface="Meiryo UI" panose="020B0604030504040204" pitchFamily="50" charset="-128"/>
                  <a:ea typeface="Meiryo UI" panose="020B0604030504040204" pitchFamily="50" charset="-128"/>
                </a:rPr>
                <a:t>の特性である高速通信による大容量・低遅延性</a:t>
              </a:r>
              <a:endParaRPr kumimoji="1" lang="en-US" altLang="ja-JP" sz="1200">
                <a:solidFill>
                  <a:srgbClr val="3EAD92"/>
                </a:solidFill>
                <a:latin typeface="Meiryo UI" panose="020B0604030504040204" pitchFamily="50" charset="-128"/>
                <a:ea typeface="Meiryo UI" panose="020B0604030504040204" pitchFamily="50" charset="-128"/>
              </a:endParaRPr>
            </a:p>
            <a:p>
              <a:pPr defTabSz="742950">
                <a:defRPr/>
              </a:pP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8" name="Rectangle 25">
              <a:extLst>
                <a:ext uri="{FF2B5EF4-FFF2-40B4-BE49-F238E27FC236}">
                  <a16:creationId xmlns:a16="http://schemas.microsoft.com/office/drawing/2014/main" id="{86C13444-5DDE-144A-837F-73E48333DA1A}"/>
                </a:ext>
              </a:extLst>
            </p:cNvPr>
            <p:cNvSpPr/>
            <p:nvPr/>
          </p:nvSpPr>
          <p:spPr>
            <a:xfrm>
              <a:off x="1397458" y="1097630"/>
              <a:ext cx="2988603" cy="5262707"/>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742950">
                <a:lnSpc>
                  <a:spcPct val="95000"/>
                </a:lnSpc>
                <a:defRPr/>
              </a:pPr>
              <a:endParaRPr kumimoji="1" lang="en-US" sz="1200" kern="0">
                <a:solidFill>
                  <a:srgbClr val="575757"/>
                </a:solidFill>
                <a:latin typeface="Meiryo UI" panose="020B0604030504040204" pitchFamily="50" charset="-128"/>
                <a:ea typeface="Meiryo UI" panose="020B0604030504040204" pitchFamily="50" charset="-128"/>
              </a:endParaRPr>
            </a:p>
          </p:txBody>
        </p:sp>
        <p:cxnSp>
          <p:nvCxnSpPr>
            <p:cNvPr id="12" name="Straight Connector 71">
              <a:extLst>
                <a:ext uri="{FF2B5EF4-FFF2-40B4-BE49-F238E27FC236}">
                  <a16:creationId xmlns:a16="http://schemas.microsoft.com/office/drawing/2014/main" id="{B99E56C0-F1E3-BA0D-8ACB-B6262ABAA2B7}"/>
                </a:ext>
              </a:extLst>
            </p:cNvPr>
            <p:cNvCxnSpPr>
              <a:cxnSpLocks/>
            </p:cNvCxnSpPr>
            <p:nvPr/>
          </p:nvCxnSpPr>
          <p:spPr>
            <a:xfrm>
              <a:off x="1425333" y="4844166"/>
              <a:ext cx="2912604"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4" name="Straight Connector 71">
              <a:extLst>
                <a:ext uri="{FF2B5EF4-FFF2-40B4-BE49-F238E27FC236}">
                  <a16:creationId xmlns:a16="http://schemas.microsoft.com/office/drawing/2014/main" id="{C533B9DE-5F20-ECCD-6328-5697F0DED619}"/>
                </a:ext>
              </a:extLst>
            </p:cNvPr>
            <p:cNvCxnSpPr>
              <a:cxnSpLocks/>
            </p:cNvCxnSpPr>
            <p:nvPr/>
          </p:nvCxnSpPr>
          <p:spPr>
            <a:xfrm>
              <a:off x="1415725" y="3482647"/>
              <a:ext cx="2954016"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8D0F9585-850B-80C1-53BB-B49283D7EA6A}"/>
                </a:ext>
              </a:extLst>
            </p:cNvPr>
            <p:cNvSpPr txBox="1"/>
            <p:nvPr/>
          </p:nvSpPr>
          <p:spPr>
            <a:xfrm>
              <a:off x="1457579" y="5026627"/>
              <a:ext cx="1958520"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endParaRPr kumimoji="1" lang="en-US" sz="1200">
                <a:solidFill>
                  <a:srgbClr val="575757"/>
                </a:solidFill>
                <a:latin typeface="Meiryo UI" panose="020B0604030504040204" pitchFamily="50" charset="-128"/>
                <a:ea typeface="Meiryo UI" panose="020B0604030504040204" pitchFamily="50" charset="-128"/>
              </a:endParaRPr>
            </a:p>
          </p:txBody>
        </p:sp>
      </p:grpSp>
      <p:grpSp>
        <p:nvGrpSpPr>
          <p:cNvPr id="33" name="グループ化 32">
            <a:extLst>
              <a:ext uri="{FF2B5EF4-FFF2-40B4-BE49-F238E27FC236}">
                <a16:creationId xmlns:a16="http://schemas.microsoft.com/office/drawing/2014/main" id="{7F3DC08E-97A7-C54A-EEE8-C91097E56B6F}"/>
              </a:ext>
            </a:extLst>
          </p:cNvPr>
          <p:cNvGrpSpPr/>
          <p:nvPr/>
        </p:nvGrpSpPr>
        <p:grpSpPr>
          <a:xfrm>
            <a:off x="4459490" y="1097630"/>
            <a:ext cx="1958521" cy="5262707"/>
            <a:chOff x="4459490" y="1097630"/>
            <a:chExt cx="1958521" cy="5262707"/>
          </a:xfrm>
        </p:grpSpPr>
        <p:sp>
          <p:nvSpPr>
            <p:cNvPr id="22" name="テキスト ボックス 66">
              <a:extLst>
                <a:ext uri="{FF2B5EF4-FFF2-40B4-BE49-F238E27FC236}">
                  <a16:creationId xmlns:a16="http://schemas.microsoft.com/office/drawing/2014/main" id="{17C3D08B-835E-F47C-9E86-4260E005BE24}"/>
                </a:ext>
              </a:extLst>
            </p:cNvPr>
            <p:cNvSpPr txBox="1"/>
            <p:nvPr/>
          </p:nvSpPr>
          <p:spPr>
            <a:xfrm>
              <a:off x="4459490" y="5026627"/>
              <a:ext cx="1669368"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20" name="Textfeld 1">
              <a:extLst>
                <a:ext uri="{FF2B5EF4-FFF2-40B4-BE49-F238E27FC236}">
                  <a16:creationId xmlns:a16="http://schemas.microsoft.com/office/drawing/2014/main" id="{63567635-521C-0D0C-119B-46B29FEA6E1E}"/>
                </a:ext>
              </a:extLst>
            </p:cNvPr>
            <p:cNvSpPr txBox="1"/>
            <p:nvPr>
              <p:custDataLst>
                <p:tags r:id="rId5"/>
              </p:custDataLst>
            </p:nvPr>
          </p:nvSpPr>
          <p:spPr>
            <a:xfrm>
              <a:off x="4459491" y="1103297"/>
              <a:ext cx="1958520" cy="583200"/>
            </a:xfrm>
            <a:prstGeom prst="rect">
              <a:avLst/>
            </a:prstGeom>
            <a:solidFill>
              <a:srgbClr val="FF8222"/>
            </a:solidFill>
            <a:ln>
              <a:solidFill>
                <a:srgbClr val="FF8222"/>
              </a:solidFill>
            </a:ln>
          </p:spPr>
          <p:txBody>
            <a:bodyPr vert="horz" wrap="square" lIns="29250" tIns="29250" rIns="29250" bIns="29250" rtlCol="0" anchor="ctr">
              <a:noAutofit/>
            </a:bodyPr>
            <a:lstStyle/>
            <a:p>
              <a:pPr defTabSz="742950">
                <a:lnSpc>
                  <a:spcPct val="90000"/>
                </a:lnSpc>
                <a:spcAft>
                  <a:spcPts val="488"/>
                </a:spcAft>
                <a:defRPr/>
              </a:pPr>
              <a:r>
                <a:rPr lang="ja-JP" altLang="en-US" sz="1200" kern="0">
                  <a:solidFill>
                    <a:srgbClr val="FFFFFF"/>
                  </a:solidFill>
                  <a:latin typeface="Meiryo UI" panose="020B0604030504040204" pitchFamily="50" charset="-128"/>
                  <a:ea typeface="Meiryo UI" panose="020B0604030504040204" pitchFamily="50" charset="-128"/>
                  <a:sym typeface="Trebuchet MS" panose="020B0603020202020204" pitchFamily="34" charset="0"/>
                </a:rPr>
                <a:t>許認可の状況</a:t>
              </a:r>
            </a:p>
          </p:txBody>
        </p:sp>
        <p:sp>
          <p:nvSpPr>
            <p:cNvPr id="21" name="テキスト ボックス 20">
              <a:extLst>
                <a:ext uri="{FF2B5EF4-FFF2-40B4-BE49-F238E27FC236}">
                  <a16:creationId xmlns:a16="http://schemas.microsoft.com/office/drawing/2014/main" id="{12DB9465-ECF0-C2F0-3B16-1D06479BB0C7}"/>
                </a:ext>
              </a:extLst>
            </p:cNvPr>
            <p:cNvSpPr txBox="1"/>
            <p:nvPr/>
          </p:nvSpPr>
          <p:spPr>
            <a:xfrm>
              <a:off x="4459491" y="3513581"/>
              <a:ext cx="1958520" cy="12263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23" name="テキスト ボックス 49">
              <a:extLst>
                <a:ext uri="{FF2B5EF4-FFF2-40B4-BE49-F238E27FC236}">
                  <a16:creationId xmlns:a16="http://schemas.microsoft.com/office/drawing/2014/main" id="{847F97DD-879E-5750-6348-36F434575357}"/>
                </a:ext>
              </a:extLst>
            </p:cNvPr>
            <p:cNvSpPr txBox="1"/>
            <p:nvPr/>
          </p:nvSpPr>
          <p:spPr>
            <a:xfrm>
              <a:off x="4459491" y="2066475"/>
              <a:ext cx="1958520"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p>
            <a:p>
              <a:pPr defTabSz="742950">
                <a:defRPr/>
              </a:pPr>
              <a:r>
                <a:rPr kumimoji="1" lang="ja-JP" altLang="en-US" sz="1200">
                  <a:solidFill>
                    <a:srgbClr val="3EAD92"/>
                  </a:solidFill>
                  <a:latin typeface="Meiryo UI" panose="020B0604030504040204" pitchFamily="50" charset="-128"/>
                  <a:ea typeface="Meiryo UI" panose="020B0604030504040204" pitchFamily="50" charset="-128"/>
                </a:rPr>
                <a:t>ローカル</a:t>
              </a:r>
              <a:r>
                <a:rPr kumimoji="1" lang="en-US" altLang="ja-JP" sz="1200">
                  <a:solidFill>
                    <a:srgbClr val="3EAD92"/>
                  </a:solidFill>
                  <a:latin typeface="Meiryo UI" panose="020B0604030504040204" pitchFamily="50" charset="-128"/>
                  <a:ea typeface="Meiryo UI" panose="020B0604030504040204" pitchFamily="50" charset="-128"/>
                </a:rPr>
                <a:t>5G</a:t>
              </a:r>
              <a:r>
                <a:rPr kumimoji="1" lang="ja-JP" altLang="en-US" sz="1200">
                  <a:solidFill>
                    <a:srgbClr val="3EAD92"/>
                  </a:solidFill>
                  <a:latin typeface="Meiryo UI" panose="020B0604030504040204" pitchFamily="50" charset="-128"/>
                  <a:ea typeface="Meiryo UI" panose="020B0604030504040204" pitchFamily="50" charset="-128"/>
                </a:rPr>
                <a:t>免許取得済</a:t>
              </a:r>
            </a:p>
            <a:p>
              <a:pPr defTabSz="742950">
                <a:defRPr/>
              </a:pPr>
              <a:r>
                <a:rPr kumimoji="1" lang="ja-JP" altLang="en-US" sz="1200">
                  <a:solidFill>
                    <a:srgbClr val="3EAD92"/>
                  </a:solidFill>
                  <a:latin typeface="Meiryo UI" panose="020B0604030504040204" pitchFamily="50" charset="-128"/>
                  <a:ea typeface="Meiryo UI" panose="020B0604030504040204" pitchFamily="50" charset="-128"/>
                </a:rPr>
                <a:t>ローカル</a:t>
              </a:r>
              <a:r>
                <a:rPr kumimoji="1" lang="en-US" altLang="ja-JP" sz="1200">
                  <a:solidFill>
                    <a:srgbClr val="3EAD92"/>
                  </a:solidFill>
                  <a:latin typeface="Meiryo UI" panose="020B0604030504040204" pitchFamily="50" charset="-128"/>
                  <a:ea typeface="Meiryo UI" panose="020B0604030504040204" pitchFamily="50" charset="-128"/>
                </a:rPr>
                <a:t>5G</a:t>
              </a:r>
              <a:r>
                <a:rPr kumimoji="1" lang="ja-JP" altLang="en-US" sz="1200">
                  <a:solidFill>
                    <a:srgbClr val="3EAD92"/>
                  </a:solidFill>
                  <a:latin typeface="Meiryo UI" panose="020B0604030504040204" pitchFamily="50" charset="-128"/>
                  <a:ea typeface="Meiryo UI" panose="020B0604030504040204" pitchFamily="50" charset="-128"/>
                </a:rPr>
                <a:t>免許取得に向けて事前調整中</a:t>
              </a: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24" name="Rectangle 25">
              <a:extLst>
                <a:ext uri="{FF2B5EF4-FFF2-40B4-BE49-F238E27FC236}">
                  <a16:creationId xmlns:a16="http://schemas.microsoft.com/office/drawing/2014/main" id="{E961FD88-686C-7904-64B3-E80FC4BA024F}"/>
                </a:ext>
              </a:extLst>
            </p:cNvPr>
            <p:cNvSpPr/>
            <p:nvPr/>
          </p:nvSpPr>
          <p:spPr>
            <a:xfrm>
              <a:off x="4459491" y="1097630"/>
              <a:ext cx="1958520" cy="5262707"/>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742950">
                <a:lnSpc>
                  <a:spcPct val="95000"/>
                </a:lnSpc>
                <a:defRPr/>
              </a:pPr>
              <a:endParaRPr kumimoji="1" lang="en-US" sz="1200" kern="0">
                <a:solidFill>
                  <a:srgbClr val="575757"/>
                </a:solidFill>
                <a:latin typeface="Meiryo UI" panose="020B0604030504040204" pitchFamily="50" charset="-128"/>
                <a:ea typeface="Meiryo UI" panose="020B0604030504040204" pitchFamily="50" charset="-128"/>
              </a:endParaRPr>
            </a:p>
          </p:txBody>
        </p:sp>
        <p:cxnSp>
          <p:nvCxnSpPr>
            <p:cNvPr id="25" name="Straight Connector 71">
              <a:extLst>
                <a:ext uri="{FF2B5EF4-FFF2-40B4-BE49-F238E27FC236}">
                  <a16:creationId xmlns:a16="http://schemas.microsoft.com/office/drawing/2014/main" id="{A4C61CDF-3920-B1DA-0037-40FE7FAF793E}"/>
                </a:ext>
              </a:extLst>
            </p:cNvPr>
            <p:cNvCxnSpPr>
              <a:cxnSpLocks/>
            </p:cNvCxnSpPr>
            <p:nvPr/>
          </p:nvCxnSpPr>
          <p:spPr>
            <a:xfrm>
              <a:off x="4459490" y="4839689"/>
              <a:ext cx="195852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71">
              <a:extLst>
                <a:ext uri="{FF2B5EF4-FFF2-40B4-BE49-F238E27FC236}">
                  <a16:creationId xmlns:a16="http://schemas.microsoft.com/office/drawing/2014/main" id="{2B3BF4CC-68B7-0697-8252-E40B618A6699}"/>
                </a:ext>
              </a:extLst>
            </p:cNvPr>
            <p:cNvCxnSpPr>
              <a:cxnSpLocks/>
            </p:cNvCxnSpPr>
            <p:nvPr/>
          </p:nvCxnSpPr>
          <p:spPr>
            <a:xfrm>
              <a:off x="4459490" y="3493279"/>
              <a:ext cx="195852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18" name="Rectangle 217">
            <a:extLst>
              <a:ext uri="{FF2B5EF4-FFF2-40B4-BE49-F238E27FC236}">
                <a16:creationId xmlns:a16="http://schemas.microsoft.com/office/drawing/2014/main" id="{A7B05247-65D3-B517-9B5D-B6D7FC07A1D2}"/>
              </a:ext>
            </a:extLst>
          </p:cNvPr>
          <p:cNvSpPr/>
          <p:nvPr/>
        </p:nvSpPr>
        <p:spPr>
          <a:xfrm>
            <a:off x="629999" y="1884"/>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buFont typeface="Trebuchet MS" panose="020B0603020202020204" pitchFamily="34" charset="0"/>
              <a:buChar char="​"/>
              <a:defRPr/>
            </a:pPr>
            <a:r>
              <a:rPr kumimoji="1" lang="ja-JP" altLang="en-US" sz="1050" kern="0">
                <a:solidFill>
                  <a:srgbClr val="575757"/>
                </a:solidFill>
                <a:latin typeface="Meiryo UI" panose="020B0604030504040204" pitchFamily="50" charset="-128"/>
                <a:ea typeface="Meiryo UI" panose="020B0604030504040204" pitchFamily="50" charset="-128"/>
              </a:rPr>
              <a:t>評価の観点：ウ　整備する通信インフラやソリューション機器等の必要性・妥当性</a:t>
            </a:r>
            <a:endParaRPr kumimoji="1" lang="en-US" altLang="ja-JP" sz="1050" kern="0">
              <a:solidFill>
                <a:srgbClr val="575757"/>
              </a:solidFill>
              <a:latin typeface="Meiryo UI" panose="020B0604030504040204" pitchFamily="50" charset="-128"/>
              <a:ea typeface="Meiryo UI" panose="020B0604030504040204" pitchFamily="50" charset="-128"/>
            </a:endParaRPr>
          </a:p>
        </p:txBody>
      </p:sp>
      <p:sp>
        <p:nvSpPr>
          <p:cNvPr id="2" name="テキスト ボックス 42">
            <a:extLst>
              <a:ext uri="{FF2B5EF4-FFF2-40B4-BE49-F238E27FC236}">
                <a16:creationId xmlns:a16="http://schemas.microsoft.com/office/drawing/2014/main" id="{2CCC4DDC-7B79-CDE1-3E71-F97E95CD119C}"/>
              </a:ext>
            </a:extLst>
          </p:cNvPr>
          <p:cNvSpPr txBox="1"/>
          <p:nvPr/>
        </p:nvSpPr>
        <p:spPr>
          <a:xfrm>
            <a:off x="576000" y="360000"/>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Ⅲ</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ソリューション</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5" name="タイトル 1">
            <a:extLst>
              <a:ext uri="{FF2B5EF4-FFF2-40B4-BE49-F238E27FC236}">
                <a16:creationId xmlns:a16="http://schemas.microsoft.com/office/drawing/2014/main" id="{DC1309CF-8421-B8C5-C74E-D027F233B17F}"/>
              </a:ext>
            </a:extLst>
          </p:cNvPr>
          <p:cNvSpPr txBox="1">
            <a:spLocks/>
          </p:cNvSpPr>
          <p:nvPr/>
        </p:nvSpPr>
        <p:spPr>
          <a:xfrm>
            <a:off x="630000" y="622800"/>
            <a:ext cx="10933350"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a:lstStyle>
          <a:p>
            <a:pPr>
              <a:tabLst>
                <a:tab pos="355600" algn="l"/>
              </a:tabLst>
            </a:pP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通信インフラの採用理由</a:t>
            </a:r>
            <a:endParaRPr kumimoji="1" lang="en-US">
              <a:solidFill>
                <a:srgbClr val="FE9341"/>
              </a:solidFill>
              <a:latin typeface="Meiryo UI" panose="020B0604030504040204" pitchFamily="50" charset="-128"/>
              <a:ea typeface="Meiryo UI" panose="020B0604030504040204" pitchFamily="50" charset="-128"/>
            </a:endParaRPr>
          </a:p>
        </p:txBody>
      </p:sp>
      <p:sp>
        <p:nvSpPr>
          <p:cNvPr id="30" name="Oval 20">
            <a:extLst>
              <a:ext uri="{FF2B5EF4-FFF2-40B4-BE49-F238E27FC236}">
                <a16:creationId xmlns:a16="http://schemas.microsoft.com/office/drawing/2014/main" id="{3C22878C-22EB-1991-F182-AEA80C054D4E}"/>
              </a:ext>
            </a:extLst>
          </p:cNvPr>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２</a:t>
            </a:r>
            <a:endParaRPr kumimoji="0" 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grpSp>
        <p:nvGrpSpPr>
          <p:cNvPr id="34" name="グループ化 33">
            <a:extLst>
              <a:ext uri="{FF2B5EF4-FFF2-40B4-BE49-F238E27FC236}">
                <a16:creationId xmlns:a16="http://schemas.microsoft.com/office/drawing/2014/main" id="{3AA5E214-F558-6A7E-21AB-C1C7C19E9EF8}"/>
              </a:ext>
            </a:extLst>
          </p:cNvPr>
          <p:cNvGrpSpPr/>
          <p:nvPr/>
        </p:nvGrpSpPr>
        <p:grpSpPr>
          <a:xfrm>
            <a:off x="6481894" y="1097631"/>
            <a:ext cx="5542969" cy="5262707"/>
            <a:chOff x="6481894" y="1097631"/>
            <a:chExt cx="5542969" cy="5262707"/>
          </a:xfrm>
        </p:grpSpPr>
        <p:sp>
          <p:nvSpPr>
            <p:cNvPr id="50" name="テキスト ボックス 49">
              <a:extLst>
                <a:ext uri="{FF2B5EF4-FFF2-40B4-BE49-F238E27FC236}">
                  <a16:creationId xmlns:a16="http://schemas.microsoft.com/office/drawing/2014/main" id="{EA09D99B-CBD3-0E95-FDDE-A8CC7D0959E3}"/>
                </a:ext>
              </a:extLst>
            </p:cNvPr>
            <p:cNvSpPr txBox="1"/>
            <p:nvPr/>
          </p:nvSpPr>
          <p:spPr>
            <a:xfrm>
              <a:off x="6481896" y="5026627"/>
              <a:ext cx="1410049" cy="125297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73" name="Textfeld 1">
              <a:extLst>
                <a:ext uri="{FF2B5EF4-FFF2-40B4-BE49-F238E27FC236}">
                  <a16:creationId xmlns:a16="http://schemas.microsoft.com/office/drawing/2014/main" id="{3727B93F-A879-839E-05DF-4773F09D2EF0}"/>
                </a:ext>
              </a:extLst>
            </p:cNvPr>
            <p:cNvSpPr txBox="1"/>
            <p:nvPr>
              <p:custDataLst>
                <p:tags r:id="rId2"/>
              </p:custDataLst>
            </p:nvPr>
          </p:nvSpPr>
          <p:spPr>
            <a:xfrm>
              <a:off x="6481897" y="1097631"/>
              <a:ext cx="5372938" cy="583200"/>
            </a:xfrm>
            <a:prstGeom prst="rect">
              <a:avLst/>
            </a:prstGeom>
            <a:solidFill>
              <a:srgbClr val="FF8222"/>
            </a:solidFill>
            <a:ln>
              <a:noFill/>
            </a:ln>
          </p:spPr>
          <p:txBody>
            <a:bodyPr vert="horz" wrap="square" lIns="29250" tIns="29250" rIns="29250" bIns="29250" rtlCol="0" anchor="ctr">
              <a:noAutofit/>
            </a:bodyPr>
            <a:lstStyle/>
            <a:p>
              <a:pPr defTabSz="742950">
                <a:lnSpc>
                  <a:spcPct val="90000"/>
                </a:lnSpc>
                <a:spcAft>
                  <a:spcPts val="488"/>
                </a:spcAft>
                <a:defRPr/>
              </a:pPr>
              <a:r>
                <a:rPr lang="ja-JP" altLang="en-US" sz="1200" kern="0">
                  <a:solidFill>
                    <a:srgbClr val="FFFFFF"/>
                  </a:solidFill>
                  <a:latin typeface="Meiryo UI" panose="020B0604030504040204" pitchFamily="50" charset="-128"/>
                  <a:ea typeface="Meiryo UI" panose="020B0604030504040204" pitchFamily="50" charset="-128"/>
                  <a:sym typeface="Trebuchet MS" panose="020B0603020202020204" pitchFamily="34" charset="0"/>
                </a:rPr>
                <a:t>他無線通信技術との比較</a:t>
              </a:r>
            </a:p>
          </p:txBody>
        </p:sp>
        <p:sp>
          <p:nvSpPr>
            <p:cNvPr id="67" name="テキスト ボックス 66">
              <a:extLst>
                <a:ext uri="{FF2B5EF4-FFF2-40B4-BE49-F238E27FC236}">
                  <a16:creationId xmlns:a16="http://schemas.microsoft.com/office/drawing/2014/main" id="{E8C44F3B-746A-D447-A41F-BF72119BABA5}"/>
                </a:ext>
              </a:extLst>
            </p:cNvPr>
            <p:cNvSpPr txBox="1"/>
            <p:nvPr/>
          </p:nvSpPr>
          <p:spPr>
            <a:xfrm>
              <a:off x="8061972" y="5026627"/>
              <a:ext cx="3707759"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71" name="テキスト ボックス 66">
              <a:extLst>
                <a:ext uri="{FF2B5EF4-FFF2-40B4-BE49-F238E27FC236}">
                  <a16:creationId xmlns:a16="http://schemas.microsoft.com/office/drawing/2014/main" id="{5CA76E40-EFEC-EB7D-748B-70144D60BB19}"/>
                </a:ext>
              </a:extLst>
            </p:cNvPr>
            <p:cNvSpPr txBox="1"/>
            <p:nvPr/>
          </p:nvSpPr>
          <p:spPr>
            <a:xfrm>
              <a:off x="8317104" y="2062349"/>
              <a:ext cx="3500561"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marL="263250" lvl="1" indent="-175500" defTabSz="742950">
                <a:buClr>
                  <a:srgbClr val="FF8222"/>
                </a:buClr>
                <a:buFont typeface="Trebuchet MS" panose="020B0603020202020204" pitchFamily="34" charset="0"/>
                <a:buChar char="•"/>
                <a:defRPr/>
              </a:pPr>
              <a:endParaRPr kumimoji="1" lang="en-US" altLang="ja-JP" sz="1200">
                <a:solidFill>
                  <a:srgbClr val="3EAD92"/>
                </a:solidFill>
                <a:latin typeface="Meiryo UI" panose="020B0604030504040204" pitchFamily="50" charset="-128"/>
                <a:ea typeface="Meiryo UI" panose="020B0604030504040204" pitchFamily="50" charset="-128"/>
              </a:endParaRPr>
            </a:p>
            <a:p>
              <a:pPr defTabSz="742950">
                <a:buFont typeface="Trebuchet MS" panose="020B0603020202020204" pitchFamily="34" charset="0"/>
                <a:buChar char="​"/>
                <a:defRPr/>
              </a:pPr>
              <a:r>
                <a:rPr kumimoji="1" lang="ja-JP" altLang="en-US" sz="1200">
                  <a:solidFill>
                    <a:srgbClr val="3EAD92"/>
                  </a:solidFill>
                  <a:latin typeface="Meiryo UI" panose="020B0604030504040204" pitchFamily="50" charset="-128"/>
                  <a:ea typeface="Meiryo UI" panose="020B0604030504040204" pitchFamily="50" charset="-128"/>
                </a:rPr>
                <a:t>本ソリューションでは容量約</a:t>
              </a:r>
              <a:r>
                <a:rPr kumimoji="1" lang="en-US" altLang="ja-JP" sz="1200" err="1">
                  <a:solidFill>
                    <a:srgbClr val="3EAD92"/>
                  </a:solidFill>
                  <a:latin typeface="Meiryo UI" panose="020B0604030504040204" pitchFamily="50" charset="-128"/>
                  <a:ea typeface="Meiryo UI" panose="020B0604030504040204" pitchFamily="50" charset="-128"/>
                </a:rPr>
                <a:t>xxxbyte</a:t>
              </a:r>
              <a:r>
                <a:rPr kumimoji="1" lang="ja-JP" altLang="en-US" sz="1200">
                  <a:solidFill>
                    <a:srgbClr val="3EAD92"/>
                  </a:solidFill>
                  <a:latin typeface="Meiryo UI" panose="020B0604030504040204" pitchFamily="50" charset="-128"/>
                  <a:ea typeface="Meiryo UI" panose="020B0604030504040204" pitchFamily="50" charset="-128"/>
                </a:rPr>
                <a:t>の情報を</a:t>
              </a:r>
              <a:br>
                <a:rPr kumimoji="1" lang="en-US" altLang="ja-JP" sz="1200">
                  <a:solidFill>
                    <a:srgbClr val="3EAD92"/>
                  </a:solidFill>
                  <a:latin typeface="Meiryo UI" panose="020B0604030504040204" pitchFamily="50" charset="-128"/>
                  <a:ea typeface="Meiryo UI" panose="020B0604030504040204" pitchFamily="50" charset="-128"/>
                </a:rPr>
              </a:br>
              <a:r>
                <a:rPr kumimoji="1" lang="en-US" altLang="ja-JP" sz="1200">
                  <a:solidFill>
                    <a:srgbClr val="3EAD92"/>
                  </a:solidFill>
                  <a:latin typeface="Meiryo UI" panose="020B0604030504040204" pitchFamily="50" charset="-128"/>
                  <a:ea typeface="Meiryo UI" panose="020B0604030504040204" pitchFamily="50" charset="-128"/>
                </a:rPr>
                <a:t>xx</a:t>
              </a:r>
              <a:r>
                <a:rPr kumimoji="1" lang="ja-JP" altLang="en-US" sz="1200">
                  <a:solidFill>
                    <a:srgbClr val="3EAD92"/>
                  </a:solidFill>
                  <a:latin typeface="Meiryo UI" panose="020B0604030504040204" pitchFamily="50" charset="-128"/>
                  <a:ea typeface="Meiryo UI" panose="020B0604030504040204" pitchFamily="50" charset="-128"/>
                </a:rPr>
                <a:t>秒以内にやり取りする必要があり、そのためには約</a:t>
              </a:r>
              <a:r>
                <a:rPr kumimoji="1" lang="en-US" altLang="ja-JP" sz="1200" err="1">
                  <a:solidFill>
                    <a:srgbClr val="3EAD92"/>
                  </a:solidFill>
                  <a:latin typeface="Meiryo UI" panose="020B0604030504040204" pitchFamily="50" charset="-128"/>
                  <a:ea typeface="Meiryo UI" panose="020B0604030504040204" pitchFamily="50" charset="-128"/>
                </a:rPr>
                <a:t>xxxbps</a:t>
              </a:r>
              <a:r>
                <a:rPr kumimoji="1" lang="ja-JP" altLang="en-US" sz="1200">
                  <a:solidFill>
                    <a:srgbClr val="3EAD92"/>
                  </a:solidFill>
                  <a:latin typeface="Meiryo UI" panose="020B0604030504040204" pitchFamily="50" charset="-128"/>
                  <a:ea typeface="Meiryo UI" panose="020B0604030504040204" pitchFamily="50" charset="-128"/>
                </a:rPr>
                <a:t>以上の速度が求められるため、高速のローカル</a:t>
              </a:r>
              <a:r>
                <a:rPr kumimoji="1" lang="en-US" altLang="ja-JP" sz="1200">
                  <a:solidFill>
                    <a:srgbClr val="3EAD92"/>
                  </a:solidFill>
                  <a:latin typeface="Meiryo UI" panose="020B0604030504040204" pitchFamily="50" charset="-128"/>
                  <a:ea typeface="Meiryo UI" panose="020B0604030504040204" pitchFamily="50" charset="-128"/>
                </a:rPr>
                <a:t>5G</a:t>
              </a:r>
              <a:r>
                <a:rPr kumimoji="1" lang="ja-JP" altLang="en-US" sz="1200">
                  <a:solidFill>
                    <a:srgbClr val="3EAD92"/>
                  </a:solidFill>
                  <a:latin typeface="Meiryo UI" panose="020B0604030504040204" pitchFamily="50" charset="-128"/>
                  <a:ea typeface="Meiryo UI" panose="020B0604030504040204" pitchFamily="50" charset="-128"/>
                </a:rPr>
                <a:t>が適している</a:t>
              </a:r>
              <a:endParaRPr kumimoji="1" lang="en-US" altLang="ja-JP" sz="1200">
                <a:solidFill>
                  <a:srgbClr val="3EAD92"/>
                </a:solidFill>
                <a:latin typeface="Meiryo UI" panose="020B0604030504040204" pitchFamily="50" charset="-128"/>
                <a:ea typeface="Meiryo UI" panose="020B0604030504040204" pitchFamily="50" charset="-128"/>
              </a:endParaRPr>
            </a:p>
          </p:txBody>
        </p:sp>
        <p:sp>
          <p:nvSpPr>
            <p:cNvPr id="72" name="テキスト ボックス 66">
              <a:extLst>
                <a:ext uri="{FF2B5EF4-FFF2-40B4-BE49-F238E27FC236}">
                  <a16:creationId xmlns:a16="http://schemas.microsoft.com/office/drawing/2014/main" id="{C94AD8E3-E078-C3DD-2509-3407FAF4A15F}"/>
                </a:ext>
              </a:extLst>
            </p:cNvPr>
            <p:cNvSpPr txBox="1"/>
            <p:nvPr/>
          </p:nvSpPr>
          <p:spPr>
            <a:xfrm>
              <a:off x="6481896" y="2066475"/>
              <a:ext cx="1669368" cy="12263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buFont typeface="Trebuchet MS" panose="020B0603020202020204" pitchFamily="34" charset="0"/>
                <a:buChar char="​"/>
                <a:defRPr/>
              </a:pPr>
              <a:r>
                <a:rPr kumimoji="1" lang="en-US" altLang="ja-JP" sz="1200">
                  <a:solidFill>
                    <a:srgbClr val="575757"/>
                  </a:solidFill>
                  <a:latin typeface="Meiryo UI" panose="020B0604030504040204" pitchFamily="50" charset="-128"/>
                  <a:ea typeface="Meiryo UI" panose="020B0604030504040204" pitchFamily="50" charset="-128"/>
                </a:rPr>
                <a:t>XXXX</a:t>
              </a:r>
            </a:p>
            <a:p>
              <a:pPr marL="141883" lvl="1" indent="-141883" defTabSz="742950">
                <a:buClr>
                  <a:srgbClr val="FF8222"/>
                </a:buClr>
                <a:buFont typeface="Trebuchet MS" panose="020B0603020202020204" pitchFamily="34" charset="0"/>
                <a:buChar char="•"/>
                <a:defRPr/>
              </a:pPr>
              <a:r>
                <a:rPr kumimoji="1" lang="en-US" altLang="ja-JP" sz="1200">
                  <a:solidFill>
                    <a:srgbClr val="3EAD92"/>
                  </a:solidFill>
                  <a:latin typeface="Meiryo UI" panose="020B0604030504040204" pitchFamily="50" charset="-128"/>
                  <a:ea typeface="Meiryo UI" panose="020B0604030504040204" pitchFamily="50" charset="-128"/>
                </a:rPr>
                <a:t>LPWA</a:t>
              </a:r>
            </a:p>
            <a:p>
              <a:pPr marL="141883" lvl="1" indent="-141883" defTabSz="742950">
                <a:buClr>
                  <a:srgbClr val="FF8222"/>
                </a:buClr>
                <a:buFont typeface="Trebuchet MS" panose="020B0603020202020204" pitchFamily="34" charset="0"/>
                <a:buChar char="•"/>
                <a:defRPr/>
              </a:pPr>
              <a:r>
                <a:rPr kumimoji="1" lang="en-US" altLang="ja-JP" sz="1200">
                  <a:solidFill>
                    <a:srgbClr val="3EAD92"/>
                  </a:solidFill>
                  <a:latin typeface="Meiryo UI" panose="020B0604030504040204" pitchFamily="50" charset="-128"/>
                  <a:ea typeface="Meiryo UI" panose="020B0604030504040204" pitchFamily="50" charset="-128"/>
                </a:rPr>
                <a:t>Wi-Fi </a:t>
              </a:r>
              <a:r>
                <a:rPr kumimoji="1" lang="en-US" altLang="ja-JP" sz="1200" err="1">
                  <a:solidFill>
                    <a:srgbClr val="3EAD92"/>
                  </a:solidFill>
                  <a:latin typeface="Meiryo UI" panose="020B0604030504040204" pitchFamily="50" charset="-128"/>
                  <a:ea typeface="Meiryo UI" panose="020B0604030504040204" pitchFamily="50" charset="-128"/>
                </a:rPr>
                <a:t>Halow</a:t>
              </a:r>
              <a:endParaRPr kumimoji="1" lang="en-US" altLang="ja-JP" sz="1200">
                <a:solidFill>
                  <a:srgbClr val="3EAD92"/>
                </a:solidFill>
                <a:latin typeface="Meiryo UI" panose="020B0604030504040204" pitchFamily="50" charset="-128"/>
                <a:ea typeface="Meiryo UI" panose="020B0604030504040204" pitchFamily="50" charset="-128"/>
              </a:endParaRPr>
            </a:p>
            <a:p>
              <a:pPr defTabSz="742950">
                <a:defRPr/>
              </a:pP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75" name="Textfeld 1">
              <a:extLst>
                <a:ext uri="{FF2B5EF4-FFF2-40B4-BE49-F238E27FC236}">
                  <a16:creationId xmlns:a16="http://schemas.microsoft.com/office/drawing/2014/main" id="{45E47305-82CD-4A06-981C-1408559E0B5F}"/>
                </a:ext>
              </a:extLst>
            </p:cNvPr>
            <p:cNvSpPr txBox="1"/>
            <p:nvPr>
              <p:custDataLst>
                <p:tags r:id="rId3"/>
              </p:custDataLst>
            </p:nvPr>
          </p:nvSpPr>
          <p:spPr>
            <a:xfrm>
              <a:off x="6522356" y="1710814"/>
              <a:ext cx="1669368" cy="269579"/>
            </a:xfrm>
            <a:prstGeom prst="rect">
              <a:avLst/>
            </a:prstGeom>
            <a:solidFill>
              <a:srgbClr val="FF8222">
                <a:lumMod val="40000"/>
                <a:lumOff val="60000"/>
              </a:srgbClr>
            </a:solidFill>
            <a:ln w="9525" cap="rnd" cmpd="sng" algn="ctr">
              <a:noFill/>
              <a:prstDash val="solid"/>
              <a:round/>
              <a:headEnd type="none" w="med" len="med"/>
              <a:tailEnd type="none" w="med" len="med"/>
            </a:ln>
            <a:effectLst/>
          </p:spPr>
          <p:txBody>
            <a:bodyPr rot="0" spcFirstLastPara="0" vertOverflow="overflow" horzOverflow="overflow" vert="horz" wrap="square" lIns="29250" tIns="29250" rIns="29250" bIns="2925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742950">
                <a:spcAft>
                  <a:spcPts val="488"/>
                </a:spcAft>
                <a:defRPr/>
              </a:pPr>
              <a:r>
                <a:rPr lang="ja-JP" altLang="en-US" sz="1200" kern="0">
                  <a:sym typeface="Trebuchet MS" panose="020B0603020202020204" pitchFamily="34" charset="0"/>
                </a:rPr>
                <a:t>名称</a:t>
              </a:r>
            </a:p>
          </p:txBody>
        </p:sp>
        <p:sp>
          <p:nvSpPr>
            <p:cNvPr id="76" name="Textfeld 1">
              <a:extLst>
                <a:ext uri="{FF2B5EF4-FFF2-40B4-BE49-F238E27FC236}">
                  <a16:creationId xmlns:a16="http://schemas.microsoft.com/office/drawing/2014/main" id="{18C0A32F-FA80-C36B-A68C-6B026FAC9F9A}"/>
                </a:ext>
              </a:extLst>
            </p:cNvPr>
            <p:cNvSpPr txBox="1"/>
            <p:nvPr>
              <p:custDataLst>
                <p:tags r:id="rId4"/>
              </p:custDataLst>
            </p:nvPr>
          </p:nvSpPr>
          <p:spPr>
            <a:xfrm>
              <a:off x="8276644" y="1710814"/>
              <a:ext cx="3537731" cy="251743"/>
            </a:xfrm>
            <a:prstGeom prst="rect">
              <a:avLst/>
            </a:prstGeom>
            <a:solidFill>
              <a:srgbClr val="FFCDA7"/>
            </a:solidFill>
            <a:ln w="9525" cap="rnd" cmpd="sng" algn="ctr">
              <a:noFill/>
              <a:prstDash val="solid"/>
              <a:round/>
              <a:headEnd type="none" w="med" len="med"/>
              <a:tailEnd type="none" w="med" len="med"/>
            </a:ln>
            <a:effectLst/>
          </p:spPr>
          <p:txBody>
            <a:bodyPr rot="0" spcFirstLastPara="0" vertOverflow="overflow" horzOverflow="overflow" vert="horz" wrap="square" lIns="29250" tIns="29250" rIns="29250" bIns="2925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742950">
                <a:spcAft>
                  <a:spcPts val="488"/>
                </a:spcAft>
                <a:defRPr/>
              </a:pPr>
              <a:r>
                <a:rPr lang="ja-JP" altLang="en-US" sz="1200" kern="0">
                  <a:sym typeface="Trebuchet MS" panose="020B0603020202020204" pitchFamily="34" charset="0"/>
                </a:rPr>
                <a:t>比較結果</a:t>
              </a:r>
            </a:p>
          </p:txBody>
        </p:sp>
        <p:sp>
          <p:nvSpPr>
            <p:cNvPr id="77" name="テキスト ボックス 76">
              <a:extLst>
                <a:ext uri="{FF2B5EF4-FFF2-40B4-BE49-F238E27FC236}">
                  <a16:creationId xmlns:a16="http://schemas.microsoft.com/office/drawing/2014/main" id="{C31268A9-BF78-4684-269A-7A46F9F819E2}"/>
                </a:ext>
              </a:extLst>
            </p:cNvPr>
            <p:cNvSpPr txBox="1"/>
            <p:nvPr/>
          </p:nvSpPr>
          <p:spPr>
            <a:xfrm>
              <a:off x="8317104" y="3488250"/>
              <a:ext cx="3707759" cy="12263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78" name="テキスト ボックス 66">
              <a:extLst>
                <a:ext uri="{FF2B5EF4-FFF2-40B4-BE49-F238E27FC236}">
                  <a16:creationId xmlns:a16="http://schemas.microsoft.com/office/drawing/2014/main" id="{2F199CBB-6753-57B0-042E-0B921FF98B66}"/>
                </a:ext>
              </a:extLst>
            </p:cNvPr>
            <p:cNvSpPr txBox="1"/>
            <p:nvPr/>
          </p:nvSpPr>
          <p:spPr>
            <a:xfrm>
              <a:off x="6481896" y="3488250"/>
              <a:ext cx="1669368" cy="12263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25" tIns="29250" rIns="73125" bIns="2925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rPr>
                <a:t>XXXX</a:t>
              </a: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9" name="Rectangle 25">
              <a:extLst>
                <a:ext uri="{FF2B5EF4-FFF2-40B4-BE49-F238E27FC236}">
                  <a16:creationId xmlns:a16="http://schemas.microsoft.com/office/drawing/2014/main" id="{71D5A6A9-4156-CDF0-6860-E74FFFFB166E}"/>
                </a:ext>
              </a:extLst>
            </p:cNvPr>
            <p:cNvSpPr/>
            <p:nvPr/>
          </p:nvSpPr>
          <p:spPr>
            <a:xfrm>
              <a:off x="6481894" y="1097631"/>
              <a:ext cx="5372942" cy="5262707"/>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742950">
                <a:lnSpc>
                  <a:spcPct val="95000"/>
                </a:lnSpc>
                <a:defRPr/>
              </a:pPr>
              <a:endParaRPr kumimoji="1" lang="en-US" sz="1200" kern="0">
                <a:solidFill>
                  <a:srgbClr val="575757"/>
                </a:solidFill>
                <a:latin typeface="Meiryo UI" panose="020B0604030504040204" pitchFamily="50" charset="-128"/>
                <a:ea typeface="Meiryo UI" panose="020B0604030504040204" pitchFamily="50" charset="-128"/>
              </a:endParaRPr>
            </a:p>
          </p:txBody>
        </p:sp>
        <p:cxnSp>
          <p:nvCxnSpPr>
            <p:cNvPr id="15" name="Straight Connector 71">
              <a:extLst>
                <a:ext uri="{FF2B5EF4-FFF2-40B4-BE49-F238E27FC236}">
                  <a16:creationId xmlns:a16="http://schemas.microsoft.com/office/drawing/2014/main" id="{BAF689C2-6F57-C206-93FA-C01656324681}"/>
                </a:ext>
              </a:extLst>
            </p:cNvPr>
            <p:cNvCxnSpPr>
              <a:cxnSpLocks/>
            </p:cNvCxnSpPr>
            <p:nvPr/>
          </p:nvCxnSpPr>
          <p:spPr>
            <a:xfrm>
              <a:off x="6481897" y="3493279"/>
              <a:ext cx="536400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71">
              <a:extLst>
                <a:ext uri="{FF2B5EF4-FFF2-40B4-BE49-F238E27FC236}">
                  <a16:creationId xmlns:a16="http://schemas.microsoft.com/office/drawing/2014/main" id="{E1CF4FB7-E647-58A7-3420-C229A616457C}"/>
                </a:ext>
              </a:extLst>
            </p:cNvPr>
            <p:cNvCxnSpPr>
              <a:cxnSpLocks/>
            </p:cNvCxnSpPr>
            <p:nvPr/>
          </p:nvCxnSpPr>
          <p:spPr>
            <a:xfrm>
              <a:off x="6490835" y="4839689"/>
              <a:ext cx="536400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3" name="Rectangle 2">
            <a:extLst>
              <a:ext uri="{FF2B5EF4-FFF2-40B4-BE49-F238E27FC236}">
                <a16:creationId xmlns:a16="http://schemas.microsoft.com/office/drawing/2014/main" id="{EE440D9C-D0BC-2CB6-6BBE-31F546D0F97E}"/>
              </a:ext>
            </a:extLst>
          </p:cNvPr>
          <p:cNvSpPr/>
          <p:nvPr/>
        </p:nvSpPr>
        <p:spPr>
          <a:xfrm>
            <a:off x="8361691" y="3435170"/>
            <a:ext cx="3296669" cy="444160"/>
          </a:xfrm>
          <a:prstGeom prst="wedgeRectCallout">
            <a:avLst>
              <a:gd name="adj1" fmla="val 8843"/>
              <a:gd name="adj2" fmla="val -123073"/>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29250" tIns="29250" rIns="29250" bIns="29250" rtlCol="0" anchor="t">
            <a:noAutofit/>
          </a:bodyPr>
          <a:lstStyle/>
          <a:p>
            <a:pPr marL="87750" lvl="1" defTabSz="742950">
              <a:buClr>
                <a:srgbClr val="FF8222"/>
              </a:buClr>
              <a:defRPr/>
            </a:pPr>
            <a:r>
              <a:rPr kumimoji="1" lang="ja-JP" altLang="en-US" sz="1200" kern="0">
                <a:solidFill>
                  <a:srgbClr val="575757"/>
                </a:solidFill>
                <a:latin typeface="Meiryo UI" panose="020B0604030504040204" pitchFamily="50" charset="-128"/>
                <a:ea typeface="Meiryo UI" panose="020B0604030504040204" pitchFamily="50" charset="-128"/>
              </a:rPr>
              <a:t>他技術と比較した結果としての優位性・</a:t>
            </a:r>
            <a:br>
              <a:rPr kumimoji="1" lang="en-US" altLang="ja-JP" sz="1200" kern="0">
                <a:solidFill>
                  <a:srgbClr val="575757"/>
                </a:solidFill>
                <a:latin typeface="Meiryo UI" panose="020B0604030504040204" pitchFamily="50" charset="-128"/>
                <a:ea typeface="Meiryo UI" panose="020B0604030504040204" pitchFamily="50" charset="-128"/>
              </a:rPr>
            </a:br>
            <a:r>
              <a:rPr kumimoji="1" lang="ja-JP" altLang="en-US" sz="1200" kern="0">
                <a:solidFill>
                  <a:srgbClr val="575757"/>
                </a:solidFill>
                <a:latin typeface="Meiryo UI" panose="020B0604030504040204" pitchFamily="50" charset="-128"/>
                <a:ea typeface="Meiryo UI" panose="020B0604030504040204" pitchFamily="50" charset="-128"/>
              </a:rPr>
              <a:t>合理性を記載すること</a:t>
            </a:r>
            <a:endParaRPr kumimoji="1" lang="en-US" altLang="ja-JP" sz="1200">
              <a:solidFill>
                <a:srgbClr val="3EAD92"/>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0531364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D1CBE-A680-FDBA-72BD-400998C07C3C}"/>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9AF086C7-8992-943F-0EE8-A145D93DD8D5}"/>
              </a:ext>
            </a:extLst>
          </p:cNvPr>
          <p:cNvGraphicFramePr>
            <a:graphicFrameLocks noChangeAspect="1"/>
          </p:cNvGraphicFramePr>
          <p:nvPr>
            <p:custDataLst>
              <p:tags r:id="rId1"/>
            </p:custDataLst>
          </p:nvPr>
        </p:nvGraphicFramePr>
        <p:xfrm>
          <a:off x="1144290" y="644228"/>
          <a:ext cx="1290" cy="1290"/>
        </p:xfrm>
        <a:graphic>
          <a:graphicData uri="http://schemas.openxmlformats.org/presentationml/2006/ole">
            <mc:AlternateContent xmlns:mc="http://schemas.openxmlformats.org/markup-compatibility/2006">
              <mc:Choice xmlns:v="urn:schemas-microsoft-com:vml" Requires="v">
                <p:oleObj name="think-cell スライド" r:id="rId4" imgW="395" imgH="396" progId="TCLayout.ActiveDocument.1">
                  <p:embed/>
                </p:oleObj>
              </mc:Choice>
              <mc:Fallback>
                <p:oleObj name="think-cell スライド" r:id="rId4" imgW="395" imgH="396" progId="TCLayout.ActiveDocument.1">
                  <p:embed/>
                  <p:pic>
                    <p:nvPicPr>
                      <p:cNvPr id="6" name="think-cell data - do not delete" hidden="1">
                        <a:extLst>
                          <a:ext uri="{FF2B5EF4-FFF2-40B4-BE49-F238E27FC236}">
                            <a16:creationId xmlns:a16="http://schemas.microsoft.com/office/drawing/2014/main" id="{9AF086C7-8992-943F-0EE8-A145D93DD8D5}"/>
                          </a:ext>
                        </a:extLst>
                      </p:cNvPr>
                      <p:cNvPicPr/>
                      <p:nvPr/>
                    </p:nvPicPr>
                    <p:blipFill>
                      <a:blip r:embed="rId5"/>
                      <a:stretch>
                        <a:fillRect/>
                      </a:stretch>
                    </p:blipFill>
                    <p:spPr>
                      <a:xfrm>
                        <a:off x="1144290" y="644228"/>
                        <a:ext cx="1290" cy="1290"/>
                      </a:xfrm>
                      <a:prstGeom prst="rect">
                        <a:avLst/>
                      </a:prstGeom>
                    </p:spPr>
                  </p:pic>
                </p:oleObj>
              </mc:Fallback>
            </mc:AlternateContent>
          </a:graphicData>
        </a:graphic>
      </p:graphicFrame>
      <p:grpSp>
        <p:nvGrpSpPr>
          <p:cNvPr id="22" name="グループ化 21">
            <a:extLst>
              <a:ext uri="{FF2B5EF4-FFF2-40B4-BE49-F238E27FC236}">
                <a16:creationId xmlns:a16="http://schemas.microsoft.com/office/drawing/2014/main" id="{ECE12923-6E29-8AA0-FA54-6D12A30B5936}"/>
              </a:ext>
            </a:extLst>
          </p:cNvPr>
          <p:cNvGrpSpPr/>
          <p:nvPr/>
        </p:nvGrpSpPr>
        <p:grpSpPr>
          <a:xfrm>
            <a:off x="355600" y="915132"/>
            <a:ext cx="11552123" cy="5527636"/>
            <a:chOff x="485744" y="1767735"/>
            <a:chExt cx="8909483" cy="4445216"/>
          </a:xfrm>
        </p:grpSpPr>
        <p:sp>
          <p:nvSpPr>
            <p:cNvPr id="451" name="Rectangle 82">
              <a:extLst>
                <a:ext uri="{FF2B5EF4-FFF2-40B4-BE49-F238E27FC236}">
                  <a16:creationId xmlns:a16="http://schemas.microsoft.com/office/drawing/2014/main" id="{DE514BBF-F158-DFF9-E3E6-F03A26E87CD4}"/>
                </a:ext>
              </a:extLst>
            </p:cNvPr>
            <p:cNvSpPr/>
            <p:nvPr/>
          </p:nvSpPr>
          <p:spPr>
            <a:xfrm>
              <a:off x="1263745" y="4954147"/>
              <a:ext cx="1449976" cy="576265"/>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defTabSz="742950">
                <a:tabLst>
                  <a:tab pos="217984" algn="l"/>
                </a:tabLst>
                <a:defRPr/>
              </a:pPr>
              <a:r>
                <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52" name="Rectangle 82">
              <a:extLst>
                <a:ext uri="{FF2B5EF4-FFF2-40B4-BE49-F238E27FC236}">
                  <a16:creationId xmlns:a16="http://schemas.microsoft.com/office/drawing/2014/main" id="{C03B576B-C798-E2CD-FE83-3818D77D2B44}"/>
                </a:ext>
              </a:extLst>
            </p:cNvPr>
            <p:cNvSpPr/>
            <p:nvPr/>
          </p:nvSpPr>
          <p:spPr>
            <a:xfrm>
              <a:off x="1263745" y="5600639"/>
              <a:ext cx="1449976" cy="576265"/>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742950">
                <a:tabLst>
                  <a:tab pos="217984" algn="l"/>
                </a:tabLst>
                <a:defRPr/>
              </a:pPr>
              <a:r>
                <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cxnSp>
          <p:nvCxnSpPr>
            <p:cNvPr id="466" name="Straight Connector 71">
              <a:extLst>
                <a:ext uri="{FF2B5EF4-FFF2-40B4-BE49-F238E27FC236}">
                  <a16:creationId xmlns:a16="http://schemas.microsoft.com/office/drawing/2014/main" id="{D95B8F02-3A92-5682-EECE-4997768843EA}"/>
                </a:ext>
              </a:extLst>
            </p:cNvPr>
            <p:cNvCxnSpPr>
              <a:cxnSpLocks/>
            </p:cNvCxnSpPr>
            <p:nvPr/>
          </p:nvCxnSpPr>
          <p:spPr>
            <a:xfrm>
              <a:off x="486272" y="3626784"/>
              <a:ext cx="8908951" cy="1455"/>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68" name="Straight Connector 71">
              <a:extLst>
                <a:ext uri="{FF2B5EF4-FFF2-40B4-BE49-F238E27FC236}">
                  <a16:creationId xmlns:a16="http://schemas.microsoft.com/office/drawing/2014/main" id="{547604B4-4622-53B7-D2F6-978595858C73}"/>
                </a:ext>
              </a:extLst>
            </p:cNvPr>
            <p:cNvCxnSpPr>
              <a:cxnSpLocks/>
            </p:cNvCxnSpPr>
            <p:nvPr/>
          </p:nvCxnSpPr>
          <p:spPr>
            <a:xfrm>
              <a:off x="486272" y="4918307"/>
              <a:ext cx="8908951" cy="1455"/>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69" name="Straight Connector 71">
              <a:extLst>
                <a:ext uri="{FF2B5EF4-FFF2-40B4-BE49-F238E27FC236}">
                  <a16:creationId xmlns:a16="http://schemas.microsoft.com/office/drawing/2014/main" id="{9208BE4C-7D08-4A96-19D6-082C6A7B2689}"/>
                </a:ext>
              </a:extLst>
            </p:cNvPr>
            <p:cNvCxnSpPr>
              <a:cxnSpLocks/>
            </p:cNvCxnSpPr>
            <p:nvPr/>
          </p:nvCxnSpPr>
          <p:spPr>
            <a:xfrm>
              <a:off x="486272" y="5564796"/>
              <a:ext cx="8908951" cy="1455"/>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4" name="Rectangle 82">
              <a:extLst>
                <a:ext uri="{FF2B5EF4-FFF2-40B4-BE49-F238E27FC236}">
                  <a16:creationId xmlns:a16="http://schemas.microsoft.com/office/drawing/2014/main" id="{354118CD-3764-0696-A20E-41FF9EE15824}"/>
                </a:ext>
              </a:extLst>
            </p:cNvPr>
            <p:cNvSpPr/>
            <p:nvPr/>
          </p:nvSpPr>
          <p:spPr>
            <a:xfrm>
              <a:off x="1263745" y="2379105"/>
              <a:ext cx="1449976" cy="576265"/>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742950">
                <a:defRPr/>
              </a:pPr>
              <a:r>
                <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70" name="Rectangle 82">
              <a:extLst>
                <a:ext uri="{FF2B5EF4-FFF2-40B4-BE49-F238E27FC236}">
                  <a16:creationId xmlns:a16="http://schemas.microsoft.com/office/drawing/2014/main" id="{36B23790-C357-0029-5C85-B071C43EBF6A}"/>
                </a:ext>
              </a:extLst>
            </p:cNvPr>
            <p:cNvSpPr/>
            <p:nvPr/>
          </p:nvSpPr>
          <p:spPr>
            <a:xfrm>
              <a:off x="1263745" y="3024139"/>
              <a:ext cx="1449976" cy="568260"/>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742950">
                <a:tabLst>
                  <a:tab pos="217984" algn="l"/>
                </a:tabLst>
                <a:defRPr/>
              </a:pPr>
              <a:r>
                <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71" name="Rectangle 82">
              <a:extLst>
                <a:ext uri="{FF2B5EF4-FFF2-40B4-BE49-F238E27FC236}">
                  <a16:creationId xmlns:a16="http://schemas.microsoft.com/office/drawing/2014/main" id="{DE9B6D72-F025-3230-A7E7-0D7CE9D441D0}"/>
                </a:ext>
              </a:extLst>
            </p:cNvPr>
            <p:cNvSpPr/>
            <p:nvPr/>
          </p:nvSpPr>
          <p:spPr>
            <a:xfrm>
              <a:off x="1263745" y="3662624"/>
              <a:ext cx="1449976" cy="576265"/>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defTabSz="742950">
                <a:tabLst>
                  <a:tab pos="217984" algn="l"/>
                </a:tabLst>
                <a:defRPr/>
              </a:pPr>
              <a:r>
                <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77" name="Rectangle 82">
              <a:extLst>
                <a:ext uri="{FF2B5EF4-FFF2-40B4-BE49-F238E27FC236}">
                  <a16:creationId xmlns:a16="http://schemas.microsoft.com/office/drawing/2014/main" id="{75B2CAE1-B7AC-D466-3D3F-83C807F2597C}"/>
                </a:ext>
              </a:extLst>
            </p:cNvPr>
            <p:cNvSpPr/>
            <p:nvPr/>
          </p:nvSpPr>
          <p:spPr>
            <a:xfrm>
              <a:off x="1263745" y="4307658"/>
              <a:ext cx="1449976" cy="576265"/>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defTabSz="742950">
                <a:tabLst>
                  <a:tab pos="217984" algn="l"/>
                </a:tabLst>
                <a:defRPr/>
              </a:pPr>
              <a:r>
                <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a:t>
              </a:r>
              <a:endPar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89" name="Rectangle 82">
              <a:extLst>
                <a:ext uri="{FF2B5EF4-FFF2-40B4-BE49-F238E27FC236}">
                  <a16:creationId xmlns:a16="http://schemas.microsoft.com/office/drawing/2014/main" id="{706B0C57-DF5D-F040-1552-EB2EC7AD133F}"/>
                </a:ext>
              </a:extLst>
            </p:cNvPr>
            <p:cNvSpPr/>
            <p:nvPr/>
          </p:nvSpPr>
          <p:spPr>
            <a:xfrm>
              <a:off x="485744" y="2379105"/>
              <a:ext cx="661844" cy="1213294"/>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9250" tIns="29250" rIns="0" bIns="0" numCol="1" spcCol="0" rtlCol="0" fromWordArt="0" anchor="t" anchorCtr="0" forceAA="0" compatLnSpc="1">
              <a:prstTxWarp prst="textNoShape">
                <a:avLst/>
              </a:prstTxWarp>
              <a:noAutofit/>
            </a:bodyPr>
            <a:lstStyle/>
            <a:p>
              <a:pPr defTabSz="742950">
                <a:tabLst>
                  <a:tab pos="217984" algn="l"/>
                </a:tabLst>
                <a:defRPr/>
              </a:pPr>
              <a:r>
                <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事前準備</a:t>
              </a:r>
              <a:endPar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490" name="Rectangle 82">
              <a:extLst>
                <a:ext uri="{FF2B5EF4-FFF2-40B4-BE49-F238E27FC236}">
                  <a16:creationId xmlns:a16="http://schemas.microsoft.com/office/drawing/2014/main" id="{BB5D7696-5A3B-33A7-FFA0-1EA9A983F543}"/>
                </a:ext>
              </a:extLst>
            </p:cNvPr>
            <p:cNvSpPr/>
            <p:nvPr/>
          </p:nvSpPr>
          <p:spPr>
            <a:xfrm>
              <a:off x="485744" y="3662621"/>
              <a:ext cx="661844" cy="1864875"/>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9250" tIns="29250" rIns="0" bIns="0" numCol="1" spcCol="0" rtlCol="0" fromWordArt="0" anchor="t" anchorCtr="0" forceAA="0" compatLnSpc="1">
              <a:prstTxWarp prst="textNoShape">
                <a:avLst/>
              </a:prstTxWarp>
              <a:noAutofit/>
            </a:bodyPr>
            <a:lstStyle/>
            <a:p>
              <a:pPr defTabSz="742950">
                <a:tabLst>
                  <a:tab pos="217984" algn="l"/>
                </a:tabLst>
                <a:defRPr/>
              </a:pPr>
              <a:r>
                <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実装</a:t>
              </a:r>
              <a:endPar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sp>
          <p:nvSpPr>
            <p:cNvPr id="28" name="Rectangle 82">
              <a:extLst>
                <a:ext uri="{FF2B5EF4-FFF2-40B4-BE49-F238E27FC236}">
                  <a16:creationId xmlns:a16="http://schemas.microsoft.com/office/drawing/2014/main" id="{62580B7A-9B65-2149-6AE5-898D7EA47327}"/>
                </a:ext>
              </a:extLst>
            </p:cNvPr>
            <p:cNvSpPr/>
            <p:nvPr/>
          </p:nvSpPr>
          <p:spPr>
            <a:xfrm>
              <a:off x="485744" y="5600639"/>
              <a:ext cx="661844" cy="576265"/>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9250" tIns="29250" rIns="0" bIns="0" numCol="1" spcCol="0" rtlCol="0" fromWordArt="0" anchor="t" anchorCtr="0" forceAA="0" compatLnSpc="1">
              <a:prstTxWarp prst="textNoShape">
                <a:avLst/>
              </a:prstTxWarp>
              <a:noAutofit/>
            </a:bodyPr>
            <a:lstStyle/>
            <a:p>
              <a:pPr defTabSz="742950">
                <a:tabLst>
                  <a:tab pos="217984" algn="l"/>
                </a:tabLst>
                <a:defRPr/>
              </a:pPr>
              <a:r>
                <a:rPr kumimoji="1" lang="ja-JP" alt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成果のとりまとめ</a:t>
              </a:r>
              <a:endPar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cxnSp>
          <p:nvCxnSpPr>
            <p:cNvPr id="464" name="Straight Connector 71">
              <a:extLst>
                <a:ext uri="{FF2B5EF4-FFF2-40B4-BE49-F238E27FC236}">
                  <a16:creationId xmlns:a16="http://schemas.microsoft.com/office/drawing/2014/main" id="{E6921F50-1B40-E158-D290-CBD2FADE4B6F}"/>
                </a:ext>
              </a:extLst>
            </p:cNvPr>
            <p:cNvCxnSpPr>
              <a:cxnSpLocks/>
            </p:cNvCxnSpPr>
            <p:nvPr/>
          </p:nvCxnSpPr>
          <p:spPr>
            <a:xfrm>
              <a:off x="1263745" y="2989754"/>
              <a:ext cx="8126851" cy="0"/>
            </a:xfrm>
            <a:prstGeom prst="line">
              <a:avLst/>
            </a:prstGeom>
            <a:ln w="9525"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7" name="Straight Connector 71">
              <a:extLst>
                <a:ext uri="{FF2B5EF4-FFF2-40B4-BE49-F238E27FC236}">
                  <a16:creationId xmlns:a16="http://schemas.microsoft.com/office/drawing/2014/main" id="{BE888C84-F5D3-BCE0-E381-FCFD0F62BA29}"/>
                </a:ext>
              </a:extLst>
            </p:cNvPr>
            <p:cNvCxnSpPr>
              <a:cxnSpLocks/>
            </p:cNvCxnSpPr>
            <p:nvPr/>
          </p:nvCxnSpPr>
          <p:spPr>
            <a:xfrm>
              <a:off x="1263745" y="4273273"/>
              <a:ext cx="8126851" cy="0"/>
            </a:xfrm>
            <a:prstGeom prst="line">
              <a:avLst/>
            </a:prstGeom>
            <a:ln w="9525"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52">
              <a:extLst>
                <a:ext uri="{FF2B5EF4-FFF2-40B4-BE49-F238E27FC236}">
                  <a16:creationId xmlns:a16="http://schemas.microsoft.com/office/drawing/2014/main" id="{FE4A6477-1003-CB73-D8AE-D62D8F739C05}"/>
                </a:ext>
              </a:extLst>
            </p:cNvPr>
            <p:cNvCxnSpPr>
              <a:cxnSpLocks/>
            </p:cNvCxnSpPr>
            <p:nvPr/>
          </p:nvCxnSpPr>
          <p:spPr>
            <a:xfrm>
              <a:off x="2547805" y="2287711"/>
              <a:ext cx="6843064" cy="0"/>
            </a:xfrm>
            <a:prstGeom prst="line">
              <a:avLst/>
            </a:prstGeom>
            <a:ln w="9525" cap="rnd">
              <a:solidFill>
                <a:schemeClr val="tx1">
                  <a:lumMod val="60000"/>
                  <a:lumOff val="40000"/>
                </a:schemeClr>
              </a:solidFill>
              <a:prstDash val="solid"/>
              <a:round/>
              <a:tailEnd type="arrow"/>
            </a:ln>
          </p:spPr>
          <p:style>
            <a:lnRef idx="1">
              <a:schemeClr val="accent1"/>
            </a:lnRef>
            <a:fillRef idx="0">
              <a:schemeClr val="accent1"/>
            </a:fillRef>
            <a:effectRef idx="0">
              <a:schemeClr val="accent1"/>
            </a:effectRef>
            <a:fontRef idx="minor">
              <a:schemeClr val="tx1"/>
            </a:fontRef>
          </p:style>
        </p:cxnSp>
        <p:grpSp>
          <p:nvGrpSpPr>
            <p:cNvPr id="39" name="グループ化 38">
              <a:extLst>
                <a:ext uri="{FF2B5EF4-FFF2-40B4-BE49-F238E27FC236}">
                  <a16:creationId xmlns:a16="http://schemas.microsoft.com/office/drawing/2014/main" id="{67EC5D7C-4C8B-B4AE-7BD9-58B17B5CCF93}"/>
                </a:ext>
              </a:extLst>
            </p:cNvPr>
            <p:cNvGrpSpPr/>
            <p:nvPr/>
          </p:nvGrpSpPr>
          <p:grpSpPr>
            <a:xfrm>
              <a:off x="2635442" y="1767735"/>
              <a:ext cx="6759785" cy="4445216"/>
              <a:chOff x="5607963" y="1578843"/>
              <a:chExt cx="5955388" cy="4850833"/>
            </a:xfrm>
          </p:grpSpPr>
          <p:sp>
            <p:nvSpPr>
              <p:cNvPr id="35" name="AutoShape 8">
                <a:extLst>
                  <a:ext uri="{FF2B5EF4-FFF2-40B4-BE49-F238E27FC236}">
                    <a16:creationId xmlns:a16="http://schemas.microsoft.com/office/drawing/2014/main" id="{275154E2-842B-597C-D6B0-7499841DB8E5}"/>
                  </a:ext>
                </a:extLst>
              </p:cNvPr>
              <p:cNvSpPr>
                <a:spLocks noChangeArrowheads="1"/>
              </p:cNvSpPr>
              <p:nvPr/>
            </p:nvSpPr>
            <p:spPr bwMode="auto">
              <a:xfrm>
                <a:off x="6555932"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9250" rIns="0" bIns="29250" numCol="1" spcCol="0" rtlCol="0" fromWordArt="0" anchor="t" anchorCtr="0" forceAA="0" compatLnSpc="1">
                <a:prstTxWarp prst="textNoShape">
                  <a:avLst/>
                </a:prstTxWarp>
                <a:noAutofit/>
              </a:bodyPr>
              <a:lstStyle/>
              <a:p>
                <a:pPr algn="ctr" defTabSz="742950" eaLnBrk="0" hangingPunct="0">
                  <a:lnSpc>
                    <a:spcPct val="90000"/>
                  </a:lnSpc>
                  <a:defRPr/>
                </a:pP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742950" eaLnBrk="0" hangingPunct="0">
                  <a:lnSpc>
                    <a:spcPct val="90000"/>
                  </a:lnSpc>
                  <a:defRPr/>
                </a:pPr>
                <a:r>
                  <a:rPr lang="ja-JP" altLang="en-US"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５月</a:t>
                </a: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sp>
            <p:nvSpPr>
              <p:cNvPr id="36" name="AutoShape 8">
                <a:extLst>
                  <a:ext uri="{FF2B5EF4-FFF2-40B4-BE49-F238E27FC236}">
                    <a16:creationId xmlns:a16="http://schemas.microsoft.com/office/drawing/2014/main" id="{2243F06E-06A8-6F6A-BE0C-8A663C205462}"/>
                  </a:ext>
                </a:extLst>
              </p:cNvPr>
              <p:cNvSpPr>
                <a:spLocks noChangeArrowheads="1"/>
              </p:cNvSpPr>
              <p:nvPr/>
            </p:nvSpPr>
            <p:spPr bwMode="auto">
              <a:xfrm>
                <a:off x="5705161"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9250" rIns="0" bIns="29250" numCol="1" spcCol="0" rtlCol="0" fromWordArt="0" anchor="t" anchorCtr="0" forceAA="0" compatLnSpc="1">
                <a:prstTxWarp prst="textNoShape">
                  <a:avLst/>
                </a:prstTxWarp>
                <a:noAutofit/>
              </a:bodyPr>
              <a:lstStyle/>
              <a:p>
                <a:pPr algn="ctr" eaLnBrk="0" hangingPunct="0">
                  <a:lnSpc>
                    <a:spcPct val="90000"/>
                  </a:lnSpc>
                  <a:defRPr/>
                </a:pPr>
                <a:r>
                  <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2026</a:t>
                </a:r>
                <a:r>
                  <a:rPr lang="ja-JP" altLang="en-US"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年</a:t>
                </a: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742950" eaLnBrk="0" hangingPunct="0">
                  <a:lnSpc>
                    <a:spcPct val="90000"/>
                  </a:lnSpc>
                  <a:defRPr/>
                </a:pPr>
                <a:r>
                  <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4</a:t>
                </a:r>
                <a:r>
                  <a:rPr lang="ja-JP" altLang="en-US"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月</a:t>
                </a: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sp>
            <p:nvSpPr>
              <p:cNvPr id="43" name="AutoShape 8">
                <a:extLst>
                  <a:ext uri="{FF2B5EF4-FFF2-40B4-BE49-F238E27FC236}">
                    <a16:creationId xmlns:a16="http://schemas.microsoft.com/office/drawing/2014/main" id="{D4B3B540-DD3A-E3AE-BEEA-FD51EF49D86C}"/>
                  </a:ext>
                </a:extLst>
              </p:cNvPr>
              <p:cNvSpPr>
                <a:spLocks noChangeArrowheads="1"/>
              </p:cNvSpPr>
              <p:nvPr/>
            </p:nvSpPr>
            <p:spPr bwMode="auto">
              <a:xfrm>
                <a:off x="7406703"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9250" rIns="0" bIns="29250" numCol="1" spcCol="0" rtlCol="0" fromWordArt="0" anchor="t" anchorCtr="0" forceAA="0" compatLnSpc="1">
                <a:prstTxWarp prst="textNoShape">
                  <a:avLst/>
                </a:prstTxWarp>
                <a:noAutofit/>
              </a:bodyPr>
              <a:lstStyle/>
              <a:p>
                <a:pPr algn="ctr" defTabSz="742950" eaLnBrk="0" hangingPunct="0">
                  <a:lnSpc>
                    <a:spcPct val="90000"/>
                  </a:lnSpc>
                  <a:defRPr/>
                </a:pP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742950" eaLnBrk="0" hangingPunct="0">
                  <a:lnSpc>
                    <a:spcPct val="90000"/>
                  </a:lnSpc>
                  <a:defRPr/>
                </a:pP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sp>
            <p:nvSpPr>
              <p:cNvPr id="44" name="AutoShape 8">
                <a:extLst>
                  <a:ext uri="{FF2B5EF4-FFF2-40B4-BE49-F238E27FC236}">
                    <a16:creationId xmlns:a16="http://schemas.microsoft.com/office/drawing/2014/main" id="{90EBDEA5-8ECC-ECC9-2E66-ADABBF16D137}"/>
                  </a:ext>
                </a:extLst>
              </p:cNvPr>
              <p:cNvSpPr>
                <a:spLocks noChangeArrowheads="1"/>
              </p:cNvSpPr>
              <p:nvPr/>
            </p:nvSpPr>
            <p:spPr bwMode="auto">
              <a:xfrm>
                <a:off x="7756256" y="1692192"/>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9250" rIns="0" bIns="29250" numCol="1" spcCol="0" rtlCol="0" fromWordArt="0" anchor="t" anchorCtr="0" forceAA="0" compatLnSpc="1">
                <a:prstTxWarp prst="textNoShape">
                  <a:avLst/>
                </a:prstTxWarp>
                <a:noAutofit/>
              </a:bodyPr>
              <a:lstStyle/>
              <a:p>
                <a:pPr algn="ctr" defTabSz="742950" eaLnBrk="0" hangingPunct="0">
                  <a:lnSpc>
                    <a:spcPct val="90000"/>
                  </a:lnSpc>
                  <a:defRPr/>
                </a:pP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742950" eaLnBrk="0" hangingPunct="0">
                  <a:lnSpc>
                    <a:spcPct val="90000"/>
                  </a:lnSpc>
                  <a:defRPr/>
                </a:pPr>
                <a:r>
                  <a:rPr lang="ja-JP" altLang="en-US"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a:t>
                </a: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sp>
            <p:nvSpPr>
              <p:cNvPr id="45" name="AutoShape 8">
                <a:extLst>
                  <a:ext uri="{FF2B5EF4-FFF2-40B4-BE49-F238E27FC236}">
                    <a16:creationId xmlns:a16="http://schemas.microsoft.com/office/drawing/2014/main" id="{2AF6C9C5-8BFD-FBAF-CA07-040415B02F1E}"/>
                  </a:ext>
                </a:extLst>
              </p:cNvPr>
              <p:cNvSpPr>
                <a:spLocks noChangeArrowheads="1"/>
              </p:cNvSpPr>
              <p:nvPr/>
            </p:nvSpPr>
            <p:spPr bwMode="auto">
              <a:xfrm>
                <a:off x="9108245"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9250" rIns="0" bIns="29250" numCol="1" spcCol="0" rtlCol="0" fromWordArt="0" anchor="t" anchorCtr="0" forceAA="0" compatLnSpc="1">
                <a:prstTxWarp prst="textNoShape">
                  <a:avLst/>
                </a:prstTxWarp>
                <a:noAutofit/>
              </a:bodyPr>
              <a:lstStyle/>
              <a:p>
                <a:pPr algn="ctr" defTabSz="742950" eaLnBrk="0" hangingPunct="0">
                  <a:lnSpc>
                    <a:spcPct val="90000"/>
                  </a:lnSpc>
                  <a:defRPr/>
                </a:pPr>
                <a:r>
                  <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2027</a:t>
                </a:r>
                <a:r>
                  <a:rPr lang="ja-JP" altLang="en-US"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年</a:t>
                </a: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742950" eaLnBrk="0" hangingPunct="0">
                  <a:lnSpc>
                    <a:spcPct val="90000"/>
                  </a:lnSpc>
                  <a:defRPr/>
                </a:pPr>
                <a:r>
                  <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1</a:t>
                </a:r>
                <a:r>
                  <a:rPr lang="ja-JP" altLang="en-US"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月</a:t>
                </a: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sp>
            <p:nvSpPr>
              <p:cNvPr id="47" name="AutoShape 8">
                <a:extLst>
                  <a:ext uri="{FF2B5EF4-FFF2-40B4-BE49-F238E27FC236}">
                    <a16:creationId xmlns:a16="http://schemas.microsoft.com/office/drawing/2014/main" id="{720DE3EF-C6F0-A60A-D644-FEF012A10CFE}"/>
                  </a:ext>
                </a:extLst>
              </p:cNvPr>
              <p:cNvSpPr>
                <a:spLocks noChangeArrowheads="1"/>
              </p:cNvSpPr>
              <p:nvPr/>
            </p:nvSpPr>
            <p:spPr bwMode="auto">
              <a:xfrm>
                <a:off x="10809787"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9250" rIns="0" bIns="29250" numCol="1" spcCol="0" rtlCol="0" fromWordArt="0" anchor="t" anchorCtr="0" forceAA="0" compatLnSpc="1">
                <a:prstTxWarp prst="textNoShape">
                  <a:avLst/>
                </a:prstTxWarp>
                <a:noAutofit/>
              </a:bodyPr>
              <a:lstStyle/>
              <a:p>
                <a:pPr algn="ctr" defTabSz="742950" eaLnBrk="0" hangingPunct="0">
                  <a:lnSpc>
                    <a:spcPct val="90000"/>
                  </a:lnSpc>
                  <a:defRPr/>
                </a:pP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742950" eaLnBrk="0" hangingPunct="0">
                  <a:lnSpc>
                    <a:spcPct val="90000"/>
                  </a:lnSpc>
                  <a:defRPr/>
                </a:pPr>
                <a:r>
                  <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3</a:t>
                </a:r>
                <a:r>
                  <a:rPr lang="ja-JP" altLang="en-US"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月</a:t>
                </a: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cxnSp>
            <p:nvCxnSpPr>
              <p:cNvPr id="48" name="Straight Connector 75">
                <a:extLst>
                  <a:ext uri="{FF2B5EF4-FFF2-40B4-BE49-F238E27FC236}">
                    <a16:creationId xmlns:a16="http://schemas.microsoft.com/office/drawing/2014/main" id="{79201CFA-65A4-0582-A4F6-D8C23720CF89}"/>
                  </a:ext>
                </a:extLst>
              </p:cNvPr>
              <p:cNvCxnSpPr>
                <a:cxnSpLocks/>
              </p:cNvCxnSpPr>
              <p:nvPr/>
            </p:nvCxnSpPr>
            <p:spPr>
              <a:xfrm flipV="1">
                <a:off x="5607963"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9" name="Straight Connector 76">
                <a:extLst>
                  <a:ext uri="{FF2B5EF4-FFF2-40B4-BE49-F238E27FC236}">
                    <a16:creationId xmlns:a16="http://schemas.microsoft.com/office/drawing/2014/main" id="{B904CC96-2472-519A-962A-D6F889746AAE}"/>
                  </a:ext>
                </a:extLst>
              </p:cNvPr>
              <p:cNvCxnSpPr>
                <a:cxnSpLocks/>
              </p:cNvCxnSpPr>
              <p:nvPr/>
            </p:nvCxnSpPr>
            <p:spPr>
              <a:xfrm flipV="1">
                <a:off x="6458734"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0" name="Straight Connector 77">
                <a:extLst>
                  <a:ext uri="{FF2B5EF4-FFF2-40B4-BE49-F238E27FC236}">
                    <a16:creationId xmlns:a16="http://schemas.microsoft.com/office/drawing/2014/main" id="{3622C512-96FE-1EB2-F0B3-D94638E0BBAF}"/>
                  </a:ext>
                </a:extLst>
              </p:cNvPr>
              <p:cNvCxnSpPr>
                <a:cxnSpLocks/>
              </p:cNvCxnSpPr>
              <p:nvPr/>
            </p:nvCxnSpPr>
            <p:spPr>
              <a:xfrm flipV="1">
                <a:off x="7309505"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1" name="Straight Connector 78">
                <a:extLst>
                  <a:ext uri="{FF2B5EF4-FFF2-40B4-BE49-F238E27FC236}">
                    <a16:creationId xmlns:a16="http://schemas.microsoft.com/office/drawing/2014/main" id="{EA7424F3-3596-CE7A-434A-2E73A98F566D}"/>
                  </a:ext>
                </a:extLst>
              </p:cNvPr>
              <p:cNvCxnSpPr>
                <a:cxnSpLocks/>
              </p:cNvCxnSpPr>
              <p:nvPr/>
            </p:nvCxnSpPr>
            <p:spPr>
              <a:xfrm flipV="1">
                <a:off x="8160276"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2" name="Straight Connector 79">
                <a:extLst>
                  <a:ext uri="{FF2B5EF4-FFF2-40B4-BE49-F238E27FC236}">
                    <a16:creationId xmlns:a16="http://schemas.microsoft.com/office/drawing/2014/main" id="{4BB1CA7B-1F26-D7AA-1A5C-9D4FE376E64E}"/>
                  </a:ext>
                </a:extLst>
              </p:cNvPr>
              <p:cNvCxnSpPr>
                <a:cxnSpLocks/>
              </p:cNvCxnSpPr>
              <p:nvPr/>
            </p:nvCxnSpPr>
            <p:spPr>
              <a:xfrm flipV="1">
                <a:off x="9011047"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3" name="Straight Connector 80">
                <a:extLst>
                  <a:ext uri="{FF2B5EF4-FFF2-40B4-BE49-F238E27FC236}">
                    <a16:creationId xmlns:a16="http://schemas.microsoft.com/office/drawing/2014/main" id="{A282EB9D-E5C1-918D-86B4-794F379FC087}"/>
                  </a:ext>
                </a:extLst>
              </p:cNvPr>
              <p:cNvCxnSpPr>
                <a:cxnSpLocks/>
              </p:cNvCxnSpPr>
              <p:nvPr/>
            </p:nvCxnSpPr>
            <p:spPr>
              <a:xfrm flipV="1">
                <a:off x="9861818"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4" name="Straight Connector 81">
                <a:extLst>
                  <a:ext uri="{FF2B5EF4-FFF2-40B4-BE49-F238E27FC236}">
                    <a16:creationId xmlns:a16="http://schemas.microsoft.com/office/drawing/2014/main" id="{233C778B-EC11-B0E0-A7D0-E2907BDFC348}"/>
                  </a:ext>
                </a:extLst>
              </p:cNvPr>
              <p:cNvCxnSpPr>
                <a:cxnSpLocks/>
              </p:cNvCxnSpPr>
              <p:nvPr/>
            </p:nvCxnSpPr>
            <p:spPr>
              <a:xfrm flipV="1">
                <a:off x="10712589" y="1578843"/>
                <a:ext cx="0" cy="4850833"/>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55" name="Straight Connector 112">
                <a:extLst>
                  <a:ext uri="{FF2B5EF4-FFF2-40B4-BE49-F238E27FC236}">
                    <a16:creationId xmlns:a16="http://schemas.microsoft.com/office/drawing/2014/main" id="{60D28015-1D1B-4D87-EE16-107616DAE82E}"/>
                  </a:ext>
                </a:extLst>
              </p:cNvPr>
              <p:cNvCxnSpPr>
                <a:cxnSpLocks/>
              </p:cNvCxnSpPr>
              <p:nvPr/>
            </p:nvCxnSpPr>
            <p:spPr>
              <a:xfrm flipV="1">
                <a:off x="11563351" y="1641896"/>
                <a:ext cx="0" cy="4761796"/>
              </a:xfrm>
              <a:prstGeom prst="line">
                <a:avLst/>
              </a:prstGeom>
              <a:ln w="9049"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56" name="AutoShape 8">
                <a:extLst>
                  <a:ext uri="{FF2B5EF4-FFF2-40B4-BE49-F238E27FC236}">
                    <a16:creationId xmlns:a16="http://schemas.microsoft.com/office/drawing/2014/main" id="{FFBD160B-FC22-79DB-FF21-C9AED64705BB}"/>
                  </a:ext>
                </a:extLst>
              </p:cNvPr>
              <p:cNvSpPr>
                <a:spLocks noChangeArrowheads="1"/>
              </p:cNvSpPr>
              <p:nvPr/>
            </p:nvSpPr>
            <p:spPr bwMode="auto">
              <a:xfrm>
                <a:off x="9959016"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9250" rIns="0" bIns="29250" numCol="1" spcCol="0" rtlCol="0" fromWordArt="0" anchor="t" anchorCtr="0" forceAA="0" compatLnSpc="1">
                <a:prstTxWarp prst="textNoShape">
                  <a:avLst/>
                </a:prstTxWarp>
                <a:noAutofit/>
              </a:bodyPr>
              <a:lstStyle/>
              <a:p>
                <a:pPr algn="ctr" defTabSz="742950" eaLnBrk="0" hangingPunct="0">
                  <a:lnSpc>
                    <a:spcPct val="90000"/>
                  </a:lnSpc>
                  <a:defRPr/>
                </a:pP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a:p>
                <a:pPr algn="ctr" defTabSz="742950" eaLnBrk="0" hangingPunct="0">
                  <a:lnSpc>
                    <a:spcPct val="90000"/>
                  </a:lnSpc>
                  <a:defRPr/>
                </a:pPr>
                <a:r>
                  <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2</a:t>
                </a:r>
                <a:r>
                  <a:rPr lang="ja-JP" altLang="en-US"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rPr>
                  <a:t>月</a:t>
                </a:r>
                <a:endParaRPr lang="en-US" altLang="ja-JP" sz="1200">
                  <a:solidFill>
                    <a:srgbClr val="575757"/>
                  </a:solidFill>
                  <a:latin typeface="Meiryo UI" panose="020B0604030504040204" pitchFamily="50" charset="-128"/>
                  <a:ea typeface="Meiryo UI" panose="020B0604030504040204" pitchFamily="50" charset="-128"/>
                  <a:cs typeface="Meiryo UI" panose="020B0604030504040204" pitchFamily="50" charset="-128"/>
                  <a:sym typeface="Trebuchet MS" panose="020B0603020202020204" pitchFamily="34" charset="0"/>
                </a:endParaRPr>
              </a:p>
            </p:txBody>
          </p:sp>
          <p:grpSp>
            <p:nvGrpSpPr>
              <p:cNvPr id="57" name="Group 17">
                <a:extLst>
                  <a:ext uri="{FF2B5EF4-FFF2-40B4-BE49-F238E27FC236}">
                    <a16:creationId xmlns:a16="http://schemas.microsoft.com/office/drawing/2014/main" id="{EE435898-A206-5C24-3698-EF5CBE948858}"/>
                  </a:ext>
                </a:extLst>
              </p:cNvPr>
              <p:cNvGrpSpPr/>
              <p:nvPr/>
            </p:nvGrpSpPr>
            <p:grpSpPr>
              <a:xfrm>
                <a:off x="6093156" y="2469861"/>
                <a:ext cx="970009" cy="184666"/>
                <a:chOff x="2798383" y="2487700"/>
                <a:chExt cx="1208216" cy="184666"/>
              </a:xfrm>
            </p:grpSpPr>
            <p:cxnSp>
              <p:nvCxnSpPr>
                <p:cNvPr id="448" name="直線矢印コネクタ 447">
                  <a:extLst>
                    <a:ext uri="{FF2B5EF4-FFF2-40B4-BE49-F238E27FC236}">
                      <a16:creationId xmlns:a16="http://schemas.microsoft.com/office/drawing/2014/main" id="{FE597382-973D-E237-E1E0-0989D8DEE55F}"/>
                    </a:ext>
                  </a:extLst>
                </p:cNvPr>
                <p:cNvCxnSpPr/>
                <p:nvPr/>
              </p:nvCxnSpPr>
              <p:spPr>
                <a:xfrm>
                  <a:off x="2798383" y="2672366"/>
                  <a:ext cx="1208216" cy="0"/>
                </a:xfrm>
                <a:prstGeom prst="straightConnector1">
                  <a:avLst/>
                </a:prstGeom>
                <a:ln w="19050" cap="rnd">
                  <a:solidFill>
                    <a:schemeClr val="bg1">
                      <a:lumMod val="5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449" name="Rectangle 82">
                  <a:extLst>
                    <a:ext uri="{FF2B5EF4-FFF2-40B4-BE49-F238E27FC236}">
                      <a16:creationId xmlns:a16="http://schemas.microsoft.com/office/drawing/2014/main" id="{7772E4B7-AD36-22A3-9940-774A19C58904}"/>
                    </a:ext>
                  </a:extLst>
                </p:cNvPr>
                <p:cNvSpPr/>
                <p:nvPr/>
              </p:nvSpPr>
              <p:spPr>
                <a:xfrm>
                  <a:off x="2798383" y="2487700"/>
                  <a:ext cx="1208216" cy="184666"/>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tx2">
                          <a:lumMod val="20000"/>
                          <a:lumOff val="8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742950">
                    <a:tabLst>
                      <a:tab pos="217984" algn="l"/>
                    </a:tabLst>
                    <a:defRPr/>
                  </a:pPr>
                  <a:r>
                    <a:rPr kumimoji="1" lang="en-US" altLang="ja-JP" sz="1200">
                      <a:solidFill>
                        <a:srgbClr val="575757"/>
                      </a:solidFill>
                      <a:latin typeface="Meiryo UI" panose="020B0604030504040204" pitchFamily="50" charset="-128"/>
                      <a:ea typeface="Meiryo UI" panose="020B0604030504040204" pitchFamily="50" charset="-128"/>
                      <a:sym typeface="Trebuchet MS" panose="020B0603020202020204" pitchFamily="34" charset="0"/>
                    </a:rPr>
                    <a:t>XXX</a:t>
                  </a:r>
                  <a:endParaRPr kumimoji="1" lang="en-US" sz="1200">
                    <a:solidFill>
                      <a:srgbClr val="575757"/>
                    </a:solidFill>
                    <a:latin typeface="Meiryo UI" panose="020B0604030504040204" pitchFamily="50" charset="-128"/>
                    <a:ea typeface="Meiryo UI" panose="020B0604030504040204" pitchFamily="50" charset="-128"/>
                    <a:sym typeface="Trebuchet MS" panose="020B0603020202020204" pitchFamily="34" charset="0"/>
                  </a:endParaRPr>
                </a:p>
              </p:txBody>
            </p:sp>
          </p:grpSp>
        </p:grpSp>
        <p:sp>
          <p:nvSpPr>
            <p:cNvPr id="38" name="Rectangle 2">
              <a:extLst>
                <a:ext uri="{FF2B5EF4-FFF2-40B4-BE49-F238E27FC236}">
                  <a16:creationId xmlns:a16="http://schemas.microsoft.com/office/drawing/2014/main" id="{7D74403E-3E9C-9F44-43A7-014F354EC7BB}"/>
                </a:ext>
              </a:extLst>
            </p:cNvPr>
            <p:cNvSpPr/>
            <p:nvPr/>
          </p:nvSpPr>
          <p:spPr>
            <a:xfrm>
              <a:off x="4375403" y="2518779"/>
              <a:ext cx="4466206" cy="3488724"/>
            </a:xfrm>
            <a:prstGeom prst="wedgeRectCallout">
              <a:avLst>
                <a:gd name="adj1" fmla="val -100881"/>
                <a:gd name="adj2" fmla="val -13645"/>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lvl="1">
                <a:buClr>
                  <a:srgbClr val="FF8222"/>
                </a:buClr>
                <a:defRPr/>
              </a:pPr>
              <a:r>
                <a:rPr kumimoji="1" lang="ja-JP" altLang="en-US" sz="1200" kern="0">
                  <a:solidFill>
                    <a:srgbClr val="575757"/>
                  </a:solidFill>
                  <a:latin typeface="Meiryo UI" panose="020B0604030504040204" pitchFamily="50" charset="-128"/>
                  <a:ea typeface="Meiryo UI" panose="020B0604030504040204" pitchFamily="50" charset="-128"/>
                </a:rPr>
                <a:t>下記の例を参考にして縦軸の項目を記載</a:t>
              </a:r>
            </a:p>
            <a:p>
              <a:pPr marL="324000" lvl="1" indent="-216000">
                <a:buClr>
                  <a:srgbClr val="FF8D36"/>
                </a:buClr>
                <a:buFont typeface="Trebuchet MS" panose="020B0603020202020204" pitchFamily="34" charset="0"/>
                <a:buChar char="•"/>
                <a:defRPr/>
              </a:pPr>
              <a:r>
                <a:rPr kumimoji="1" lang="ja-JP" altLang="en-US" sz="1200">
                  <a:solidFill>
                    <a:srgbClr val="575757"/>
                  </a:solidFill>
                  <a:latin typeface="Meiryo UI" panose="020B0604030504040204" pitchFamily="50" charset="-128"/>
                  <a:ea typeface="Meiryo UI" panose="020B0604030504040204" pitchFamily="50" charset="-128"/>
                </a:rPr>
                <a:t>事前準備 </a:t>
              </a:r>
              <a:r>
                <a:rPr kumimoji="1" lang="en-US" altLang="ja-JP" sz="1200">
                  <a:solidFill>
                    <a:srgbClr val="575757"/>
                  </a:solidFill>
                  <a:latin typeface="Meiryo UI" panose="020B0604030504040204" pitchFamily="50" charset="-128"/>
                  <a:ea typeface="Meiryo UI" panose="020B0604030504040204" pitchFamily="50" charset="-128"/>
                </a:rPr>
                <a:t>(</a:t>
              </a:r>
              <a:r>
                <a:rPr kumimoji="1" lang="ja-JP" altLang="en-US" sz="1200">
                  <a:solidFill>
                    <a:srgbClr val="575757"/>
                  </a:solidFill>
                  <a:latin typeface="Meiryo UI" panose="020B0604030504040204" pitchFamily="50" charset="-128"/>
                  <a:ea typeface="Meiryo UI" panose="020B0604030504040204" pitchFamily="50" charset="-128"/>
                </a:rPr>
                <a:t>必要な項目を洗い出し、いつまでにどのプロセスを完了するかの観点で記載</a:t>
              </a:r>
              <a:r>
                <a:rPr kumimoji="1" lang="en-US" altLang="ja-JP" sz="1200">
                  <a:solidFill>
                    <a:srgbClr val="575757"/>
                  </a:solidFill>
                  <a:latin typeface="Meiryo UI" panose="020B0604030504040204" pitchFamily="50" charset="-128"/>
                  <a:ea typeface="Meiryo UI" panose="020B0604030504040204" pitchFamily="50" charset="-128"/>
                </a:rPr>
                <a:t>)</a:t>
              </a:r>
            </a:p>
            <a:p>
              <a:pPr marL="648000" lvl="2" indent="-216000">
                <a:buClr>
                  <a:srgbClr val="FF8D36"/>
                </a:buClr>
                <a:buFont typeface="Trebuchet MS" panose="020B0603020202020204" pitchFamily="34" charset="0"/>
                <a:buChar char="–"/>
                <a:defRPr/>
              </a:pPr>
              <a:r>
                <a:rPr kumimoji="1" lang="ja-JP" altLang="en-US" sz="1200">
                  <a:solidFill>
                    <a:srgbClr val="575757"/>
                  </a:solidFill>
                  <a:latin typeface="Meiryo UI" panose="020B0604030504040204" pitchFamily="50" charset="-128"/>
                  <a:ea typeface="Meiryo UI" panose="020B0604030504040204" pitchFamily="50" charset="-128"/>
                </a:rPr>
                <a:t>交付決定</a:t>
              </a:r>
              <a:endParaRPr kumimoji="1" lang="en-US" altLang="ja-JP" sz="1200">
                <a:solidFill>
                  <a:srgbClr val="575757"/>
                </a:solidFill>
                <a:latin typeface="Meiryo UI" panose="020B0604030504040204" pitchFamily="50" charset="-128"/>
                <a:ea typeface="Meiryo UI" panose="020B0604030504040204" pitchFamily="50" charset="-128"/>
              </a:endParaRPr>
            </a:p>
            <a:p>
              <a:pPr marL="648000" lvl="2" indent="-216000">
                <a:buClr>
                  <a:srgbClr val="FF8D36"/>
                </a:buClr>
                <a:buFont typeface="Trebuchet MS" panose="020B0603020202020204" pitchFamily="34" charset="0"/>
                <a:buChar char="–"/>
                <a:defRPr/>
              </a:pPr>
              <a:r>
                <a:rPr kumimoji="1" lang="ja-JP" altLang="en-US" sz="1200">
                  <a:solidFill>
                    <a:srgbClr val="575757"/>
                  </a:solidFill>
                  <a:latin typeface="Meiryo UI" panose="020B0604030504040204" pitchFamily="50" charset="-128"/>
                  <a:ea typeface="Meiryo UI" panose="020B0604030504040204" pitchFamily="50" charset="-128"/>
                </a:rPr>
                <a:t>免許取得</a:t>
              </a:r>
              <a:endParaRPr kumimoji="1" lang="en-US" altLang="ja-JP" sz="1200">
                <a:solidFill>
                  <a:srgbClr val="575757"/>
                </a:solidFill>
                <a:latin typeface="Meiryo UI" panose="020B0604030504040204" pitchFamily="50" charset="-128"/>
                <a:ea typeface="Meiryo UI" panose="020B0604030504040204" pitchFamily="50" charset="-128"/>
              </a:endParaRPr>
            </a:p>
            <a:p>
              <a:pPr marL="648000" lvl="2" indent="-216000">
                <a:buClr>
                  <a:srgbClr val="FF8D36"/>
                </a:buClr>
                <a:buFont typeface="Trebuchet MS" panose="020B0603020202020204" pitchFamily="34" charset="0"/>
                <a:buChar char="–"/>
                <a:defRPr/>
              </a:pPr>
              <a:r>
                <a:rPr kumimoji="1" lang="ja-JP" altLang="en-US" sz="1200">
                  <a:solidFill>
                    <a:srgbClr val="575757"/>
                  </a:solidFill>
                  <a:latin typeface="Meiryo UI" panose="020B0604030504040204" pitchFamily="50" charset="-128"/>
                  <a:ea typeface="Meiryo UI" panose="020B0604030504040204" pitchFamily="50" charset="-128"/>
                </a:rPr>
                <a:t>契約締結</a:t>
              </a:r>
            </a:p>
            <a:p>
              <a:pPr marL="648000" lvl="2" indent="-216000">
                <a:buClr>
                  <a:srgbClr val="FF8D36"/>
                </a:buClr>
                <a:buFont typeface="Trebuchet MS" panose="020B0603020202020204" pitchFamily="34" charset="0"/>
                <a:buChar char="–"/>
                <a:defRPr/>
              </a:pPr>
              <a:r>
                <a:rPr kumimoji="1" lang="ja-JP" altLang="en-US" sz="1200">
                  <a:solidFill>
                    <a:srgbClr val="575757"/>
                  </a:solidFill>
                  <a:latin typeface="Meiryo UI" panose="020B0604030504040204" pitchFamily="50" charset="-128"/>
                  <a:ea typeface="Meiryo UI" panose="020B0604030504040204" pitchFamily="50" charset="-128"/>
                </a:rPr>
                <a:t>機器調達</a:t>
              </a:r>
            </a:p>
            <a:p>
              <a:pPr marL="648000" lvl="2" indent="-216000">
                <a:buClr>
                  <a:srgbClr val="FF8D36"/>
                </a:buClr>
                <a:buFont typeface="Trebuchet MS" panose="020B0603020202020204" pitchFamily="34" charset="0"/>
                <a:buChar char="–"/>
                <a:defRPr/>
              </a:pPr>
              <a:r>
                <a:rPr kumimoji="1" lang="ja-JP" altLang="en-US" sz="1200">
                  <a:solidFill>
                    <a:srgbClr val="575757"/>
                  </a:solidFill>
                  <a:latin typeface="Meiryo UI" panose="020B0604030504040204" pitchFamily="50" charset="-128"/>
                  <a:ea typeface="Meiryo UI" panose="020B0604030504040204" pitchFamily="50" charset="-128"/>
                </a:rPr>
                <a:t>ネットワーク設計・施工</a:t>
              </a:r>
              <a:endParaRPr kumimoji="1" lang="en-US" altLang="ja-JP" sz="1200">
                <a:solidFill>
                  <a:srgbClr val="575757"/>
                </a:solidFill>
                <a:latin typeface="Meiryo UI" panose="020B0604030504040204" pitchFamily="50" charset="-128"/>
                <a:ea typeface="Meiryo UI" panose="020B0604030504040204" pitchFamily="50" charset="-128"/>
              </a:endParaRPr>
            </a:p>
            <a:p>
              <a:pPr marL="648000" lvl="2" indent="-216000">
                <a:buClr>
                  <a:srgbClr val="FF8D36"/>
                </a:buClr>
                <a:buFont typeface="Trebuchet MS" panose="020B0603020202020204" pitchFamily="34" charset="0"/>
                <a:buChar char="–"/>
                <a:defRPr/>
              </a:pPr>
              <a:r>
                <a:rPr kumimoji="1" lang="ja-JP" altLang="en-US" sz="1200">
                  <a:solidFill>
                    <a:srgbClr val="575757"/>
                  </a:solidFill>
                  <a:latin typeface="Meiryo UI" panose="020B0604030504040204" pitchFamily="50" charset="-128"/>
                  <a:ea typeface="Meiryo UI" panose="020B0604030504040204" pitchFamily="50" charset="-128"/>
                </a:rPr>
                <a:t>ソリューション開発</a:t>
              </a:r>
              <a:endParaRPr kumimoji="1" lang="en-US" altLang="ja-JP" sz="1200">
                <a:solidFill>
                  <a:srgbClr val="575757"/>
                </a:solidFill>
                <a:latin typeface="Meiryo UI" panose="020B0604030504040204" pitchFamily="50" charset="-128"/>
                <a:ea typeface="Meiryo UI" panose="020B0604030504040204" pitchFamily="50" charset="-128"/>
              </a:endParaRPr>
            </a:p>
            <a:p>
              <a:pPr marL="648000" lvl="2" indent="-216000">
                <a:buClr>
                  <a:srgbClr val="FF8D36"/>
                </a:buClr>
                <a:buFont typeface="Trebuchet MS" panose="020B0603020202020204" pitchFamily="34" charset="0"/>
                <a:buChar char="–"/>
                <a:defRPr/>
              </a:pPr>
              <a:r>
                <a:rPr kumimoji="1" lang="ja-JP" altLang="en-US" sz="1200">
                  <a:solidFill>
                    <a:srgbClr val="575757"/>
                  </a:solidFill>
                  <a:latin typeface="Meiryo UI" panose="020B0604030504040204" pitchFamily="50" charset="-128"/>
                  <a:ea typeface="Meiryo UI" panose="020B0604030504040204" pitchFamily="50" charset="-128"/>
                </a:rPr>
                <a:t>立会検査や関係者間による会合（人件費・旅費の積上根拠）　等</a:t>
              </a:r>
              <a:endParaRPr kumimoji="1" lang="en-US" altLang="ja-JP" sz="1200">
                <a:solidFill>
                  <a:srgbClr val="575757"/>
                </a:solidFill>
                <a:latin typeface="Meiryo UI" panose="020B0604030504040204" pitchFamily="50" charset="-128"/>
                <a:ea typeface="Meiryo UI" panose="020B0604030504040204" pitchFamily="50" charset="-128"/>
              </a:endParaRPr>
            </a:p>
            <a:p>
              <a:pPr marL="648000" lvl="2" indent="-216000">
                <a:buClr>
                  <a:srgbClr val="FF8D36"/>
                </a:buClr>
                <a:buFont typeface="Trebuchet MS" panose="020B0603020202020204" pitchFamily="34" charset="0"/>
                <a:buChar char="–"/>
                <a:defRPr/>
              </a:pPr>
              <a:endParaRPr kumimoji="1" lang="ja-JP" altLang="en-US" sz="1200">
                <a:solidFill>
                  <a:srgbClr val="575757"/>
                </a:solidFill>
                <a:latin typeface="Meiryo UI" panose="020B0604030504040204" pitchFamily="50" charset="-128"/>
                <a:ea typeface="Meiryo UI" panose="020B0604030504040204" pitchFamily="50" charset="-128"/>
              </a:endParaRPr>
            </a:p>
            <a:p>
              <a:pPr marL="324000" lvl="1" indent="-216000">
                <a:buClr>
                  <a:srgbClr val="FF8D36"/>
                </a:buClr>
                <a:buFont typeface="Trebuchet MS" panose="020B0603020202020204" pitchFamily="34" charset="0"/>
                <a:buChar char="•"/>
                <a:defRPr/>
              </a:pPr>
              <a:r>
                <a:rPr kumimoji="1" lang="ja-JP" altLang="en-US" sz="1200">
                  <a:solidFill>
                    <a:srgbClr val="575757"/>
                  </a:solidFill>
                  <a:latin typeface="Meiryo UI" panose="020B0604030504040204" pitchFamily="50" charset="-128"/>
                  <a:ea typeface="Meiryo UI" panose="020B0604030504040204" pitchFamily="50" charset="-128"/>
                </a:rPr>
                <a:t>実装 </a:t>
              </a:r>
              <a:r>
                <a:rPr kumimoji="1" lang="en-US" altLang="ja-JP" sz="1200">
                  <a:solidFill>
                    <a:srgbClr val="575757"/>
                  </a:solidFill>
                  <a:latin typeface="Meiryo UI" panose="020B0604030504040204" pitchFamily="50" charset="-128"/>
                  <a:ea typeface="Meiryo UI" panose="020B0604030504040204" pitchFamily="50" charset="-128"/>
                </a:rPr>
                <a:t>(PDCA</a:t>
              </a:r>
              <a:r>
                <a:rPr kumimoji="1" lang="ja-JP" altLang="en-US" sz="1200">
                  <a:solidFill>
                    <a:srgbClr val="575757"/>
                  </a:solidFill>
                  <a:latin typeface="Meiryo UI" panose="020B0604030504040204" pitchFamily="50" charset="-128"/>
                  <a:ea typeface="Meiryo UI" panose="020B0604030504040204" pitchFamily="50" charset="-128"/>
                </a:rPr>
                <a:t>サイクルをどのタイミングで回していくのかの観点で記載</a:t>
              </a:r>
              <a:r>
                <a:rPr kumimoji="1" lang="en-US" altLang="ja-JP" sz="1200">
                  <a:solidFill>
                    <a:srgbClr val="575757"/>
                  </a:solidFill>
                  <a:latin typeface="Meiryo UI" panose="020B0604030504040204" pitchFamily="50" charset="-128"/>
                  <a:ea typeface="Meiryo UI" panose="020B0604030504040204" pitchFamily="50" charset="-128"/>
                </a:rPr>
                <a:t>)</a:t>
              </a:r>
              <a:endParaRPr kumimoji="1" lang="ja-JP" altLang="en-US" sz="1200">
                <a:solidFill>
                  <a:srgbClr val="575757"/>
                </a:solidFill>
                <a:latin typeface="Meiryo UI" panose="020B0604030504040204" pitchFamily="50" charset="-128"/>
                <a:ea typeface="Meiryo UI" panose="020B0604030504040204" pitchFamily="50" charset="-128"/>
              </a:endParaRPr>
            </a:p>
            <a:p>
              <a:pPr marL="648000" lvl="2" indent="-216000">
                <a:buClr>
                  <a:srgbClr val="FF8D36"/>
                </a:buClr>
                <a:buFont typeface="Trebuchet MS" panose="020B0603020202020204" pitchFamily="34" charset="0"/>
                <a:buChar char="–"/>
                <a:defRPr/>
              </a:pPr>
              <a:r>
                <a:rPr kumimoji="1" lang="ja-JP" altLang="en-US" sz="1200">
                  <a:solidFill>
                    <a:srgbClr val="575757"/>
                  </a:solidFill>
                  <a:latin typeface="Meiryo UI" panose="020B0604030504040204" pitchFamily="50" charset="-128"/>
                  <a:ea typeface="Meiryo UI" panose="020B0604030504040204" pitchFamily="50" charset="-128"/>
                </a:rPr>
                <a:t>実行</a:t>
              </a:r>
            </a:p>
            <a:p>
              <a:pPr marL="648000" lvl="2" indent="-216000">
                <a:buClr>
                  <a:srgbClr val="FF8D36"/>
                </a:buClr>
                <a:buFont typeface="Trebuchet MS" panose="020B0603020202020204" pitchFamily="34" charset="0"/>
                <a:buChar char="–"/>
                <a:defRPr/>
              </a:pPr>
              <a:r>
                <a:rPr kumimoji="1" lang="ja-JP" altLang="en-US" sz="1200">
                  <a:solidFill>
                    <a:srgbClr val="575757"/>
                  </a:solidFill>
                  <a:latin typeface="Meiryo UI" panose="020B0604030504040204" pitchFamily="50" charset="-128"/>
                  <a:ea typeface="Meiryo UI" panose="020B0604030504040204" pitchFamily="50" charset="-128"/>
                </a:rPr>
                <a:t>成果・課題の分析</a:t>
              </a:r>
              <a:endParaRPr kumimoji="1" lang="en-US" altLang="ja-JP" sz="1200">
                <a:solidFill>
                  <a:srgbClr val="575757"/>
                </a:solidFill>
                <a:latin typeface="Meiryo UI" panose="020B0604030504040204" pitchFamily="50" charset="-128"/>
                <a:ea typeface="Meiryo UI" panose="020B0604030504040204" pitchFamily="50" charset="-128"/>
              </a:endParaRPr>
            </a:p>
            <a:p>
              <a:pPr marL="648000" lvl="2" indent="-216000">
                <a:buClr>
                  <a:srgbClr val="FF8D36"/>
                </a:buClr>
                <a:buFont typeface="Trebuchet MS" panose="020B0603020202020204" pitchFamily="34" charset="0"/>
                <a:buChar char="–"/>
                <a:defRPr/>
              </a:pPr>
              <a:r>
                <a:rPr kumimoji="1" lang="ja-JP" altLang="en-US" sz="1200">
                  <a:solidFill>
                    <a:srgbClr val="575757"/>
                  </a:solidFill>
                  <a:latin typeface="Meiryo UI" panose="020B0604030504040204" pitchFamily="50" charset="-128"/>
                  <a:ea typeface="Meiryo UI" panose="020B0604030504040204" pitchFamily="50" charset="-128"/>
                </a:rPr>
                <a:t>フィードバック　等</a:t>
              </a:r>
              <a:endParaRPr kumimoji="1" lang="en-US" altLang="ja-JP" sz="1200">
                <a:solidFill>
                  <a:srgbClr val="575757"/>
                </a:solidFill>
                <a:latin typeface="Meiryo UI" panose="020B0604030504040204" pitchFamily="50" charset="-128"/>
                <a:ea typeface="Meiryo UI" panose="020B0604030504040204" pitchFamily="50" charset="-128"/>
              </a:endParaRPr>
            </a:p>
            <a:p>
              <a:pPr marL="648000" lvl="2" indent="-216000">
                <a:buClr>
                  <a:srgbClr val="FF8D36"/>
                </a:buClr>
                <a:buFont typeface="Trebuchet MS" panose="020B0603020202020204" pitchFamily="34" charset="0"/>
                <a:buChar char="–"/>
                <a:defRPr/>
              </a:pPr>
              <a:endParaRPr kumimoji="1" lang="en-US" altLang="ja-JP" sz="1200">
                <a:solidFill>
                  <a:srgbClr val="575757"/>
                </a:solidFill>
                <a:latin typeface="Meiryo UI" panose="020B0604030504040204" pitchFamily="50" charset="-128"/>
                <a:ea typeface="Meiryo UI" panose="020B0604030504040204" pitchFamily="50" charset="-128"/>
              </a:endParaRPr>
            </a:p>
            <a:p>
              <a:pPr marL="324000" lvl="1" indent="-216000">
                <a:buClr>
                  <a:srgbClr val="FF8D36"/>
                </a:buClr>
                <a:buFont typeface="Trebuchet MS" panose="020B0603020202020204" pitchFamily="34" charset="0"/>
                <a:buChar char="•"/>
                <a:defRPr/>
              </a:pPr>
              <a:r>
                <a:rPr kumimoji="1" lang="ja-JP" altLang="en-US" sz="1200">
                  <a:solidFill>
                    <a:srgbClr val="575757"/>
                  </a:solidFill>
                  <a:latin typeface="Meiryo UI" panose="020B0604030504040204" pitchFamily="50" charset="-128"/>
                  <a:ea typeface="Meiryo UI" panose="020B0604030504040204" pitchFamily="50" charset="-128"/>
                </a:rPr>
                <a:t>成果の取りまとめ </a:t>
              </a:r>
              <a:r>
                <a:rPr kumimoji="1" lang="en-US" altLang="ja-JP" sz="1200">
                  <a:solidFill>
                    <a:srgbClr val="575757"/>
                  </a:solidFill>
                  <a:latin typeface="Meiryo UI" panose="020B0604030504040204" pitchFamily="50" charset="-128"/>
                  <a:ea typeface="Meiryo UI" panose="020B0604030504040204" pitchFamily="50" charset="-128"/>
                </a:rPr>
                <a:t>(</a:t>
              </a:r>
              <a:r>
                <a:rPr kumimoji="1" lang="ja-JP" altLang="en-US" sz="1200">
                  <a:solidFill>
                    <a:srgbClr val="575757"/>
                  </a:solidFill>
                  <a:latin typeface="Meiryo UI" panose="020B0604030504040204" pitchFamily="50" charset="-128"/>
                  <a:ea typeface="Meiryo UI" panose="020B0604030504040204" pitchFamily="50" charset="-128"/>
                </a:rPr>
                <a:t>着手・完了時期確認の観点で記載</a:t>
              </a:r>
              <a:r>
                <a:rPr kumimoji="1" lang="en-US" altLang="ja-JP" sz="1200">
                  <a:solidFill>
                    <a:srgbClr val="575757"/>
                  </a:solidFill>
                  <a:latin typeface="Meiryo UI" panose="020B0604030504040204" pitchFamily="50" charset="-128"/>
                  <a:ea typeface="Meiryo UI" panose="020B0604030504040204" pitchFamily="50" charset="-128"/>
                </a:rPr>
                <a:t>)</a:t>
              </a:r>
            </a:p>
            <a:p>
              <a:pPr marL="324000" lvl="1" indent="-216000">
                <a:buClr>
                  <a:srgbClr val="FF8D36"/>
                </a:buClr>
                <a:buFont typeface="Trebuchet MS" panose="020B0603020202020204" pitchFamily="34" charset="0"/>
                <a:buChar char="•"/>
                <a:defRPr/>
              </a:pPr>
              <a:endParaRPr kumimoji="1" lang="en-US" altLang="ja-JP" sz="1200">
                <a:solidFill>
                  <a:srgbClr val="575757"/>
                </a:solidFill>
                <a:latin typeface="Meiryo UI" panose="020B0604030504040204" pitchFamily="50" charset="-128"/>
                <a:ea typeface="Meiryo UI" panose="020B0604030504040204" pitchFamily="50" charset="-128"/>
              </a:endParaRPr>
            </a:p>
            <a:p>
              <a:pPr marL="108000" lvl="1">
                <a:buClr>
                  <a:srgbClr val="FF8222"/>
                </a:buClr>
                <a:defRPr/>
              </a:pPr>
              <a:r>
                <a:rPr kumimoji="1" lang="ja-JP" altLang="en-US" sz="1200">
                  <a:solidFill>
                    <a:srgbClr val="575757"/>
                  </a:solidFill>
                  <a:latin typeface="Meiryo UI" panose="020B0604030504040204" pitchFamily="50" charset="-128"/>
                  <a:ea typeface="Meiryo UI" panose="020B0604030504040204" pitchFamily="50" charset="-128"/>
                </a:rPr>
                <a:t>等</a:t>
              </a:r>
              <a:endParaRPr kumimoji="1" lang="en-US" altLang="ja-JP" sz="1200">
                <a:solidFill>
                  <a:srgbClr val="575757"/>
                </a:solidFill>
                <a:latin typeface="Meiryo UI" panose="020B0604030504040204" pitchFamily="50" charset="-128"/>
                <a:ea typeface="Meiryo UI" panose="020B0604030504040204" pitchFamily="50" charset="-128"/>
              </a:endParaRPr>
            </a:p>
            <a:p>
              <a:pPr marL="324000" lvl="1" indent="-216000">
                <a:buClr>
                  <a:srgbClr val="FF8222"/>
                </a:buClr>
                <a:buFont typeface="Trebuchet MS" panose="020B0603020202020204" pitchFamily="34" charset="0"/>
                <a:buChar char="•"/>
                <a:defRPr/>
              </a:pPr>
              <a:endParaRPr kumimoji="1" lang="ja-JP" altLang="en-US" sz="1200">
                <a:solidFill>
                  <a:srgbClr val="575757"/>
                </a:solidFill>
                <a:latin typeface="Meiryo UI" panose="020B0604030504040204" pitchFamily="50" charset="-128"/>
                <a:ea typeface="Meiryo UI" panose="020B0604030504040204" pitchFamily="50" charset="-128"/>
              </a:endParaRPr>
            </a:p>
          </p:txBody>
        </p:sp>
      </p:grpSp>
      <p:sp>
        <p:nvSpPr>
          <p:cNvPr id="10" name="Rectangle 217">
            <a:extLst>
              <a:ext uri="{FF2B5EF4-FFF2-40B4-BE49-F238E27FC236}">
                <a16:creationId xmlns:a16="http://schemas.microsoft.com/office/drawing/2014/main" id="{B1EC4121-3613-9062-431A-51EEDA19BDC7}"/>
              </a:ext>
            </a:extLst>
          </p:cNvPr>
          <p:cNvSpPr/>
          <p:nvPr/>
        </p:nvSpPr>
        <p:spPr>
          <a:xfrm>
            <a:off x="629999" y="-2277"/>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buFont typeface="Trebuchet MS" panose="020B0603020202020204" pitchFamily="34" charset="0"/>
              <a:buChar char="​"/>
              <a:defRPr/>
            </a:pPr>
            <a:r>
              <a:rPr kumimoji="1" lang="ja-JP" altLang="en-US" sz="1050" kern="0">
                <a:solidFill>
                  <a:srgbClr val="575757"/>
                </a:solidFill>
                <a:latin typeface="Meiryo UI" panose="020B0604030504040204" pitchFamily="50" charset="-128"/>
                <a:ea typeface="Meiryo UI" panose="020B0604030504040204" pitchFamily="50" charset="-128"/>
              </a:rPr>
              <a:t>評価の観点：エ　事業の計画性、経済合理性</a:t>
            </a:r>
            <a:endParaRPr kumimoji="1" lang="en-US" altLang="ja-JP" sz="1050" kern="0">
              <a:solidFill>
                <a:srgbClr val="575757"/>
              </a:solidFill>
              <a:latin typeface="Meiryo UI" panose="020B0604030504040204" pitchFamily="50" charset="-128"/>
              <a:ea typeface="Meiryo UI" panose="020B0604030504040204" pitchFamily="50" charset="-128"/>
            </a:endParaRPr>
          </a:p>
        </p:txBody>
      </p:sp>
      <p:sp>
        <p:nvSpPr>
          <p:cNvPr id="2" name="Rectangle 2">
            <a:extLst>
              <a:ext uri="{FF2B5EF4-FFF2-40B4-BE49-F238E27FC236}">
                <a16:creationId xmlns:a16="http://schemas.microsoft.com/office/drawing/2014/main" id="{B27F423A-09B6-8DF1-7EF5-4B4471A89011}"/>
              </a:ext>
            </a:extLst>
          </p:cNvPr>
          <p:cNvSpPr/>
          <p:nvPr/>
        </p:nvSpPr>
        <p:spPr>
          <a:xfrm>
            <a:off x="5736431" y="98400"/>
            <a:ext cx="5815597" cy="549410"/>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lvl="1">
              <a:buClr>
                <a:srgbClr val="FF8222"/>
              </a:buClr>
              <a:defRPr/>
            </a:pPr>
            <a:r>
              <a:rPr kumimoji="1" lang="ja-JP" altLang="en-US" sz="1600" kern="0">
                <a:solidFill>
                  <a:srgbClr val="575757"/>
                </a:solidFill>
                <a:latin typeface="Meiryo UI" panose="020B0604030504040204" pitchFamily="50" charset="-128"/>
                <a:ea typeface="Meiryo UI" panose="020B0604030504040204" pitchFamily="50" charset="-128"/>
              </a:rPr>
              <a:t>充分な施工期間確保できるようクリティカルパスを意識して記載すること</a:t>
            </a:r>
            <a:endParaRPr kumimoji="1" lang="en-US" altLang="ja-JP" sz="1600">
              <a:solidFill>
                <a:srgbClr val="575757"/>
              </a:solidFill>
              <a:latin typeface="Meiryo UI" panose="020B0604030504040204" pitchFamily="50" charset="-128"/>
              <a:ea typeface="Meiryo UI" panose="020B0604030504040204" pitchFamily="50" charset="-128"/>
            </a:endParaRPr>
          </a:p>
        </p:txBody>
      </p:sp>
      <p:sp>
        <p:nvSpPr>
          <p:cNvPr id="3" name="テキスト ボックス 42">
            <a:extLst>
              <a:ext uri="{FF2B5EF4-FFF2-40B4-BE49-F238E27FC236}">
                <a16:creationId xmlns:a16="http://schemas.microsoft.com/office/drawing/2014/main" id="{09EC566B-743F-63C2-1720-73C2C388FAFA}"/>
              </a:ext>
            </a:extLst>
          </p:cNvPr>
          <p:cNvSpPr txBox="1"/>
          <p:nvPr/>
        </p:nvSpPr>
        <p:spPr>
          <a:xfrm>
            <a:off x="576000" y="360000"/>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defRPr/>
            </a:pPr>
            <a:r>
              <a:rPr kumimoji="1" lang="en-US" altLang="ja-JP" sz="1400">
                <a:solidFill>
                  <a:srgbClr val="575757"/>
                </a:solidFill>
                <a:latin typeface="Meiryo UI" panose="020B0604030504040204" pitchFamily="50" charset="-128"/>
                <a:ea typeface="Meiryo UI" panose="020B0604030504040204" pitchFamily="50" charset="-128"/>
              </a:rPr>
              <a:t>Ⅳ</a:t>
            </a:r>
            <a:r>
              <a:rPr kumimoji="1" lang="ja-JP" altLang="en-US" sz="1400">
                <a:solidFill>
                  <a:srgbClr val="575757"/>
                </a:solidFill>
                <a:latin typeface="Meiryo UI" panose="020B0604030504040204" pitchFamily="50" charset="-128"/>
                <a:ea typeface="Meiryo UI" panose="020B0604030504040204" pitchFamily="50" charset="-128"/>
              </a:rPr>
              <a:t>　実施計画</a:t>
            </a:r>
          </a:p>
        </p:txBody>
      </p:sp>
      <p:sp>
        <p:nvSpPr>
          <p:cNvPr id="4" name="タイトル 1">
            <a:extLst>
              <a:ext uri="{FF2B5EF4-FFF2-40B4-BE49-F238E27FC236}">
                <a16:creationId xmlns:a16="http://schemas.microsoft.com/office/drawing/2014/main" id="{D1992474-12CD-F0E8-3BC6-D6A6B1C70AA5}"/>
              </a:ext>
            </a:extLst>
          </p:cNvPr>
          <p:cNvSpPr txBox="1">
            <a:spLocks/>
          </p:cNvSpPr>
          <p:nvPr/>
        </p:nvSpPr>
        <p:spPr>
          <a:xfrm>
            <a:off x="630000" y="622800"/>
            <a:ext cx="10933350"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a:lstStyle>
          <a:p>
            <a:pPr>
              <a:tabLst>
                <a:tab pos="355600" algn="l"/>
              </a:tabLst>
            </a:pP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計画</a:t>
            </a:r>
            <a:endParaRPr kumimoji="1" lang="en-US">
              <a:solidFill>
                <a:srgbClr val="FE9341"/>
              </a:solidFill>
              <a:latin typeface="Meiryo UI" panose="020B0604030504040204" pitchFamily="50" charset="-128"/>
              <a:ea typeface="Meiryo UI" panose="020B0604030504040204" pitchFamily="50" charset="-128"/>
            </a:endParaRPr>
          </a:p>
        </p:txBody>
      </p:sp>
      <p:sp>
        <p:nvSpPr>
          <p:cNvPr id="7" name="Oval 20">
            <a:extLst>
              <a:ext uri="{FF2B5EF4-FFF2-40B4-BE49-F238E27FC236}">
                <a16:creationId xmlns:a16="http://schemas.microsoft.com/office/drawing/2014/main" id="{4ABE5215-92FF-8908-EC66-410A5D015978}"/>
              </a:ext>
            </a:extLst>
          </p:cNvPr>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a:solidFill>
                  <a:prstClr val="white"/>
                </a:solidFill>
                <a:latin typeface="Meiryo UI" panose="020B0604030504040204" pitchFamily="50" charset="-128"/>
                <a:ea typeface="Meiryo UI" panose="020B0604030504040204" pitchFamily="50" charset="-128"/>
              </a:rPr>
              <a:t>１</a:t>
            </a:r>
            <a:endParaRPr kumimoji="0" 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8350136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4679F-18C2-FE63-017D-DEFC40B5F735}"/>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2BA3743A-0BB5-E970-A9A4-E5EF56513F50}"/>
              </a:ext>
            </a:extLst>
          </p:cNvPr>
          <p:cNvGraphicFramePr>
            <a:graphicFrameLocks noChangeAspect="1"/>
          </p:cNvGraphicFramePr>
          <p:nvPr>
            <p:custDataLst>
              <p:tags r:id="rId1"/>
            </p:custDataLst>
          </p:nvPr>
        </p:nvGraphicFramePr>
        <p:xfrm>
          <a:off x="1144290" y="644228"/>
          <a:ext cx="1290" cy="1290"/>
        </p:xfrm>
        <a:graphic>
          <a:graphicData uri="http://schemas.openxmlformats.org/presentationml/2006/ole">
            <mc:AlternateContent xmlns:mc="http://schemas.openxmlformats.org/markup-compatibility/2006">
              <mc:Choice xmlns:v="urn:schemas-microsoft-com:vml" Requires="v">
                <p:oleObj name="think-cell スライド" r:id="rId4" imgW="395" imgH="396" progId="TCLayout.ActiveDocument.1">
                  <p:embed/>
                </p:oleObj>
              </mc:Choice>
              <mc:Fallback>
                <p:oleObj name="think-cell スライド" r:id="rId4" imgW="395" imgH="396" progId="TCLayout.ActiveDocument.1">
                  <p:embed/>
                  <p:pic>
                    <p:nvPicPr>
                      <p:cNvPr id="6" name="think-cell data - do not delete" hidden="1">
                        <a:extLst>
                          <a:ext uri="{FF2B5EF4-FFF2-40B4-BE49-F238E27FC236}">
                            <a16:creationId xmlns:a16="http://schemas.microsoft.com/office/drawing/2014/main" id="{2BA3743A-0BB5-E970-A9A4-E5EF56513F50}"/>
                          </a:ext>
                        </a:extLst>
                      </p:cNvPr>
                      <p:cNvPicPr/>
                      <p:nvPr/>
                    </p:nvPicPr>
                    <p:blipFill>
                      <a:blip r:embed="rId5"/>
                      <a:stretch>
                        <a:fillRect/>
                      </a:stretch>
                    </p:blipFill>
                    <p:spPr>
                      <a:xfrm>
                        <a:off x="1144290" y="644228"/>
                        <a:ext cx="1290" cy="1290"/>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3E94E152-6969-8A3C-8D99-37DF5219BFFA}"/>
              </a:ext>
            </a:extLst>
          </p:cNvPr>
          <p:cNvSpPr/>
          <p:nvPr/>
        </p:nvSpPr>
        <p:spPr>
          <a:xfrm>
            <a:off x="322497" y="1380200"/>
            <a:ext cx="5706525" cy="5015184"/>
          </a:xfrm>
          <a:prstGeom prst="rect">
            <a:avLst/>
          </a:prstGeom>
          <a:noFill/>
          <a:ln w="9525" cap="flat" cmpd="sng" algn="ctr">
            <a:solidFill>
              <a:srgbClr val="FF822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87750" lvl="1" defTabSz="742950">
              <a:buClr>
                <a:srgbClr val="FF8222"/>
              </a:buClr>
              <a:defRPr/>
            </a:pPr>
            <a:endParaRPr kumimoji="1" lang="en-US" altLang="ja-JP" sz="1200" kern="0">
              <a:solidFill>
                <a:srgbClr val="575757"/>
              </a:solidFill>
              <a:latin typeface="Meiryo UI" panose="020B0604030504040204" pitchFamily="50" charset="-128"/>
              <a:ea typeface="Meiryo UI" panose="020B0604030504040204" pitchFamily="50" charset="-128"/>
            </a:endParaRPr>
          </a:p>
        </p:txBody>
      </p:sp>
      <p:sp>
        <p:nvSpPr>
          <p:cNvPr id="37" name="Rectangle 45">
            <a:extLst>
              <a:ext uri="{FF2B5EF4-FFF2-40B4-BE49-F238E27FC236}">
                <a16:creationId xmlns:a16="http://schemas.microsoft.com/office/drawing/2014/main" id="{BE1C29FD-96FF-B9E4-10D7-5779192D258B}"/>
              </a:ext>
            </a:extLst>
          </p:cNvPr>
          <p:cNvSpPr/>
          <p:nvPr/>
        </p:nvSpPr>
        <p:spPr>
          <a:xfrm>
            <a:off x="322498" y="1348983"/>
            <a:ext cx="5706524" cy="533580"/>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9250" tIns="9365" rIns="7739" bIns="0" numCol="1" spcCol="0" rtlCol="0" fromWordArt="0" anchor="ctr" anchorCtr="0" forceAA="0" compatLnSpc="1">
            <a:prstTxWarp prst="textNoShape">
              <a:avLst/>
            </a:prstTxWarp>
            <a:noAutofit/>
          </a:bodyPr>
          <a:lstStyle/>
          <a:p>
            <a:pPr defTabSz="742950">
              <a:defRPr/>
            </a:pPr>
            <a:r>
              <a:rPr kumimoji="1" lang="ja-JP" altLang="en-US" sz="1200">
                <a:solidFill>
                  <a:srgbClr val="FFFFFF"/>
                </a:solidFill>
                <a:latin typeface="Meiryo UI" panose="020B0604030504040204" pitchFamily="50" charset="-128"/>
                <a:ea typeface="Meiryo UI" panose="020B0604030504040204" pitchFamily="50" charset="-128"/>
              </a:rPr>
              <a:t>　実施体制図</a:t>
            </a:r>
          </a:p>
        </p:txBody>
      </p:sp>
      <p:sp>
        <p:nvSpPr>
          <p:cNvPr id="8" name="Rectangle 16">
            <a:extLst>
              <a:ext uri="{FF2B5EF4-FFF2-40B4-BE49-F238E27FC236}">
                <a16:creationId xmlns:a16="http://schemas.microsoft.com/office/drawing/2014/main" id="{46380FF3-5192-20E8-4B1C-8E66C3393CEC}"/>
              </a:ext>
            </a:extLst>
          </p:cNvPr>
          <p:cNvSpPr/>
          <p:nvPr/>
        </p:nvSpPr>
        <p:spPr>
          <a:xfrm>
            <a:off x="1832863" y="2119604"/>
            <a:ext cx="958098" cy="841926"/>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87750" lvl="1" defTabSz="742950">
              <a:buClr>
                <a:srgbClr val="FF8222"/>
              </a:buClr>
              <a:defRPr/>
            </a:pPr>
            <a:r>
              <a:rPr kumimoji="1" lang="ja-JP" altLang="en-US" sz="1200" b="1" kern="0">
                <a:solidFill>
                  <a:srgbClr val="575757"/>
                </a:solidFill>
                <a:latin typeface="Meiryo UI" panose="020B0604030504040204" pitchFamily="50" charset="-128"/>
                <a:ea typeface="Meiryo UI" panose="020B0604030504040204" pitchFamily="50" charset="-128"/>
              </a:rPr>
              <a:t>プロジェクト</a:t>
            </a:r>
            <a:br>
              <a:rPr kumimoji="1" lang="en-US" altLang="ja-JP" sz="1200" b="1" kern="0">
                <a:solidFill>
                  <a:srgbClr val="575757"/>
                </a:solidFill>
                <a:latin typeface="Meiryo UI" panose="020B0604030504040204" pitchFamily="50" charset="-128"/>
                <a:ea typeface="Meiryo UI" panose="020B0604030504040204" pitchFamily="50" charset="-128"/>
              </a:rPr>
            </a:br>
            <a:r>
              <a:rPr kumimoji="1" lang="ja-JP" altLang="en-US" sz="1200" b="1" kern="0">
                <a:solidFill>
                  <a:srgbClr val="575757"/>
                </a:solidFill>
                <a:latin typeface="Meiryo UI" panose="020B0604030504040204" pitchFamily="50" charset="-128"/>
                <a:ea typeface="Meiryo UI" panose="020B0604030504040204" pitchFamily="50" charset="-128"/>
              </a:rPr>
              <a:t>の全体管理</a:t>
            </a:r>
            <a:endParaRPr kumimoji="1" lang="en-US" altLang="ja-JP" sz="1200" b="1" kern="0">
              <a:solidFill>
                <a:srgbClr val="575757"/>
              </a:solidFill>
              <a:latin typeface="Meiryo UI" panose="020B0604030504040204" pitchFamily="50" charset="-128"/>
              <a:ea typeface="Meiryo UI" panose="020B0604030504040204" pitchFamily="50" charset="-128"/>
            </a:endParaRPr>
          </a:p>
          <a:p>
            <a:pPr marL="87750" lvl="1" defTabSz="742950">
              <a:buClr>
                <a:srgbClr val="FF8222"/>
              </a:buClr>
              <a:defRPr/>
            </a:pPr>
            <a:r>
              <a:rPr kumimoji="1" lang="en-US" altLang="ja-JP" sz="1200" kern="0">
                <a:solidFill>
                  <a:srgbClr val="575757"/>
                </a:solidFill>
                <a:latin typeface="Meiryo UI" panose="020B0604030504040204" pitchFamily="50" charset="-128"/>
                <a:ea typeface="Meiryo UI" panose="020B0604030504040204" pitchFamily="50" charset="-128"/>
              </a:rPr>
              <a:t>XXX</a:t>
            </a:r>
            <a:r>
              <a:rPr kumimoji="1" lang="ja-JP" altLang="en-US" sz="1200" kern="0">
                <a:solidFill>
                  <a:srgbClr val="575757"/>
                </a:solidFill>
                <a:latin typeface="Meiryo UI" panose="020B0604030504040204" pitchFamily="50" charset="-128"/>
                <a:ea typeface="Meiryo UI" panose="020B0604030504040204" pitchFamily="50" charset="-128"/>
              </a:rPr>
              <a:t> </a:t>
            </a:r>
            <a:br>
              <a:rPr kumimoji="1" lang="en-US" altLang="ja-JP" sz="1200" kern="0">
                <a:solidFill>
                  <a:srgbClr val="575757"/>
                </a:solidFill>
                <a:latin typeface="Meiryo UI" panose="020B0604030504040204" pitchFamily="50" charset="-128"/>
                <a:ea typeface="Meiryo UI" panose="020B0604030504040204" pitchFamily="50" charset="-128"/>
              </a:rPr>
            </a:br>
            <a:r>
              <a:rPr kumimoji="1" lang="en-US" altLang="ja-JP" sz="1200" kern="0">
                <a:solidFill>
                  <a:srgbClr val="3EAD92"/>
                </a:solidFill>
                <a:latin typeface="Meiryo UI" panose="020B0604030504040204" pitchFamily="50" charset="-128"/>
                <a:ea typeface="Meiryo UI" panose="020B0604030504040204" pitchFamily="50" charset="-128"/>
              </a:rPr>
              <a:t>(xx</a:t>
            </a:r>
            <a:r>
              <a:rPr kumimoji="1" lang="ja-JP" altLang="en-US" sz="1200" kern="0">
                <a:solidFill>
                  <a:srgbClr val="3EAD92"/>
                </a:solidFill>
                <a:latin typeface="Meiryo UI" panose="020B0604030504040204" pitchFamily="50" charset="-128"/>
                <a:ea typeface="Meiryo UI" panose="020B0604030504040204" pitchFamily="50" charset="-128"/>
              </a:rPr>
              <a:t>社</a:t>
            </a:r>
            <a:r>
              <a:rPr kumimoji="1" lang="en-US" altLang="ja-JP" sz="1200" kern="0">
                <a:solidFill>
                  <a:srgbClr val="3EAD92"/>
                </a:solidFill>
                <a:latin typeface="Meiryo UI" panose="020B0604030504040204" pitchFamily="50" charset="-128"/>
                <a:ea typeface="Meiryo UI" panose="020B0604030504040204" pitchFamily="50" charset="-128"/>
              </a:rPr>
              <a:t>)</a:t>
            </a:r>
          </a:p>
        </p:txBody>
      </p:sp>
      <p:sp>
        <p:nvSpPr>
          <p:cNvPr id="9" name="Rectangle 17">
            <a:extLst>
              <a:ext uri="{FF2B5EF4-FFF2-40B4-BE49-F238E27FC236}">
                <a16:creationId xmlns:a16="http://schemas.microsoft.com/office/drawing/2014/main" id="{F429139E-8009-693D-22D7-1B2FE057BC86}"/>
              </a:ext>
            </a:extLst>
          </p:cNvPr>
          <p:cNvSpPr/>
          <p:nvPr/>
        </p:nvSpPr>
        <p:spPr>
          <a:xfrm>
            <a:off x="1749680" y="3943794"/>
            <a:ext cx="1128492" cy="841926"/>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en-US" altLang="ja-JP" sz="1200" b="1" kern="0">
                <a:solidFill>
                  <a:srgbClr val="575757"/>
                </a:solidFill>
                <a:latin typeface="Meiryo UI" panose="020B0604030504040204" pitchFamily="50" charset="-128"/>
                <a:ea typeface="Meiryo UI" panose="020B0604030504040204" pitchFamily="50" charset="-128"/>
              </a:rPr>
              <a:t>XXX</a:t>
            </a:r>
          </a:p>
          <a:p>
            <a:pPr marL="87750" lvl="1" defTabSz="742950">
              <a:buClr>
                <a:srgbClr val="FF8222"/>
              </a:buClr>
              <a:defRPr/>
            </a:pPr>
            <a:r>
              <a:rPr kumimoji="1" lang="en-US" altLang="ja-JP" sz="1200" kern="0">
                <a:solidFill>
                  <a:srgbClr val="575757"/>
                </a:solidFill>
                <a:latin typeface="Meiryo UI" panose="020B0604030504040204" pitchFamily="50" charset="-128"/>
                <a:ea typeface="Meiryo UI" panose="020B0604030504040204" pitchFamily="50" charset="-128"/>
              </a:rPr>
              <a:t>XXX</a:t>
            </a:r>
            <a:r>
              <a:rPr kumimoji="1" lang="ja-JP" altLang="en-US" sz="1200" kern="0">
                <a:solidFill>
                  <a:srgbClr val="575757"/>
                </a:solidFill>
                <a:latin typeface="Meiryo UI" panose="020B0604030504040204" pitchFamily="50" charset="-128"/>
                <a:ea typeface="Meiryo UI" panose="020B0604030504040204" pitchFamily="50" charset="-128"/>
              </a:rPr>
              <a:t> </a:t>
            </a:r>
            <a:br>
              <a:rPr kumimoji="1" lang="en-US" altLang="ja-JP" sz="1200" kern="0">
                <a:solidFill>
                  <a:srgbClr val="575757"/>
                </a:solidFill>
                <a:latin typeface="Meiryo UI" panose="020B0604030504040204" pitchFamily="50" charset="-128"/>
                <a:ea typeface="Meiryo UI" panose="020B0604030504040204" pitchFamily="50" charset="-128"/>
              </a:rPr>
            </a:br>
            <a:r>
              <a:rPr kumimoji="1" lang="en-US" altLang="ja-JP" sz="1200" kern="0">
                <a:solidFill>
                  <a:srgbClr val="3EAD92"/>
                </a:solidFill>
                <a:latin typeface="Meiryo UI" panose="020B0604030504040204" pitchFamily="50" charset="-128"/>
                <a:ea typeface="Meiryo UI" panose="020B0604030504040204" pitchFamily="50" charset="-128"/>
              </a:rPr>
              <a:t>(xx</a:t>
            </a:r>
            <a:r>
              <a:rPr kumimoji="1" lang="ja-JP" altLang="en-US" sz="1200" kern="0">
                <a:solidFill>
                  <a:srgbClr val="3EAD92"/>
                </a:solidFill>
                <a:latin typeface="Meiryo UI" panose="020B0604030504040204" pitchFamily="50" charset="-128"/>
                <a:ea typeface="Meiryo UI" panose="020B0604030504040204" pitchFamily="50" charset="-128"/>
              </a:rPr>
              <a:t>社</a:t>
            </a:r>
            <a:r>
              <a:rPr kumimoji="1" lang="en-US" altLang="ja-JP" sz="1200" kern="0">
                <a:solidFill>
                  <a:srgbClr val="3EAD92"/>
                </a:solidFill>
                <a:latin typeface="Meiryo UI" panose="020B0604030504040204" pitchFamily="50" charset="-128"/>
                <a:ea typeface="Meiryo UI" panose="020B0604030504040204" pitchFamily="50" charset="-128"/>
              </a:rPr>
              <a:t>)</a:t>
            </a:r>
          </a:p>
        </p:txBody>
      </p:sp>
      <p:sp>
        <p:nvSpPr>
          <p:cNvPr id="11" name="Rectangle 19">
            <a:extLst>
              <a:ext uri="{FF2B5EF4-FFF2-40B4-BE49-F238E27FC236}">
                <a16:creationId xmlns:a16="http://schemas.microsoft.com/office/drawing/2014/main" id="{A639188F-F108-4DE3-B4E2-737482BA54A9}"/>
              </a:ext>
            </a:extLst>
          </p:cNvPr>
          <p:cNvSpPr/>
          <p:nvPr/>
        </p:nvSpPr>
        <p:spPr>
          <a:xfrm>
            <a:off x="426265" y="3943794"/>
            <a:ext cx="1035982" cy="841926"/>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ja-JP" altLang="en-US" sz="1200" b="1" kern="0">
                <a:solidFill>
                  <a:srgbClr val="575757"/>
                </a:solidFill>
                <a:latin typeface="Meiryo UI" panose="020B0604030504040204" pitchFamily="50" charset="-128"/>
                <a:ea typeface="Meiryo UI" panose="020B0604030504040204" pitchFamily="50" charset="-128"/>
              </a:rPr>
              <a:t>ソリューション開発</a:t>
            </a:r>
            <a:endParaRPr kumimoji="1" lang="en-US" altLang="ja-JP" sz="1200" b="1" kern="0">
              <a:solidFill>
                <a:srgbClr val="575757"/>
              </a:solidFill>
              <a:latin typeface="Meiryo UI" panose="020B0604030504040204" pitchFamily="50" charset="-128"/>
              <a:ea typeface="Meiryo UI" panose="020B0604030504040204" pitchFamily="50" charset="-128"/>
            </a:endParaRPr>
          </a:p>
          <a:p>
            <a:pPr marL="87750" lvl="1" defTabSz="742950">
              <a:buClr>
                <a:srgbClr val="FF8222"/>
              </a:buClr>
              <a:defRPr/>
            </a:pPr>
            <a:r>
              <a:rPr kumimoji="1" lang="en-US" altLang="ja-JP" sz="1200" kern="0">
                <a:solidFill>
                  <a:srgbClr val="575757"/>
                </a:solidFill>
                <a:latin typeface="Meiryo UI" panose="020B0604030504040204" pitchFamily="50" charset="-128"/>
                <a:ea typeface="Meiryo UI" panose="020B0604030504040204" pitchFamily="50" charset="-128"/>
              </a:rPr>
              <a:t>XXX</a:t>
            </a:r>
            <a:r>
              <a:rPr kumimoji="1" lang="ja-JP" altLang="en-US" sz="1200" kern="0">
                <a:solidFill>
                  <a:srgbClr val="575757"/>
                </a:solidFill>
                <a:latin typeface="Meiryo UI" panose="020B0604030504040204" pitchFamily="50" charset="-128"/>
                <a:ea typeface="Meiryo UI" panose="020B0604030504040204" pitchFamily="50" charset="-128"/>
              </a:rPr>
              <a:t> </a:t>
            </a:r>
            <a:br>
              <a:rPr kumimoji="1" lang="en-US" altLang="ja-JP" sz="1200" kern="0">
                <a:solidFill>
                  <a:srgbClr val="575757"/>
                </a:solidFill>
                <a:latin typeface="Meiryo UI" panose="020B0604030504040204" pitchFamily="50" charset="-128"/>
                <a:ea typeface="Meiryo UI" panose="020B0604030504040204" pitchFamily="50" charset="-128"/>
              </a:rPr>
            </a:br>
            <a:r>
              <a:rPr kumimoji="1" lang="en-US" altLang="ja-JP" sz="1200" kern="0">
                <a:solidFill>
                  <a:srgbClr val="3EAD92"/>
                </a:solidFill>
                <a:latin typeface="Meiryo UI" panose="020B0604030504040204" pitchFamily="50" charset="-128"/>
                <a:ea typeface="Meiryo UI" panose="020B0604030504040204" pitchFamily="50" charset="-128"/>
              </a:rPr>
              <a:t>(xx</a:t>
            </a:r>
            <a:r>
              <a:rPr kumimoji="1" lang="ja-JP" altLang="en-US" sz="1200" kern="0">
                <a:solidFill>
                  <a:srgbClr val="3EAD92"/>
                </a:solidFill>
                <a:latin typeface="Meiryo UI" panose="020B0604030504040204" pitchFamily="50" charset="-128"/>
                <a:ea typeface="Meiryo UI" panose="020B0604030504040204" pitchFamily="50" charset="-128"/>
              </a:rPr>
              <a:t>市</a:t>
            </a:r>
            <a:r>
              <a:rPr kumimoji="1" lang="en-US" altLang="ja-JP" sz="1200" kern="0">
                <a:solidFill>
                  <a:srgbClr val="3EAD92"/>
                </a:solidFill>
                <a:latin typeface="Meiryo UI" panose="020B0604030504040204" pitchFamily="50" charset="-128"/>
                <a:ea typeface="Meiryo UI" panose="020B0604030504040204" pitchFamily="50" charset="-128"/>
              </a:rPr>
              <a:t>)</a:t>
            </a:r>
          </a:p>
        </p:txBody>
      </p:sp>
      <p:sp>
        <p:nvSpPr>
          <p:cNvPr id="16" name="Rectangle 20">
            <a:extLst>
              <a:ext uri="{FF2B5EF4-FFF2-40B4-BE49-F238E27FC236}">
                <a16:creationId xmlns:a16="http://schemas.microsoft.com/office/drawing/2014/main" id="{73B5E67A-C078-318D-8B96-4EF6282DAC08}"/>
              </a:ext>
            </a:extLst>
          </p:cNvPr>
          <p:cNvSpPr/>
          <p:nvPr/>
        </p:nvSpPr>
        <p:spPr>
          <a:xfrm>
            <a:off x="3158693" y="3943794"/>
            <a:ext cx="1265935" cy="841926"/>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en-US" altLang="ja-JP" sz="1200" b="1" kern="0">
                <a:solidFill>
                  <a:srgbClr val="575757"/>
                </a:solidFill>
                <a:latin typeface="Meiryo UI" panose="020B0604030504040204" pitchFamily="50" charset="-128"/>
                <a:ea typeface="Meiryo UI" panose="020B0604030504040204" pitchFamily="50" charset="-128"/>
              </a:rPr>
              <a:t>XXX</a:t>
            </a:r>
          </a:p>
          <a:p>
            <a:pPr marL="87750" lvl="1" defTabSz="742950">
              <a:buClr>
                <a:srgbClr val="FF8222"/>
              </a:buClr>
              <a:defRPr/>
            </a:pPr>
            <a:r>
              <a:rPr kumimoji="1" lang="en-US" altLang="ja-JP" sz="1200" kern="0">
                <a:solidFill>
                  <a:srgbClr val="575757"/>
                </a:solidFill>
                <a:latin typeface="Meiryo UI" panose="020B0604030504040204" pitchFamily="50" charset="-128"/>
                <a:ea typeface="Meiryo UI" panose="020B0604030504040204" pitchFamily="50" charset="-128"/>
              </a:rPr>
              <a:t>XXX</a:t>
            </a:r>
            <a:r>
              <a:rPr kumimoji="1" lang="ja-JP" altLang="en-US" sz="1200" kern="0">
                <a:solidFill>
                  <a:srgbClr val="575757"/>
                </a:solidFill>
                <a:latin typeface="Meiryo UI" panose="020B0604030504040204" pitchFamily="50" charset="-128"/>
                <a:ea typeface="Meiryo UI" panose="020B0604030504040204" pitchFamily="50" charset="-128"/>
              </a:rPr>
              <a:t> </a:t>
            </a:r>
            <a:br>
              <a:rPr kumimoji="1" lang="en-US" altLang="ja-JP" sz="1200" kern="0">
                <a:solidFill>
                  <a:srgbClr val="575757"/>
                </a:solidFill>
                <a:latin typeface="Meiryo UI" panose="020B0604030504040204" pitchFamily="50" charset="-128"/>
                <a:ea typeface="Meiryo UI" panose="020B0604030504040204" pitchFamily="50" charset="-128"/>
              </a:rPr>
            </a:br>
            <a:r>
              <a:rPr kumimoji="1" lang="en-US" altLang="ja-JP" sz="1200" kern="0">
                <a:solidFill>
                  <a:srgbClr val="3EAD92"/>
                </a:solidFill>
                <a:latin typeface="Meiryo UI" panose="020B0604030504040204" pitchFamily="50" charset="-128"/>
                <a:ea typeface="Meiryo UI" panose="020B0604030504040204" pitchFamily="50" charset="-128"/>
              </a:rPr>
              <a:t>(xx</a:t>
            </a:r>
            <a:r>
              <a:rPr kumimoji="1" lang="ja-JP" altLang="en-US" sz="1200" kern="0">
                <a:solidFill>
                  <a:srgbClr val="3EAD92"/>
                </a:solidFill>
                <a:latin typeface="Meiryo UI" panose="020B0604030504040204" pitchFamily="50" charset="-128"/>
                <a:ea typeface="Meiryo UI" panose="020B0604030504040204" pitchFamily="50" charset="-128"/>
              </a:rPr>
              <a:t>社</a:t>
            </a:r>
            <a:r>
              <a:rPr kumimoji="1" lang="en-US" altLang="ja-JP" sz="1200" kern="0">
                <a:solidFill>
                  <a:srgbClr val="3EAD92"/>
                </a:solidFill>
                <a:latin typeface="Meiryo UI" panose="020B0604030504040204" pitchFamily="50" charset="-128"/>
                <a:ea typeface="Meiryo UI" panose="020B0604030504040204" pitchFamily="50" charset="-128"/>
              </a:rPr>
              <a:t>)</a:t>
            </a:r>
          </a:p>
        </p:txBody>
      </p:sp>
      <p:sp>
        <p:nvSpPr>
          <p:cNvPr id="19" name="Rectangle 21">
            <a:extLst>
              <a:ext uri="{FF2B5EF4-FFF2-40B4-BE49-F238E27FC236}">
                <a16:creationId xmlns:a16="http://schemas.microsoft.com/office/drawing/2014/main" id="{80BC5829-AF94-F421-1DE1-56C9CCB76FDE}"/>
              </a:ext>
            </a:extLst>
          </p:cNvPr>
          <p:cNvSpPr/>
          <p:nvPr/>
        </p:nvSpPr>
        <p:spPr>
          <a:xfrm>
            <a:off x="3164094" y="5260394"/>
            <a:ext cx="1253836" cy="841926"/>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en-US" altLang="ja-JP" sz="1200" b="1" kern="0">
                <a:solidFill>
                  <a:srgbClr val="575757"/>
                </a:solidFill>
                <a:latin typeface="Meiryo UI" panose="020B0604030504040204" pitchFamily="50" charset="-128"/>
                <a:ea typeface="Meiryo UI" panose="020B0604030504040204" pitchFamily="50" charset="-128"/>
              </a:rPr>
              <a:t>xxx</a:t>
            </a:r>
          </a:p>
          <a:p>
            <a:pPr marL="87750" lvl="1" defTabSz="742950">
              <a:buClr>
                <a:srgbClr val="FF8222"/>
              </a:buClr>
              <a:defRPr/>
            </a:pPr>
            <a:r>
              <a:rPr kumimoji="1" lang="en-US" altLang="ja-JP" sz="1200" kern="0">
                <a:solidFill>
                  <a:srgbClr val="575757"/>
                </a:solidFill>
                <a:latin typeface="Meiryo UI" panose="020B0604030504040204" pitchFamily="50" charset="-128"/>
                <a:ea typeface="Meiryo UI" panose="020B0604030504040204" pitchFamily="50" charset="-128"/>
              </a:rPr>
              <a:t>XXX</a:t>
            </a:r>
            <a:r>
              <a:rPr kumimoji="1" lang="ja-JP" altLang="en-US" sz="1200" kern="0">
                <a:solidFill>
                  <a:srgbClr val="575757"/>
                </a:solidFill>
                <a:latin typeface="Meiryo UI" panose="020B0604030504040204" pitchFamily="50" charset="-128"/>
                <a:ea typeface="Meiryo UI" panose="020B0604030504040204" pitchFamily="50" charset="-128"/>
              </a:rPr>
              <a:t> </a:t>
            </a:r>
            <a:br>
              <a:rPr kumimoji="1" lang="en-US" altLang="ja-JP" sz="1200" kern="0">
                <a:solidFill>
                  <a:srgbClr val="575757"/>
                </a:solidFill>
                <a:latin typeface="Meiryo UI" panose="020B0604030504040204" pitchFamily="50" charset="-128"/>
                <a:ea typeface="Meiryo UI" panose="020B0604030504040204" pitchFamily="50" charset="-128"/>
              </a:rPr>
            </a:br>
            <a:r>
              <a:rPr kumimoji="1" lang="en-US" altLang="ja-JP" sz="1200" kern="0">
                <a:solidFill>
                  <a:srgbClr val="3EAD92"/>
                </a:solidFill>
                <a:latin typeface="Meiryo UI" panose="020B0604030504040204" pitchFamily="50" charset="-128"/>
                <a:ea typeface="Meiryo UI" panose="020B0604030504040204" pitchFamily="50" charset="-128"/>
              </a:rPr>
              <a:t>(xx</a:t>
            </a:r>
            <a:r>
              <a:rPr kumimoji="1" lang="ja-JP" altLang="en-US" sz="1200" kern="0">
                <a:solidFill>
                  <a:srgbClr val="3EAD92"/>
                </a:solidFill>
                <a:latin typeface="Meiryo UI" panose="020B0604030504040204" pitchFamily="50" charset="-128"/>
                <a:ea typeface="Meiryo UI" panose="020B0604030504040204" pitchFamily="50" charset="-128"/>
              </a:rPr>
              <a:t>社</a:t>
            </a:r>
            <a:r>
              <a:rPr kumimoji="1" lang="en-US" altLang="ja-JP" sz="1200" kern="0">
                <a:solidFill>
                  <a:srgbClr val="3EAD92"/>
                </a:solidFill>
                <a:latin typeface="Meiryo UI" panose="020B0604030504040204" pitchFamily="50" charset="-128"/>
                <a:ea typeface="Meiryo UI" panose="020B0604030504040204" pitchFamily="50" charset="-128"/>
              </a:rPr>
              <a:t>)</a:t>
            </a:r>
          </a:p>
        </p:txBody>
      </p:sp>
      <p:cxnSp>
        <p:nvCxnSpPr>
          <p:cNvPr id="23" name="Straight Connector 23">
            <a:extLst>
              <a:ext uri="{FF2B5EF4-FFF2-40B4-BE49-F238E27FC236}">
                <a16:creationId xmlns:a16="http://schemas.microsoft.com/office/drawing/2014/main" id="{68B465DE-40E6-4C1E-634A-85D79E7CF1AD}"/>
              </a:ext>
            </a:extLst>
          </p:cNvPr>
          <p:cNvCxnSpPr>
            <a:cxnSpLocks/>
            <a:stCxn id="8" idx="2"/>
            <a:endCxn id="9" idx="0"/>
          </p:cNvCxnSpPr>
          <p:nvPr/>
        </p:nvCxnSpPr>
        <p:spPr>
          <a:xfrm>
            <a:off x="2311912" y="2961530"/>
            <a:ext cx="2014" cy="98226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6" name="Straight Connector 24">
            <a:extLst>
              <a:ext uri="{FF2B5EF4-FFF2-40B4-BE49-F238E27FC236}">
                <a16:creationId xmlns:a16="http://schemas.microsoft.com/office/drawing/2014/main" id="{E8FE4834-2FBA-D6FF-02A7-4E4E7475F358}"/>
              </a:ext>
            </a:extLst>
          </p:cNvPr>
          <p:cNvCxnSpPr>
            <a:cxnSpLocks/>
            <a:stCxn id="16" idx="2"/>
            <a:endCxn id="19" idx="0"/>
          </p:cNvCxnSpPr>
          <p:nvPr/>
        </p:nvCxnSpPr>
        <p:spPr>
          <a:xfrm flipH="1">
            <a:off x="3791012" y="4785720"/>
            <a:ext cx="649" cy="47467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7" name="Straight Connector 30">
            <a:extLst>
              <a:ext uri="{FF2B5EF4-FFF2-40B4-BE49-F238E27FC236}">
                <a16:creationId xmlns:a16="http://schemas.microsoft.com/office/drawing/2014/main" id="{A70FEECC-E4FE-7438-4710-3B9A3BCD5FDA}"/>
              </a:ext>
            </a:extLst>
          </p:cNvPr>
          <p:cNvCxnSpPr>
            <a:cxnSpLocks/>
            <a:stCxn id="11" idx="0"/>
            <a:endCxn id="8" idx="2"/>
          </p:cNvCxnSpPr>
          <p:nvPr/>
        </p:nvCxnSpPr>
        <p:spPr>
          <a:xfrm rot="5400000" flipH="1" flipV="1">
            <a:off x="1136952" y="2768834"/>
            <a:ext cx="982264" cy="1367656"/>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9" name="Oval 20">
            <a:extLst>
              <a:ext uri="{FF2B5EF4-FFF2-40B4-BE49-F238E27FC236}">
                <a16:creationId xmlns:a16="http://schemas.microsoft.com/office/drawing/2014/main" id="{9572DDF0-F8AB-96EA-6FC5-D935B86BDE94}"/>
              </a:ext>
            </a:extLst>
          </p:cNvPr>
          <p:cNvSpPr>
            <a:spLocks noChangeArrowheads="1"/>
          </p:cNvSpPr>
          <p:nvPr/>
        </p:nvSpPr>
        <p:spPr bwMode="auto">
          <a:xfrm>
            <a:off x="1765982" y="2089410"/>
            <a:ext cx="162845" cy="18356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742950">
              <a:defRPr/>
            </a:pPr>
            <a:r>
              <a:rPr lang="en-US" sz="1200">
                <a:solidFill>
                  <a:prstClr val="white"/>
                </a:solidFill>
                <a:latin typeface="Meiryo UI" panose="020B0604030504040204" pitchFamily="50" charset="-128"/>
                <a:ea typeface="Meiryo UI" panose="020B0604030504040204" pitchFamily="50" charset="-128"/>
              </a:rPr>
              <a:t>a</a:t>
            </a:r>
          </a:p>
        </p:txBody>
      </p:sp>
      <p:sp>
        <p:nvSpPr>
          <p:cNvPr id="30" name="Oval 20">
            <a:extLst>
              <a:ext uri="{FF2B5EF4-FFF2-40B4-BE49-F238E27FC236}">
                <a16:creationId xmlns:a16="http://schemas.microsoft.com/office/drawing/2014/main" id="{DDF43090-56F1-75E2-5253-6903EDD847A7}"/>
              </a:ext>
            </a:extLst>
          </p:cNvPr>
          <p:cNvSpPr>
            <a:spLocks noChangeArrowheads="1"/>
          </p:cNvSpPr>
          <p:nvPr/>
        </p:nvSpPr>
        <p:spPr bwMode="auto">
          <a:xfrm>
            <a:off x="1672313" y="3839863"/>
            <a:ext cx="162845" cy="18356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742950">
              <a:defRPr/>
            </a:pPr>
            <a:r>
              <a:rPr lang="en-US" sz="1200">
                <a:solidFill>
                  <a:prstClr val="white"/>
                </a:solidFill>
                <a:latin typeface="Meiryo UI" panose="020B0604030504040204" pitchFamily="50" charset="-128"/>
                <a:ea typeface="Meiryo UI" panose="020B0604030504040204" pitchFamily="50" charset="-128"/>
              </a:rPr>
              <a:t>c</a:t>
            </a:r>
          </a:p>
        </p:txBody>
      </p:sp>
      <p:sp>
        <p:nvSpPr>
          <p:cNvPr id="32" name="Oval 20">
            <a:extLst>
              <a:ext uri="{FF2B5EF4-FFF2-40B4-BE49-F238E27FC236}">
                <a16:creationId xmlns:a16="http://schemas.microsoft.com/office/drawing/2014/main" id="{36295C39-DE06-CC59-4089-4FF86A152533}"/>
              </a:ext>
            </a:extLst>
          </p:cNvPr>
          <p:cNvSpPr>
            <a:spLocks noChangeArrowheads="1"/>
          </p:cNvSpPr>
          <p:nvPr/>
        </p:nvSpPr>
        <p:spPr bwMode="auto">
          <a:xfrm>
            <a:off x="409603" y="3839863"/>
            <a:ext cx="162845" cy="18356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742950">
              <a:defRPr/>
            </a:pPr>
            <a:r>
              <a:rPr lang="en-US" sz="1200">
                <a:solidFill>
                  <a:prstClr val="white"/>
                </a:solidFill>
                <a:latin typeface="Meiryo UI" panose="020B0604030504040204" pitchFamily="50" charset="-128"/>
                <a:ea typeface="Meiryo UI" panose="020B0604030504040204" pitchFamily="50" charset="-128"/>
              </a:rPr>
              <a:t>b</a:t>
            </a:r>
          </a:p>
        </p:txBody>
      </p:sp>
      <p:sp>
        <p:nvSpPr>
          <p:cNvPr id="33" name="Oval 20">
            <a:extLst>
              <a:ext uri="{FF2B5EF4-FFF2-40B4-BE49-F238E27FC236}">
                <a16:creationId xmlns:a16="http://schemas.microsoft.com/office/drawing/2014/main" id="{57EBE13F-B1F2-1017-E6D3-AC82EB471142}"/>
              </a:ext>
            </a:extLst>
          </p:cNvPr>
          <p:cNvSpPr>
            <a:spLocks noChangeArrowheads="1"/>
          </p:cNvSpPr>
          <p:nvPr/>
        </p:nvSpPr>
        <p:spPr bwMode="auto">
          <a:xfrm>
            <a:off x="3084275" y="3839863"/>
            <a:ext cx="162845" cy="18356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742950">
              <a:defRPr/>
            </a:pPr>
            <a:r>
              <a:rPr lang="en-US" sz="1200">
                <a:solidFill>
                  <a:prstClr val="white"/>
                </a:solidFill>
                <a:latin typeface="Meiryo UI" panose="020B0604030504040204" pitchFamily="50" charset="-128"/>
                <a:ea typeface="Meiryo UI" panose="020B0604030504040204" pitchFamily="50" charset="-128"/>
              </a:rPr>
              <a:t>d</a:t>
            </a:r>
          </a:p>
        </p:txBody>
      </p:sp>
      <p:sp>
        <p:nvSpPr>
          <p:cNvPr id="34" name="Oval 20">
            <a:extLst>
              <a:ext uri="{FF2B5EF4-FFF2-40B4-BE49-F238E27FC236}">
                <a16:creationId xmlns:a16="http://schemas.microsoft.com/office/drawing/2014/main" id="{BC789063-87BE-BC28-35F6-BC9A7CA92AFB}"/>
              </a:ext>
            </a:extLst>
          </p:cNvPr>
          <p:cNvSpPr>
            <a:spLocks noChangeArrowheads="1"/>
          </p:cNvSpPr>
          <p:nvPr/>
        </p:nvSpPr>
        <p:spPr bwMode="auto">
          <a:xfrm>
            <a:off x="3084275" y="5153004"/>
            <a:ext cx="162845" cy="18356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742950">
              <a:defRPr/>
            </a:pPr>
            <a:r>
              <a:rPr lang="en-US" sz="1200">
                <a:solidFill>
                  <a:prstClr val="white"/>
                </a:solidFill>
                <a:latin typeface="Meiryo UI" panose="020B0604030504040204" pitchFamily="50" charset="-128"/>
                <a:ea typeface="Meiryo UI" panose="020B0604030504040204" pitchFamily="50" charset="-128"/>
              </a:rPr>
              <a:t>f</a:t>
            </a:r>
          </a:p>
        </p:txBody>
      </p:sp>
      <p:cxnSp>
        <p:nvCxnSpPr>
          <p:cNvPr id="40" name="Straight Connector 30">
            <a:extLst>
              <a:ext uri="{FF2B5EF4-FFF2-40B4-BE49-F238E27FC236}">
                <a16:creationId xmlns:a16="http://schemas.microsoft.com/office/drawing/2014/main" id="{3542E156-61F5-F828-0431-D2449247B524}"/>
              </a:ext>
            </a:extLst>
          </p:cNvPr>
          <p:cNvCxnSpPr>
            <a:cxnSpLocks/>
            <a:stCxn id="16" idx="0"/>
            <a:endCxn id="8" idx="2"/>
          </p:cNvCxnSpPr>
          <p:nvPr/>
        </p:nvCxnSpPr>
        <p:spPr>
          <a:xfrm rot="16200000" flipV="1">
            <a:off x="2560655" y="2712787"/>
            <a:ext cx="982264" cy="1479749"/>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Rectangle 2">
            <a:extLst>
              <a:ext uri="{FF2B5EF4-FFF2-40B4-BE49-F238E27FC236}">
                <a16:creationId xmlns:a16="http://schemas.microsoft.com/office/drawing/2014/main" id="{69C513A7-D4D0-9532-2CD5-7A8F8E93AEBC}"/>
              </a:ext>
            </a:extLst>
          </p:cNvPr>
          <p:cNvSpPr/>
          <p:nvPr/>
        </p:nvSpPr>
        <p:spPr>
          <a:xfrm>
            <a:off x="3534498" y="849320"/>
            <a:ext cx="2494524" cy="451248"/>
          </a:xfrm>
          <a:prstGeom prst="wedgeRectCallout">
            <a:avLst>
              <a:gd name="adj1" fmla="val -28895"/>
              <a:gd name="adj2" fmla="val 79933"/>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ja-JP" altLang="en-US" sz="1200" kern="0">
                <a:solidFill>
                  <a:srgbClr val="575757"/>
                </a:solidFill>
                <a:latin typeface="Meiryo UI" panose="020B0604030504040204" pitchFamily="50" charset="-128"/>
                <a:ea typeface="Meiryo UI" panose="020B0604030504040204" pitchFamily="50" charset="-128"/>
              </a:rPr>
              <a:t>地域のステークホルダーが含まれているか確認すること</a:t>
            </a:r>
            <a:endParaRPr kumimoji="1" lang="ja-JP" altLang="en-US" sz="1200">
              <a:solidFill>
                <a:srgbClr val="575757"/>
              </a:solidFill>
              <a:latin typeface="Meiryo UI" panose="020B0604030504040204" pitchFamily="50" charset="-128"/>
              <a:ea typeface="Meiryo UI" panose="020B0604030504040204" pitchFamily="50" charset="-128"/>
            </a:endParaRPr>
          </a:p>
        </p:txBody>
      </p:sp>
      <p:sp>
        <p:nvSpPr>
          <p:cNvPr id="15" name="楕円 14">
            <a:extLst>
              <a:ext uri="{FF2B5EF4-FFF2-40B4-BE49-F238E27FC236}">
                <a16:creationId xmlns:a16="http://schemas.microsoft.com/office/drawing/2014/main" id="{1E3061F2-02F4-EE5E-64B7-C2A579C1D773}"/>
              </a:ext>
            </a:extLst>
          </p:cNvPr>
          <p:cNvSpPr/>
          <p:nvPr/>
        </p:nvSpPr>
        <p:spPr>
          <a:xfrm>
            <a:off x="2633497" y="2065272"/>
            <a:ext cx="657101" cy="183563"/>
          </a:xfrm>
          <a:prstGeom prst="ellipse">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5000"/>
              </a:lnSpc>
            </a:pPr>
            <a:r>
              <a:rPr kumimoji="1" lang="en-US"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名</a:t>
            </a:r>
            <a:r>
              <a:rPr kumimoji="1" lang="en-US" altLang="ja-JP"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時間</a:t>
            </a:r>
            <a:endParaRPr kumimoji="1" lang="en-US" sz="900" kern="0">
              <a:solidFill>
                <a:srgbClr val="575757"/>
              </a:solidFill>
              <a:latin typeface="Meiryo UI" panose="020B0604030504040204" pitchFamily="50" charset="-128"/>
              <a:ea typeface="Meiryo UI" panose="020B0604030504040204" pitchFamily="50" charset="-128"/>
            </a:endParaRPr>
          </a:p>
        </p:txBody>
      </p:sp>
      <p:sp>
        <p:nvSpPr>
          <p:cNvPr id="17" name="楕円 16">
            <a:extLst>
              <a:ext uri="{FF2B5EF4-FFF2-40B4-BE49-F238E27FC236}">
                <a16:creationId xmlns:a16="http://schemas.microsoft.com/office/drawing/2014/main" id="{16B7AF0C-9D79-8B1A-ACAA-4A875B906767}"/>
              </a:ext>
            </a:extLst>
          </p:cNvPr>
          <p:cNvSpPr/>
          <p:nvPr/>
        </p:nvSpPr>
        <p:spPr>
          <a:xfrm>
            <a:off x="980577" y="3848827"/>
            <a:ext cx="657101" cy="183563"/>
          </a:xfrm>
          <a:prstGeom prst="ellipse">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5000"/>
              </a:lnSpc>
            </a:pPr>
            <a:r>
              <a:rPr kumimoji="1" lang="en-US"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名</a:t>
            </a:r>
            <a:r>
              <a:rPr kumimoji="1" lang="en-US" altLang="ja-JP"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時間</a:t>
            </a:r>
            <a:endParaRPr kumimoji="1" lang="en-US" sz="900" kern="0">
              <a:solidFill>
                <a:srgbClr val="575757"/>
              </a:solidFill>
              <a:latin typeface="Meiryo UI" panose="020B0604030504040204" pitchFamily="50" charset="-128"/>
              <a:ea typeface="Meiryo UI" panose="020B0604030504040204" pitchFamily="50" charset="-128"/>
            </a:endParaRPr>
          </a:p>
        </p:txBody>
      </p:sp>
      <p:sp>
        <p:nvSpPr>
          <p:cNvPr id="18" name="楕円 17">
            <a:extLst>
              <a:ext uri="{FF2B5EF4-FFF2-40B4-BE49-F238E27FC236}">
                <a16:creationId xmlns:a16="http://schemas.microsoft.com/office/drawing/2014/main" id="{B7E9542C-1575-648D-0821-CCFABCDE63C7}"/>
              </a:ext>
            </a:extLst>
          </p:cNvPr>
          <p:cNvSpPr/>
          <p:nvPr/>
        </p:nvSpPr>
        <p:spPr>
          <a:xfrm>
            <a:off x="2384143" y="3848827"/>
            <a:ext cx="657101" cy="183563"/>
          </a:xfrm>
          <a:prstGeom prst="ellipse">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5000"/>
              </a:lnSpc>
            </a:pPr>
            <a:r>
              <a:rPr kumimoji="1" lang="en-US"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名</a:t>
            </a:r>
            <a:r>
              <a:rPr kumimoji="1" lang="en-US" altLang="ja-JP"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時間</a:t>
            </a:r>
            <a:endParaRPr kumimoji="1" lang="en-US" sz="900" kern="0">
              <a:solidFill>
                <a:srgbClr val="575757"/>
              </a:solidFill>
              <a:latin typeface="Meiryo UI" panose="020B0604030504040204" pitchFamily="50" charset="-128"/>
              <a:ea typeface="Meiryo UI" panose="020B0604030504040204" pitchFamily="50" charset="-128"/>
            </a:endParaRPr>
          </a:p>
        </p:txBody>
      </p:sp>
      <p:sp>
        <p:nvSpPr>
          <p:cNvPr id="20" name="楕円 19">
            <a:extLst>
              <a:ext uri="{FF2B5EF4-FFF2-40B4-BE49-F238E27FC236}">
                <a16:creationId xmlns:a16="http://schemas.microsoft.com/office/drawing/2014/main" id="{631D2652-F74A-7670-FFC6-8F90F21F99B6}"/>
              </a:ext>
            </a:extLst>
          </p:cNvPr>
          <p:cNvSpPr/>
          <p:nvPr/>
        </p:nvSpPr>
        <p:spPr>
          <a:xfrm>
            <a:off x="3785645" y="3848827"/>
            <a:ext cx="657101" cy="183563"/>
          </a:xfrm>
          <a:prstGeom prst="ellipse">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5000"/>
              </a:lnSpc>
            </a:pPr>
            <a:r>
              <a:rPr kumimoji="1" lang="en-US"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名</a:t>
            </a:r>
            <a:r>
              <a:rPr kumimoji="1" lang="en-US" altLang="ja-JP"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時間</a:t>
            </a:r>
            <a:endParaRPr kumimoji="1" lang="en-US" sz="900" kern="0">
              <a:solidFill>
                <a:srgbClr val="575757"/>
              </a:solidFill>
              <a:latin typeface="Meiryo UI" panose="020B0604030504040204" pitchFamily="50" charset="-128"/>
              <a:ea typeface="Meiryo UI" panose="020B0604030504040204" pitchFamily="50" charset="-128"/>
            </a:endParaRPr>
          </a:p>
        </p:txBody>
      </p:sp>
      <p:sp>
        <p:nvSpPr>
          <p:cNvPr id="21" name="楕円 20">
            <a:extLst>
              <a:ext uri="{FF2B5EF4-FFF2-40B4-BE49-F238E27FC236}">
                <a16:creationId xmlns:a16="http://schemas.microsoft.com/office/drawing/2014/main" id="{3E3776C4-9A93-D4E2-988D-917421FD34CB}"/>
              </a:ext>
            </a:extLst>
          </p:cNvPr>
          <p:cNvSpPr/>
          <p:nvPr/>
        </p:nvSpPr>
        <p:spPr>
          <a:xfrm>
            <a:off x="3785645" y="5171471"/>
            <a:ext cx="657101" cy="183563"/>
          </a:xfrm>
          <a:prstGeom prst="ellipse">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5000"/>
              </a:lnSpc>
            </a:pPr>
            <a:r>
              <a:rPr kumimoji="1" lang="en-US"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名</a:t>
            </a:r>
            <a:r>
              <a:rPr kumimoji="1" lang="en-US" altLang="ja-JP"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時間</a:t>
            </a:r>
            <a:endParaRPr kumimoji="1" lang="en-US" sz="900" kern="0">
              <a:solidFill>
                <a:srgbClr val="575757"/>
              </a:solidFill>
              <a:latin typeface="Meiryo UI" panose="020B0604030504040204" pitchFamily="50" charset="-128"/>
              <a:ea typeface="Meiryo UI" panose="020B0604030504040204" pitchFamily="50" charset="-128"/>
            </a:endParaRPr>
          </a:p>
        </p:txBody>
      </p:sp>
      <p:sp>
        <p:nvSpPr>
          <p:cNvPr id="10" name="Rectangle 217">
            <a:extLst>
              <a:ext uri="{FF2B5EF4-FFF2-40B4-BE49-F238E27FC236}">
                <a16:creationId xmlns:a16="http://schemas.microsoft.com/office/drawing/2014/main" id="{B8455120-614B-8C06-57C7-93267220E5DF}"/>
              </a:ext>
            </a:extLst>
          </p:cNvPr>
          <p:cNvSpPr/>
          <p:nvPr/>
        </p:nvSpPr>
        <p:spPr>
          <a:xfrm>
            <a:off x="629999" y="-2277"/>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buFont typeface="Trebuchet MS" panose="020B0603020202020204" pitchFamily="34" charset="0"/>
              <a:buChar char="​"/>
              <a:defRPr/>
            </a:pPr>
            <a:r>
              <a:rPr kumimoji="1" lang="ja-JP" altLang="en-US" sz="1050" kern="0">
                <a:solidFill>
                  <a:srgbClr val="575757"/>
                </a:solidFill>
                <a:latin typeface="Meiryo UI" panose="020B0604030504040204" pitchFamily="50" charset="-128"/>
                <a:ea typeface="Meiryo UI" panose="020B0604030504040204" pitchFamily="50" charset="-128"/>
              </a:rPr>
              <a:t>評価の観点：エ　事業の計画性、経済合理性</a:t>
            </a:r>
            <a:endParaRPr kumimoji="1" lang="en-US" altLang="ja-JP" sz="1050" kern="0">
              <a:solidFill>
                <a:srgbClr val="575757"/>
              </a:solidFill>
              <a:latin typeface="Meiryo UI" panose="020B0604030504040204" pitchFamily="50" charset="-128"/>
              <a:ea typeface="Meiryo UI" panose="020B0604030504040204" pitchFamily="50" charset="-128"/>
            </a:endParaRPr>
          </a:p>
        </p:txBody>
      </p:sp>
      <p:sp>
        <p:nvSpPr>
          <p:cNvPr id="7" name="Rectangle 2">
            <a:extLst>
              <a:ext uri="{FF2B5EF4-FFF2-40B4-BE49-F238E27FC236}">
                <a16:creationId xmlns:a16="http://schemas.microsoft.com/office/drawing/2014/main" id="{E86FBC05-F426-AC86-4122-E60DAB5D8EFC}"/>
              </a:ext>
            </a:extLst>
          </p:cNvPr>
          <p:cNvSpPr/>
          <p:nvPr/>
        </p:nvSpPr>
        <p:spPr>
          <a:xfrm>
            <a:off x="6221922" y="1370044"/>
            <a:ext cx="5706524" cy="5025340"/>
          </a:xfrm>
          <a:prstGeom prst="rect">
            <a:avLst/>
          </a:prstGeom>
          <a:noFill/>
          <a:ln w="9525" cap="flat" cmpd="sng" algn="ctr">
            <a:solidFill>
              <a:srgbClr val="FF822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87750" lvl="1" defTabSz="742950">
              <a:buClr>
                <a:srgbClr val="FF8222"/>
              </a:buClr>
              <a:defRPr/>
            </a:pPr>
            <a:endParaRPr kumimoji="1" lang="en-US" altLang="ja-JP" sz="1200" kern="0">
              <a:solidFill>
                <a:srgbClr val="575757"/>
              </a:solidFill>
              <a:latin typeface="Meiryo UI" panose="020B0604030504040204" pitchFamily="50" charset="-128"/>
              <a:ea typeface="Meiryo UI" panose="020B0604030504040204" pitchFamily="50" charset="-128"/>
            </a:endParaRPr>
          </a:p>
        </p:txBody>
      </p:sp>
      <p:sp>
        <p:nvSpPr>
          <p:cNvPr id="13" name="Rectangle 45">
            <a:extLst>
              <a:ext uri="{FF2B5EF4-FFF2-40B4-BE49-F238E27FC236}">
                <a16:creationId xmlns:a16="http://schemas.microsoft.com/office/drawing/2014/main" id="{EA8D8D6D-3530-D02F-0005-448D60BC04D5}"/>
              </a:ext>
            </a:extLst>
          </p:cNvPr>
          <p:cNvSpPr/>
          <p:nvPr/>
        </p:nvSpPr>
        <p:spPr>
          <a:xfrm>
            <a:off x="6221921" y="1371924"/>
            <a:ext cx="5706524" cy="510639"/>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9250" tIns="9365" rIns="7739" bIns="0" numCol="1" spcCol="0" rtlCol="0" fromWordArt="0" anchor="ctr" anchorCtr="0" forceAA="0" compatLnSpc="1">
            <a:prstTxWarp prst="textNoShape">
              <a:avLst/>
            </a:prstTxWarp>
            <a:noAutofit/>
          </a:bodyPr>
          <a:lstStyle/>
          <a:p>
            <a:pPr defTabSz="742950">
              <a:defRPr/>
            </a:pPr>
            <a:r>
              <a:rPr kumimoji="1" lang="ja-JP" altLang="en-US" sz="1200">
                <a:solidFill>
                  <a:srgbClr val="FFFFFF"/>
                </a:solidFill>
                <a:latin typeface="Meiryo UI" panose="020B0604030504040204" pitchFamily="50" charset="-128"/>
                <a:ea typeface="Meiryo UI" panose="020B0604030504040204" pitchFamily="50" charset="-128"/>
              </a:rPr>
              <a:t>　コンソーシアム形成の合意が取れていることの憑依書類</a:t>
            </a:r>
          </a:p>
        </p:txBody>
      </p:sp>
      <p:sp>
        <p:nvSpPr>
          <p:cNvPr id="14" name="Rectangle 45">
            <a:extLst>
              <a:ext uri="{FF2B5EF4-FFF2-40B4-BE49-F238E27FC236}">
                <a16:creationId xmlns:a16="http://schemas.microsoft.com/office/drawing/2014/main" id="{9C0D4664-49ED-D101-8E8E-34B5F37F980B}"/>
              </a:ext>
            </a:extLst>
          </p:cNvPr>
          <p:cNvSpPr/>
          <p:nvPr/>
        </p:nvSpPr>
        <p:spPr>
          <a:xfrm>
            <a:off x="6752918" y="2171347"/>
            <a:ext cx="5175527" cy="520243"/>
          </a:xfrm>
          <a:prstGeom prst="rect">
            <a:avLst/>
          </a:prstGeom>
          <a:noFill/>
          <a:ln w="9525" cap="rnd" cmpd="sng" algn="ctr">
            <a:solidFill>
              <a:schemeClr val="accent1"/>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9250" tIns="9365" rIns="7739" bIns="0" numCol="1" spcCol="0" rtlCol="0" fromWordArt="0" anchor="ctr" anchorCtr="0" forceAA="0" compatLnSpc="1">
            <a:prstTxWarp prst="textNoShape">
              <a:avLst/>
            </a:prstTxWarp>
            <a:noAutofit/>
          </a:bodyPr>
          <a:lstStyle/>
          <a:p>
            <a:pPr defTabSz="742950">
              <a:defRPr/>
            </a:pPr>
            <a:r>
              <a:rPr kumimoji="1" lang="ja-JP" altLang="en-US" sz="1200">
                <a:solidFill>
                  <a:srgbClr val="4FB49C"/>
                </a:solidFill>
                <a:latin typeface="Meiryo UI" panose="020B0604030504040204" pitchFamily="50" charset="-128"/>
                <a:ea typeface="Meiryo UI" panose="020B0604030504040204" pitchFamily="50" charset="-128"/>
              </a:rPr>
              <a:t>（記載例）各ステークホルダーにて以下議事録のとおり協議済み</a:t>
            </a:r>
            <a:endParaRPr kumimoji="1" lang="en-US" altLang="ja-JP" sz="1200">
              <a:solidFill>
                <a:srgbClr val="4FB49C"/>
              </a:solidFill>
              <a:latin typeface="Meiryo UI" panose="020B0604030504040204" pitchFamily="50" charset="-128"/>
              <a:ea typeface="Meiryo UI" panose="020B0604030504040204" pitchFamily="50" charset="-128"/>
            </a:endParaRPr>
          </a:p>
          <a:p>
            <a:pPr defTabSz="742950">
              <a:defRPr/>
            </a:pPr>
            <a:r>
              <a:rPr kumimoji="1" lang="ja-JP" altLang="en-US" sz="1200">
                <a:solidFill>
                  <a:srgbClr val="4FB49C"/>
                </a:solidFill>
                <a:latin typeface="Meiryo UI" panose="020B0604030504040204" pitchFamily="50" charset="-128"/>
                <a:ea typeface="Meiryo UI" panose="020B0604030504040204" pitchFamily="50" charset="-128"/>
              </a:rPr>
              <a:t>　　　　　　　 採択候補先決定後、速やかに協定書の取り交わし予定。</a:t>
            </a:r>
          </a:p>
        </p:txBody>
      </p:sp>
      <p:sp>
        <p:nvSpPr>
          <p:cNvPr id="25" name="Rectangle 45">
            <a:extLst>
              <a:ext uri="{FF2B5EF4-FFF2-40B4-BE49-F238E27FC236}">
                <a16:creationId xmlns:a16="http://schemas.microsoft.com/office/drawing/2014/main" id="{F14E303F-94CD-BB91-3A5B-272183A8B626}"/>
              </a:ext>
            </a:extLst>
          </p:cNvPr>
          <p:cNvSpPr/>
          <p:nvPr/>
        </p:nvSpPr>
        <p:spPr>
          <a:xfrm>
            <a:off x="6221918" y="2171347"/>
            <a:ext cx="531000" cy="533580"/>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9250" tIns="9365" rIns="7739" bIns="0" numCol="1" spcCol="0" rtlCol="0" fromWordArt="0" anchor="ctr" anchorCtr="0" forceAA="0" compatLnSpc="1">
            <a:prstTxWarp prst="textNoShape">
              <a:avLst/>
            </a:prstTxWarp>
            <a:noAutofit/>
          </a:bodyPr>
          <a:lstStyle/>
          <a:p>
            <a:pPr defTabSz="742950">
              <a:defRPr/>
            </a:pPr>
            <a:r>
              <a:rPr kumimoji="1" lang="ja-JP" altLang="en-US" sz="1200">
                <a:solidFill>
                  <a:srgbClr val="FFFFFF"/>
                </a:solidFill>
                <a:latin typeface="Meiryo UI" panose="020B0604030504040204" pitchFamily="50" charset="-128"/>
                <a:ea typeface="Meiryo UI" panose="020B0604030504040204" pitchFamily="50" charset="-128"/>
              </a:rPr>
              <a:t>　協議</a:t>
            </a:r>
            <a:endParaRPr kumimoji="1" lang="en-US" altLang="ja-JP" sz="1200">
              <a:solidFill>
                <a:srgbClr val="FFFFFF"/>
              </a:solidFill>
              <a:latin typeface="Meiryo UI" panose="020B0604030504040204" pitchFamily="50" charset="-128"/>
              <a:ea typeface="Meiryo UI" panose="020B0604030504040204" pitchFamily="50" charset="-128"/>
            </a:endParaRPr>
          </a:p>
          <a:p>
            <a:pPr defTabSz="742950">
              <a:defRPr/>
            </a:pPr>
            <a:r>
              <a:rPr kumimoji="1" lang="ja-JP" altLang="en-US" sz="1200">
                <a:solidFill>
                  <a:srgbClr val="FFFFFF"/>
                </a:solidFill>
                <a:latin typeface="Meiryo UI" panose="020B0604030504040204" pitchFamily="50" charset="-128"/>
                <a:ea typeface="Meiryo UI" panose="020B0604030504040204" pitchFamily="50" charset="-128"/>
              </a:rPr>
              <a:t>　状況</a:t>
            </a:r>
          </a:p>
        </p:txBody>
      </p:sp>
      <p:sp>
        <p:nvSpPr>
          <p:cNvPr id="42" name="テキスト ボックス 41">
            <a:extLst>
              <a:ext uri="{FF2B5EF4-FFF2-40B4-BE49-F238E27FC236}">
                <a16:creationId xmlns:a16="http://schemas.microsoft.com/office/drawing/2014/main" id="{79411D2A-D7D4-F252-E134-4A5FEE6537F1}"/>
              </a:ext>
            </a:extLst>
          </p:cNvPr>
          <p:cNvSpPr txBox="1"/>
          <p:nvPr/>
        </p:nvSpPr>
        <p:spPr>
          <a:xfrm>
            <a:off x="6470387" y="3422251"/>
            <a:ext cx="5175527" cy="830997"/>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wrap="square" numCol="1" spcCol="0" rtlCol="0" fromWordArt="0" anchor="ctr" anchorCtr="0" forceAA="0" compatLnSpc="1">
            <a:spAutoFit/>
          </a:bodyPr>
          <a:lstStyle/>
          <a:p>
            <a:pPr algn="ctr"/>
            <a:r>
              <a:rPr kumimoji="1" lang="ja-JP" altLang="en-US" sz="1600">
                <a:solidFill>
                  <a:srgbClr val="4FB49C"/>
                </a:solidFill>
                <a:latin typeface="Meiryo UI" panose="020B0604030504040204" pitchFamily="50" charset="-128"/>
                <a:ea typeface="Meiryo UI" panose="020B0604030504040204" pitchFamily="50" charset="-128"/>
              </a:rPr>
              <a:t>コンソーシアム形成の協定書や</a:t>
            </a:r>
            <a:endParaRPr kumimoji="1" lang="en-US" altLang="ja-JP" sz="1600">
              <a:solidFill>
                <a:srgbClr val="4FB49C"/>
              </a:solidFill>
              <a:latin typeface="Meiryo UI" panose="020B0604030504040204" pitchFamily="50" charset="-128"/>
              <a:ea typeface="Meiryo UI" panose="020B0604030504040204" pitchFamily="50" charset="-128"/>
            </a:endParaRPr>
          </a:p>
          <a:p>
            <a:pPr algn="ctr"/>
            <a:r>
              <a:rPr kumimoji="1" lang="ja-JP" altLang="en-US" sz="1600">
                <a:solidFill>
                  <a:srgbClr val="4FB49C"/>
                </a:solidFill>
                <a:latin typeface="Meiryo UI" panose="020B0604030504040204" pitchFamily="50" charset="-128"/>
                <a:ea typeface="Meiryo UI" panose="020B0604030504040204" pitchFamily="50" charset="-128"/>
              </a:rPr>
              <a:t>協議が整ったことがわかる議事録の画像を張り付けてください。</a:t>
            </a:r>
            <a:endParaRPr kumimoji="1" lang="en-US" altLang="ja-JP" sz="1600">
              <a:solidFill>
                <a:srgbClr val="4FB49C"/>
              </a:solidFill>
              <a:latin typeface="Meiryo UI" panose="020B0604030504040204" pitchFamily="50" charset="-128"/>
              <a:ea typeface="Meiryo UI" panose="020B0604030504040204" pitchFamily="50" charset="-128"/>
            </a:endParaRPr>
          </a:p>
          <a:p>
            <a:pPr algn="ctr"/>
            <a:r>
              <a:rPr kumimoji="1" lang="ja-JP" altLang="en-US" sz="1600">
                <a:solidFill>
                  <a:srgbClr val="4FB49C"/>
                </a:solidFill>
                <a:latin typeface="Meiryo UI" panose="020B0604030504040204" pitchFamily="50" charset="-128"/>
                <a:ea typeface="Meiryo UI" panose="020B0604030504040204" pitchFamily="50" charset="-128"/>
              </a:rPr>
              <a:t>（確認内容：日付</a:t>
            </a:r>
            <a:r>
              <a:rPr kumimoji="1" lang="en-US" altLang="ja-JP" sz="1600">
                <a:solidFill>
                  <a:srgbClr val="4FB49C"/>
                </a:solidFill>
                <a:latin typeface="Meiryo UI" panose="020B0604030504040204" pitchFamily="50" charset="-128"/>
                <a:ea typeface="Meiryo UI" panose="020B0604030504040204" pitchFamily="50" charset="-128"/>
              </a:rPr>
              <a:t>/</a:t>
            </a:r>
            <a:r>
              <a:rPr kumimoji="1" lang="ja-JP" altLang="en-US" sz="1600">
                <a:solidFill>
                  <a:srgbClr val="4FB49C"/>
                </a:solidFill>
                <a:latin typeface="Meiryo UI" panose="020B0604030504040204" pitchFamily="50" charset="-128"/>
                <a:ea typeface="Meiryo UI" panose="020B0604030504040204" pitchFamily="50" charset="-128"/>
              </a:rPr>
              <a:t>出席者</a:t>
            </a:r>
            <a:r>
              <a:rPr kumimoji="1" lang="en-US" altLang="ja-JP" sz="1600">
                <a:solidFill>
                  <a:srgbClr val="4FB49C"/>
                </a:solidFill>
                <a:latin typeface="Meiryo UI" panose="020B0604030504040204" pitchFamily="50" charset="-128"/>
                <a:ea typeface="Meiryo UI" panose="020B0604030504040204" pitchFamily="50" charset="-128"/>
              </a:rPr>
              <a:t>/</a:t>
            </a:r>
            <a:r>
              <a:rPr kumimoji="1" lang="ja-JP" altLang="en-US" sz="1600">
                <a:solidFill>
                  <a:srgbClr val="4FB49C"/>
                </a:solidFill>
                <a:latin typeface="Meiryo UI" panose="020B0604030504040204" pitchFamily="50" charset="-128"/>
                <a:ea typeface="Meiryo UI" panose="020B0604030504040204" pitchFamily="50" charset="-128"/>
              </a:rPr>
              <a:t>協定内容）</a:t>
            </a:r>
          </a:p>
        </p:txBody>
      </p:sp>
      <p:sp>
        <p:nvSpPr>
          <p:cNvPr id="58" name="Rectangle 20">
            <a:extLst>
              <a:ext uri="{FF2B5EF4-FFF2-40B4-BE49-F238E27FC236}">
                <a16:creationId xmlns:a16="http://schemas.microsoft.com/office/drawing/2014/main" id="{C858AFA3-908D-CED7-C1ED-7127AC97B878}"/>
              </a:ext>
            </a:extLst>
          </p:cNvPr>
          <p:cNvSpPr/>
          <p:nvPr/>
        </p:nvSpPr>
        <p:spPr>
          <a:xfrm>
            <a:off x="4577500" y="3943794"/>
            <a:ext cx="1265935" cy="841926"/>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en-US" altLang="ja-JP" sz="1200" b="1" kern="0">
                <a:solidFill>
                  <a:srgbClr val="575757"/>
                </a:solidFill>
                <a:latin typeface="Meiryo UI" panose="020B0604030504040204" pitchFamily="50" charset="-128"/>
                <a:ea typeface="Meiryo UI" panose="020B0604030504040204" pitchFamily="50" charset="-128"/>
              </a:rPr>
              <a:t>XXX</a:t>
            </a:r>
          </a:p>
          <a:p>
            <a:pPr marL="87750" lvl="1" defTabSz="742950">
              <a:buClr>
                <a:srgbClr val="FF8222"/>
              </a:buClr>
              <a:defRPr/>
            </a:pPr>
            <a:r>
              <a:rPr kumimoji="1" lang="en-US" altLang="ja-JP" sz="1200" kern="0">
                <a:solidFill>
                  <a:srgbClr val="575757"/>
                </a:solidFill>
                <a:latin typeface="Meiryo UI" panose="020B0604030504040204" pitchFamily="50" charset="-128"/>
                <a:ea typeface="Meiryo UI" panose="020B0604030504040204" pitchFamily="50" charset="-128"/>
              </a:rPr>
              <a:t>XXX</a:t>
            </a:r>
            <a:r>
              <a:rPr kumimoji="1" lang="ja-JP" altLang="en-US" sz="1200" kern="0">
                <a:solidFill>
                  <a:srgbClr val="575757"/>
                </a:solidFill>
                <a:latin typeface="Meiryo UI" panose="020B0604030504040204" pitchFamily="50" charset="-128"/>
                <a:ea typeface="Meiryo UI" panose="020B0604030504040204" pitchFamily="50" charset="-128"/>
              </a:rPr>
              <a:t> </a:t>
            </a:r>
            <a:br>
              <a:rPr kumimoji="1" lang="en-US" altLang="ja-JP" sz="1200" kern="0">
                <a:solidFill>
                  <a:srgbClr val="575757"/>
                </a:solidFill>
                <a:latin typeface="Meiryo UI" panose="020B0604030504040204" pitchFamily="50" charset="-128"/>
                <a:ea typeface="Meiryo UI" panose="020B0604030504040204" pitchFamily="50" charset="-128"/>
              </a:rPr>
            </a:br>
            <a:r>
              <a:rPr kumimoji="1" lang="en-US" altLang="ja-JP" sz="1200" kern="0">
                <a:solidFill>
                  <a:srgbClr val="3EAD92"/>
                </a:solidFill>
                <a:latin typeface="Meiryo UI" panose="020B0604030504040204" pitchFamily="50" charset="-128"/>
                <a:ea typeface="Meiryo UI" panose="020B0604030504040204" pitchFamily="50" charset="-128"/>
              </a:rPr>
              <a:t>(xx</a:t>
            </a:r>
            <a:r>
              <a:rPr kumimoji="1" lang="ja-JP" altLang="en-US" sz="1200" kern="0">
                <a:solidFill>
                  <a:srgbClr val="3EAD92"/>
                </a:solidFill>
                <a:latin typeface="Meiryo UI" panose="020B0604030504040204" pitchFamily="50" charset="-128"/>
                <a:ea typeface="Meiryo UI" panose="020B0604030504040204" pitchFamily="50" charset="-128"/>
              </a:rPr>
              <a:t>社</a:t>
            </a:r>
            <a:r>
              <a:rPr kumimoji="1" lang="en-US" altLang="ja-JP" sz="1200" kern="0">
                <a:solidFill>
                  <a:srgbClr val="3EAD92"/>
                </a:solidFill>
                <a:latin typeface="Meiryo UI" panose="020B0604030504040204" pitchFamily="50" charset="-128"/>
                <a:ea typeface="Meiryo UI" panose="020B0604030504040204" pitchFamily="50" charset="-128"/>
              </a:rPr>
              <a:t>)</a:t>
            </a:r>
          </a:p>
        </p:txBody>
      </p:sp>
      <p:sp>
        <p:nvSpPr>
          <p:cNvPr id="59" name="Rectangle 21">
            <a:extLst>
              <a:ext uri="{FF2B5EF4-FFF2-40B4-BE49-F238E27FC236}">
                <a16:creationId xmlns:a16="http://schemas.microsoft.com/office/drawing/2014/main" id="{73D70B18-496E-739C-942B-20FC358A8C32}"/>
              </a:ext>
            </a:extLst>
          </p:cNvPr>
          <p:cNvSpPr/>
          <p:nvPr/>
        </p:nvSpPr>
        <p:spPr>
          <a:xfrm>
            <a:off x="4582901" y="5260394"/>
            <a:ext cx="1253836" cy="841926"/>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en-US" altLang="ja-JP" sz="1200" b="1" kern="0">
                <a:solidFill>
                  <a:srgbClr val="575757"/>
                </a:solidFill>
                <a:latin typeface="Meiryo UI" panose="020B0604030504040204" pitchFamily="50" charset="-128"/>
                <a:ea typeface="Meiryo UI" panose="020B0604030504040204" pitchFamily="50" charset="-128"/>
              </a:rPr>
              <a:t>xxx</a:t>
            </a:r>
          </a:p>
          <a:p>
            <a:pPr marL="87750" lvl="1" defTabSz="742950">
              <a:buClr>
                <a:srgbClr val="FF8222"/>
              </a:buClr>
              <a:defRPr/>
            </a:pPr>
            <a:r>
              <a:rPr kumimoji="1" lang="en-US" altLang="ja-JP" sz="1200" kern="0">
                <a:solidFill>
                  <a:srgbClr val="575757"/>
                </a:solidFill>
                <a:latin typeface="Meiryo UI" panose="020B0604030504040204" pitchFamily="50" charset="-128"/>
                <a:ea typeface="Meiryo UI" panose="020B0604030504040204" pitchFamily="50" charset="-128"/>
              </a:rPr>
              <a:t>XXX</a:t>
            </a:r>
            <a:r>
              <a:rPr kumimoji="1" lang="ja-JP" altLang="en-US" sz="1200" kern="0">
                <a:solidFill>
                  <a:srgbClr val="575757"/>
                </a:solidFill>
                <a:latin typeface="Meiryo UI" panose="020B0604030504040204" pitchFamily="50" charset="-128"/>
                <a:ea typeface="Meiryo UI" panose="020B0604030504040204" pitchFamily="50" charset="-128"/>
              </a:rPr>
              <a:t> </a:t>
            </a:r>
            <a:br>
              <a:rPr kumimoji="1" lang="en-US" altLang="ja-JP" sz="1200" kern="0">
                <a:solidFill>
                  <a:srgbClr val="575757"/>
                </a:solidFill>
                <a:latin typeface="Meiryo UI" panose="020B0604030504040204" pitchFamily="50" charset="-128"/>
                <a:ea typeface="Meiryo UI" panose="020B0604030504040204" pitchFamily="50" charset="-128"/>
              </a:rPr>
            </a:br>
            <a:r>
              <a:rPr kumimoji="1" lang="en-US" altLang="ja-JP" sz="1200" kern="0">
                <a:solidFill>
                  <a:srgbClr val="3EAD92"/>
                </a:solidFill>
                <a:latin typeface="Meiryo UI" panose="020B0604030504040204" pitchFamily="50" charset="-128"/>
                <a:ea typeface="Meiryo UI" panose="020B0604030504040204" pitchFamily="50" charset="-128"/>
              </a:rPr>
              <a:t>(xx</a:t>
            </a:r>
            <a:r>
              <a:rPr kumimoji="1" lang="ja-JP" altLang="en-US" sz="1200" kern="0">
                <a:solidFill>
                  <a:srgbClr val="3EAD92"/>
                </a:solidFill>
                <a:latin typeface="Meiryo UI" panose="020B0604030504040204" pitchFamily="50" charset="-128"/>
                <a:ea typeface="Meiryo UI" panose="020B0604030504040204" pitchFamily="50" charset="-128"/>
              </a:rPr>
              <a:t>社</a:t>
            </a:r>
            <a:r>
              <a:rPr kumimoji="1" lang="en-US" altLang="ja-JP" sz="1200" kern="0">
                <a:solidFill>
                  <a:srgbClr val="3EAD92"/>
                </a:solidFill>
                <a:latin typeface="Meiryo UI" panose="020B0604030504040204" pitchFamily="50" charset="-128"/>
                <a:ea typeface="Meiryo UI" panose="020B0604030504040204" pitchFamily="50" charset="-128"/>
              </a:rPr>
              <a:t>)</a:t>
            </a:r>
          </a:p>
        </p:txBody>
      </p:sp>
      <p:cxnSp>
        <p:nvCxnSpPr>
          <p:cNvPr id="60" name="Straight Connector 24">
            <a:extLst>
              <a:ext uri="{FF2B5EF4-FFF2-40B4-BE49-F238E27FC236}">
                <a16:creationId xmlns:a16="http://schemas.microsoft.com/office/drawing/2014/main" id="{F241B550-068C-87F0-74B1-783C49FBD529}"/>
              </a:ext>
            </a:extLst>
          </p:cNvPr>
          <p:cNvCxnSpPr>
            <a:cxnSpLocks/>
            <a:stCxn id="58" idx="2"/>
            <a:endCxn id="59" idx="0"/>
          </p:cNvCxnSpPr>
          <p:nvPr/>
        </p:nvCxnSpPr>
        <p:spPr>
          <a:xfrm flipH="1">
            <a:off x="5209819" y="4785720"/>
            <a:ext cx="649" cy="47467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61" name="Oval 20">
            <a:extLst>
              <a:ext uri="{FF2B5EF4-FFF2-40B4-BE49-F238E27FC236}">
                <a16:creationId xmlns:a16="http://schemas.microsoft.com/office/drawing/2014/main" id="{A962FA13-D4AE-3620-7142-C67125277828}"/>
              </a:ext>
            </a:extLst>
          </p:cNvPr>
          <p:cNvSpPr>
            <a:spLocks noChangeArrowheads="1"/>
          </p:cNvSpPr>
          <p:nvPr/>
        </p:nvSpPr>
        <p:spPr bwMode="auto">
          <a:xfrm>
            <a:off x="4503082" y="3839863"/>
            <a:ext cx="162845" cy="18356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742950">
              <a:defRPr/>
            </a:pPr>
            <a:r>
              <a:rPr lang="en-US" altLang="ja-JP" sz="1200">
                <a:solidFill>
                  <a:prstClr val="white"/>
                </a:solidFill>
                <a:latin typeface="Meiryo UI" panose="020B0604030504040204" pitchFamily="50" charset="-128"/>
                <a:ea typeface="Meiryo UI" panose="020B0604030504040204" pitchFamily="50" charset="-128"/>
              </a:rPr>
              <a:t>e</a:t>
            </a:r>
            <a:endParaRPr lang="en-US" sz="1200">
              <a:solidFill>
                <a:prstClr val="white"/>
              </a:solidFill>
              <a:latin typeface="Meiryo UI" panose="020B0604030504040204" pitchFamily="50" charset="-128"/>
              <a:ea typeface="Meiryo UI" panose="020B0604030504040204" pitchFamily="50" charset="-128"/>
            </a:endParaRPr>
          </a:p>
        </p:txBody>
      </p:sp>
      <p:sp>
        <p:nvSpPr>
          <p:cNvPr id="62" name="Oval 20">
            <a:extLst>
              <a:ext uri="{FF2B5EF4-FFF2-40B4-BE49-F238E27FC236}">
                <a16:creationId xmlns:a16="http://schemas.microsoft.com/office/drawing/2014/main" id="{F5FD266B-32DB-8A4C-70CE-475E172B5E76}"/>
              </a:ext>
            </a:extLst>
          </p:cNvPr>
          <p:cNvSpPr>
            <a:spLocks noChangeArrowheads="1"/>
          </p:cNvSpPr>
          <p:nvPr/>
        </p:nvSpPr>
        <p:spPr bwMode="auto">
          <a:xfrm>
            <a:off x="4503082" y="5153004"/>
            <a:ext cx="162845" cy="183563"/>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algn="ctr" defTabSz="742950">
              <a:defRPr/>
            </a:pPr>
            <a:r>
              <a:rPr lang="en-US" sz="1200">
                <a:solidFill>
                  <a:prstClr val="white"/>
                </a:solidFill>
                <a:latin typeface="Meiryo UI" panose="020B0604030504040204" pitchFamily="50" charset="-128"/>
                <a:ea typeface="Meiryo UI" panose="020B0604030504040204" pitchFamily="50" charset="-128"/>
              </a:rPr>
              <a:t>g</a:t>
            </a:r>
          </a:p>
        </p:txBody>
      </p:sp>
      <p:sp>
        <p:nvSpPr>
          <p:cNvPr id="63" name="楕円 62">
            <a:extLst>
              <a:ext uri="{FF2B5EF4-FFF2-40B4-BE49-F238E27FC236}">
                <a16:creationId xmlns:a16="http://schemas.microsoft.com/office/drawing/2014/main" id="{FCEF78B6-A665-27B7-ED80-30BA78BE9FC3}"/>
              </a:ext>
            </a:extLst>
          </p:cNvPr>
          <p:cNvSpPr/>
          <p:nvPr/>
        </p:nvSpPr>
        <p:spPr>
          <a:xfrm>
            <a:off x="5204452" y="3848827"/>
            <a:ext cx="657101" cy="183563"/>
          </a:xfrm>
          <a:prstGeom prst="ellipse">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5000"/>
              </a:lnSpc>
            </a:pPr>
            <a:r>
              <a:rPr kumimoji="1" lang="en-US"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名</a:t>
            </a:r>
            <a:r>
              <a:rPr kumimoji="1" lang="en-US" altLang="ja-JP"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時間</a:t>
            </a:r>
            <a:endParaRPr kumimoji="1" lang="en-US" sz="900" kern="0">
              <a:solidFill>
                <a:srgbClr val="575757"/>
              </a:solidFill>
              <a:latin typeface="Meiryo UI" panose="020B0604030504040204" pitchFamily="50" charset="-128"/>
              <a:ea typeface="Meiryo UI" panose="020B0604030504040204" pitchFamily="50" charset="-128"/>
            </a:endParaRPr>
          </a:p>
        </p:txBody>
      </p:sp>
      <p:sp>
        <p:nvSpPr>
          <p:cNvPr id="450" name="楕円 449">
            <a:extLst>
              <a:ext uri="{FF2B5EF4-FFF2-40B4-BE49-F238E27FC236}">
                <a16:creationId xmlns:a16="http://schemas.microsoft.com/office/drawing/2014/main" id="{432C46CF-C841-AF4C-A674-8242CB48174C}"/>
              </a:ext>
            </a:extLst>
          </p:cNvPr>
          <p:cNvSpPr/>
          <p:nvPr/>
        </p:nvSpPr>
        <p:spPr>
          <a:xfrm>
            <a:off x="5204452" y="5171471"/>
            <a:ext cx="657101" cy="183563"/>
          </a:xfrm>
          <a:prstGeom prst="ellipse">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5000"/>
              </a:lnSpc>
            </a:pPr>
            <a:r>
              <a:rPr kumimoji="1" lang="en-US"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名</a:t>
            </a:r>
            <a:r>
              <a:rPr kumimoji="1" lang="en-US" altLang="ja-JP" sz="900" kern="0">
                <a:solidFill>
                  <a:srgbClr val="575757"/>
                </a:solidFill>
                <a:latin typeface="Meiryo UI" panose="020B0604030504040204" pitchFamily="50" charset="-128"/>
                <a:ea typeface="Meiryo UI" panose="020B0604030504040204" pitchFamily="50" charset="-128"/>
              </a:rPr>
              <a:t>×X</a:t>
            </a:r>
            <a:r>
              <a:rPr kumimoji="1" lang="ja-JP" altLang="en-US" sz="900" kern="0">
                <a:solidFill>
                  <a:srgbClr val="575757"/>
                </a:solidFill>
                <a:latin typeface="Meiryo UI" panose="020B0604030504040204" pitchFamily="50" charset="-128"/>
                <a:ea typeface="Meiryo UI" panose="020B0604030504040204" pitchFamily="50" charset="-128"/>
              </a:rPr>
              <a:t>時間</a:t>
            </a:r>
            <a:endParaRPr kumimoji="1" lang="en-US" sz="900" kern="0">
              <a:solidFill>
                <a:srgbClr val="575757"/>
              </a:solidFill>
              <a:latin typeface="Meiryo UI" panose="020B0604030504040204" pitchFamily="50" charset="-128"/>
              <a:ea typeface="Meiryo UI" panose="020B0604030504040204" pitchFamily="50" charset="-128"/>
            </a:endParaRPr>
          </a:p>
        </p:txBody>
      </p:sp>
      <p:sp>
        <p:nvSpPr>
          <p:cNvPr id="453" name="テキスト ボックス 452">
            <a:extLst>
              <a:ext uri="{FF2B5EF4-FFF2-40B4-BE49-F238E27FC236}">
                <a16:creationId xmlns:a16="http://schemas.microsoft.com/office/drawing/2014/main" id="{9F2EC6FD-B9D6-115F-537F-D490CBA09405}"/>
              </a:ext>
            </a:extLst>
          </p:cNvPr>
          <p:cNvSpPr txBox="1"/>
          <p:nvPr/>
        </p:nvSpPr>
        <p:spPr>
          <a:xfrm>
            <a:off x="486336" y="5535179"/>
            <a:ext cx="2304625" cy="36933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wrap="square" numCol="1" spcCol="0" rtlCol="0" fromWordArt="0" anchor="ctr" anchorCtr="0" forceAA="0" compatLnSpc="1">
            <a:spAutoFit/>
          </a:bodyPr>
          <a:lstStyle/>
          <a:p>
            <a:pPr algn="ctr"/>
            <a:endParaRPr kumimoji="1" lang="ja-JP" altLang="en-US" err="1">
              <a:solidFill>
                <a:srgbClr val="575757"/>
              </a:solidFill>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120320D9-349F-7FF8-2BE4-69C4B806ADBF}"/>
              </a:ext>
            </a:extLst>
          </p:cNvPr>
          <p:cNvSpPr txBox="1"/>
          <p:nvPr/>
        </p:nvSpPr>
        <p:spPr>
          <a:xfrm>
            <a:off x="3039141" y="2624042"/>
            <a:ext cx="2927882" cy="461665"/>
          </a:xfrm>
          <a:prstGeom prst="rect">
            <a:avLst/>
          </a:prstGeom>
          <a:noFill/>
          <a:ln w="9525" cap="rnd">
            <a:solidFill>
              <a:srgbClr val="FF8D3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wrap="square" numCol="1" spcCol="0" rtlCol="0" fromWordArt="0" anchor="ctr" anchorCtr="0" forceAA="0" compatLnSpc="1">
            <a:spAutoFit/>
          </a:bodyPr>
          <a:lstStyle/>
          <a:p>
            <a:pPr algn="ctr"/>
            <a:r>
              <a:rPr kumimoji="1" lang="ja-JP" altLang="en-US" sz="1200">
                <a:solidFill>
                  <a:srgbClr val="575757"/>
                </a:solidFill>
                <a:latin typeface="Meiryo UI" panose="020B0604030504040204" pitchFamily="50" charset="-128"/>
                <a:ea typeface="Meiryo UI" panose="020B0604030504040204" pitchFamily="50" charset="-128"/>
              </a:rPr>
              <a:t>一般公募予定の場合は、</a:t>
            </a:r>
            <a:endParaRPr kumimoji="1" lang="en-US" altLang="ja-JP" sz="1200">
              <a:solidFill>
                <a:srgbClr val="575757"/>
              </a:solidFill>
              <a:latin typeface="Meiryo UI" panose="020B0604030504040204" pitchFamily="50" charset="-128"/>
              <a:ea typeface="Meiryo UI" panose="020B0604030504040204" pitchFamily="50" charset="-128"/>
            </a:endParaRPr>
          </a:p>
          <a:p>
            <a:pPr algn="ctr"/>
            <a:r>
              <a:rPr kumimoji="1" lang="ja-JP" altLang="en-US" sz="1200">
                <a:solidFill>
                  <a:srgbClr val="575757"/>
                </a:solidFill>
                <a:latin typeface="Meiryo UI" panose="020B0604030504040204" pitchFamily="50" charset="-128"/>
                <a:ea typeface="Meiryo UI" panose="020B0604030504040204" pitchFamily="50" charset="-128"/>
              </a:rPr>
              <a:t>見積り相手方を記載すること。</a:t>
            </a:r>
          </a:p>
        </p:txBody>
      </p:sp>
      <p:sp>
        <p:nvSpPr>
          <p:cNvPr id="28" name="Rectangle 45">
            <a:extLst>
              <a:ext uri="{FF2B5EF4-FFF2-40B4-BE49-F238E27FC236}">
                <a16:creationId xmlns:a16="http://schemas.microsoft.com/office/drawing/2014/main" id="{0DF0FD7A-2F0A-0BBA-261B-4DCD3B2A428D}"/>
              </a:ext>
            </a:extLst>
          </p:cNvPr>
          <p:cNvSpPr/>
          <p:nvPr/>
        </p:nvSpPr>
        <p:spPr>
          <a:xfrm>
            <a:off x="6221918" y="1901365"/>
            <a:ext cx="5706527" cy="269981"/>
          </a:xfrm>
          <a:prstGeom prst="rect">
            <a:avLst/>
          </a:prstGeom>
          <a:noFill/>
          <a:ln w="9525" cap="rnd" cmpd="sng" algn="ctr">
            <a:solidFill>
              <a:schemeClr val="accent1"/>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9250" tIns="9365" rIns="7739" bIns="0" numCol="1" spcCol="0" rtlCol="0" fromWordArt="0" anchor="ctr" anchorCtr="0" forceAA="0" compatLnSpc="1">
            <a:prstTxWarp prst="textNoShape">
              <a:avLst/>
            </a:prstTxWarp>
            <a:noAutofit/>
          </a:bodyPr>
          <a:lstStyle/>
          <a:p>
            <a:pPr defTabSz="742950">
              <a:defRPr/>
            </a:pPr>
            <a:r>
              <a:rPr kumimoji="1" lang="ja-JP" altLang="en-US" sz="1600">
                <a:solidFill>
                  <a:srgbClr val="FF8D36"/>
                </a:solidFill>
                <a:latin typeface="Meiryo UI" panose="020B0604030504040204" pitchFamily="50" charset="-128"/>
                <a:ea typeface="Meiryo UI" panose="020B0604030504040204" pitchFamily="50" charset="-128"/>
              </a:rPr>
              <a:t>□　</a:t>
            </a:r>
            <a:r>
              <a:rPr kumimoji="1" lang="ja-JP" altLang="en-US" sz="1200">
                <a:solidFill>
                  <a:schemeClr val="bg2">
                    <a:lumMod val="10000"/>
                  </a:schemeClr>
                </a:solidFill>
                <a:latin typeface="Meiryo UI" panose="020B0604030504040204" pitchFamily="50" charset="-128"/>
                <a:ea typeface="Meiryo UI" panose="020B0604030504040204" pitchFamily="50" charset="-128"/>
              </a:rPr>
              <a:t>コンソーシアム形成について協議済みもしくは形成について関係者と合意済みである。</a:t>
            </a:r>
            <a:endParaRPr kumimoji="1" lang="ja-JP" altLang="en-US" sz="1600">
              <a:solidFill>
                <a:schemeClr val="bg2">
                  <a:lumMod val="10000"/>
                </a:schemeClr>
              </a:solidFill>
              <a:latin typeface="Meiryo UI" panose="020B0604030504040204" pitchFamily="50" charset="-128"/>
              <a:ea typeface="Meiryo UI" panose="020B0604030504040204" pitchFamily="50" charset="-128"/>
            </a:endParaRPr>
          </a:p>
        </p:txBody>
      </p:sp>
      <p:cxnSp>
        <p:nvCxnSpPr>
          <p:cNvPr id="35" name="直線コネクタ 34">
            <a:extLst>
              <a:ext uri="{FF2B5EF4-FFF2-40B4-BE49-F238E27FC236}">
                <a16:creationId xmlns:a16="http://schemas.microsoft.com/office/drawing/2014/main" id="{19E87A69-065D-7713-1ABF-15B2CAD7B19B}"/>
              </a:ext>
            </a:extLst>
          </p:cNvPr>
          <p:cNvCxnSpPr>
            <a:cxnSpLocks/>
          </p:cNvCxnSpPr>
          <p:nvPr/>
        </p:nvCxnSpPr>
        <p:spPr>
          <a:xfrm flipV="1">
            <a:off x="6390970" y="1122947"/>
            <a:ext cx="1451811" cy="942325"/>
          </a:xfrm>
          <a:prstGeom prst="line">
            <a:avLst/>
          </a:prstGeom>
          <a:ln w="31750" cap="rnd">
            <a:solidFill>
              <a:srgbClr val="EEE89A"/>
            </a:solidFill>
            <a:prstDash val="solid"/>
            <a:round/>
            <a:headEnd type="oval"/>
          </a:ln>
        </p:spPr>
        <p:style>
          <a:lnRef idx="1">
            <a:schemeClr val="accent1"/>
          </a:lnRef>
          <a:fillRef idx="0">
            <a:schemeClr val="accent1"/>
          </a:fillRef>
          <a:effectRef idx="0">
            <a:schemeClr val="accent1"/>
          </a:effectRef>
          <a:fontRef idx="minor">
            <a:schemeClr val="tx1"/>
          </a:fontRef>
        </p:style>
      </p:cxnSp>
      <p:sp>
        <p:nvSpPr>
          <p:cNvPr id="22" name="Rectangle 2">
            <a:extLst>
              <a:ext uri="{FF2B5EF4-FFF2-40B4-BE49-F238E27FC236}">
                <a16:creationId xmlns:a16="http://schemas.microsoft.com/office/drawing/2014/main" id="{CC6AC4A8-F0E2-7CD5-F370-3BE6DEF44930}"/>
              </a:ext>
            </a:extLst>
          </p:cNvPr>
          <p:cNvSpPr/>
          <p:nvPr/>
        </p:nvSpPr>
        <p:spPr>
          <a:xfrm>
            <a:off x="6879431" y="98400"/>
            <a:ext cx="4672597" cy="549410"/>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lvl="1">
              <a:buClr>
                <a:srgbClr val="FF8222"/>
              </a:buClr>
              <a:defRPr/>
            </a:pPr>
            <a:r>
              <a:rPr kumimoji="1" lang="ja-JP" altLang="en-US" sz="1600" kern="0">
                <a:solidFill>
                  <a:srgbClr val="575757"/>
                </a:solidFill>
                <a:latin typeface="Meiryo UI" panose="020B0604030504040204" pitchFamily="50" charset="-128"/>
                <a:ea typeface="Meiryo UI" panose="020B0604030504040204" pitchFamily="50" charset="-128"/>
              </a:rPr>
              <a:t>各団体の役割と必要リソース、担当者名を記載すること</a:t>
            </a:r>
            <a:endParaRPr kumimoji="1" lang="en-US" altLang="ja-JP" sz="1600" kern="0">
              <a:solidFill>
                <a:srgbClr val="575757"/>
              </a:solidFill>
              <a:latin typeface="Meiryo UI" panose="020B0604030504040204" pitchFamily="50" charset="-128"/>
              <a:ea typeface="Meiryo UI" panose="020B0604030504040204" pitchFamily="50" charset="-128"/>
            </a:endParaRPr>
          </a:p>
        </p:txBody>
      </p:sp>
      <p:sp>
        <p:nvSpPr>
          <p:cNvPr id="38" name="テキスト ボックス 42">
            <a:extLst>
              <a:ext uri="{FF2B5EF4-FFF2-40B4-BE49-F238E27FC236}">
                <a16:creationId xmlns:a16="http://schemas.microsoft.com/office/drawing/2014/main" id="{5B1EB2E5-1783-8384-3D69-8B0438B91748}"/>
              </a:ext>
            </a:extLst>
          </p:cNvPr>
          <p:cNvSpPr txBox="1"/>
          <p:nvPr/>
        </p:nvSpPr>
        <p:spPr>
          <a:xfrm>
            <a:off x="576000" y="360000"/>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defRPr/>
            </a:pPr>
            <a:r>
              <a:rPr kumimoji="1" lang="en-US" altLang="ja-JP" sz="1400">
                <a:solidFill>
                  <a:srgbClr val="575757"/>
                </a:solidFill>
                <a:latin typeface="Meiryo UI" panose="020B0604030504040204" pitchFamily="50" charset="-128"/>
                <a:ea typeface="Meiryo UI" panose="020B0604030504040204" pitchFamily="50" charset="-128"/>
              </a:rPr>
              <a:t>Ⅳ</a:t>
            </a:r>
            <a:r>
              <a:rPr kumimoji="1" lang="ja-JP" altLang="en-US" sz="1400">
                <a:solidFill>
                  <a:srgbClr val="575757"/>
                </a:solidFill>
                <a:latin typeface="Meiryo UI" panose="020B0604030504040204" pitchFamily="50" charset="-128"/>
                <a:ea typeface="Meiryo UI" panose="020B0604030504040204" pitchFamily="50" charset="-128"/>
              </a:rPr>
              <a:t>　実施計画</a:t>
            </a:r>
          </a:p>
        </p:txBody>
      </p:sp>
      <p:sp>
        <p:nvSpPr>
          <p:cNvPr id="39" name="タイトル 1">
            <a:extLst>
              <a:ext uri="{FF2B5EF4-FFF2-40B4-BE49-F238E27FC236}">
                <a16:creationId xmlns:a16="http://schemas.microsoft.com/office/drawing/2014/main" id="{D50A5D2F-5939-643E-55E4-0CF68657F965}"/>
              </a:ext>
            </a:extLst>
          </p:cNvPr>
          <p:cNvSpPr txBox="1">
            <a:spLocks/>
          </p:cNvSpPr>
          <p:nvPr/>
        </p:nvSpPr>
        <p:spPr>
          <a:xfrm>
            <a:off x="630000" y="622800"/>
            <a:ext cx="10933350"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a:lstStyle>
          <a:p>
            <a:pPr>
              <a:tabLst>
                <a:tab pos="355600" algn="l"/>
              </a:tabLst>
            </a:pP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体制</a:t>
            </a:r>
            <a:endParaRPr kumimoji="1" lang="en-US">
              <a:solidFill>
                <a:srgbClr val="FE9341"/>
              </a:solidFill>
              <a:latin typeface="Meiryo UI" panose="020B0604030504040204" pitchFamily="50" charset="-128"/>
              <a:ea typeface="Meiryo UI" panose="020B0604030504040204" pitchFamily="50" charset="-128"/>
            </a:endParaRPr>
          </a:p>
        </p:txBody>
      </p:sp>
      <p:sp>
        <p:nvSpPr>
          <p:cNvPr id="43" name="Oval 20">
            <a:extLst>
              <a:ext uri="{FF2B5EF4-FFF2-40B4-BE49-F238E27FC236}">
                <a16:creationId xmlns:a16="http://schemas.microsoft.com/office/drawing/2014/main" id="{E75B32B0-447F-F5BE-E496-31BD9CBF878B}"/>
              </a:ext>
            </a:extLst>
          </p:cNvPr>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２</a:t>
            </a:r>
            <a:endParaRPr kumimoji="0" 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2" name="Rectangle 2">
            <a:extLst>
              <a:ext uri="{FF2B5EF4-FFF2-40B4-BE49-F238E27FC236}">
                <a16:creationId xmlns:a16="http://schemas.microsoft.com/office/drawing/2014/main" id="{B1196052-0130-F9E4-58D9-D484DBDD90AD}"/>
              </a:ext>
            </a:extLst>
          </p:cNvPr>
          <p:cNvSpPr/>
          <p:nvPr/>
        </p:nvSpPr>
        <p:spPr>
          <a:xfrm>
            <a:off x="7886048" y="804636"/>
            <a:ext cx="2848211" cy="451248"/>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ja-JP" altLang="en-US" sz="1600">
                <a:solidFill>
                  <a:srgbClr val="575757"/>
                </a:solidFill>
                <a:latin typeface="Meiryo UI" panose="020B0604030504040204" pitchFamily="50" charset="-128"/>
                <a:ea typeface="Meiryo UI" panose="020B0604030504040204" pitchFamily="50" charset="-128"/>
              </a:rPr>
              <a:t>内容を確認しチェックしてください。</a:t>
            </a:r>
          </a:p>
        </p:txBody>
      </p:sp>
    </p:spTree>
    <p:extLst>
      <p:ext uri="{BB962C8B-B14F-4D97-AF65-F5344CB8AC3E}">
        <p14:creationId xmlns:p14="http://schemas.microsoft.com/office/powerpoint/2010/main" val="312049663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30" name="表 2"/>
          <p:cNvGraphicFramePr>
            <a:graphicFrameLocks noGrp="1"/>
          </p:cNvGraphicFramePr>
          <p:nvPr>
            <p:extLst>
              <p:ext uri="{D42A27DB-BD31-4B8C-83A1-F6EECF244321}">
                <p14:modId xmlns:p14="http://schemas.microsoft.com/office/powerpoint/2010/main" val="1039990841"/>
              </p:ext>
            </p:extLst>
          </p:nvPr>
        </p:nvGraphicFramePr>
        <p:xfrm>
          <a:off x="629999" y="964537"/>
          <a:ext cx="10965513" cy="4669214"/>
        </p:xfrm>
        <a:graphic>
          <a:graphicData uri="http://schemas.openxmlformats.org/drawingml/2006/table">
            <a:tbl>
              <a:tblPr/>
              <a:tblGrid>
                <a:gridCol w="43637">
                  <a:extLst>
                    <a:ext uri="{9D8B030D-6E8A-4147-A177-3AD203B41FA5}">
                      <a16:colId xmlns:a16="http://schemas.microsoft.com/office/drawing/2014/main" val="20000"/>
                    </a:ext>
                  </a:extLst>
                </a:gridCol>
                <a:gridCol w="131058">
                  <a:extLst>
                    <a:ext uri="{9D8B030D-6E8A-4147-A177-3AD203B41FA5}">
                      <a16:colId xmlns:a16="http://schemas.microsoft.com/office/drawing/2014/main" val="20001"/>
                    </a:ext>
                  </a:extLst>
                </a:gridCol>
                <a:gridCol w="162175">
                  <a:extLst>
                    <a:ext uri="{9D8B030D-6E8A-4147-A177-3AD203B41FA5}">
                      <a16:colId xmlns:a16="http://schemas.microsoft.com/office/drawing/2014/main" val="20002"/>
                    </a:ext>
                  </a:extLst>
                </a:gridCol>
                <a:gridCol w="823345">
                  <a:extLst>
                    <a:ext uri="{9D8B030D-6E8A-4147-A177-3AD203B41FA5}">
                      <a16:colId xmlns:a16="http://schemas.microsoft.com/office/drawing/2014/main" val="20003"/>
                    </a:ext>
                  </a:extLst>
                </a:gridCol>
                <a:gridCol w="1659167">
                  <a:extLst>
                    <a:ext uri="{9D8B030D-6E8A-4147-A177-3AD203B41FA5}">
                      <a16:colId xmlns:a16="http://schemas.microsoft.com/office/drawing/2014/main" val="20004"/>
                    </a:ext>
                  </a:extLst>
                </a:gridCol>
                <a:gridCol w="4565826">
                  <a:extLst>
                    <a:ext uri="{9D8B030D-6E8A-4147-A177-3AD203B41FA5}">
                      <a16:colId xmlns:a16="http://schemas.microsoft.com/office/drawing/2014/main" val="20005"/>
                    </a:ext>
                  </a:extLst>
                </a:gridCol>
                <a:gridCol w="1361783">
                  <a:extLst>
                    <a:ext uri="{9D8B030D-6E8A-4147-A177-3AD203B41FA5}">
                      <a16:colId xmlns:a16="http://schemas.microsoft.com/office/drawing/2014/main" val="20006"/>
                    </a:ext>
                  </a:extLst>
                </a:gridCol>
                <a:gridCol w="90447">
                  <a:extLst>
                    <a:ext uri="{9D8B030D-6E8A-4147-A177-3AD203B41FA5}">
                      <a16:colId xmlns:a16="http://schemas.microsoft.com/office/drawing/2014/main" val="20007"/>
                    </a:ext>
                  </a:extLst>
                </a:gridCol>
                <a:gridCol w="531284">
                  <a:extLst>
                    <a:ext uri="{9D8B030D-6E8A-4147-A177-3AD203B41FA5}">
                      <a16:colId xmlns:a16="http://schemas.microsoft.com/office/drawing/2014/main" val="20008"/>
                    </a:ext>
                  </a:extLst>
                </a:gridCol>
                <a:gridCol w="1596791">
                  <a:extLst>
                    <a:ext uri="{9D8B030D-6E8A-4147-A177-3AD203B41FA5}">
                      <a16:colId xmlns:a16="http://schemas.microsoft.com/office/drawing/2014/main" val="20009"/>
                    </a:ext>
                  </a:extLst>
                </a:gridCol>
              </a:tblGrid>
              <a:tr h="203007">
                <a:tc gridSpan="5">
                  <a:txBody>
                    <a:bodyPr/>
                    <a:lstStyle/>
                    <a:p>
                      <a:pPr algn="ctr" fontAlgn="ctr"/>
                      <a:r>
                        <a:rPr lang="ja-JP" altLang="en-US" sz="1100" b="1" i="0" u="none" strike="noStrike">
                          <a:solidFill>
                            <a:schemeClr val="bg1"/>
                          </a:solidFill>
                          <a:effectLst/>
                          <a:latin typeface="Meiryo UI" panose="020B0604030504040204" pitchFamily="50" charset="-128"/>
                          <a:ea typeface="Meiryo UI" panose="020B0604030504040204" pitchFamily="50" charset="-128"/>
                        </a:rPr>
                        <a:t>項　　目</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D36"/>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1100" b="1" i="0" u="none" strike="noStrike">
                          <a:solidFill>
                            <a:schemeClr val="bg1"/>
                          </a:solidFill>
                          <a:effectLst/>
                          <a:latin typeface="Meiryo UI" panose="020B0604030504040204" pitchFamily="50" charset="-128"/>
                          <a:ea typeface="Meiryo UI" panose="020B0604030504040204" pitchFamily="50" charset="-128"/>
                        </a:rPr>
                        <a:t>積算内容</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8D36"/>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ctr" fontAlgn="ctr"/>
                      <a:r>
                        <a:rPr lang="ja-JP" altLang="en-US" sz="1100" b="1" i="0" u="none" strike="noStrike">
                          <a:solidFill>
                            <a:schemeClr val="bg1"/>
                          </a:solidFill>
                          <a:effectLst/>
                          <a:latin typeface="Meiryo UI" panose="020B0604030504040204" pitchFamily="50" charset="-128"/>
                          <a:ea typeface="Meiryo UI" panose="020B0604030504040204" pitchFamily="50" charset="-128"/>
                        </a:rPr>
                        <a:t>金額［円］</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8D36"/>
                    </a:solidFill>
                  </a:tcPr>
                </a:tc>
                <a:extLst>
                  <a:ext uri="{0D108BD9-81ED-4DB2-BD59-A6C34878D82A}">
                    <a16:rowId xmlns:a16="http://schemas.microsoft.com/office/drawing/2014/main" val="10000"/>
                  </a:ext>
                </a:extLst>
              </a:tr>
              <a:tr h="188796">
                <a:tc gridSpan="4">
                  <a:txBody>
                    <a:bodyPr/>
                    <a:lstStyle/>
                    <a:p>
                      <a:pPr algn="ctr" fontAlgn="t"/>
                      <a:r>
                        <a:rPr lang="en-US" altLang="ja-JP" sz="1100" b="0" i="0" u="none" strike="noStrike">
                          <a:effectLst/>
                          <a:latin typeface="Meiryo UI" panose="020B0604030504040204" pitchFamily="50" charset="-128"/>
                          <a:ea typeface="Meiryo UI" panose="020B0604030504040204" pitchFamily="50" charset="-128"/>
                        </a:rPr>
                        <a:t>1.</a:t>
                      </a:r>
                      <a:r>
                        <a:rPr lang="ja-JP" altLang="en-US" sz="1100" b="0" i="0" u="none" strike="noStrike">
                          <a:effectLst/>
                          <a:latin typeface="Meiryo UI" panose="020B0604030504040204" pitchFamily="50" charset="-128"/>
                          <a:ea typeface="Meiryo UI" panose="020B0604030504040204" pitchFamily="50" charset="-128"/>
                        </a:rPr>
                        <a:t>直接経費</a:t>
                      </a:r>
                    </a:p>
                  </a:txBody>
                  <a:tcPr marL="3757" marR="3757" marT="37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E6D3"/>
                    </a:solidFill>
                  </a:tcPr>
                </a:tc>
                <a:tc hMerge="1">
                  <a:txBody>
                    <a:bodyPr/>
                    <a:lstStyle/>
                    <a:p>
                      <a:endParaRPr kumimoji="1" lang="ja-JP" altLang="en-US"/>
                    </a:p>
                  </a:txBody>
                  <a:tcPr/>
                </a:tc>
                <a:tc hMerge="1">
                  <a:txBody>
                    <a:bodyPr/>
                    <a:lstStyle/>
                    <a:p>
                      <a:pPr algn="ctr" fontAlgn="t"/>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t"/>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a:txBody>
                    <a:bodyPr/>
                    <a:lstStyle/>
                    <a:p>
                      <a:pPr algn="l" fontAlgn="t"/>
                      <a:r>
                        <a:rPr lang="ja-JP" altLang="en-US" sz="1100" b="0" i="1" u="none" strike="noStrike">
                          <a:solidFill>
                            <a:srgbClr val="00B050"/>
                          </a:solidFill>
                          <a:effectLst/>
                          <a:latin typeface="Meiryo UI" panose="020B0604030504040204" pitchFamily="50" charset="-128"/>
                          <a:ea typeface="Meiryo UI" panose="020B0604030504040204" pitchFamily="50" charset="-128"/>
                        </a:rPr>
                        <a:t>例）</a:t>
                      </a:r>
                    </a:p>
                  </a:txBody>
                  <a:tcPr marL="3757" marR="3757" marT="3757" marB="0">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1" i="0" u="none" strike="noStrike">
                          <a:solidFill>
                            <a:srgbClr val="0000FF"/>
                          </a:solidFill>
                          <a:effectLst/>
                          <a:latin typeface="Meiryo UI" panose="020B0604030504040204" pitchFamily="50" charset="-128"/>
                          <a:ea typeface="Meiryo UI" panose="020B0604030504040204" pitchFamily="50" charset="-128"/>
                        </a:rPr>
                        <a:t>　</a:t>
                      </a:r>
                    </a:p>
                  </a:txBody>
                  <a:tcPr marL="3757" marR="3757" marT="3757" marB="0">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1" i="0" u="none" strike="noStrike">
                          <a:solidFill>
                            <a:srgbClr val="0000FF"/>
                          </a:solidFill>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1" i="0" u="none" strike="noStrike">
                          <a:solidFill>
                            <a:srgbClr val="0000FF"/>
                          </a:solidFill>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6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gridSpan="3">
                  <a:txBody>
                    <a:bodyPr/>
                    <a:lstStyle/>
                    <a:p>
                      <a:pPr algn="l" fontAlgn="t"/>
                      <a:r>
                        <a:rPr lang="en-US" altLang="zh-TW" sz="1100" b="0" i="0" u="none" strike="noStrike">
                          <a:effectLst/>
                          <a:latin typeface="Meiryo UI" panose="020B0604030504040204" pitchFamily="50" charset="-128"/>
                          <a:ea typeface="Meiryo UI" panose="020B0604030504040204" pitchFamily="50" charset="-128"/>
                        </a:rPr>
                        <a:t>Ⅰ</a:t>
                      </a:r>
                      <a:r>
                        <a:rPr lang="zh-TW" altLang="en-US" sz="1100" b="0" i="0" u="none" strike="noStrike">
                          <a:effectLst/>
                          <a:latin typeface="Meiryo UI" panose="020B0604030504040204" pitchFamily="50" charset="-128"/>
                          <a:ea typeface="Meiryo UI" panose="020B0604030504040204" pitchFamily="50" charset="-128"/>
                        </a:rPr>
                        <a:t>．物品費（</a:t>
                      </a:r>
                      <a:r>
                        <a:rPr lang="en-US" altLang="zh-TW" sz="1100" b="0" i="0" u="none" strike="noStrike">
                          <a:effectLst/>
                          <a:latin typeface="Meiryo UI" panose="020B0604030504040204" pitchFamily="50" charset="-128"/>
                          <a:ea typeface="Meiryo UI" panose="020B0604030504040204" pitchFamily="50" charset="-128"/>
                        </a:rPr>
                        <a:t>※</a:t>
                      </a:r>
                      <a:r>
                        <a:rPr lang="zh-TW" altLang="en-US" sz="1100" b="0" i="0" u="none" strike="noStrike">
                          <a:effectLst/>
                          <a:latin typeface="Meiryo UI" panose="020B0604030504040204" pitchFamily="50" charset="-128"/>
                          <a:ea typeface="Meiryo UI" panose="020B0604030504040204" pitchFamily="50" charset="-128"/>
                        </a:rPr>
                        <a:t>１）</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E6D3"/>
                    </a:solidFill>
                  </a:tcPr>
                </a:tc>
                <a:tc hMerge="1">
                  <a:txBody>
                    <a:bodyPr/>
                    <a:lstStyle/>
                    <a:p>
                      <a:endParaRPr kumimoji="1" lang="ja-JP" altLang="en-US"/>
                    </a:p>
                  </a:txBody>
                  <a:tcPr/>
                </a:tc>
                <a:tc hMerge="1">
                  <a:txBody>
                    <a:bodyPr/>
                    <a:lstStyle/>
                    <a:p>
                      <a:pPr algn="l" fontAlgn="t"/>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2"/>
                  </a:ext>
                </a:extLst>
              </a:tr>
              <a:tr h="321156">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1100" b="0" i="0" u="none" strike="noStrike">
                          <a:effectLst/>
                          <a:latin typeface="Meiryo UI" panose="020B0604030504040204" pitchFamily="50" charset="-128"/>
                          <a:ea typeface="Meiryo UI" panose="020B0604030504040204" pitchFamily="50" charset="-128"/>
                        </a:rPr>
                        <a:t>１．設備備品費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gridSpan="2">
                  <a:txBody>
                    <a:bodyPr/>
                    <a:lstStyle/>
                    <a:p>
                      <a:pPr algn="l" fontAlgn="t">
                        <a:tabLst/>
                      </a:pPr>
                      <a:r>
                        <a:rPr lang="ja-JP" altLang="en-US" sz="1100" b="0" i="1" u="none" strike="noStrike">
                          <a:solidFill>
                            <a:srgbClr val="00B050"/>
                          </a:solidFill>
                          <a:effectLst/>
                          <a:latin typeface="Meiryo UI" panose="020B0604030504040204" pitchFamily="50" charset="-128"/>
                          <a:ea typeface="Meiryo UI" panose="020B0604030504040204" pitchFamily="50" charset="-128"/>
                        </a:rPr>
                        <a:t>機器名（</a:t>
                      </a:r>
                      <a:r>
                        <a:rPr lang="ja-JP" altLang="en-US" sz="1100" b="1" i="1" u="sng" strike="noStrike">
                          <a:solidFill>
                            <a:srgbClr val="FF0000"/>
                          </a:solidFill>
                          <a:effectLst/>
                          <a:latin typeface="Meiryo UI" panose="020B0604030504040204" pitchFamily="50" charset="-128"/>
                          <a:ea typeface="Meiryo UI" panose="020B0604030504040204" pitchFamily="50" charset="-128"/>
                        </a:rPr>
                        <a:t>メーカー・型式（</a:t>
                      </a:r>
                      <a:r>
                        <a:rPr lang="en-US" altLang="ja-JP" sz="1100" b="1" i="1" u="sng" strike="noStrike">
                          <a:solidFill>
                            <a:srgbClr val="FF0000"/>
                          </a:solidFill>
                          <a:effectLst/>
                          <a:latin typeface="Meiryo UI" panose="020B0604030504040204" pitchFamily="50" charset="-128"/>
                          <a:ea typeface="Meiryo UI" panose="020B0604030504040204" pitchFamily="50" charset="-128"/>
                        </a:rPr>
                        <a:t>ISMAP</a:t>
                      </a:r>
                      <a:r>
                        <a:rPr lang="ja-JP" altLang="en-US" sz="1100" b="1" i="1" u="sng" strike="noStrike">
                          <a:solidFill>
                            <a:srgbClr val="FF0000"/>
                          </a:solidFill>
                          <a:effectLst/>
                          <a:latin typeface="Meiryo UI" panose="020B0604030504040204" pitchFamily="50" charset="-128"/>
                          <a:ea typeface="Meiryo UI" panose="020B0604030504040204" pitchFamily="50" charset="-128"/>
                        </a:rPr>
                        <a:t>・</a:t>
                      </a:r>
                      <a:r>
                        <a:rPr lang="en-US" altLang="ja-JP" sz="1100" b="1" i="1" u="sng" strike="noStrike">
                          <a:solidFill>
                            <a:srgbClr val="FF0000"/>
                          </a:solidFill>
                          <a:effectLst/>
                          <a:latin typeface="Meiryo UI" panose="020B0604030504040204" pitchFamily="50" charset="-128"/>
                          <a:ea typeface="Meiryo UI" panose="020B0604030504040204" pitchFamily="50" charset="-128"/>
                        </a:rPr>
                        <a:t>JC</a:t>
                      </a:r>
                      <a:r>
                        <a:rPr lang="ja-JP" altLang="en-US" sz="1100" b="1" i="1" u="sng" strike="noStrike">
                          <a:solidFill>
                            <a:srgbClr val="FF0000"/>
                          </a:solidFill>
                          <a:effectLst/>
                          <a:latin typeface="Meiryo UI" panose="020B0604030504040204" pitchFamily="50" charset="-128"/>
                          <a:ea typeface="Meiryo UI" panose="020B0604030504040204" pitchFamily="50" charset="-128"/>
                        </a:rPr>
                        <a:t>－</a:t>
                      </a:r>
                      <a:r>
                        <a:rPr lang="en-US" altLang="ja-JP" sz="1100" b="1" i="1" u="sng" strike="noStrike">
                          <a:solidFill>
                            <a:srgbClr val="FF0000"/>
                          </a:solidFill>
                          <a:effectLst/>
                          <a:latin typeface="Meiryo UI" panose="020B0604030504040204" pitchFamily="50" charset="-128"/>
                          <a:ea typeface="Meiryo UI" panose="020B0604030504040204" pitchFamily="50" charset="-128"/>
                        </a:rPr>
                        <a:t>STAR</a:t>
                      </a:r>
                      <a:r>
                        <a:rPr lang="ja-JP" altLang="en-US" sz="1100" b="1" i="1" u="sng" strike="noStrike">
                          <a:solidFill>
                            <a:srgbClr val="FF0000"/>
                          </a:solidFill>
                          <a:effectLst/>
                          <a:latin typeface="Meiryo UI" panose="020B0604030504040204" pitchFamily="50" charset="-128"/>
                          <a:ea typeface="Meiryo UI" panose="020B0604030504040204" pitchFamily="50" charset="-128"/>
                        </a:rPr>
                        <a:t>の登録番号）</a:t>
                      </a:r>
                      <a:r>
                        <a:rPr lang="ja-JP" altLang="en-US" sz="1100" b="0" i="1" u="none" strike="noStrike">
                          <a:solidFill>
                            <a:srgbClr val="00B050"/>
                          </a:solidFill>
                          <a:effectLst/>
                          <a:latin typeface="Meiryo UI" panose="020B0604030504040204" pitchFamily="50" charset="-128"/>
                          <a:ea typeface="Meiryo UI" panose="020B0604030504040204" pitchFamily="50" charset="-128"/>
                        </a:rPr>
                        <a:t>・単価・個数を記載、リース・レンタルの場合は期間も記載）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hMerge="1">
                  <a:txBody>
                    <a:bodyPr/>
                    <a:lstStyle/>
                    <a:p>
                      <a:pPr algn="r" fontAlgn="t"/>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3"/>
                  </a:ext>
                </a:extLst>
              </a:tr>
              <a:tr h="16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E6D3"/>
                    </a:solidFill>
                  </a:tcPr>
                </a:tc>
                <a:tc gridSpan="2">
                  <a:txBody>
                    <a:bodyPr/>
                    <a:lstStyle/>
                    <a:p>
                      <a:pPr algn="l" fontAlgn="t"/>
                      <a:r>
                        <a:rPr lang="zh-TW" altLang="en-US" sz="1100" b="0" i="0" u="none" strike="noStrike">
                          <a:effectLst/>
                          <a:latin typeface="Meiryo UI" panose="020B0604030504040204" pitchFamily="50" charset="-128"/>
                          <a:ea typeface="Meiryo UI" panose="020B0604030504040204" pitchFamily="50" charset="-128"/>
                        </a:rPr>
                        <a:t>２．消耗品費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1100" b="0" i="1" u="none" strike="noStrike">
                          <a:solidFill>
                            <a:srgbClr val="00B050"/>
                          </a:solidFill>
                          <a:effectLst/>
                          <a:latin typeface="Meiryo UI" panose="020B0604030504040204" pitchFamily="50" charset="-128"/>
                          <a:ea typeface="Meiryo UI" panose="020B0604030504040204" pitchFamily="50" charset="-128"/>
                        </a:rPr>
                        <a:t>○○部品   *</a:t>
                      </a:r>
                      <a:r>
                        <a:rPr lang="en-US" altLang="ja-JP" sz="1100" b="0" i="1" u="none" strike="noStrike">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a:solidFill>
                            <a:srgbClr val="00B050"/>
                          </a:solidFill>
                          <a:effectLst/>
                          <a:latin typeface="Meiryo UI" panose="020B0604030504040204" pitchFamily="50" charset="-128"/>
                          <a:ea typeface="Meiryo UI" panose="020B0604030504040204" pitchFamily="50" charset="-128"/>
                        </a:rPr>
                        <a:t>円</a:t>
                      </a:r>
                      <a:r>
                        <a:rPr lang="en-US" altLang="ja-JP" sz="1100" b="0" i="1" u="none" strike="noStrike">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a:solidFill>
                            <a:srgbClr val="00B050"/>
                          </a:solidFill>
                          <a:effectLst/>
                          <a:latin typeface="Meiryo UI" panose="020B0604030504040204" pitchFamily="50" charset="-128"/>
                          <a:ea typeface="Meiryo UI" panose="020B0604030504040204" pitchFamily="50" charset="-128"/>
                        </a:rPr>
                        <a:t>数量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6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gridSpan="3">
                  <a:txBody>
                    <a:bodyPr/>
                    <a:lstStyle/>
                    <a:p>
                      <a:pPr algn="l" fontAlgn="t"/>
                      <a:r>
                        <a:rPr lang="en-US" altLang="ja-JP" sz="1100" b="0" i="0" u="none" strike="noStrike">
                          <a:effectLst/>
                          <a:latin typeface="Meiryo UI" panose="020B0604030504040204" pitchFamily="50" charset="-128"/>
                          <a:ea typeface="Meiryo UI" panose="020B0604030504040204" pitchFamily="50" charset="-128"/>
                        </a:rPr>
                        <a:t>Ⅱ</a:t>
                      </a:r>
                      <a:r>
                        <a:rPr lang="ja-JP" altLang="en-US" sz="1100" b="0" i="0" u="none" strike="noStrike" err="1">
                          <a:effectLst/>
                          <a:latin typeface="Meiryo UI" panose="020B0604030504040204" pitchFamily="50" charset="-128"/>
                          <a:ea typeface="Meiryo UI" panose="020B0604030504040204" pitchFamily="50" charset="-128"/>
                        </a:rPr>
                        <a:t>．</a:t>
                      </a:r>
                      <a:r>
                        <a:rPr lang="ja-JP" altLang="en-US" sz="1100" b="0" i="0" u="none" strike="noStrike">
                          <a:effectLst/>
                          <a:latin typeface="Meiryo UI" panose="020B0604030504040204" pitchFamily="50" charset="-128"/>
                          <a:ea typeface="Meiryo UI" panose="020B0604030504040204" pitchFamily="50" charset="-128"/>
                        </a:rPr>
                        <a:t>人件費・謝金（</a:t>
                      </a:r>
                      <a:r>
                        <a:rPr lang="en-US" altLang="ja-JP" sz="1100" b="0" i="0" u="none" strike="noStrike">
                          <a:effectLst/>
                          <a:latin typeface="Meiryo UI" panose="020B0604030504040204" pitchFamily="50" charset="-128"/>
                          <a:ea typeface="Meiryo UI" panose="020B0604030504040204" pitchFamily="50" charset="-128"/>
                        </a:rPr>
                        <a:t>※</a:t>
                      </a:r>
                      <a:r>
                        <a:rPr lang="ja-JP" altLang="en-US" sz="1100" b="0" i="0" u="none" strike="noStrike">
                          <a:effectLst/>
                          <a:latin typeface="Meiryo UI" panose="020B0604030504040204" pitchFamily="50" charset="-128"/>
                          <a:ea typeface="Meiryo UI" panose="020B0604030504040204" pitchFamily="50" charset="-128"/>
                        </a:rPr>
                        <a:t>２、３）</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E6D3"/>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t"/>
                      <a:r>
                        <a:rPr lang="ja-JP" altLang="en-US" sz="1100" b="0" i="0" u="none" strike="noStrike">
                          <a:solidFill>
                            <a:srgbClr val="00B050"/>
                          </a:solidFill>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5"/>
                  </a:ext>
                </a:extLst>
              </a:tr>
              <a:tr h="16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１．事業担当者費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zh-TW" altLang="en-US" sz="1100" b="0" i="1" u="none" strike="noStrike">
                          <a:solidFill>
                            <a:srgbClr val="00B050"/>
                          </a:solidFill>
                          <a:effectLst/>
                          <a:latin typeface="Meiryo UI" panose="020B0604030504040204" pitchFamily="50" charset="-128"/>
                          <a:ea typeface="Meiryo UI" panose="020B0604030504040204" pitchFamily="50" charset="-128"/>
                        </a:rPr>
                        <a:t>　　　  　 *</a:t>
                      </a:r>
                      <a:r>
                        <a:rPr lang="en-US" altLang="zh-TW" sz="1100" b="0" i="1" u="none" strike="noStrike">
                          <a:solidFill>
                            <a:srgbClr val="00B050"/>
                          </a:solidFill>
                          <a:effectLst/>
                          <a:latin typeface="Meiryo UI" panose="020B0604030504040204" pitchFamily="50" charset="-128"/>
                          <a:ea typeface="Meiryo UI" panose="020B0604030504040204" pitchFamily="50" charset="-128"/>
                        </a:rPr>
                        <a:t>,***</a:t>
                      </a:r>
                      <a:r>
                        <a:rPr lang="zh-TW" altLang="en-US" sz="1100" b="0" i="1" u="none" strike="noStrike">
                          <a:solidFill>
                            <a:srgbClr val="00B050"/>
                          </a:solidFill>
                          <a:effectLst/>
                          <a:latin typeface="Meiryo UI" panose="020B0604030504040204" pitchFamily="50" charset="-128"/>
                          <a:ea typeface="Meiryo UI" panose="020B0604030504040204" pitchFamily="50" charset="-128"/>
                        </a:rPr>
                        <a:t>円</a:t>
                      </a:r>
                      <a:r>
                        <a:rPr lang="en-US" altLang="zh-TW" sz="1100" b="0" i="1" u="none" strike="noStrike">
                          <a:solidFill>
                            <a:srgbClr val="00B050"/>
                          </a:solidFill>
                          <a:effectLst/>
                          <a:latin typeface="Meiryo UI" panose="020B0604030504040204" pitchFamily="50" charset="-128"/>
                          <a:ea typeface="Meiryo UI" panose="020B0604030504040204" pitchFamily="50" charset="-128"/>
                        </a:rPr>
                        <a:t>×***</a:t>
                      </a:r>
                      <a:r>
                        <a:rPr lang="zh-TW" altLang="en-US" sz="1100" b="0" i="1" u="none" strike="noStrike">
                          <a:solidFill>
                            <a:srgbClr val="00B050"/>
                          </a:solidFill>
                          <a:effectLst/>
                          <a:latin typeface="Meiryo UI" panose="020B0604030504040204" pitchFamily="50" charset="-128"/>
                          <a:ea typeface="Meiryo UI" panose="020B0604030504040204" pitchFamily="50" charset="-128"/>
                        </a:rPr>
                        <a:t>人･時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6"/>
                  </a:ext>
                </a:extLst>
              </a:tr>
              <a:tr h="167931">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1100" b="0" i="0" u="none" strike="noStrike">
                          <a:effectLst/>
                          <a:latin typeface="Meiryo UI" panose="020B0604030504040204" pitchFamily="50" charset="-128"/>
                          <a:ea typeface="Meiryo UI" panose="020B0604030504040204" pitchFamily="50" charset="-128"/>
                        </a:rPr>
                        <a:t>２．事業補助者費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pPr algn="l" fontAlgn="t"/>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l" fontAlgn="t"/>
                      <a:r>
                        <a:rPr lang="zh-TW" altLang="en-US" sz="1100" b="0" i="1" u="none" strike="noStrike">
                          <a:solidFill>
                            <a:srgbClr val="00B050"/>
                          </a:solidFill>
                          <a:effectLst/>
                          <a:latin typeface="Meiryo UI" panose="020B0604030504040204" pitchFamily="50" charset="-128"/>
                          <a:ea typeface="Meiryo UI" panose="020B0604030504040204" pitchFamily="50" charset="-128"/>
                        </a:rPr>
                        <a:t>　　　　　 *</a:t>
                      </a:r>
                      <a:r>
                        <a:rPr lang="en-US" altLang="zh-TW" sz="1100" b="0" i="1" u="none" strike="noStrike">
                          <a:solidFill>
                            <a:srgbClr val="00B050"/>
                          </a:solidFill>
                          <a:effectLst/>
                          <a:latin typeface="Meiryo UI" panose="020B0604030504040204" pitchFamily="50" charset="-128"/>
                          <a:ea typeface="Meiryo UI" panose="020B0604030504040204" pitchFamily="50" charset="-128"/>
                        </a:rPr>
                        <a:t>,***</a:t>
                      </a:r>
                      <a:r>
                        <a:rPr lang="zh-TW" altLang="en-US" sz="1100" b="0" i="1" u="none" strike="noStrike">
                          <a:solidFill>
                            <a:srgbClr val="00B050"/>
                          </a:solidFill>
                          <a:effectLst/>
                          <a:latin typeface="Meiryo UI" panose="020B0604030504040204" pitchFamily="50" charset="-128"/>
                          <a:ea typeface="Meiryo UI" panose="020B0604030504040204" pitchFamily="50" charset="-128"/>
                        </a:rPr>
                        <a:t>円</a:t>
                      </a:r>
                      <a:r>
                        <a:rPr lang="en-US" altLang="zh-TW" sz="1100" b="0" i="1" u="none" strike="noStrike">
                          <a:solidFill>
                            <a:srgbClr val="00B050"/>
                          </a:solidFill>
                          <a:effectLst/>
                          <a:latin typeface="Meiryo UI" panose="020B0604030504040204" pitchFamily="50" charset="-128"/>
                          <a:ea typeface="Meiryo UI" panose="020B0604030504040204" pitchFamily="50" charset="-128"/>
                        </a:rPr>
                        <a:t>×***</a:t>
                      </a:r>
                      <a:r>
                        <a:rPr lang="zh-TW" altLang="en-US" sz="1100" b="0" i="1" u="none" strike="noStrike">
                          <a:solidFill>
                            <a:srgbClr val="00B050"/>
                          </a:solidFill>
                          <a:effectLst/>
                          <a:latin typeface="Meiryo UI" panose="020B0604030504040204" pitchFamily="50" charset="-128"/>
                          <a:ea typeface="Meiryo UI" panose="020B0604030504040204" pitchFamily="50" charset="-128"/>
                        </a:rPr>
                        <a:t>人･時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7"/>
                  </a:ext>
                </a:extLst>
              </a:tr>
              <a:tr h="16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E6D3"/>
                    </a:solidFill>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３．謝金</a:t>
                      </a:r>
                    </a:p>
                  </a:txBody>
                  <a:tcPr marL="3757" marR="3757" marT="3757" marB="0">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a:txBody>
                    <a:bodyPr/>
                    <a:lstStyle/>
                    <a:p>
                      <a:pPr algn="l" fontAlgn="t"/>
                      <a:r>
                        <a:rPr lang="ja-JP" altLang="en-US" sz="1100" b="0" i="1" u="none" strike="noStrike">
                          <a:solidFill>
                            <a:srgbClr val="00B050"/>
                          </a:solidFill>
                          <a:effectLst/>
                          <a:latin typeface="Meiryo UI" panose="020B0604030504040204" pitchFamily="50" charset="-128"/>
                          <a:ea typeface="Meiryo UI" panose="020B0604030504040204" pitchFamily="50" charset="-128"/>
                        </a:rPr>
                        <a:t>○○に関する謝金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6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gridSpan="3">
                  <a:txBody>
                    <a:bodyPr/>
                    <a:lstStyle/>
                    <a:p>
                      <a:pPr algn="l" fontAlgn="t"/>
                      <a:r>
                        <a:rPr lang="en-US" altLang="zh-TW" sz="1100" b="0" i="0" u="none" strike="noStrike">
                          <a:effectLst/>
                          <a:latin typeface="Meiryo UI" panose="020B0604030504040204" pitchFamily="50" charset="-128"/>
                          <a:ea typeface="Meiryo UI" panose="020B0604030504040204" pitchFamily="50" charset="-128"/>
                        </a:rPr>
                        <a:t>Ⅲ</a:t>
                      </a:r>
                      <a:r>
                        <a:rPr lang="zh-TW" altLang="en-US" sz="1100" b="0" i="0" u="none" strike="noStrike">
                          <a:effectLst/>
                          <a:latin typeface="Meiryo UI" panose="020B0604030504040204" pitchFamily="50" charset="-128"/>
                          <a:ea typeface="Meiryo UI" panose="020B0604030504040204" pitchFamily="50" charset="-128"/>
                        </a:rPr>
                        <a:t>．旅費（</a:t>
                      </a:r>
                      <a:r>
                        <a:rPr lang="en-US" altLang="zh-TW" sz="1100" b="0" i="0" u="none" strike="noStrike">
                          <a:effectLst/>
                          <a:latin typeface="Meiryo UI" panose="020B0604030504040204" pitchFamily="50" charset="-128"/>
                          <a:ea typeface="Meiryo UI" panose="020B0604030504040204" pitchFamily="50" charset="-128"/>
                        </a:rPr>
                        <a:t>※</a:t>
                      </a:r>
                      <a:r>
                        <a:rPr lang="zh-TW" altLang="en-US" sz="1100" b="0" i="0" u="none" strike="noStrike">
                          <a:effectLst/>
                          <a:latin typeface="Meiryo UI" panose="020B0604030504040204" pitchFamily="50" charset="-128"/>
                          <a:ea typeface="Meiryo UI" panose="020B0604030504040204" pitchFamily="50" charset="-128"/>
                        </a:rPr>
                        <a:t>３）</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E6D3"/>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t"/>
                      <a:r>
                        <a:rPr lang="ja-JP" altLang="en-US" sz="1100" b="0" i="0" u="none" strike="noStrike">
                          <a:solidFill>
                            <a:srgbClr val="00B050"/>
                          </a:solidFill>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09"/>
                  </a:ext>
                </a:extLst>
              </a:tr>
              <a:tr h="16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１．旅費</a:t>
                      </a:r>
                    </a:p>
                  </a:txBody>
                  <a:tcPr marL="3757" marR="3757" marT="3757" marB="0">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a:txBody>
                    <a:bodyPr/>
                    <a:lstStyle/>
                    <a:p>
                      <a:pPr algn="l" fontAlgn="t"/>
                      <a:r>
                        <a:rPr lang="en-US" altLang="ja-JP" sz="1100" b="0" i="1" u="none" strike="noStrike">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a:solidFill>
                            <a:srgbClr val="00B050"/>
                          </a:solidFill>
                          <a:effectLst/>
                          <a:latin typeface="Meiryo UI" panose="020B0604030504040204" pitchFamily="50" charset="-128"/>
                          <a:ea typeface="Meiryo UI" panose="020B0604030504040204" pitchFamily="50" charset="-128"/>
                        </a:rPr>
                        <a:t>東京－○○間</a:t>
                      </a:r>
                      <a:r>
                        <a:rPr lang="en-US" altLang="ja-JP" sz="1100" b="0" i="1" u="none" strike="noStrike">
                          <a:solidFill>
                            <a:srgbClr val="00B050"/>
                          </a:solidFill>
                          <a:effectLst/>
                          <a:latin typeface="Meiryo UI" panose="020B0604030504040204" pitchFamily="50" charset="-128"/>
                          <a:ea typeface="Meiryo UI" panose="020B0604030504040204" pitchFamily="50" charset="-128"/>
                        </a:rPr>
                        <a:t>) **,***</a:t>
                      </a:r>
                      <a:r>
                        <a:rPr lang="ja-JP" altLang="en-US" sz="1100" b="0" i="1" u="none" strike="noStrike">
                          <a:solidFill>
                            <a:srgbClr val="00B050"/>
                          </a:solidFill>
                          <a:effectLst/>
                          <a:latin typeface="Meiryo UI" panose="020B0604030504040204" pitchFamily="50" charset="-128"/>
                          <a:ea typeface="Meiryo UI" panose="020B0604030504040204" pitchFamily="50" charset="-128"/>
                        </a:rPr>
                        <a:t>円</a:t>
                      </a:r>
                      <a:r>
                        <a:rPr lang="en-US" altLang="ja-JP" sz="1100" b="0" i="1" u="none" strike="noStrike">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a:solidFill>
                            <a:srgbClr val="00B050"/>
                          </a:solidFill>
                          <a:effectLst/>
                          <a:latin typeface="Meiryo UI" panose="020B0604030504040204" pitchFamily="50" charset="-128"/>
                          <a:ea typeface="Meiryo UI" panose="020B0604030504040204" pitchFamily="50" charset="-128"/>
                        </a:rPr>
                        <a:t>人・回</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0"/>
                  </a:ext>
                </a:extLst>
              </a:tr>
              <a:tr h="16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1100" b="0" i="0" u="none" strike="noStrike">
                          <a:effectLst/>
                          <a:latin typeface="Meiryo UI" panose="020B0604030504040204" pitchFamily="50" charset="-128"/>
                          <a:ea typeface="Meiryo UI" panose="020B0604030504040204" pitchFamily="50" charset="-128"/>
                        </a:rPr>
                        <a:t>２．委員等旅費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en-US" altLang="ja-JP" sz="1100" b="0" i="1" u="none" strike="noStrike">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a:solidFill>
                            <a:srgbClr val="00B050"/>
                          </a:solidFill>
                          <a:effectLst/>
                          <a:latin typeface="Meiryo UI" panose="020B0604030504040204" pitchFamily="50" charset="-128"/>
                          <a:ea typeface="Meiryo UI" panose="020B0604030504040204" pitchFamily="50" charset="-128"/>
                        </a:rPr>
                        <a:t>東京－○○間</a:t>
                      </a:r>
                      <a:r>
                        <a:rPr lang="en-US" altLang="ja-JP" sz="1100" b="0" i="1" u="none" strike="noStrike">
                          <a:solidFill>
                            <a:srgbClr val="00B050"/>
                          </a:solidFill>
                          <a:effectLst/>
                          <a:latin typeface="Meiryo UI" panose="020B0604030504040204" pitchFamily="50" charset="-128"/>
                          <a:ea typeface="Meiryo UI" panose="020B0604030504040204" pitchFamily="50" charset="-128"/>
                        </a:rPr>
                        <a:t>) **,***</a:t>
                      </a:r>
                      <a:r>
                        <a:rPr lang="ja-JP" altLang="en-US" sz="1100" b="0" i="1" u="none" strike="noStrike">
                          <a:solidFill>
                            <a:srgbClr val="00B050"/>
                          </a:solidFill>
                          <a:effectLst/>
                          <a:latin typeface="Meiryo UI" panose="020B0604030504040204" pitchFamily="50" charset="-128"/>
                          <a:ea typeface="Meiryo UI" panose="020B0604030504040204" pitchFamily="50" charset="-128"/>
                        </a:rPr>
                        <a:t>円</a:t>
                      </a:r>
                      <a:r>
                        <a:rPr lang="en-US" altLang="ja-JP" sz="1100" b="0" i="1" u="none" strike="noStrike">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a:solidFill>
                            <a:srgbClr val="00B050"/>
                          </a:solidFill>
                          <a:effectLst/>
                          <a:latin typeface="Meiryo UI" panose="020B0604030504040204" pitchFamily="50" charset="-128"/>
                          <a:ea typeface="Meiryo UI" panose="020B0604030504040204" pitchFamily="50" charset="-128"/>
                        </a:rPr>
                        <a:t>人・回</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solidFill>
                            <a:srgbClr val="FF0000"/>
                          </a:solidFill>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1"/>
                  </a:ext>
                </a:extLst>
              </a:tr>
              <a:tr h="16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E6D3"/>
                    </a:solidFill>
                  </a:tcPr>
                </a:tc>
                <a:tc gridSpan="2">
                  <a:txBody>
                    <a:bodyPr/>
                    <a:lstStyle/>
                    <a:p>
                      <a:pPr algn="l" fontAlgn="t"/>
                      <a:r>
                        <a:rPr lang="zh-TW" altLang="en-US" sz="1100" b="0" i="0" u="none" strike="noStrike">
                          <a:effectLst/>
                          <a:latin typeface="Meiryo UI" panose="020B0604030504040204" pitchFamily="50" charset="-128"/>
                          <a:ea typeface="Meiryo UI" panose="020B0604030504040204" pitchFamily="50" charset="-128"/>
                        </a:rPr>
                        <a:t>３．委員等調査費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en-US" altLang="ja-JP" sz="1100" b="0" i="1" u="none" strike="noStrike">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a:solidFill>
                            <a:srgbClr val="00B050"/>
                          </a:solidFill>
                          <a:effectLst/>
                          <a:latin typeface="Meiryo UI" panose="020B0604030504040204" pitchFamily="50" charset="-128"/>
                          <a:ea typeface="Meiryo UI" panose="020B0604030504040204" pitchFamily="50" charset="-128"/>
                        </a:rPr>
                        <a:t>東京－○○間</a:t>
                      </a:r>
                      <a:r>
                        <a:rPr lang="en-US" altLang="ja-JP" sz="1100" b="0" i="1" u="none" strike="noStrike">
                          <a:solidFill>
                            <a:srgbClr val="00B050"/>
                          </a:solidFill>
                          <a:effectLst/>
                          <a:latin typeface="Meiryo UI" panose="020B0604030504040204" pitchFamily="50" charset="-128"/>
                          <a:ea typeface="Meiryo UI" panose="020B0604030504040204" pitchFamily="50" charset="-128"/>
                        </a:rPr>
                        <a:t>) **,***</a:t>
                      </a:r>
                      <a:r>
                        <a:rPr lang="ja-JP" altLang="en-US" sz="1100" b="0" i="1" u="none" strike="noStrike">
                          <a:solidFill>
                            <a:srgbClr val="00B050"/>
                          </a:solidFill>
                          <a:effectLst/>
                          <a:latin typeface="Meiryo UI" panose="020B0604030504040204" pitchFamily="50" charset="-128"/>
                          <a:ea typeface="Meiryo UI" panose="020B0604030504040204" pitchFamily="50" charset="-128"/>
                        </a:rPr>
                        <a:t>円</a:t>
                      </a:r>
                      <a:r>
                        <a:rPr lang="en-US" altLang="ja-JP" sz="1100" b="0" i="1" u="none" strike="noStrike">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a:solidFill>
                            <a:srgbClr val="00B050"/>
                          </a:solidFill>
                          <a:effectLst/>
                          <a:latin typeface="Meiryo UI" panose="020B0604030504040204" pitchFamily="50" charset="-128"/>
                          <a:ea typeface="Meiryo UI" panose="020B0604030504040204" pitchFamily="50" charset="-128"/>
                        </a:rPr>
                        <a:t>人・回</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solidFill>
                            <a:srgbClr val="FF0000"/>
                          </a:solidFill>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16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gridSpan="2">
                  <a:txBody>
                    <a:bodyPr/>
                    <a:lstStyle/>
                    <a:p>
                      <a:pPr algn="l" fontAlgn="t"/>
                      <a:r>
                        <a:rPr lang="en-US" altLang="ja-JP" sz="1100" b="0" i="0" u="none" strike="noStrike">
                          <a:effectLst/>
                          <a:latin typeface="Meiryo UI" panose="020B0604030504040204" pitchFamily="50" charset="-128"/>
                          <a:ea typeface="Meiryo UI" panose="020B0604030504040204" pitchFamily="50" charset="-128"/>
                        </a:rPr>
                        <a:t>Ⅳ</a:t>
                      </a:r>
                      <a:r>
                        <a:rPr lang="ja-JP" altLang="en-US" sz="1100" b="0" i="0" u="none" strike="noStrike" err="1">
                          <a:effectLst/>
                          <a:latin typeface="Meiryo UI" panose="020B0604030504040204" pitchFamily="50" charset="-128"/>
                          <a:ea typeface="Meiryo UI" panose="020B0604030504040204" pitchFamily="50" charset="-128"/>
                        </a:rPr>
                        <a:t>．</a:t>
                      </a:r>
                      <a:r>
                        <a:rPr lang="ja-JP" altLang="en-US" sz="1100" b="0" i="0" u="none" strike="noStrike">
                          <a:effectLst/>
                          <a:latin typeface="Meiryo UI" panose="020B0604030504040204" pitchFamily="50" charset="-128"/>
                          <a:ea typeface="Meiryo UI" panose="020B0604030504040204" pitchFamily="50" charset="-128"/>
                        </a:rPr>
                        <a:t>その他</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E6D3"/>
                    </a:solidFill>
                  </a:tcPr>
                </a:tc>
                <a:tc hMerge="1">
                  <a:txBody>
                    <a:bodyPr/>
                    <a:lstStyle/>
                    <a:p>
                      <a:pPr algn="l" fontAlgn="t"/>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a:txBody>
                    <a:bodyPr/>
                    <a:lstStyle/>
                    <a:p>
                      <a:pPr algn="l" fontAlgn="t"/>
                      <a:r>
                        <a:rPr lang="ja-JP" altLang="en-US" sz="1100" b="0" i="0" u="none" strike="noStrike">
                          <a:solidFill>
                            <a:srgbClr val="00B050"/>
                          </a:solidFill>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3"/>
                  </a:ext>
                </a:extLst>
              </a:tr>
              <a:tr h="16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1100" b="0" i="0" u="none" strike="noStrike">
                          <a:effectLst/>
                          <a:latin typeface="Meiryo UI" panose="020B0604030504040204" pitchFamily="50" charset="-128"/>
                          <a:ea typeface="Meiryo UI" panose="020B0604030504040204" pitchFamily="50" charset="-128"/>
                        </a:rPr>
                        <a:t>１．外注費（</a:t>
                      </a:r>
                      <a:r>
                        <a:rPr lang="en-US" altLang="zh-TW" sz="1100" b="0" i="0" u="none" strike="noStrike">
                          <a:effectLst/>
                          <a:latin typeface="Meiryo UI" panose="020B0604030504040204" pitchFamily="50" charset="-128"/>
                          <a:ea typeface="Meiryo UI" panose="020B0604030504040204" pitchFamily="50" charset="-128"/>
                        </a:rPr>
                        <a:t>※</a:t>
                      </a:r>
                      <a:r>
                        <a:rPr lang="zh-TW" altLang="en-US" sz="1100" b="0" i="0" u="none" strike="noStrike">
                          <a:effectLst/>
                          <a:latin typeface="Meiryo UI" panose="020B0604030504040204" pitchFamily="50" charset="-128"/>
                          <a:ea typeface="Meiryo UI" panose="020B0604030504040204" pitchFamily="50" charset="-128"/>
                        </a:rPr>
                        <a:t>１）</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zh-TW" altLang="en-US" sz="1100" b="0" i="1" u="none" strike="noStrike">
                          <a:solidFill>
                            <a:srgbClr val="00B050"/>
                          </a:solidFill>
                          <a:effectLst/>
                          <a:latin typeface="Meiryo UI" panose="020B0604030504040204" pitchFamily="50" charset="-128"/>
                          <a:ea typeface="Meiryo UI" panose="020B0604030504040204" pitchFamily="50" charset="-128"/>
                        </a:rPr>
                        <a:t>保守費、改造修理費、業務請負等</a:t>
                      </a:r>
                      <a:r>
                        <a:rPr lang="en-US" altLang="ja-JP" sz="1100" b="1" i="1" u="none" strike="noStrike">
                          <a:solidFill>
                            <a:srgbClr val="FF0000"/>
                          </a:solidFill>
                          <a:effectLst/>
                          <a:latin typeface="Meiryo UI" panose="020B0604030504040204" pitchFamily="50" charset="-128"/>
                          <a:ea typeface="Meiryo UI" panose="020B0604030504040204" pitchFamily="50" charset="-128"/>
                        </a:rPr>
                        <a:t>※</a:t>
                      </a:r>
                      <a:r>
                        <a:rPr lang="ja-JP" altLang="en-US" sz="1100" b="1" i="1" u="none" strike="noStrike">
                          <a:solidFill>
                            <a:srgbClr val="FF0000"/>
                          </a:solidFill>
                          <a:effectLst/>
                          <a:latin typeface="Meiryo UI" panose="020B0604030504040204" pitchFamily="50" charset="-128"/>
                          <a:ea typeface="Meiryo UI" panose="020B0604030504040204" pitchFamily="50" charset="-128"/>
                        </a:rPr>
                        <a:t>１・２</a:t>
                      </a:r>
                      <a:endParaRPr lang="zh-TW" altLang="en-US" sz="1100" b="1" i="1" u="none" strike="noStrike">
                        <a:solidFill>
                          <a:srgbClr val="FF0000"/>
                        </a:solidFill>
                        <a:effectLst/>
                        <a:latin typeface="Meiryo UI" panose="020B0604030504040204" pitchFamily="50" charset="-128"/>
                        <a:ea typeface="Meiryo UI" panose="020B0604030504040204" pitchFamily="50" charset="-128"/>
                      </a:endParaRP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4"/>
                  </a:ext>
                </a:extLst>
              </a:tr>
              <a:tr h="16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1100" b="0" i="0" u="none" strike="noStrike">
                          <a:effectLst/>
                          <a:latin typeface="Meiryo UI" panose="020B0604030504040204" pitchFamily="50" charset="-128"/>
                          <a:ea typeface="Meiryo UI" panose="020B0604030504040204" pitchFamily="50" charset="-128"/>
                        </a:rPr>
                        <a:t>２．印刷製本費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1100" b="0" i="1" u="none" strike="noStrike">
                          <a:solidFill>
                            <a:srgbClr val="00B050"/>
                          </a:solidFill>
                          <a:effectLst/>
                          <a:latin typeface="Meiryo UI" panose="020B0604030504040204" pitchFamily="50" charset="-128"/>
                          <a:ea typeface="Meiryo UI" panose="020B0604030504040204" pitchFamily="50" charset="-128"/>
                        </a:rPr>
                        <a:t>印刷・製本代等</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5"/>
                  </a:ext>
                </a:extLst>
              </a:tr>
              <a:tr h="16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３．会議費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1100" b="0" i="1" u="none" strike="noStrike">
                          <a:solidFill>
                            <a:srgbClr val="00B050"/>
                          </a:solidFill>
                          <a:effectLst/>
                          <a:latin typeface="Meiryo UI" panose="020B0604030504040204" pitchFamily="50" charset="-128"/>
                          <a:ea typeface="Meiryo UI" panose="020B0604030504040204" pitchFamily="50" charset="-128"/>
                        </a:rPr>
                        <a:t>会場借料等</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6"/>
                  </a:ext>
                </a:extLst>
              </a:tr>
              <a:tr h="16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1100" b="0" i="0" u="none" strike="noStrike">
                          <a:effectLst/>
                          <a:latin typeface="Meiryo UI" panose="020B0604030504040204" pitchFamily="50" charset="-128"/>
                          <a:ea typeface="Meiryo UI" panose="020B0604030504040204" pitchFamily="50" charset="-128"/>
                        </a:rPr>
                        <a:t>４．通信運搬費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1100" b="0" i="1" u="none" strike="noStrike">
                          <a:solidFill>
                            <a:srgbClr val="00B050"/>
                          </a:solidFill>
                          <a:effectLst/>
                          <a:latin typeface="Meiryo UI" panose="020B0604030504040204" pitchFamily="50" charset="-128"/>
                          <a:ea typeface="Meiryo UI" panose="020B0604030504040204" pitchFamily="50" charset="-128"/>
                        </a:rPr>
                        <a:t>回線使用料  *</a:t>
                      </a:r>
                      <a:r>
                        <a:rPr lang="en-US" altLang="ja-JP" sz="1100" b="0" i="1" u="none" strike="noStrike">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a:solidFill>
                            <a:srgbClr val="00B050"/>
                          </a:solidFill>
                          <a:effectLst/>
                          <a:latin typeface="Meiryo UI" panose="020B0604030504040204" pitchFamily="50" charset="-128"/>
                          <a:ea typeface="Meiryo UI" panose="020B0604030504040204" pitchFamily="50" charset="-128"/>
                        </a:rPr>
                        <a:t>円</a:t>
                      </a:r>
                      <a:r>
                        <a:rPr lang="en-US" altLang="ja-JP" sz="1100" b="0" i="1" u="none" strike="noStrike">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a:solidFill>
                            <a:srgbClr val="00B050"/>
                          </a:solidFill>
                          <a:effectLst/>
                          <a:latin typeface="Meiryo UI" panose="020B0604030504040204" pitchFamily="50" charset="-128"/>
                          <a:ea typeface="Meiryo UI" panose="020B0604030504040204" pitchFamily="50" charset="-128"/>
                        </a:rPr>
                        <a:t>ヶ月</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7"/>
                  </a:ext>
                </a:extLst>
              </a:tr>
              <a:tr h="16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E6D3"/>
                    </a:solidFill>
                  </a:tcPr>
                </a:tc>
                <a:tc hMerge="1">
                  <a:txBody>
                    <a:bodyPr/>
                    <a:lstStyle/>
                    <a:p>
                      <a:endParaRPr kumimoji="1" lang="ja-JP" altLang="en-US"/>
                    </a:p>
                  </a:txBody>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E6D3"/>
                    </a:solidFill>
                  </a:tcPr>
                </a:tc>
                <a:tc gridSpan="2">
                  <a:txBody>
                    <a:bodyPr/>
                    <a:lstStyle/>
                    <a:p>
                      <a:pPr algn="l" fontAlgn="t"/>
                      <a:r>
                        <a:rPr lang="zh-TW" altLang="en-US" sz="1100" b="0" i="0" u="none" strike="noStrike">
                          <a:effectLst/>
                          <a:latin typeface="Meiryo UI" panose="020B0604030504040204" pitchFamily="50" charset="-128"/>
                          <a:ea typeface="Meiryo UI" panose="020B0604030504040204" pitchFamily="50" charset="-128"/>
                        </a:rPr>
                        <a:t>５．光熱水料</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1100" b="0" i="1" u="none" strike="noStrike">
                          <a:solidFill>
                            <a:srgbClr val="00B050"/>
                          </a:solidFill>
                          <a:effectLst/>
                          <a:latin typeface="Meiryo UI" panose="020B0604030504040204" pitchFamily="50" charset="-128"/>
                          <a:ea typeface="Meiryo UI" panose="020B0604030504040204" pitchFamily="50" charset="-128"/>
                        </a:rPr>
                        <a:t>光熱費　　  *</a:t>
                      </a:r>
                      <a:r>
                        <a:rPr lang="en-US" altLang="ja-JP" sz="1100" b="0" i="1" u="none" strike="noStrike">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a:solidFill>
                            <a:srgbClr val="00B050"/>
                          </a:solidFill>
                          <a:effectLst/>
                          <a:latin typeface="Meiryo UI" panose="020B0604030504040204" pitchFamily="50" charset="-128"/>
                          <a:ea typeface="Meiryo UI" panose="020B0604030504040204" pitchFamily="50" charset="-128"/>
                        </a:rPr>
                        <a:t>円</a:t>
                      </a:r>
                      <a:r>
                        <a:rPr lang="en-US" altLang="ja-JP" sz="1100" b="0" i="1" u="none" strike="noStrike">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a:solidFill>
                            <a:srgbClr val="00B050"/>
                          </a:solidFill>
                          <a:effectLst/>
                          <a:latin typeface="Meiryo UI" panose="020B0604030504040204" pitchFamily="50" charset="-128"/>
                          <a:ea typeface="Meiryo UI" panose="020B0604030504040204" pitchFamily="50" charset="-128"/>
                        </a:rPr>
                        <a:t>ヶ月</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018"/>
                  </a:ext>
                </a:extLst>
              </a:tr>
              <a:tr h="162358">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a:noFill/>
                    </a:lnT>
                    <a:lnB w="25400" cap="flat" cmpd="dbl" algn="ctr">
                      <a:solidFill>
                        <a:srgbClr val="000000"/>
                      </a:solidFill>
                      <a:prstDash val="solid"/>
                      <a:round/>
                      <a:headEnd type="none" w="med" len="med"/>
                      <a:tailEnd type="none" w="med" len="med"/>
                    </a:lnB>
                    <a:solidFill>
                      <a:srgbClr val="FFE6D3"/>
                    </a:solidFill>
                  </a:tcPr>
                </a:tc>
                <a:tc gridSpan="2">
                  <a:txBody>
                    <a:bodyPr/>
                    <a:lstStyle/>
                    <a:p>
                      <a:pPr algn="l" fontAlgn="t"/>
                      <a:r>
                        <a:rPr lang="ja-JP" altLang="en-US" sz="1100" b="0" i="0" u="none" strike="noStrike">
                          <a:effectLst/>
                          <a:latin typeface="Meiryo UI" panose="020B0604030504040204" pitchFamily="50" charset="-128"/>
                          <a:ea typeface="Meiryo UI" panose="020B0604030504040204" pitchFamily="50" charset="-128"/>
                        </a:rPr>
                        <a:t>６．その他（諸経費）</a:t>
                      </a:r>
                    </a:p>
                  </a:txBody>
                  <a:tcPr marL="3757" marR="3757" marT="3757"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E6D3"/>
                    </a:solidFill>
                  </a:tcPr>
                </a:tc>
                <a:tc hMerge="1">
                  <a:txBody>
                    <a:bodyPr/>
                    <a:lstStyle/>
                    <a:p>
                      <a:endParaRPr kumimoji="1" lang="ja-JP" altLang="en-US"/>
                    </a:p>
                  </a:txBody>
                  <a:tcPr/>
                </a:tc>
                <a:tc>
                  <a:txBody>
                    <a:bodyPr/>
                    <a:lstStyle/>
                    <a:p>
                      <a:pPr algn="l" fontAlgn="t"/>
                      <a:r>
                        <a:rPr lang="en-US" altLang="ja-JP" sz="1100" b="0" i="1" u="none" strike="noStrike">
                          <a:solidFill>
                            <a:srgbClr val="00B050"/>
                          </a:solidFill>
                          <a:effectLst/>
                          <a:latin typeface="Meiryo UI" panose="020B0604030504040204" pitchFamily="50" charset="-128"/>
                          <a:ea typeface="Meiryo UI" panose="020B0604030504040204" pitchFamily="50" charset="-128"/>
                        </a:rPr>
                        <a:t>※</a:t>
                      </a:r>
                      <a:r>
                        <a:rPr lang="ja-JP" altLang="en-US" sz="1100" b="0" i="1" u="none" strike="noStrike">
                          <a:solidFill>
                            <a:srgbClr val="00B050"/>
                          </a:solidFill>
                          <a:effectLst/>
                          <a:latin typeface="Meiryo UI" panose="020B0604030504040204" pitchFamily="50" charset="-128"/>
                          <a:ea typeface="Meiryo UI" panose="020B0604030504040204" pitchFamily="50" charset="-128"/>
                        </a:rPr>
                        <a:t>詳細に記入のこと。</a:t>
                      </a:r>
                    </a:p>
                  </a:txBody>
                  <a:tcPr marL="3757" marR="3757" marT="375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a:noFill/>
                    </a:lnL>
                    <a:lnR>
                      <a:noFill/>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r" fontAlgn="t"/>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9"/>
                  </a:ext>
                </a:extLst>
              </a:tr>
              <a:tr h="162358">
                <a:tc gridSpan="5">
                  <a:txBody>
                    <a:bodyPr/>
                    <a:lstStyle/>
                    <a:p>
                      <a:pPr algn="ctr" fontAlgn="ctr"/>
                      <a:r>
                        <a:rPr lang="zh-TW" altLang="en-US" sz="1100" b="0" i="0" u="none" strike="noStrike">
                          <a:effectLst/>
                          <a:latin typeface="Meiryo UI" panose="020B0604030504040204" pitchFamily="50" charset="-128"/>
                          <a:ea typeface="Meiryo UI" panose="020B0604030504040204" pitchFamily="50" charset="-128"/>
                        </a:rPr>
                        <a:t>　合　　　　計</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6D3"/>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en-US" altLang="ja-JP" sz="1100" b="0" i="0" u="none" strike="noStrike">
                          <a:effectLst/>
                          <a:latin typeface="Meiryo UI" panose="020B0604030504040204" pitchFamily="50" charset="-128"/>
                          <a:ea typeface="Meiryo UI" panose="020B0604030504040204" pitchFamily="50" charset="-128"/>
                        </a:rPr>
                        <a:t>Ⅰ</a:t>
                      </a:r>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Ⅱ</a:t>
                      </a:r>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Ⅲ</a:t>
                      </a:r>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Ⅳ</a:t>
                      </a:r>
                    </a:p>
                  </a:txBody>
                  <a:tcPr marL="3757" marR="3757" marT="3757" marB="0" anchor="ctr">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321156">
                <a:tc gridSpan="2">
                  <a:txBody>
                    <a:bodyPr/>
                    <a:lstStyle/>
                    <a:p>
                      <a:pPr algn="ctr" fontAlgn="ctr"/>
                      <a:endParaRPr lang="ja-JP" altLang="en-US" sz="1100" b="0" i="0" u="none" strike="noStrike">
                        <a:solidFill>
                          <a:srgbClr val="FF0000"/>
                        </a:solidFill>
                        <a:effectLst/>
                        <a:latin typeface="Meiryo UI" panose="020B0604030504040204" pitchFamily="50" charset="-128"/>
                        <a:ea typeface="Meiryo UI" panose="020B0604030504040204" pitchFamily="50" charset="-128"/>
                      </a:endParaRPr>
                    </a:p>
                  </a:txBody>
                  <a:tcPr marL="3757" marR="3757" marT="3757"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endParaRPr lang="ja-JP" altLang="en-US" sz="1100" b="0" i="0" u="none" strike="noStrike">
                        <a:solidFill>
                          <a:srgbClr val="FF0000"/>
                        </a:solidFill>
                        <a:effectLst/>
                        <a:latin typeface="Meiryo UI" panose="020B0604030504040204" pitchFamily="50" charset="-128"/>
                        <a:ea typeface="Meiryo UI" panose="020B0604030504040204" pitchFamily="50" charset="-128"/>
                      </a:endParaRPr>
                    </a:p>
                  </a:txBody>
                  <a:tcPr marL="3757" marR="3757" marT="3757"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a:solidFill>
                          <a:srgbClr val="FF0000"/>
                        </a:solidFill>
                        <a:effectLst/>
                        <a:latin typeface="Meiryo UI" panose="020B0604030504040204" pitchFamily="50" charset="-128"/>
                        <a:ea typeface="Meiryo UI" panose="020B0604030504040204" pitchFamily="50" charset="-128"/>
                      </a:endParaRPr>
                    </a:p>
                  </a:txBody>
                  <a:tcPr marL="3757" marR="3757" marT="3757"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a:solidFill>
                          <a:srgbClr val="FF0000"/>
                        </a:solidFill>
                        <a:effectLst/>
                        <a:latin typeface="Meiryo UI" panose="020B0604030504040204" pitchFamily="50" charset="-128"/>
                        <a:ea typeface="Meiryo UI" panose="020B0604030504040204" pitchFamily="50" charset="-128"/>
                      </a:endParaRPr>
                    </a:p>
                  </a:txBody>
                  <a:tcPr marL="3757" marR="3757" marT="3757"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a:solidFill>
                          <a:srgbClr val="FF0000"/>
                        </a:solidFill>
                        <a:effectLst/>
                        <a:latin typeface="Meiryo UI" panose="020B0604030504040204" pitchFamily="50" charset="-128"/>
                        <a:ea typeface="Meiryo UI" panose="020B0604030504040204" pitchFamily="50" charset="-128"/>
                      </a:endParaRPr>
                    </a:p>
                  </a:txBody>
                  <a:tcPr marL="3757" marR="3757" marT="3757"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　</a:t>
                      </a:r>
                    </a:p>
                    <a:p>
                      <a:pPr algn="r" fontAlgn="ctr"/>
                      <a:r>
                        <a:rPr lang="ja-JP" altLang="en-US" sz="1100" b="0" i="0" u="none" strike="noStrike">
                          <a:effectLst/>
                          <a:latin typeface="Meiryo UI" panose="020B0604030504040204" pitchFamily="50" charset="-128"/>
                          <a:ea typeface="Meiryo UI" panose="020B0604030504040204" pitchFamily="50" charset="-128"/>
                        </a:rPr>
                        <a:t>（壱円未満は端数切捨）</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r" fontAlgn="ctr"/>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62358">
                <a:tc gridSpan="5">
                  <a:txBody>
                    <a:bodyPr/>
                    <a:lstStyle/>
                    <a:p>
                      <a:pPr algn="l" fontAlgn="ctr"/>
                      <a:r>
                        <a:rPr lang="zh-TW" altLang="en-US" sz="1100" b="0" i="0" u="none" strike="noStrike">
                          <a:effectLst/>
                          <a:latin typeface="Meiryo UI" panose="020B0604030504040204" pitchFamily="50" charset="-128"/>
                          <a:ea typeface="Meiryo UI" panose="020B0604030504040204" pitchFamily="50" charset="-128"/>
                        </a:rPr>
                        <a:t>２．一般管理費（</a:t>
                      </a:r>
                      <a:r>
                        <a:rPr lang="en-US" altLang="zh-TW" sz="1100" b="0" i="0" u="none" strike="noStrike">
                          <a:effectLst/>
                          <a:latin typeface="Meiryo UI" panose="020B0604030504040204" pitchFamily="50" charset="-128"/>
                          <a:ea typeface="Meiryo UI" panose="020B0604030504040204" pitchFamily="50" charset="-128"/>
                        </a:rPr>
                        <a:t>※</a:t>
                      </a:r>
                      <a:r>
                        <a:rPr lang="zh-TW" altLang="en-US" sz="1100" b="0" i="0" u="none" strike="noStrike">
                          <a:effectLst/>
                          <a:latin typeface="Meiryo UI" panose="020B0604030504040204" pitchFamily="50" charset="-128"/>
                          <a:ea typeface="Meiryo UI" panose="020B0604030504040204" pitchFamily="50" charset="-128"/>
                        </a:rPr>
                        <a:t>４）</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D3"/>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l" fontAlgn="ctr"/>
                      <a:r>
                        <a:rPr lang="zh-TW" altLang="en-US" sz="1100" b="0" i="0" u="none" strike="noStrike">
                          <a:effectLst/>
                          <a:latin typeface="Meiryo UI" panose="020B0604030504040204" pitchFamily="50" charset="-128"/>
                          <a:ea typeface="Meiryo UI" panose="020B0604030504040204" pitchFamily="50" charset="-128"/>
                        </a:rPr>
                        <a:t>（</a:t>
                      </a:r>
                      <a:r>
                        <a:rPr lang="en-US" altLang="zh-TW" sz="1100" b="0" i="0" u="none" strike="noStrike">
                          <a:effectLst/>
                          <a:latin typeface="Meiryo UI" panose="020B0604030504040204" pitchFamily="50" charset="-128"/>
                          <a:ea typeface="Meiryo UI" panose="020B0604030504040204" pitchFamily="50" charset="-128"/>
                        </a:rPr>
                        <a:t>Ⅰ</a:t>
                      </a:r>
                      <a:r>
                        <a:rPr lang="zh-TW" altLang="en-US" sz="1100" b="0" i="0" u="none" strike="noStrike">
                          <a:effectLst/>
                          <a:latin typeface="Meiryo UI" panose="020B0604030504040204" pitchFamily="50" charset="-128"/>
                          <a:ea typeface="Meiryo UI" panose="020B0604030504040204" pitchFamily="50" charset="-128"/>
                        </a:rPr>
                        <a:t>＋</a:t>
                      </a:r>
                      <a:r>
                        <a:rPr lang="en-US" altLang="zh-TW" sz="1100" b="0" i="0" u="none" strike="noStrike">
                          <a:effectLst/>
                          <a:latin typeface="Meiryo UI" panose="020B0604030504040204" pitchFamily="50" charset="-128"/>
                          <a:ea typeface="Meiryo UI" panose="020B0604030504040204" pitchFamily="50" charset="-128"/>
                        </a:rPr>
                        <a:t>Ⅱ</a:t>
                      </a:r>
                      <a:r>
                        <a:rPr lang="zh-TW" altLang="en-US" sz="1100" b="0" i="0" u="none" strike="noStrike">
                          <a:effectLst/>
                          <a:latin typeface="Meiryo UI" panose="020B0604030504040204" pitchFamily="50" charset="-128"/>
                          <a:ea typeface="Meiryo UI" panose="020B0604030504040204" pitchFamily="50" charset="-128"/>
                        </a:rPr>
                        <a:t>＋</a:t>
                      </a:r>
                      <a:r>
                        <a:rPr lang="en-US" altLang="zh-TW" sz="1100" b="0" i="0" u="none" strike="noStrike">
                          <a:effectLst/>
                          <a:latin typeface="Meiryo UI" panose="020B0604030504040204" pitchFamily="50" charset="-128"/>
                          <a:ea typeface="Meiryo UI" panose="020B0604030504040204" pitchFamily="50" charset="-128"/>
                        </a:rPr>
                        <a:t>Ⅲ</a:t>
                      </a:r>
                      <a:r>
                        <a:rPr lang="zh-TW" altLang="en-US" sz="1100" b="0" i="0" u="none" strike="noStrike">
                          <a:effectLst/>
                          <a:latin typeface="Meiryo UI" panose="020B0604030504040204" pitchFamily="50" charset="-128"/>
                          <a:ea typeface="Meiryo UI" panose="020B0604030504040204" pitchFamily="50" charset="-128"/>
                        </a:rPr>
                        <a:t>＋</a:t>
                      </a:r>
                      <a:r>
                        <a:rPr lang="en-US" altLang="zh-TW" sz="1100" b="0" i="0" u="none" strike="noStrike">
                          <a:effectLst/>
                          <a:latin typeface="Meiryo UI" panose="020B0604030504040204" pitchFamily="50" charset="-128"/>
                          <a:ea typeface="Meiryo UI" panose="020B0604030504040204" pitchFamily="50" charset="-128"/>
                        </a:rPr>
                        <a:t>Ⅳ</a:t>
                      </a:r>
                      <a:r>
                        <a:rPr lang="zh-TW" altLang="en-US" sz="1100" b="0" i="0" u="none" strike="noStrike">
                          <a:effectLst/>
                          <a:latin typeface="Meiryo UI" panose="020B0604030504040204" pitchFamily="50" charset="-128"/>
                          <a:ea typeface="Meiryo UI" panose="020B0604030504040204" pitchFamily="50" charset="-128"/>
                        </a:rPr>
                        <a:t>）</a:t>
                      </a:r>
                      <a:r>
                        <a:rPr lang="en-US" altLang="zh-TW" sz="1100" b="0" i="0" u="none" strike="noStrike">
                          <a:effectLst/>
                          <a:latin typeface="Meiryo UI" panose="020B0604030504040204" pitchFamily="50" charset="-128"/>
                          <a:ea typeface="Meiryo UI" panose="020B0604030504040204" pitchFamily="50" charset="-128"/>
                        </a:rPr>
                        <a:t>×</a:t>
                      </a:r>
                      <a:r>
                        <a:rPr lang="zh-TW" altLang="en-US" sz="1100" b="0" i="0" u="none" strike="noStrike">
                          <a:effectLst/>
                          <a:latin typeface="Meiryo UI" panose="020B0604030504040204" pitchFamily="50" charset="-128"/>
                          <a:ea typeface="Meiryo UI" panose="020B0604030504040204" pitchFamily="50" charset="-128"/>
                        </a:rPr>
                        <a:t>一般管理費率　</a:t>
                      </a:r>
                      <a:r>
                        <a:rPr lang="zh-TW" altLang="en-US" sz="1100" b="0" i="1" u="none" strike="noStrike">
                          <a:solidFill>
                            <a:srgbClr val="FF0000"/>
                          </a:solidFill>
                          <a:effectLst/>
                          <a:latin typeface="Meiryo UI" panose="020B0604030504040204" pitchFamily="50" charset="-128"/>
                          <a:ea typeface="Meiryo UI" panose="020B0604030504040204" pitchFamily="50" charset="-128"/>
                        </a:rPr>
                        <a:t>**</a:t>
                      </a:r>
                      <a:r>
                        <a:rPr lang="en-US" altLang="zh-TW" sz="1100" b="0" i="1" u="none" strike="noStrike">
                          <a:solidFill>
                            <a:srgbClr val="FF0000"/>
                          </a:solidFill>
                          <a:effectLst/>
                          <a:latin typeface="Meiryo UI" panose="020B0604030504040204" pitchFamily="50" charset="-128"/>
                          <a:ea typeface="Meiryo UI" panose="020B0604030504040204" pitchFamily="50" charset="-128"/>
                        </a:rPr>
                        <a:t>.*</a:t>
                      </a:r>
                      <a:r>
                        <a:rPr lang="zh-TW" altLang="en-US" sz="1100" b="0" i="1" u="none" strike="noStrike">
                          <a:solidFill>
                            <a:srgbClr val="FF0000"/>
                          </a:solidFill>
                          <a:effectLst/>
                          <a:latin typeface="Meiryo UI" panose="020B0604030504040204" pitchFamily="50" charset="-128"/>
                          <a:ea typeface="Meiryo UI" panose="020B0604030504040204" pitchFamily="50" charset="-128"/>
                        </a:rPr>
                        <a:t>％</a:t>
                      </a:r>
                    </a:p>
                  </a:txBody>
                  <a:tcPr marL="3757" marR="3757" marT="37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a:txBody>
                    <a:bodyPr/>
                    <a:lstStyle/>
                    <a:p>
                      <a:pPr algn="ct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62358">
                <a:tc>
                  <a:txBody>
                    <a:bodyPr/>
                    <a:lstStyle/>
                    <a:p>
                      <a:pPr algn="l" fontAlgn="ctr"/>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l" fontAlgn="ctr"/>
                      <a:endParaRPr lang="ja-JP" altLang="en-US" sz="1100" b="0" i="0" u="none" strike="noStrike">
                        <a:effectLst/>
                        <a:latin typeface="Meiryo UI" panose="020B0604030504040204" pitchFamily="50" charset="-128"/>
                        <a:ea typeface="Meiryo UI" panose="020B0604030504040204" pitchFamily="50" charset="-128"/>
                      </a:endParaRP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3"/>
                  </a:ext>
                </a:extLst>
              </a:tr>
              <a:tr h="162358">
                <a:tc gridSpan="5">
                  <a:txBody>
                    <a:bodyPr/>
                    <a:lstStyle/>
                    <a:p>
                      <a:pPr algn="l" fontAlgn="ctr"/>
                      <a:r>
                        <a:rPr lang="ja-JP" altLang="en-US" sz="1100" b="0" i="0" u="none" strike="noStrike">
                          <a:effectLst/>
                          <a:latin typeface="Meiryo UI" panose="020B0604030504040204" pitchFamily="50" charset="-128"/>
                          <a:ea typeface="Meiryo UI" panose="020B0604030504040204" pitchFamily="50" charset="-128"/>
                        </a:rPr>
                        <a:t>３．総　額</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zh-TW" altLang="en-US" sz="1100" b="0" i="0" u="none" strike="noStrike">
                          <a:effectLst/>
                          <a:latin typeface="Meiryo UI" panose="020B0604030504040204" pitchFamily="50" charset="-128"/>
                          <a:ea typeface="Meiryo UI" panose="020B0604030504040204" pitchFamily="50" charset="-128"/>
                        </a:rPr>
                        <a:t>１．直接経費　＋　２．一般管理費</a:t>
                      </a:r>
                    </a:p>
                  </a:txBody>
                  <a:tcPr marL="3757" marR="3757" marT="37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　</a:t>
                      </a:r>
                    </a:p>
                  </a:txBody>
                  <a:tcPr marL="3757" marR="3757" marT="375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ja-JP" altLang="en-US" sz="1100" b="0" i="0" u="none" strike="noStrike">
                          <a:effectLst/>
                          <a:latin typeface="Meiryo UI" panose="020B0604030504040204" pitchFamily="50" charset="-128"/>
                          <a:ea typeface="Meiryo UI" panose="020B0604030504040204" pitchFamily="50" charset="-128"/>
                        </a:rPr>
                        <a:t>**</a:t>
                      </a:r>
                      <a:r>
                        <a:rPr lang="en-US" altLang="ja-JP" sz="1100" b="0" i="0" u="none" strike="noStrike">
                          <a:effectLst/>
                          <a:latin typeface="Meiryo UI" panose="020B0604030504040204" pitchFamily="50" charset="-128"/>
                          <a:ea typeface="Meiryo UI" panose="020B0604030504040204" pitchFamily="50" charset="-128"/>
                        </a:rPr>
                        <a:t>,***,***</a:t>
                      </a:r>
                    </a:p>
                  </a:txBody>
                  <a:tcPr marL="3757" marR="3757" marT="37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bl>
          </a:graphicData>
        </a:graphic>
      </p:graphicFrame>
      <p:sp>
        <p:nvSpPr>
          <p:cNvPr id="2031" name="正方形/長方形 3"/>
          <p:cNvSpPr/>
          <p:nvPr/>
        </p:nvSpPr>
        <p:spPr>
          <a:xfrm>
            <a:off x="576000" y="5668578"/>
            <a:ext cx="10859860" cy="1015663"/>
          </a:xfrm>
          <a:prstGeom prst="rect">
            <a:avLst/>
          </a:prstGeom>
        </p:spPr>
        <p:txBody>
          <a:bodyPr wrap="square">
            <a:spAutoFit/>
          </a:bodyPr>
          <a:lstStyle/>
          <a:p>
            <a:pPr eaLnBrk="0" fontAlgn="base" hangingPunct="0">
              <a:spcBef>
                <a:spcPct val="0"/>
              </a:spcBef>
              <a:spcAft>
                <a:spcPct val="0"/>
              </a:spcAft>
              <a:defRPr/>
            </a:pPr>
            <a:r>
              <a:rPr kumimoji="1" lang="ja-JP" altLang="en-US" sz="1000">
                <a:solidFill>
                  <a:srgbClr val="000000"/>
                </a:solidFill>
                <a:latin typeface="Meiryo UI" panose="020B0604030504040204" pitchFamily="50" charset="-128"/>
                <a:ea typeface="Meiryo UI" panose="020B0604030504040204" pitchFamily="50" charset="-128"/>
              </a:rPr>
              <a:t>≪注意事項≫</a:t>
            </a:r>
          </a:p>
          <a:p>
            <a:pPr eaLnBrk="0" fontAlgn="base" hangingPunct="0">
              <a:spcBef>
                <a:spcPct val="0"/>
              </a:spcBef>
              <a:spcAft>
                <a:spcPct val="0"/>
              </a:spcAft>
              <a:defRPr/>
            </a:pPr>
            <a:r>
              <a:rPr kumimoji="1" lang="ja-JP" altLang="en-US" sz="1000" b="1" u="sng">
                <a:solidFill>
                  <a:srgbClr val="FF0000"/>
                </a:solidFill>
                <a:latin typeface="Meiryo UI" panose="020B0604030504040204" pitchFamily="50" charset="-128"/>
                <a:ea typeface="Meiryo UI" panose="020B0604030504040204" pitchFamily="50" charset="-128"/>
              </a:rPr>
              <a:t>（</a:t>
            </a:r>
            <a:r>
              <a:rPr kumimoji="1" lang="en-US" altLang="ja-JP" sz="1000" b="1" u="sng">
                <a:solidFill>
                  <a:srgbClr val="FF0000"/>
                </a:solidFill>
                <a:latin typeface="Meiryo UI" panose="020B0604030504040204" pitchFamily="50" charset="-128"/>
                <a:ea typeface="Meiryo UI" panose="020B0604030504040204" pitchFamily="50" charset="-128"/>
              </a:rPr>
              <a:t>※</a:t>
            </a:r>
            <a:r>
              <a:rPr kumimoji="1" lang="ja-JP" altLang="en-US" sz="1000" b="1" u="sng">
                <a:solidFill>
                  <a:srgbClr val="FF0000"/>
                </a:solidFill>
                <a:latin typeface="Meiryo UI" panose="020B0604030504040204" pitchFamily="50" charset="-128"/>
                <a:ea typeface="Meiryo UI" panose="020B0604030504040204" pitchFamily="50" charset="-128"/>
              </a:rPr>
              <a:t>１）「ア　物品費」及び「エその他　１．外注費」については根拠となる見積書を添付すること。なお、外注費においても機器等を整備する場合はメーカー・型式を見積書に記載すること。</a:t>
            </a:r>
          </a:p>
          <a:p>
            <a:pPr eaLnBrk="0" fontAlgn="base" hangingPunct="0">
              <a:spcBef>
                <a:spcPct val="0"/>
              </a:spcBef>
              <a:spcAft>
                <a:spcPct val="0"/>
              </a:spcAft>
              <a:defRPr/>
            </a:pPr>
            <a:r>
              <a:rPr kumimoji="1" lang="ja-JP" altLang="en-US" sz="1000" b="1" u="sng">
                <a:solidFill>
                  <a:srgbClr val="FF0000"/>
                </a:solidFill>
                <a:latin typeface="Meiryo UI" panose="020B0604030504040204" pitchFamily="50" charset="-128"/>
                <a:ea typeface="Meiryo UI" panose="020B0604030504040204" pitchFamily="50" charset="-128"/>
              </a:rPr>
              <a:t>（</a:t>
            </a:r>
            <a:r>
              <a:rPr kumimoji="1" lang="en-US" altLang="ja-JP" sz="1000" b="1" u="sng">
                <a:solidFill>
                  <a:srgbClr val="FF0000"/>
                </a:solidFill>
                <a:latin typeface="Meiryo UI" panose="020B0604030504040204" pitchFamily="50" charset="-128"/>
                <a:ea typeface="Meiryo UI" panose="020B0604030504040204" pitchFamily="50" charset="-128"/>
              </a:rPr>
              <a:t>※</a:t>
            </a:r>
            <a:r>
              <a:rPr kumimoji="1" lang="ja-JP" altLang="en-US" sz="1000" b="1" u="sng">
                <a:solidFill>
                  <a:srgbClr val="FF0000"/>
                </a:solidFill>
                <a:latin typeface="Meiryo UI" panose="020B0604030504040204" pitchFamily="50" charset="-128"/>
                <a:ea typeface="Meiryo UI" panose="020B0604030504040204" pitchFamily="50" charset="-128"/>
              </a:rPr>
              <a:t>２）</a:t>
            </a:r>
            <a:r>
              <a:rPr kumimoji="1" lang="en-US" altLang="ja-JP" sz="1000" b="1" u="sng">
                <a:solidFill>
                  <a:srgbClr val="FF0000"/>
                </a:solidFill>
                <a:latin typeface="Meiryo UI" panose="020B0604030504040204" pitchFamily="50" charset="-128"/>
                <a:ea typeface="Meiryo UI" panose="020B0604030504040204" pitchFamily="50" charset="-128"/>
              </a:rPr>
              <a:t>ISMAP</a:t>
            </a:r>
            <a:r>
              <a:rPr kumimoji="1" lang="ja-JP" altLang="en-US" sz="1000" b="1" u="sng">
                <a:solidFill>
                  <a:srgbClr val="FF0000"/>
                </a:solidFill>
                <a:latin typeface="Meiryo UI" panose="020B0604030504040204" pitchFamily="50" charset="-128"/>
                <a:ea typeface="Meiryo UI" panose="020B0604030504040204" pitchFamily="50" charset="-128"/>
              </a:rPr>
              <a:t>クラウドサービス、または</a:t>
            </a:r>
            <a:r>
              <a:rPr kumimoji="1" lang="en-US" altLang="ja-JP" sz="1000" b="1" u="sng">
                <a:solidFill>
                  <a:srgbClr val="FF0000"/>
                </a:solidFill>
                <a:latin typeface="Meiryo UI" panose="020B0604030504040204" pitchFamily="50" charset="-128"/>
                <a:ea typeface="Meiryo UI" panose="020B0604030504040204" pitchFamily="50" charset="-128"/>
              </a:rPr>
              <a:t>JC-STAR</a:t>
            </a:r>
            <a:r>
              <a:rPr kumimoji="1" lang="ja-JP" altLang="en-US" sz="1000" b="1" u="sng">
                <a:solidFill>
                  <a:srgbClr val="FF0000"/>
                </a:solidFill>
                <a:latin typeface="Meiryo UI" panose="020B0604030504040204" pitchFamily="50" charset="-128"/>
                <a:ea typeface="Meiryo UI" panose="020B0604030504040204" pitchFamily="50" charset="-128"/>
              </a:rPr>
              <a:t>登録機器の場合は、登録番号を記載すること。</a:t>
            </a:r>
          </a:p>
          <a:p>
            <a:pPr eaLnBrk="0" fontAlgn="base" hangingPunct="0">
              <a:spcBef>
                <a:spcPct val="0"/>
              </a:spcBef>
              <a:spcAft>
                <a:spcPct val="0"/>
              </a:spcAft>
              <a:defRPr/>
            </a:pPr>
            <a:r>
              <a:rPr kumimoji="1" lang="ja-JP" altLang="en-US" sz="1000">
                <a:solidFill>
                  <a:srgbClr val="000000"/>
                </a:solidFill>
                <a:latin typeface="Meiryo UI" panose="020B0604030504040204" pitchFamily="50" charset="-128"/>
                <a:ea typeface="Meiryo UI" panose="020B0604030504040204" pitchFamily="50" charset="-128"/>
              </a:rPr>
              <a:t>（</a:t>
            </a:r>
            <a:r>
              <a:rPr kumimoji="1" lang="en-US" altLang="ja-JP" sz="1000">
                <a:solidFill>
                  <a:srgbClr val="000000"/>
                </a:solidFill>
                <a:latin typeface="Meiryo UI" panose="020B0604030504040204" pitchFamily="50" charset="-128"/>
                <a:ea typeface="Meiryo UI" panose="020B0604030504040204" pitchFamily="50" charset="-128"/>
              </a:rPr>
              <a:t>※</a:t>
            </a:r>
            <a:r>
              <a:rPr kumimoji="1" lang="ja-JP" altLang="en-US" sz="1000">
                <a:solidFill>
                  <a:srgbClr val="000000"/>
                </a:solidFill>
                <a:latin typeface="Meiryo UI" panose="020B0604030504040204" pitchFamily="50" charset="-128"/>
                <a:ea typeface="Meiryo UI" panose="020B0604030504040204" pitchFamily="50" charset="-128"/>
              </a:rPr>
              <a:t>３）提案者が地方公共団体の場合、事業担当者及び事業補助者の人件費や地方公共団体職員の旅費や一般管理費は計上できない。</a:t>
            </a:r>
          </a:p>
          <a:p>
            <a:pPr eaLnBrk="0" fontAlgn="base" hangingPunct="0">
              <a:spcBef>
                <a:spcPct val="0"/>
              </a:spcBef>
              <a:spcAft>
                <a:spcPct val="0"/>
              </a:spcAft>
              <a:defRPr/>
            </a:pPr>
            <a:r>
              <a:rPr kumimoji="1" lang="ja-JP" altLang="en-US" sz="1000">
                <a:solidFill>
                  <a:srgbClr val="000000"/>
                </a:solidFill>
                <a:latin typeface="Meiryo UI" panose="020B0604030504040204" pitchFamily="50" charset="-128"/>
                <a:ea typeface="Meiryo UI" panose="020B0604030504040204" pitchFamily="50" charset="-128"/>
              </a:rPr>
              <a:t>（</a:t>
            </a:r>
            <a:r>
              <a:rPr kumimoji="1" lang="en-US" altLang="ja-JP" sz="1000">
                <a:solidFill>
                  <a:srgbClr val="000000"/>
                </a:solidFill>
                <a:latin typeface="Meiryo UI" panose="020B0604030504040204" pitchFamily="50" charset="-128"/>
                <a:ea typeface="Meiryo UI" panose="020B0604030504040204" pitchFamily="50" charset="-128"/>
              </a:rPr>
              <a:t>※</a:t>
            </a:r>
            <a:r>
              <a:rPr kumimoji="1" lang="ja-JP" altLang="en-US" sz="1000">
                <a:solidFill>
                  <a:srgbClr val="000000"/>
                </a:solidFill>
                <a:latin typeface="Meiryo UI" panose="020B0604030504040204" pitchFamily="50" charset="-128"/>
                <a:ea typeface="Meiryo UI" panose="020B0604030504040204" pitchFamily="50" charset="-128"/>
              </a:rPr>
              <a:t>４）人件費を積算に含む場合、時間単価は、各事業担当者・事業補助者ごとの健康保険等級等を元に、別紙の人件費標準単価表に基づき積算すること。</a:t>
            </a:r>
          </a:p>
          <a:p>
            <a:pPr eaLnBrk="0" fontAlgn="base" hangingPunct="0">
              <a:spcBef>
                <a:spcPct val="0"/>
              </a:spcBef>
              <a:spcAft>
                <a:spcPct val="0"/>
              </a:spcAft>
              <a:defRPr/>
            </a:pPr>
            <a:r>
              <a:rPr kumimoji="1" lang="ja-JP" altLang="en-US" sz="1000">
                <a:solidFill>
                  <a:srgbClr val="000000"/>
                </a:solidFill>
                <a:latin typeface="Meiryo UI" panose="020B0604030504040204" pitchFamily="50" charset="-128"/>
                <a:ea typeface="Meiryo UI" panose="020B0604030504040204" pitchFamily="50" charset="-128"/>
              </a:rPr>
              <a:t>（</a:t>
            </a:r>
            <a:r>
              <a:rPr kumimoji="1" lang="en-US" altLang="ja-JP" sz="1000">
                <a:solidFill>
                  <a:srgbClr val="000000"/>
                </a:solidFill>
                <a:latin typeface="Meiryo UI" panose="020B0604030504040204" pitchFamily="50" charset="-128"/>
                <a:ea typeface="Meiryo UI" panose="020B0604030504040204" pitchFamily="50" charset="-128"/>
              </a:rPr>
              <a:t>※</a:t>
            </a:r>
            <a:r>
              <a:rPr kumimoji="1" lang="ja-JP" altLang="en-US" sz="1000">
                <a:solidFill>
                  <a:srgbClr val="000000"/>
                </a:solidFill>
                <a:latin typeface="Meiryo UI" panose="020B0604030504040204" pitchFamily="50" charset="-128"/>
                <a:ea typeface="Meiryo UI" panose="020B0604030504040204" pitchFamily="50" charset="-128"/>
              </a:rPr>
              <a:t>５）都市</a:t>
            </a:r>
            <a:r>
              <a:rPr kumimoji="1" lang="en-US" altLang="ja-JP" sz="1000">
                <a:solidFill>
                  <a:srgbClr val="000000"/>
                </a:solidFill>
                <a:latin typeface="Meiryo UI" panose="020B0604030504040204" pitchFamily="50" charset="-128"/>
                <a:ea typeface="Meiryo UI" panose="020B0604030504040204" pitchFamily="50" charset="-128"/>
              </a:rPr>
              <a:t>OS</a:t>
            </a:r>
            <a:r>
              <a:rPr kumimoji="1" lang="ja-JP" altLang="en-US" sz="1000">
                <a:solidFill>
                  <a:srgbClr val="000000"/>
                </a:solidFill>
                <a:latin typeface="Meiryo UI" panose="020B0604030504040204" pitchFamily="50" charset="-128"/>
                <a:ea typeface="Meiryo UI" panose="020B0604030504040204" pitchFamily="50" charset="-128"/>
              </a:rPr>
              <a:t>に関する整備・改修・保守費等は</a:t>
            </a:r>
            <a:r>
              <a:rPr kumimoji="1" lang="ja-JP" altLang="en-US" sz="1000" u="sng">
                <a:solidFill>
                  <a:srgbClr val="000000"/>
                </a:solidFill>
                <a:latin typeface="Meiryo UI" panose="020B0604030504040204" pitchFamily="50" charset="-128"/>
                <a:ea typeface="Meiryo UI" panose="020B0604030504040204" pitchFamily="50" charset="-128"/>
              </a:rPr>
              <a:t>補助対象外経費</a:t>
            </a:r>
            <a:r>
              <a:rPr kumimoji="1" lang="ja-JP" altLang="en-US" sz="1000">
                <a:solidFill>
                  <a:srgbClr val="000000"/>
                </a:solidFill>
                <a:latin typeface="Meiryo UI" panose="020B0604030504040204" pitchFamily="50" charset="-128"/>
                <a:ea typeface="Meiryo UI" panose="020B0604030504040204" pitchFamily="50" charset="-128"/>
              </a:rPr>
              <a:t>とすること。</a:t>
            </a:r>
          </a:p>
        </p:txBody>
      </p:sp>
      <p:sp>
        <p:nvSpPr>
          <p:cNvPr id="4" name="Rectangle 2">
            <a:extLst>
              <a:ext uri="{FF2B5EF4-FFF2-40B4-BE49-F238E27FC236}">
                <a16:creationId xmlns:a16="http://schemas.microsoft.com/office/drawing/2014/main" id="{BE3F9C24-EDFD-6D71-FD1B-4A9A6350537D}"/>
              </a:ext>
            </a:extLst>
          </p:cNvPr>
          <p:cNvSpPr/>
          <p:nvPr/>
        </p:nvSpPr>
        <p:spPr>
          <a:xfrm>
            <a:off x="2249492" y="278744"/>
            <a:ext cx="2905145" cy="399735"/>
          </a:xfrm>
          <a:prstGeom prst="wedgeRectCallout">
            <a:avLst>
              <a:gd name="adj1" fmla="val -21955"/>
              <a:gd name="adj2" fmla="val 116875"/>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ja-JP" altLang="en-US" sz="1050" kern="0">
                <a:solidFill>
                  <a:srgbClr val="575757"/>
                </a:solidFill>
                <a:latin typeface="Meiryo UI" panose="020B0604030504040204" pitchFamily="50" charset="-128"/>
                <a:ea typeface="Meiryo UI" panose="020B0604030504040204" pitchFamily="50" charset="-128"/>
              </a:rPr>
              <a:t>ランニングコストを一括計上する場合はその費用も含めて記載すること（計上の上限は</a:t>
            </a:r>
            <a:r>
              <a:rPr kumimoji="1" lang="en-US" altLang="ja-JP" sz="1050" kern="0">
                <a:solidFill>
                  <a:srgbClr val="575757"/>
                </a:solidFill>
                <a:latin typeface="Meiryo UI" panose="020B0604030504040204" pitchFamily="50" charset="-128"/>
                <a:ea typeface="Meiryo UI" panose="020B0604030504040204" pitchFamily="50" charset="-128"/>
              </a:rPr>
              <a:t>5</a:t>
            </a:r>
            <a:r>
              <a:rPr kumimoji="1" lang="ja-JP" altLang="en-US" sz="1050" kern="0">
                <a:solidFill>
                  <a:srgbClr val="575757"/>
                </a:solidFill>
                <a:latin typeface="Meiryo UI" panose="020B0604030504040204" pitchFamily="50" charset="-128"/>
                <a:ea typeface="Meiryo UI" panose="020B0604030504040204" pitchFamily="50" charset="-128"/>
              </a:rPr>
              <a:t>か年分）</a:t>
            </a:r>
            <a:endParaRPr kumimoji="1" lang="en-US" altLang="ja-JP" sz="1050">
              <a:solidFill>
                <a:schemeClr val="tx1"/>
              </a:solidFill>
              <a:latin typeface="Meiryo UI" panose="020B0604030504040204" pitchFamily="50" charset="-128"/>
              <a:ea typeface="Meiryo UI" panose="020B0604030504040204" pitchFamily="50" charset="-128"/>
            </a:endParaRPr>
          </a:p>
        </p:txBody>
      </p:sp>
      <p:sp>
        <p:nvSpPr>
          <p:cNvPr id="68" name="Rectangle 2">
            <a:extLst>
              <a:ext uri="{FF2B5EF4-FFF2-40B4-BE49-F238E27FC236}">
                <a16:creationId xmlns:a16="http://schemas.microsoft.com/office/drawing/2014/main" id="{B085D353-D9D4-28A4-339E-DCF41C965174}"/>
              </a:ext>
            </a:extLst>
          </p:cNvPr>
          <p:cNvSpPr/>
          <p:nvPr/>
        </p:nvSpPr>
        <p:spPr>
          <a:xfrm>
            <a:off x="5269509" y="174623"/>
            <a:ext cx="3410608" cy="607978"/>
          </a:xfrm>
          <a:prstGeom prst="wedgeRectCallout">
            <a:avLst>
              <a:gd name="adj1" fmla="val -21955"/>
              <a:gd name="adj2" fmla="val 72526"/>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ja-JP" altLang="en-US" sz="1050" kern="0">
                <a:solidFill>
                  <a:srgbClr val="575757"/>
                </a:solidFill>
                <a:latin typeface="Meiryo UI" panose="020B0604030504040204" pitchFamily="50" charset="-128"/>
                <a:ea typeface="Meiryo UI" panose="020B0604030504040204" pitchFamily="50" charset="-128"/>
              </a:rPr>
              <a:t>金額の積算の根拠を、可能な限り分解して記載すること</a:t>
            </a:r>
            <a:endParaRPr kumimoji="1" lang="en-US" altLang="ja-JP" sz="1050">
              <a:solidFill>
                <a:schemeClr val="tx1"/>
              </a:solidFill>
              <a:latin typeface="Meiryo UI" panose="020B0604030504040204" pitchFamily="50" charset="-128"/>
              <a:ea typeface="Meiryo UI" panose="020B0604030504040204" pitchFamily="50" charset="-128"/>
            </a:endParaRPr>
          </a:p>
        </p:txBody>
      </p:sp>
      <p:sp>
        <p:nvSpPr>
          <p:cNvPr id="3" name="テキスト ボックス 42">
            <a:extLst>
              <a:ext uri="{FF2B5EF4-FFF2-40B4-BE49-F238E27FC236}">
                <a16:creationId xmlns:a16="http://schemas.microsoft.com/office/drawing/2014/main" id="{CCBA6A15-2F4A-D9F4-46C6-CE4B018A2100}"/>
              </a:ext>
            </a:extLst>
          </p:cNvPr>
          <p:cNvSpPr txBox="1"/>
          <p:nvPr/>
        </p:nvSpPr>
        <p:spPr>
          <a:xfrm>
            <a:off x="576000" y="360000"/>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lvl="0">
              <a:defRPr/>
            </a:pPr>
            <a:r>
              <a:rPr kumimoji="1" lang="en-US" altLang="ja-JP" sz="1400">
                <a:solidFill>
                  <a:srgbClr val="575757"/>
                </a:solidFill>
                <a:latin typeface="Meiryo UI" panose="020B0604030504040204" pitchFamily="50" charset="-128"/>
                <a:ea typeface="Meiryo UI" panose="020B0604030504040204" pitchFamily="50" charset="-128"/>
              </a:rPr>
              <a:t>Ⅳ</a:t>
            </a:r>
            <a:r>
              <a:rPr kumimoji="1" lang="ja-JP" altLang="en-US" sz="1400">
                <a:solidFill>
                  <a:srgbClr val="575757"/>
                </a:solidFill>
                <a:latin typeface="Meiryo UI" panose="020B0604030504040204" pitchFamily="50" charset="-128"/>
                <a:ea typeface="Meiryo UI" panose="020B0604030504040204" pitchFamily="50" charset="-128"/>
              </a:rPr>
              <a:t>　</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実施計画</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6" name="Rectangle 2">
            <a:extLst>
              <a:ext uri="{FF2B5EF4-FFF2-40B4-BE49-F238E27FC236}">
                <a16:creationId xmlns:a16="http://schemas.microsoft.com/office/drawing/2014/main" id="{622062CE-619D-5BFD-9380-DAF3F5DFD6F5}"/>
              </a:ext>
            </a:extLst>
          </p:cNvPr>
          <p:cNvSpPr/>
          <p:nvPr/>
        </p:nvSpPr>
        <p:spPr>
          <a:xfrm>
            <a:off x="8794989" y="188300"/>
            <a:ext cx="3294098" cy="607978"/>
          </a:xfrm>
          <a:prstGeom prst="wedgeRectCallout">
            <a:avLst>
              <a:gd name="adj1" fmla="val -21955"/>
              <a:gd name="adj2" fmla="val 70598"/>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87750" lvl="1" defTabSz="742950">
              <a:buClr>
                <a:srgbClr val="FF8222"/>
              </a:buClr>
              <a:defRPr/>
            </a:pPr>
            <a:r>
              <a:rPr kumimoji="1" lang="ja-JP" altLang="en-US" sz="1050" kern="0">
                <a:solidFill>
                  <a:srgbClr val="575757"/>
                </a:solidFill>
                <a:latin typeface="Meiryo UI" panose="020B0604030504040204" pitchFamily="50" charset="-128"/>
                <a:ea typeface="Meiryo UI" panose="020B0604030504040204" pitchFamily="50" charset="-128"/>
              </a:rPr>
              <a:t>提案者が企業・団体の場合、消費税抜額を記載すること</a:t>
            </a:r>
          </a:p>
          <a:p>
            <a:pPr marL="87750" lvl="1" defTabSz="742950">
              <a:buClr>
                <a:srgbClr val="FF8222"/>
              </a:buClr>
              <a:defRPr/>
            </a:pPr>
            <a:r>
              <a:rPr kumimoji="1" lang="ja-JP" altLang="en-US" sz="1050" kern="0">
                <a:solidFill>
                  <a:srgbClr val="575757"/>
                </a:solidFill>
                <a:latin typeface="Meiryo UI" panose="020B0604030504040204" pitchFamily="50" charset="-128"/>
                <a:ea typeface="Meiryo UI" panose="020B0604030504040204" pitchFamily="50" charset="-128"/>
              </a:rPr>
              <a:t>提案者が地方公共団体の場合、消費税込額を記載すること</a:t>
            </a:r>
            <a:endParaRPr kumimoji="1" lang="en-US" altLang="ja-JP" sz="1050">
              <a:solidFill>
                <a:schemeClr val="tx1"/>
              </a:solidFill>
              <a:latin typeface="Meiryo UI" panose="020B0604030504040204" pitchFamily="50" charset="-128"/>
              <a:ea typeface="Meiryo UI" panose="020B0604030504040204" pitchFamily="50" charset="-128"/>
            </a:endParaRPr>
          </a:p>
        </p:txBody>
      </p:sp>
      <p:sp>
        <p:nvSpPr>
          <p:cNvPr id="5" name="Rectangle 217">
            <a:extLst>
              <a:ext uri="{FF2B5EF4-FFF2-40B4-BE49-F238E27FC236}">
                <a16:creationId xmlns:a16="http://schemas.microsoft.com/office/drawing/2014/main" id="{37C30795-85B7-B96B-A0E5-FCF2BE485142}"/>
              </a:ext>
            </a:extLst>
          </p:cNvPr>
          <p:cNvSpPr/>
          <p:nvPr/>
        </p:nvSpPr>
        <p:spPr>
          <a:xfrm>
            <a:off x="629999" y="-2277"/>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buFont typeface="Trebuchet MS" panose="020B0603020202020204" pitchFamily="34" charset="0"/>
              <a:buChar char="​"/>
              <a:defRPr/>
            </a:pPr>
            <a:r>
              <a:rPr kumimoji="1" lang="ja-JP" altLang="en-US" sz="1050" kern="0">
                <a:solidFill>
                  <a:srgbClr val="575757"/>
                </a:solidFill>
                <a:latin typeface="Meiryo UI" panose="020B0604030504040204" pitchFamily="50" charset="-128"/>
                <a:ea typeface="Meiryo UI" panose="020B0604030504040204" pitchFamily="50" charset="-128"/>
              </a:rPr>
              <a:t>評価の観点：エ　事業の計画性、経済合理性</a:t>
            </a:r>
            <a:endParaRPr kumimoji="1" lang="en-US" altLang="ja-JP" sz="1050" kern="0">
              <a:solidFill>
                <a:srgbClr val="575757"/>
              </a:solidFill>
              <a:latin typeface="Meiryo UI" panose="020B0604030504040204" pitchFamily="50" charset="-128"/>
              <a:ea typeface="Meiryo UI" panose="020B0604030504040204" pitchFamily="50" charset="-128"/>
            </a:endParaRPr>
          </a:p>
        </p:txBody>
      </p:sp>
      <p:sp>
        <p:nvSpPr>
          <p:cNvPr id="8" name="タイトル 1">
            <a:extLst>
              <a:ext uri="{FF2B5EF4-FFF2-40B4-BE49-F238E27FC236}">
                <a16:creationId xmlns:a16="http://schemas.microsoft.com/office/drawing/2014/main" id="{2D457DAA-85C1-A63F-66A9-20C6F4DD565F}"/>
              </a:ext>
            </a:extLst>
          </p:cNvPr>
          <p:cNvSpPr txBox="1">
            <a:spLocks/>
          </p:cNvSpPr>
          <p:nvPr/>
        </p:nvSpPr>
        <p:spPr>
          <a:xfrm>
            <a:off x="630000" y="622800"/>
            <a:ext cx="10933350"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a:lstStyle>
          <a:p>
            <a:pPr>
              <a:tabLst>
                <a:tab pos="355600" algn="l"/>
              </a:tabLst>
            </a:pP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費用</a:t>
            </a:r>
            <a:endParaRPr kumimoji="1" lang="en-US">
              <a:solidFill>
                <a:srgbClr val="FE9341"/>
              </a:solidFill>
              <a:latin typeface="Meiryo UI" panose="020B0604030504040204" pitchFamily="50" charset="-128"/>
              <a:ea typeface="Meiryo UI" panose="020B0604030504040204" pitchFamily="50" charset="-128"/>
            </a:endParaRPr>
          </a:p>
        </p:txBody>
      </p:sp>
      <p:sp>
        <p:nvSpPr>
          <p:cNvPr id="9" name="Oval 20">
            <a:extLst>
              <a:ext uri="{FF2B5EF4-FFF2-40B4-BE49-F238E27FC236}">
                <a16:creationId xmlns:a16="http://schemas.microsoft.com/office/drawing/2014/main" id="{AFB9954F-14A3-E4C7-482A-59101245B90A}"/>
              </a:ext>
            </a:extLst>
          </p:cNvPr>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３</a:t>
            </a:r>
            <a:endParaRPr kumimoji="0" 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3796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28"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9" imgW="395" imgH="396" progId="TCLayout.ActiveDocument.1">
                  <p:embed/>
                </p:oleObj>
              </mc:Choice>
              <mc:Fallback>
                <p:oleObj name="think-cell スライド" r:id="rId9" imgW="395" imgH="396" progId="TCLayout.ActiveDocument.1">
                  <p:embed/>
                  <p:pic>
                    <p:nvPicPr>
                      <p:cNvPr id="1528" name="think-cell data - do not delete" hidden="1"/>
                      <p:cNvPicPr>
                        <a:picLocks noChangeAspect="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535" name="Rectangle 2"/>
          <p:cNvSpPr/>
          <p:nvPr/>
        </p:nvSpPr>
        <p:spPr>
          <a:xfrm>
            <a:off x="2589569" y="1677310"/>
            <a:ext cx="1742788"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オンデマンドバス料金</a:t>
            </a:r>
            <a:br>
              <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b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収入</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36" name="Rectangle 3"/>
          <p:cNvSpPr/>
          <p:nvPr/>
        </p:nvSpPr>
        <p:spPr>
          <a:xfrm>
            <a:off x="1147668" y="2672701"/>
            <a:ext cx="10415681" cy="307687"/>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計 </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定量 収益</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cxnSp>
        <p:nvCxnSpPr>
          <p:cNvPr id="1537" name="Straight Connector 71"/>
          <p:cNvCxnSpPr>
            <a:cxnSpLocks/>
          </p:cNvCxnSpPr>
          <p:nvPr/>
        </p:nvCxnSpPr>
        <p:spPr>
          <a:xfrm>
            <a:off x="597838" y="4023629"/>
            <a:ext cx="10836576" cy="0"/>
          </a:xfrm>
          <a:prstGeom prst="line">
            <a:avLst/>
          </a:prstGeom>
          <a:ln w="19050"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38" name="Straight Connector 71"/>
          <p:cNvCxnSpPr>
            <a:cxnSpLocks/>
          </p:cNvCxnSpPr>
          <p:nvPr/>
        </p:nvCxnSpPr>
        <p:spPr>
          <a:xfrm>
            <a:off x="1217744" y="5048490"/>
            <a:ext cx="10216671" cy="0"/>
          </a:xfrm>
          <a:prstGeom prst="line">
            <a:avLst/>
          </a:prstGeom>
          <a:ln w="9525"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39" name="Rectangle 3"/>
          <p:cNvSpPr/>
          <p:nvPr/>
        </p:nvSpPr>
        <p:spPr>
          <a:xfrm>
            <a:off x="597838" y="4071479"/>
            <a:ext cx="566989" cy="2318752"/>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費用</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40" name="Rectangle 3"/>
          <p:cNvSpPr/>
          <p:nvPr/>
        </p:nvSpPr>
        <p:spPr>
          <a:xfrm>
            <a:off x="597838" y="1677310"/>
            <a:ext cx="566989" cy="2298469"/>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効果</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41" name="Rectangle 3"/>
          <p:cNvSpPr/>
          <p:nvPr/>
        </p:nvSpPr>
        <p:spPr>
          <a:xfrm>
            <a:off x="1217744" y="1677310"/>
            <a:ext cx="1298756" cy="956731"/>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定量 </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収益</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p>
        </p:txBody>
      </p:sp>
      <p:sp>
        <p:nvSpPr>
          <p:cNvPr id="1542" name="Rectangle 3"/>
          <p:cNvSpPr/>
          <p:nvPr/>
        </p:nvSpPr>
        <p:spPr>
          <a:xfrm>
            <a:off x="1217744" y="3019048"/>
            <a:ext cx="1298756" cy="956731"/>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定量 </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収益以外</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b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＋定性</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43" name="Rectangle 3"/>
          <p:cNvSpPr/>
          <p:nvPr/>
        </p:nvSpPr>
        <p:spPr>
          <a:xfrm>
            <a:off x="1217744" y="4053099"/>
            <a:ext cx="1298756" cy="956731"/>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イニシャル</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44" name="Rectangle 3"/>
          <p:cNvSpPr/>
          <p:nvPr/>
        </p:nvSpPr>
        <p:spPr>
          <a:xfrm>
            <a:off x="1217744" y="5087150"/>
            <a:ext cx="1298756" cy="956731"/>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ランニング</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45" name="Rectangle 3"/>
          <p:cNvSpPr/>
          <p:nvPr/>
        </p:nvSpPr>
        <p:spPr>
          <a:xfrm>
            <a:off x="1147668" y="6082544"/>
            <a:ext cx="10415681" cy="307687"/>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計</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46" name="Rectangle 2"/>
          <p:cNvSpPr/>
          <p:nvPr/>
        </p:nvSpPr>
        <p:spPr>
          <a:xfrm>
            <a:off x="2554714" y="4053099"/>
            <a:ext cx="1866534"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バス </a:t>
            </a:r>
            <a:r>
              <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台</a:t>
            </a:r>
            <a:r>
              <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 購入費用</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自動ルート設定ソフト導入</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停留所設置費用 </a:t>
            </a:r>
            <a:br>
              <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br>
            <a:r>
              <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個所</a:t>
            </a:r>
            <a:r>
              <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endParaRPr kumimoji="1" lang="en-US" altLang="ja-JP" sz="11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547" name="Rectangle 2"/>
          <p:cNvSpPr/>
          <p:nvPr/>
        </p:nvSpPr>
        <p:spPr>
          <a:xfrm>
            <a:off x="2554714" y="5087150"/>
            <a:ext cx="1866534"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バスメンテナンス費</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ガソリン代</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ソフトウエア利用費</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運転手人件費</a:t>
            </a:r>
            <a:endParaRPr kumimoji="1" lang="en-US" altLang="ja-JP" sz="11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548" name="Rectangle 2"/>
          <p:cNvSpPr/>
          <p:nvPr/>
        </p:nvSpPr>
        <p:spPr>
          <a:xfrm>
            <a:off x="2554715" y="3019048"/>
            <a:ext cx="1866534"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域内公共交通への満足度</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コミュニティ活性化</a:t>
            </a:r>
            <a:r>
              <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549" name="Rectangle 2"/>
          <p:cNvSpPr/>
          <p:nvPr/>
        </p:nvSpPr>
        <p:spPr>
          <a:xfrm>
            <a:off x="1285420" y="2074931"/>
            <a:ext cx="1220724" cy="535207"/>
          </a:xfrm>
          <a:prstGeom prst="wedgeRectCallout">
            <a:avLst>
              <a:gd name="adj1" fmla="val 49953"/>
              <a:gd name="adj2" fmla="val -86480"/>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収益として期待</a:t>
            </a:r>
            <a:b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される項目を記載</a:t>
            </a:r>
            <a:b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すること</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50" name="Rectangle 2"/>
          <p:cNvSpPr/>
          <p:nvPr/>
        </p:nvSpPr>
        <p:spPr>
          <a:xfrm>
            <a:off x="1285420" y="4422180"/>
            <a:ext cx="1220724" cy="491241"/>
          </a:xfrm>
          <a:prstGeom prst="wedgeRectCallout">
            <a:avLst>
              <a:gd name="adj1" fmla="val 49171"/>
              <a:gd name="adj2" fmla="val -92128"/>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開始時に必要と</a:t>
            </a:r>
            <a:b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なる一時的費用を</a:t>
            </a:r>
            <a:b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記載すること</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51" name="Rectangle 2"/>
          <p:cNvSpPr/>
          <p:nvPr/>
        </p:nvSpPr>
        <p:spPr>
          <a:xfrm>
            <a:off x="1285420" y="5438326"/>
            <a:ext cx="1220724" cy="491241"/>
          </a:xfrm>
          <a:prstGeom prst="wedgeRectCallout">
            <a:avLst>
              <a:gd name="adj1" fmla="val 47605"/>
              <a:gd name="adj2" fmla="val -101353"/>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継続的に必要な</a:t>
            </a:r>
            <a:b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コストを記載すること</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52" name="Rectangle 2"/>
          <p:cNvSpPr/>
          <p:nvPr/>
        </p:nvSpPr>
        <p:spPr>
          <a:xfrm>
            <a:off x="1285420" y="3460635"/>
            <a:ext cx="1220724" cy="491241"/>
          </a:xfrm>
          <a:prstGeom prst="wedgeRectCallout">
            <a:avLst>
              <a:gd name="adj1" fmla="val 46823"/>
              <a:gd name="adj2" fmla="val -82903"/>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収益以外で効果と</a:t>
            </a:r>
            <a:b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評価できる項目を記載すること</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53" name="Rectangle 2"/>
          <p:cNvSpPr/>
          <p:nvPr/>
        </p:nvSpPr>
        <p:spPr>
          <a:xfrm>
            <a:off x="2607948" y="3668094"/>
            <a:ext cx="1931956" cy="322144"/>
          </a:xfrm>
          <a:prstGeom prst="wedgeRectCallout">
            <a:avLst>
              <a:gd name="adj1" fmla="val 56547"/>
              <a:gd name="adj2" fmla="val -55085"/>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各項目で効果として評価できる内容を年度ごとに記載すること</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54" name="Rectangle 45"/>
          <p:cNvSpPr/>
          <p:nvPr/>
        </p:nvSpPr>
        <p:spPr>
          <a:xfrm>
            <a:off x="2554714" y="1134231"/>
            <a:ext cx="1835160" cy="218955"/>
          </a:xfrm>
          <a:prstGeom prst="rect">
            <a:avLst/>
          </a:prstGeom>
          <a:solidFill>
            <a:srgbClr val="FF8D36"/>
          </a:solidFill>
          <a:ln w="38100" cap="rnd" algn="ctr">
            <a:noFill/>
            <a:round/>
            <a:headEnd/>
            <a:tailEnd/>
          </a:ln>
        </p:spPr>
        <p:txBody>
          <a:bodyPr lIns="36000" tIns="0" rIns="36000" bIns="0" anchor="ctr" anchorCtr="0"/>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項目</a:t>
            </a:r>
          </a:p>
        </p:txBody>
      </p:sp>
      <p:sp>
        <p:nvSpPr>
          <p:cNvPr id="1555" name="Rectangle 2"/>
          <p:cNvSpPr/>
          <p:nvPr/>
        </p:nvSpPr>
        <p:spPr>
          <a:xfrm>
            <a:off x="597838" y="6407742"/>
            <a:ext cx="4656239" cy="357958"/>
          </a:xfrm>
          <a:prstGeom prst="wedgeRectCallout">
            <a:avLst>
              <a:gd name="adj1" fmla="val -24198"/>
              <a:gd name="adj2" fmla="val -9206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a:solidFill>
                  <a:srgbClr val="575757"/>
                </a:solidFill>
                <a:latin typeface="Meiryo UI" panose="020B0604030504040204" pitchFamily="50" charset="-128"/>
                <a:ea typeface="Meiryo UI" panose="020B0604030504040204" pitchFamily="50" charset="-128"/>
              </a:rPr>
              <a:t>当事業の費用</a:t>
            </a:r>
            <a:r>
              <a:rPr kumimoji="1" lang="en-US" altLang="ja-JP" sz="1100">
                <a:solidFill>
                  <a:srgbClr val="575757"/>
                </a:solidFill>
                <a:latin typeface="Meiryo UI" panose="020B0604030504040204" pitchFamily="50" charset="-128"/>
                <a:ea typeface="Meiryo UI" panose="020B0604030504040204" pitchFamily="50" charset="-128"/>
              </a:rPr>
              <a:t>(</a:t>
            </a:r>
            <a:r>
              <a:rPr kumimoji="1" lang="ja-JP" altLang="en-US" sz="1100">
                <a:solidFill>
                  <a:srgbClr val="575757"/>
                </a:solidFill>
                <a:latin typeface="Meiryo UI" panose="020B0604030504040204" pitchFamily="50" charset="-128"/>
                <a:ea typeface="Meiryo UI" panose="020B0604030504040204" pitchFamily="50" charset="-128"/>
              </a:rPr>
              <a:t>イニシャル・ランニング</a:t>
            </a:r>
            <a:r>
              <a:rPr kumimoji="1" lang="en-US" altLang="ja-JP" sz="1100">
                <a:solidFill>
                  <a:srgbClr val="575757"/>
                </a:solidFill>
                <a:latin typeface="Meiryo UI" panose="020B0604030504040204" pitchFamily="50" charset="-128"/>
                <a:ea typeface="Meiryo UI" panose="020B0604030504040204" pitchFamily="50" charset="-128"/>
              </a:rPr>
              <a:t>)</a:t>
            </a:r>
            <a:r>
              <a:rPr kumimoji="1" lang="ja-JP" altLang="en-US" sz="1100">
                <a:solidFill>
                  <a:srgbClr val="575757"/>
                </a:solidFill>
                <a:latin typeface="Meiryo UI" panose="020B0604030504040204" pitchFamily="50" charset="-128"/>
                <a:ea typeface="Meiryo UI" panose="020B0604030504040204" pitchFamily="50" charset="-128"/>
              </a:rPr>
              <a:t>のみ記載し、横展開にかかる費用は入れない</a:t>
            </a:r>
            <a:r>
              <a:rPr kumimoji="1" lang="en-US" altLang="ja-JP" sz="1100" i="0" u="none" strike="noStrike" kern="1200" cap="none" spc="0" normalizeH="0" baseline="0" noProof="0">
                <a:ln>
                  <a:noFill/>
                </a:ln>
                <a:solidFill>
                  <a:schemeClr val="bg2">
                    <a:lumMod val="10000"/>
                  </a:schemeClr>
                </a:solidFill>
                <a:effectLst/>
                <a:uLnTx/>
                <a:uFillTx/>
                <a:latin typeface="Meiryo UI" panose="020B0604030504040204" pitchFamily="50" charset="-128"/>
                <a:ea typeface="Meiryo UI" panose="020B0604030504040204" pitchFamily="50" charset="-128"/>
              </a:rPr>
              <a:t>(</a:t>
            </a:r>
            <a:r>
              <a:rPr kumimoji="1" lang="en-US" altLang="ja-JP" sz="1100">
                <a:solidFill>
                  <a:schemeClr val="bg2">
                    <a:lumMod val="10000"/>
                  </a:schemeClr>
                </a:solidFill>
                <a:latin typeface="Meiryo UI" panose="020B0604030504040204" pitchFamily="50" charset="-128"/>
                <a:ea typeface="Meiryo UI" panose="020B0604030504040204" pitchFamily="50" charset="-128"/>
              </a:rPr>
              <a:t>P</a:t>
            </a:r>
            <a:r>
              <a:rPr kumimoji="1" lang="en-US" altLang="ja-JP" sz="1100" i="0" u="none" strike="noStrike" kern="1200" cap="none" spc="0" normalizeH="0" baseline="0" noProof="0">
                <a:ln>
                  <a:noFill/>
                </a:ln>
                <a:solidFill>
                  <a:schemeClr val="bg2">
                    <a:lumMod val="10000"/>
                  </a:schemeClr>
                </a:solidFill>
                <a:effectLst/>
                <a:uLnTx/>
                <a:uFillTx/>
                <a:latin typeface="Meiryo UI" panose="020B0604030504040204" pitchFamily="50" charset="-128"/>
                <a:ea typeface="Meiryo UI" panose="020B0604030504040204" pitchFamily="50" charset="-128"/>
              </a:rPr>
              <a:t>.17</a:t>
            </a:r>
            <a:r>
              <a:rPr kumimoji="1" lang="ja-JP" altLang="en-US" sz="110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の資金計画では</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、横展開費用も別項目として記載する</a:t>
            </a: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p>
        </p:txBody>
      </p:sp>
      <p:sp>
        <p:nvSpPr>
          <p:cNvPr id="1556" name="ValueChainStarter"/>
          <p:cNvSpPr>
            <a:spLocks noChangeArrowheads="1"/>
          </p:cNvSpPr>
          <p:nvPr>
            <p:custDataLst>
              <p:tags r:id="rId1"/>
            </p:custDataLst>
          </p:nvPr>
        </p:nvSpPr>
        <p:spPr bwMode="gray">
          <a:xfrm>
            <a:off x="4426575" y="1391891"/>
            <a:ext cx="992565" cy="218955"/>
          </a:xfrm>
          <a:prstGeom prst="homePlate">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2026</a:t>
            </a:r>
            <a:r>
              <a:rPr kumimoji="0" lang="ja-JP" altLang="en-US"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年度</a:t>
            </a:r>
            <a:endParaRPr kumimoji="0" lang="en-US" altLang="ja-JP"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endParaRPr>
          </a:p>
        </p:txBody>
      </p:sp>
      <p:sp>
        <p:nvSpPr>
          <p:cNvPr id="1557" name="ValueChainHeader"/>
          <p:cNvSpPr>
            <a:spLocks noChangeArrowheads="1"/>
          </p:cNvSpPr>
          <p:nvPr>
            <p:custDataLst>
              <p:tags r:id="rId2"/>
            </p:custDataLst>
          </p:nvPr>
        </p:nvSpPr>
        <p:spPr bwMode="gray">
          <a:xfrm>
            <a:off x="5422791" y="1391891"/>
            <a:ext cx="992565" cy="218955"/>
          </a:xfrm>
          <a:prstGeom prst="chevron">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2027</a:t>
            </a:r>
            <a:r>
              <a:rPr kumimoji="0" lang="ja-JP" altLang="en-US"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年度</a:t>
            </a:r>
            <a:endParaRPr kumimoji="0" lang="en-US" altLang="ja-JP"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endParaRPr>
          </a:p>
        </p:txBody>
      </p:sp>
      <p:sp>
        <p:nvSpPr>
          <p:cNvPr id="1558" name="ValueChainHeader"/>
          <p:cNvSpPr>
            <a:spLocks noChangeArrowheads="1"/>
          </p:cNvSpPr>
          <p:nvPr>
            <p:custDataLst>
              <p:tags r:id="rId3"/>
            </p:custDataLst>
          </p:nvPr>
        </p:nvSpPr>
        <p:spPr bwMode="gray">
          <a:xfrm>
            <a:off x="6419010" y="1391891"/>
            <a:ext cx="992565" cy="218955"/>
          </a:xfrm>
          <a:prstGeom prst="chevron">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2028</a:t>
            </a:r>
            <a:r>
              <a:rPr kumimoji="0" lang="ja-JP" altLang="en-US"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年度</a:t>
            </a:r>
            <a:endParaRPr kumimoji="0" lang="en-US" altLang="ja-JP"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endParaRPr>
          </a:p>
        </p:txBody>
      </p:sp>
      <p:sp>
        <p:nvSpPr>
          <p:cNvPr id="1559" name="Rectangle 2"/>
          <p:cNvSpPr/>
          <p:nvPr/>
        </p:nvSpPr>
        <p:spPr>
          <a:xfrm>
            <a:off x="4426575"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600</a:t>
            </a: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100</a:t>
            </a: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100</a:t>
            </a: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560" name="Rectangle 2"/>
          <p:cNvSpPr/>
          <p:nvPr/>
        </p:nvSpPr>
        <p:spPr>
          <a:xfrm>
            <a:off x="4426575"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10</a:t>
            </a: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50</a:t>
            </a: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100</a:t>
            </a: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500</a:t>
            </a: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561" name="Rectangle 2"/>
          <p:cNvSpPr/>
          <p:nvPr/>
        </p:nvSpPr>
        <p:spPr>
          <a:xfrm>
            <a:off x="4426575" y="6138297"/>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a:t>
            </a:r>
            <a:r>
              <a:rPr kumimoji="1" lang="en-US" altLang="ja-JP" sz="1100" b="0" i="0" u="none" strike="noStrike" kern="120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rPr>
              <a:t> 1,460</a:t>
            </a:r>
            <a:r>
              <a:rPr kumimoji="1" lang="ja-JP" altLang="en-US" sz="1100" b="0" i="0" u="none" strike="noStrike" kern="120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endParaRPr>
          </a:p>
        </p:txBody>
      </p:sp>
      <p:sp>
        <p:nvSpPr>
          <p:cNvPr id="1562" name="Rectangle 2"/>
          <p:cNvSpPr/>
          <p:nvPr/>
        </p:nvSpPr>
        <p:spPr>
          <a:xfrm>
            <a:off x="4426575"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200</a:t>
            </a: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563" name="Rectangle 2"/>
          <p:cNvSpPr/>
          <p:nvPr/>
        </p:nvSpPr>
        <p:spPr>
          <a:xfrm>
            <a:off x="4426575" y="2728454"/>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a:t>
            </a:r>
            <a:r>
              <a:rPr kumimoji="1" lang="en-US" altLang="ja-JP" sz="1100" b="0" i="0" u="none" strike="noStrike" kern="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rPr>
              <a:t>200</a:t>
            </a:r>
            <a:r>
              <a:rPr kumimoji="1" lang="ja-JP" altLang="en-US" sz="1100" b="0" i="0" u="none" strike="noStrike" kern="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endParaRPr>
          </a:p>
        </p:txBody>
      </p:sp>
      <p:sp>
        <p:nvSpPr>
          <p:cNvPr id="1564" name="Rectangle 2"/>
          <p:cNvSpPr/>
          <p:nvPr/>
        </p:nvSpPr>
        <p:spPr>
          <a:xfrm>
            <a:off x="4426575"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交通への満足度が</a:t>
            </a:r>
            <a:br>
              <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br>
            <a:r>
              <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％向上</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40" normalizeH="0" baseline="0" noProof="0">
                <a:ln>
                  <a:noFill/>
                </a:ln>
                <a:solidFill>
                  <a:srgbClr val="3EAD92"/>
                </a:solidFill>
                <a:effectLst/>
                <a:uLnTx/>
                <a:uFillTx/>
                <a:latin typeface="Meiryo UI" panose="020B0604030504040204" pitchFamily="50" charset="-128"/>
                <a:ea typeface="Meiryo UI" panose="020B0604030504040204" pitchFamily="50" charset="-128"/>
              </a:rPr>
              <a:t>外出機会増による</a:t>
            </a:r>
            <a:br>
              <a:rPr kumimoji="1" lang="en-US" altLang="ja-JP" sz="1100" b="0" i="0" u="none" strike="noStrike" kern="1200" cap="none" spc="-40" normalizeH="0" baseline="0" noProof="0">
                <a:ln>
                  <a:noFill/>
                </a:ln>
                <a:solidFill>
                  <a:srgbClr val="3EAD92"/>
                </a:solidFill>
                <a:effectLst/>
                <a:uLnTx/>
                <a:uFillTx/>
                <a:latin typeface="Meiryo UI" panose="020B0604030504040204" pitchFamily="50" charset="-128"/>
                <a:ea typeface="Meiryo UI" panose="020B0604030504040204" pitchFamily="50" charset="-128"/>
              </a:rPr>
            </a:br>
            <a:r>
              <a:rPr kumimoji="1" lang="ja-JP" altLang="en-US" sz="1100" b="0" i="0" u="none" strike="noStrike" kern="1200" cap="none" spc="-40" normalizeH="0" baseline="0" noProof="0">
                <a:ln>
                  <a:noFill/>
                </a:ln>
                <a:solidFill>
                  <a:srgbClr val="3EAD92"/>
                </a:solidFill>
                <a:effectLst/>
                <a:uLnTx/>
                <a:uFillTx/>
                <a:latin typeface="Meiryo UI" panose="020B0604030504040204" pitchFamily="50" charset="-128"/>
                <a:ea typeface="Meiryo UI" panose="020B0604030504040204" pitchFamily="50" charset="-128"/>
              </a:rPr>
              <a:t>コミュニティ活性化</a:t>
            </a:r>
            <a:endParaRPr kumimoji="1" lang="en-US" altLang="ja-JP" sz="1100" b="0" i="0" u="none" strike="noStrike" kern="1200" cap="none" spc="-4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65" name="Rectangle 2"/>
          <p:cNvSpPr/>
          <p:nvPr/>
        </p:nvSpPr>
        <p:spPr>
          <a:xfrm>
            <a:off x="5422791" y="6138297"/>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66" name="Rectangle 2"/>
          <p:cNvSpPr/>
          <p:nvPr/>
        </p:nvSpPr>
        <p:spPr>
          <a:xfrm>
            <a:off x="5422791" y="2728454"/>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67" name="Rectangle 2"/>
          <p:cNvSpPr/>
          <p:nvPr/>
        </p:nvSpPr>
        <p:spPr>
          <a:xfrm>
            <a:off x="6419010" y="6138297"/>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68" name="Rectangle 2"/>
          <p:cNvSpPr/>
          <p:nvPr/>
        </p:nvSpPr>
        <p:spPr>
          <a:xfrm>
            <a:off x="6419010" y="2728454"/>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69" name="Rectangle 2"/>
          <p:cNvSpPr/>
          <p:nvPr/>
        </p:nvSpPr>
        <p:spPr>
          <a:xfrm>
            <a:off x="4490680" y="2218816"/>
            <a:ext cx="1457537" cy="391323"/>
          </a:xfrm>
          <a:prstGeom prst="wedgeRectCallout">
            <a:avLst>
              <a:gd name="adj1" fmla="val -28016"/>
              <a:gd name="adj2" fmla="val -73942"/>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各項目の収益を</a:t>
            </a:r>
            <a:b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年度ごとに記載すること</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70" name="Rectangle 2"/>
          <p:cNvSpPr/>
          <p:nvPr/>
        </p:nvSpPr>
        <p:spPr>
          <a:xfrm>
            <a:off x="5428239"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571" name="Rectangle 2"/>
          <p:cNvSpPr/>
          <p:nvPr/>
        </p:nvSpPr>
        <p:spPr>
          <a:xfrm>
            <a:off x="5428239"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572" name="Rectangle 2"/>
          <p:cNvSpPr/>
          <p:nvPr/>
        </p:nvSpPr>
        <p:spPr>
          <a:xfrm>
            <a:off x="5428239"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73" name="Rectangle 2"/>
          <p:cNvSpPr/>
          <p:nvPr/>
        </p:nvSpPr>
        <p:spPr>
          <a:xfrm>
            <a:off x="5428239"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574" name="Rectangle 2"/>
          <p:cNvSpPr/>
          <p:nvPr/>
        </p:nvSpPr>
        <p:spPr>
          <a:xfrm>
            <a:off x="6432098"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575" name="Rectangle 2"/>
          <p:cNvSpPr/>
          <p:nvPr/>
        </p:nvSpPr>
        <p:spPr>
          <a:xfrm>
            <a:off x="6432098"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576" name="Rectangle 2"/>
          <p:cNvSpPr/>
          <p:nvPr/>
        </p:nvSpPr>
        <p:spPr>
          <a:xfrm>
            <a:off x="6432098"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77" name="Rectangle 2"/>
          <p:cNvSpPr/>
          <p:nvPr/>
        </p:nvSpPr>
        <p:spPr>
          <a:xfrm>
            <a:off x="6432098"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578" name="Rectangle 45"/>
          <p:cNvSpPr/>
          <p:nvPr/>
        </p:nvSpPr>
        <p:spPr>
          <a:xfrm>
            <a:off x="4405937" y="1134231"/>
            <a:ext cx="5994469" cy="218955"/>
          </a:xfrm>
          <a:prstGeom prst="rect">
            <a:avLst/>
          </a:prstGeom>
          <a:solidFill>
            <a:srgbClr val="FF8D36"/>
          </a:solidFill>
          <a:ln w="38100" cap="rnd" algn="ctr">
            <a:noFill/>
            <a:round/>
            <a:headEnd/>
            <a:tailEnd/>
          </a:ln>
        </p:spPr>
        <p:txBody>
          <a:bodyPr lIns="36000" tIns="0" rIns="36000" bIns="0" anchor="ctr" anchorCtr="0"/>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年度別</a:t>
            </a:r>
          </a:p>
        </p:txBody>
      </p:sp>
      <p:sp>
        <p:nvSpPr>
          <p:cNvPr id="1579" name="Rectangle 45"/>
          <p:cNvSpPr/>
          <p:nvPr/>
        </p:nvSpPr>
        <p:spPr>
          <a:xfrm>
            <a:off x="10423385" y="1134231"/>
            <a:ext cx="966389" cy="218955"/>
          </a:xfrm>
          <a:prstGeom prst="rect">
            <a:avLst/>
          </a:prstGeom>
          <a:solidFill>
            <a:srgbClr val="FF8D36"/>
          </a:solidFill>
          <a:ln w="38100" cap="rnd" algn="ctr">
            <a:noFill/>
            <a:round/>
            <a:headEnd/>
            <a:tailEnd/>
          </a:ln>
        </p:spPr>
        <p:txBody>
          <a:bodyPr lIns="36000" tIns="0" rIns="36000" bIns="0" anchor="ctr" anchorCtr="0"/>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合計</a:t>
            </a:r>
          </a:p>
        </p:txBody>
      </p:sp>
      <p:sp>
        <p:nvSpPr>
          <p:cNvPr id="1580" name="Rectangle 2"/>
          <p:cNvSpPr/>
          <p:nvPr/>
        </p:nvSpPr>
        <p:spPr>
          <a:xfrm>
            <a:off x="10423385" y="6138297"/>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81" name="Rectangle 2"/>
          <p:cNvSpPr/>
          <p:nvPr/>
        </p:nvSpPr>
        <p:spPr>
          <a:xfrm>
            <a:off x="10423385" y="2728454"/>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82" name="Rectangle 2"/>
          <p:cNvSpPr/>
          <p:nvPr/>
        </p:nvSpPr>
        <p:spPr>
          <a:xfrm>
            <a:off x="10436472"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583" name="Rectangle 2"/>
          <p:cNvSpPr/>
          <p:nvPr/>
        </p:nvSpPr>
        <p:spPr>
          <a:xfrm>
            <a:off x="10436472"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584" name="Rectangle 2"/>
          <p:cNvSpPr/>
          <p:nvPr/>
        </p:nvSpPr>
        <p:spPr>
          <a:xfrm>
            <a:off x="10436472"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85" name="Rectangle 2"/>
          <p:cNvSpPr/>
          <p:nvPr/>
        </p:nvSpPr>
        <p:spPr>
          <a:xfrm>
            <a:off x="10436472"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586" name="ValueChainHeader"/>
          <p:cNvSpPr>
            <a:spLocks noChangeArrowheads="1"/>
          </p:cNvSpPr>
          <p:nvPr>
            <p:custDataLst>
              <p:tags r:id="rId4"/>
            </p:custDataLst>
          </p:nvPr>
        </p:nvSpPr>
        <p:spPr bwMode="gray">
          <a:xfrm>
            <a:off x="7418097" y="1391891"/>
            <a:ext cx="992565" cy="218955"/>
          </a:xfrm>
          <a:prstGeom prst="chevron">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2029</a:t>
            </a:r>
            <a:r>
              <a:rPr kumimoji="0" lang="ja-JP" altLang="en-US"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年度</a:t>
            </a:r>
            <a:endParaRPr kumimoji="0" lang="en-US" altLang="ja-JP"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endParaRPr>
          </a:p>
        </p:txBody>
      </p:sp>
      <p:sp>
        <p:nvSpPr>
          <p:cNvPr id="1587" name="ValueChainHeader"/>
          <p:cNvSpPr>
            <a:spLocks noChangeArrowheads="1"/>
          </p:cNvSpPr>
          <p:nvPr>
            <p:custDataLst>
              <p:tags r:id="rId5"/>
            </p:custDataLst>
          </p:nvPr>
        </p:nvSpPr>
        <p:spPr bwMode="gray">
          <a:xfrm>
            <a:off x="8414316" y="1391891"/>
            <a:ext cx="992565" cy="218955"/>
          </a:xfrm>
          <a:prstGeom prst="chevron">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2030</a:t>
            </a:r>
            <a:r>
              <a:rPr kumimoji="0" lang="ja-JP" altLang="en-US"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年度</a:t>
            </a:r>
            <a:endParaRPr kumimoji="0" lang="en-US" altLang="ja-JP"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endParaRPr>
          </a:p>
        </p:txBody>
      </p:sp>
      <p:sp>
        <p:nvSpPr>
          <p:cNvPr id="1588" name="Rectangle 2"/>
          <p:cNvSpPr/>
          <p:nvPr/>
        </p:nvSpPr>
        <p:spPr>
          <a:xfrm>
            <a:off x="7418097" y="6138297"/>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89" name="Rectangle 2"/>
          <p:cNvSpPr/>
          <p:nvPr/>
        </p:nvSpPr>
        <p:spPr>
          <a:xfrm>
            <a:off x="7418097" y="2728454"/>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90" name="Rectangle 2"/>
          <p:cNvSpPr/>
          <p:nvPr/>
        </p:nvSpPr>
        <p:spPr>
          <a:xfrm>
            <a:off x="8414316" y="6138297"/>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91" name="Rectangle 2"/>
          <p:cNvSpPr/>
          <p:nvPr/>
        </p:nvSpPr>
        <p:spPr>
          <a:xfrm>
            <a:off x="8414316" y="2728454"/>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92" name="Rectangle 2"/>
          <p:cNvSpPr/>
          <p:nvPr/>
        </p:nvSpPr>
        <p:spPr>
          <a:xfrm>
            <a:off x="7423545"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593" name="Rectangle 2"/>
          <p:cNvSpPr/>
          <p:nvPr/>
        </p:nvSpPr>
        <p:spPr>
          <a:xfrm>
            <a:off x="7423545"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594" name="Rectangle 2"/>
          <p:cNvSpPr/>
          <p:nvPr/>
        </p:nvSpPr>
        <p:spPr>
          <a:xfrm>
            <a:off x="7423545"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95" name="Rectangle 2"/>
          <p:cNvSpPr/>
          <p:nvPr/>
        </p:nvSpPr>
        <p:spPr>
          <a:xfrm>
            <a:off x="7423545"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596" name="Rectangle 2"/>
          <p:cNvSpPr/>
          <p:nvPr/>
        </p:nvSpPr>
        <p:spPr>
          <a:xfrm>
            <a:off x="8427404"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597" name="Rectangle 2"/>
          <p:cNvSpPr/>
          <p:nvPr/>
        </p:nvSpPr>
        <p:spPr>
          <a:xfrm>
            <a:off x="8427404"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598" name="Rectangle 2"/>
          <p:cNvSpPr/>
          <p:nvPr/>
        </p:nvSpPr>
        <p:spPr>
          <a:xfrm>
            <a:off x="8427404"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599" name="Rectangle 2"/>
          <p:cNvSpPr/>
          <p:nvPr/>
        </p:nvSpPr>
        <p:spPr>
          <a:xfrm>
            <a:off x="8427404"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600" name="ValueChainHeader"/>
          <p:cNvSpPr>
            <a:spLocks noChangeArrowheads="1"/>
          </p:cNvSpPr>
          <p:nvPr>
            <p:custDataLst>
              <p:tags r:id="rId6"/>
            </p:custDataLst>
          </p:nvPr>
        </p:nvSpPr>
        <p:spPr bwMode="gray">
          <a:xfrm>
            <a:off x="9407841" y="1391891"/>
            <a:ext cx="992565" cy="218955"/>
          </a:xfrm>
          <a:prstGeom prst="chevron">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2031</a:t>
            </a:r>
            <a:r>
              <a:rPr kumimoji="0" lang="ja-JP" altLang="en-US"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年度</a:t>
            </a:r>
            <a:endParaRPr kumimoji="0" lang="en-US" altLang="ja-JP"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endParaRPr>
          </a:p>
        </p:txBody>
      </p:sp>
      <p:sp>
        <p:nvSpPr>
          <p:cNvPr id="1601" name="Rectangle 2"/>
          <p:cNvSpPr/>
          <p:nvPr/>
        </p:nvSpPr>
        <p:spPr>
          <a:xfrm>
            <a:off x="9407841" y="6138297"/>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602" name="Rectangle 2"/>
          <p:cNvSpPr/>
          <p:nvPr/>
        </p:nvSpPr>
        <p:spPr>
          <a:xfrm>
            <a:off x="9407841" y="2728454"/>
            <a:ext cx="966389" cy="196182"/>
          </a:xfrm>
          <a:prstGeom prst="rect">
            <a:avLst/>
          </a:prstGeom>
          <a:solidFill>
            <a:schemeClr val="bg1"/>
          </a:solidFill>
          <a:ln w="127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603" name="Rectangle 2"/>
          <p:cNvSpPr/>
          <p:nvPr/>
        </p:nvSpPr>
        <p:spPr>
          <a:xfrm>
            <a:off x="9420929" y="4053099"/>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604" name="Rectangle 2"/>
          <p:cNvSpPr/>
          <p:nvPr/>
        </p:nvSpPr>
        <p:spPr>
          <a:xfrm>
            <a:off x="9420929" y="508715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605" name="Rectangle 2"/>
          <p:cNvSpPr/>
          <p:nvPr/>
        </p:nvSpPr>
        <p:spPr>
          <a:xfrm>
            <a:off x="9420929" y="1677310"/>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606" name="Rectangle 2"/>
          <p:cNvSpPr/>
          <p:nvPr/>
        </p:nvSpPr>
        <p:spPr>
          <a:xfrm>
            <a:off x="9420929" y="3019048"/>
            <a:ext cx="966389"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3" name="Rectangle 217">
            <a:extLst>
              <a:ext uri="{FF2B5EF4-FFF2-40B4-BE49-F238E27FC236}">
                <a16:creationId xmlns:a16="http://schemas.microsoft.com/office/drawing/2014/main" id="{812113E5-1250-D832-3F73-C3F9BD067CEE}"/>
              </a:ext>
            </a:extLst>
          </p:cNvPr>
          <p:cNvSpPr/>
          <p:nvPr/>
        </p:nvSpPr>
        <p:spPr>
          <a:xfrm>
            <a:off x="629999" y="-2277"/>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buFont typeface="Trebuchet MS" panose="020B0603020202020204" pitchFamily="34" charset="0"/>
              <a:buChar char="​"/>
              <a:defRPr/>
            </a:pPr>
            <a:r>
              <a:rPr kumimoji="1" lang="ja-JP" altLang="en-US" sz="1050" kern="0">
                <a:solidFill>
                  <a:srgbClr val="575757"/>
                </a:solidFill>
                <a:latin typeface="Meiryo UI" panose="020B0604030504040204" pitchFamily="50" charset="-128"/>
                <a:ea typeface="Meiryo UI" panose="020B0604030504040204" pitchFamily="50" charset="-128"/>
              </a:rPr>
              <a:t>評価の観点：エ　事業の計画性、経済合理性</a:t>
            </a:r>
            <a:endParaRPr kumimoji="1" lang="en-US" altLang="ja-JP" sz="1050" kern="0">
              <a:solidFill>
                <a:srgbClr val="575757"/>
              </a:solidFill>
              <a:latin typeface="Meiryo UI" panose="020B0604030504040204" pitchFamily="50" charset="-128"/>
              <a:ea typeface="Meiryo UI" panose="020B0604030504040204" pitchFamily="50" charset="-128"/>
            </a:endParaRPr>
          </a:p>
        </p:txBody>
      </p:sp>
      <p:sp>
        <p:nvSpPr>
          <p:cNvPr id="2" name="テキスト ボックス 42">
            <a:extLst>
              <a:ext uri="{FF2B5EF4-FFF2-40B4-BE49-F238E27FC236}">
                <a16:creationId xmlns:a16="http://schemas.microsoft.com/office/drawing/2014/main" id="{2E531B03-D25F-61B5-C422-BA3574178D00}"/>
              </a:ext>
            </a:extLst>
          </p:cNvPr>
          <p:cNvSpPr txBox="1"/>
          <p:nvPr/>
        </p:nvSpPr>
        <p:spPr>
          <a:xfrm>
            <a:off x="576000" y="360000"/>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lvl="0">
              <a:defRPr/>
            </a:pPr>
            <a:r>
              <a:rPr kumimoji="1" lang="en-US" altLang="ja-JP" sz="1400">
                <a:solidFill>
                  <a:srgbClr val="575757"/>
                </a:solidFill>
                <a:latin typeface="Meiryo UI" panose="020B0604030504040204" pitchFamily="50" charset="-128"/>
                <a:ea typeface="Meiryo UI" panose="020B0604030504040204" pitchFamily="50" charset="-128"/>
              </a:rPr>
              <a:t>Ⅳ</a:t>
            </a:r>
            <a:r>
              <a:rPr kumimoji="1" lang="ja-JP" altLang="en-US" sz="1400">
                <a:solidFill>
                  <a:srgbClr val="575757"/>
                </a:solidFill>
                <a:latin typeface="Meiryo UI" panose="020B0604030504040204" pitchFamily="50" charset="-128"/>
                <a:ea typeface="Meiryo UI" panose="020B0604030504040204" pitchFamily="50" charset="-128"/>
              </a:rPr>
              <a:t>　</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実施計画</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6" name="タイトル 1">
            <a:extLst>
              <a:ext uri="{FF2B5EF4-FFF2-40B4-BE49-F238E27FC236}">
                <a16:creationId xmlns:a16="http://schemas.microsoft.com/office/drawing/2014/main" id="{8A6AD597-F598-8263-39C4-CEBD2CB9D435}"/>
              </a:ext>
            </a:extLst>
          </p:cNvPr>
          <p:cNvSpPr txBox="1">
            <a:spLocks/>
          </p:cNvSpPr>
          <p:nvPr/>
        </p:nvSpPr>
        <p:spPr>
          <a:xfrm>
            <a:off x="630000" y="622800"/>
            <a:ext cx="10933350"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a:lstStyle>
          <a:p>
            <a:pPr>
              <a:tabLst>
                <a:tab pos="355600" algn="l"/>
              </a:tabLst>
            </a:pP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費用対効果</a:t>
            </a:r>
            <a:endParaRPr kumimoji="1" lang="en-US">
              <a:solidFill>
                <a:srgbClr val="FE9341"/>
              </a:solidFill>
              <a:latin typeface="Meiryo UI" panose="020B0604030504040204" pitchFamily="50" charset="-128"/>
              <a:ea typeface="Meiryo UI" panose="020B0604030504040204" pitchFamily="50" charset="-128"/>
            </a:endParaRPr>
          </a:p>
        </p:txBody>
      </p:sp>
      <p:sp>
        <p:nvSpPr>
          <p:cNvPr id="7" name="Oval 20">
            <a:extLst>
              <a:ext uri="{FF2B5EF4-FFF2-40B4-BE49-F238E27FC236}">
                <a16:creationId xmlns:a16="http://schemas.microsoft.com/office/drawing/2014/main" id="{81ACEAE5-0A4A-1060-BB31-712622D370D0}"/>
              </a:ext>
            </a:extLst>
          </p:cNvPr>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４</a:t>
            </a:r>
            <a:endParaRPr kumimoji="0" 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1534" name="Rectangle 2"/>
          <p:cNvSpPr/>
          <p:nvPr/>
        </p:nvSpPr>
        <p:spPr>
          <a:xfrm>
            <a:off x="6432098" y="674365"/>
            <a:ext cx="3869063" cy="405073"/>
          </a:xfrm>
          <a:prstGeom prst="wedgeRectCallout">
            <a:avLst>
              <a:gd name="adj1" fmla="val -26293"/>
              <a:gd name="adj2" fmla="val 94533"/>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説明に必要な年数分を記入すること</a:t>
            </a: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最短でも30年度まで記載</a:t>
            </a: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a:t>
            </a:r>
            <a:b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en-US" altLang="ja-JP"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a:t>
            </a:r>
            <a:r>
              <a:rPr kumimoji="1" lang="ja-JP" altLang="en-US" sz="11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年度等、複数年度分を纏めて頂くことも可</a:t>
            </a:r>
          </a:p>
        </p:txBody>
      </p:sp>
      <p:sp>
        <p:nvSpPr>
          <p:cNvPr id="4" name="Rectangle 2">
            <a:extLst>
              <a:ext uri="{FF2B5EF4-FFF2-40B4-BE49-F238E27FC236}">
                <a16:creationId xmlns:a16="http://schemas.microsoft.com/office/drawing/2014/main" id="{400E8E34-C886-50B5-390A-FC94A3D0B634}"/>
              </a:ext>
            </a:extLst>
          </p:cNvPr>
          <p:cNvSpPr/>
          <p:nvPr/>
        </p:nvSpPr>
        <p:spPr>
          <a:xfrm>
            <a:off x="5210919" y="66032"/>
            <a:ext cx="6422029" cy="549410"/>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buFont typeface="Trebuchet MS" panose="020B0603020202020204" pitchFamily="34" charset="0"/>
              <a:buChar char="​"/>
              <a:defRPr/>
            </a:pPr>
            <a:r>
              <a:rPr kumimoji="1" lang="ja-JP" altLang="en-US" sz="1400">
                <a:solidFill>
                  <a:srgbClr val="575757"/>
                </a:solidFill>
                <a:latin typeface="Meiryo UI" panose="020B0604030504040204" pitchFamily="50" charset="-128"/>
                <a:ea typeface="Meiryo UI" panose="020B0604030504040204" pitchFamily="50" charset="-128"/>
              </a:rPr>
              <a:t>受益者の立場で記載すること</a:t>
            </a:r>
            <a:endParaRPr kumimoji="1" lang="en-US" altLang="ja-JP" sz="1400">
              <a:solidFill>
                <a:srgbClr val="575757"/>
              </a:solidFill>
              <a:latin typeface="Meiryo UI" panose="020B0604030504040204" pitchFamily="50" charset="-128"/>
              <a:ea typeface="Meiryo UI" panose="020B0604030504040204" pitchFamily="50" charset="-128"/>
            </a:endParaRPr>
          </a:p>
          <a:p>
            <a:pPr lvl="0">
              <a:buFont typeface="Trebuchet MS" panose="020B0603020202020204" pitchFamily="34" charset="0"/>
              <a:buChar char="​"/>
              <a:defRPr/>
            </a:pPr>
            <a:r>
              <a:rPr kumimoji="1" lang="en-US" altLang="ja-JP" sz="1400">
                <a:solidFill>
                  <a:srgbClr val="575757"/>
                </a:solidFill>
                <a:latin typeface="Meiryo UI" panose="020B0604030504040204" pitchFamily="50" charset="-128"/>
                <a:ea typeface="Meiryo UI" panose="020B0604030504040204" pitchFamily="50" charset="-128"/>
              </a:rPr>
              <a:t>※</a:t>
            </a:r>
            <a:r>
              <a:rPr kumimoji="1" lang="ja-JP" altLang="en-US" sz="1400">
                <a:solidFill>
                  <a:srgbClr val="575757"/>
                </a:solidFill>
                <a:latin typeface="Meiryo UI" panose="020B0604030504040204" pitchFamily="50" charset="-128"/>
                <a:ea typeface="Meiryo UI" panose="020B0604030504040204" pitchFamily="50" charset="-128"/>
              </a:rPr>
              <a:t>企業版ふるさと納税制度（地方創生応援税制）を活用する計画の場合は明記すること</a:t>
            </a:r>
            <a:endParaRPr kumimoji="1" lang="en-US" altLang="ja-JP" sz="1400">
              <a:solidFill>
                <a:srgbClr val="575757"/>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788149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52"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395" imgH="396" progId="TCLayout.ActiveDocument.1">
                  <p:embed/>
                </p:oleObj>
              </mc:Choice>
              <mc:Fallback>
                <p:oleObj name="think-cell スライド" r:id="rId3" imgW="395" imgH="396" progId="TCLayout.ActiveDocument.1">
                  <p:embed/>
                  <p:pic>
                    <p:nvPicPr>
                      <p:cNvPr id="1752" name="think-cell data - do not delete" hidden="1"/>
                      <p:cNvPicPr>
                        <a:picLocks noChangeAspect="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58" name="Rectangle 217"/>
          <p:cNvSpPr/>
          <p:nvPr/>
        </p:nvSpPr>
        <p:spPr>
          <a:xfrm>
            <a:off x="630000" y="-2535"/>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評価の観点：オ　サイバーセキュリティ対策</a:t>
            </a:r>
            <a:endParaRPr kumimoji="1" lang="en-US" altLang="ja-JP" sz="105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id="{6A187DF2-16C4-DD6C-30B0-D979A68E8BE9}"/>
              </a:ext>
            </a:extLst>
          </p:cNvPr>
          <p:cNvSpPr/>
          <p:nvPr/>
        </p:nvSpPr>
        <p:spPr>
          <a:xfrm>
            <a:off x="5957889" y="98400"/>
            <a:ext cx="5594140" cy="549410"/>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lvl="1">
              <a:buClr>
                <a:srgbClr val="FF8222"/>
              </a:buClr>
              <a:defRPr/>
            </a:pPr>
            <a:r>
              <a:rPr kumimoji="1" lang="ja-JP" altLang="en-US" sz="1600" kern="0">
                <a:solidFill>
                  <a:srgbClr val="575757"/>
                </a:solidFill>
                <a:latin typeface="Meiryo UI" panose="020B0604030504040204" pitchFamily="50" charset="-128"/>
                <a:ea typeface="Meiryo UI" panose="020B0604030504040204" pitchFamily="50" charset="-128"/>
              </a:rPr>
              <a:t>サプライチェーンリスク対応を含めたサイバーセキュリティ対策の内容を記載ください</a:t>
            </a:r>
            <a:endParaRPr kumimoji="1" lang="en-US" altLang="ja-JP" sz="1600" kern="0">
              <a:solidFill>
                <a:srgbClr val="575757"/>
              </a:solidFill>
              <a:latin typeface="Meiryo UI" panose="020B0604030504040204" pitchFamily="50" charset="-128"/>
              <a:ea typeface="Meiryo UI" panose="020B0604030504040204" pitchFamily="50" charset="-128"/>
            </a:endParaRPr>
          </a:p>
        </p:txBody>
      </p:sp>
      <p:sp>
        <p:nvSpPr>
          <p:cNvPr id="6" name="タイトル 1">
            <a:extLst>
              <a:ext uri="{FF2B5EF4-FFF2-40B4-BE49-F238E27FC236}">
                <a16:creationId xmlns:a16="http://schemas.microsoft.com/office/drawing/2014/main" id="{D34A3F10-8B5B-A442-76A4-1B48FA79C64C}"/>
              </a:ext>
            </a:extLst>
          </p:cNvPr>
          <p:cNvSpPr txBox="1">
            <a:spLocks/>
          </p:cNvSpPr>
          <p:nvPr/>
        </p:nvSpPr>
        <p:spPr>
          <a:xfrm>
            <a:off x="630000" y="622800"/>
            <a:ext cx="10933350"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a:lstStyle>
          <a:p>
            <a:pPr>
              <a:tabLst>
                <a:tab pos="355600" algn="l"/>
              </a:tabLst>
            </a:pP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サイバーセキュリティ対策</a:t>
            </a:r>
            <a:endParaRPr kumimoji="1" lang="en-US">
              <a:solidFill>
                <a:srgbClr val="FE9341"/>
              </a:solidFill>
              <a:latin typeface="Meiryo UI" panose="020B0604030504040204" pitchFamily="50" charset="-128"/>
              <a:ea typeface="Meiryo UI" panose="020B0604030504040204" pitchFamily="50" charset="-128"/>
            </a:endParaRPr>
          </a:p>
        </p:txBody>
      </p:sp>
      <p:sp>
        <p:nvSpPr>
          <p:cNvPr id="8" name="テキスト ボックス 42">
            <a:extLst>
              <a:ext uri="{FF2B5EF4-FFF2-40B4-BE49-F238E27FC236}">
                <a16:creationId xmlns:a16="http://schemas.microsoft.com/office/drawing/2014/main" id="{40392E4C-8A9E-CFFD-25D1-6B8A8C28B8BF}"/>
              </a:ext>
            </a:extLst>
          </p:cNvPr>
          <p:cNvSpPr txBox="1"/>
          <p:nvPr/>
        </p:nvSpPr>
        <p:spPr>
          <a:xfrm>
            <a:off x="576000" y="360000"/>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defRPr/>
            </a:pPr>
            <a:r>
              <a:rPr kumimoji="1" lang="en-US" altLang="ja-JP" sz="1400">
                <a:solidFill>
                  <a:schemeClr val="bg2">
                    <a:lumMod val="10000"/>
                  </a:schemeClr>
                </a:solidFill>
                <a:latin typeface="Meiryo UI" panose="020B0604030504040204" pitchFamily="50" charset="-128"/>
                <a:ea typeface="Meiryo UI" panose="020B0604030504040204" pitchFamily="50" charset="-128"/>
              </a:rPr>
              <a:t>Ⅴ</a:t>
            </a:r>
            <a:r>
              <a:rPr kumimoji="1" lang="ja-JP" altLang="en-US" sz="1400">
                <a:solidFill>
                  <a:schemeClr val="bg2">
                    <a:lumMod val="10000"/>
                  </a:schemeClr>
                </a:solidFill>
                <a:latin typeface="Meiryo UI" panose="020B0604030504040204" pitchFamily="50" charset="-128"/>
                <a:ea typeface="Meiryo UI" panose="020B0604030504040204" pitchFamily="50" charset="-128"/>
              </a:rPr>
              <a:t>　</a:t>
            </a:r>
            <a:r>
              <a:rPr lang="ja-JP" altLang="en-US" sz="1400">
                <a:solidFill>
                  <a:schemeClr val="bg2">
                    <a:lumMod val="10000"/>
                  </a:schemeClr>
                </a:solidFill>
                <a:latin typeface="Meiryo UI" panose="020B0604030504040204" pitchFamily="50" charset="-128"/>
                <a:ea typeface="Meiryo UI" panose="020B0604030504040204" pitchFamily="50" charset="-128"/>
              </a:rPr>
              <a:t>サイバーセキュリティ対策</a:t>
            </a:r>
          </a:p>
        </p:txBody>
      </p:sp>
    </p:spTree>
    <p:extLst>
      <p:ext uri="{BB962C8B-B14F-4D97-AF65-F5344CB8AC3E}">
        <p14:creationId xmlns:p14="http://schemas.microsoft.com/office/powerpoint/2010/main" val="359744035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64"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395" imgH="396" progId="TCLayout.ActiveDocument.1">
                  <p:embed/>
                </p:oleObj>
              </mc:Choice>
              <mc:Fallback>
                <p:oleObj name="think-cell スライド" r:id="rId5" imgW="395" imgH="396" progId="TCLayout.ActiveDocument.1">
                  <p:embed/>
                  <p:pic>
                    <p:nvPicPr>
                      <p:cNvPr id="1764" name="think-cell data - do not delete" hidden="1"/>
                      <p:cNvPicPr>
                        <a:picLocks noChangeAspect="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65" name="Rectangle 43"/>
          <p:cNvSpPr/>
          <p:nvPr/>
        </p:nvSpPr>
        <p:spPr>
          <a:xfrm>
            <a:off x="630000" y="2108200"/>
            <a:ext cx="5180250" cy="4058525"/>
          </a:xfrm>
          <a:prstGeom prst="rect">
            <a:avLst/>
          </a:prstGeom>
          <a:noFill/>
          <a:ln w="9525" cap="rnd" cmpd="sng" algn="ctr">
            <a:solidFill>
              <a:srgbClr val="9A9A9A"/>
            </a:solid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牛舎内にローカル</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5G</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環境を構築し、</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4K</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カメラと伝送映像の</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AI</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解析等により、リアルタイム遠隔監視、獣医師の遠隔指導の実装を検証し、実装化の要件を満たして、実装に進めるか判断</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実装に向けて、導入による作業工数の削減割合を検証</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技術的に実装での運用が可能かどうか、音声・音質の精度を検証</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実装後において、</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24</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時間の監視体制を確保するために、実施体制と各種機器の操作性を確認し、実運用が可能か検証</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766" name="Rectangle 43"/>
          <p:cNvSpPr/>
          <p:nvPr/>
        </p:nvSpPr>
        <p:spPr>
          <a:xfrm>
            <a:off x="5976320" y="2108200"/>
            <a:ext cx="5472732" cy="4058525"/>
          </a:xfrm>
          <a:prstGeom prst="rect">
            <a:avLst/>
          </a:prstGeom>
          <a:noFill/>
          <a:ln w="9525" cap="rnd" cmpd="sng" algn="ctr">
            <a:solidFill>
              <a:srgbClr val="9A9A9A"/>
            </a:solid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事業フィールドが属している</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地域の大規模な酪農家への横展開を想定</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地域の類似ユーザへ普及を行った後、全国の酪農家に対しても実装した技術の展開</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具体的に横展開が容易な要素としては、</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が共通な場合、実装した技術の採用ニーズが高いものと考えられる</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a:solidFill>
                  <a:srgbClr val="3EAD92"/>
                </a:solidFill>
                <a:latin typeface="Trebuchet MS" panose="020B0603020202020204" pitchFamily="34" charset="0"/>
                <a:ea typeface="Meiryo UI" panose="020B0604030504040204" pitchFamily="50" charset="-128"/>
              </a:rPr>
              <a:t>本事業</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では対象を乳用牛としているが、豚、馬など他の種類の家畜への技術の横展開についても可能性を検討</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実装した技術について、</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の要素は変えることなく、他の種類の家畜について応用することで、</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のニーズが見込まれる</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1767" name="正方形/長方形 16"/>
          <p:cNvSpPr/>
          <p:nvPr/>
        </p:nvSpPr>
        <p:spPr>
          <a:xfrm>
            <a:off x="630000" y="1712859"/>
            <a:ext cx="5180250"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実装</a:t>
            </a:r>
            <a:endParaRPr kumimoji="1" lang="en-US" altLang="zh-TW"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768" name="正方形/長方形 17"/>
          <p:cNvSpPr/>
          <p:nvPr/>
        </p:nvSpPr>
        <p:spPr>
          <a:xfrm>
            <a:off x="5976318" y="1712859"/>
            <a:ext cx="5472732"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a:t>
            </a:r>
          </a:p>
        </p:txBody>
      </p:sp>
      <p:sp>
        <p:nvSpPr>
          <p:cNvPr id="1769" name="Rectangle 40"/>
          <p:cNvSpPr/>
          <p:nvPr/>
        </p:nvSpPr>
        <p:spPr>
          <a:xfrm>
            <a:off x="5567320" y="159026"/>
            <a:ext cx="5994680" cy="1022612"/>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実装・横展開に向けた具体的な計画を記載すること</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「目指す姿に向けたステップと事業の位置づけ」の実装・横展開のステップと整合させ、具体的な内容をしめすこと</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kern="0">
                <a:solidFill>
                  <a:srgbClr val="575757"/>
                </a:solidFill>
                <a:latin typeface="Trebuchet MS" panose="020B0603020202020204" pitchFamily="34" charset="0"/>
                <a:ea typeface="Meiryo UI" panose="020B0604030504040204" pitchFamily="50" charset="-128"/>
              </a:rPr>
              <a:t>実施主体が民間企業の場合、横展開のスケジュールは必ず記載ください</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771" name="タイトル 3"/>
          <p:cNvSpPr>
            <a:spLocks noGrp="1"/>
          </p:cNvSpPr>
          <p:nvPr>
            <p:ph type="title"/>
          </p:nvPr>
        </p:nvSpPr>
        <p:spPr>
          <a:xfrm>
            <a:off x="630000" y="622800"/>
            <a:ext cx="10933350" cy="332399"/>
          </a:xfrm>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実装・横展開に向けた具体的計画</a:t>
            </a:r>
            <a:endParaRPr kumimoji="1" lang="en-US" altLang="ja-JP">
              <a:solidFill>
                <a:srgbClr val="575757"/>
              </a:solidFill>
              <a:latin typeface="Trebuchet MS" panose="020B0603020202020204" pitchFamily="34" charset="0"/>
              <a:ea typeface="Meiryo UI" panose="020B0604030504040204" pitchFamily="50" charset="-128"/>
            </a:endParaRPr>
          </a:p>
        </p:txBody>
      </p:sp>
      <p:sp>
        <p:nvSpPr>
          <p:cNvPr id="1772" name="Oval 7"/>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1</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773" name="ValueChainStarter"/>
          <p:cNvSpPr>
            <a:spLocks noChangeArrowheads="1"/>
          </p:cNvSpPr>
          <p:nvPr>
            <p:custDataLst>
              <p:tags r:id="rId1"/>
            </p:custDataLst>
          </p:nvPr>
        </p:nvSpPr>
        <p:spPr bwMode="gray">
          <a:xfrm>
            <a:off x="630000" y="1308062"/>
            <a:ext cx="5346320" cy="328319"/>
          </a:xfrm>
          <a:prstGeom prst="homePlate">
            <a:avLst>
              <a:gd name="adj" fmla="val 35213"/>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8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2026</a:t>
            </a:r>
          </a:p>
        </p:txBody>
      </p:sp>
      <p:sp>
        <p:nvSpPr>
          <p:cNvPr id="1774" name="ValueChainHeader"/>
          <p:cNvSpPr>
            <a:spLocks noChangeArrowheads="1"/>
          </p:cNvSpPr>
          <p:nvPr>
            <p:custDataLst>
              <p:tags r:id="rId2"/>
            </p:custDataLst>
          </p:nvPr>
        </p:nvSpPr>
        <p:spPr bwMode="gray">
          <a:xfrm>
            <a:off x="5915171" y="1308062"/>
            <a:ext cx="5648179" cy="328319"/>
          </a:xfrm>
          <a:prstGeom prst="chevron">
            <a:avLst>
              <a:gd name="adj" fmla="val 35213"/>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8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202X~202X</a:t>
            </a:r>
          </a:p>
        </p:txBody>
      </p:sp>
      <p:sp>
        <p:nvSpPr>
          <p:cNvPr id="1775" name="Rectangle 2"/>
          <p:cNvSpPr/>
          <p:nvPr/>
        </p:nvSpPr>
        <p:spPr>
          <a:xfrm>
            <a:off x="783455" y="955199"/>
            <a:ext cx="2623123" cy="304129"/>
          </a:xfrm>
          <a:prstGeom prst="wedgeRectCallout">
            <a:avLst>
              <a:gd name="adj1" fmla="val -20102"/>
              <a:gd name="adj2" fmla="val 86638"/>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スケジュールの年度を記載すること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776" name="Rectangle 217"/>
          <p:cNvSpPr/>
          <p:nvPr/>
        </p:nvSpPr>
        <p:spPr>
          <a:xfrm>
            <a:off x="630000" y="2565"/>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評価の観点：カ　実装・横展開性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777" name="Rectangle 2"/>
          <p:cNvSpPr/>
          <p:nvPr/>
        </p:nvSpPr>
        <p:spPr>
          <a:xfrm>
            <a:off x="630000" y="5549938"/>
            <a:ext cx="6343294" cy="733186"/>
          </a:xfrm>
          <a:prstGeom prst="rect">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実装先・展開先の対象者と本ソリューション実装に対する確度が分かる声を記載ください</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 name="テキスト ボックス 42">
            <a:extLst>
              <a:ext uri="{FF2B5EF4-FFF2-40B4-BE49-F238E27FC236}">
                <a16:creationId xmlns:a16="http://schemas.microsoft.com/office/drawing/2014/main" id="{74AFD251-FCE0-02DB-42D0-57D73AB145F5}"/>
              </a:ext>
            </a:extLst>
          </p:cNvPr>
          <p:cNvSpPr txBox="1"/>
          <p:nvPr/>
        </p:nvSpPr>
        <p:spPr>
          <a:xfrm>
            <a:off x="597838" y="364415"/>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a:solidFill>
                  <a:srgbClr val="575757"/>
                </a:solidFill>
                <a:latin typeface="Meiryo UI" panose="020B0604030504040204" pitchFamily="50" charset="-128"/>
                <a:ea typeface="Meiryo UI" panose="020B0604030504040204" pitchFamily="50" charset="-128"/>
              </a:rPr>
              <a:t>Ⅵ</a:t>
            </a:r>
            <a:r>
              <a:rPr kumimoji="1" lang="ja-JP" altLang="en-US" sz="1400">
                <a:solidFill>
                  <a:srgbClr val="575757"/>
                </a:solidFill>
                <a:latin typeface="Meiryo UI" panose="020B0604030504040204" pitchFamily="50" charset="-128"/>
                <a:ea typeface="Meiryo UI" panose="020B0604030504040204" pitchFamily="50" charset="-128"/>
              </a:rPr>
              <a:t>　</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横展開の計画</a:t>
            </a:r>
          </a:p>
        </p:txBody>
      </p:sp>
    </p:spTree>
    <p:extLst>
      <p:ext uri="{BB962C8B-B14F-4D97-AF65-F5344CB8AC3E}">
        <p14:creationId xmlns:p14="http://schemas.microsoft.com/office/powerpoint/2010/main" val="198554285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83"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395" imgH="396" progId="TCLayout.ActiveDocument.1">
                  <p:embed/>
                </p:oleObj>
              </mc:Choice>
              <mc:Fallback>
                <p:oleObj name="think-cell スライド" r:id="rId3" imgW="395" imgH="396" progId="TCLayout.ActiveDocument.1">
                  <p:embed/>
                  <p:pic>
                    <p:nvPicPr>
                      <p:cNvPr id="1783" name="think-cell data - do not delete" hidden="1"/>
                      <p:cNvPicPr>
                        <a:picLocks noChangeAspect="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86" name="テキスト ボックス 42"/>
          <p:cNvSpPr txBox="1"/>
          <p:nvPr/>
        </p:nvSpPr>
        <p:spPr>
          <a:xfrm>
            <a:off x="597838" y="364415"/>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a:solidFill>
                  <a:srgbClr val="575757"/>
                </a:solidFill>
                <a:latin typeface="Meiryo UI" panose="020B0604030504040204" pitchFamily="50" charset="-128"/>
                <a:ea typeface="Meiryo UI" panose="020B0604030504040204" pitchFamily="50" charset="-128"/>
              </a:rPr>
              <a:t>Ⅵ</a:t>
            </a:r>
            <a:r>
              <a:rPr kumimoji="1" lang="ja-JP" altLang="en-US" sz="1400">
                <a:solidFill>
                  <a:srgbClr val="575757"/>
                </a:solidFill>
                <a:latin typeface="Meiryo UI" panose="020B0604030504040204" pitchFamily="50" charset="-128"/>
                <a:ea typeface="Meiryo UI" panose="020B0604030504040204" pitchFamily="50" charset="-128"/>
              </a:rPr>
              <a:t>　</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横展開の計画</a:t>
            </a:r>
          </a:p>
        </p:txBody>
      </p:sp>
      <p:sp>
        <p:nvSpPr>
          <p:cNvPr id="1787" name="Oval 7"/>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a:solidFill>
                  <a:prstClr val="white"/>
                </a:solidFill>
                <a:latin typeface="Meiryo UI" panose="020B0604030504040204" pitchFamily="50" charset="-128"/>
                <a:ea typeface="Meiryo UI" panose="020B0604030504040204" pitchFamily="50" charset="-128"/>
              </a:rPr>
              <a:t>２</a:t>
            </a:r>
            <a:endParaRPr kumimoji="0" 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cxnSp>
        <p:nvCxnSpPr>
          <p:cNvPr id="1788" name="Straight Connector 195"/>
          <p:cNvCxnSpPr>
            <a:cxnSpLocks/>
          </p:cNvCxnSpPr>
          <p:nvPr/>
        </p:nvCxnSpPr>
        <p:spPr>
          <a:xfrm>
            <a:off x="4926809" y="2449482"/>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789" name="Straight Connector 195"/>
          <p:cNvCxnSpPr>
            <a:cxnSpLocks/>
          </p:cNvCxnSpPr>
          <p:nvPr/>
        </p:nvCxnSpPr>
        <p:spPr>
          <a:xfrm>
            <a:off x="4926809" y="3246576"/>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790" name="Straight Connector 195"/>
          <p:cNvCxnSpPr>
            <a:cxnSpLocks/>
          </p:cNvCxnSpPr>
          <p:nvPr/>
        </p:nvCxnSpPr>
        <p:spPr>
          <a:xfrm>
            <a:off x="4926809" y="4043670"/>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791" name="Straight Connector 195"/>
          <p:cNvCxnSpPr>
            <a:cxnSpLocks/>
          </p:cNvCxnSpPr>
          <p:nvPr/>
        </p:nvCxnSpPr>
        <p:spPr>
          <a:xfrm>
            <a:off x="4926809" y="4840764"/>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792" name="Rectangle 38"/>
          <p:cNvSpPr/>
          <p:nvPr/>
        </p:nvSpPr>
        <p:spPr>
          <a:xfrm>
            <a:off x="630000" y="1724638"/>
            <a:ext cx="3968818" cy="463806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3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793" name="Oval 20"/>
          <p:cNvSpPr>
            <a:spLocks noChangeArrowheads="1"/>
          </p:cNvSpPr>
          <p:nvPr/>
        </p:nvSpPr>
        <p:spPr>
          <a:xfrm>
            <a:off x="4926809" y="1724638"/>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a</a:t>
            </a:r>
          </a:p>
        </p:txBody>
      </p:sp>
      <p:sp>
        <p:nvSpPr>
          <p:cNvPr id="1794" name="Oval 20"/>
          <p:cNvSpPr>
            <a:spLocks noChangeArrowheads="1"/>
          </p:cNvSpPr>
          <p:nvPr/>
        </p:nvSpPr>
        <p:spPr>
          <a:xfrm>
            <a:off x="4926809" y="2521732"/>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b</a:t>
            </a:r>
          </a:p>
        </p:txBody>
      </p:sp>
      <p:sp>
        <p:nvSpPr>
          <p:cNvPr id="1795" name="Oval 20"/>
          <p:cNvSpPr>
            <a:spLocks noChangeArrowheads="1"/>
          </p:cNvSpPr>
          <p:nvPr/>
        </p:nvSpPr>
        <p:spPr>
          <a:xfrm>
            <a:off x="4926809" y="331882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c</a:t>
            </a:r>
          </a:p>
        </p:txBody>
      </p:sp>
      <p:sp>
        <p:nvSpPr>
          <p:cNvPr id="1796" name="Oval 20"/>
          <p:cNvSpPr>
            <a:spLocks noChangeArrowheads="1"/>
          </p:cNvSpPr>
          <p:nvPr/>
        </p:nvSpPr>
        <p:spPr>
          <a:xfrm>
            <a:off x="4926809" y="4115920"/>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d</a:t>
            </a:r>
          </a:p>
        </p:txBody>
      </p:sp>
      <p:sp>
        <p:nvSpPr>
          <p:cNvPr id="1797" name="Oval 20"/>
          <p:cNvSpPr>
            <a:spLocks noChangeArrowheads="1"/>
          </p:cNvSpPr>
          <p:nvPr/>
        </p:nvSpPr>
        <p:spPr>
          <a:xfrm>
            <a:off x="4926809" y="4913014"/>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e</a:t>
            </a:r>
          </a:p>
        </p:txBody>
      </p:sp>
      <p:sp>
        <p:nvSpPr>
          <p:cNvPr id="1798" name="Rectangle 45"/>
          <p:cNvSpPr/>
          <p:nvPr/>
        </p:nvSpPr>
        <p:spPr>
          <a:xfrm>
            <a:off x="597838" y="1312751"/>
            <a:ext cx="396881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rPr>
              <a:t>実施体制図</a:t>
            </a:r>
          </a:p>
        </p:txBody>
      </p:sp>
      <p:sp>
        <p:nvSpPr>
          <p:cNvPr id="1799" name="Rectangle 45"/>
          <p:cNvSpPr/>
          <p:nvPr/>
        </p:nvSpPr>
        <p:spPr>
          <a:xfrm>
            <a:off x="4926809" y="1312751"/>
            <a:ext cx="159835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rPr>
              <a:t>団体名</a:t>
            </a:r>
          </a:p>
        </p:txBody>
      </p:sp>
      <p:sp>
        <p:nvSpPr>
          <p:cNvPr id="1800" name="Rectangle 45"/>
          <p:cNvSpPr/>
          <p:nvPr/>
        </p:nvSpPr>
        <p:spPr>
          <a:xfrm>
            <a:off x="9964993" y="1312751"/>
            <a:ext cx="159835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リソース</a:t>
            </a:r>
          </a:p>
        </p:txBody>
      </p:sp>
      <p:sp>
        <p:nvSpPr>
          <p:cNvPr id="1801" name="Rectangle 9"/>
          <p:cNvSpPr/>
          <p:nvPr/>
        </p:nvSpPr>
        <p:spPr>
          <a:xfrm>
            <a:off x="4926810" y="1724638"/>
            <a:ext cx="159835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02" name="Rectangle 12"/>
          <p:cNvSpPr/>
          <p:nvPr/>
        </p:nvSpPr>
        <p:spPr>
          <a:xfrm>
            <a:off x="9964993" y="1724638"/>
            <a:ext cx="1598357"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2</a:t>
            </a: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名</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803" name="Rectangle 19"/>
          <p:cNvSpPr/>
          <p:nvPr/>
        </p:nvSpPr>
        <p:spPr>
          <a:xfrm>
            <a:off x="4926810" y="2521732"/>
            <a:ext cx="159835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04" name="Rectangle 22"/>
          <p:cNvSpPr/>
          <p:nvPr/>
        </p:nvSpPr>
        <p:spPr>
          <a:xfrm>
            <a:off x="9964993" y="2521732"/>
            <a:ext cx="1598357"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05" name="Rectangle 23"/>
          <p:cNvSpPr/>
          <p:nvPr/>
        </p:nvSpPr>
        <p:spPr>
          <a:xfrm>
            <a:off x="4926810" y="3318826"/>
            <a:ext cx="159835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06" name="Rectangle 26"/>
          <p:cNvSpPr/>
          <p:nvPr/>
        </p:nvSpPr>
        <p:spPr>
          <a:xfrm>
            <a:off x="9964993" y="3318826"/>
            <a:ext cx="1598357"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07" name="Rectangle 27"/>
          <p:cNvSpPr/>
          <p:nvPr/>
        </p:nvSpPr>
        <p:spPr>
          <a:xfrm>
            <a:off x="4926810" y="4115920"/>
            <a:ext cx="159835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08" name="Rectangle 32"/>
          <p:cNvSpPr/>
          <p:nvPr/>
        </p:nvSpPr>
        <p:spPr>
          <a:xfrm>
            <a:off x="9964993" y="4115920"/>
            <a:ext cx="1598357"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09" name="Rectangle 34"/>
          <p:cNvSpPr/>
          <p:nvPr/>
        </p:nvSpPr>
        <p:spPr>
          <a:xfrm>
            <a:off x="4926810" y="4913014"/>
            <a:ext cx="159835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10" name="Rectangle 37"/>
          <p:cNvSpPr/>
          <p:nvPr/>
        </p:nvSpPr>
        <p:spPr>
          <a:xfrm>
            <a:off x="9964993" y="4913014"/>
            <a:ext cx="1598357"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11" name="Rectangle 88"/>
          <p:cNvSpPr/>
          <p:nvPr/>
        </p:nvSpPr>
        <p:spPr>
          <a:xfrm>
            <a:off x="4926810" y="5710106"/>
            <a:ext cx="159835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12" name="Rectangle 79"/>
          <p:cNvSpPr/>
          <p:nvPr/>
        </p:nvSpPr>
        <p:spPr>
          <a:xfrm>
            <a:off x="6610422" y="1312751"/>
            <a:ext cx="3269316"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rPr>
              <a:t>役割</a:t>
            </a:r>
          </a:p>
        </p:txBody>
      </p:sp>
      <p:sp>
        <p:nvSpPr>
          <p:cNvPr id="1813" name="Rectangle 10"/>
          <p:cNvSpPr/>
          <p:nvPr/>
        </p:nvSpPr>
        <p:spPr>
          <a:xfrm>
            <a:off x="6610422" y="1724638"/>
            <a:ext cx="326931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プロジェクトの全体管理</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814" name="Rectangle 20"/>
          <p:cNvSpPr/>
          <p:nvPr/>
        </p:nvSpPr>
        <p:spPr>
          <a:xfrm>
            <a:off x="6610422" y="2521732"/>
            <a:ext cx="326931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実装場所の提供、地域住民との合意形成</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815" name="Rectangle 24"/>
          <p:cNvSpPr/>
          <p:nvPr/>
        </p:nvSpPr>
        <p:spPr>
          <a:xfrm>
            <a:off x="6610422" y="3318826"/>
            <a:ext cx="326931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ソリューション開発担当</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816" name="Rectangle 28"/>
          <p:cNvSpPr/>
          <p:nvPr/>
        </p:nvSpPr>
        <p:spPr>
          <a:xfrm>
            <a:off x="6610422" y="4115920"/>
            <a:ext cx="326931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通信インフラ担当</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817" name="Rectangle 35"/>
          <p:cNvSpPr/>
          <p:nvPr/>
        </p:nvSpPr>
        <p:spPr>
          <a:xfrm>
            <a:off x="6610422" y="4913014"/>
            <a:ext cx="326931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xxx</a:t>
            </a:r>
          </a:p>
        </p:txBody>
      </p:sp>
      <p:sp>
        <p:nvSpPr>
          <p:cNvPr id="1818" name="Rectangle 89"/>
          <p:cNvSpPr/>
          <p:nvPr/>
        </p:nvSpPr>
        <p:spPr>
          <a:xfrm>
            <a:off x="6610422" y="5710106"/>
            <a:ext cx="3269316"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xxx</a:t>
            </a:r>
          </a:p>
        </p:txBody>
      </p:sp>
      <p:sp>
        <p:nvSpPr>
          <p:cNvPr id="1819" name="Rectangle 93"/>
          <p:cNvSpPr/>
          <p:nvPr/>
        </p:nvSpPr>
        <p:spPr>
          <a:xfrm>
            <a:off x="9964993" y="5710106"/>
            <a:ext cx="1598357" cy="652594"/>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cxnSp>
        <p:nvCxnSpPr>
          <p:cNvPr id="1820" name="Straight Connector 195"/>
          <p:cNvCxnSpPr>
            <a:cxnSpLocks/>
          </p:cNvCxnSpPr>
          <p:nvPr/>
        </p:nvCxnSpPr>
        <p:spPr>
          <a:xfrm>
            <a:off x="4926809" y="5637858"/>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821" name="Oval 20"/>
          <p:cNvSpPr>
            <a:spLocks noChangeArrowheads="1"/>
          </p:cNvSpPr>
          <p:nvPr/>
        </p:nvSpPr>
        <p:spPr>
          <a:xfrm>
            <a:off x="4926810" y="5710107"/>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f</a:t>
            </a:r>
          </a:p>
        </p:txBody>
      </p:sp>
      <p:grpSp>
        <p:nvGrpSpPr>
          <p:cNvPr id="1822" name="グループ化 14"/>
          <p:cNvGrpSpPr/>
          <p:nvPr/>
        </p:nvGrpSpPr>
        <p:grpSpPr>
          <a:xfrm>
            <a:off x="712213" y="2385439"/>
            <a:ext cx="3740067" cy="3613195"/>
            <a:chOff x="744375" y="2385439"/>
            <a:chExt cx="3740067" cy="3613195"/>
          </a:xfrm>
        </p:grpSpPr>
        <p:grpSp>
          <p:nvGrpSpPr>
            <p:cNvPr id="1823" name="Group 109"/>
            <p:cNvGrpSpPr/>
            <p:nvPr/>
          </p:nvGrpSpPr>
          <p:grpSpPr>
            <a:xfrm>
              <a:off x="744375" y="2385439"/>
              <a:ext cx="3740067" cy="3613195"/>
              <a:chOff x="744375" y="2749505"/>
              <a:chExt cx="3740067" cy="3613195"/>
            </a:xfrm>
          </p:grpSpPr>
          <p:sp>
            <p:nvSpPr>
              <p:cNvPr id="1824" name="Rectangle 16"/>
              <p:cNvSpPr/>
              <p:nvPr/>
            </p:nvSpPr>
            <p:spPr>
              <a:xfrm>
                <a:off x="2173469" y="2800305"/>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3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a:t>
                </a:r>
                <a:r>
                  <a:rPr kumimoji="1" lang="en-US" altLang="ja-JP"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社</a:t>
                </a:r>
                <a:r>
                  <a:rPr kumimoji="1" lang="en-US" altLang="ja-JP"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p>
            </p:txBody>
          </p:sp>
          <p:sp>
            <p:nvSpPr>
              <p:cNvPr id="1825" name="Rectangle 17"/>
              <p:cNvSpPr/>
              <p:nvPr/>
            </p:nvSpPr>
            <p:spPr>
              <a:xfrm>
                <a:off x="2173469" y="3808502"/>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3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a:t>
                </a:r>
                <a:r>
                  <a:rPr kumimoji="1" lang="en-US" altLang="ja-JP"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社</a:t>
                </a:r>
                <a:r>
                  <a:rPr kumimoji="1" lang="en-US" altLang="ja-JP"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p>
            </p:txBody>
          </p:sp>
          <p:sp>
            <p:nvSpPr>
              <p:cNvPr id="1826" name="Rectangle 19"/>
              <p:cNvSpPr/>
              <p:nvPr/>
            </p:nvSpPr>
            <p:spPr>
              <a:xfrm>
                <a:off x="814225" y="3808502"/>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3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a:t>
                </a:r>
                <a:r>
                  <a:rPr kumimoji="1" lang="en-US" altLang="ja-JP"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市</a:t>
                </a:r>
                <a:r>
                  <a:rPr kumimoji="1" lang="en-US" altLang="ja-JP"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p>
            </p:txBody>
          </p:sp>
          <p:sp>
            <p:nvSpPr>
              <p:cNvPr id="1827" name="Rectangle 20"/>
              <p:cNvSpPr/>
              <p:nvPr/>
            </p:nvSpPr>
            <p:spPr>
              <a:xfrm>
                <a:off x="3532713" y="3808502"/>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3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a:t>
                </a:r>
                <a:r>
                  <a:rPr kumimoji="1" lang="en-US" altLang="ja-JP"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社</a:t>
                </a:r>
                <a:r>
                  <a:rPr kumimoji="1" lang="en-US" altLang="ja-JP"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p>
            </p:txBody>
          </p:sp>
          <p:sp>
            <p:nvSpPr>
              <p:cNvPr id="1828" name="Rectangle 21"/>
              <p:cNvSpPr/>
              <p:nvPr/>
            </p:nvSpPr>
            <p:spPr>
              <a:xfrm>
                <a:off x="3532713" y="4816699"/>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3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a:t>
                </a:r>
                <a:r>
                  <a:rPr kumimoji="1" lang="en-US" altLang="ja-JP"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社</a:t>
                </a:r>
                <a:r>
                  <a:rPr kumimoji="1" lang="en-US" altLang="ja-JP"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p>
            </p:txBody>
          </p:sp>
          <p:cxnSp>
            <p:nvCxnSpPr>
              <p:cNvPr id="1829" name="Straight Connector 23"/>
              <p:cNvCxnSpPr>
                <a:cxnSpLocks/>
                <a:stCxn id="1824" idx="2"/>
                <a:endCxn id="1825" idx="0"/>
              </p:cNvCxnSpPr>
              <p:nvPr/>
            </p:nvCxnSpPr>
            <p:spPr>
              <a:xfrm>
                <a:off x="2649334" y="3338108"/>
                <a:ext cx="0" cy="47039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830" name="Straight Connector 24"/>
              <p:cNvCxnSpPr>
                <a:cxnSpLocks/>
                <a:stCxn id="1827" idx="2"/>
                <a:endCxn id="1828" idx="0"/>
              </p:cNvCxnSpPr>
              <p:nvPr/>
            </p:nvCxnSpPr>
            <p:spPr>
              <a:xfrm>
                <a:off x="4008578" y="4346305"/>
                <a:ext cx="0" cy="47039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831" name="Straight Connector 30"/>
              <p:cNvCxnSpPr>
                <a:cxnSpLocks/>
                <a:stCxn id="1826" idx="0"/>
                <a:endCxn id="1824" idx="2"/>
              </p:cNvCxnSpPr>
              <p:nvPr/>
            </p:nvCxnSpPr>
            <p:spPr>
              <a:xfrm rot="5400000" flipH="1" flipV="1">
                <a:off x="1734515" y="2893683"/>
                <a:ext cx="470394" cy="1359244"/>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832" name="Oval 20"/>
              <p:cNvSpPr>
                <a:spLocks noChangeArrowheads="1"/>
              </p:cNvSpPr>
              <p:nvPr/>
            </p:nvSpPr>
            <p:spPr>
              <a:xfrm>
                <a:off x="2103619" y="2749505"/>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a</a:t>
                </a:r>
              </a:p>
            </p:txBody>
          </p:sp>
          <p:sp>
            <p:nvSpPr>
              <p:cNvPr id="1833" name="Oval 20"/>
              <p:cNvSpPr>
                <a:spLocks noChangeArrowheads="1"/>
              </p:cNvSpPr>
              <p:nvPr/>
            </p:nvSpPr>
            <p:spPr>
              <a:xfrm>
                <a:off x="2103619" y="37320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c</a:t>
                </a:r>
              </a:p>
            </p:txBody>
          </p:sp>
          <p:sp>
            <p:nvSpPr>
              <p:cNvPr id="1834" name="Oval 20"/>
              <p:cNvSpPr>
                <a:spLocks noChangeArrowheads="1"/>
              </p:cNvSpPr>
              <p:nvPr/>
            </p:nvSpPr>
            <p:spPr>
              <a:xfrm>
                <a:off x="744375" y="37320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b</a:t>
                </a:r>
              </a:p>
            </p:txBody>
          </p:sp>
          <p:sp>
            <p:nvSpPr>
              <p:cNvPr id="1835" name="Oval 20"/>
              <p:cNvSpPr>
                <a:spLocks noChangeArrowheads="1"/>
              </p:cNvSpPr>
              <p:nvPr/>
            </p:nvSpPr>
            <p:spPr>
              <a:xfrm>
                <a:off x="3462862" y="37320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d</a:t>
                </a:r>
              </a:p>
            </p:txBody>
          </p:sp>
          <p:sp>
            <p:nvSpPr>
              <p:cNvPr id="1836" name="Oval 20"/>
              <p:cNvSpPr>
                <a:spLocks noChangeArrowheads="1"/>
              </p:cNvSpPr>
              <p:nvPr/>
            </p:nvSpPr>
            <p:spPr>
              <a:xfrm>
                <a:off x="3462862" y="473082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e</a:t>
                </a:r>
              </a:p>
            </p:txBody>
          </p:sp>
          <p:cxnSp>
            <p:nvCxnSpPr>
              <p:cNvPr id="1837" name="Straight Connector 30"/>
              <p:cNvCxnSpPr>
                <a:cxnSpLocks/>
                <a:stCxn id="1827" idx="0"/>
                <a:endCxn id="1824" idx="2"/>
              </p:cNvCxnSpPr>
              <p:nvPr/>
            </p:nvCxnSpPr>
            <p:spPr>
              <a:xfrm rot="16200000" flipV="1">
                <a:off x="3093759" y="2893683"/>
                <a:ext cx="470394" cy="1359244"/>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838" name="Rectangle 21"/>
              <p:cNvSpPr/>
              <p:nvPr/>
            </p:nvSpPr>
            <p:spPr>
              <a:xfrm>
                <a:off x="3532713" y="5824897"/>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3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a:t>
                </a:r>
                <a:r>
                  <a:rPr kumimoji="1" lang="en-US" altLang="ja-JP"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社</a:t>
                </a:r>
                <a:r>
                  <a:rPr kumimoji="1" lang="en-US" altLang="ja-JP" sz="13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p>
            </p:txBody>
          </p:sp>
          <p:sp>
            <p:nvSpPr>
              <p:cNvPr id="1839" name="Oval 20"/>
              <p:cNvSpPr>
                <a:spLocks noChangeArrowheads="1"/>
              </p:cNvSpPr>
              <p:nvPr/>
            </p:nvSpPr>
            <p:spPr>
              <a:xfrm>
                <a:off x="3462862" y="57404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f</a:t>
                </a:r>
              </a:p>
            </p:txBody>
          </p:sp>
        </p:grpSp>
        <p:cxnSp>
          <p:nvCxnSpPr>
            <p:cNvPr id="1840" name="Straight Connector 24"/>
            <p:cNvCxnSpPr>
              <a:cxnSpLocks/>
              <a:stCxn id="1828" idx="2"/>
              <a:endCxn id="1838" idx="0"/>
            </p:cNvCxnSpPr>
            <p:nvPr/>
          </p:nvCxnSpPr>
          <p:spPr>
            <a:xfrm>
              <a:off x="4008578" y="4990436"/>
              <a:ext cx="0" cy="470395"/>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1841" name="Rectangle 2"/>
          <p:cNvSpPr/>
          <p:nvPr/>
        </p:nvSpPr>
        <p:spPr>
          <a:xfrm>
            <a:off x="597838" y="1324734"/>
            <a:ext cx="3968818" cy="5093040"/>
          </a:xfrm>
          <a:prstGeom prst="rect">
            <a:avLst/>
          </a:prstGeom>
          <a:noFill/>
          <a:ln w="9525" cap="flat" cmpd="sng" algn="ctr">
            <a:solidFill>
              <a:srgbClr val="FF822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3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3" name="Rectangle 217">
            <a:extLst>
              <a:ext uri="{FF2B5EF4-FFF2-40B4-BE49-F238E27FC236}">
                <a16:creationId xmlns:a16="http://schemas.microsoft.com/office/drawing/2014/main" id="{2717A47B-6446-64E9-0C21-E1513CF587A7}"/>
              </a:ext>
            </a:extLst>
          </p:cNvPr>
          <p:cNvSpPr/>
          <p:nvPr/>
        </p:nvSpPr>
        <p:spPr>
          <a:xfrm>
            <a:off x="630000" y="2565"/>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評価の観点：カ　実装・横展開性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6" name="タイトル 3">
            <a:extLst>
              <a:ext uri="{FF2B5EF4-FFF2-40B4-BE49-F238E27FC236}">
                <a16:creationId xmlns:a16="http://schemas.microsoft.com/office/drawing/2014/main" id="{6B47E652-5B35-7F7C-3C81-05A35CBB0435}"/>
              </a:ext>
            </a:extLst>
          </p:cNvPr>
          <p:cNvSpPr>
            <a:spLocks noGrp="1"/>
          </p:cNvSpPr>
          <p:nvPr>
            <p:ph type="title"/>
          </p:nvPr>
        </p:nvSpPr>
        <p:spPr>
          <a:xfrm>
            <a:off x="630000" y="622800"/>
            <a:ext cx="10933350" cy="332399"/>
          </a:xfrm>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横展開の体制</a:t>
            </a:r>
            <a:endParaRPr kumimoji="1" lang="en-US" altLang="ja-JP">
              <a:solidFill>
                <a:srgbClr val="575757"/>
              </a:solidFill>
              <a:latin typeface="Trebuchet MS" panose="020B0603020202020204" pitchFamily="34" charset="0"/>
              <a:ea typeface="Meiryo UI" panose="020B0604030504040204" pitchFamily="50" charset="-128"/>
            </a:endParaRPr>
          </a:p>
        </p:txBody>
      </p:sp>
      <p:sp>
        <p:nvSpPr>
          <p:cNvPr id="2" name="Rectangle 2">
            <a:extLst>
              <a:ext uri="{FF2B5EF4-FFF2-40B4-BE49-F238E27FC236}">
                <a16:creationId xmlns:a16="http://schemas.microsoft.com/office/drawing/2014/main" id="{DAAA14CB-F20B-7093-A7D3-A6C9C1A1593B}"/>
              </a:ext>
            </a:extLst>
          </p:cNvPr>
          <p:cNvSpPr/>
          <p:nvPr/>
        </p:nvSpPr>
        <p:spPr>
          <a:xfrm>
            <a:off x="6327971" y="98400"/>
            <a:ext cx="5224057" cy="549410"/>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lvl="1">
              <a:buClr>
                <a:srgbClr val="FF8222"/>
              </a:buClr>
              <a:defRPr/>
            </a:pPr>
            <a:r>
              <a:rPr kumimoji="1" lang="ja-JP" altLang="en-US" sz="1600" kern="0">
                <a:solidFill>
                  <a:srgbClr val="575757"/>
                </a:solidFill>
                <a:latin typeface="Meiryo UI" panose="020B0604030504040204" pitchFamily="50" charset="-128"/>
                <a:ea typeface="Meiryo UI" panose="020B0604030504040204" pitchFamily="50" charset="-128"/>
              </a:rPr>
              <a:t>横展開時における各団体の役割と必要リソースを記載すること</a:t>
            </a:r>
            <a:endParaRPr kumimoji="1" lang="en-US" altLang="ja-JP" sz="1600" kern="0">
              <a:solidFill>
                <a:srgbClr val="575757"/>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01967279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17">
            <a:extLst>
              <a:ext uri="{FF2B5EF4-FFF2-40B4-BE49-F238E27FC236}">
                <a16:creationId xmlns:a16="http://schemas.microsoft.com/office/drawing/2014/main" id="{CC552E6E-0848-4D52-82B9-E9D1B0BB5161}"/>
              </a:ext>
            </a:extLst>
          </p:cNvPr>
          <p:cNvSpPr/>
          <p:nvPr/>
        </p:nvSpPr>
        <p:spPr>
          <a:xfrm>
            <a:off x="630000" y="2565"/>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評価の観点：カ　実装・横展開性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aphicFrame>
        <p:nvGraphicFramePr>
          <p:cNvPr id="1848"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9" imgW="395" imgH="396" progId="TCLayout.ActiveDocument.1">
                  <p:embed/>
                </p:oleObj>
              </mc:Choice>
              <mc:Fallback>
                <p:oleObj name="think-cell スライド" r:id="rId9" imgW="395" imgH="396" progId="TCLayout.ActiveDocument.1">
                  <p:embed/>
                  <p:pic>
                    <p:nvPicPr>
                      <p:cNvPr id="1848" name="think-cell data - do not delete" hidden="1"/>
                      <p:cNvPicPr>
                        <a:picLocks noChangeAspect="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849" name="タイトル 1"/>
          <p:cNvSpPr>
            <a:spLocks noGrp="1"/>
          </p:cNvSpPr>
          <p:nvPr>
            <p:ph type="title"/>
          </p:nvPr>
        </p:nvSpPr>
        <p:spPr/>
        <p:txBody>
          <a:bodyPr vert="horz"/>
          <a:lstStyle/>
          <a:p>
            <a:pPr>
              <a:tabLst>
                <a:tab pos="355600" algn="l"/>
              </a:tabLst>
            </a:pP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資金計画</a:t>
            </a:r>
            <a:endParaRPr kumimoji="1" lang="en-US">
              <a:solidFill>
                <a:srgbClr val="FE9341"/>
              </a:solidFill>
              <a:latin typeface="Meiryo UI" panose="020B0604030504040204" pitchFamily="50" charset="-128"/>
              <a:ea typeface="Meiryo UI" panose="020B0604030504040204" pitchFamily="50" charset="-128"/>
            </a:endParaRPr>
          </a:p>
        </p:txBody>
      </p:sp>
      <p:sp>
        <p:nvSpPr>
          <p:cNvPr id="1850" name="Rectangle 2"/>
          <p:cNvSpPr/>
          <p:nvPr/>
        </p:nvSpPr>
        <p:spPr>
          <a:xfrm>
            <a:off x="4860921" y="-6173"/>
            <a:ext cx="6733241" cy="1036376"/>
          </a:xfrm>
          <a:prstGeom prst="rect">
            <a:avLst/>
          </a:prstGeom>
          <a:solidFill>
            <a:srgbClr val="CBE1EE"/>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各年度の費用小計に対して、経費を負担する主体を記載してください</a:t>
            </a:r>
            <a:r>
              <a:rPr kumimoji="1"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補助金等の記載も含む</a:t>
            </a:r>
            <a:r>
              <a:rPr kumimoji="1"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。今回の実装経費も含め記載してください</a:t>
            </a:r>
            <a:endParaRPr kumimoji="1"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200">
                <a:solidFill>
                  <a:srgbClr val="575757"/>
                </a:solidFill>
                <a:latin typeface="Meiryo UI" panose="020B0604030504040204" pitchFamily="50" charset="-128"/>
                <a:ea typeface="Meiryo UI" panose="020B0604030504040204" pitchFamily="50" charset="-128"/>
              </a:rPr>
              <a:t>※</a:t>
            </a:r>
            <a:r>
              <a:rPr kumimoji="1" lang="ja-JP" altLang="en-US" sz="1200">
                <a:solidFill>
                  <a:srgbClr val="575757"/>
                </a:solidFill>
                <a:latin typeface="Meiryo UI" panose="020B0604030504040204" pitchFamily="50" charset="-128"/>
                <a:ea typeface="Meiryo UI" panose="020B0604030504040204" pitchFamily="50" charset="-128"/>
              </a:rPr>
              <a:t>企業版ふるさと納税制度（地方創生応援税制）を活用する計画の場合は明記すること</a:t>
            </a:r>
            <a:endParaRPr kumimoji="1" lang="en-US" altLang="ja-JP" sz="1200">
              <a:solidFill>
                <a:srgbClr val="575757"/>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補助金や交付金、ふるさと納税制度等を財源として予定している場合は、その金額の確からしさや調整状況についても必ず記載</a:t>
            </a:r>
            <a:endParaRPr kumimoji="1"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851" name="テキスト ボックス 42"/>
          <p:cNvSpPr txBox="1"/>
          <p:nvPr/>
        </p:nvSpPr>
        <p:spPr>
          <a:xfrm>
            <a:off x="597838" y="364415"/>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a:solidFill>
                  <a:srgbClr val="575757"/>
                </a:solidFill>
                <a:latin typeface="Meiryo UI" panose="020B0604030504040204" pitchFamily="50" charset="-128"/>
                <a:ea typeface="Meiryo UI" panose="020B0604030504040204" pitchFamily="50" charset="-128"/>
              </a:rPr>
              <a:t>Ⅵ</a:t>
            </a:r>
            <a:r>
              <a:rPr kumimoji="1" lang="ja-JP" altLang="en-US" sz="1400">
                <a:solidFill>
                  <a:srgbClr val="575757"/>
                </a:solidFill>
                <a:latin typeface="Meiryo UI" panose="020B0604030504040204" pitchFamily="50" charset="-128"/>
                <a:ea typeface="Meiryo UI" panose="020B0604030504040204" pitchFamily="50" charset="-128"/>
              </a:rPr>
              <a:t>　</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横展開の計画</a:t>
            </a:r>
          </a:p>
        </p:txBody>
      </p:sp>
      <p:sp>
        <p:nvSpPr>
          <p:cNvPr id="1852" name="Oval 7"/>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a:solidFill>
                  <a:prstClr val="white"/>
                </a:solidFill>
                <a:latin typeface="Meiryo UI" panose="020B0604030504040204" pitchFamily="50" charset="-128"/>
                <a:ea typeface="Meiryo UI" panose="020B0604030504040204" pitchFamily="50" charset="-128"/>
              </a:rPr>
              <a:t>３</a:t>
            </a:r>
            <a:endParaRPr kumimoji="0" 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1854" name="Rectangle 3"/>
          <p:cNvSpPr/>
          <p:nvPr/>
        </p:nvSpPr>
        <p:spPr>
          <a:xfrm>
            <a:off x="599841" y="1748449"/>
            <a:ext cx="519509" cy="2228059"/>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費用</a:t>
            </a:r>
            <a:endParaRPr kumimoji="1" 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855" name="Rectangle 3"/>
          <p:cNvSpPr/>
          <p:nvPr/>
        </p:nvSpPr>
        <p:spPr>
          <a:xfrm>
            <a:off x="1119349" y="3663850"/>
            <a:ext cx="1980891" cy="312663"/>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小計</a:t>
            </a:r>
            <a:endParaRPr kumimoji="1" 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cxnSp>
        <p:nvCxnSpPr>
          <p:cNvPr id="1856" name="Straight Connector 71"/>
          <p:cNvCxnSpPr>
            <a:cxnSpLocks/>
          </p:cNvCxnSpPr>
          <p:nvPr/>
        </p:nvCxnSpPr>
        <p:spPr>
          <a:xfrm>
            <a:off x="1186796" y="3611476"/>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857" name="Rectangle 2"/>
          <p:cNvSpPr/>
          <p:nvPr/>
        </p:nvSpPr>
        <p:spPr>
          <a:xfrm>
            <a:off x="936910" y="1036379"/>
            <a:ext cx="1820364" cy="430887"/>
          </a:xfrm>
          <a:prstGeom prst="wedgeRectCallout">
            <a:avLst>
              <a:gd name="adj1" fmla="val 50414"/>
              <a:gd name="adj2" fmla="val 96485"/>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a:solidFill>
                  <a:srgbClr val="575757"/>
                </a:solidFill>
                <a:latin typeface="Meiryo UI" panose="020B0604030504040204" pitchFamily="50" charset="-128"/>
                <a:ea typeface="Meiryo UI" panose="020B0604030504040204" pitchFamily="50" charset="-128"/>
              </a:rPr>
              <a:t>Ⅳ</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④にて記載した費用の合計額を転記すること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858" name="Rectangle 2"/>
          <p:cNvSpPr/>
          <p:nvPr/>
        </p:nvSpPr>
        <p:spPr>
          <a:xfrm>
            <a:off x="9337754" y="866205"/>
            <a:ext cx="2395442" cy="430887"/>
          </a:xfrm>
          <a:prstGeom prst="wedgeRectCallout">
            <a:avLst>
              <a:gd name="adj1" fmla="val -75226"/>
              <a:gd name="adj2" fmla="val 6045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必要な年度分を記載すること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a:solidFill>
                  <a:srgbClr val="575757"/>
                </a:solidFill>
                <a:latin typeface="Meiryo UI" panose="020B0604030504040204" pitchFamily="50" charset="-128"/>
                <a:ea typeface="Meiryo UI" panose="020B0604030504040204" pitchFamily="50" charset="-128"/>
              </a:rPr>
              <a:t>最短</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でも</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20</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3</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1</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年度まで記載</a:t>
            </a: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p>
        </p:txBody>
      </p:sp>
      <p:sp>
        <p:nvSpPr>
          <p:cNvPr id="1859" name="Rectangle 3"/>
          <p:cNvSpPr/>
          <p:nvPr/>
        </p:nvSpPr>
        <p:spPr>
          <a:xfrm>
            <a:off x="1186797" y="2497278"/>
            <a:ext cx="345059" cy="1071386"/>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non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横展開費用</a:t>
            </a:r>
            <a:endParaRPr kumimoji="1" 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860" name="ValueChainStarter"/>
          <p:cNvSpPr>
            <a:spLocks noChangeArrowheads="1"/>
          </p:cNvSpPr>
          <p:nvPr>
            <p:custDataLst>
              <p:tags r:id="rId1"/>
            </p:custDataLst>
          </p:nvPr>
        </p:nvSpPr>
        <p:spPr bwMode="gray">
          <a:xfrm>
            <a:off x="3195280" y="1349743"/>
            <a:ext cx="1392525" cy="336912"/>
          </a:xfrm>
          <a:prstGeom prst="homePlate">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2026</a:t>
            </a:r>
            <a:r>
              <a:rPr kumimoji="0"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年度</a:t>
            </a:r>
            <a:endParaRPr kumimoji="0"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endParaRPr>
          </a:p>
        </p:txBody>
      </p:sp>
      <p:sp>
        <p:nvSpPr>
          <p:cNvPr id="1861" name="ValueChainHeader"/>
          <p:cNvSpPr>
            <a:spLocks noChangeArrowheads="1"/>
          </p:cNvSpPr>
          <p:nvPr>
            <p:custDataLst>
              <p:tags r:id="rId2"/>
            </p:custDataLst>
          </p:nvPr>
        </p:nvSpPr>
        <p:spPr bwMode="gray">
          <a:xfrm>
            <a:off x="4594264" y="1349743"/>
            <a:ext cx="1392525" cy="336912"/>
          </a:xfrm>
          <a:prstGeom prst="chevron">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2027</a:t>
            </a:r>
            <a:r>
              <a:rPr kumimoji="0"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年度</a:t>
            </a:r>
            <a:endParaRPr kumimoji="0"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endParaRPr>
          </a:p>
        </p:txBody>
      </p:sp>
      <p:sp>
        <p:nvSpPr>
          <p:cNvPr id="1862" name="ValueChainHeader"/>
          <p:cNvSpPr>
            <a:spLocks noChangeArrowheads="1"/>
          </p:cNvSpPr>
          <p:nvPr>
            <p:custDataLst>
              <p:tags r:id="rId3"/>
            </p:custDataLst>
          </p:nvPr>
        </p:nvSpPr>
        <p:spPr bwMode="gray">
          <a:xfrm>
            <a:off x="5993250" y="1349743"/>
            <a:ext cx="1392525" cy="336912"/>
          </a:xfrm>
          <a:prstGeom prst="chevron">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2028</a:t>
            </a:r>
            <a:r>
              <a:rPr kumimoji="0"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年度</a:t>
            </a:r>
            <a:endParaRPr kumimoji="0"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endParaRPr>
          </a:p>
        </p:txBody>
      </p:sp>
      <p:sp>
        <p:nvSpPr>
          <p:cNvPr id="1863" name="Rectangle 2"/>
          <p:cNvSpPr/>
          <p:nvPr/>
        </p:nvSpPr>
        <p:spPr>
          <a:xfrm>
            <a:off x="3195280"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64" name="Rectangle 2"/>
          <p:cNvSpPr/>
          <p:nvPr/>
        </p:nvSpPr>
        <p:spPr>
          <a:xfrm>
            <a:off x="4594264"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65" name="Rectangle 2"/>
          <p:cNvSpPr/>
          <p:nvPr/>
        </p:nvSpPr>
        <p:spPr>
          <a:xfrm>
            <a:off x="5993250"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66" name="Rectangle 2"/>
          <p:cNvSpPr/>
          <p:nvPr/>
        </p:nvSpPr>
        <p:spPr>
          <a:xfrm>
            <a:off x="3195280"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67" name="Rectangle 2"/>
          <p:cNvSpPr/>
          <p:nvPr/>
        </p:nvSpPr>
        <p:spPr>
          <a:xfrm>
            <a:off x="4594265"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68" name="Rectangle 2"/>
          <p:cNvSpPr/>
          <p:nvPr/>
        </p:nvSpPr>
        <p:spPr>
          <a:xfrm>
            <a:off x="5993250"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69" name="ValueChainHeader"/>
          <p:cNvSpPr>
            <a:spLocks noChangeArrowheads="1"/>
          </p:cNvSpPr>
          <p:nvPr>
            <p:custDataLst>
              <p:tags r:id="rId4"/>
            </p:custDataLst>
          </p:nvPr>
        </p:nvSpPr>
        <p:spPr bwMode="gray">
          <a:xfrm>
            <a:off x="7385774" y="1349743"/>
            <a:ext cx="1392525" cy="336912"/>
          </a:xfrm>
          <a:prstGeom prst="chevron">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2029</a:t>
            </a:r>
            <a:r>
              <a:rPr kumimoji="0"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年度</a:t>
            </a:r>
            <a:endParaRPr kumimoji="0"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endParaRPr>
          </a:p>
        </p:txBody>
      </p:sp>
      <p:sp>
        <p:nvSpPr>
          <p:cNvPr id="1870" name="ValueChainHeader"/>
          <p:cNvSpPr>
            <a:spLocks noChangeArrowheads="1"/>
          </p:cNvSpPr>
          <p:nvPr>
            <p:custDataLst>
              <p:tags r:id="rId5"/>
            </p:custDataLst>
          </p:nvPr>
        </p:nvSpPr>
        <p:spPr bwMode="gray">
          <a:xfrm>
            <a:off x="8784758" y="1349743"/>
            <a:ext cx="1392525" cy="336912"/>
          </a:xfrm>
          <a:prstGeom prst="chevron">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2030</a:t>
            </a:r>
            <a:r>
              <a:rPr kumimoji="0"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年度</a:t>
            </a:r>
            <a:endParaRPr kumimoji="0"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endParaRPr>
          </a:p>
        </p:txBody>
      </p:sp>
      <p:sp>
        <p:nvSpPr>
          <p:cNvPr id="1871" name="Rectangle 2"/>
          <p:cNvSpPr/>
          <p:nvPr/>
        </p:nvSpPr>
        <p:spPr>
          <a:xfrm>
            <a:off x="7385774"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72" name="Rectangle 2"/>
          <p:cNvSpPr/>
          <p:nvPr/>
        </p:nvSpPr>
        <p:spPr>
          <a:xfrm>
            <a:off x="8784758"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73" name="Rectangle 2"/>
          <p:cNvSpPr/>
          <p:nvPr/>
        </p:nvSpPr>
        <p:spPr>
          <a:xfrm>
            <a:off x="7385775"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74" name="Rectangle 2"/>
          <p:cNvSpPr/>
          <p:nvPr/>
        </p:nvSpPr>
        <p:spPr>
          <a:xfrm>
            <a:off x="8784758"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75" name="Rectangle 2"/>
          <p:cNvSpPr/>
          <p:nvPr/>
        </p:nvSpPr>
        <p:spPr>
          <a:xfrm>
            <a:off x="3021008" y="2948416"/>
            <a:ext cx="3338695" cy="649932"/>
          </a:xfrm>
          <a:prstGeom prst="wedgeRectCallout">
            <a:avLst>
              <a:gd name="adj1" fmla="val -75593"/>
              <a:gd name="adj2" fmla="val -37094"/>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a:solidFill>
                  <a:srgbClr val="575757"/>
                </a:solidFill>
                <a:latin typeface="Meiryo UI" panose="020B0604030504040204" pitchFamily="50" charset="-128"/>
                <a:ea typeface="Meiryo UI" panose="020B0604030504040204" pitchFamily="50" charset="-128"/>
              </a:rPr>
              <a:t>本ページでは、</a:t>
            </a:r>
            <a:r>
              <a:rPr kumimoji="1" lang="en-US" altLang="ja-JP" sz="1400">
                <a:solidFill>
                  <a:srgbClr val="575757"/>
                </a:solidFill>
                <a:latin typeface="Meiryo UI" panose="020B0604030504040204" pitchFamily="50" charset="-128"/>
                <a:ea typeface="Meiryo UI" panose="020B0604030504040204" pitchFamily="50" charset="-128"/>
              </a:rPr>
              <a:t>p.13</a:t>
            </a:r>
            <a:r>
              <a:rPr kumimoji="1" lang="ja-JP" altLang="en-US" sz="1400">
                <a:solidFill>
                  <a:srgbClr val="575757"/>
                </a:solidFill>
                <a:latin typeface="Meiryo UI" panose="020B0604030504040204" pitchFamily="50" charset="-128"/>
                <a:ea typeface="Meiryo UI" panose="020B0604030504040204" pitchFamily="50" charset="-128"/>
              </a:rPr>
              <a:t>に含んでいなかった「横展開にかかる費用」も記載する</a:t>
            </a:r>
            <a:endParaRPr kumimoji="1" lang="en-US" altLang="ja-JP" sz="1400">
              <a:solidFill>
                <a:srgbClr val="575757"/>
              </a:solidFill>
              <a:latin typeface="Meiryo UI" panose="020B0604030504040204" pitchFamily="50" charset="-128"/>
              <a:ea typeface="Meiryo UI" panose="020B0604030504040204" pitchFamily="50" charset="-128"/>
            </a:endParaRPr>
          </a:p>
          <a:p>
            <a:pPr marL="324000" lvl="1" indent="-216000">
              <a:buClr>
                <a:schemeClr val="tx2"/>
              </a:buClr>
              <a:buFont typeface="Trebuchet MS" panose="020B0603020202020204" pitchFamily="34" charset="0"/>
              <a:buChar char="•"/>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かかる費用の</a:t>
            </a:r>
            <a:r>
              <a:rPr kumimoji="1" lang="ja-JP" altLang="en-US" sz="14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内訳</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も補記すること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876" name="ValueChainHeader"/>
          <p:cNvSpPr>
            <a:spLocks noChangeArrowheads="1"/>
          </p:cNvSpPr>
          <p:nvPr>
            <p:custDataLst>
              <p:tags r:id="rId6"/>
            </p:custDataLst>
          </p:nvPr>
        </p:nvSpPr>
        <p:spPr bwMode="gray">
          <a:xfrm>
            <a:off x="10170825" y="1349743"/>
            <a:ext cx="1392525" cy="336912"/>
          </a:xfrm>
          <a:prstGeom prst="chevron">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2031</a:t>
            </a:r>
            <a:r>
              <a:rPr kumimoji="0"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rPr>
              <a:t>年度</a:t>
            </a:r>
            <a:endParaRPr kumimoji="0"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sym typeface="Trebuchet MS" panose="020B0603020202020204" pitchFamily="34" charset="0"/>
            </a:endParaRPr>
          </a:p>
        </p:txBody>
      </p:sp>
      <p:sp>
        <p:nvSpPr>
          <p:cNvPr id="1877" name="Rectangle 2"/>
          <p:cNvSpPr/>
          <p:nvPr/>
        </p:nvSpPr>
        <p:spPr>
          <a:xfrm>
            <a:off x="10170825" y="3663850"/>
            <a:ext cx="1392525" cy="312663"/>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grpSp>
        <p:nvGrpSpPr>
          <p:cNvPr id="1878" name="グループ化 22"/>
          <p:cNvGrpSpPr/>
          <p:nvPr/>
        </p:nvGrpSpPr>
        <p:grpSpPr>
          <a:xfrm>
            <a:off x="1186796" y="1748449"/>
            <a:ext cx="10376554" cy="696456"/>
            <a:chOff x="1186796" y="1732362"/>
            <a:chExt cx="10376554" cy="878295"/>
          </a:xfrm>
        </p:grpSpPr>
        <p:sp>
          <p:nvSpPr>
            <p:cNvPr id="1879" name="Rectangle 3"/>
            <p:cNvSpPr/>
            <p:nvPr/>
          </p:nvSpPr>
          <p:spPr>
            <a:xfrm>
              <a:off x="1186797" y="1732362"/>
              <a:ext cx="1893754" cy="365369"/>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事業費</a:t>
              </a: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_</a:t>
              </a:r>
              <a:r>
                <a:rPr kumimoji="1" lang="ja-JP" alt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イニシャル</a:t>
              </a:r>
              <a:endParaRPr kumimoji="1" 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880" name="Rectangle 3"/>
            <p:cNvSpPr/>
            <p:nvPr/>
          </p:nvSpPr>
          <p:spPr>
            <a:xfrm>
              <a:off x="1186797" y="2202477"/>
              <a:ext cx="1893754" cy="365369"/>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事業費</a:t>
              </a: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_</a:t>
              </a:r>
              <a:r>
                <a:rPr kumimoji="1" lang="ja-JP" alt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ランニング</a:t>
              </a:r>
              <a:endParaRPr kumimoji="1" 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cxnSp>
          <p:nvCxnSpPr>
            <p:cNvPr id="1881" name="Straight Connector 71"/>
            <p:cNvCxnSpPr>
              <a:cxnSpLocks/>
            </p:cNvCxnSpPr>
            <p:nvPr/>
          </p:nvCxnSpPr>
          <p:spPr>
            <a:xfrm>
              <a:off x="1186796" y="2150104"/>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882" name="Straight Connector 71"/>
            <p:cNvCxnSpPr>
              <a:cxnSpLocks/>
            </p:cNvCxnSpPr>
            <p:nvPr/>
          </p:nvCxnSpPr>
          <p:spPr>
            <a:xfrm>
              <a:off x="1186796" y="2610657"/>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883" name="Rectangle 2"/>
            <p:cNvSpPr/>
            <p:nvPr/>
          </p:nvSpPr>
          <p:spPr>
            <a:xfrm>
              <a:off x="3195280"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84" name="Rectangle 2"/>
            <p:cNvSpPr/>
            <p:nvPr/>
          </p:nvSpPr>
          <p:spPr>
            <a:xfrm>
              <a:off x="3195280"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85" name="Rectangle 2"/>
            <p:cNvSpPr/>
            <p:nvPr/>
          </p:nvSpPr>
          <p:spPr>
            <a:xfrm>
              <a:off x="4594265"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86" name="Rectangle 2"/>
            <p:cNvSpPr/>
            <p:nvPr/>
          </p:nvSpPr>
          <p:spPr>
            <a:xfrm>
              <a:off x="4594265"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87" name="Rectangle 2"/>
            <p:cNvSpPr/>
            <p:nvPr/>
          </p:nvSpPr>
          <p:spPr>
            <a:xfrm>
              <a:off x="5993250"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88" name="Rectangle 2"/>
            <p:cNvSpPr/>
            <p:nvPr/>
          </p:nvSpPr>
          <p:spPr>
            <a:xfrm>
              <a:off x="5993250"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89" name="Rectangle 2"/>
            <p:cNvSpPr/>
            <p:nvPr/>
          </p:nvSpPr>
          <p:spPr>
            <a:xfrm>
              <a:off x="7385775"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90" name="Rectangle 2"/>
            <p:cNvSpPr/>
            <p:nvPr/>
          </p:nvSpPr>
          <p:spPr>
            <a:xfrm>
              <a:off x="7385775"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91" name="Rectangle 2"/>
            <p:cNvSpPr/>
            <p:nvPr/>
          </p:nvSpPr>
          <p:spPr>
            <a:xfrm>
              <a:off x="8784758"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92" name="Rectangle 2"/>
            <p:cNvSpPr/>
            <p:nvPr/>
          </p:nvSpPr>
          <p:spPr>
            <a:xfrm>
              <a:off x="8784758"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93" name="Rectangle 2"/>
            <p:cNvSpPr/>
            <p:nvPr/>
          </p:nvSpPr>
          <p:spPr>
            <a:xfrm>
              <a:off x="10170825" y="1732362"/>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94" name="Rectangle 2"/>
            <p:cNvSpPr/>
            <p:nvPr/>
          </p:nvSpPr>
          <p:spPr>
            <a:xfrm>
              <a:off x="10170825" y="2202477"/>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grpSp>
      <p:cxnSp>
        <p:nvCxnSpPr>
          <p:cNvPr id="1895" name="Straight Connector 71"/>
          <p:cNvCxnSpPr>
            <a:cxnSpLocks/>
          </p:cNvCxnSpPr>
          <p:nvPr/>
        </p:nvCxnSpPr>
        <p:spPr>
          <a:xfrm>
            <a:off x="598488" y="4028886"/>
            <a:ext cx="10964862" cy="0"/>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896" name="Rectangle 3"/>
          <p:cNvSpPr/>
          <p:nvPr/>
        </p:nvSpPr>
        <p:spPr>
          <a:xfrm>
            <a:off x="599841" y="4069877"/>
            <a:ext cx="519509" cy="2368902"/>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資金調達</a:t>
            </a:r>
            <a:endPar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方法</a:t>
            </a:r>
            <a:endParaRPr kumimoji="1" 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897" name="Rectangle 2"/>
          <p:cNvSpPr/>
          <p:nvPr/>
        </p:nvSpPr>
        <p:spPr>
          <a:xfrm>
            <a:off x="10170825" y="2497278"/>
            <a:ext cx="1392525" cy="36536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98" name="Rectangle 3"/>
          <p:cNvSpPr/>
          <p:nvPr/>
        </p:nvSpPr>
        <p:spPr>
          <a:xfrm>
            <a:off x="1531855" y="2500752"/>
            <a:ext cx="1548695" cy="941797"/>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a:solidFill>
                  <a:srgbClr val="575757"/>
                </a:solidFill>
                <a:latin typeface="Meiryo UI" panose="020B0604030504040204" pitchFamily="50" charset="-128"/>
                <a:ea typeface="Meiryo UI" panose="020B0604030504040204" pitchFamily="50" charset="-128"/>
              </a:rPr>
              <a:t>x</a:t>
            </a: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a:t>
            </a: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899" name="Rectangle 3"/>
          <p:cNvSpPr/>
          <p:nvPr/>
        </p:nvSpPr>
        <p:spPr>
          <a:xfrm>
            <a:off x="1809213" y="4672079"/>
            <a:ext cx="1271337" cy="54972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err="1">
                <a:ln>
                  <a:noFill/>
                </a:ln>
                <a:solidFill>
                  <a:srgbClr val="3EAD92"/>
                </a:solidFill>
                <a:effectLst/>
                <a:uLnTx/>
                <a:uFillTx/>
                <a:latin typeface="Meiryo UI" panose="020B0604030504040204" pitchFamily="50" charset="-128"/>
                <a:ea typeface="Meiryo UI" panose="020B0604030504040204" pitchFamily="50" charset="-128"/>
              </a:rPr>
              <a:t>Xxx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省</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事業補助金</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600" b="0" i="0" u="none" strike="noStrike" kern="1200" cap="none" spc="0" normalizeH="0" baseline="0" noProof="0">
              <a:ln>
                <a:noFill/>
              </a:ln>
              <a:solidFill>
                <a:srgbClr val="FE9341"/>
              </a:solidFill>
              <a:effectLst/>
              <a:uLnTx/>
              <a:uFillTx/>
              <a:latin typeface="Meiryo UI" panose="020B0604030504040204" pitchFamily="50" charset="-128"/>
              <a:ea typeface="Meiryo UI" panose="020B0604030504040204" pitchFamily="50" charset="-128"/>
            </a:endParaRPr>
          </a:p>
        </p:txBody>
      </p:sp>
      <p:sp>
        <p:nvSpPr>
          <p:cNvPr id="1900" name="Rectangle 3"/>
          <p:cNvSpPr/>
          <p:nvPr/>
        </p:nvSpPr>
        <p:spPr>
          <a:xfrm>
            <a:off x="1809213" y="5280565"/>
            <a:ext cx="1271337" cy="54972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01" name="Rectangle 3"/>
          <p:cNvSpPr/>
          <p:nvPr/>
        </p:nvSpPr>
        <p:spPr>
          <a:xfrm>
            <a:off x="1809213" y="5889050"/>
            <a:ext cx="1271337" cy="54972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cxnSp>
        <p:nvCxnSpPr>
          <p:cNvPr id="1902" name="Straight Connector 71"/>
          <p:cNvCxnSpPr>
            <a:cxnSpLocks/>
          </p:cNvCxnSpPr>
          <p:nvPr/>
        </p:nvCxnSpPr>
        <p:spPr>
          <a:xfrm>
            <a:off x="1186796" y="5251187"/>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03" name="Straight Connector 71"/>
          <p:cNvCxnSpPr>
            <a:cxnSpLocks/>
          </p:cNvCxnSpPr>
          <p:nvPr/>
        </p:nvCxnSpPr>
        <p:spPr>
          <a:xfrm>
            <a:off x="1186796" y="5859672"/>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904" name="Rectangle 3"/>
          <p:cNvSpPr/>
          <p:nvPr/>
        </p:nvSpPr>
        <p:spPr>
          <a:xfrm>
            <a:off x="3195280" y="4672079"/>
            <a:ext cx="1392525" cy="54972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err="1">
                <a:ln>
                  <a:noFill/>
                </a:ln>
                <a:solidFill>
                  <a:srgbClr val="3EAD92"/>
                </a:solidFill>
                <a:effectLst/>
                <a:uLnTx/>
                <a:uFillTx/>
                <a:latin typeface="Meiryo UI" panose="020B0604030504040204" pitchFamily="50" charset="-128"/>
                <a:ea typeface="Meiryo UI" panose="020B0604030504040204" pitchFamily="50" charset="-128"/>
              </a:rPr>
              <a:t>Xxx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万円</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FE9341"/>
              </a:solidFill>
              <a:effectLst/>
              <a:uLnTx/>
              <a:uFillTx/>
              <a:latin typeface="Meiryo UI" panose="020B0604030504040204" pitchFamily="50" charset="-128"/>
              <a:ea typeface="Meiryo UI" panose="020B0604030504040204" pitchFamily="50" charset="-128"/>
            </a:endParaRPr>
          </a:p>
        </p:txBody>
      </p:sp>
      <p:sp>
        <p:nvSpPr>
          <p:cNvPr id="1905" name="Rectangle 2"/>
          <p:cNvSpPr/>
          <p:nvPr/>
        </p:nvSpPr>
        <p:spPr>
          <a:xfrm>
            <a:off x="4594264" y="4672079"/>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06" name="Rectangle 2"/>
          <p:cNvSpPr/>
          <p:nvPr/>
        </p:nvSpPr>
        <p:spPr>
          <a:xfrm>
            <a:off x="5993250" y="4672079"/>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07" name="Rectangle 2"/>
          <p:cNvSpPr/>
          <p:nvPr/>
        </p:nvSpPr>
        <p:spPr>
          <a:xfrm>
            <a:off x="4594264"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08" name="Rectangle 2"/>
          <p:cNvSpPr/>
          <p:nvPr/>
        </p:nvSpPr>
        <p:spPr>
          <a:xfrm>
            <a:off x="5993250"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09" name="Rectangle 2"/>
          <p:cNvSpPr/>
          <p:nvPr/>
        </p:nvSpPr>
        <p:spPr>
          <a:xfrm>
            <a:off x="4594264"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10" name="Rectangle 2"/>
          <p:cNvSpPr/>
          <p:nvPr/>
        </p:nvSpPr>
        <p:spPr>
          <a:xfrm>
            <a:off x="5993250"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11" name="Rectangle 2"/>
          <p:cNvSpPr/>
          <p:nvPr/>
        </p:nvSpPr>
        <p:spPr>
          <a:xfrm>
            <a:off x="3195280"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12" name="Rectangle 2"/>
          <p:cNvSpPr/>
          <p:nvPr/>
        </p:nvSpPr>
        <p:spPr>
          <a:xfrm>
            <a:off x="3195280"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13" name="Rectangle 2"/>
          <p:cNvSpPr/>
          <p:nvPr/>
        </p:nvSpPr>
        <p:spPr>
          <a:xfrm>
            <a:off x="7385774" y="4672079"/>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14" name="Rectangle 2"/>
          <p:cNvSpPr/>
          <p:nvPr/>
        </p:nvSpPr>
        <p:spPr>
          <a:xfrm>
            <a:off x="8784758" y="4672079"/>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15" name="Rectangle 2"/>
          <p:cNvSpPr/>
          <p:nvPr/>
        </p:nvSpPr>
        <p:spPr>
          <a:xfrm>
            <a:off x="7385774"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16" name="Rectangle 2"/>
          <p:cNvSpPr/>
          <p:nvPr/>
        </p:nvSpPr>
        <p:spPr>
          <a:xfrm>
            <a:off x="8784758"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17" name="Rectangle 2"/>
          <p:cNvSpPr/>
          <p:nvPr/>
        </p:nvSpPr>
        <p:spPr>
          <a:xfrm>
            <a:off x="7385774"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18" name="Rectangle 2"/>
          <p:cNvSpPr/>
          <p:nvPr/>
        </p:nvSpPr>
        <p:spPr>
          <a:xfrm>
            <a:off x="8784758"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19" name="Rectangle 2"/>
          <p:cNvSpPr/>
          <p:nvPr/>
        </p:nvSpPr>
        <p:spPr>
          <a:xfrm>
            <a:off x="10170825" y="4672079"/>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20" name="Rectangle 2"/>
          <p:cNvSpPr/>
          <p:nvPr/>
        </p:nvSpPr>
        <p:spPr>
          <a:xfrm>
            <a:off x="10170825" y="5280565"/>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21" name="Rectangle 2"/>
          <p:cNvSpPr/>
          <p:nvPr/>
        </p:nvSpPr>
        <p:spPr>
          <a:xfrm>
            <a:off x="10170825" y="5889050"/>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a:t>
            </a:r>
          </a:p>
        </p:txBody>
      </p:sp>
      <p:sp>
        <p:nvSpPr>
          <p:cNvPr id="1922" name="Rectangle 2"/>
          <p:cNvSpPr/>
          <p:nvPr/>
        </p:nvSpPr>
        <p:spPr>
          <a:xfrm>
            <a:off x="3536162" y="6081139"/>
            <a:ext cx="1893754" cy="422191"/>
          </a:xfrm>
          <a:prstGeom prst="wedgeRectCallout">
            <a:avLst>
              <a:gd name="adj1" fmla="val -31205"/>
              <a:gd name="adj2" fmla="val -79555"/>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資金調達方法を</a:t>
            </a:r>
            <a:b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記載すること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23" name="Rectangle 2"/>
          <p:cNvSpPr/>
          <p:nvPr/>
        </p:nvSpPr>
        <p:spPr>
          <a:xfrm>
            <a:off x="3738076" y="5269082"/>
            <a:ext cx="1853520" cy="422191"/>
          </a:xfrm>
          <a:prstGeom prst="wedgeRectCallout">
            <a:avLst>
              <a:gd name="adj1" fmla="val -31205"/>
              <a:gd name="adj2" fmla="val -79555"/>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資金の調達手段ごとに金額を記載すること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24" name="Rectangle 3"/>
          <p:cNvSpPr/>
          <p:nvPr/>
        </p:nvSpPr>
        <p:spPr>
          <a:xfrm>
            <a:off x="1809213" y="4069877"/>
            <a:ext cx="1271337" cy="54972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地域社会</a:t>
            </a:r>
            <a:r>
              <a:rPr kumimoji="1"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DX</a:t>
            </a:r>
            <a:r>
              <a:rPr kumimoji="1"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推進パッケージ事業（補助事業）補助金</a:t>
            </a:r>
            <a:endParaRPr kumimoji="1" lang="en-US" sz="1200" b="0" i="0" u="none" strike="noStrike" kern="1200" cap="none" spc="0" normalizeH="0" baseline="0" noProof="0">
              <a:ln>
                <a:noFill/>
              </a:ln>
              <a:solidFill>
                <a:srgbClr val="FE9341"/>
              </a:solidFill>
              <a:effectLst/>
              <a:uLnTx/>
              <a:uFillTx/>
              <a:latin typeface="Meiryo UI" panose="020B0604030504040204" pitchFamily="50" charset="-128"/>
              <a:ea typeface="Meiryo UI" panose="020B0604030504040204" pitchFamily="50" charset="-128"/>
            </a:endParaRPr>
          </a:p>
        </p:txBody>
      </p:sp>
      <p:cxnSp>
        <p:nvCxnSpPr>
          <p:cNvPr id="1925" name="Straight Connector 71"/>
          <p:cNvCxnSpPr>
            <a:cxnSpLocks/>
          </p:cNvCxnSpPr>
          <p:nvPr/>
        </p:nvCxnSpPr>
        <p:spPr>
          <a:xfrm>
            <a:off x="1186796" y="4648984"/>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926" name="Rectangle 3"/>
          <p:cNvSpPr/>
          <p:nvPr/>
        </p:nvSpPr>
        <p:spPr>
          <a:xfrm>
            <a:off x="3195280" y="4069877"/>
            <a:ext cx="1392525" cy="54972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rPr>
              <a:t>Xxx</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万円</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FE9341"/>
              </a:solidFill>
              <a:effectLst/>
              <a:uLnTx/>
              <a:uFillTx/>
              <a:latin typeface="Meiryo UI" panose="020B0604030504040204" pitchFamily="50" charset="-128"/>
              <a:ea typeface="Meiryo UI" panose="020B0604030504040204" pitchFamily="50" charset="-128"/>
            </a:endParaRPr>
          </a:p>
        </p:txBody>
      </p:sp>
      <p:sp>
        <p:nvSpPr>
          <p:cNvPr id="1927" name="Rectangle 2"/>
          <p:cNvSpPr/>
          <p:nvPr/>
        </p:nvSpPr>
        <p:spPr>
          <a:xfrm>
            <a:off x="4594264" y="4069877"/>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ー</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28" name="Rectangle 2"/>
          <p:cNvSpPr/>
          <p:nvPr/>
        </p:nvSpPr>
        <p:spPr>
          <a:xfrm>
            <a:off x="5993250" y="4069877"/>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ー</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29" name="Rectangle 2"/>
          <p:cNvSpPr/>
          <p:nvPr/>
        </p:nvSpPr>
        <p:spPr>
          <a:xfrm>
            <a:off x="7385774" y="4069877"/>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ー</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30" name="Rectangle 2"/>
          <p:cNvSpPr/>
          <p:nvPr/>
        </p:nvSpPr>
        <p:spPr>
          <a:xfrm>
            <a:off x="8784758" y="4069877"/>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ー</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31" name="Rectangle 2"/>
          <p:cNvSpPr/>
          <p:nvPr/>
        </p:nvSpPr>
        <p:spPr>
          <a:xfrm>
            <a:off x="10170825" y="4069877"/>
            <a:ext cx="1392525" cy="549729"/>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ー</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32" name="Rectangle 3"/>
          <p:cNvSpPr/>
          <p:nvPr/>
        </p:nvSpPr>
        <p:spPr>
          <a:xfrm>
            <a:off x="1176965" y="5317696"/>
            <a:ext cx="587180" cy="1121079"/>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none" lIns="36000" tIns="36000" rIns="36000" bIns="3600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横展開費用</a:t>
            </a:r>
            <a:b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に係るもの</a:t>
            </a:r>
            <a:endParaRPr kumimoji="1" 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33" name="Rectangle 3"/>
          <p:cNvSpPr/>
          <p:nvPr/>
        </p:nvSpPr>
        <p:spPr>
          <a:xfrm>
            <a:off x="1176965" y="4058263"/>
            <a:ext cx="587180" cy="1121079"/>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none" lIns="36000" tIns="36000" rIns="36000" bIns="3600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a:solidFill>
                  <a:srgbClr val="575757"/>
                </a:solidFill>
                <a:latin typeface="Meiryo UI" panose="020B0604030504040204" pitchFamily="50" charset="-128"/>
                <a:ea typeface="Meiryo UI" panose="020B0604030504040204" pitchFamily="50" charset="-128"/>
              </a:rPr>
              <a:t>事業費</a:t>
            </a:r>
            <a:r>
              <a:rPr kumimoji="1" lang="ja-JP" alt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に</a:t>
            </a:r>
            <a:b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係るもの</a:t>
            </a:r>
            <a:endParaRPr kumimoji="1" 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84949311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7">
            <a:extLst>
              <a:ext uri="{FF2B5EF4-FFF2-40B4-BE49-F238E27FC236}">
                <a16:creationId xmlns:a16="http://schemas.microsoft.com/office/drawing/2014/main" id="{6BFA2C79-7383-23C8-BCA3-7DC6F79C4D0F}"/>
              </a:ext>
            </a:extLst>
          </p:cNvPr>
          <p:cNvSpPr>
            <a:spLocks noGrp="1"/>
          </p:cNvSpPr>
          <p:nvPr>
            <p:ph type="title"/>
          </p:nvPr>
        </p:nvSpPr>
        <p:spPr>
          <a:xfrm>
            <a:off x="630000" y="622800"/>
            <a:ext cx="10933350" cy="332399"/>
          </a:xfrm>
        </p:spPr>
        <p:txBody>
          <a:bodyPr vert="horz"/>
          <a:lstStyle/>
          <a:p>
            <a:pPr>
              <a:tabLst>
                <a:tab pos="355600" algn="l"/>
              </a:tabLst>
            </a:pP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エコシステム</a:t>
            </a:r>
            <a:endParaRPr kumimoji="1" lang="en-US" altLang="ja-JP">
              <a:solidFill>
                <a:srgbClr val="FE9341"/>
              </a:solidFill>
              <a:latin typeface="Meiryo UI" panose="020B0604030504040204" pitchFamily="50" charset="-128"/>
              <a:ea typeface="Meiryo UI" panose="020B0604030504040204" pitchFamily="50" charset="-128"/>
            </a:endParaRPr>
          </a:p>
        </p:txBody>
      </p:sp>
      <p:sp>
        <p:nvSpPr>
          <p:cNvPr id="1596" name="Rectangle 66"/>
          <p:cNvSpPr>
            <a:spLocks noChangeArrowheads="1"/>
          </p:cNvSpPr>
          <p:nvPr/>
        </p:nvSpPr>
        <p:spPr>
          <a:xfrm>
            <a:off x="285095" y="980728"/>
            <a:ext cx="11692466" cy="576064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latin typeface="Meiryo UI" panose="020B0604030504040204" pitchFamily="50" charset="-128"/>
              <a:ea typeface="Meiryo UI" panose="020B0604030504040204" pitchFamily="50" charset="-128"/>
            </a:endParaRPr>
          </a:p>
        </p:txBody>
      </p:sp>
      <p:sp>
        <p:nvSpPr>
          <p:cNvPr id="1599" name="正方形/長方形 18"/>
          <p:cNvSpPr/>
          <p:nvPr/>
        </p:nvSpPr>
        <p:spPr>
          <a:xfrm>
            <a:off x="1580888" y="2807292"/>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a:solidFill>
                <a:sysClr val="windowText" lastClr="000000"/>
              </a:solidFill>
              <a:latin typeface="Meiryo UI" panose="020B0604030504040204" pitchFamily="50" charset="-128"/>
              <a:ea typeface="Meiryo UI" panose="020B0604030504040204" pitchFamily="50" charset="-128"/>
            </a:endParaRPr>
          </a:p>
        </p:txBody>
      </p:sp>
      <p:sp>
        <p:nvSpPr>
          <p:cNvPr id="1600" name="正方形/長方形 22"/>
          <p:cNvSpPr/>
          <p:nvPr/>
        </p:nvSpPr>
        <p:spPr>
          <a:xfrm>
            <a:off x="9269471" y="1009763"/>
            <a:ext cx="2700241" cy="2462213"/>
          </a:xfrm>
          <a:prstGeom prst="rect">
            <a:avLst/>
          </a:prstGeom>
        </p:spPr>
        <p:txBody>
          <a:bodyPr wrap="square">
            <a:spAutoFit/>
          </a:bodyPr>
          <a:lstStyle/>
          <a:p>
            <a:r>
              <a:rPr lang="ja-JP" altLang="en-US" sz="1400" i="1">
                <a:latin typeface="Meiryo UI" panose="020B0604030504040204" pitchFamily="50" charset="-128"/>
                <a:ea typeface="Meiryo UI" panose="020B0604030504040204" pitchFamily="50" charset="-128"/>
              </a:rPr>
              <a:t>〇全応募団体は以下の点に留意すること</a:t>
            </a:r>
            <a:endParaRPr lang="en-US" altLang="ja-JP" sz="1400" i="1">
              <a:latin typeface="Meiryo UI" panose="020B0604030504040204" pitchFamily="50" charset="-128"/>
              <a:ea typeface="Meiryo UI" panose="020B0604030504040204" pitchFamily="50" charset="-128"/>
            </a:endParaRPr>
          </a:p>
          <a:p>
            <a:r>
              <a:rPr lang="en-US" altLang="ja-JP" sz="1400" i="1">
                <a:solidFill>
                  <a:srgbClr val="FF0000"/>
                </a:solidFill>
                <a:latin typeface="Meiryo UI" panose="020B0604030504040204" pitchFamily="50" charset="-128"/>
                <a:ea typeface="Meiryo UI" panose="020B0604030504040204" pitchFamily="50" charset="-128"/>
              </a:rPr>
              <a:t>※</a:t>
            </a:r>
            <a:r>
              <a:rPr lang="ja-JP" altLang="en-US" sz="1400" i="1">
                <a:solidFill>
                  <a:srgbClr val="FF0000"/>
                </a:solidFill>
                <a:latin typeface="Meiryo UI" panose="020B0604030504040204" pitchFamily="50" charset="-128"/>
                <a:ea typeface="Meiryo UI" panose="020B0604030504040204" pitchFamily="50" charset="-128"/>
              </a:rPr>
              <a:t>社会実装した際に、自走可能な取組とするために工夫する点や公民で役割分担していることをモデル化して説明</a:t>
            </a:r>
            <a:endParaRPr lang="en-US" altLang="ja-JP" sz="1400" i="1">
              <a:solidFill>
                <a:srgbClr val="FF0000"/>
              </a:solidFill>
              <a:latin typeface="Meiryo UI" panose="020B0604030504040204" pitchFamily="50" charset="-128"/>
              <a:ea typeface="Meiryo UI" panose="020B0604030504040204" pitchFamily="50" charset="-128"/>
            </a:endParaRPr>
          </a:p>
          <a:p>
            <a:r>
              <a:rPr lang="en-US" altLang="ja-JP" sz="1400" i="1">
                <a:solidFill>
                  <a:srgbClr val="FF0000"/>
                </a:solidFill>
                <a:latin typeface="Meiryo UI" panose="020B0604030504040204" pitchFamily="50" charset="-128"/>
                <a:ea typeface="Meiryo UI" panose="020B0604030504040204" pitchFamily="50" charset="-128"/>
              </a:rPr>
              <a:t>※</a:t>
            </a:r>
            <a:r>
              <a:rPr lang="ja-JP" altLang="en-US" sz="1400" i="1">
                <a:solidFill>
                  <a:srgbClr val="FF0000"/>
                </a:solidFill>
                <a:latin typeface="Meiryo UI" panose="020B0604030504040204" pitchFamily="50" charset="-128"/>
                <a:ea typeface="Meiryo UI" panose="020B0604030504040204" pitchFamily="50" charset="-128"/>
              </a:rPr>
              <a:t>ステークホルダーやキャッシュフローを明確に</a:t>
            </a:r>
            <a:r>
              <a:rPr lang="ja-JP" altLang="en-US" sz="1400" b="1" i="1">
                <a:solidFill>
                  <a:srgbClr val="92D050"/>
                </a:solidFill>
                <a:latin typeface="Meiryo UI" panose="020B0604030504040204" pitchFamily="50" charset="-128"/>
                <a:ea typeface="Meiryo UI" panose="020B0604030504040204" pitchFamily="50" charset="-128"/>
              </a:rPr>
              <a:t>図解</a:t>
            </a:r>
            <a:r>
              <a:rPr lang="ja-JP" altLang="en-US" sz="1400" i="1">
                <a:solidFill>
                  <a:srgbClr val="FF0000"/>
                </a:solidFill>
                <a:latin typeface="Meiryo UI" panose="020B0604030504040204" pitchFamily="50" charset="-128"/>
                <a:ea typeface="Meiryo UI" panose="020B0604030504040204" pitchFamily="50" charset="-128"/>
              </a:rPr>
              <a:t>すること</a:t>
            </a:r>
            <a:endParaRPr lang="en-US" altLang="ja-JP" sz="1400" i="1">
              <a:solidFill>
                <a:srgbClr val="FF0000"/>
              </a:solidFill>
              <a:latin typeface="Meiryo UI" panose="020B0604030504040204" pitchFamily="50" charset="-128"/>
              <a:ea typeface="Meiryo UI" panose="020B0604030504040204" pitchFamily="50" charset="-128"/>
            </a:endParaRPr>
          </a:p>
          <a:p>
            <a:r>
              <a:rPr lang="en-US" altLang="ja-JP" sz="1400" i="1">
                <a:solidFill>
                  <a:srgbClr val="FF0000"/>
                </a:solidFill>
                <a:latin typeface="Meiryo UI" panose="020B0604030504040204" pitchFamily="50" charset="-128"/>
                <a:ea typeface="Meiryo UI" panose="020B0604030504040204" pitchFamily="50" charset="-128"/>
              </a:rPr>
              <a:t>※</a:t>
            </a:r>
            <a:r>
              <a:rPr lang="ja-JP" altLang="en-US" sz="1400" i="1">
                <a:solidFill>
                  <a:srgbClr val="FF0000"/>
                </a:solidFill>
                <a:latin typeface="Meiryo UI" panose="020B0604030504040204" pitchFamily="50" charset="-128"/>
                <a:ea typeface="Meiryo UI" panose="020B0604030504040204" pitchFamily="50" charset="-128"/>
              </a:rPr>
              <a:t>事業の継続性の観点から有償無償を問わず受益者の利用意向の裏付けを記載すること</a:t>
            </a:r>
            <a:endParaRPr lang="en-US" altLang="ja-JP" sz="1400" i="1">
              <a:solidFill>
                <a:srgbClr val="FF0000"/>
              </a:solidFill>
              <a:latin typeface="Meiryo UI" panose="020B0604030504040204" pitchFamily="50" charset="-128"/>
              <a:ea typeface="Meiryo UI" panose="020B0604030504040204" pitchFamily="50" charset="-128"/>
            </a:endParaRPr>
          </a:p>
        </p:txBody>
      </p:sp>
      <p:sp>
        <p:nvSpPr>
          <p:cNvPr id="3" name="Oval 1">
            <a:extLst>
              <a:ext uri="{FF2B5EF4-FFF2-40B4-BE49-F238E27FC236}">
                <a16:creationId xmlns:a16="http://schemas.microsoft.com/office/drawing/2014/main" id="{354C83D2-D469-93FD-CE20-E78ADA013FEF}"/>
              </a:ext>
            </a:extLst>
          </p:cNvPr>
          <p:cNvSpPr>
            <a:spLocks noChangeAspect="1" noChangeArrowheads="1"/>
          </p:cNvSpPr>
          <p:nvPr/>
        </p:nvSpPr>
        <p:spPr>
          <a:xfrm>
            <a:off x="635859"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a:solidFill>
                  <a:prstClr val="white"/>
                </a:solidFill>
                <a:latin typeface="Meiryo UI" panose="020B0604030504040204" pitchFamily="50" charset="-128"/>
                <a:ea typeface="Meiryo UI" panose="020B0604030504040204" pitchFamily="50" charset="-128"/>
              </a:rPr>
              <a:t>４</a:t>
            </a:r>
            <a:endParaRPr kumimoji="0" 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6" name="Rectangle 66">
            <a:extLst>
              <a:ext uri="{FF2B5EF4-FFF2-40B4-BE49-F238E27FC236}">
                <a16:creationId xmlns:a16="http://schemas.microsoft.com/office/drawing/2014/main" id="{BA173E5D-A89C-B540-3DF1-7171C84F4CFA}"/>
              </a:ext>
            </a:extLst>
          </p:cNvPr>
          <p:cNvSpPr>
            <a:spLocks noChangeArrowheads="1"/>
          </p:cNvSpPr>
          <p:nvPr/>
        </p:nvSpPr>
        <p:spPr>
          <a:xfrm>
            <a:off x="96700" y="980728"/>
            <a:ext cx="8939796" cy="576064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latin typeface="Meiryo UI" panose="020B0604030504040204" pitchFamily="50" charset="-128"/>
              <a:ea typeface="Meiryo UI" panose="020B0604030504040204" pitchFamily="50" charset="-128"/>
            </a:endParaRPr>
          </a:p>
        </p:txBody>
      </p:sp>
      <p:sp>
        <p:nvSpPr>
          <p:cNvPr id="7" name="Rectangle 66">
            <a:extLst>
              <a:ext uri="{FF2B5EF4-FFF2-40B4-BE49-F238E27FC236}">
                <a16:creationId xmlns:a16="http://schemas.microsoft.com/office/drawing/2014/main" id="{9228E87E-283D-1972-D1CA-24D21BBFDD74}"/>
              </a:ext>
            </a:extLst>
          </p:cNvPr>
          <p:cNvSpPr>
            <a:spLocks noChangeArrowheads="1"/>
          </p:cNvSpPr>
          <p:nvPr/>
        </p:nvSpPr>
        <p:spPr>
          <a:xfrm>
            <a:off x="80369" y="989261"/>
            <a:ext cx="8939796" cy="5760640"/>
          </a:xfrm>
          <a:prstGeom prst="rect">
            <a:avLst/>
          </a:prstGeom>
          <a:solidFill>
            <a:schemeClr val="bg1"/>
          </a:solid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latin typeface="Meiryo UI" panose="020B0604030504040204" pitchFamily="50" charset="-128"/>
              <a:ea typeface="Meiryo UI" panose="020B0604030504040204" pitchFamily="50" charset="-128"/>
            </a:endParaRPr>
          </a:p>
        </p:txBody>
      </p:sp>
      <p:grpSp>
        <p:nvGrpSpPr>
          <p:cNvPr id="8" name="グループ化 7">
            <a:extLst>
              <a:ext uri="{FF2B5EF4-FFF2-40B4-BE49-F238E27FC236}">
                <a16:creationId xmlns:a16="http://schemas.microsoft.com/office/drawing/2014/main" id="{AEEDD00B-7FC3-0E7D-AE0F-74BDF2857979}"/>
              </a:ext>
            </a:extLst>
          </p:cNvPr>
          <p:cNvGrpSpPr>
            <a:grpSpLocks noChangeAspect="1"/>
          </p:cNvGrpSpPr>
          <p:nvPr/>
        </p:nvGrpSpPr>
        <p:grpSpPr>
          <a:xfrm>
            <a:off x="171059" y="1052736"/>
            <a:ext cx="3392829" cy="1115894"/>
            <a:chOff x="526776" y="214685"/>
            <a:chExt cx="3609393" cy="1187121"/>
          </a:xfrm>
        </p:grpSpPr>
        <p:grpSp>
          <p:nvGrpSpPr>
            <p:cNvPr id="9" name="グループ化 8">
              <a:extLst>
                <a:ext uri="{FF2B5EF4-FFF2-40B4-BE49-F238E27FC236}">
                  <a16:creationId xmlns:a16="http://schemas.microsoft.com/office/drawing/2014/main" id="{167FB839-3C0C-36BC-537E-6864308C0666}"/>
                </a:ext>
              </a:extLst>
            </p:cNvPr>
            <p:cNvGrpSpPr/>
            <p:nvPr/>
          </p:nvGrpSpPr>
          <p:grpSpPr>
            <a:xfrm>
              <a:off x="653979" y="307114"/>
              <a:ext cx="3437655" cy="1031618"/>
              <a:chOff x="653979" y="442281"/>
              <a:chExt cx="3437655" cy="1031618"/>
            </a:xfrm>
          </p:grpSpPr>
          <p:sp>
            <p:nvSpPr>
              <p:cNvPr id="11" name="正方形/長方形 10">
                <a:extLst>
                  <a:ext uri="{FF2B5EF4-FFF2-40B4-BE49-F238E27FC236}">
                    <a16:creationId xmlns:a16="http://schemas.microsoft.com/office/drawing/2014/main" id="{24D72CD5-DF04-F72F-7012-2EB3108B2869}"/>
                  </a:ext>
                </a:extLst>
              </p:cNvPr>
              <p:cNvSpPr/>
              <p:nvPr/>
            </p:nvSpPr>
            <p:spPr>
              <a:xfrm>
                <a:off x="659943" y="454209"/>
                <a:ext cx="461176" cy="25444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12" name="四角形: 角を丸くする 9">
                <a:extLst>
                  <a:ext uri="{FF2B5EF4-FFF2-40B4-BE49-F238E27FC236}">
                    <a16:creationId xmlns:a16="http://schemas.microsoft.com/office/drawing/2014/main" id="{7E98B647-2F7B-822B-A017-5BF67F18AB04}"/>
                  </a:ext>
                </a:extLst>
              </p:cNvPr>
              <p:cNvSpPr/>
              <p:nvPr/>
            </p:nvSpPr>
            <p:spPr>
              <a:xfrm>
                <a:off x="653979" y="828501"/>
                <a:ext cx="473104" cy="254441"/>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39BE3A29-944B-F0BB-36AB-C0C8FF1A135E}"/>
                  </a:ext>
                </a:extLst>
              </p:cNvPr>
              <p:cNvSpPr/>
              <p:nvPr/>
            </p:nvSpPr>
            <p:spPr>
              <a:xfrm>
                <a:off x="659943" y="1190498"/>
                <a:ext cx="461176" cy="254441"/>
              </a:xfrm>
              <a:prstGeom prst="rect">
                <a:avLst/>
              </a:prstGeom>
              <a:solidFill>
                <a:srgbClr val="FFCDC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14" name="楕円 13">
                <a:extLst>
                  <a:ext uri="{FF2B5EF4-FFF2-40B4-BE49-F238E27FC236}">
                    <a16:creationId xmlns:a16="http://schemas.microsoft.com/office/drawing/2014/main" id="{9694333C-4818-BAA4-F9E9-4A8C18CA7F0D}"/>
                  </a:ext>
                </a:extLst>
              </p:cNvPr>
              <p:cNvSpPr/>
              <p:nvPr/>
            </p:nvSpPr>
            <p:spPr>
              <a:xfrm>
                <a:off x="2222374" y="442281"/>
                <a:ext cx="278296" cy="27829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1600" b="1">
                    <a:latin typeface="Meiryo UI" panose="020B0604030504040204" pitchFamily="50" charset="-128"/>
                    <a:ea typeface="Meiryo UI" panose="020B0604030504040204" pitchFamily="50" charset="-128"/>
                  </a:rPr>
                  <a:t>￥</a:t>
                </a:r>
              </a:p>
            </p:txBody>
          </p:sp>
          <p:cxnSp>
            <p:nvCxnSpPr>
              <p:cNvPr id="15" name="直線矢印コネクタ 14">
                <a:extLst>
                  <a:ext uri="{FF2B5EF4-FFF2-40B4-BE49-F238E27FC236}">
                    <a16:creationId xmlns:a16="http://schemas.microsoft.com/office/drawing/2014/main" id="{4A1E7528-090E-1540-D53F-3B7F7F5AB7CD}"/>
                  </a:ext>
                </a:extLst>
              </p:cNvPr>
              <p:cNvCxnSpPr>
                <a:cxnSpLocks/>
              </p:cNvCxnSpPr>
              <p:nvPr/>
            </p:nvCxnSpPr>
            <p:spPr>
              <a:xfrm>
                <a:off x="2162740" y="955721"/>
                <a:ext cx="397565"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24D04989-AF8B-08D6-1B19-50EEDFEEEF6B}"/>
                  </a:ext>
                </a:extLst>
              </p:cNvPr>
              <p:cNvCxnSpPr>
                <a:cxnSpLocks/>
              </p:cNvCxnSpPr>
              <p:nvPr/>
            </p:nvCxnSpPr>
            <p:spPr>
              <a:xfrm>
                <a:off x="2162740" y="1317718"/>
                <a:ext cx="397565" cy="0"/>
              </a:xfrm>
              <a:prstGeom prst="straightConnector1">
                <a:avLst/>
              </a:prstGeom>
              <a:ln w="25400">
                <a:solidFill>
                  <a:schemeClr val="tx1"/>
                </a:solidFill>
                <a:prstDash val="sysDot"/>
                <a:tailEnd type="triangle" w="lg" len="lg"/>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2B393F5F-26AF-591E-79D9-5A196FCAC182}"/>
                  </a:ext>
                </a:extLst>
              </p:cNvPr>
              <p:cNvSpPr txBox="1"/>
              <p:nvPr/>
            </p:nvSpPr>
            <p:spPr>
              <a:xfrm>
                <a:off x="1127105" y="442930"/>
                <a:ext cx="841065" cy="294680"/>
              </a:xfrm>
              <a:prstGeom prst="rect">
                <a:avLst/>
              </a:prstGeom>
              <a:noFill/>
            </p:spPr>
            <p:txBody>
              <a:bodyPr wrap="none" rtlCol="0">
                <a:spAutoFit/>
              </a:bodyPr>
              <a:lstStyle/>
              <a:p>
                <a:r>
                  <a:rPr kumimoji="1" lang="ja-JP" altLang="en-US" sz="1200">
                    <a:latin typeface="Meiryo UI" panose="020B0604030504040204" pitchFamily="50" charset="-128"/>
                    <a:ea typeface="Meiryo UI" panose="020B0604030504040204" pitchFamily="50" charset="-128"/>
                  </a:rPr>
                  <a:t>プレーヤー</a:t>
                </a:r>
              </a:p>
            </p:txBody>
          </p:sp>
          <p:sp>
            <p:nvSpPr>
              <p:cNvPr id="18" name="テキスト ボックス 17">
                <a:extLst>
                  <a:ext uri="{FF2B5EF4-FFF2-40B4-BE49-F238E27FC236}">
                    <a16:creationId xmlns:a16="http://schemas.microsoft.com/office/drawing/2014/main" id="{71CA2F5B-BE77-C51B-E63F-30C91C5AABB3}"/>
                  </a:ext>
                </a:extLst>
              </p:cNvPr>
              <p:cNvSpPr txBox="1"/>
              <p:nvPr/>
            </p:nvSpPr>
            <p:spPr>
              <a:xfrm>
                <a:off x="1127105" y="817222"/>
                <a:ext cx="523876" cy="294680"/>
              </a:xfrm>
              <a:prstGeom prst="rect">
                <a:avLst/>
              </a:prstGeom>
              <a:noFill/>
            </p:spPr>
            <p:txBody>
              <a:bodyPr wrap="none" rtlCol="0">
                <a:spAutoFit/>
              </a:bodyPr>
              <a:lstStyle/>
              <a:p>
                <a:r>
                  <a:rPr kumimoji="1" lang="ja-JP" altLang="en-US" sz="1200">
                    <a:latin typeface="Meiryo UI" panose="020B0604030504040204" pitchFamily="50" charset="-128"/>
                    <a:ea typeface="Meiryo UI" panose="020B0604030504040204" pitchFamily="50" charset="-128"/>
                  </a:rPr>
                  <a:t>役割</a:t>
                </a:r>
              </a:p>
            </p:txBody>
          </p:sp>
          <p:sp>
            <p:nvSpPr>
              <p:cNvPr id="19" name="テキスト ボックス 18">
                <a:extLst>
                  <a:ext uri="{FF2B5EF4-FFF2-40B4-BE49-F238E27FC236}">
                    <a16:creationId xmlns:a16="http://schemas.microsoft.com/office/drawing/2014/main" id="{2EE29B15-D0D5-5054-7F61-19F82D83707A}"/>
                  </a:ext>
                </a:extLst>
              </p:cNvPr>
              <p:cNvSpPr txBox="1"/>
              <p:nvPr/>
            </p:nvSpPr>
            <p:spPr>
              <a:xfrm>
                <a:off x="1127105" y="1179219"/>
                <a:ext cx="851297" cy="294680"/>
              </a:xfrm>
              <a:prstGeom prst="rect">
                <a:avLst/>
              </a:prstGeom>
              <a:noFill/>
            </p:spPr>
            <p:txBody>
              <a:bodyPr wrap="none" rtlCol="0">
                <a:spAutoFit/>
              </a:bodyPr>
              <a:lstStyle/>
              <a:p>
                <a:r>
                  <a:rPr kumimoji="1" lang="ja-JP" altLang="en-US" sz="1200">
                    <a:latin typeface="Meiryo UI" panose="020B0604030504040204" pitchFamily="50" charset="-128"/>
                    <a:ea typeface="Meiryo UI" panose="020B0604030504040204" pitchFamily="50" charset="-128"/>
                  </a:rPr>
                  <a:t>推進主体</a:t>
                </a:r>
              </a:p>
            </p:txBody>
          </p:sp>
          <p:sp>
            <p:nvSpPr>
              <p:cNvPr id="20" name="テキスト ボックス 19">
                <a:extLst>
                  <a:ext uri="{FF2B5EF4-FFF2-40B4-BE49-F238E27FC236}">
                    <a16:creationId xmlns:a16="http://schemas.microsoft.com/office/drawing/2014/main" id="{BE1B626F-FB41-1D0D-46B5-996221796632}"/>
                  </a:ext>
                </a:extLst>
              </p:cNvPr>
              <p:cNvSpPr txBox="1"/>
              <p:nvPr/>
            </p:nvSpPr>
            <p:spPr>
              <a:xfrm>
                <a:off x="2553091" y="442930"/>
                <a:ext cx="1385063" cy="294680"/>
              </a:xfrm>
              <a:prstGeom prst="rect">
                <a:avLst/>
              </a:prstGeom>
              <a:noFill/>
            </p:spPr>
            <p:txBody>
              <a:bodyPr wrap="none" rtlCol="0">
                <a:spAutoFit/>
              </a:bodyPr>
              <a:lstStyle/>
              <a:p>
                <a:r>
                  <a:rPr kumimoji="1" lang="ja-JP" altLang="en-US" sz="1200">
                    <a:latin typeface="Meiryo UI" panose="020B0604030504040204" pitchFamily="50" charset="-128"/>
                    <a:ea typeface="Meiryo UI" panose="020B0604030504040204" pitchFamily="50" charset="-128"/>
                  </a:rPr>
                  <a:t>金銭</a:t>
                </a:r>
                <a:r>
                  <a:rPr kumimoji="1" lang="en-US" altLang="ja-JP" sz="1200">
                    <a:latin typeface="Meiryo UI" panose="020B0604030504040204" pitchFamily="50" charset="-128"/>
                    <a:ea typeface="Meiryo UI" panose="020B0604030504040204" pitchFamily="50" charset="-128"/>
                  </a:rPr>
                  <a:t>/</a:t>
                </a:r>
                <a:r>
                  <a:rPr kumimoji="1" lang="ja-JP" altLang="en-US" sz="1200">
                    <a:latin typeface="Meiryo UI" panose="020B0604030504040204" pitchFamily="50" charset="-128"/>
                    <a:ea typeface="Meiryo UI" panose="020B0604030504040204" pitchFamily="50" charset="-128"/>
                  </a:rPr>
                  <a:t>同等の価値</a:t>
                </a:r>
              </a:p>
            </p:txBody>
          </p:sp>
          <p:sp>
            <p:nvSpPr>
              <p:cNvPr id="21" name="テキスト ボックス 20">
                <a:extLst>
                  <a:ext uri="{FF2B5EF4-FFF2-40B4-BE49-F238E27FC236}">
                    <a16:creationId xmlns:a16="http://schemas.microsoft.com/office/drawing/2014/main" id="{270CA7EC-A6B4-C32C-0DB9-5C4BC674B762}"/>
                  </a:ext>
                </a:extLst>
              </p:cNvPr>
              <p:cNvSpPr txBox="1"/>
              <p:nvPr/>
            </p:nvSpPr>
            <p:spPr>
              <a:xfrm>
                <a:off x="2553091" y="817222"/>
                <a:ext cx="965554" cy="294680"/>
              </a:xfrm>
              <a:prstGeom prst="rect">
                <a:avLst/>
              </a:prstGeom>
              <a:noFill/>
            </p:spPr>
            <p:txBody>
              <a:bodyPr wrap="none" rtlCol="0">
                <a:spAutoFit/>
              </a:bodyPr>
              <a:lstStyle/>
              <a:p>
                <a:r>
                  <a:rPr kumimoji="1" lang="ja-JP" altLang="en-US" sz="1200">
                    <a:latin typeface="Meiryo UI" panose="020B0604030504040204" pitchFamily="50" charset="-128"/>
                    <a:ea typeface="Meiryo UI" panose="020B0604030504040204" pitchFamily="50" charset="-128"/>
                  </a:rPr>
                  <a:t>現存の流れ</a:t>
                </a:r>
              </a:p>
            </p:txBody>
          </p:sp>
          <p:sp>
            <p:nvSpPr>
              <p:cNvPr id="22" name="テキスト ボックス 21">
                <a:extLst>
                  <a:ext uri="{FF2B5EF4-FFF2-40B4-BE49-F238E27FC236}">
                    <a16:creationId xmlns:a16="http://schemas.microsoft.com/office/drawing/2014/main" id="{BD3809B1-83FB-0393-89E9-5995B834E88D}"/>
                  </a:ext>
                </a:extLst>
              </p:cNvPr>
              <p:cNvSpPr txBox="1"/>
              <p:nvPr/>
            </p:nvSpPr>
            <p:spPr>
              <a:xfrm>
                <a:off x="2553091" y="1179219"/>
                <a:ext cx="1538543" cy="294680"/>
              </a:xfrm>
              <a:prstGeom prst="rect">
                <a:avLst/>
              </a:prstGeom>
              <a:noFill/>
            </p:spPr>
            <p:txBody>
              <a:bodyPr wrap="none" rtlCol="0">
                <a:spAutoFit/>
              </a:bodyPr>
              <a:lstStyle/>
              <a:p>
                <a:r>
                  <a:rPr kumimoji="1" lang="ja-JP" altLang="en-US" sz="1200">
                    <a:latin typeface="Meiryo UI" panose="020B0604030504040204" pitchFamily="50" charset="-128"/>
                    <a:ea typeface="Meiryo UI" panose="020B0604030504040204" pitchFamily="50" charset="-128"/>
                  </a:rPr>
                  <a:t>今後実現したい流れ</a:t>
                </a:r>
              </a:p>
            </p:txBody>
          </p:sp>
        </p:grpSp>
        <p:sp>
          <p:nvSpPr>
            <p:cNvPr id="10" name="正方形/長方形 9">
              <a:extLst>
                <a:ext uri="{FF2B5EF4-FFF2-40B4-BE49-F238E27FC236}">
                  <a16:creationId xmlns:a16="http://schemas.microsoft.com/office/drawing/2014/main" id="{A9AF92ED-B571-78AC-B04A-1CEA24E27D6D}"/>
                </a:ext>
              </a:extLst>
            </p:cNvPr>
            <p:cNvSpPr/>
            <p:nvPr/>
          </p:nvSpPr>
          <p:spPr>
            <a:xfrm>
              <a:off x="526776" y="214685"/>
              <a:ext cx="3609393" cy="1187121"/>
            </a:xfrm>
            <a:prstGeom prst="rect">
              <a:avLst/>
            </a:prstGeom>
            <a:noFill/>
            <a:ln w="25400" cmpd="dbl">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grpSp>
      <p:sp>
        <p:nvSpPr>
          <p:cNvPr id="23" name="正方形/長方形 22">
            <a:extLst>
              <a:ext uri="{FF2B5EF4-FFF2-40B4-BE49-F238E27FC236}">
                <a16:creationId xmlns:a16="http://schemas.microsoft.com/office/drawing/2014/main" id="{3BCCE588-EA37-E4D3-9F3C-42C74D0C3ADE}"/>
              </a:ext>
            </a:extLst>
          </p:cNvPr>
          <p:cNvSpPr/>
          <p:nvPr/>
        </p:nvSpPr>
        <p:spPr>
          <a:xfrm>
            <a:off x="3670726" y="2314396"/>
            <a:ext cx="2856630" cy="3580433"/>
          </a:xfrm>
          <a:prstGeom prst="rect">
            <a:avLst/>
          </a:prstGeom>
          <a:solidFill>
            <a:srgbClr val="FFCDC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a:solidFill>
                  <a:schemeClr val="tx1"/>
                </a:solidFill>
                <a:latin typeface="Meiryo UI" panose="020B0604030504040204" pitchFamily="50" charset="-128"/>
                <a:ea typeface="Meiryo UI" panose="020B0604030504040204" pitchFamily="50" charset="-128"/>
              </a:rPr>
              <a:t>協議会</a:t>
            </a:r>
            <a:endParaRPr kumimoji="1" lang="en-US" altLang="ja-JP">
              <a:solidFill>
                <a:schemeClr val="tx1"/>
              </a:solidFill>
              <a:latin typeface="Meiryo UI" panose="020B0604030504040204" pitchFamily="50" charset="-128"/>
              <a:ea typeface="Meiryo UI" panose="020B0604030504040204" pitchFamily="50" charset="-128"/>
            </a:endParaRPr>
          </a:p>
          <a:p>
            <a:pPr algn="ctr"/>
            <a:endParaRPr kumimoji="1" lang="en-US" altLang="ja-JP">
              <a:solidFill>
                <a:schemeClr val="tx1"/>
              </a:solidFill>
              <a:latin typeface="Meiryo UI" panose="020B0604030504040204" pitchFamily="50" charset="-128"/>
              <a:ea typeface="Meiryo UI" panose="020B0604030504040204" pitchFamily="50" charset="-128"/>
            </a:endParaRPr>
          </a:p>
          <a:p>
            <a:pPr algn="ctr"/>
            <a:endParaRPr kumimoji="1" lang="en-US" altLang="ja-JP">
              <a:solidFill>
                <a:schemeClr val="tx1"/>
              </a:solidFill>
              <a:latin typeface="Meiryo UI" panose="020B0604030504040204" pitchFamily="50" charset="-128"/>
              <a:ea typeface="Meiryo UI" panose="020B0604030504040204" pitchFamily="50" charset="-128"/>
            </a:endParaRPr>
          </a:p>
          <a:p>
            <a:pPr algn="ctr"/>
            <a:endParaRPr kumimoji="1" lang="en-US" altLang="ja-JP">
              <a:solidFill>
                <a:schemeClr val="tx1"/>
              </a:solidFill>
              <a:latin typeface="Meiryo UI" panose="020B0604030504040204" pitchFamily="50" charset="-128"/>
              <a:ea typeface="Meiryo UI" panose="020B0604030504040204" pitchFamily="50" charset="-128"/>
            </a:endParaRPr>
          </a:p>
          <a:p>
            <a:pPr algn="ctr"/>
            <a:endParaRPr kumimoji="1" lang="en-US" altLang="ja-JP">
              <a:solidFill>
                <a:schemeClr val="tx1"/>
              </a:solidFill>
              <a:latin typeface="Meiryo UI" panose="020B0604030504040204" pitchFamily="50" charset="-128"/>
              <a:ea typeface="Meiryo UI" panose="020B0604030504040204" pitchFamily="50" charset="-128"/>
            </a:endParaRPr>
          </a:p>
          <a:p>
            <a:pPr algn="ctr"/>
            <a:endParaRPr kumimoji="1" lang="ja-JP" altLang="en-US">
              <a:solidFill>
                <a:schemeClr val="tx1"/>
              </a:solidFill>
              <a:latin typeface="Meiryo UI" panose="020B0604030504040204" pitchFamily="50" charset="-128"/>
              <a:ea typeface="Meiryo UI" panose="020B0604030504040204" pitchFamily="50" charset="-128"/>
            </a:endParaRPr>
          </a:p>
        </p:txBody>
      </p:sp>
      <p:sp>
        <p:nvSpPr>
          <p:cNvPr id="24" name="四角形: 角を丸くする 2">
            <a:extLst>
              <a:ext uri="{FF2B5EF4-FFF2-40B4-BE49-F238E27FC236}">
                <a16:creationId xmlns:a16="http://schemas.microsoft.com/office/drawing/2014/main" id="{E7A54FA4-684B-C3F4-DB05-71C7B19E4445}"/>
              </a:ext>
            </a:extLst>
          </p:cNvPr>
          <p:cNvSpPr/>
          <p:nvPr/>
        </p:nvSpPr>
        <p:spPr>
          <a:xfrm>
            <a:off x="971600" y="6061588"/>
            <a:ext cx="837493" cy="51139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a:latin typeface="Meiryo UI" panose="020B0604030504040204" pitchFamily="50" charset="-128"/>
                <a:ea typeface="Meiryo UI" panose="020B0604030504040204" pitchFamily="50" charset="-128"/>
              </a:rPr>
              <a:t>サービス</a:t>
            </a:r>
            <a:endParaRPr kumimoji="1" lang="en-US" altLang="ja-JP" sz="1100" b="1">
              <a:latin typeface="Meiryo UI" panose="020B0604030504040204" pitchFamily="50" charset="-128"/>
              <a:ea typeface="Meiryo UI" panose="020B0604030504040204" pitchFamily="50" charset="-128"/>
            </a:endParaRPr>
          </a:p>
          <a:p>
            <a:pPr algn="ctr"/>
            <a:r>
              <a:rPr kumimoji="1" lang="ja-JP" altLang="en-US" sz="1100" b="1">
                <a:latin typeface="Meiryo UI" panose="020B0604030504040204" pitchFamily="50" charset="-128"/>
                <a:ea typeface="Meiryo UI" panose="020B0604030504040204" pitchFamily="50" charset="-128"/>
              </a:rPr>
              <a:t>受益</a:t>
            </a:r>
          </a:p>
        </p:txBody>
      </p:sp>
      <p:sp>
        <p:nvSpPr>
          <p:cNvPr id="25" name="四角形: 角を丸くする 3">
            <a:extLst>
              <a:ext uri="{FF2B5EF4-FFF2-40B4-BE49-F238E27FC236}">
                <a16:creationId xmlns:a16="http://schemas.microsoft.com/office/drawing/2014/main" id="{682E2478-73F8-48AA-CCAC-FD6B49F52A0F}"/>
              </a:ext>
            </a:extLst>
          </p:cNvPr>
          <p:cNvSpPr/>
          <p:nvPr/>
        </p:nvSpPr>
        <p:spPr>
          <a:xfrm>
            <a:off x="2267744" y="6061588"/>
            <a:ext cx="837493" cy="51139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a:latin typeface="Meiryo UI" panose="020B0604030504040204" pitchFamily="50" charset="-128"/>
                <a:ea typeface="Meiryo UI" panose="020B0604030504040204" pitchFamily="50" charset="-128"/>
              </a:rPr>
              <a:t>サービス</a:t>
            </a:r>
            <a:endParaRPr kumimoji="1" lang="en-US" altLang="ja-JP" sz="1100" b="1">
              <a:latin typeface="Meiryo UI" panose="020B0604030504040204" pitchFamily="50" charset="-128"/>
              <a:ea typeface="Meiryo UI" panose="020B0604030504040204" pitchFamily="50" charset="-128"/>
            </a:endParaRPr>
          </a:p>
          <a:p>
            <a:pPr algn="ctr"/>
            <a:r>
              <a:rPr kumimoji="1" lang="ja-JP" altLang="en-US" sz="1100" b="1">
                <a:latin typeface="Meiryo UI" panose="020B0604030504040204" pitchFamily="50" charset="-128"/>
                <a:ea typeface="Meiryo UI" panose="020B0604030504040204" pitchFamily="50" charset="-128"/>
              </a:rPr>
              <a:t>提供</a:t>
            </a:r>
          </a:p>
        </p:txBody>
      </p:sp>
      <p:sp>
        <p:nvSpPr>
          <p:cNvPr id="29" name="正方形/長方形 28">
            <a:extLst>
              <a:ext uri="{FF2B5EF4-FFF2-40B4-BE49-F238E27FC236}">
                <a16:creationId xmlns:a16="http://schemas.microsoft.com/office/drawing/2014/main" id="{AA52A05E-9C36-E65E-D274-552FFC4D0090}"/>
              </a:ext>
            </a:extLst>
          </p:cNvPr>
          <p:cNvSpPr/>
          <p:nvPr/>
        </p:nvSpPr>
        <p:spPr>
          <a:xfrm>
            <a:off x="1115616" y="2314397"/>
            <a:ext cx="429864" cy="35804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600">
                <a:solidFill>
                  <a:schemeClr val="tx1"/>
                </a:solidFill>
                <a:latin typeface="Meiryo UI" panose="020B0604030504040204" pitchFamily="50" charset="-128"/>
                <a:ea typeface="Meiryo UI" panose="020B0604030504040204" pitchFamily="50" charset="-128"/>
              </a:rPr>
              <a:t>個人・企業・団体（市内外）</a:t>
            </a:r>
          </a:p>
        </p:txBody>
      </p:sp>
      <p:sp>
        <p:nvSpPr>
          <p:cNvPr id="30" name="正方形/長方形 29">
            <a:extLst>
              <a:ext uri="{FF2B5EF4-FFF2-40B4-BE49-F238E27FC236}">
                <a16:creationId xmlns:a16="http://schemas.microsoft.com/office/drawing/2014/main" id="{FD4B5957-FB69-0E8D-2776-90584DF64B08}"/>
              </a:ext>
            </a:extLst>
          </p:cNvPr>
          <p:cNvSpPr/>
          <p:nvPr/>
        </p:nvSpPr>
        <p:spPr>
          <a:xfrm>
            <a:off x="3893873" y="2768569"/>
            <a:ext cx="1580210" cy="42664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a:solidFill>
                  <a:schemeClr val="tx1"/>
                </a:solidFill>
                <a:latin typeface="Meiryo UI" panose="020B0604030504040204" pitchFamily="50" charset="-128"/>
                <a:ea typeface="Meiryo UI" panose="020B0604030504040204" pitchFamily="50" charset="-128"/>
              </a:rPr>
              <a:t>社</a:t>
            </a:r>
            <a:br>
              <a:rPr kumimoji="1" lang="en-US" altLang="ja-JP">
                <a:solidFill>
                  <a:schemeClr val="tx1"/>
                </a:solidFill>
                <a:latin typeface="Meiryo UI" panose="020B0604030504040204" pitchFamily="50" charset="-128"/>
                <a:ea typeface="Meiryo UI" panose="020B0604030504040204" pitchFamily="50" charset="-128"/>
              </a:rPr>
            </a:br>
            <a:r>
              <a:rPr kumimoji="1" lang="ja-JP" altLang="en-US">
                <a:solidFill>
                  <a:schemeClr val="tx1"/>
                </a:solidFill>
                <a:latin typeface="Meiryo UI" panose="020B0604030504040204" pitchFamily="50" charset="-128"/>
                <a:ea typeface="Meiryo UI" panose="020B0604030504040204" pitchFamily="50" charset="-128"/>
              </a:rPr>
              <a:t>Ａ</a:t>
            </a:r>
            <a:endParaRPr kumimoji="1" lang="en-US" altLang="ja-JP">
              <a:solidFill>
                <a:schemeClr val="tx1"/>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98144BAF-85A0-9A59-BCE6-49DDE6A3E92E}"/>
              </a:ext>
            </a:extLst>
          </p:cNvPr>
          <p:cNvSpPr/>
          <p:nvPr/>
        </p:nvSpPr>
        <p:spPr>
          <a:xfrm>
            <a:off x="2411760" y="2314397"/>
            <a:ext cx="429864" cy="1994383"/>
          </a:xfrm>
          <a:prstGeom prst="rect">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600">
                <a:solidFill>
                  <a:schemeClr val="tx1"/>
                </a:solidFill>
                <a:latin typeface="Meiryo UI" panose="020B0604030504040204" pitchFamily="50" charset="-128"/>
                <a:ea typeface="Meiryo UI" panose="020B0604030504040204" pitchFamily="50" charset="-128"/>
              </a:rPr>
              <a:t>サービス提供者</a:t>
            </a:r>
          </a:p>
        </p:txBody>
      </p:sp>
      <p:sp>
        <p:nvSpPr>
          <p:cNvPr id="33" name="正方形/長方形 32">
            <a:extLst>
              <a:ext uri="{FF2B5EF4-FFF2-40B4-BE49-F238E27FC236}">
                <a16:creationId xmlns:a16="http://schemas.microsoft.com/office/drawing/2014/main" id="{52067497-44C4-15E5-9EE4-914C5396B9A3}"/>
              </a:ext>
            </a:extLst>
          </p:cNvPr>
          <p:cNvSpPr/>
          <p:nvPr/>
        </p:nvSpPr>
        <p:spPr>
          <a:xfrm>
            <a:off x="8316416" y="2314396"/>
            <a:ext cx="429864" cy="35804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a:solidFill>
                  <a:schemeClr val="tx1"/>
                </a:solidFill>
                <a:latin typeface="Meiryo UI" panose="020B0604030504040204" pitchFamily="50" charset="-128"/>
                <a:ea typeface="Meiryo UI" panose="020B0604030504040204" pitchFamily="50" charset="-128"/>
              </a:rPr>
              <a:t>国</a:t>
            </a:r>
          </a:p>
        </p:txBody>
      </p:sp>
      <p:sp>
        <p:nvSpPr>
          <p:cNvPr id="34" name="正方形/長方形 33">
            <a:extLst>
              <a:ext uri="{FF2B5EF4-FFF2-40B4-BE49-F238E27FC236}">
                <a16:creationId xmlns:a16="http://schemas.microsoft.com/office/drawing/2014/main" id="{00C2556D-DEA2-6D0E-ECE9-1DC1425AC63A}"/>
              </a:ext>
            </a:extLst>
          </p:cNvPr>
          <p:cNvSpPr/>
          <p:nvPr/>
        </p:nvSpPr>
        <p:spPr>
          <a:xfrm>
            <a:off x="7164288" y="2314397"/>
            <a:ext cx="655571" cy="16386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a:solidFill>
                  <a:schemeClr val="tx1"/>
                </a:solidFill>
                <a:latin typeface="Meiryo UI" panose="020B0604030504040204" pitchFamily="50" charset="-128"/>
                <a:ea typeface="Meiryo UI" panose="020B0604030504040204" pitchFamily="50" charset="-128"/>
              </a:rPr>
              <a:t>〇〇市</a:t>
            </a:r>
          </a:p>
        </p:txBody>
      </p:sp>
      <p:sp>
        <p:nvSpPr>
          <p:cNvPr id="35" name="正方形/長方形 34">
            <a:extLst>
              <a:ext uri="{FF2B5EF4-FFF2-40B4-BE49-F238E27FC236}">
                <a16:creationId xmlns:a16="http://schemas.microsoft.com/office/drawing/2014/main" id="{101EE2E9-9D88-B318-9ED5-14AA610F29C2}"/>
              </a:ext>
            </a:extLst>
          </p:cNvPr>
          <p:cNvSpPr/>
          <p:nvPr/>
        </p:nvSpPr>
        <p:spPr>
          <a:xfrm>
            <a:off x="7196525" y="4256193"/>
            <a:ext cx="615835" cy="16386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a:solidFill>
                  <a:schemeClr val="tx1"/>
                </a:solidFill>
                <a:latin typeface="Meiryo UI" panose="020B0604030504040204" pitchFamily="50" charset="-128"/>
                <a:ea typeface="Meiryo UI" panose="020B0604030504040204" pitchFamily="50" charset="-128"/>
              </a:rPr>
              <a:t>〇〇大学</a:t>
            </a:r>
          </a:p>
        </p:txBody>
      </p:sp>
      <p:cxnSp>
        <p:nvCxnSpPr>
          <p:cNvPr id="36" name="直線矢印コネクタ 35">
            <a:extLst>
              <a:ext uri="{FF2B5EF4-FFF2-40B4-BE49-F238E27FC236}">
                <a16:creationId xmlns:a16="http://schemas.microsoft.com/office/drawing/2014/main" id="{0E91027A-A5CD-2041-0B9F-AB0189836AB9}"/>
              </a:ext>
            </a:extLst>
          </p:cNvPr>
          <p:cNvCxnSpPr>
            <a:cxnSpLocks/>
          </p:cNvCxnSpPr>
          <p:nvPr/>
        </p:nvCxnSpPr>
        <p:spPr>
          <a:xfrm flipH="1">
            <a:off x="1547664" y="2993551"/>
            <a:ext cx="799235" cy="0"/>
          </a:xfrm>
          <a:prstGeom prst="straightConnector1">
            <a:avLst/>
          </a:prstGeom>
          <a:ln w="12700">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a:extLst>
              <a:ext uri="{FF2B5EF4-FFF2-40B4-BE49-F238E27FC236}">
                <a16:creationId xmlns:a16="http://schemas.microsoft.com/office/drawing/2014/main" id="{27D6E2CA-DF84-B873-EC5F-1227957C29EE}"/>
              </a:ext>
            </a:extLst>
          </p:cNvPr>
          <p:cNvCxnSpPr>
            <a:cxnSpLocks/>
          </p:cNvCxnSpPr>
          <p:nvPr/>
        </p:nvCxnSpPr>
        <p:spPr>
          <a:xfrm flipH="1">
            <a:off x="6516216" y="5301208"/>
            <a:ext cx="648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a:extLst>
              <a:ext uri="{FF2B5EF4-FFF2-40B4-BE49-F238E27FC236}">
                <a16:creationId xmlns:a16="http://schemas.microsoft.com/office/drawing/2014/main" id="{97BFF407-1C65-A8BB-F159-CBA5FCFBA539}"/>
              </a:ext>
            </a:extLst>
          </p:cNvPr>
          <p:cNvCxnSpPr>
            <a:cxnSpLocks/>
          </p:cNvCxnSpPr>
          <p:nvPr/>
        </p:nvCxnSpPr>
        <p:spPr>
          <a:xfrm flipH="1">
            <a:off x="2843808" y="2993551"/>
            <a:ext cx="799235" cy="0"/>
          </a:xfrm>
          <a:prstGeom prst="straightConnector1">
            <a:avLst/>
          </a:prstGeom>
          <a:ln w="12700">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a:extLst>
              <a:ext uri="{FF2B5EF4-FFF2-40B4-BE49-F238E27FC236}">
                <a16:creationId xmlns:a16="http://schemas.microsoft.com/office/drawing/2014/main" id="{E3BE3520-44D9-6F40-7D7B-CCE85267D80E}"/>
              </a:ext>
            </a:extLst>
          </p:cNvPr>
          <p:cNvCxnSpPr>
            <a:cxnSpLocks/>
          </p:cNvCxnSpPr>
          <p:nvPr/>
        </p:nvCxnSpPr>
        <p:spPr>
          <a:xfrm>
            <a:off x="1547664" y="3646993"/>
            <a:ext cx="799235" cy="0"/>
          </a:xfrm>
          <a:prstGeom prst="straightConnector1">
            <a:avLst/>
          </a:prstGeom>
          <a:ln w="12700">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a:extLst>
              <a:ext uri="{FF2B5EF4-FFF2-40B4-BE49-F238E27FC236}">
                <a16:creationId xmlns:a16="http://schemas.microsoft.com/office/drawing/2014/main" id="{0F857C42-B80B-6680-B1AA-1F577F7A0125}"/>
              </a:ext>
            </a:extLst>
          </p:cNvPr>
          <p:cNvCxnSpPr>
            <a:cxnSpLocks/>
          </p:cNvCxnSpPr>
          <p:nvPr/>
        </p:nvCxnSpPr>
        <p:spPr>
          <a:xfrm>
            <a:off x="2843808" y="3646993"/>
            <a:ext cx="799235" cy="0"/>
          </a:xfrm>
          <a:prstGeom prst="straightConnector1">
            <a:avLst/>
          </a:prstGeom>
          <a:ln w="12700">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a:extLst>
              <a:ext uri="{FF2B5EF4-FFF2-40B4-BE49-F238E27FC236}">
                <a16:creationId xmlns:a16="http://schemas.microsoft.com/office/drawing/2014/main" id="{80A256BE-DDDB-302D-23AD-80A840BD90AF}"/>
              </a:ext>
            </a:extLst>
          </p:cNvPr>
          <p:cNvCxnSpPr>
            <a:cxnSpLocks/>
          </p:cNvCxnSpPr>
          <p:nvPr/>
        </p:nvCxnSpPr>
        <p:spPr>
          <a:xfrm flipH="1">
            <a:off x="1564992" y="4775067"/>
            <a:ext cx="2052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a:extLst>
              <a:ext uri="{FF2B5EF4-FFF2-40B4-BE49-F238E27FC236}">
                <a16:creationId xmlns:a16="http://schemas.microsoft.com/office/drawing/2014/main" id="{AE7094F4-5AAF-5614-5A9A-46BF397BEC08}"/>
              </a:ext>
            </a:extLst>
          </p:cNvPr>
          <p:cNvCxnSpPr>
            <a:cxnSpLocks/>
          </p:cNvCxnSpPr>
          <p:nvPr/>
        </p:nvCxnSpPr>
        <p:spPr>
          <a:xfrm>
            <a:off x="1622282" y="5325670"/>
            <a:ext cx="2013614" cy="0"/>
          </a:xfrm>
          <a:prstGeom prst="straightConnector1">
            <a:avLst/>
          </a:prstGeom>
          <a:ln w="12700">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43" name="テキスト ボックス 42">
            <a:extLst>
              <a:ext uri="{FF2B5EF4-FFF2-40B4-BE49-F238E27FC236}">
                <a16:creationId xmlns:a16="http://schemas.microsoft.com/office/drawing/2014/main" id="{2F86E727-B566-E228-A492-EB704614CCA8}"/>
              </a:ext>
            </a:extLst>
          </p:cNvPr>
          <p:cNvSpPr txBox="1"/>
          <p:nvPr/>
        </p:nvSpPr>
        <p:spPr>
          <a:xfrm>
            <a:off x="1619671" y="2620581"/>
            <a:ext cx="760451" cy="577081"/>
          </a:xfrm>
          <a:prstGeom prst="rect">
            <a:avLst/>
          </a:prstGeom>
          <a:noFill/>
        </p:spPr>
        <p:txBody>
          <a:bodyPr wrap="square" rtlCol="0">
            <a:spAutoFit/>
          </a:bodyPr>
          <a:lstStyle/>
          <a:p>
            <a:pPr algn="ctr"/>
            <a:r>
              <a:rPr kumimoji="1" lang="ja-JP" altLang="en-US" sz="1050">
                <a:latin typeface="Meiryo UI" panose="020B0604030504040204" pitchFamily="50" charset="-128"/>
                <a:ea typeface="Meiryo UI" panose="020B0604030504040204" pitchFamily="50" charset="-128"/>
              </a:rPr>
              <a:t>サービス</a:t>
            </a:r>
            <a:endParaRPr kumimoji="1" lang="en-US" altLang="ja-JP" sz="1050">
              <a:latin typeface="Meiryo UI" panose="020B0604030504040204" pitchFamily="50" charset="-128"/>
              <a:ea typeface="Meiryo UI" panose="020B0604030504040204" pitchFamily="50" charset="-128"/>
            </a:endParaRPr>
          </a:p>
          <a:p>
            <a:pPr algn="ctr"/>
            <a:r>
              <a:rPr kumimoji="1" lang="ja-JP" altLang="en-US" sz="1050">
                <a:latin typeface="Meiryo UI" panose="020B0604030504040204" pitchFamily="50" charset="-128"/>
                <a:ea typeface="Meiryo UI" panose="020B0604030504040204" pitchFamily="50" charset="-128"/>
              </a:rPr>
              <a:t>提供</a:t>
            </a:r>
            <a:endParaRPr kumimoji="1" lang="en-US" altLang="ja-JP" sz="1050">
              <a:latin typeface="Meiryo UI" panose="020B0604030504040204" pitchFamily="50" charset="-128"/>
              <a:ea typeface="Meiryo UI" panose="020B0604030504040204" pitchFamily="50" charset="-128"/>
            </a:endParaRPr>
          </a:p>
          <a:p>
            <a:pPr algn="ctr"/>
            <a:r>
              <a:rPr kumimoji="1" lang="en-US" altLang="ja-JP" sz="1050">
                <a:latin typeface="Meiryo UI" panose="020B0604030504040204" pitchFamily="50" charset="-128"/>
                <a:ea typeface="Meiryo UI" panose="020B0604030504040204" pitchFamily="50" charset="-128"/>
              </a:rPr>
              <a:t>25</a:t>
            </a:r>
            <a:r>
              <a:rPr kumimoji="1" lang="ja-JP" altLang="en-US" sz="1050">
                <a:latin typeface="Meiryo UI" panose="020B0604030504040204" pitchFamily="50" charset="-128"/>
                <a:ea typeface="Meiryo UI" panose="020B0604030504040204" pitchFamily="50" charset="-128"/>
              </a:rPr>
              <a:t>社</a:t>
            </a:r>
          </a:p>
        </p:txBody>
      </p:sp>
      <p:sp>
        <p:nvSpPr>
          <p:cNvPr id="44" name="テキスト ボックス 43">
            <a:extLst>
              <a:ext uri="{FF2B5EF4-FFF2-40B4-BE49-F238E27FC236}">
                <a16:creationId xmlns:a16="http://schemas.microsoft.com/office/drawing/2014/main" id="{9256A4EF-4D1B-D1D4-1155-982B7A3355E9}"/>
              </a:ext>
            </a:extLst>
          </p:cNvPr>
          <p:cNvSpPr txBox="1"/>
          <p:nvPr/>
        </p:nvSpPr>
        <p:spPr>
          <a:xfrm>
            <a:off x="1500915" y="3809494"/>
            <a:ext cx="838837" cy="738664"/>
          </a:xfrm>
          <a:prstGeom prst="rect">
            <a:avLst/>
          </a:prstGeom>
          <a:noFill/>
        </p:spPr>
        <p:txBody>
          <a:bodyPr wrap="square" rtlCol="0">
            <a:spAutoFit/>
          </a:bodyPr>
          <a:lstStyle/>
          <a:p>
            <a:pPr algn="ctr"/>
            <a:r>
              <a:rPr kumimoji="1" lang="ja-JP" altLang="en-US" sz="1050">
                <a:latin typeface="Meiryo UI" panose="020B0604030504040204" pitchFamily="50" charset="-128"/>
                <a:ea typeface="Meiryo UI" panose="020B0604030504040204" pitchFamily="50" charset="-128"/>
              </a:rPr>
              <a:t>サービス</a:t>
            </a:r>
            <a:endParaRPr kumimoji="1" lang="en-US" altLang="ja-JP" sz="1050">
              <a:latin typeface="Meiryo UI" panose="020B0604030504040204" pitchFamily="50" charset="-128"/>
              <a:ea typeface="Meiryo UI" panose="020B0604030504040204" pitchFamily="50" charset="-128"/>
            </a:endParaRPr>
          </a:p>
          <a:p>
            <a:pPr algn="ctr"/>
            <a:r>
              <a:rPr kumimoji="1" lang="ja-JP" altLang="en-US" sz="1050">
                <a:latin typeface="Meiryo UI" panose="020B0604030504040204" pitchFamily="50" charset="-128"/>
                <a:ea typeface="Meiryo UI" panose="020B0604030504040204" pitchFamily="50" charset="-128"/>
              </a:rPr>
              <a:t>利用料</a:t>
            </a:r>
            <a:endParaRPr kumimoji="1" lang="en-US" altLang="ja-JP" sz="1050">
              <a:latin typeface="Meiryo UI" panose="020B0604030504040204" pitchFamily="50" charset="-128"/>
              <a:ea typeface="Meiryo UI" panose="020B0604030504040204" pitchFamily="50" charset="-128"/>
            </a:endParaRPr>
          </a:p>
          <a:p>
            <a:pPr algn="ctr"/>
            <a:r>
              <a:rPr kumimoji="1" lang="en-US" altLang="ja-JP" sz="1050">
                <a:latin typeface="Meiryo UI" panose="020B0604030504040204" pitchFamily="50" charset="-128"/>
                <a:ea typeface="Meiryo UI" panose="020B0604030504040204" pitchFamily="50" charset="-128"/>
              </a:rPr>
              <a:t>XX</a:t>
            </a:r>
            <a:r>
              <a:rPr kumimoji="1" lang="ja-JP" altLang="en-US" sz="1050">
                <a:latin typeface="Meiryo UI" panose="020B0604030504040204" pitchFamily="50" charset="-128"/>
                <a:ea typeface="Meiryo UI" panose="020B0604030504040204" pitchFamily="50" charset="-128"/>
              </a:rPr>
              <a:t>万円</a:t>
            </a:r>
            <a:r>
              <a:rPr kumimoji="1" lang="en-US" altLang="ja-JP" sz="1050">
                <a:latin typeface="Meiryo UI" panose="020B0604030504040204" pitchFamily="50" charset="-128"/>
                <a:ea typeface="Meiryo UI" panose="020B0604030504040204" pitchFamily="50" charset="-128"/>
              </a:rPr>
              <a:t>/</a:t>
            </a:r>
            <a:r>
              <a:rPr kumimoji="1" lang="ja-JP" altLang="en-US" sz="1050">
                <a:latin typeface="Meiryo UI" panose="020B0604030504040204" pitchFamily="50" charset="-128"/>
                <a:ea typeface="Meiryo UI" panose="020B0604030504040204" pitchFamily="50" charset="-128"/>
              </a:rPr>
              <a:t>月・社</a:t>
            </a:r>
          </a:p>
        </p:txBody>
      </p:sp>
      <p:sp>
        <p:nvSpPr>
          <p:cNvPr id="45" name="楕円 44">
            <a:extLst>
              <a:ext uri="{FF2B5EF4-FFF2-40B4-BE49-F238E27FC236}">
                <a16:creationId xmlns:a16="http://schemas.microsoft.com/office/drawing/2014/main" id="{9900B4BD-D926-C750-AF14-59B4E7B6D568}"/>
              </a:ext>
            </a:extLst>
          </p:cNvPr>
          <p:cNvSpPr/>
          <p:nvPr/>
        </p:nvSpPr>
        <p:spPr>
          <a:xfrm>
            <a:off x="1835696" y="3520497"/>
            <a:ext cx="259401" cy="25940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1600" b="1">
                <a:latin typeface="Meiryo UI" panose="020B0604030504040204" pitchFamily="50" charset="-128"/>
                <a:ea typeface="Meiryo UI" panose="020B0604030504040204" pitchFamily="50" charset="-128"/>
              </a:rPr>
              <a:t>￥</a:t>
            </a:r>
          </a:p>
        </p:txBody>
      </p:sp>
      <p:sp>
        <p:nvSpPr>
          <p:cNvPr id="46" name="テキスト ボックス 45">
            <a:extLst>
              <a:ext uri="{FF2B5EF4-FFF2-40B4-BE49-F238E27FC236}">
                <a16:creationId xmlns:a16="http://schemas.microsoft.com/office/drawing/2014/main" id="{BE81BF44-1209-7A69-6DA4-5744AF37265E}"/>
              </a:ext>
            </a:extLst>
          </p:cNvPr>
          <p:cNvSpPr txBox="1"/>
          <p:nvPr/>
        </p:nvSpPr>
        <p:spPr>
          <a:xfrm>
            <a:off x="1971645" y="5445224"/>
            <a:ext cx="852458" cy="577081"/>
          </a:xfrm>
          <a:prstGeom prst="rect">
            <a:avLst/>
          </a:prstGeom>
          <a:noFill/>
        </p:spPr>
        <p:txBody>
          <a:bodyPr wrap="square" rtlCol="0">
            <a:spAutoFit/>
          </a:bodyPr>
          <a:lstStyle/>
          <a:p>
            <a:pPr algn="ctr"/>
            <a:r>
              <a:rPr kumimoji="1" lang="ja-JP" altLang="en-US" sz="1050">
                <a:latin typeface="Meiryo UI" panose="020B0604030504040204" pitchFamily="50" charset="-128"/>
                <a:ea typeface="Meiryo UI" panose="020B0604030504040204" pitchFamily="50" charset="-128"/>
              </a:rPr>
              <a:t>サービス</a:t>
            </a:r>
            <a:endParaRPr kumimoji="1" lang="en-US" altLang="ja-JP" sz="1050">
              <a:latin typeface="Meiryo UI" panose="020B0604030504040204" pitchFamily="50" charset="-128"/>
              <a:ea typeface="Meiryo UI" panose="020B0604030504040204" pitchFamily="50" charset="-128"/>
            </a:endParaRPr>
          </a:p>
          <a:p>
            <a:pPr algn="ctr"/>
            <a:r>
              <a:rPr kumimoji="1" lang="ja-JP" altLang="en-US" sz="1050">
                <a:latin typeface="Meiryo UI" panose="020B0604030504040204" pitchFamily="50" charset="-128"/>
                <a:ea typeface="Meiryo UI" panose="020B0604030504040204" pitchFamily="50" charset="-128"/>
              </a:rPr>
              <a:t>利用料</a:t>
            </a:r>
            <a:endParaRPr kumimoji="1" lang="en-US" altLang="ja-JP" sz="1050">
              <a:latin typeface="Meiryo UI" panose="020B0604030504040204" pitchFamily="50" charset="-128"/>
              <a:ea typeface="Meiryo UI" panose="020B0604030504040204" pitchFamily="50" charset="-128"/>
            </a:endParaRPr>
          </a:p>
          <a:p>
            <a:pPr algn="ctr"/>
            <a:r>
              <a:rPr kumimoji="1" lang="en-US" altLang="ja-JP" sz="1050">
                <a:latin typeface="Meiryo UI" panose="020B0604030504040204" pitchFamily="50" charset="-128"/>
                <a:ea typeface="Meiryo UI" panose="020B0604030504040204" pitchFamily="50" charset="-128"/>
              </a:rPr>
              <a:t>XX</a:t>
            </a:r>
            <a:r>
              <a:rPr kumimoji="1" lang="ja-JP" altLang="en-US" sz="1050">
                <a:latin typeface="Meiryo UI" panose="020B0604030504040204" pitchFamily="50" charset="-128"/>
                <a:ea typeface="Meiryo UI" panose="020B0604030504040204" pitchFamily="50" charset="-128"/>
              </a:rPr>
              <a:t>万円</a:t>
            </a:r>
            <a:r>
              <a:rPr kumimoji="1" lang="en-US" altLang="ja-JP" sz="1050">
                <a:latin typeface="Meiryo UI" panose="020B0604030504040204" pitchFamily="50" charset="-128"/>
                <a:ea typeface="Meiryo UI" panose="020B0604030504040204" pitchFamily="50" charset="-128"/>
              </a:rPr>
              <a:t>/</a:t>
            </a:r>
            <a:r>
              <a:rPr kumimoji="1" lang="ja-JP" altLang="en-US" sz="1050">
                <a:latin typeface="Meiryo UI" panose="020B0604030504040204" pitchFamily="50" charset="-128"/>
                <a:ea typeface="Meiryo UI" panose="020B0604030504040204" pitchFamily="50" charset="-128"/>
              </a:rPr>
              <a:t>月</a:t>
            </a:r>
          </a:p>
        </p:txBody>
      </p:sp>
      <p:sp>
        <p:nvSpPr>
          <p:cNvPr id="47" name="楕円 46">
            <a:extLst>
              <a:ext uri="{FF2B5EF4-FFF2-40B4-BE49-F238E27FC236}">
                <a16:creationId xmlns:a16="http://schemas.microsoft.com/office/drawing/2014/main" id="{90776000-32E4-909D-2849-DA20504DA137}"/>
              </a:ext>
            </a:extLst>
          </p:cNvPr>
          <p:cNvSpPr/>
          <p:nvPr/>
        </p:nvSpPr>
        <p:spPr>
          <a:xfrm>
            <a:off x="2267744" y="5186016"/>
            <a:ext cx="259401" cy="25940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1600" b="1">
                <a:latin typeface="Meiryo UI" panose="020B0604030504040204" pitchFamily="50" charset="-128"/>
                <a:ea typeface="Meiryo UI" panose="020B0604030504040204" pitchFamily="50" charset="-128"/>
              </a:rPr>
              <a:t>￥</a:t>
            </a:r>
          </a:p>
        </p:txBody>
      </p:sp>
      <p:sp>
        <p:nvSpPr>
          <p:cNvPr id="48" name="テキスト ボックス 47">
            <a:extLst>
              <a:ext uri="{FF2B5EF4-FFF2-40B4-BE49-F238E27FC236}">
                <a16:creationId xmlns:a16="http://schemas.microsoft.com/office/drawing/2014/main" id="{7EE25C86-3558-27CE-BB3D-38614E847E62}"/>
              </a:ext>
            </a:extLst>
          </p:cNvPr>
          <p:cNvSpPr txBox="1"/>
          <p:nvPr/>
        </p:nvSpPr>
        <p:spPr>
          <a:xfrm>
            <a:off x="2051720" y="4555949"/>
            <a:ext cx="1114950" cy="253916"/>
          </a:xfrm>
          <a:prstGeom prst="rect">
            <a:avLst/>
          </a:prstGeom>
          <a:noFill/>
        </p:spPr>
        <p:txBody>
          <a:bodyPr wrap="square" rtlCol="0">
            <a:spAutoFit/>
          </a:bodyPr>
          <a:lstStyle/>
          <a:p>
            <a:pPr algn="ctr"/>
            <a:r>
              <a:rPr kumimoji="1" lang="ja-JP" altLang="en-US" sz="1050">
                <a:latin typeface="Meiryo UI" panose="020B0604030504040204" pitchFamily="50" charset="-128"/>
                <a:ea typeface="Meiryo UI" panose="020B0604030504040204" pitchFamily="50" charset="-128"/>
              </a:rPr>
              <a:t>サービス提供</a:t>
            </a:r>
          </a:p>
        </p:txBody>
      </p:sp>
      <p:sp>
        <p:nvSpPr>
          <p:cNvPr id="49" name="テキスト ボックス 48">
            <a:extLst>
              <a:ext uri="{FF2B5EF4-FFF2-40B4-BE49-F238E27FC236}">
                <a16:creationId xmlns:a16="http://schemas.microsoft.com/office/drawing/2014/main" id="{34D0EAAE-EEE7-9FE2-0034-2D73A62871BE}"/>
              </a:ext>
            </a:extLst>
          </p:cNvPr>
          <p:cNvSpPr txBox="1"/>
          <p:nvPr/>
        </p:nvSpPr>
        <p:spPr>
          <a:xfrm>
            <a:off x="2843807" y="2459052"/>
            <a:ext cx="834065" cy="577081"/>
          </a:xfrm>
          <a:prstGeom prst="rect">
            <a:avLst/>
          </a:prstGeom>
          <a:noFill/>
        </p:spPr>
        <p:txBody>
          <a:bodyPr wrap="square" rtlCol="0">
            <a:spAutoFit/>
          </a:bodyPr>
          <a:lstStyle/>
          <a:p>
            <a:pPr algn="ctr"/>
            <a:r>
              <a:rPr kumimoji="1" lang="ja-JP" altLang="en-US" sz="1050">
                <a:latin typeface="Meiryo UI" panose="020B0604030504040204" pitchFamily="50" charset="-128"/>
                <a:ea typeface="Meiryo UI" panose="020B0604030504040204" pitchFamily="50" charset="-128"/>
              </a:rPr>
              <a:t>機器･</a:t>
            </a:r>
            <a:endParaRPr kumimoji="1" lang="en-US" altLang="ja-JP" sz="1050">
              <a:latin typeface="Meiryo UI" panose="020B0604030504040204" pitchFamily="50" charset="-128"/>
              <a:ea typeface="Meiryo UI" panose="020B0604030504040204" pitchFamily="50" charset="-128"/>
            </a:endParaRPr>
          </a:p>
          <a:p>
            <a:pPr algn="ctr"/>
            <a:r>
              <a:rPr kumimoji="1" lang="ja-JP" altLang="en-US" sz="1050">
                <a:latin typeface="Meiryo UI" panose="020B0604030504040204" pitchFamily="50" charset="-128"/>
                <a:ea typeface="Meiryo UI" panose="020B0604030504040204" pitchFamily="50" charset="-128"/>
              </a:rPr>
              <a:t>サービス</a:t>
            </a:r>
            <a:endParaRPr kumimoji="1" lang="en-US" altLang="ja-JP" sz="1050">
              <a:latin typeface="Meiryo UI" panose="020B0604030504040204" pitchFamily="50" charset="-128"/>
              <a:ea typeface="Meiryo UI" panose="020B0604030504040204" pitchFamily="50" charset="-128"/>
            </a:endParaRPr>
          </a:p>
          <a:p>
            <a:pPr algn="ctr"/>
            <a:r>
              <a:rPr kumimoji="1" lang="ja-JP" altLang="en-US" sz="1050">
                <a:latin typeface="Meiryo UI" panose="020B0604030504040204" pitchFamily="50" charset="-128"/>
                <a:ea typeface="Meiryo UI" panose="020B0604030504040204" pitchFamily="50" charset="-128"/>
              </a:rPr>
              <a:t>提供</a:t>
            </a:r>
          </a:p>
        </p:txBody>
      </p:sp>
      <p:sp>
        <p:nvSpPr>
          <p:cNvPr id="50" name="テキスト ボックス 49">
            <a:extLst>
              <a:ext uri="{FF2B5EF4-FFF2-40B4-BE49-F238E27FC236}">
                <a16:creationId xmlns:a16="http://schemas.microsoft.com/office/drawing/2014/main" id="{6B288C57-8CC5-05E5-2376-A021792CE60B}"/>
              </a:ext>
            </a:extLst>
          </p:cNvPr>
          <p:cNvSpPr txBox="1"/>
          <p:nvPr/>
        </p:nvSpPr>
        <p:spPr>
          <a:xfrm>
            <a:off x="2747876" y="3797025"/>
            <a:ext cx="965912" cy="738664"/>
          </a:xfrm>
          <a:prstGeom prst="rect">
            <a:avLst/>
          </a:prstGeom>
          <a:noFill/>
        </p:spPr>
        <p:txBody>
          <a:bodyPr wrap="square" rtlCol="0">
            <a:spAutoFit/>
          </a:bodyPr>
          <a:lstStyle/>
          <a:p>
            <a:pPr algn="ctr"/>
            <a:r>
              <a:rPr kumimoji="1" lang="ja-JP" altLang="en-US" sz="1050">
                <a:latin typeface="Meiryo UI" panose="020B0604030504040204" pitchFamily="50" charset="-128"/>
                <a:ea typeface="Meiryo UI" panose="020B0604030504040204" pitchFamily="50" charset="-128"/>
              </a:rPr>
              <a:t>機器･</a:t>
            </a:r>
            <a:endParaRPr kumimoji="1" lang="en-US" altLang="ja-JP" sz="1050">
              <a:latin typeface="Meiryo UI" panose="020B0604030504040204" pitchFamily="50" charset="-128"/>
              <a:ea typeface="Meiryo UI" panose="020B0604030504040204" pitchFamily="50" charset="-128"/>
            </a:endParaRPr>
          </a:p>
          <a:p>
            <a:pPr algn="ctr"/>
            <a:r>
              <a:rPr kumimoji="1" lang="ja-JP" altLang="en-US" sz="1050">
                <a:latin typeface="Meiryo UI" panose="020B0604030504040204" pitchFamily="50" charset="-128"/>
                <a:ea typeface="Meiryo UI" panose="020B0604030504040204" pitchFamily="50" charset="-128"/>
              </a:rPr>
              <a:t>サービス</a:t>
            </a:r>
            <a:endParaRPr kumimoji="1" lang="en-US" altLang="ja-JP" sz="1050">
              <a:latin typeface="Meiryo UI" panose="020B0604030504040204" pitchFamily="50" charset="-128"/>
              <a:ea typeface="Meiryo UI" panose="020B0604030504040204" pitchFamily="50" charset="-128"/>
            </a:endParaRPr>
          </a:p>
          <a:p>
            <a:pPr algn="ctr"/>
            <a:r>
              <a:rPr kumimoji="1" lang="ja-JP" altLang="en-US" sz="1050">
                <a:latin typeface="Meiryo UI" panose="020B0604030504040204" pitchFamily="50" charset="-128"/>
                <a:ea typeface="Meiryo UI" panose="020B0604030504040204" pitchFamily="50" charset="-128"/>
              </a:rPr>
              <a:t>利用料</a:t>
            </a:r>
            <a:endParaRPr kumimoji="1" lang="en-US" altLang="ja-JP" sz="1050">
              <a:latin typeface="Meiryo UI" panose="020B0604030504040204" pitchFamily="50" charset="-128"/>
              <a:ea typeface="Meiryo UI" panose="020B0604030504040204" pitchFamily="50" charset="-128"/>
            </a:endParaRPr>
          </a:p>
          <a:p>
            <a:pPr algn="ctr"/>
            <a:r>
              <a:rPr kumimoji="1" lang="en-US" altLang="ja-JP" sz="1050">
                <a:latin typeface="Meiryo UI" panose="020B0604030504040204" pitchFamily="50" charset="-128"/>
                <a:ea typeface="Meiryo UI" panose="020B0604030504040204" pitchFamily="50" charset="-128"/>
              </a:rPr>
              <a:t>XX</a:t>
            </a:r>
            <a:r>
              <a:rPr kumimoji="1" lang="ja-JP" altLang="en-US" sz="1050">
                <a:latin typeface="Meiryo UI" panose="020B0604030504040204" pitchFamily="50" charset="-128"/>
                <a:ea typeface="Meiryo UI" panose="020B0604030504040204" pitchFamily="50" charset="-128"/>
              </a:rPr>
              <a:t>万円</a:t>
            </a:r>
            <a:r>
              <a:rPr kumimoji="1" lang="en-US" altLang="ja-JP" sz="1050">
                <a:latin typeface="Meiryo UI" panose="020B0604030504040204" pitchFamily="50" charset="-128"/>
                <a:ea typeface="Meiryo UI" panose="020B0604030504040204" pitchFamily="50" charset="-128"/>
              </a:rPr>
              <a:t>/</a:t>
            </a:r>
            <a:r>
              <a:rPr kumimoji="1" lang="ja-JP" altLang="en-US" sz="1050">
                <a:latin typeface="Meiryo UI" panose="020B0604030504040204" pitchFamily="50" charset="-128"/>
                <a:ea typeface="Meiryo UI" panose="020B0604030504040204" pitchFamily="50" charset="-128"/>
              </a:rPr>
              <a:t>月</a:t>
            </a:r>
          </a:p>
        </p:txBody>
      </p:sp>
      <p:sp>
        <p:nvSpPr>
          <p:cNvPr id="51" name="楕円 50">
            <a:extLst>
              <a:ext uri="{FF2B5EF4-FFF2-40B4-BE49-F238E27FC236}">
                <a16:creationId xmlns:a16="http://schemas.microsoft.com/office/drawing/2014/main" id="{E6B3286B-2E27-D68F-CE6A-0D9CF46B3394}"/>
              </a:ext>
            </a:extLst>
          </p:cNvPr>
          <p:cNvSpPr/>
          <p:nvPr/>
        </p:nvSpPr>
        <p:spPr>
          <a:xfrm>
            <a:off x="3088463" y="3520497"/>
            <a:ext cx="259401" cy="25940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1600" b="1">
                <a:latin typeface="Meiryo UI" panose="020B0604030504040204" pitchFamily="50" charset="-128"/>
                <a:ea typeface="Meiryo UI" panose="020B0604030504040204" pitchFamily="50" charset="-128"/>
              </a:rPr>
              <a:t>￥</a:t>
            </a:r>
          </a:p>
        </p:txBody>
      </p:sp>
      <p:sp>
        <p:nvSpPr>
          <p:cNvPr id="52" name="テキスト ボックス 51">
            <a:extLst>
              <a:ext uri="{FF2B5EF4-FFF2-40B4-BE49-F238E27FC236}">
                <a16:creationId xmlns:a16="http://schemas.microsoft.com/office/drawing/2014/main" id="{66A09F29-FE08-1A84-D528-D3BFFCC0B817}"/>
              </a:ext>
            </a:extLst>
          </p:cNvPr>
          <p:cNvSpPr txBox="1"/>
          <p:nvPr/>
        </p:nvSpPr>
        <p:spPr>
          <a:xfrm>
            <a:off x="6732240" y="5339372"/>
            <a:ext cx="423147" cy="1061829"/>
          </a:xfrm>
          <a:prstGeom prst="rect">
            <a:avLst/>
          </a:prstGeom>
          <a:noFill/>
        </p:spPr>
        <p:txBody>
          <a:bodyPr wrap="square" rtlCol="0">
            <a:spAutoFit/>
          </a:bodyPr>
          <a:lstStyle/>
          <a:p>
            <a:pPr algn="ctr"/>
            <a:r>
              <a:rPr kumimoji="1" lang="ja-JP" altLang="en-US" sz="1050">
                <a:latin typeface="Meiryo UI" panose="020B0604030504040204" pitchFamily="50" charset="-128"/>
                <a:ea typeface="Meiryo UI" panose="020B0604030504040204" pitchFamily="50" charset="-128"/>
              </a:rPr>
              <a:t>研究</a:t>
            </a:r>
            <a:endParaRPr kumimoji="1" lang="en-US" altLang="ja-JP" sz="1050">
              <a:latin typeface="Meiryo UI" panose="020B0604030504040204" pitchFamily="50" charset="-128"/>
              <a:ea typeface="Meiryo UI" panose="020B0604030504040204" pitchFamily="50" charset="-128"/>
            </a:endParaRPr>
          </a:p>
          <a:p>
            <a:pPr algn="ctr"/>
            <a:r>
              <a:rPr kumimoji="1" lang="ja-JP" altLang="en-US" sz="1050">
                <a:latin typeface="Meiryo UI" panose="020B0604030504040204" pitchFamily="50" charset="-128"/>
                <a:ea typeface="Meiryo UI" panose="020B0604030504040204" pitchFamily="50" charset="-128"/>
              </a:rPr>
              <a:t>環境</a:t>
            </a:r>
            <a:endParaRPr kumimoji="1" lang="en-US" altLang="ja-JP" sz="1050">
              <a:latin typeface="Meiryo UI" panose="020B0604030504040204" pitchFamily="50" charset="-128"/>
              <a:ea typeface="Meiryo UI" panose="020B0604030504040204" pitchFamily="50" charset="-128"/>
            </a:endParaRPr>
          </a:p>
          <a:p>
            <a:pPr algn="ctr"/>
            <a:r>
              <a:rPr kumimoji="1" lang="ja-JP" altLang="en-US" sz="1050">
                <a:latin typeface="Meiryo UI" panose="020B0604030504040204" pitchFamily="50" charset="-128"/>
                <a:ea typeface="Meiryo UI" panose="020B0604030504040204" pitchFamily="50" charset="-128"/>
              </a:rPr>
              <a:t>開放</a:t>
            </a:r>
            <a:endParaRPr kumimoji="1" lang="en-US" altLang="ja-JP" sz="1050">
              <a:latin typeface="Meiryo UI" panose="020B0604030504040204" pitchFamily="50" charset="-128"/>
              <a:ea typeface="Meiryo UI" panose="020B0604030504040204" pitchFamily="50" charset="-128"/>
            </a:endParaRPr>
          </a:p>
        </p:txBody>
      </p:sp>
      <p:sp>
        <p:nvSpPr>
          <p:cNvPr id="54" name="テキスト ボックス 53">
            <a:extLst>
              <a:ext uri="{FF2B5EF4-FFF2-40B4-BE49-F238E27FC236}">
                <a16:creationId xmlns:a16="http://schemas.microsoft.com/office/drawing/2014/main" id="{2CB0D7DC-ED7F-6A04-4B7D-FA3A5DF4A627}"/>
              </a:ext>
            </a:extLst>
          </p:cNvPr>
          <p:cNvSpPr txBox="1"/>
          <p:nvPr/>
        </p:nvSpPr>
        <p:spPr>
          <a:xfrm>
            <a:off x="6660232" y="2924944"/>
            <a:ext cx="453970" cy="253916"/>
          </a:xfrm>
          <a:prstGeom prst="rect">
            <a:avLst/>
          </a:prstGeom>
          <a:noFill/>
        </p:spPr>
        <p:txBody>
          <a:bodyPr wrap="square" rtlCol="0">
            <a:spAutoFit/>
          </a:bodyPr>
          <a:lstStyle/>
          <a:p>
            <a:pPr algn="ctr"/>
            <a:r>
              <a:rPr kumimoji="1" lang="ja-JP" altLang="en-US" sz="1050">
                <a:latin typeface="Meiryo UI" panose="020B0604030504040204" pitchFamily="50" charset="-128"/>
                <a:ea typeface="Meiryo UI" panose="020B0604030504040204" pitchFamily="50" charset="-128"/>
              </a:rPr>
              <a:t>参画</a:t>
            </a:r>
            <a:endParaRPr kumimoji="1" lang="en-US" altLang="ja-JP" sz="1050">
              <a:latin typeface="Meiryo UI" panose="020B0604030504040204" pitchFamily="50" charset="-128"/>
              <a:ea typeface="Meiryo UI" panose="020B0604030504040204" pitchFamily="50" charset="-128"/>
            </a:endParaRPr>
          </a:p>
        </p:txBody>
      </p:sp>
      <p:cxnSp>
        <p:nvCxnSpPr>
          <p:cNvPr id="55" name="直線矢印コネクタ 54">
            <a:extLst>
              <a:ext uri="{FF2B5EF4-FFF2-40B4-BE49-F238E27FC236}">
                <a16:creationId xmlns:a16="http://schemas.microsoft.com/office/drawing/2014/main" id="{45B2921F-F0F3-832F-6589-4ED35B339244}"/>
              </a:ext>
            </a:extLst>
          </p:cNvPr>
          <p:cNvCxnSpPr>
            <a:cxnSpLocks/>
          </p:cNvCxnSpPr>
          <p:nvPr/>
        </p:nvCxnSpPr>
        <p:spPr>
          <a:xfrm flipH="1">
            <a:off x="6516216" y="3116926"/>
            <a:ext cx="612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6" name="テキスト ボックス 55">
            <a:extLst>
              <a:ext uri="{FF2B5EF4-FFF2-40B4-BE49-F238E27FC236}">
                <a16:creationId xmlns:a16="http://schemas.microsoft.com/office/drawing/2014/main" id="{BD26C46A-C74C-DA69-ED7E-32532251E7B0}"/>
              </a:ext>
            </a:extLst>
          </p:cNvPr>
          <p:cNvSpPr txBox="1"/>
          <p:nvPr/>
        </p:nvSpPr>
        <p:spPr>
          <a:xfrm>
            <a:off x="6660232" y="4759260"/>
            <a:ext cx="453970" cy="253916"/>
          </a:xfrm>
          <a:prstGeom prst="rect">
            <a:avLst/>
          </a:prstGeom>
          <a:noFill/>
        </p:spPr>
        <p:txBody>
          <a:bodyPr wrap="square" rtlCol="0">
            <a:spAutoFit/>
          </a:bodyPr>
          <a:lstStyle/>
          <a:p>
            <a:pPr algn="ctr"/>
            <a:r>
              <a:rPr kumimoji="1" lang="ja-JP" altLang="en-US" sz="1050">
                <a:latin typeface="Meiryo UI" panose="020B0604030504040204" pitchFamily="50" charset="-128"/>
                <a:ea typeface="Meiryo UI" panose="020B0604030504040204" pitchFamily="50" charset="-128"/>
              </a:rPr>
              <a:t>参画</a:t>
            </a:r>
            <a:endParaRPr kumimoji="1" lang="en-US" altLang="ja-JP" sz="1050">
              <a:latin typeface="Meiryo UI" panose="020B0604030504040204" pitchFamily="50" charset="-128"/>
              <a:ea typeface="Meiryo UI" panose="020B0604030504040204" pitchFamily="50" charset="-128"/>
            </a:endParaRPr>
          </a:p>
        </p:txBody>
      </p:sp>
      <p:cxnSp>
        <p:nvCxnSpPr>
          <p:cNvPr id="57" name="直線矢印コネクタ 56">
            <a:extLst>
              <a:ext uri="{FF2B5EF4-FFF2-40B4-BE49-F238E27FC236}">
                <a16:creationId xmlns:a16="http://schemas.microsoft.com/office/drawing/2014/main" id="{A7985EAC-BA93-3E35-9627-2616924EA0B8}"/>
              </a:ext>
            </a:extLst>
          </p:cNvPr>
          <p:cNvCxnSpPr>
            <a:cxnSpLocks/>
          </p:cNvCxnSpPr>
          <p:nvPr/>
        </p:nvCxnSpPr>
        <p:spPr>
          <a:xfrm flipH="1">
            <a:off x="6516216" y="4951242"/>
            <a:ext cx="648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58" name="グループ化 57">
            <a:extLst>
              <a:ext uri="{FF2B5EF4-FFF2-40B4-BE49-F238E27FC236}">
                <a16:creationId xmlns:a16="http://schemas.microsoft.com/office/drawing/2014/main" id="{68205D43-BA9F-A88E-605C-5EC2E45AD879}"/>
              </a:ext>
            </a:extLst>
          </p:cNvPr>
          <p:cNvGrpSpPr/>
          <p:nvPr/>
        </p:nvGrpSpPr>
        <p:grpSpPr>
          <a:xfrm>
            <a:off x="7812360" y="3003436"/>
            <a:ext cx="504000" cy="259401"/>
            <a:chOff x="7090143" y="3163215"/>
            <a:chExt cx="504000" cy="259401"/>
          </a:xfrm>
        </p:grpSpPr>
        <p:cxnSp>
          <p:nvCxnSpPr>
            <p:cNvPr id="59" name="直線矢印コネクタ 58">
              <a:extLst>
                <a:ext uri="{FF2B5EF4-FFF2-40B4-BE49-F238E27FC236}">
                  <a16:creationId xmlns:a16="http://schemas.microsoft.com/office/drawing/2014/main" id="{C28D6572-FEFA-8BCE-D289-FD7555175F4F}"/>
                </a:ext>
              </a:extLst>
            </p:cNvPr>
            <p:cNvCxnSpPr>
              <a:cxnSpLocks/>
            </p:cNvCxnSpPr>
            <p:nvPr/>
          </p:nvCxnSpPr>
          <p:spPr>
            <a:xfrm flipH="1">
              <a:off x="7090143" y="3300656"/>
              <a:ext cx="504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0" name="楕円 59">
              <a:extLst>
                <a:ext uri="{FF2B5EF4-FFF2-40B4-BE49-F238E27FC236}">
                  <a16:creationId xmlns:a16="http://schemas.microsoft.com/office/drawing/2014/main" id="{13FDCD54-AA5D-E0BF-8047-DFF7821E4246}"/>
                </a:ext>
              </a:extLst>
            </p:cNvPr>
            <p:cNvSpPr/>
            <p:nvPr/>
          </p:nvSpPr>
          <p:spPr>
            <a:xfrm>
              <a:off x="7273311" y="3163215"/>
              <a:ext cx="259401" cy="25940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1600" b="1">
                  <a:latin typeface="Meiryo UI" panose="020B0604030504040204" pitchFamily="50" charset="-128"/>
                  <a:ea typeface="Meiryo UI" panose="020B0604030504040204" pitchFamily="50" charset="-128"/>
                </a:rPr>
                <a:t>￥</a:t>
              </a:r>
            </a:p>
          </p:txBody>
        </p:sp>
      </p:grpSp>
      <p:sp>
        <p:nvSpPr>
          <p:cNvPr id="61" name="テキスト ボックス 60">
            <a:extLst>
              <a:ext uri="{FF2B5EF4-FFF2-40B4-BE49-F238E27FC236}">
                <a16:creationId xmlns:a16="http://schemas.microsoft.com/office/drawing/2014/main" id="{7B1D1749-7B8D-E351-537A-8525C34F8C49}"/>
              </a:ext>
            </a:extLst>
          </p:cNvPr>
          <p:cNvSpPr txBox="1"/>
          <p:nvPr/>
        </p:nvSpPr>
        <p:spPr>
          <a:xfrm>
            <a:off x="7799801" y="2636912"/>
            <a:ext cx="588623" cy="415498"/>
          </a:xfrm>
          <a:prstGeom prst="rect">
            <a:avLst/>
          </a:prstGeom>
          <a:noFill/>
        </p:spPr>
        <p:txBody>
          <a:bodyPr wrap="square" rtlCol="0">
            <a:spAutoFit/>
          </a:bodyPr>
          <a:lstStyle/>
          <a:p>
            <a:pPr algn="ctr"/>
            <a:r>
              <a:rPr lang="ja-JP" altLang="en-US" sz="1050">
                <a:latin typeface="Meiryo UI" panose="020B0604030504040204" pitchFamily="50" charset="-128"/>
                <a:ea typeface="Meiryo UI" panose="020B0604030504040204" pitchFamily="50" charset="-128"/>
              </a:rPr>
              <a:t>総務省</a:t>
            </a:r>
            <a:endParaRPr lang="en-US" altLang="ja-JP" sz="1050">
              <a:latin typeface="Meiryo UI" panose="020B0604030504040204" pitchFamily="50" charset="-128"/>
              <a:ea typeface="Meiryo UI" panose="020B0604030504040204" pitchFamily="50" charset="-128"/>
            </a:endParaRPr>
          </a:p>
          <a:p>
            <a:pPr algn="ctr"/>
            <a:r>
              <a:rPr kumimoji="1" lang="ja-JP" altLang="en-US" sz="1050">
                <a:latin typeface="Meiryo UI" panose="020B0604030504040204" pitchFamily="50" charset="-128"/>
                <a:ea typeface="Meiryo UI" panose="020B0604030504040204" pitchFamily="50" charset="-128"/>
              </a:rPr>
              <a:t>補助金</a:t>
            </a:r>
            <a:endParaRPr kumimoji="1" lang="en-US" altLang="ja-JP" sz="1050">
              <a:latin typeface="Meiryo UI" panose="020B0604030504040204" pitchFamily="50" charset="-128"/>
              <a:ea typeface="Meiryo UI" panose="020B0604030504040204" pitchFamily="50" charset="-128"/>
            </a:endParaRPr>
          </a:p>
        </p:txBody>
      </p:sp>
      <p:sp>
        <p:nvSpPr>
          <p:cNvPr id="1544" name="正方形/長方形 1543">
            <a:extLst>
              <a:ext uri="{FF2B5EF4-FFF2-40B4-BE49-F238E27FC236}">
                <a16:creationId xmlns:a16="http://schemas.microsoft.com/office/drawing/2014/main" id="{7C6267E2-61DE-5914-349B-9669ACDCD267}"/>
              </a:ext>
            </a:extLst>
          </p:cNvPr>
          <p:cNvSpPr/>
          <p:nvPr/>
        </p:nvSpPr>
        <p:spPr>
          <a:xfrm>
            <a:off x="3899443" y="3797025"/>
            <a:ext cx="1580210" cy="42664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a:solidFill>
                  <a:schemeClr val="tx1"/>
                </a:solidFill>
                <a:latin typeface="Meiryo UI" panose="020B0604030504040204" pitchFamily="50" charset="-128"/>
                <a:ea typeface="Meiryo UI" panose="020B0604030504040204" pitchFamily="50" charset="-128"/>
              </a:rPr>
              <a:t>社</a:t>
            </a:r>
            <a:br>
              <a:rPr kumimoji="1" lang="en-US" altLang="ja-JP">
                <a:solidFill>
                  <a:schemeClr val="tx1"/>
                </a:solidFill>
                <a:latin typeface="Meiryo UI" panose="020B0604030504040204" pitchFamily="50" charset="-128"/>
                <a:ea typeface="Meiryo UI" panose="020B0604030504040204" pitchFamily="50" charset="-128"/>
              </a:rPr>
            </a:br>
            <a:r>
              <a:rPr kumimoji="1" lang="ja-JP" altLang="en-US">
                <a:solidFill>
                  <a:schemeClr val="tx1"/>
                </a:solidFill>
                <a:latin typeface="Meiryo UI" panose="020B0604030504040204" pitchFamily="50" charset="-128"/>
                <a:ea typeface="Meiryo UI" panose="020B0604030504040204" pitchFamily="50" charset="-128"/>
              </a:rPr>
              <a:t>Ｂ</a:t>
            </a:r>
            <a:endParaRPr kumimoji="1" lang="en-US" altLang="ja-JP">
              <a:solidFill>
                <a:schemeClr val="tx1"/>
              </a:solidFill>
              <a:latin typeface="Meiryo UI" panose="020B0604030504040204" pitchFamily="50" charset="-128"/>
              <a:ea typeface="Meiryo UI" panose="020B0604030504040204" pitchFamily="50" charset="-128"/>
            </a:endParaRPr>
          </a:p>
        </p:txBody>
      </p:sp>
      <p:sp>
        <p:nvSpPr>
          <p:cNvPr id="1545" name="正方形/長方形 1544">
            <a:extLst>
              <a:ext uri="{FF2B5EF4-FFF2-40B4-BE49-F238E27FC236}">
                <a16:creationId xmlns:a16="http://schemas.microsoft.com/office/drawing/2014/main" id="{74DA9666-3C77-EA68-C931-B7EE450B944A}"/>
              </a:ext>
            </a:extLst>
          </p:cNvPr>
          <p:cNvSpPr/>
          <p:nvPr/>
        </p:nvSpPr>
        <p:spPr>
          <a:xfrm>
            <a:off x="3877179" y="4845927"/>
            <a:ext cx="1580210" cy="42664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a:solidFill>
                  <a:schemeClr val="tx1"/>
                </a:solidFill>
                <a:latin typeface="Meiryo UI" panose="020B0604030504040204" pitchFamily="50" charset="-128"/>
                <a:ea typeface="Meiryo UI" panose="020B0604030504040204" pitchFamily="50" charset="-128"/>
              </a:rPr>
              <a:t>社</a:t>
            </a:r>
            <a:br>
              <a:rPr kumimoji="1" lang="en-US" altLang="ja-JP">
                <a:solidFill>
                  <a:schemeClr val="tx1"/>
                </a:solidFill>
                <a:latin typeface="Meiryo UI" panose="020B0604030504040204" pitchFamily="50" charset="-128"/>
                <a:ea typeface="Meiryo UI" panose="020B0604030504040204" pitchFamily="50" charset="-128"/>
              </a:rPr>
            </a:br>
            <a:r>
              <a:rPr kumimoji="1" lang="ja-JP" altLang="en-US">
                <a:solidFill>
                  <a:schemeClr val="tx1"/>
                </a:solidFill>
                <a:latin typeface="Meiryo UI" panose="020B0604030504040204" pitchFamily="50" charset="-128"/>
                <a:ea typeface="Meiryo UI" panose="020B0604030504040204" pitchFamily="50" charset="-128"/>
              </a:rPr>
              <a:t>Ｃ</a:t>
            </a:r>
            <a:endParaRPr kumimoji="1" lang="en-US" altLang="ja-JP">
              <a:solidFill>
                <a:schemeClr val="tx1"/>
              </a:solidFill>
              <a:latin typeface="Meiryo UI" panose="020B0604030504040204" pitchFamily="50" charset="-128"/>
              <a:ea typeface="Meiryo UI" panose="020B0604030504040204" pitchFamily="50" charset="-128"/>
            </a:endParaRPr>
          </a:p>
        </p:txBody>
      </p:sp>
      <p:grpSp>
        <p:nvGrpSpPr>
          <p:cNvPr id="1546" name="グループ化 1545">
            <a:extLst>
              <a:ext uri="{FF2B5EF4-FFF2-40B4-BE49-F238E27FC236}">
                <a16:creationId xmlns:a16="http://schemas.microsoft.com/office/drawing/2014/main" id="{6B7A7BF9-A329-EC6D-6087-426BE6E42B9A}"/>
              </a:ext>
            </a:extLst>
          </p:cNvPr>
          <p:cNvGrpSpPr/>
          <p:nvPr/>
        </p:nvGrpSpPr>
        <p:grpSpPr>
          <a:xfrm>
            <a:off x="6588560" y="2611515"/>
            <a:ext cx="504000" cy="259401"/>
            <a:chOff x="7090143" y="3163215"/>
            <a:chExt cx="504000" cy="259401"/>
          </a:xfrm>
        </p:grpSpPr>
        <p:cxnSp>
          <p:nvCxnSpPr>
            <p:cNvPr id="1547" name="直線矢印コネクタ 1546">
              <a:extLst>
                <a:ext uri="{FF2B5EF4-FFF2-40B4-BE49-F238E27FC236}">
                  <a16:creationId xmlns:a16="http://schemas.microsoft.com/office/drawing/2014/main" id="{1828B5D7-22B5-BB34-3920-9BDCB094CCF8}"/>
                </a:ext>
              </a:extLst>
            </p:cNvPr>
            <p:cNvCxnSpPr>
              <a:cxnSpLocks/>
            </p:cNvCxnSpPr>
            <p:nvPr/>
          </p:nvCxnSpPr>
          <p:spPr>
            <a:xfrm flipH="1">
              <a:off x="7090143" y="3300656"/>
              <a:ext cx="5040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48" name="楕円 1547">
              <a:extLst>
                <a:ext uri="{FF2B5EF4-FFF2-40B4-BE49-F238E27FC236}">
                  <a16:creationId xmlns:a16="http://schemas.microsoft.com/office/drawing/2014/main" id="{A899A3DA-DF55-15E6-78AA-B3D21A1D40B0}"/>
                </a:ext>
              </a:extLst>
            </p:cNvPr>
            <p:cNvSpPr/>
            <p:nvPr/>
          </p:nvSpPr>
          <p:spPr>
            <a:xfrm>
              <a:off x="7273311" y="3163215"/>
              <a:ext cx="259401" cy="25940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1600" b="1">
                  <a:latin typeface="Meiryo UI" panose="020B0604030504040204" pitchFamily="50" charset="-128"/>
                  <a:ea typeface="Meiryo UI" panose="020B0604030504040204" pitchFamily="50" charset="-128"/>
                </a:rPr>
                <a:t>￥</a:t>
              </a:r>
            </a:p>
          </p:txBody>
        </p:sp>
      </p:grpSp>
      <p:sp>
        <p:nvSpPr>
          <p:cNvPr id="1549" name="テキスト ボックス 1548">
            <a:extLst>
              <a:ext uri="{FF2B5EF4-FFF2-40B4-BE49-F238E27FC236}">
                <a16:creationId xmlns:a16="http://schemas.microsoft.com/office/drawing/2014/main" id="{ABB06CE1-940D-56D1-E63C-562EF3E63C3E}"/>
              </a:ext>
            </a:extLst>
          </p:cNvPr>
          <p:cNvSpPr txBox="1"/>
          <p:nvPr/>
        </p:nvSpPr>
        <p:spPr>
          <a:xfrm>
            <a:off x="6608292" y="2373081"/>
            <a:ext cx="588623" cy="253916"/>
          </a:xfrm>
          <a:prstGeom prst="rect">
            <a:avLst/>
          </a:prstGeom>
          <a:noFill/>
        </p:spPr>
        <p:txBody>
          <a:bodyPr wrap="square" rtlCol="0">
            <a:spAutoFit/>
          </a:bodyPr>
          <a:lstStyle/>
          <a:p>
            <a:pPr algn="ctr"/>
            <a:r>
              <a:rPr kumimoji="1" lang="ja-JP" altLang="en-US" sz="1050">
                <a:latin typeface="Meiryo UI" panose="020B0604030504040204" pitchFamily="50" charset="-128"/>
                <a:ea typeface="Meiryo UI" panose="020B0604030504040204" pitchFamily="50" charset="-128"/>
              </a:rPr>
              <a:t>構築費</a:t>
            </a:r>
            <a:endParaRPr kumimoji="1" lang="en-US" altLang="ja-JP" sz="1050">
              <a:latin typeface="Meiryo UI" panose="020B0604030504040204" pitchFamily="50" charset="-128"/>
              <a:ea typeface="Meiryo UI" panose="020B0604030504040204" pitchFamily="50" charset="-128"/>
            </a:endParaRPr>
          </a:p>
        </p:txBody>
      </p:sp>
      <p:sp>
        <p:nvSpPr>
          <p:cNvPr id="26" name="テキスト ボックス 25">
            <a:extLst>
              <a:ext uri="{FF2B5EF4-FFF2-40B4-BE49-F238E27FC236}">
                <a16:creationId xmlns:a16="http://schemas.microsoft.com/office/drawing/2014/main" id="{FE4208C6-9FE8-0A79-723B-99B6B72B1559}"/>
              </a:ext>
            </a:extLst>
          </p:cNvPr>
          <p:cNvSpPr txBox="1"/>
          <p:nvPr/>
        </p:nvSpPr>
        <p:spPr>
          <a:xfrm>
            <a:off x="4135756" y="1038145"/>
            <a:ext cx="2596484" cy="64633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wrap="square" numCol="1" spcCol="0" rtlCol="0" fromWordArt="0" anchor="ctr" anchorCtr="0" forceAA="0" compatLnSpc="1">
            <a:spAutoFit/>
          </a:bodyPr>
          <a:lstStyle/>
          <a:p>
            <a:pPr algn="ctr"/>
            <a:r>
              <a:rPr kumimoji="1" lang="ja-JP" altLang="en-US" sz="3600" u="sng">
                <a:solidFill>
                  <a:srgbClr val="FF0000"/>
                </a:solidFill>
                <a:latin typeface="Meiryo UI" panose="020B0604030504040204" pitchFamily="50" charset="-128"/>
                <a:ea typeface="Meiryo UI" panose="020B0604030504040204" pitchFamily="50" charset="-128"/>
              </a:rPr>
              <a:t>記載例</a:t>
            </a:r>
          </a:p>
        </p:txBody>
      </p:sp>
      <p:sp>
        <p:nvSpPr>
          <p:cNvPr id="28" name="テキスト ボックス 42">
            <a:extLst>
              <a:ext uri="{FF2B5EF4-FFF2-40B4-BE49-F238E27FC236}">
                <a16:creationId xmlns:a16="http://schemas.microsoft.com/office/drawing/2014/main" id="{046BE12B-6CE9-DFD9-AD34-554E5B6954C6}"/>
              </a:ext>
            </a:extLst>
          </p:cNvPr>
          <p:cNvSpPr txBox="1"/>
          <p:nvPr/>
        </p:nvSpPr>
        <p:spPr>
          <a:xfrm>
            <a:off x="597838" y="364415"/>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a:solidFill>
                  <a:srgbClr val="575757"/>
                </a:solidFill>
                <a:latin typeface="Meiryo UI" panose="020B0604030504040204" pitchFamily="50" charset="-128"/>
                <a:ea typeface="Meiryo UI" panose="020B0604030504040204" pitchFamily="50" charset="-128"/>
              </a:rPr>
              <a:t>Ⅵ</a:t>
            </a:r>
            <a:r>
              <a:rPr kumimoji="1" lang="ja-JP" altLang="en-US" sz="1400">
                <a:solidFill>
                  <a:srgbClr val="575757"/>
                </a:solidFill>
                <a:latin typeface="Meiryo UI" panose="020B0604030504040204" pitchFamily="50" charset="-128"/>
                <a:ea typeface="Meiryo UI" panose="020B0604030504040204" pitchFamily="50" charset="-128"/>
              </a:rPr>
              <a:t>　</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横展開の計画</a:t>
            </a:r>
          </a:p>
        </p:txBody>
      </p:sp>
      <p:sp>
        <p:nvSpPr>
          <p:cNvPr id="4" name="Rectangle 217">
            <a:extLst>
              <a:ext uri="{FF2B5EF4-FFF2-40B4-BE49-F238E27FC236}">
                <a16:creationId xmlns:a16="http://schemas.microsoft.com/office/drawing/2014/main" id="{176A0F13-3FDA-FC8A-68F6-A4653DFE031C}"/>
              </a:ext>
            </a:extLst>
          </p:cNvPr>
          <p:cNvSpPr/>
          <p:nvPr/>
        </p:nvSpPr>
        <p:spPr>
          <a:xfrm>
            <a:off x="630000" y="2565"/>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評価の観点：カ　実装・横展開性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829938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39"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395" imgH="396" progId="TCLayout.ActiveDocument.1">
                  <p:embed/>
                </p:oleObj>
              </mc:Choice>
              <mc:Fallback>
                <p:oleObj name="think-cell スライド" r:id="rId3" imgW="395" imgH="396" progId="TCLayout.ActiveDocument.1">
                  <p:embed/>
                  <p:pic>
                    <p:nvPicPr>
                      <p:cNvPr id="1939" name="think-cell data - do not delete" hidden="1"/>
                      <p:cNvPicPr>
                        <a:picLocks noChangeAspect="1"/>
                      </p:cNvPicPr>
                      <p:nvPr/>
                    </p:nvPicPr>
                    <p:blipFill>
                      <a:blip r:embed="rId4"/>
                      <a:stretch>
                        <a:fillRect/>
                      </a:stretch>
                    </p:blipFill>
                    <p:spPr>
                      <a:xfrm>
                        <a:off x="1588" y="1588"/>
                        <a:ext cx="1588" cy="1588"/>
                      </a:xfrm>
                      <a:prstGeom prst="rect">
                        <a:avLst/>
                      </a:prstGeom>
                    </p:spPr>
                  </p:pic>
                </p:oleObj>
              </mc:Fallback>
            </mc:AlternateContent>
          </a:graphicData>
        </a:graphic>
      </p:graphicFrame>
      <p:cxnSp>
        <p:nvCxnSpPr>
          <p:cNvPr id="1940" name="Straight Connector 71"/>
          <p:cNvCxnSpPr>
            <a:cxnSpLocks/>
          </p:cNvCxnSpPr>
          <p:nvPr/>
        </p:nvCxnSpPr>
        <p:spPr>
          <a:xfrm>
            <a:off x="1222744" y="2716307"/>
            <a:ext cx="10210898"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41" name="Straight Connector 71"/>
          <p:cNvCxnSpPr>
            <a:cxnSpLocks/>
          </p:cNvCxnSpPr>
          <p:nvPr/>
        </p:nvCxnSpPr>
        <p:spPr>
          <a:xfrm>
            <a:off x="1222744" y="3972709"/>
            <a:ext cx="10210898"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42" name="Straight Connector 71"/>
          <p:cNvCxnSpPr>
            <a:cxnSpLocks/>
          </p:cNvCxnSpPr>
          <p:nvPr/>
        </p:nvCxnSpPr>
        <p:spPr>
          <a:xfrm>
            <a:off x="1222744" y="5229111"/>
            <a:ext cx="10210898"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943" name="テキスト ボックス 6"/>
          <p:cNvSpPr txBox="1"/>
          <p:nvPr/>
        </p:nvSpPr>
        <p:spPr>
          <a:xfrm>
            <a:off x="1222745" y="1512106"/>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err="1">
                <a:ln>
                  <a:noFill/>
                </a:ln>
                <a:solidFill>
                  <a:srgbClr val="3EAD92"/>
                </a:solidFill>
                <a:effectLst/>
                <a:uLnTx/>
                <a:uFillTx/>
                <a:latin typeface="Meiryo UI" panose="020B0604030504040204" pitchFamily="50" charset="-128"/>
                <a:ea typeface="Meiryo UI" panose="020B0604030504040204" pitchFamily="50" charset="-128"/>
              </a:rPr>
              <a:t>Xxx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県</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市</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944" name="テキスト ボックス 24"/>
          <p:cNvSpPr txBox="1"/>
          <p:nvPr/>
        </p:nvSpPr>
        <p:spPr>
          <a:xfrm>
            <a:off x="1222745" y="2768508"/>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45" name="テキスト ボックス 34"/>
          <p:cNvSpPr txBox="1"/>
          <p:nvPr/>
        </p:nvSpPr>
        <p:spPr>
          <a:xfrm>
            <a:off x="1222745" y="5281312"/>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grpSp>
        <p:nvGrpSpPr>
          <p:cNvPr id="1946" name="Group 200"/>
          <p:cNvGrpSpPr/>
          <p:nvPr/>
        </p:nvGrpSpPr>
        <p:grpSpPr>
          <a:xfrm>
            <a:off x="1222744" y="1108966"/>
            <a:ext cx="2466443" cy="288132"/>
            <a:chOff x="5069010" y="1088050"/>
            <a:chExt cx="2960760" cy="288132"/>
          </a:xfrm>
        </p:grpSpPr>
        <p:sp>
          <p:nvSpPr>
            <p:cNvPr id="1947" name="Rectangle 45"/>
            <p:cNvSpPr/>
            <p:nvPr/>
          </p:nvSpPr>
          <p:spPr>
            <a:xfrm>
              <a:off x="5069010" y="1088050"/>
              <a:ext cx="2960760" cy="288132"/>
            </a:xfrm>
            <a:prstGeom prst="rect">
              <a:avLst/>
            </a:prstGeom>
            <a:solidFill>
              <a:schemeClr val="tx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対象 </a:t>
              </a:r>
              <a:r>
                <a:rPr kumimoji="1"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a:t>
              </a:r>
              <a:r>
                <a:rPr kumimoji="1"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地域・業界団体等</a:t>
              </a:r>
              <a:r>
                <a:rPr kumimoji="1" lang="en-US" altLang="ja-JP"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a:t>
              </a:r>
              <a:endParaRPr kumimoji="1"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cxnSp>
          <p:nvCxnSpPr>
            <p:cNvPr id="1948" name="Straight Connector 195"/>
            <p:cNvCxnSpPr>
              <a:cxnSpLocks/>
            </p:cNvCxnSpPr>
            <p:nvPr/>
          </p:nvCxnSpPr>
          <p:spPr>
            <a:xfrm>
              <a:off x="5069010" y="1376182"/>
              <a:ext cx="2960760" cy="0"/>
            </a:xfrm>
            <a:prstGeom prst="line">
              <a:avLst/>
            </a:prstGeom>
            <a:solidFill>
              <a:schemeClr val="tx2"/>
            </a:solidFill>
            <a:ln w="9525" cap="rnd" cmpd="sng" algn="ctr">
              <a:noFill/>
              <a:prstDash val="solid"/>
              <a:round/>
            </a:ln>
            <a:effectLst/>
          </p:spPr>
          <p:style>
            <a:lnRef idx="1">
              <a:schemeClr val="accent1"/>
            </a:lnRef>
            <a:fillRef idx="0">
              <a:schemeClr val="accent1"/>
            </a:fillRef>
            <a:effectRef idx="0">
              <a:schemeClr val="accent1"/>
            </a:effectRef>
            <a:fontRef idx="minor">
              <a:schemeClr val="tx1"/>
            </a:fontRef>
          </p:style>
        </p:cxnSp>
      </p:grpSp>
      <p:sp>
        <p:nvSpPr>
          <p:cNvPr id="1949" name="テキスト ボックス 11"/>
          <p:cNvSpPr txBox="1"/>
          <p:nvPr/>
        </p:nvSpPr>
        <p:spPr>
          <a:xfrm>
            <a:off x="6468185" y="1512106"/>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実装の結果を元に、</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年</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月に具体的な</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の導入の協議を</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開始する</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950" name="テキスト ボックス 12"/>
          <p:cNvSpPr txBox="1"/>
          <p:nvPr/>
        </p:nvSpPr>
        <p:spPr>
          <a:xfrm>
            <a:off x="6468185" y="2768508"/>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51" name="テキスト ボックス 14"/>
          <p:cNvSpPr txBox="1"/>
          <p:nvPr/>
        </p:nvSpPr>
        <p:spPr>
          <a:xfrm>
            <a:off x="6468185" y="5281312"/>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grpSp>
        <p:nvGrpSpPr>
          <p:cNvPr id="1952" name="Group 200"/>
          <p:cNvGrpSpPr/>
          <p:nvPr/>
        </p:nvGrpSpPr>
        <p:grpSpPr>
          <a:xfrm>
            <a:off x="6468184" y="1108966"/>
            <a:ext cx="2466443" cy="288132"/>
            <a:chOff x="5069010" y="1088050"/>
            <a:chExt cx="2960760" cy="288132"/>
          </a:xfrm>
        </p:grpSpPr>
        <p:sp>
          <p:nvSpPr>
            <p:cNvPr id="1953" name="Rectangle 45"/>
            <p:cNvSpPr/>
            <p:nvPr/>
          </p:nvSpPr>
          <p:spPr>
            <a:xfrm>
              <a:off x="5069010" y="1088050"/>
              <a:ext cx="2960760" cy="288132"/>
            </a:xfrm>
            <a:prstGeom prst="rect">
              <a:avLst/>
            </a:prstGeom>
            <a:solidFill>
              <a:schemeClr val="tx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今後の取組予定</a:t>
              </a:r>
            </a:p>
          </p:txBody>
        </p:sp>
        <p:cxnSp>
          <p:nvCxnSpPr>
            <p:cNvPr id="1954" name="Straight Connector 195"/>
            <p:cNvCxnSpPr>
              <a:cxnSpLocks/>
            </p:cNvCxnSpPr>
            <p:nvPr/>
          </p:nvCxnSpPr>
          <p:spPr>
            <a:xfrm>
              <a:off x="5069010" y="1376182"/>
              <a:ext cx="2960760" cy="0"/>
            </a:xfrm>
            <a:prstGeom prst="line">
              <a:avLst/>
            </a:prstGeom>
            <a:solidFill>
              <a:schemeClr val="tx2"/>
            </a:solidFill>
            <a:ln w="9525" cap="rnd" cmpd="sng" algn="ctr">
              <a:noFill/>
              <a:prstDash val="solid"/>
              <a:round/>
            </a:ln>
            <a:effectLst/>
          </p:spPr>
          <p:style>
            <a:lnRef idx="1">
              <a:schemeClr val="accent1"/>
            </a:lnRef>
            <a:fillRef idx="0">
              <a:schemeClr val="accent1"/>
            </a:fillRef>
            <a:effectRef idx="0">
              <a:schemeClr val="accent1"/>
            </a:effectRef>
            <a:fontRef idx="minor">
              <a:schemeClr val="tx1"/>
            </a:fontRef>
          </p:style>
        </p:cxnSp>
      </p:grpSp>
      <p:sp>
        <p:nvSpPr>
          <p:cNvPr id="1955" name="テキスト ボックス 26"/>
          <p:cNvSpPr txBox="1"/>
          <p:nvPr/>
        </p:nvSpPr>
        <p:spPr>
          <a:xfrm>
            <a:off x="9090906" y="5281312"/>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56" name="テキスト ボックス 20"/>
          <p:cNvSpPr txBox="1"/>
          <p:nvPr/>
        </p:nvSpPr>
        <p:spPr>
          <a:xfrm>
            <a:off x="9090906" y="1512106"/>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ソリューションを共同利用することで、</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の年間利用料が</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削減することが可能</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957" name="テキスト ボックス 21"/>
          <p:cNvSpPr txBox="1"/>
          <p:nvPr/>
        </p:nvSpPr>
        <p:spPr>
          <a:xfrm>
            <a:off x="9090906" y="2768508"/>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grpSp>
        <p:nvGrpSpPr>
          <p:cNvPr id="1958" name="Group 200"/>
          <p:cNvGrpSpPr/>
          <p:nvPr/>
        </p:nvGrpSpPr>
        <p:grpSpPr>
          <a:xfrm>
            <a:off x="9090905" y="1108966"/>
            <a:ext cx="2466443" cy="288132"/>
            <a:chOff x="5069010" y="1088050"/>
            <a:chExt cx="2960760" cy="288132"/>
          </a:xfrm>
        </p:grpSpPr>
        <p:sp>
          <p:nvSpPr>
            <p:cNvPr id="1959" name="Rectangle 45"/>
            <p:cNvSpPr/>
            <p:nvPr/>
          </p:nvSpPr>
          <p:spPr>
            <a:xfrm>
              <a:off x="5069010" y="1088050"/>
              <a:ext cx="2960760" cy="288132"/>
            </a:xfrm>
            <a:prstGeom prst="rect">
              <a:avLst/>
            </a:prstGeom>
            <a:solidFill>
              <a:schemeClr val="tx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効果の見立て</a:t>
              </a:r>
            </a:p>
          </p:txBody>
        </p:sp>
        <p:cxnSp>
          <p:nvCxnSpPr>
            <p:cNvPr id="1960" name="Straight Connector 195"/>
            <p:cNvCxnSpPr>
              <a:cxnSpLocks/>
            </p:cNvCxnSpPr>
            <p:nvPr/>
          </p:nvCxnSpPr>
          <p:spPr>
            <a:xfrm>
              <a:off x="5069010" y="1376182"/>
              <a:ext cx="2960760" cy="0"/>
            </a:xfrm>
            <a:prstGeom prst="line">
              <a:avLst/>
            </a:prstGeom>
            <a:solidFill>
              <a:schemeClr val="tx2"/>
            </a:solidFill>
            <a:ln w="9525" cap="rnd" cmpd="sng" algn="ctr">
              <a:noFill/>
              <a:prstDash val="solid"/>
              <a:round/>
            </a:ln>
            <a:effectLst/>
          </p:spPr>
          <p:style>
            <a:lnRef idx="1">
              <a:schemeClr val="accent1"/>
            </a:lnRef>
            <a:fillRef idx="0">
              <a:schemeClr val="accent1"/>
            </a:fillRef>
            <a:effectRef idx="0">
              <a:schemeClr val="accent1"/>
            </a:effectRef>
            <a:fontRef idx="minor">
              <a:schemeClr val="tx1"/>
            </a:fontRef>
          </p:style>
        </p:cxnSp>
      </p:grpSp>
      <p:sp>
        <p:nvSpPr>
          <p:cNvPr id="1961" name="テキスト ボックス 11"/>
          <p:cNvSpPr txBox="1"/>
          <p:nvPr/>
        </p:nvSpPr>
        <p:spPr>
          <a:xfrm>
            <a:off x="3722143" y="1512106"/>
            <a:ext cx="2713087"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市で同様の地域課題</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rPr>
              <a:t>ニーズがあることを把握しており、将来的なソリューションの共同利用も含め、今後連携を検討することに合意</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endParaRPr>
          </a:p>
        </p:txBody>
      </p:sp>
      <p:sp>
        <p:nvSpPr>
          <p:cNvPr id="1962" name="テキスト ボックス 12"/>
          <p:cNvSpPr txBox="1"/>
          <p:nvPr/>
        </p:nvSpPr>
        <p:spPr>
          <a:xfrm>
            <a:off x="3845465" y="2768508"/>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63" name="テキスト ボックス 14"/>
          <p:cNvSpPr txBox="1"/>
          <p:nvPr/>
        </p:nvSpPr>
        <p:spPr>
          <a:xfrm>
            <a:off x="3845465" y="5281312"/>
            <a:ext cx="2466443"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grpSp>
        <p:nvGrpSpPr>
          <p:cNvPr id="1964" name="Group 200"/>
          <p:cNvGrpSpPr/>
          <p:nvPr/>
        </p:nvGrpSpPr>
        <p:grpSpPr>
          <a:xfrm>
            <a:off x="3845464" y="1108966"/>
            <a:ext cx="2466443" cy="288132"/>
            <a:chOff x="5069010" y="1088050"/>
            <a:chExt cx="2960760" cy="288132"/>
          </a:xfrm>
        </p:grpSpPr>
        <p:sp>
          <p:nvSpPr>
            <p:cNvPr id="1965" name="Rectangle 45"/>
            <p:cNvSpPr/>
            <p:nvPr/>
          </p:nvSpPr>
          <p:spPr>
            <a:xfrm>
              <a:off x="5069010" y="1088050"/>
              <a:ext cx="2960760" cy="288132"/>
            </a:xfrm>
            <a:prstGeom prst="rect">
              <a:avLst/>
            </a:prstGeom>
            <a:solidFill>
              <a:schemeClr val="tx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現在の検討状況</a:t>
              </a:r>
            </a:p>
          </p:txBody>
        </p:sp>
        <p:cxnSp>
          <p:nvCxnSpPr>
            <p:cNvPr id="1966" name="Straight Connector 195"/>
            <p:cNvCxnSpPr>
              <a:cxnSpLocks/>
            </p:cNvCxnSpPr>
            <p:nvPr/>
          </p:nvCxnSpPr>
          <p:spPr>
            <a:xfrm>
              <a:off x="5069010" y="1376182"/>
              <a:ext cx="2960760" cy="0"/>
            </a:xfrm>
            <a:prstGeom prst="line">
              <a:avLst/>
            </a:prstGeom>
            <a:solidFill>
              <a:schemeClr val="tx2"/>
            </a:solidFill>
            <a:ln w="9525" cap="rnd" cmpd="sng" algn="ctr">
              <a:noFill/>
              <a:prstDash val="solid"/>
              <a:round/>
            </a:ln>
            <a:effectLst/>
          </p:spPr>
          <p:style>
            <a:lnRef idx="1">
              <a:schemeClr val="accent1"/>
            </a:lnRef>
            <a:fillRef idx="0">
              <a:schemeClr val="accent1"/>
            </a:fillRef>
            <a:effectRef idx="0">
              <a:schemeClr val="accent1"/>
            </a:effectRef>
            <a:fontRef idx="minor">
              <a:schemeClr val="tx1"/>
            </a:fontRef>
          </p:style>
        </p:cxnSp>
      </p:grpSp>
      <p:sp>
        <p:nvSpPr>
          <p:cNvPr id="1967" name="Rectangle 2"/>
          <p:cNvSpPr/>
          <p:nvPr/>
        </p:nvSpPr>
        <p:spPr>
          <a:xfrm>
            <a:off x="1228744" y="2784392"/>
            <a:ext cx="2466444" cy="1000688"/>
          </a:xfrm>
          <a:prstGeom prst="wedgeRectCallout">
            <a:avLst>
              <a:gd name="adj1" fmla="val -20346"/>
              <a:gd name="adj2" fmla="val -70124"/>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横展開にあたり、連携対象の候補となる地域や業界団体を記載すること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68" name="Rectangle 2"/>
          <p:cNvSpPr/>
          <p:nvPr/>
        </p:nvSpPr>
        <p:spPr>
          <a:xfrm>
            <a:off x="3851466" y="2784392"/>
            <a:ext cx="2466444" cy="1000688"/>
          </a:xfrm>
          <a:prstGeom prst="wedgeRectCallout">
            <a:avLst>
              <a:gd name="adj1" fmla="val -22293"/>
              <a:gd name="adj2" fmla="val -6631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すでに連携検討や地域・業界</a:t>
            </a:r>
            <a:b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具体的な検討が進展している場合、</a:t>
            </a:r>
            <a:b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その概要を記載すること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ない場合は「</a:t>
            </a: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」として差し支えない</a:t>
            </a: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p>
        </p:txBody>
      </p:sp>
      <p:sp>
        <p:nvSpPr>
          <p:cNvPr id="1969" name="Rectangle 2"/>
          <p:cNvSpPr/>
          <p:nvPr/>
        </p:nvSpPr>
        <p:spPr>
          <a:xfrm>
            <a:off x="6474187" y="2784392"/>
            <a:ext cx="2466444" cy="1000688"/>
          </a:xfrm>
          <a:prstGeom prst="wedgeRectCallout">
            <a:avLst>
              <a:gd name="adj1" fmla="val -21806"/>
              <a:gd name="adj2" fmla="val -66951"/>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今後実施する具体的な取組方針を記載すること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70" name="Rectangle 2"/>
          <p:cNvSpPr/>
          <p:nvPr/>
        </p:nvSpPr>
        <p:spPr>
          <a:xfrm>
            <a:off x="9096907" y="2784392"/>
            <a:ext cx="2466444" cy="1000688"/>
          </a:xfrm>
          <a:prstGeom prst="wedgeRectCallout">
            <a:avLst>
              <a:gd name="adj1" fmla="val -23753"/>
              <a:gd name="adj2" fmla="val -64412"/>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他地域への横展開が実現することにより、どのような効果が見込まれるのか記載すること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71" name="テキスト ボックス 42"/>
          <p:cNvSpPr txBox="1"/>
          <p:nvPr/>
        </p:nvSpPr>
        <p:spPr>
          <a:xfrm>
            <a:off x="597838" y="364415"/>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a:solidFill>
                  <a:srgbClr val="575757"/>
                </a:solidFill>
                <a:latin typeface="Meiryo UI" panose="020B0604030504040204" pitchFamily="50" charset="-128"/>
                <a:ea typeface="Meiryo UI" panose="020B0604030504040204" pitchFamily="50" charset="-128"/>
              </a:rPr>
              <a:t>Ⅵ</a:t>
            </a:r>
            <a:r>
              <a:rPr kumimoji="1" lang="ja-JP" altLang="en-US" sz="1400">
                <a:solidFill>
                  <a:srgbClr val="575757"/>
                </a:solidFill>
                <a:latin typeface="Meiryo UI" panose="020B0604030504040204" pitchFamily="50" charset="-128"/>
                <a:ea typeface="Meiryo UI" panose="020B0604030504040204" pitchFamily="50" charset="-128"/>
              </a:rPr>
              <a:t>　</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横展開の計画</a:t>
            </a:r>
          </a:p>
        </p:txBody>
      </p:sp>
      <p:sp>
        <p:nvSpPr>
          <p:cNvPr id="1972" name="タイトル 7"/>
          <p:cNvSpPr>
            <a:spLocks noGrp="1"/>
          </p:cNvSpPr>
          <p:nvPr>
            <p:ph type="title"/>
          </p:nvPr>
        </p:nvSpPr>
        <p:spPr/>
        <p:txBody>
          <a:bodyPr vert="horz"/>
          <a:lstStyle/>
          <a:p>
            <a:pPr>
              <a:tabLst>
                <a:tab pos="355600" algn="l"/>
              </a:tabLst>
            </a:pP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他地域への横展開の方策・普及啓発活動</a:t>
            </a:r>
            <a:endParaRPr kumimoji="1" lang="en-US" altLang="ja-JP">
              <a:solidFill>
                <a:srgbClr val="FE9341"/>
              </a:solidFill>
              <a:latin typeface="Meiryo UI" panose="020B0604030504040204" pitchFamily="50" charset="-128"/>
              <a:ea typeface="Meiryo UI" panose="020B0604030504040204" pitchFamily="50" charset="-128"/>
            </a:endParaRPr>
          </a:p>
        </p:txBody>
      </p:sp>
      <p:sp>
        <p:nvSpPr>
          <p:cNvPr id="1973" name="Oval 1"/>
          <p:cNvSpPr>
            <a:spLocks noChangeAspect="1" noChangeArrowheads="1"/>
          </p:cNvSpPr>
          <p:nvPr/>
        </p:nvSpPr>
        <p:spPr>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５</a:t>
            </a:r>
            <a:endParaRPr kumimoji="0" lang="en-US" sz="20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1974" name="Rectangle 82"/>
          <p:cNvSpPr/>
          <p:nvPr/>
        </p:nvSpPr>
        <p:spPr>
          <a:xfrm>
            <a:off x="339028" y="1512105"/>
            <a:ext cx="814577" cy="2408397"/>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36000" tIns="3600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ja-JP" altLang="en-US"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panose="020B0603020202020204" pitchFamily="34" charset="0"/>
              </a:rPr>
              <a:t>他地域への</a:t>
            </a:r>
            <a:br>
              <a:rPr kumimoji="1" lang="en-US" altLang="ja-JP"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panose="020B0603020202020204" pitchFamily="34" charset="0"/>
              </a:rPr>
            </a:br>
            <a:r>
              <a:rPr kumimoji="1" lang="ja-JP" altLang="en-US"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panose="020B0603020202020204" pitchFamily="34" charset="0"/>
              </a:rPr>
              <a:t>展開の方策</a:t>
            </a:r>
            <a:endParaRPr kumimoji="1" lang="en-US" altLang="ja-JP"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panose="020B0603020202020204" pitchFamily="34" charset="0"/>
            </a:endParaRPr>
          </a:p>
        </p:txBody>
      </p:sp>
      <p:sp>
        <p:nvSpPr>
          <p:cNvPr id="1975" name="Rectangle 82"/>
          <p:cNvSpPr/>
          <p:nvPr/>
        </p:nvSpPr>
        <p:spPr>
          <a:xfrm>
            <a:off x="339028" y="4077114"/>
            <a:ext cx="814577" cy="2158086"/>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36000" tIns="3600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zh-TW" altLang="en-US"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panose="020B0603020202020204" pitchFamily="34" charset="0"/>
              </a:rPr>
              <a:t>普及啓発活動</a:t>
            </a:r>
            <a:endParaRPr kumimoji="1" lang="en-US" altLang="ja-JP"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sym typeface="Trebuchet MS" panose="020B0603020202020204" pitchFamily="34" charset="0"/>
            </a:endParaRPr>
          </a:p>
        </p:txBody>
      </p:sp>
      <p:grpSp>
        <p:nvGrpSpPr>
          <p:cNvPr id="1976" name="グループ化 43"/>
          <p:cNvGrpSpPr/>
          <p:nvPr/>
        </p:nvGrpSpPr>
        <p:grpSpPr>
          <a:xfrm>
            <a:off x="1222744" y="4077114"/>
            <a:ext cx="10340607" cy="1818362"/>
            <a:chOff x="598489" y="1948043"/>
            <a:chExt cx="10964862" cy="1818362"/>
          </a:xfrm>
        </p:grpSpPr>
        <p:sp>
          <p:nvSpPr>
            <p:cNvPr id="1977" name="テキスト ボックス 8"/>
            <p:cNvSpPr txBox="1"/>
            <p:nvPr/>
          </p:nvSpPr>
          <p:spPr>
            <a:xfrm>
              <a:off x="598489" y="1948043"/>
              <a:ext cx="2616859"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rPr>
                <a:t>全国の自治体や、</a:t>
              </a:r>
              <a:r>
                <a:rPr kumimoji="1" lang="en-US" altLang="ja-JP" sz="1400" b="0" i="0" u="none" strike="noStrike" kern="120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rPr>
                <a:t>XX</a:t>
              </a:r>
              <a:r>
                <a:rPr kumimoji="1" lang="ja-JP" altLang="en-US" sz="1400" b="0" i="0" u="none" strike="noStrike" kern="120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rPr>
                <a:t>事業に関連のある企業が参加する</a:t>
              </a:r>
              <a:r>
                <a:rPr kumimoji="1" lang="en-US" altLang="ja-JP" sz="1400" b="0" i="0" u="none" strike="noStrike" kern="120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rPr>
                <a:t>XX</a:t>
              </a:r>
              <a:r>
                <a:rPr kumimoji="1" lang="ja-JP" altLang="en-US" sz="1400" b="0" i="0" u="none" strike="noStrike" kern="120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rPr>
                <a:t>イベントにおいて普及啓発活動に参加</a:t>
              </a:r>
              <a:endParaRPr kumimoji="1" lang="en-US" sz="1400" b="0" i="0" u="none" strike="noStrike" kern="120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endParaRPr>
            </a:p>
          </p:txBody>
        </p:sp>
        <p:sp>
          <p:nvSpPr>
            <p:cNvPr id="1978" name="テキスト ボックス 9"/>
            <p:cNvSpPr txBox="1"/>
            <p:nvPr/>
          </p:nvSpPr>
          <p:spPr>
            <a:xfrm>
              <a:off x="6163824" y="1948043"/>
              <a:ext cx="2616859"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rPr>
                <a:t>普及啓発活動のイベントで発表するコンテンツの作成</a:t>
              </a:r>
              <a:endParaRPr kumimoji="1" lang="en-US" altLang="ja-JP" sz="1400" b="0" i="0" u="none" strike="noStrike" kern="120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endParaRPr>
            </a:p>
          </p:txBody>
        </p:sp>
        <p:sp>
          <p:nvSpPr>
            <p:cNvPr id="1979" name="テキスト ボックス 10"/>
            <p:cNvSpPr txBox="1"/>
            <p:nvPr/>
          </p:nvSpPr>
          <p:spPr>
            <a:xfrm>
              <a:off x="8946492" y="1948043"/>
              <a:ext cx="2616859"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rPr>
                <a:t>ソリューションの有効性を示すことで、同様の課題に直面する自治体からも引き合いが見込まれる</a:t>
              </a:r>
              <a:endParaRPr kumimoji="1" lang="en-US" altLang="ja-JP" sz="1400" b="0" i="0" u="none" strike="noStrike" kern="120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80" name="テキスト ボックス 11"/>
            <p:cNvSpPr txBox="1"/>
            <p:nvPr/>
          </p:nvSpPr>
          <p:spPr>
            <a:xfrm>
              <a:off x="3381156" y="1948043"/>
              <a:ext cx="2616859" cy="115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rPr>
                <a:t>XX</a:t>
              </a:r>
              <a:r>
                <a:rPr kumimoji="1" lang="ja-JP" altLang="en-US" sz="1400" b="0" i="0" u="none" strike="noStrike" kern="120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rPr>
                <a:t>イベントの実施時期を主催者と調整中</a:t>
              </a:r>
              <a:endParaRPr kumimoji="1" lang="en-US" sz="1400" b="0" i="0" u="none" strike="noStrike" kern="1200" cap="none" spc="0" normalizeH="0" baseline="0" noProof="0">
                <a:ln>
                  <a:noFill/>
                </a:ln>
                <a:solidFill>
                  <a:srgbClr val="4FB49C"/>
                </a:solidFill>
                <a:effectLst/>
                <a:uLnTx/>
                <a:uFillTx/>
                <a:latin typeface="Meiryo UI" panose="020B0604030504040204" pitchFamily="50" charset="-128"/>
                <a:ea typeface="Meiryo UI" panose="020B0604030504040204" pitchFamily="50" charset="-128"/>
              </a:endParaRPr>
            </a:p>
          </p:txBody>
        </p:sp>
        <p:sp>
          <p:nvSpPr>
            <p:cNvPr id="1981" name="Rectangle 2"/>
            <p:cNvSpPr/>
            <p:nvPr/>
          </p:nvSpPr>
          <p:spPr>
            <a:xfrm>
              <a:off x="599841" y="3046405"/>
              <a:ext cx="2616537" cy="720000"/>
            </a:xfrm>
            <a:prstGeom prst="wedgeRectCallout">
              <a:avLst>
                <a:gd name="adj1" fmla="val -17669"/>
                <a:gd name="adj2" fmla="val -6758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参加・推進する普及啓発活動を</a:t>
              </a:r>
              <a:b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記載すること</a:t>
              </a:r>
            </a:p>
          </p:txBody>
        </p:sp>
        <p:sp>
          <p:nvSpPr>
            <p:cNvPr id="1982" name="Rectangle 2"/>
            <p:cNvSpPr/>
            <p:nvPr/>
          </p:nvSpPr>
          <p:spPr>
            <a:xfrm>
              <a:off x="3382166" y="3046405"/>
              <a:ext cx="2616537" cy="720000"/>
            </a:xfrm>
            <a:prstGeom prst="wedgeRectCallout">
              <a:avLst>
                <a:gd name="adj1" fmla="val -23267"/>
                <a:gd name="adj2" fmla="val -63144"/>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現時点で検討が進展している</a:t>
              </a:r>
              <a:b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場合、その概要を記載</a:t>
              </a:r>
              <a:r>
                <a:rPr kumimoji="1" lang="ja-JP" altLang="en-US" sz="1400">
                  <a:solidFill>
                    <a:srgbClr val="575757"/>
                  </a:solidFill>
                  <a:latin typeface="Meiryo UI" panose="020B0604030504040204" pitchFamily="50" charset="-128"/>
                  <a:ea typeface="Meiryo UI" panose="020B0604030504040204" pitchFamily="50" charset="-128"/>
                </a:rPr>
                <a:t>すること</a:t>
              </a:r>
              <a:endPar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ない場合は「</a:t>
              </a: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」と</a:t>
              </a:r>
              <a:r>
                <a:rPr kumimoji="1" lang="ja-JP" altLang="en-US" sz="1400" kern="0">
                  <a:solidFill>
                    <a:srgbClr val="575757"/>
                  </a:solidFill>
                  <a:latin typeface="Meiryo UI" panose="020B0604030504040204" pitchFamily="50" charset="-128"/>
                  <a:ea typeface="Meiryo UI" panose="020B0604030504040204" pitchFamily="50" charset="-128"/>
                </a:rPr>
                <a:t>記載可</a:t>
              </a: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p>
          </p:txBody>
        </p:sp>
        <p:sp>
          <p:nvSpPr>
            <p:cNvPr id="1983" name="Rectangle 2"/>
            <p:cNvSpPr/>
            <p:nvPr/>
          </p:nvSpPr>
          <p:spPr>
            <a:xfrm>
              <a:off x="6164490" y="3046405"/>
              <a:ext cx="2616537" cy="720000"/>
            </a:xfrm>
            <a:prstGeom prst="wedgeRectCallout">
              <a:avLst>
                <a:gd name="adj1" fmla="val -20833"/>
                <a:gd name="adj2" fmla="val -65682"/>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今後実施する具体的な取組方針を記載すること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84" name="Rectangle 2"/>
            <p:cNvSpPr/>
            <p:nvPr/>
          </p:nvSpPr>
          <p:spPr>
            <a:xfrm>
              <a:off x="8946814" y="3046405"/>
              <a:ext cx="2616537" cy="720000"/>
            </a:xfrm>
            <a:prstGeom prst="wedgeRectCallout">
              <a:avLst>
                <a:gd name="adj1" fmla="val -20833"/>
                <a:gd name="adj2" fmla="val -6631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普及啓発活動により、どんな効果が見込まれるのか記載すること</a:t>
              </a:r>
            </a:p>
          </p:txBody>
        </p:sp>
      </p:grpSp>
      <p:sp>
        <p:nvSpPr>
          <p:cNvPr id="1986" name="Rectangle 2"/>
          <p:cNvSpPr/>
          <p:nvPr/>
        </p:nvSpPr>
        <p:spPr>
          <a:xfrm>
            <a:off x="1222744" y="2784392"/>
            <a:ext cx="2466444" cy="1000688"/>
          </a:xfrm>
          <a:prstGeom prst="wedgeRectCallout">
            <a:avLst>
              <a:gd name="adj1" fmla="val -20346"/>
              <a:gd name="adj2" fmla="val -70124"/>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横展開にあたり、連携対象の候補となる地域や業界団体を記載すること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87" name="Rectangle 2"/>
          <p:cNvSpPr/>
          <p:nvPr/>
        </p:nvSpPr>
        <p:spPr>
          <a:xfrm>
            <a:off x="3845466" y="2784392"/>
            <a:ext cx="2466444" cy="1000688"/>
          </a:xfrm>
          <a:prstGeom prst="wedgeRectCallout">
            <a:avLst>
              <a:gd name="adj1" fmla="val -22293"/>
              <a:gd name="adj2" fmla="val -66316"/>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すでに連携検討や地域・業界</a:t>
            </a:r>
            <a:b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具体的な検討が進展している場合、</a:t>
            </a:r>
            <a:b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その概要を記載すること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ない場合は「</a:t>
            </a: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」として差し支えない</a:t>
            </a: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a:t>
            </a:r>
          </a:p>
        </p:txBody>
      </p:sp>
      <p:sp>
        <p:nvSpPr>
          <p:cNvPr id="1988" name="Rectangle 2"/>
          <p:cNvSpPr/>
          <p:nvPr/>
        </p:nvSpPr>
        <p:spPr>
          <a:xfrm>
            <a:off x="6468187" y="2784392"/>
            <a:ext cx="2466444" cy="1000688"/>
          </a:xfrm>
          <a:prstGeom prst="wedgeRectCallout">
            <a:avLst>
              <a:gd name="adj1" fmla="val -21806"/>
              <a:gd name="adj2" fmla="val -66951"/>
            </a:avLst>
          </a:prstGeom>
          <a:solidFill>
            <a:srgbClr val="EEE89A"/>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今後実施する具体的な取組方針を記載すること</a:t>
            </a: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3" name="Rectangle 217">
            <a:extLst>
              <a:ext uri="{FF2B5EF4-FFF2-40B4-BE49-F238E27FC236}">
                <a16:creationId xmlns:a16="http://schemas.microsoft.com/office/drawing/2014/main" id="{37C32D67-60AE-CC05-3D94-382AD549EE61}"/>
              </a:ext>
            </a:extLst>
          </p:cNvPr>
          <p:cNvSpPr/>
          <p:nvPr/>
        </p:nvSpPr>
        <p:spPr>
          <a:xfrm>
            <a:off x="630000" y="2565"/>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tab pos="3673475" algn="l"/>
              </a:tabLst>
              <a:defRPr/>
            </a:pP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評価の観点：カ　実装・横展開性</a:t>
            </a:r>
            <a:endParaRPr kumimoji="1" lang="en-US" altLang="ja-JP"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60591886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94" name="think-cell data - do not delete" hidden="1"/>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395" imgH="396" progId="TCLayout.ActiveDocument.1">
                  <p:embed/>
                </p:oleObj>
              </mc:Choice>
              <mc:Fallback>
                <p:oleObj name="think-cell スライド" r:id="rId3" imgW="395" imgH="396" progId="TCLayout.ActiveDocument.1">
                  <p:embed/>
                  <p:pic>
                    <p:nvPicPr>
                      <p:cNvPr id="1994" name="think-cell data - do not delete" hidden="1"/>
                      <p:cNvPicPr>
                        <a:picLocks noChangeAspect="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95" name="タイトル 1"/>
          <p:cNvSpPr>
            <a:spLocks noGrp="1"/>
          </p:cNvSpPr>
          <p:nvPr>
            <p:ph type="title"/>
          </p:nvPr>
        </p:nvSpPr>
        <p:spPr/>
        <p:txBody>
          <a:bodyPr vert="horz"/>
          <a:lstStyle/>
          <a:p>
            <a:pPr>
              <a:tabLst>
                <a:tab pos="355600" algn="l"/>
              </a:tabLst>
            </a:pPr>
            <a:r>
              <a:rPr kumimoji="1" lang="en-US" altLang="ja-JP">
                <a:solidFill>
                  <a:srgbClr val="FE9341"/>
                </a:solidFill>
                <a:latin typeface="Meiryo UI" panose="020B0604030504040204" pitchFamily="50" charset="-128"/>
                <a:ea typeface="Meiryo UI" panose="020B0604030504040204" pitchFamily="50" charset="-128"/>
              </a:rPr>
              <a:t>	</a:t>
            </a:r>
            <a:r>
              <a:rPr kumimoji="1" lang="ja-JP" altLang="en-US">
                <a:solidFill>
                  <a:srgbClr val="FE9341"/>
                </a:solidFill>
                <a:latin typeface="Meiryo UI" panose="020B0604030504040204" pitchFamily="50" charset="-128"/>
                <a:ea typeface="Meiryo UI" panose="020B0604030504040204" pitchFamily="50" charset="-128"/>
              </a:rPr>
              <a:t>「デジ活」中山間地域への登録事業</a:t>
            </a:r>
            <a:endParaRPr kumimoji="1" lang="en-US">
              <a:solidFill>
                <a:srgbClr val="FE9341"/>
              </a:solidFill>
              <a:latin typeface="Meiryo UI" panose="020B0604030504040204" pitchFamily="50" charset="-128"/>
              <a:ea typeface="Meiryo UI" panose="020B0604030504040204" pitchFamily="50" charset="-128"/>
            </a:endParaRPr>
          </a:p>
        </p:txBody>
      </p:sp>
      <p:sp>
        <p:nvSpPr>
          <p:cNvPr id="1996" name="Rectangle 40"/>
          <p:cNvSpPr/>
          <p:nvPr/>
        </p:nvSpPr>
        <p:spPr>
          <a:xfrm>
            <a:off x="1169842" y="1649656"/>
            <a:ext cx="9172022" cy="3242384"/>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既に「デジ活」中山間地域に登録されている場合は、登録時に合わせて申請を行った事業名と共にその取組内容を記載してください</a:t>
            </a:r>
            <a:endPar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
        <p:nvSpPr>
          <p:cNvPr id="1997" name="テキスト ボックス 42"/>
          <p:cNvSpPr txBox="1"/>
          <p:nvPr/>
        </p:nvSpPr>
        <p:spPr>
          <a:xfrm>
            <a:off x="597838" y="364415"/>
            <a:ext cx="10965512" cy="1841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a:solidFill>
                  <a:srgbClr val="575757"/>
                </a:solidFill>
                <a:latin typeface="Meiryo UI" panose="020B0604030504040204" pitchFamily="50" charset="-128"/>
                <a:ea typeface="Meiryo UI" panose="020B0604030504040204" pitchFamily="50" charset="-128"/>
              </a:rPr>
              <a:t>Ⅶ</a:t>
            </a:r>
            <a:r>
              <a:rPr kumimoji="1" lang="ja-JP" alt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　「デジ活」中山間地域への登録</a:t>
            </a:r>
          </a:p>
        </p:txBody>
      </p:sp>
      <p:sp>
        <p:nvSpPr>
          <p:cNvPr id="2000" name="Rectangle 217"/>
          <p:cNvSpPr/>
          <p:nvPr/>
        </p:nvSpPr>
        <p:spPr>
          <a:xfrm>
            <a:off x="630000" y="2565"/>
            <a:ext cx="4500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buFont typeface="Trebuchet MS" panose="020B0603020202020204" pitchFamily="34" charset="0"/>
              <a:buChar char="​"/>
              <a:defRPr/>
            </a:pPr>
            <a:r>
              <a:rPr kumimoji="1" lang="ja-JP" altLang="en-US" sz="105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rPr>
              <a:t>評価の観点：</a:t>
            </a:r>
            <a:r>
              <a:rPr kumimoji="1" lang="ja-JP" altLang="en-US" sz="1050" kern="0">
                <a:solidFill>
                  <a:srgbClr val="575757"/>
                </a:solidFill>
                <a:latin typeface="Meiryo UI" panose="020B0604030504040204" pitchFamily="50" charset="-128"/>
                <a:ea typeface="Meiryo UI" panose="020B0604030504040204" pitchFamily="50" charset="-128"/>
              </a:rPr>
              <a:t>ク　「デジ活」中山間地域への登録（加点項目）</a:t>
            </a:r>
            <a:endParaRPr kumimoji="1" lang="en-US" altLang="ja-JP" sz="105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5798996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13" name="表 3"/>
          <p:cNvGraphicFramePr>
            <a:graphicFrameLocks noGrp="1"/>
          </p:cNvGraphicFramePr>
          <p:nvPr>
            <p:extLst>
              <p:ext uri="{D42A27DB-BD31-4B8C-83A1-F6EECF244321}">
                <p14:modId xmlns:p14="http://schemas.microsoft.com/office/powerpoint/2010/main" val="4072232651"/>
              </p:ext>
            </p:extLst>
          </p:nvPr>
        </p:nvGraphicFramePr>
        <p:xfrm>
          <a:off x="394161" y="1245737"/>
          <a:ext cx="11133237" cy="3979196"/>
        </p:xfrm>
        <a:graphic>
          <a:graphicData uri="http://schemas.openxmlformats.org/drawingml/2006/table">
            <a:tbl>
              <a:tblPr>
                <a:tableStyleId>{073A0DAA-6AF3-43AB-8588-CEC1D06C72B9}</a:tableStyleId>
              </a:tblPr>
              <a:tblGrid>
                <a:gridCol w="1067500">
                  <a:extLst>
                    <a:ext uri="{9D8B030D-6E8A-4147-A177-3AD203B41FA5}">
                      <a16:colId xmlns:a16="http://schemas.microsoft.com/office/drawing/2014/main" val="20000"/>
                    </a:ext>
                  </a:extLst>
                </a:gridCol>
                <a:gridCol w="5314169">
                  <a:extLst>
                    <a:ext uri="{9D8B030D-6E8A-4147-A177-3AD203B41FA5}">
                      <a16:colId xmlns:a16="http://schemas.microsoft.com/office/drawing/2014/main" val="20001"/>
                    </a:ext>
                  </a:extLst>
                </a:gridCol>
                <a:gridCol w="4751568">
                  <a:extLst>
                    <a:ext uri="{9D8B030D-6E8A-4147-A177-3AD203B41FA5}">
                      <a16:colId xmlns:a16="http://schemas.microsoft.com/office/drawing/2014/main" val="20002"/>
                    </a:ext>
                  </a:extLst>
                </a:gridCol>
              </a:tblGrid>
              <a:tr h="399887">
                <a:tc rowSpan="3">
                  <a:txBody>
                    <a:bodyPr/>
                    <a:lstStyle/>
                    <a:p>
                      <a:pPr algn="ctr">
                        <a:spcAft>
                          <a:spcPts val="0"/>
                        </a:spcAft>
                      </a:pPr>
                      <a:r>
                        <a:rPr kumimoji="1" lang="ja-JP" sz="1200" kern="1200">
                          <a:solidFill>
                            <a:schemeClr val="tx1"/>
                          </a:solidFill>
                          <a:latin typeface="Meiryo UI" panose="020B0604030504040204" pitchFamily="50" charset="-128"/>
                          <a:ea typeface="Meiryo UI" panose="020B0604030504040204" pitchFamily="50" charset="-128"/>
                          <a:cs typeface="+mn-cs"/>
                        </a:rPr>
                        <a:t>申請者</a:t>
                      </a:r>
                    </a:p>
                  </a:txBody>
                  <a:tcPr marL="72002" marR="72002" marT="0" marB="0" vert="eaVert" anchor="ctr"/>
                </a:tc>
                <a:tc>
                  <a:txBody>
                    <a:bodyPr/>
                    <a:lstStyle/>
                    <a:p>
                      <a:pPr algn="just">
                        <a:spcAft>
                          <a:spcPts val="0"/>
                        </a:spcAft>
                      </a:pPr>
                      <a:r>
                        <a:rPr kumimoji="1" lang="ja-JP" sz="1200" kern="1200">
                          <a:solidFill>
                            <a:schemeClr val="tx1"/>
                          </a:solidFill>
                          <a:latin typeface="Meiryo UI" panose="020B0604030504040204" pitchFamily="50" charset="-128"/>
                          <a:ea typeface="Meiryo UI" panose="020B0604030504040204" pitchFamily="50" charset="-128"/>
                          <a:cs typeface="+mn-cs"/>
                        </a:rPr>
                        <a:t>企業・団体名</a:t>
                      </a:r>
                    </a:p>
                  </a:txBody>
                  <a:tcPr marL="72002" marR="72002" marT="0" marB="0" anchor="ctr"/>
                </a:tc>
                <a:tc>
                  <a:txBody>
                    <a:bodyPr/>
                    <a:lstStyle/>
                    <a:p>
                      <a:pPr algn="just">
                        <a:spcAft>
                          <a:spcPts val="0"/>
                        </a:spcAft>
                      </a:pPr>
                      <a:r>
                        <a:rPr lang="en-US" sz="900" kern="100">
                          <a:effectLst/>
                          <a:latin typeface="Meiryo UI" panose="020B0604030504040204" pitchFamily="50" charset="-128"/>
                          <a:ea typeface="Meiryo UI" panose="020B0604030504040204" pitchFamily="50" charset="-128"/>
                        </a:rPr>
                        <a:t> </a:t>
                      </a:r>
                      <a:endParaRPr lang="ja-JP" sz="9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72002" marR="72002" marT="0" marB="0" anchor="ctr"/>
                </a:tc>
                <a:extLst>
                  <a:ext uri="{0D108BD9-81ED-4DB2-BD59-A6C34878D82A}">
                    <a16:rowId xmlns:a16="http://schemas.microsoft.com/office/drawing/2014/main" val="10000"/>
                  </a:ext>
                </a:extLst>
              </a:tr>
              <a:tr h="505039">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eiryo UI" panose="020B0604030504040204" pitchFamily="50" charset="-128"/>
                          <a:ea typeface="Meiryo UI" panose="020B0604030504040204" pitchFamily="50" charset="-128"/>
                          <a:cs typeface="+mn-cs"/>
                        </a:rPr>
                        <a:t>代表者役職・氏名</a:t>
                      </a:r>
                    </a:p>
                  </a:txBody>
                  <a:tcPr marL="72002" marR="72002" marT="0" marB="0" anchor="ctr"/>
                </a:tc>
                <a:tc>
                  <a:txBody>
                    <a:bodyPr/>
                    <a:lstStyle/>
                    <a:p>
                      <a:pPr algn="just">
                        <a:spcAft>
                          <a:spcPts val="0"/>
                        </a:spcAft>
                      </a:pPr>
                      <a:r>
                        <a:rPr lang="en-US" sz="900" u="none" strike="noStrike" kern="100">
                          <a:effectLst/>
                          <a:latin typeface="Meiryo UI" panose="020B0604030504040204" pitchFamily="50" charset="-128"/>
                          <a:ea typeface="Meiryo UI" panose="020B0604030504040204" pitchFamily="50" charset="-128"/>
                        </a:rPr>
                        <a:t> </a:t>
                      </a:r>
                      <a:endParaRPr lang="ja-JP" sz="9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72002" marR="72002" marT="0" marB="0" anchor="ctr"/>
                </a:tc>
                <a:extLst>
                  <a:ext uri="{0D108BD9-81ED-4DB2-BD59-A6C34878D82A}">
                    <a16:rowId xmlns:a16="http://schemas.microsoft.com/office/drawing/2014/main" val="10001"/>
                  </a:ext>
                </a:extLst>
              </a:tr>
              <a:tr h="431065">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eiryo UI" panose="020B0604030504040204" pitchFamily="50" charset="-128"/>
                          <a:ea typeface="Meiryo UI" panose="020B0604030504040204" pitchFamily="50" charset="-128"/>
                          <a:cs typeface="+mn-cs"/>
                        </a:rPr>
                        <a:t>所在地</a:t>
                      </a:r>
                    </a:p>
                  </a:txBody>
                  <a:tcPr marL="72002" marR="72002" marT="0" marB="0" anchor="ctr"/>
                </a:tc>
                <a:tc>
                  <a:txBody>
                    <a:bodyPr/>
                    <a:lstStyle/>
                    <a:p>
                      <a:pPr algn="just">
                        <a:spcAft>
                          <a:spcPts val="0"/>
                        </a:spcAft>
                      </a:pPr>
                      <a:r>
                        <a:rPr lang="en-US" sz="900" kern="100">
                          <a:effectLst/>
                          <a:latin typeface="Meiryo UI" panose="020B0604030504040204" pitchFamily="50" charset="-128"/>
                          <a:ea typeface="Meiryo UI" panose="020B0604030504040204" pitchFamily="50" charset="-128"/>
                        </a:rPr>
                        <a:t> </a:t>
                      </a:r>
                      <a:endParaRPr lang="ja-JP" sz="9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72002" marR="72002" marT="0" marB="0" anchor="ctr"/>
                </a:tc>
                <a:extLst>
                  <a:ext uri="{0D108BD9-81ED-4DB2-BD59-A6C34878D82A}">
                    <a16:rowId xmlns:a16="http://schemas.microsoft.com/office/drawing/2014/main" val="10002"/>
                  </a:ext>
                </a:extLst>
              </a:tr>
              <a:tr h="528641">
                <a:tc rowSpan="5">
                  <a:txBody>
                    <a:bodyPr/>
                    <a:lstStyle/>
                    <a:p>
                      <a:pPr algn="ctr">
                        <a:spcAft>
                          <a:spcPts val="0"/>
                        </a:spcAft>
                      </a:pPr>
                      <a:r>
                        <a:rPr kumimoji="1" lang="ja-JP" sz="1200" kern="1200">
                          <a:solidFill>
                            <a:schemeClr val="tx1"/>
                          </a:solidFill>
                          <a:latin typeface="Meiryo UI" panose="020B0604030504040204" pitchFamily="50" charset="-128"/>
                          <a:ea typeface="Meiryo UI" panose="020B0604030504040204" pitchFamily="50" charset="-128"/>
                          <a:cs typeface="+mn-cs"/>
                        </a:rPr>
                        <a:t>連絡担当窓口</a:t>
                      </a:r>
                    </a:p>
                  </a:txBody>
                  <a:tcPr marL="72002" marR="72002" marT="0" marB="0" vert="eaVert" anchor="ctr"/>
                </a:tc>
                <a:tc>
                  <a:txBody>
                    <a:bodyPr/>
                    <a:lstStyle/>
                    <a:p>
                      <a:pPr algn="just">
                        <a:spcAft>
                          <a:spcPts val="0"/>
                        </a:spcAft>
                      </a:pPr>
                      <a:r>
                        <a:rPr kumimoji="1" lang="ja-JP" sz="1200" kern="1200">
                          <a:solidFill>
                            <a:schemeClr val="tx1"/>
                          </a:solidFill>
                          <a:latin typeface="Meiryo UI" panose="020B0604030504040204" pitchFamily="50" charset="-128"/>
                          <a:ea typeface="Meiryo UI" panose="020B0604030504040204" pitchFamily="50" charset="-128"/>
                          <a:cs typeface="+mn-cs"/>
                        </a:rPr>
                        <a:t>氏名（ふりがな）</a:t>
                      </a:r>
                    </a:p>
                  </a:txBody>
                  <a:tcPr marL="72002" marR="72002" marT="0" marB="0" anchor="ctr"/>
                </a:tc>
                <a:tc>
                  <a:txBody>
                    <a:bodyPr/>
                    <a:lstStyle/>
                    <a:p>
                      <a:pPr algn="just">
                        <a:spcAft>
                          <a:spcPts val="0"/>
                        </a:spcAft>
                      </a:pPr>
                      <a:r>
                        <a:rPr lang="en-US" sz="900" kern="100">
                          <a:effectLst/>
                          <a:latin typeface="Meiryo UI" panose="020B0604030504040204" pitchFamily="50" charset="-128"/>
                          <a:ea typeface="Meiryo UI" panose="020B0604030504040204" pitchFamily="50" charset="-128"/>
                        </a:rPr>
                        <a:t> </a:t>
                      </a:r>
                      <a:endParaRPr lang="ja-JP" sz="9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72002" marR="72002" marT="0" marB="0" anchor="ctr"/>
                </a:tc>
                <a:extLst>
                  <a:ext uri="{0D108BD9-81ED-4DB2-BD59-A6C34878D82A}">
                    <a16:rowId xmlns:a16="http://schemas.microsoft.com/office/drawing/2014/main" val="10003"/>
                  </a:ext>
                </a:extLst>
              </a:tr>
              <a:tr h="528641">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eiryo UI" panose="020B0604030504040204" pitchFamily="50" charset="-128"/>
                          <a:ea typeface="Meiryo UI" panose="020B0604030504040204" pitchFamily="50" charset="-128"/>
                          <a:cs typeface="+mn-cs"/>
                        </a:rPr>
                        <a:t>所属（部署名）</a:t>
                      </a:r>
                    </a:p>
                  </a:txBody>
                  <a:tcPr marL="72002" marR="72002" marT="0" marB="0" anchor="ctr"/>
                </a:tc>
                <a:tc>
                  <a:txBody>
                    <a:bodyPr/>
                    <a:lstStyle/>
                    <a:p>
                      <a:pPr algn="just">
                        <a:spcAft>
                          <a:spcPts val="0"/>
                        </a:spcAft>
                      </a:pPr>
                      <a:r>
                        <a:rPr lang="en-US" sz="900" kern="100">
                          <a:effectLst/>
                          <a:latin typeface="Meiryo UI" panose="020B0604030504040204" pitchFamily="50" charset="-128"/>
                          <a:ea typeface="Meiryo UI" panose="020B0604030504040204" pitchFamily="50" charset="-128"/>
                        </a:rPr>
                        <a:t> </a:t>
                      </a:r>
                      <a:endParaRPr lang="ja-JP" sz="9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72002" marR="72002" marT="0" marB="0" anchor="ctr"/>
                </a:tc>
                <a:extLst>
                  <a:ext uri="{0D108BD9-81ED-4DB2-BD59-A6C34878D82A}">
                    <a16:rowId xmlns:a16="http://schemas.microsoft.com/office/drawing/2014/main" val="10004"/>
                  </a:ext>
                </a:extLst>
              </a:tr>
              <a:tr h="528641">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eiryo UI" panose="020B0604030504040204" pitchFamily="50" charset="-128"/>
                          <a:ea typeface="Meiryo UI" panose="020B0604030504040204" pitchFamily="50" charset="-128"/>
                          <a:cs typeface="+mn-cs"/>
                        </a:rPr>
                        <a:t>役職</a:t>
                      </a:r>
                    </a:p>
                  </a:txBody>
                  <a:tcPr marL="72002" marR="72002" marT="0" marB="0" anchor="ctr"/>
                </a:tc>
                <a:tc>
                  <a:txBody>
                    <a:bodyPr/>
                    <a:lstStyle/>
                    <a:p>
                      <a:pPr algn="just">
                        <a:spcAft>
                          <a:spcPts val="0"/>
                        </a:spcAft>
                      </a:pPr>
                      <a:r>
                        <a:rPr lang="en-US" sz="900" kern="100">
                          <a:effectLst/>
                          <a:latin typeface="Meiryo UI" panose="020B0604030504040204" pitchFamily="50" charset="-128"/>
                          <a:ea typeface="Meiryo UI" panose="020B0604030504040204" pitchFamily="50" charset="-128"/>
                        </a:rPr>
                        <a:t> </a:t>
                      </a:r>
                      <a:endParaRPr lang="ja-JP" sz="9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72002" marR="72002" marT="0" marB="0" anchor="ctr"/>
                </a:tc>
                <a:extLst>
                  <a:ext uri="{0D108BD9-81ED-4DB2-BD59-A6C34878D82A}">
                    <a16:rowId xmlns:a16="http://schemas.microsoft.com/office/drawing/2014/main" val="10005"/>
                  </a:ext>
                </a:extLst>
              </a:tr>
              <a:tr h="528641">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eiryo UI" panose="020B0604030504040204" pitchFamily="50" charset="-128"/>
                          <a:ea typeface="Meiryo UI" panose="020B0604030504040204" pitchFamily="50" charset="-128"/>
                          <a:cs typeface="+mn-cs"/>
                        </a:rPr>
                        <a:t>電話番号</a:t>
                      </a:r>
                    </a:p>
                    <a:p>
                      <a:pPr algn="just">
                        <a:spcAft>
                          <a:spcPts val="0"/>
                        </a:spcAft>
                      </a:pPr>
                      <a:r>
                        <a:rPr kumimoji="1" lang="ja-JP" sz="1200" kern="1200">
                          <a:solidFill>
                            <a:schemeClr val="tx1"/>
                          </a:solidFill>
                          <a:latin typeface="Meiryo UI" panose="020B0604030504040204" pitchFamily="50" charset="-128"/>
                          <a:ea typeface="Meiryo UI" panose="020B0604030504040204" pitchFamily="50" charset="-128"/>
                          <a:cs typeface="+mn-cs"/>
                        </a:rPr>
                        <a:t>（代表・直通）</a:t>
                      </a:r>
                    </a:p>
                  </a:txBody>
                  <a:tcPr marL="72002" marR="72002" marT="0" marB="0" anchor="ctr"/>
                </a:tc>
                <a:tc>
                  <a:txBody>
                    <a:bodyPr/>
                    <a:lstStyle/>
                    <a:p>
                      <a:pPr algn="just">
                        <a:spcAft>
                          <a:spcPts val="0"/>
                        </a:spcAft>
                      </a:pPr>
                      <a:r>
                        <a:rPr lang="en-US" sz="900" kern="100">
                          <a:effectLst/>
                          <a:latin typeface="Meiryo UI" panose="020B0604030504040204" pitchFamily="50" charset="-128"/>
                          <a:ea typeface="Meiryo UI" panose="020B0604030504040204" pitchFamily="50" charset="-128"/>
                        </a:rPr>
                        <a:t> </a:t>
                      </a:r>
                      <a:endParaRPr lang="ja-JP" sz="9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72002" marR="72002" marT="0" marB="0" anchor="ctr"/>
                </a:tc>
                <a:extLst>
                  <a:ext uri="{0D108BD9-81ED-4DB2-BD59-A6C34878D82A}">
                    <a16:rowId xmlns:a16="http://schemas.microsoft.com/office/drawing/2014/main" val="10006"/>
                  </a:ext>
                </a:extLst>
              </a:tr>
              <a:tr h="528641">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eiryo UI" panose="020B0604030504040204" pitchFamily="50" charset="-128"/>
                          <a:ea typeface="Meiryo UI" panose="020B0604030504040204" pitchFamily="50" charset="-128"/>
                          <a:cs typeface="+mn-cs"/>
                        </a:rPr>
                        <a:t>Ｅ－ｍａｉｌ</a:t>
                      </a:r>
                    </a:p>
                  </a:txBody>
                  <a:tcPr marL="72002" marR="72002" marT="0" marB="0" anchor="ctr"/>
                </a:tc>
                <a:tc>
                  <a:txBody>
                    <a:bodyPr/>
                    <a:lstStyle/>
                    <a:p>
                      <a:pPr algn="just">
                        <a:spcAft>
                          <a:spcPts val="0"/>
                        </a:spcAft>
                      </a:pPr>
                      <a:r>
                        <a:rPr lang="en-US" sz="900" kern="100">
                          <a:effectLst/>
                          <a:latin typeface="Meiryo UI" panose="020B0604030504040204" pitchFamily="50" charset="-128"/>
                          <a:ea typeface="Meiryo UI" panose="020B0604030504040204" pitchFamily="50" charset="-128"/>
                        </a:rPr>
                        <a:t> </a:t>
                      </a:r>
                      <a:endParaRPr lang="ja-JP" sz="9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72002" marR="72002" marT="0" marB="0" anchor="ctr"/>
                </a:tc>
                <a:extLst>
                  <a:ext uri="{0D108BD9-81ED-4DB2-BD59-A6C34878D82A}">
                    <a16:rowId xmlns:a16="http://schemas.microsoft.com/office/drawing/2014/main" val="10007"/>
                  </a:ext>
                </a:extLst>
              </a:tr>
            </a:tbl>
          </a:graphicData>
        </a:graphic>
      </p:graphicFrame>
      <p:sp>
        <p:nvSpPr>
          <p:cNvPr id="2014" name="Rectangle 67"/>
          <p:cNvSpPr>
            <a:spLocks noChangeArrowheads="1"/>
          </p:cNvSpPr>
          <p:nvPr/>
        </p:nvSpPr>
        <p:spPr>
          <a:xfrm>
            <a:off x="0" y="452899"/>
            <a:ext cx="12192000" cy="573088"/>
          </a:xfrm>
          <a:prstGeom prst="rect">
            <a:avLst/>
          </a:prstGeom>
          <a:solidFill>
            <a:schemeClr val="tx2"/>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400">
                <a:solidFill>
                  <a:schemeClr val="bg1"/>
                </a:solidFill>
                <a:latin typeface="Meiryo UI" panose="020B0604030504040204" pitchFamily="50" charset="-128"/>
                <a:ea typeface="Meiryo UI" panose="020B0604030504040204" pitchFamily="50" charset="-128"/>
              </a:rPr>
              <a:t>申請者情報　</a:t>
            </a:r>
          </a:p>
        </p:txBody>
      </p:sp>
    </p:spTree>
    <p:extLst>
      <p:ext uri="{BB962C8B-B14F-4D97-AF65-F5344CB8AC3E}">
        <p14:creationId xmlns:p14="http://schemas.microsoft.com/office/powerpoint/2010/main" val="1068763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9dcc26a-7131-49f4-a9eb-1c0521500c03"/>
  <p:tag name="THINKCELLPRESENTATIONDONOTDELETE" val="&lt;?xml version=&quot;1.0&quot; encoding=&quot;UTF-16&quot; standalone=&quot;yes&quot;?&gt;&lt;root reqver=&quot;23045&quot;&gt;&lt;version val=&quot;24188&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EE4P_MASTERWIZARD_DRAFT" val="0"/>
  <p:tag name="EE4P_LANGUAGE_ID" val="1033"/>
  <p:tag name="EE4P_MASTERWIZARD_MARGINS" val="0"/>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5.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6.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7.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8.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9.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0.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1.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2.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3.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5.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6.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7.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8.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9.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0.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1.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2.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3.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4.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5.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6.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7.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8.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29.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30.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31.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2.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3.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4.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5.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6.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7.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8.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39.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0.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3.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4.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5.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6.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7.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1.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2.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3.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4.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5.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6.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7.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8.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59.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60.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61.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62.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63.xml><?xml version="1.0" encoding="utf-8"?>
<p:tagLst xmlns:a="http://schemas.openxmlformats.org/drawingml/2006/main" xmlns:r="http://schemas.openxmlformats.org/officeDocument/2006/relationships" xmlns:p="http://schemas.openxmlformats.org/presentationml/2006/main">
  <p:tag name="EE4P_FORMATWIZARD_TAG" val="White"/>
</p:tagLst>
</file>

<file path=ppt/theme/theme1.xml><?xml version="1.0" encoding="utf-8"?>
<a:theme xmlns:a="http://schemas.openxmlformats.org/drawingml/2006/main" name="4_BCG Grid 16:9">
  <a:themeElements>
    <a:clrScheme name="Custom 11">
      <a:dk1>
        <a:srgbClr val="575757"/>
      </a:dk1>
      <a:lt1>
        <a:sysClr val="window" lastClr="FFFFFF"/>
      </a:lt1>
      <a:dk2>
        <a:srgbClr val="FF8222"/>
      </a:dk2>
      <a:lt2>
        <a:srgbClr val="F2F2F2"/>
      </a:lt2>
      <a:accent1>
        <a:srgbClr val="C85600"/>
      </a:accent1>
      <a:accent2>
        <a:srgbClr val="C9700A"/>
      </a:accent2>
      <a:accent3>
        <a:srgbClr val="D4DF33"/>
      </a:accent3>
      <a:accent4>
        <a:srgbClr val="E48D4A"/>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a:custGeom>
          <a:avLst/>
          <a:gdLst/>
          <a:ahLst/>
          <a:cxnLst/>
          <a:rect l="l" t="t" r="r" b="b"/>
          <a:pathLst/>
        </a:custGeom>
        <a:noFill/>
        <a:ln w="76200">
          <a:gradFill flip="none" rotWithShape="1">
            <a:gsLst>
              <a:gs pos="0">
                <a:schemeClr val="accent2"/>
              </a:gs>
              <a:gs pos="100000">
                <a:schemeClr val="tx2"/>
              </a:gs>
            </a:gsLst>
            <a:lin ang="2700000" scaled="1"/>
            <a:tileRect/>
          </a:gradFill>
        </a:ln>
      </a:spPr>
      <a:bodyPr vertOverflow="overflow" horzOverflow="overflow" lIns="0" tIns="0" rIns="0" bIns="0" rtlCol="0" anchor="ctr"/>
      <a:lstStyle>
        <a:defPPr algn="ctr">
          <a:lnSpc>
            <a:spcPct val="95000"/>
          </a:lnSpc>
          <a:defRPr sz="2000" kern="0" dirty="0" smtClean="0">
            <a:solidFill>
              <a:srgbClr val="575757"/>
            </a:solidFill>
            <a:latin typeface="Meiryo UI"/>
            <a:ea typeface="Meiryo UI"/>
          </a:defRPr>
        </a:defPPr>
      </a:lstStyle>
      <a:style>
        <a:lnRef idx="2">
          <a:schemeClr val="accent1">
            <a:shade val="50000"/>
          </a:schemeClr>
        </a:lnRef>
        <a:fillRef idx="1">
          <a:schemeClr val="accent1"/>
        </a:fillRef>
        <a:effectRef idx="0">
          <a:schemeClr val="accent1"/>
        </a:effectRef>
        <a:fontRef idx="minor">
          <a:schemeClr val="lt1"/>
        </a:fontRef>
      </a:style>
    </a:spDef>
    <a:lnDef>
      <a:spPr>
        <a:custGeom>
          <a:avLst/>
          <a:gdLst/>
          <a:ahLst/>
          <a:cxnLst/>
          <a:rect l="l" t="t" r="r" b="b"/>
          <a:pathLst/>
        </a:custGeom>
        <a:ln w="9525" cap="rnd">
          <a:solidFill>
            <a:schemeClr val="tx1">
              <a:lumMod val="60000"/>
              <a:lumOff val="40000"/>
            </a:schemeClr>
          </a:solidFill>
          <a:prstDash val="solid"/>
          <a:round/>
        </a:ln>
      </a:spPr>
      <a:bodyPr vertOverflow="overflow" horzOverflow="overflow"/>
      <a:lstStyle/>
      <a:style>
        <a:lnRef idx="1">
          <a:schemeClr val="accent1"/>
        </a:lnRef>
        <a:fillRef idx="0">
          <a:schemeClr val="accent1"/>
        </a:fillRef>
        <a:effectRef idx="0">
          <a:schemeClr val="accent1"/>
        </a:effectRef>
        <a:fontRef idx="minor">
          <a:schemeClr val="tx1"/>
        </a:fontRef>
      </a:style>
    </a:lnDef>
    <a:txDef>
      <a:spPr>
        <a:custGeom>
          <a:avLst/>
          <a:gdLst/>
          <a:ahLst/>
          <a:cxnLst/>
          <a:rect l="l" t="t" r="r" b="b"/>
          <a:pathLst/>
        </a:custGeom>
        <a:noFill/>
        <a:ln w="9525" cap="rnd">
          <a:noFill/>
          <a:prstDash val="solid"/>
          <a:round/>
        </a:ln>
      </a:spPr>
      <a:bodyPr rot="0" vertOverflow="overflow" horzOverflow="overflow" wrap="none" numCol="1" spcCol="0" rtlCol="0" fromWordArt="0" anchor="ctr" anchorCtr="0" forceAA="0" compatLnSpc="1"/>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theme>
</file>

<file path=ppt/theme/theme2.xml><?xml version="1.0" encoding="utf-8"?>
<a:theme xmlns:a="http://schemas.openxmlformats.org/drawingml/2006/main" name="Office Theme">
  <a:themeElements>
    <a:clrScheme name="BCG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E3558"/>
      </a:hlink>
      <a:folHlink>
        <a:srgbClr val="670F31"/>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3.xml><?xml version="1.0" encoding="utf-8"?>
<a:theme xmlns:a="http://schemas.openxmlformats.org/drawingml/2006/main" name="Office Theme">
  <a:themeElements>
    <a:clrScheme name="BCG Colors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FC77E"/>
      </a:hlink>
      <a:folHlink>
        <a:srgbClr val="03522D"/>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56f8374-eac6-4c01-9e9a-c7d7573af740" xsi:nil="true"/>
    <lcf76f155ced4ddcb4097134ff3c332f xmlns="87c57fd4-e6b1-4cf6-9723-831ad817bb9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4D0FD4A8DAF05E499AF02B575CC670D6" ma:contentTypeVersion="16" ma:contentTypeDescription="新しいドキュメントを作成します。" ma:contentTypeScope="" ma:versionID="c253bf1eec1ba1c4159b50d994638545">
  <xsd:schema xmlns:xsd="http://www.w3.org/2001/XMLSchema" xmlns:xs="http://www.w3.org/2001/XMLSchema" xmlns:p="http://schemas.microsoft.com/office/2006/metadata/properties" xmlns:ns2="87c57fd4-e6b1-4cf6-9723-831ad817bb93" xmlns:ns3="956f8374-eac6-4c01-9e9a-c7d7573af740" targetNamespace="http://schemas.microsoft.com/office/2006/metadata/properties" ma:root="true" ma:fieldsID="253e4b3d9389e4605c0b9d7ecba5affe" ns2:_="" ns3:_="">
    <xsd:import namespace="87c57fd4-e6b1-4cf6-9723-831ad817bb93"/>
    <xsd:import namespace="956f8374-eac6-4c01-9e9a-c7d7573af74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TaxCatchAll" minOccurs="0"/>
                <xsd:element ref="ns2:MediaServiceOCR" minOccurs="0"/>
                <xsd:element ref="ns2:lcf76f155ced4ddcb4097134ff3c332f"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c57fd4-e6b1-4cf6-9723-831ad817bb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56f8374-eac6-4c01-9e9a-c7d7573af740"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f4c2df7-119e-42eb-b5ef-c638e6a4a2bd}" ma:internalName="TaxCatchAll" ma:showField="CatchAllData" ma:web="956f8374-eac6-4c01-9e9a-c7d7573af7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4AED60-4943-4E34-9EF5-4AA209A5EA86}">
  <ds:schemaRefs>
    <ds:schemaRef ds:uri="http://schemas.microsoft.com/sharepoint/v3/contenttype/forms"/>
  </ds:schemaRefs>
</ds:datastoreItem>
</file>

<file path=customXml/itemProps2.xml><?xml version="1.0" encoding="utf-8"?>
<ds:datastoreItem xmlns:ds="http://schemas.openxmlformats.org/officeDocument/2006/customXml" ds:itemID="{3D65C290-61F4-44EE-8DE1-E908EE9F9E89}">
  <ds:schemaRefs>
    <ds:schemaRef ds:uri="87c57fd4-e6b1-4cf6-9723-831ad817bb93"/>
    <ds:schemaRef ds:uri="956f8374-eac6-4c01-9e9a-c7d7573af74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D769182-6287-4EA5-AC21-735FA87CB619}">
  <ds:schemaRefs>
    <ds:schemaRef ds:uri="87c57fd4-e6b1-4cf6-9723-831ad817bb93"/>
    <ds:schemaRef ds:uri="956f8374-eac6-4c01-9e9a-c7d7573af74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22</Slides>
  <Notes>20</Notes>
  <HiddenSlides>0</HiddenSlide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4_BCG Grid 16:9</vt:lpstr>
      <vt:lpstr>PowerPoint Presentation</vt:lpstr>
      <vt:lpstr>PowerPoint Presentation</vt:lpstr>
      <vt:lpstr> 地域の現状と抱えている課題</vt:lpstr>
      <vt:lpstr> 目指す姿と実現ステップ</vt:lpstr>
      <vt:lpstr> 成果 (アウトカム) 指標 　a. ロジックツリー</vt:lpstr>
      <vt:lpstr> 成果 (アウトカム) 指標 　a. ロジックツリー</vt:lpstr>
      <vt:lpstr> 成果 (アウトカム) 指標 　a. ロジックツリー</vt:lpstr>
      <vt:lpstr> 成果 (アウトカム) 指標 　b.中間アウトカムの設定</vt:lpstr>
      <vt:lpstr> ソリューションの概要</vt:lpstr>
      <vt:lpstr>PowerPoint Presentation</vt:lpstr>
      <vt:lpstr>PowerPoint Presentation</vt:lpstr>
      <vt:lpstr>PowerPoint Presentation</vt:lpstr>
      <vt:lpstr>PowerPoint Presentation</vt:lpstr>
      <vt:lpstr>PowerPoint Presentation</vt:lpstr>
      <vt:lpstr>PowerPoint Presentation</vt:lpstr>
      <vt:lpstr> 実装・横展開に向けた具体的計画</vt:lpstr>
      <vt:lpstr> 横展開の体制</vt:lpstr>
      <vt:lpstr> 資金計画</vt:lpstr>
      <vt:lpstr> エコシステム</vt:lpstr>
      <vt:lpstr> 他地域への横展開の方策・普及啓発活動</vt:lpstr>
      <vt:lpstr> 「デジ活」中山間地域への登録事業</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modified xsi:type="dcterms:W3CDTF">2026-01-21T04:17:31Z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0x0101004D0FD4A8DAF05E499AF02B575CC670D6</vt:lpwstr>
  </property>
  <property fmtid="{D5CDD505-2E9C-101B-9397-08002B2CF9AE}" pid="3" name="MediaServiceImageTags">
    <vt:lpwstr/>
  </property>
</Properties>
</file>