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玉置 蘭" initials="t" lastIdx="1" clrIdx="0">
    <p:extLst>
      <p:ext uri="{19B8F6BF-5375-455C-9EA6-DF929625EA0E}">
        <p15:presenceInfo xmlns:p15="http://schemas.microsoft.com/office/powerpoint/2012/main" userId="玉置 蘭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412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嶋倉 勇太(SHIMAKURA Yuta)" userId="c44aa829-4ad2-49e0-a821-190bd55ad48e" providerId="ADAL" clId="{C962FAEE-7622-484C-B24E-CE2BCAC03FCB}"/>
    <pc:docChg chg="undo custSel modSld">
      <pc:chgData name="嶋倉 勇太(SHIMAKURA Yuta)" userId="c44aa829-4ad2-49e0-a821-190bd55ad48e" providerId="ADAL" clId="{C962FAEE-7622-484C-B24E-CE2BCAC03FCB}" dt="2026-03-18T04:49:49.080" v="219" actId="1076"/>
      <pc:docMkLst>
        <pc:docMk/>
      </pc:docMkLst>
      <pc:sldChg chg="addSp delSp modSp mod">
        <pc:chgData name="嶋倉 勇太(SHIMAKURA Yuta)" userId="c44aa829-4ad2-49e0-a821-190bd55ad48e" providerId="ADAL" clId="{C962FAEE-7622-484C-B24E-CE2BCAC03FCB}" dt="2026-03-18T04:49:49.080" v="219" actId="1076"/>
        <pc:sldMkLst>
          <pc:docMk/>
          <pc:sldMk cId="4236405833" sldId="256"/>
        </pc:sldMkLst>
        <pc:spChg chg="add mod">
          <ac:chgData name="嶋倉 勇太(SHIMAKURA Yuta)" userId="c44aa829-4ad2-49e0-a821-190bd55ad48e" providerId="ADAL" clId="{C962FAEE-7622-484C-B24E-CE2BCAC03FCB}" dt="2026-03-18T04:49:49.080" v="219" actId="1076"/>
          <ac:spMkLst>
            <pc:docMk/>
            <pc:sldMk cId="4236405833" sldId="256"/>
            <ac:spMk id="2" creationId="{FBFC5D40-F3EE-63D0-815A-A97ADC3162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16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31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89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19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38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60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239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680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99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536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39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7E5DF-0908-4DA9-BD55-AFBEE10C9B22}" type="datetimeFigureOut">
              <a:rPr kumimoji="1" lang="ja-JP" altLang="en-US" smtClean="0"/>
              <a:t>2026/3/18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DD78E-E833-41E4-94D9-38F46FF2E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194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894001" cy="75708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b="1" dirty="0">
                <a:solidFill>
                  <a:schemeClr val="tx1"/>
                </a:solidFill>
              </a:rPr>
              <a:t>【</a:t>
            </a:r>
            <a:r>
              <a:rPr kumimoji="1" lang="ja-JP" altLang="en-US" sz="1400" b="1" dirty="0">
                <a:solidFill>
                  <a:schemeClr val="tx1"/>
                </a:solidFill>
              </a:rPr>
              <a:t>事業名</a:t>
            </a:r>
            <a:r>
              <a:rPr kumimoji="1" lang="en-US" altLang="ja-JP" sz="1400" b="1" dirty="0">
                <a:solidFill>
                  <a:schemeClr val="tx1"/>
                </a:solidFill>
              </a:rPr>
              <a:t>】</a:t>
            </a:r>
            <a:r>
              <a:rPr kumimoji="1" lang="ja-JP" altLang="en-US" sz="1400" b="1" dirty="0">
                <a:solidFill>
                  <a:schemeClr val="tx1"/>
                </a:solidFill>
              </a:rPr>
              <a:t>△△事業（○○都道府県○○市町村）</a:t>
            </a:r>
            <a:endParaRPr kumimoji="1" lang="en-US" altLang="ja-JP" sz="1400" b="1" dirty="0">
              <a:solidFill>
                <a:schemeClr val="tx1"/>
              </a:solidFill>
            </a:endParaRPr>
          </a:p>
          <a:p>
            <a:r>
              <a:rPr kumimoji="1" lang="en-US" altLang="ja-JP" sz="1400" b="1" dirty="0">
                <a:solidFill>
                  <a:schemeClr val="tx1"/>
                </a:solidFill>
              </a:rPr>
              <a:t>【</a:t>
            </a:r>
            <a:r>
              <a:rPr kumimoji="1" lang="ja-JP" altLang="en-US" sz="1400" b="1" dirty="0">
                <a:solidFill>
                  <a:schemeClr val="tx1"/>
                </a:solidFill>
              </a:rPr>
              <a:t>団体名</a:t>
            </a:r>
            <a:r>
              <a:rPr kumimoji="1" lang="en-US" altLang="ja-JP" sz="1400" b="1" dirty="0">
                <a:solidFill>
                  <a:schemeClr val="tx1"/>
                </a:solidFill>
              </a:rPr>
              <a:t>】</a:t>
            </a:r>
            <a:r>
              <a:rPr kumimoji="1" lang="ja-JP" altLang="en-US" sz="1400" b="1" dirty="0">
                <a:solidFill>
                  <a:schemeClr val="tx1"/>
                </a:solidFill>
              </a:rPr>
              <a:t>□□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067675" y="68825"/>
            <a:ext cx="1744919" cy="619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1200" dirty="0"/>
              <a:t>令和８年度生物多様性保全推進支援事業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>
                <a:ea typeface="游ゴシック"/>
              </a:rPr>
              <a:t>様式２</a:t>
            </a:r>
            <a:endParaRPr lang="ja-JP" altLang="en-US" sz="1200" dirty="0">
              <a:ea typeface="游ゴシック"/>
              <a:cs typeface="Calibri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11999" y="846792"/>
            <a:ext cx="9882002" cy="1409944"/>
            <a:chOff x="0" y="1115338"/>
            <a:chExt cx="9906000" cy="1215249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0" y="1455174"/>
              <a:ext cx="9906000" cy="875413"/>
            </a:xfrm>
            <a:prstGeom prst="rect">
              <a:avLst/>
            </a:prstGeom>
            <a:noFill/>
            <a:ln w="25400">
              <a:solidFill>
                <a:srgbClr val="0070C0"/>
              </a:solidFill>
            </a:ln>
          </p:spPr>
          <p:txBody>
            <a:bodyPr wrap="square" rtlCol="0">
              <a:noAutofit/>
            </a:bodyPr>
            <a:lstStyle/>
            <a:p>
              <a:pPr marL="88900"/>
              <a:r>
                <a:rPr kumimoji="1" lang="ja-JP" altLang="en-US" sz="1200" dirty="0">
                  <a:latin typeface="+mn-ea"/>
                </a:rPr>
                <a:t>○○ ○○ ○○ ○○ ○○。</a:t>
              </a:r>
              <a:endParaRPr kumimoji="1" lang="en-US" altLang="ja-JP" sz="1200" dirty="0">
                <a:latin typeface="+mn-ea"/>
              </a:endParaRPr>
            </a:p>
            <a:p>
              <a:pPr marL="88900"/>
              <a:r>
                <a:rPr kumimoji="1" lang="ja-JP" altLang="en-US" sz="1200" dirty="0">
                  <a:latin typeface="+mn-ea"/>
                </a:rPr>
                <a:t>応募申請書様式１「６．事業目的」、「</a:t>
              </a:r>
              <a:r>
                <a:rPr kumimoji="1" lang="en-US" altLang="ja-JP" sz="1200" dirty="0">
                  <a:latin typeface="+mn-ea"/>
                </a:rPr>
                <a:t>12</a:t>
              </a:r>
              <a:r>
                <a:rPr kumimoji="1" lang="ja-JP" altLang="en-US" sz="1200" dirty="0">
                  <a:latin typeface="+mn-ea"/>
                </a:rPr>
                <a:t>．事業の背景」を基に、事業の背景や目的、必要性、地域における生物多様性保全上の課題等を簡潔に記載（</a:t>
              </a:r>
              <a:r>
                <a:rPr kumimoji="1" lang="en-US" altLang="ja-JP" sz="1200" dirty="0">
                  <a:latin typeface="+mn-ea"/>
                </a:rPr>
                <a:t>300</a:t>
              </a:r>
              <a:r>
                <a:rPr kumimoji="1" lang="ja-JP" altLang="en-US" sz="1200" dirty="0">
                  <a:latin typeface="+mn-ea"/>
                </a:rPr>
                <a:t>文字以内）</a:t>
              </a:r>
              <a:endParaRPr kumimoji="1" lang="en-US" altLang="ja-JP" sz="1200" dirty="0">
                <a:latin typeface="+mn-ea"/>
              </a:endParaRPr>
            </a:p>
            <a:p>
              <a:pPr marL="88900"/>
              <a:r>
                <a:rPr kumimoji="1" lang="ja-JP" altLang="en-US" sz="1200" dirty="0">
                  <a:latin typeface="+mn-ea"/>
                </a:rPr>
                <a:t>必要に応じて、図・写真を使用</a:t>
              </a:r>
            </a:p>
            <a:p>
              <a:endParaRPr kumimoji="1" lang="ja-JP" altLang="en-US" sz="1200" dirty="0">
                <a:latin typeface="+mn-ea"/>
              </a:endParaRPr>
            </a:p>
            <a:p>
              <a:endParaRPr kumimoji="1" lang="en-US" altLang="ja-JP" sz="1200" dirty="0">
                <a:latin typeface="+mn-ea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0" y="1115338"/>
              <a:ext cx="1887793" cy="338554"/>
            </a:xfrm>
            <a:prstGeom prst="rect">
              <a:avLst/>
            </a:prstGeom>
            <a:solidFill>
              <a:srgbClr val="0070C0"/>
            </a:solidFill>
            <a:ln w="254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</a:rPr>
                <a:t>事業の背景・目的</a:t>
              </a: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11998" y="5164919"/>
            <a:ext cx="9882003" cy="1196853"/>
            <a:chOff x="0" y="1200566"/>
            <a:chExt cx="9906000" cy="1196853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0" y="1566422"/>
              <a:ext cx="9906000" cy="830997"/>
            </a:xfrm>
            <a:prstGeom prst="rect">
              <a:avLst/>
            </a:prstGeom>
            <a:noFill/>
            <a:ln w="25400">
              <a:solidFill>
                <a:srgbClr val="0070C0"/>
              </a:solidFill>
            </a:ln>
          </p:spPr>
          <p:txBody>
            <a:bodyPr wrap="square" rtlCol="0">
              <a:noAutofit/>
            </a:bodyPr>
            <a:lstStyle/>
            <a:p>
              <a:pPr marL="88900"/>
              <a:r>
                <a:rPr kumimoji="1" lang="ja-JP" altLang="en-US" sz="1050" dirty="0">
                  <a:latin typeface="+mn-ea"/>
                </a:rPr>
                <a:t>○○○○ ○○○○ ○○○○ 。</a:t>
              </a:r>
              <a:endParaRPr kumimoji="1" lang="en-US" altLang="ja-JP" sz="1050" dirty="0">
                <a:latin typeface="+mn-ea"/>
              </a:endParaRPr>
            </a:p>
            <a:p>
              <a:pPr marL="88900"/>
              <a:r>
                <a:rPr kumimoji="1" lang="ja-JP" altLang="en-US" sz="1050" dirty="0">
                  <a:latin typeface="+mn-ea"/>
                </a:rPr>
                <a:t>応募申請書様式１「</a:t>
              </a:r>
              <a:r>
                <a:rPr kumimoji="1" lang="en-US" altLang="ja-JP" sz="1050" dirty="0">
                  <a:latin typeface="+mn-ea"/>
                </a:rPr>
                <a:t>13</a:t>
              </a:r>
              <a:r>
                <a:rPr kumimoji="1" lang="ja-JP" altLang="en-US" sz="1050" dirty="0">
                  <a:latin typeface="+mn-ea"/>
                </a:rPr>
                <a:t>．事業の実施により期待される生物多様性保全等の効果の目標」、「</a:t>
              </a:r>
              <a:r>
                <a:rPr kumimoji="1" lang="en-US" altLang="ja-JP" sz="1050" dirty="0">
                  <a:latin typeface="+mn-ea"/>
                </a:rPr>
                <a:t>14</a:t>
              </a:r>
              <a:r>
                <a:rPr kumimoji="1" lang="ja-JP" altLang="en-US" sz="1050" dirty="0">
                  <a:latin typeface="+mn-ea"/>
                </a:rPr>
                <a:t>．事業終了後の活動継続の見通し」、「</a:t>
              </a:r>
              <a:r>
                <a:rPr kumimoji="1" lang="en-US" altLang="ja-JP" sz="1050" dirty="0">
                  <a:latin typeface="+mn-ea"/>
                </a:rPr>
                <a:t>15</a:t>
              </a:r>
              <a:r>
                <a:rPr kumimoji="1" lang="ja-JP" altLang="en-US" sz="1050" dirty="0">
                  <a:latin typeface="+mn-ea"/>
                </a:rPr>
                <a:t>．事業により期待される生物多様性の保全への貢献」、「</a:t>
              </a:r>
              <a:r>
                <a:rPr kumimoji="1" lang="en-US" altLang="ja-JP" sz="1050" dirty="0">
                  <a:latin typeface="+mn-ea"/>
                </a:rPr>
                <a:t>16</a:t>
              </a:r>
              <a:r>
                <a:rPr kumimoji="1" lang="ja-JP" altLang="en-US" sz="1050" dirty="0">
                  <a:latin typeface="+mn-ea"/>
                </a:rPr>
                <a:t>．地域の社会・経済的課題の解決への貢献」、「</a:t>
              </a:r>
              <a:r>
                <a:rPr kumimoji="1" lang="en-US" altLang="ja-JP" sz="1050" dirty="0">
                  <a:latin typeface="+mn-ea"/>
                </a:rPr>
                <a:t>17</a:t>
              </a:r>
              <a:r>
                <a:rPr kumimoji="1" lang="ja-JP" altLang="en-US" sz="1050" dirty="0">
                  <a:latin typeface="+mn-ea"/>
                </a:rPr>
                <a:t>．活動の広範性、継続性及び発展性」を基に、事業の成果目標、活動継続の見通し、事業終了後の展開等を簡潔に記載（</a:t>
              </a:r>
              <a:r>
                <a:rPr kumimoji="1" lang="en-US" altLang="ja-JP" sz="1050" dirty="0">
                  <a:latin typeface="+mn-ea"/>
                </a:rPr>
                <a:t>250</a:t>
              </a:r>
              <a:r>
                <a:rPr kumimoji="1" lang="ja-JP" altLang="en-US" sz="1050" dirty="0">
                  <a:latin typeface="+mn-ea"/>
                </a:rPr>
                <a:t>文字以内）</a:t>
              </a:r>
            </a:p>
            <a:p>
              <a:endParaRPr kumimoji="1" lang="en-US" altLang="ja-JP" sz="1050" dirty="0">
                <a:latin typeface="+mn-ea"/>
              </a:endParaRPr>
            </a:p>
            <a:p>
              <a:endParaRPr kumimoji="1" lang="ja-JP" altLang="en-US" sz="1050" i="1" u="sng" dirty="0"/>
            </a:p>
            <a:p>
              <a:endParaRPr kumimoji="1" lang="ja-JP" altLang="en-US" sz="1200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" y="1200566"/>
              <a:ext cx="1887792" cy="360000"/>
            </a:xfrm>
            <a:prstGeom prst="rect">
              <a:avLst/>
            </a:prstGeom>
            <a:solidFill>
              <a:srgbClr val="0070C0"/>
            </a:solidFill>
            <a:ln w="2540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</a:rPr>
                <a:t>期待される成果</a:t>
              </a:r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6000" y="2376730"/>
            <a:ext cx="1887792" cy="338554"/>
          </a:xfrm>
          <a:prstGeom prst="rect">
            <a:avLst/>
          </a:prstGeom>
          <a:solidFill>
            <a:srgbClr val="0070C0"/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</a:rPr>
              <a:t>事業の内容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998" y="2710911"/>
            <a:ext cx="9882003" cy="2340003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noAutofit/>
          </a:bodyPr>
          <a:lstStyle/>
          <a:p>
            <a:pPr marL="88900"/>
            <a:r>
              <a:rPr kumimoji="1" lang="ja-JP" altLang="en-US" sz="1050" dirty="0"/>
              <a:t>○○○○○○ ○○ ○○。</a:t>
            </a:r>
            <a:endParaRPr kumimoji="1" lang="en-US" altLang="ja-JP" sz="1050" dirty="0"/>
          </a:p>
          <a:p>
            <a:pPr marL="88900"/>
            <a:r>
              <a:rPr kumimoji="1" lang="ja-JP" altLang="en-US" sz="1050" dirty="0"/>
              <a:t>応募申請書様式１「７．事業概要」「</a:t>
            </a:r>
            <a:r>
              <a:rPr kumimoji="1" lang="en-US" altLang="ja-JP" sz="1050" dirty="0"/>
              <a:t>10 </a:t>
            </a:r>
            <a:r>
              <a:rPr kumimoji="1" lang="ja-JP" altLang="en-US" sz="1050" dirty="0"/>
              <a:t>．事業計画」を基に、事業概要を簡潔に記載。事業が複数ある場合や、複数年度にわたる場合は、枠囲みを用いると分かりやすい。</a:t>
            </a:r>
          </a:p>
          <a:p>
            <a:pPr marL="88900"/>
            <a:endParaRPr kumimoji="1" lang="ja-JP" altLang="en-US" sz="1050" dirty="0"/>
          </a:p>
          <a:p>
            <a:endParaRPr kumimoji="1" lang="en-US" altLang="ja-JP" sz="1200" dirty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163316" y="3337392"/>
            <a:ext cx="9410244" cy="1629133"/>
            <a:chOff x="163316" y="3479353"/>
            <a:chExt cx="9410244" cy="1629133"/>
          </a:xfrm>
        </p:grpSpPr>
        <p:sp>
          <p:nvSpPr>
            <p:cNvPr id="18" name="テキスト ボックス 17"/>
            <p:cNvSpPr txBox="1"/>
            <p:nvPr/>
          </p:nvSpPr>
          <p:spPr>
            <a:xfrm>
              <a:off x="163316" y="3479354"/>
              <a:ext cx="4239752" cy="16287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ja-JP" altLang="en-US" sz="1400" dirty="0"/>
                <a:t>令和〇（１年目）年度</a:t>
              </a:r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ja-JP" altLang="en-US" sz="14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38576" y="3836897"/>
              <a:ext cx="4110704" cy="12114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ja-JP" altLang="en-US" sz="1200" dirty="0"/>
                <a:t>事業①　○○保全の事業計画の策定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endParaRPr kumimoji="1" lang="en-US" altLang="ja-JP" sz="1200" dirty="0"/>
            </a:p>
            <a:p>
              <a:r>
                <a:rPr kumimoji="1" lang="ja-JP" altLang="en-US" sz="1200" dirty="0"/>
                <a:t>必要に応じて、図・写真を使用</a:t>
              </a:r>
              <a:endParaRPr kumimoji="1" lang="en-US" altLang="ja-JP" sz="1200" dirty="0"/>
            </a:p>
            <a:p>
              <a:endParaRPr kumimoji="1" lang="ja-JP" altLang="en-US" sz="12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4565300" y="3479353"/>
              <a:ext cx="5008260" cy="16291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ja-JP" altLang="en-US" sz="1400" dirty="0"/>
                <a:t>令和〇（２年目）年度</a:t>
              </a:r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en-US" altLang="ja-JP" sz="1400" dirty="0"/>
            </a:p>
            <a:p>
              <a:endParaRPr kumimoji="1" lang="ja-JP" altLang="en-US" sz="1400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4668945" y="3836896"/>
              <a:ext cx="2401122" cy="12162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ja-JP" altLang="en-US" sz="1200" dirty="0"/>
                <a:t>事業②　生息環境改善事業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endParaRPr kumimoji="1" lang="en-US" altLang="ja-JP" sz="1200" dirty="0"/>
            </a:p>
            <a:p>
              <a:r>
                <a:rPr kumimoji="1" lang="ja-JP" altLang="en-US" sz="1200" dirty="0"/>
                <a:t>必要に応じて、図・写真を使用</a:t>
              </a:r>
              <a:endParaRPr kumimoji="1" lang="en-US" altLang="ja-JP" sz="1200" dirty="0"/>
            </a:p>
            <a:p>
              <a:endParaRPr kumimoji="1" lang="en-US" altLang="ja-JP" sz="1200" dirty="0"/>
            </a:p>
            <a:p>
              <a:endParaRPr kumimoji="1" lang="en-US" altLang="ja-JP" sz="1200" dirty="0"/>
            </a:p>
            <a:p>
              <a:endParaRPr kumimoji="1" lang="ja-JP" altLang="en-US" sz="1200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7136762" y="3836896"/>
              <a:ext cx="2387601" cy="12114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ja-JP" altLang="en-US" sz="1200" dirty="0"/>
                <a:t>事業③　モニタリング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r>
                <a:rPr kumimoji="1" lang="ja-JP" altLang="en-US" sz="1200" dirty="0"/>
                <a:t>・</a:t>
              </a:r>
              <a:endParaRPr kumimoji="1" lang="en-US" altLang="ja-JP" sz="1200" dirty="0"/>
            </a:p>
            <a:p>
              <a:endParaRPr kumimoji="1" lang="en-US" altLang="ja-JP" sz="1200" dirty="0"/>
            </a:p>
            <a:p>
              <a:r>
                <a:rPr kumimoji="1" lang="ja-JP" altLang="en-US" sz="1200" dirty="0"/>
                <a:t>必要に応じて、図・写真</a:t>
              </a:r>
              <a:r>
                <a:rPr kumimoji="1" lang="ja-JP" altLang="en-US" sz="1200"/>
                <a:t>を使用</a:t>
              </a:r>
              <a:endParaRPr kumimoji="1" lang="en-US" altLang="ja-JP" sz="1200" dirty="0"/>
            </a:p>
            <a:p>
              <a:endParaRPr kumimoji="1" lang="en-US" altLang="ja-JP" sz="1200" dirty="0"/>
            </a:p>
            <a:p>
              <a:endParaRPr kumimoji="1" lang="ja-JP" altLang="en-US" sz="1200" dirty="0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0" y="6582697"/>
            <a:ext cx="990600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1200" dirty="0">
                <a:ea typeface="游ゴシック"/>
              </a:rPr>
              <a:t>【</a:t>
            </a:r>
            <a:r>
              <a:rPr kumimoji="1" lang="ja-JP" altLang="en-US" sz="1200" dirty="0">
                <a:ea typeface="游ゴシック"/>
              </a:rPr>
              <a:t>事業期間</a:t>
            </a:r>
            <a:r>
              <a:rPr kumimoji="1" lang="en-US" altLang="ja-JP" sz="1200" dirty="0">
                <a:ea typeface="游ゴシック"/>
              </a:rPr>
              <a:t>】</a:t>
            </a:r>
            <a:r>
              <a:rPr kumimoji="1" lang="ja-JP" altLang="en-US" sz="1200" dirty="0">
                <a:ea typeface="游ゴシック"/>
              </a:rPr>
              <a:t>令和〇年度～　○年度　　　</a:t>
            </a:r>
            <a:r>
              <a:rPr kumimoji="1" lang="en-US" altLang="ja-JP" sz="1200" dirty="0">
                <a:ea typeface="游ゴシック"/>
              </a:rPr>
              <a:t>【</a:t>
            </a:r>
            <a:r>
              <a:rPr kumimoji="1" lang="ja-JP" altLang="en-US" sz="1200" dirty="0">
                <a:ea typeface="游ゴシック"/>
              </a:rPr>
              <a:t>事業メニュー</a:t>
            </a:r>
            <a:r>
              <a:rPr kumimoji="1" lang="en-US" altLang="ja-JP" sz="1200" dirty="0">
                <a:ea typeface="游ゴシック"/>
              </a:rPr>
              <a:t>】</a:t>
            </a:r>
            <a:r>
              <a:rPr kumimoji="1" lang="ja-JP" altLang="en-US" sz="1200" dirty="0">
                <a:ea typeface="游ゴシック"/>
              </a:rPr>
              <a:t>（○）　　</a:t>
            </a:r>
            <a:r>
              <a:rPr kumimoji="1" lang="en-US" altLang="ja-JP" sz="1200" dirty="0">
                <a:ea typeface="游ゴシック"/>
              </a:rPr>
              <a:t>【</a:t>
            </a:r>
            <a:r>
              <a:rPr kumimoji="1" lang="ja-JP" altLang="en-US" sz="1200" dirty="0">
                <a:ea typeface="游ゴシック"/>
              </a:rPr>
              <a:t>要望額</a:t>
            </a:r>
            <a:r>
              <a:rPr kumimoji="1" lang="en-US" altLang="ja-JP" sz="1200" dirty="0">
                <a:ea typeface="游ゴシック"/>
              </a:rPr>
              <a:t>】</a:t>
            </a:r>
            <a:r>
              <a:rPr kumimoji="1" lang="ja-JP" altLang="en-US" sz="1200" dirty="0">
                <a:ea typeface="游ゴシック"/>
              </a:rPr>
              <a:t>○○○○千円（令和〇年度○○○○千円）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B2AF3573-7A34-E473-3C63-56496A2A3B07}"/>
              </a:ext>
            </a:extLst>
          </p:cNvPr>
          <p:cNvSpPr/>
          <p:nvPr/>
        </p:nvSpPr>
        <p:spPr>
          <a:xfrm>
            <a:off x="1703411" y="7046212"/>
            <a:ext cx="2699657" cy="435428"/>
          </a:xfrm>
          <a:prstGeom prst="wedgeRectCallout">
            <a:avLst>
              <a:gd name="adj1" fmla="val 50229"/>
              <a:gd name="adj2" fmla="val -87794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公募要領の事業番号を記載する</a:t>
            </a: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F4C56A98-43E2-C062-4B4E-1529A597E2C8}"/>
              </a:ext>
            </a:extLst>
          </p:cNvPr>
          <p:cNvSpPr/>
          <p:nvPr/>
        </p:nvSpPr>
        <p:spPr>
          <a:xfrm>
            <a:off x="6062647" y="7046212"/>
            <a:ext cx="2699657" cy="435428"/>
          </a:xfrm>
          <a:prstGeom prst="wedgeRectCallout">
            <a:avLst>
              <a:gd name="adj1" fmla="val -46402"/>
              <a:gd name="adj2" fmla="val -87794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要望額は全年度合わせた額を記載、（　）内に今年度の要望額を記載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BFC5D40-F3EE-63D0-815A-A97ADC31625A}"/>
              </a:ext>
            </a:extLst>
          </p:cNvPr>
          <p:cNvSpPr/>
          <p:nvPr/>
        </p:nvSpPr>
        <p:spPr>
          <a:xfrm>
            <a:off x="425631" y="-672165"/>
            <a:ext cx="8775337" cy="485649"/>
          </a:xfrm>
          <a:prstGeom prst="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b="1" dirty="0"/>
              <a:t>環境省ホームページ等にて公開されます。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公開できない情報や写真は記載されていないかご確認ください。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236405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EB0B73E5CEC944ABE2DC85CB2437B91" ma:contentTypeVersion="13" ma:contentTypeDescription="新しいドキュメントを作成します。" ma:contentTypeScope="" ma:versionID="3e16d8110ca618948dcc35c5f92162b6">
  <xsd:schema xmlns:xsd="http://www.w3.org/2001/XMLSchema" xmlns:xs="http://www.w3.org/2001/XMLSchema" xmlns:p="http://schemas.microsoft.com/office/2006/metadata/properties" xmlns:ns2="3e1bc74f-d10c-459b-94f1-5fd58b84aa06" xmlns:ns3="d2089291-3703-46bc-be7e-a7672b8b077e" targetNamespace="http://schemas.microsoft.com/office/2006/metadata/properties" ma:root="true" ma:fieldsID="39849944194388ba89081073c4d91836" ns2:_="" ns3:_="">
    <xsd:import namespace="3e1bc74f-d10c-459b-94f1-5fd58b84aa06"/>
    <xsd:import namespace="d2089291-3703-46bc-be7e-a7672b8b0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1bc74f-d10c-459b-94f1-5fd58b84aa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89291-3703-46bc-be7e-a7672b8b077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6a7bf89-0f1f-46d1-bc70-79227a5a046f}" ma:internalName="TaxCatchAll" ma:showField="CatchAllData" ma:web="d2089291-3703-46bc-be7e-a7672b8b07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1bc74f-d10c-459b-94f1-5fd58b84aa06">
      <Terms xmlns="http://schemas.microsoft.com/office/infopath/2007/PartnerControls"/>
    </lcf76f155ced4ddcb4097134ff3c332f>
    <TaxCatchAll xmlns="d2089291-3703-46bc-be7e-a7672b8b077e" xsi:nil="true"/>
  </documentManagement>
</p:properties>
</file>

<file path=customXml/itemProps1.xml><?xml version="1.0" encoding="utf-8"?>
<ds:datastoreItem xmlns:ds="http://schemas.openxmlformats.org/officeDocument/2006/customXml" ds:itemID="{156ED774-72C7-40A8-8A41-71C483A203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1bc74f-d10c-459b-94f1-5fd58b84aa06"/>
    <ds:schemaRef ds:uri="d2089291-3703-46bc-be7e-a7672b8b0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F30E65-F4EE-43BC-9C4A-42B401AD65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9A0B0-3EAA-4E52-8793-CC95674AB58B}">
  <ds:schemaRefs>
    <ds:schemaRef ds:uri="http://www.w3.org/XML/1998/namespace"/>
    <ds:schemaRef ds:uri="3e1bc74f-d10c-459b-94f1-5fd58b84aa06"/>
    <ds:schemaRef ds:uri="d2089291-3703-46bc-be7e-a7672b8b077e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422</Words>
  <PresentationFormat>A4 210 x 297 mm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2026-03-18T04:49:52Z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0x0101000EB0B73E5CEC944ABE2DC85CB2437B91</vt:lpwstr>
  </property>
  <property fmtid="{D5CDD505-2E9C-101B-9397-08002B2CF9AE}" pid="3" name="MediaServiceImageTags">
    <vt:lpwstr/>
  </property>
</Properties>
</file>