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ags/tag4.xml" ContentType="application/vnd.openxmlformats-officedocument.presentationml.tags+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4.xml" ContentType="application/vnd.openxmlformats-officedocument.theme+xml"/>
  <Override PartName="/ppt/tags/tag7.xml" ContentType="application/vnd.openxmlformats-officedocument.presentationml.tags+xml"/>
  <Override PartName="/ppt/theme/theme5.xml" ContentType="application/vnd.openxmlformats-officedocument.theme+xml"/>
  <Override PartName="/ppt/notesSlides/notesSlide1.xml" ContentType="application/vnd.openxmlformats-officedocument.presentationml.notesSlide+xml"/>
  <Override PartName="/ppt/tags/tag8.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10.xml" ContentType="application/vnd.openxmlformats-officedocument.presentationml.tags+xml"/>
  <Override PartName="/ppt/notesSlides/notesSlide28.xml" ContentType="application/vnd.openxmlformats-officedocument.presentationml.notesSlide+xml"/>
  <Override PartName="/ppt/tags/tag11.xml" ContentType="application/vnd.openxmlformats-officedocument.presentationml.tags+xml"/>
  <Override PartName="/ppt/notesSlides/notesSlide29.xml" ContentType="application/vnd.openxmlformats-officedocument.presentationml.notesSlide+xml"/>
  <Override PartName="/ppt/tags/tag12.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08" r:id="rId4"/>
    <p:sldMasterId id="2147483919" r:id="rId5"/>
    <p:sldMasterId id="2147483960" r:id="rId6"/>
    <p:sldMasterId id="2147483976" r:id="rId7"/>
  </p:sldMasterIdLst>
  <p:notesMasterIdLst>
    <p:notesMasterId r:id="rId39"/>
  </p:notesMasterIdLst>
  <p:sldIdLst>
    <p:sldId id="699" r:id="rId8"/>
    <p:sldId id="2701" r:id="rId9"/>
    <p:sldId id="2698" r:id="rId10"/>
    <p:sldId id="712" r:id="rId11"/>
    <p:sldId id="2691" r:id="rId12"/>
    <p:sldId id="2678" r:id="rId13"/>
    <p:sldId id="2673" r:id="rId14"/>
    <p:sldId id="2679" r:id="rId15"/>
    <p:sldId id="2675" r:id="rId16"/>
    <p:sldId id="2699" r:id="rId17"/>
    <p:sldId id="708" r:id="rId18"/>
    <p:sldId id="694" r:id="rId19"/>
    <p:sldId id="2680" r:id="rId20"/>
    <p:sldId id="2681" r:id="rId21"/>
    <p:sldId id="2672" r:id="rId22"/>
    <p:sldId id="2685" r:id="rId23"/>
    <p:sldId id="2671" r:id="rId24"/>
    <p:sldId id="691" r:id="rId25"/>
    <p:sldId id="2687" r:id="rId26"/>
    <p:sldId id="688" r:id="rId27"/>
    <p:sldId id="696" r:id="rId28"/>
    <p:sldId id="2677" r:id="rId29"/>
    <p:sldId id="2689" r:id="rId30"/>
    <p:sldId id="695" r:id="rId31"/>
    <p:sldId id="2696" r:id="rId32"/>
    <p:sldId id="2690" r:id="rId33"/>
    <p:sldId id="705" r:id="rId34"/>
    <p:sldId id="2692" r:id="rId35"/>
    <p:sldId id="2693" r:id="rId36"/>
    <p:sldId id="2702" r:id="rId37"/>
    <p:sldId id="2695" r:id="rId38"/>
  </p:sldIdLst>
  <p:sldSz cx="9906000" cy="6858000" type="A4"/>
  <p:notesSz cx="6807200" cy="9939338"/>
  <p:custDataLst>
    <p:tags r:id="rId40"/>
  </p:custDataLst>
  <p:defaultTextStyle>
    <a:defPPr>
      <a:defRPr lang="en-US"/>
    </a:defPPr>
    <a:lvl1pPr algn="l" rtl="0" fontAlgn="base">
      <a:spcBef>
        <a:spcPct val="0"/>
      </a:spcBef>
      <a:spcAft>
        <a:spcPct val="0"/>
      </a:spcAft>
      <a:defRPr sz="1900" kern="1200">
        <a:solidFill>
          <a:schemeClr val="tx1"/>
        </a:solidFill>
        <a:latin typeface="Arial" charset="0"/>
        <a:ea typeface="+mn-ea"/>
        <a:cs typeface="Arial" charset="0"/>
      </a:defRPr>
    </a:lvl1pPr>
    <a:lvl2pPr marL="429768" algn="l" rtl="0" fontAlgn="base">
      <a:spcBef>
        <a:spcPct val="0"/>
      </a:spcBef>
      <a:spcAft>
        <a:spcPct val="0"/>
      </a:spcAft>
      <a:defRPr sz="1900" kern="1200">
        <a:solidFill>
          <a:schemeClr val="tx1"/>
        </a:solidFill>
        <a:latin typeface="Arial" charset="0"/>
        <a:ea typeface="+mn-ea"/>
        <a:cs typeface="Arial" charset="0"/>
      </a:defRPr>
    </a:lvl2pPr>
    <a:lvl3pPr marL="859536" algn="l" rtl="0" fontAlgn="base">
      <a:spcBef>
        <a:spcPct val="0"/>
      </a:spcBef>
      <a:spcAft>
        <a:spcPct val="0"/>
      </a:spcAft>
      <a:defRPr sz="1900" kern="1200">
        <a:solidFill>
          <a:schemeClr val="tx1"/>
        </a:solidFill>
        <a:latin typeface="Arial" charset="0"/>
        <a:ea typeface="+mn-ea"/>
        <a:cs typeface="Arial" charset="0"/>
      </a:defRPr>
    </a:lvl3pPr>
    <a:lvl4pPr marL="1289304" algn="l" rtl="0" fontAlgn="base">
      <a:spcBef>
        <a:spcPct val="0"/>
      </a:spcBef>
      <a:spcAft>
        <a:spcPct val="0"/>
      </a:spcAft>
      <a:defRPr sz="1900" kern="1200">
        <a:solidFill>
          <a:schemeClr val="tx1"/>
        </a:solidFill>
        <a:latin typeface="Arial" charset="0"/>
        <a:ea typeface="+mn-ea"/>
        <a:cs typeface="Arial" charset="0"/>
      </a:defRPr>
    </a:lvl4pPr>
    <a:lvl5pPr marL="1719072" algn="l" rtl="0" fontAlgn="base">
      <a:spcBef>
        <a:spcPct val="0"/>
      </a:spcBef>
      <a:spcAft>
        <a:spcPct val="0"/>
      </a:spcAft>
      <a:defRPr sz="1900" kern="1200">
        <a:solidFill>
          <a:schemeClr val="tx1"/>
        </a:solidFill>
        <a:latin typeface="Arial" charset="0"/>
        <a:ea typeface="+mn-ea"/>
        <a:cs typeface="Arial" charset="0"/>
      </a:defRPr>
    </a:lvl5pPr>
    <a:lvl6pPr marL="2148840" algn="l" defTabSz="859536" rtl="0" eaLnBrk="1" latinLnBrk="0" hangingPunct="1">
      <a:defRPr sz="1900" kern="1200">
        <a:solidFill>
          <a:schemeClr val="tx1"/>
        </a:solidFill>
        <a:latin typeface="Arial" charset="0"/>
        <a:ea typeface="+mn-ea"/>
        <a:cs typeface="Arial" charset="0"/>
      </a:defRPr>
    </a:lvl6pPr>
    <a:lvl7pPr marL="2578608" algn="l" defTabSz="859536" rtl="0" eaLnBrk="1" latinLnBrk="0" hangingPunct="1">
      <a:defRPr sz="1900" kern="1200">
        <a:solidFill>
          <a:schemeClr val="tx1"/>
        </a:solidFill>
        <a:latin typeface="Arial" charset="0"/>
        <a:ea typeface="+mn-ea"/>
        <a:cs typeface="Arial" charset="0"/>
      </a:defRPr>
    </a:lvl7pPr>
    <a:lvl8pPr marL="3008376" algn="l" defTabSz="859536" rtl="0" eaLnBrk="1" latinLnBrk="0" hangingPunct="1">
      <a:defRPr sz="1900" kern="1200">
        <a:solidFill>
          <a:schemeClr val="tx1"/>
        </a:solidFill>
        <a:latin typeface="Arial" charset="0"/>
        <a:ea typeface="+mn-ea"/>
        <a:cs typeface="Arial" charset="0"/>
      </a:defRPr>
    </a:lvl8pPr>
    <a:lvl9pPr marL="3438144" algn="l" defTabSz="859536" rtl="0" eaLnBrk="1" latinLnBrk="0" hangingPunct="1">
      <a:defRPr sz="1900"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2" pos="3120" userDrawn="1">
          <p15:clr>
            <a:srgbClr val="A4A3A4"/>
          </p15:clr>
        </p15:guide>
        <p15:guide id="3" orient="horz" pos="1706"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 id="{B8621D47-BBED-942E-2EEA-1D646BFADB43}" name="榎本" initials="E" userId="榎本" providerId="None"/>
  <p188:author id="{F37C105A-58B1-B8B3-8781-2845DED18E58}" name="佐藤 俊樹" initials="俊佐" userId="S::satou_toshiki_01@pref.fukushima.lg.jp::bd9496bc-0096-457b-9c9e-df6150659bc0" providerId="AD"/>
  <p188:author id="{75DDC15E-839A-4B2F-FA55-EBDA646B63E3}" name="北澤　礼韻(経産省　福島G新産業室)" initials="K" userId="北澤　礼韻(経産省　福島G新産業室)" providerId="None"/>
  <p188:author id="{ABA53D99-D315-099D-EC2E-4C0A6744E2CD}" name="小野　貴史" initials="O" userId="小野　貴史" providerId="None"/>
  <p188:author id="{F14B55C2-948A-2F2C-E299-5846AA8D8DFA}" name="Nakamoto, Takahiro" initials="TN" userId="S::taknakamoto@tohmatsu.co.jp::93d12951-dadf-49df-8faf-a1fde2cf8272"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3"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E0E"/>
    <a:srgbClr val="C4D600"/>
    <a:srgbClr val="E8F6CF"/>
    <a:srgbClr val="DDEFE8"/>
    <a:srgbClr val="92D050"/>
    <a:srgbClr val="D9D9D9"/>
    <a:srgbClr val="A6A6A6"/>
    <a:srgbClr val="0070C0"/>
    <a:srgbClr val="007CB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F884494-03DB-4037-959E-2B67994B5017}" v="7" dt="2026-02-18T05:21:50.909"/>
  </p1510:revLst>
</p1510:revInfo>
</file>

<file path=ppt/tableStyles.xml><?xml version="1.0" encoding="utf-8"?>
<a:tblStyleLst xmlns:a="http://schemas.openxmlformats.org/drawingml/2006/main" def="{5C22544A-7EE6-4342-B048-85BDC9FD1C3A}">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30" d="100"/>
          <a:sy n="130" d="100"/>
        </p:scale>
        <p:origin x="138" y="2532"/>
      </p:cViewPr>
      <p:guideLst>
        <p:guide pos="3120"/>
        <p:guide orient="horz" pos="1706"/>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notesMaster" Target="notesMasters/notesMaster1.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tags" Target="tags/tag1.xml"/><Relationship Id="rId45"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viewProps" Target="viewProps.xml"/><Relationship Id="rId48" Type="http://schemas.microsoft.com/office/2018/10/relationships/authors" Target="authors.xml"/><Relationship Id="rId8" Type="http://schemas.openxmlformats.org/officeDocument/2006/relationships/slide" Target="slides/slide1.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microsoft.com/office/2016/11/relationships/changesInfo" Target="changesInfos/changesInfo1.xml"/><Relationship Id="rId20" Type="http://schemas.openxmlformats.org/officeDocument/2006/relationships/slide" Target="slides/slide13.xml"/><Relationship Id="rId41"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北澤 礼韻" userId="74c4ea77-b4cc-40d0-99de-c8a7aa9c3321" providerId="ADAL" clId="{E8DE9775-231F-4449-ACC3-14282B285823}"/>
    <pc:docChg chg="modSld">
      <pc:chgData name="北澤 礼韻" userId="74c4ea77-b4cc-40d0-99de-c8a7aa9c3321" providerId="ADAL" clId="{E8DE9775-231F-4449-ACC3-14282B285823}" dt="2026-02-05T13:21:38.735" v="5" actId="13926"/>
      <pc:docMkLst>
        <pc:docMk/>
      </pc:docMkLst>
      <pc:sldChg chg="modSp mod">
        <pc:chgData name="北澤 礼韻" userId="74c4ea77-b4cc-40d0-99de-c8a7aa9c3321" providerId="ADAL" clId="{E8DE9775-231F-4449-ACC3-14282B285823}" dt="2026-02-05T13:21:38.735" v="5" actId="13926"/>
        <pc:sldMkLst>
          <pc:docMk/>
          <pc:sldMk cId="999673056" sldId="2696"/>
        </pc:sldMkLst>
        <pc:spChg chg="mod">
          <ac:chgData name="北澤 礼韻" userId="74c4ea77-b4cc-40d0-99de-c8a7aa9c3321" providerId="ADAL" clId="{E8DE9775-231F-4449-ACC3-14282B285823}" dt="2026-02-05T13:21:38.735" v="5" actId="13926"/>
          <ac:spMkLst>
            <pc:docMk/>
            <pc:sldMk cId="999673056" sldId="2696"/>
            <ac:spMk id="11" creationId="{0FD1E8D8-D562-39F1-530E-43E264D84AF4}"/>
          </ac:spMkLst>
        </pc:spChg>
      </pc:sldChg>
    </pc:docChg>
  </pc:docChgLst>
  <pc:docChgLst>
    <pc:chgData name="Nakamoto, Takahiro" userId="93d12951-dadf-49df-8faf-a1fde2cf8272" providerId="ADAL" clId="{266C6DDC-927E-4CFA-BB41-B41B2B7F11A4}"/>
    <pc:docChg chg="modSld">
      <pc:chgData name="Nakamoto, Takahiro" userId="93d12951-dadf-49df-8faf-a1fde2cf8272" providerId="ADAL" clId="{266C6DDC-927E-4CFA-BB41-B41B2B7F11A4}" dt="2026-02-06T00:49:41.705" v="0" actId="13926"/>
      <pc:docMkLst>
        <pc:docMk/>
      </pc:docMkLst>
      <pc:sldChg chg="modSp mod">
        <pc:chgData name="Nakamoto, Takahiro" userId="93d12951-dadf-49df-8faf-a1fde2cf8272" providerId="ADAL" clId="{266C6DDC-927E-4CFA-BB41-B41B2B7F11A4}" dt="2026-02-06T00:49:41.705" v="0" actId="13926"/>
        <pc:sldMkLst>
          <pc:docMk/>
          <pc:sldMk cId="999673056" sldId="2696"/>
        </pc:sldMkLst>
        <pc:spChg chg="mod">
          <ac:chgData name="Nakamoto, Takahiro" userId="93d12951-dadf-49df-8faf-a1fde2cf8272" providerId="ADAL" clId="{266C6DDC-927E-4CFA-BB41-B41B2B7F11A4}" dt="2026-02-06T00:49:41.705" v="0" actId="13926"/>
          <ac:spMkLst>
            <pc:docMk/>
            <pc:sldMk cId="999673056" sldId="2696"/>
            <ac:spMk id="11" creationId="{0FD1E8D8-D562-39F1-530E-43E264D84AF4}"/>
          </ac:spMkLst>
        </pc:spChg>
      </pc:sldChg>
    </pc:docChg>
  </pc:docChgLst>
  <pc:docChgLst>
    <pc:chgData name="Nakamoto, Takahiro" userId="93d12951-dadf-49df-8faf-a1fde2cf8272" providerId="ADAL" clId="{EA589FDF-44DA-48B7-A558-6ACC0CB00B4B}"/>
    <pc:docChg chg="custSel delSld modSld">
      <pc:chgData name="Nakamoto, Takahiro" userId="93d12951-dadf-49df-8faf-a1fde2cf8272" providerId="ADAL" clId="{EA589FDF-44DA-48B7-A558-6ACC0CB00B4B}" dt="2026-02-05T11:25:42.266" v="78" actId="47"/>
      <pc:docMkLst>
        <pc:docMk/>
      </pc:docMkLst>
      <pc:sldChg chg="del">
        <pc:chgData name="Nakamoto, Takahiro" userId="93d12951-dadf-49df-8faf-a1fde2cf8272" providerId="ADAL" clId="{EA589FDF-44DA-48B7-A558-6ACC0CB00B4B}" dt="2026-02-05T11:22:19.959" v="0" actId="47"/>
        <pc:sldMkLst>
          <pc:docMk/>
          <pc:sldMk cId="586698226" sldId="687"/>
        </pc:sldMkLst>
      </pc:sldChg>
      <pc:sldChg chg="del">
        <pc:chgData name="Nakamoto, Takahiro" userId="93d12951-dadf-49df-8faf-a1fde2cf8272" providerId="ADAL" clId="{EA589FDF-44DA-48B7-A558-6ACC0CB00B4B}" dt="2026-02-05T11:22:53.433" v="8" actId="47"/>
        <pc:sldMkLst>
          <pc:docMk/>
          <pc:sldMk cId="425318293" sldId="710"/>
        </pc:sldMkLst>
      </pc:sldChg>
      <pc:sldChg chg="addSp delSp modSp del mod">
        <pc:chgData name="Nakamoto, Takahiro" userId="93d12951-dadf-49df-8faf-a1fde2cf8272" providerId="ADAL" clId="{EA589FDF-44DA-48B7-A558-6ACC0CB00B4B}" dt="2026-02-05T11:25:20.446" v="75" actId="47"/>
        <pc:sldMkLst>
          <pc:docMk/>
          <pc:sldMk cId="123999385" sldId="713"/>
        </pc:sldMkLst>
      </pc:sldChg>
      <pc:sldChg chg="del">
        <pc:chgData name="Nakamoto, Takahiro" userId="93d12951-dadf-49df-8faf-a1fde2cf8272" providerId="ADAL" clId="{EA589FDF-44DA-48B7-A558-6ACC0CB00B4B}" dt="2026-02-05T11:22:53.433" v="8" actId="47"/>
        <pc:sldMkLst>
          <pc:docMk/>
          <pc:sldMk cId="3378501413" sldId="2669"/>
        </pc:sldMkLst>
      </pc:sldChg>
      <pc:sldChg chg="del">
        <pc:chgData name="Nakamoto, Takahiro" userId="93d12951-dadf-49df-8faf-a1fde2cf8272" providerId="ADAL" clId="{EA589FDF-44DA-48B7-A558-6ACC0CB00B4B}" dt="2026-02-05T11:22:53.433" v="8" actId="47"/>
        <pc:sldMkLst>
          <pc:docMk/>
          <pc:sldMk cId="581686014" sldId="2676"/>
        </pc:sldMkLst>
      </pc:sldChg>
      <pc:sldChg chg="del">
        <pc:chgData name="Nakamoto, Takahiro" userId="93d12951-dadf-49df-8faf-a1fde2cf8272" providerId="ADAL" clId="{EA589FDF-44DA-48B7-A558-6ACC0CB00B4B}" dt="2026-02-05T11:25:23.991" v="76" actId="47"/>
        <pc:sldMkLst>
          <pc:docMk/>
          <pc:sldMk cId="4292707906" sldId="2688"/>
        </pc:sldMkLst>
      </pc:sldChg>
      <pc:sldChg chg="delSp mod">
        <pc:chgData name="Nakamoto, Takahiro" userId="93d12951-dadf-49df-8faf-a1fde2cf8272" providerId="ADAL" clId="{EA589FDF-44DA-48B7-A558-6ACC0CB00B4B}" dt="2026-02-05T11:22:31.600" v="2" actId="478"/>
        <pc:sldMkLst>
          <pc:docMk/>
          <pc:sldMk cId="1333687774" sldId="2692"/>
        </pc:sldMkLst>
      </pc:sldChg>
      <pc:sldChg chg="delSp mod">
        <pc:chgData name="Nakamoto, Takahiro" userId="93d12951-dadf-49df-8faf-a1fde2cf8272" providerId="ADAL" clId="{EA589FDF-44DA-48B7-A558-6ACC0CB00B4B}" dt="2026-02-05T11:22:34.469" v="3" actId="478"/>
        <pc:sldMkLst>
          <pc:docMk/>
          <pc:sldMk cId="43627313" sldId="2693"/>
        </pc:sldMkLst>
      </pc:sldChg>
      <pc:sldChg chg="delSp modSp del mod">
        <pc:chgData name="Nakamoto, Takahiro" userId="93d12951-dadf-49df-8faf-a1fde2cf8272" providerId="ADAL" clId="{EA589FDF-44DA-48B7-A558-6ACC0CB00B4B}" dt="2026-02-05T11:25:38.625" v="77" actId="47"/>
        <pc:sldMkLst>
          <pc:docMk/>
          <pc:sldMk cId="214087012" sldId="2694"/>
        </pc:sldMkLst>
      </pc:sldChg>
      <pc:sldChg chg="delSp mod">
        <pc:chgData name="Nakamoto, Takahiro" userId="93d12951-dadf-49df-8faf-a1fde2cf8272" providerId="ADAL" clId="{EA589FDF-44DA-48B7-A558-6ACC0CB00B4B}" dt="2026-02-05T11:22:24.908" v="1" actId="478"/>
        <pc:sldMkLst>
          <pc:docMk/>
          <pc:sldMk cId="999673056" sldId="2696"/>
        </pc:sldMkLst>
      </pc:sldChg>
      <pc:sldChg chg="delSp mod">
        <pc:chgData name="Nakamoto, Takahiro" userId="93d12951-dadf-49df-8faf-a1fde2cf8272" providerId="ADAL" clId="{EA589FDF-44DA-48B7-A558-6ACC0CB00B4B}" dt="2026-02-05T11:22:40.990" v="6" actId="478"/>
        <pc:sldMkLst>
          <pc:docMk/>
          <pc:sldMk cId="259883045" sldId="2702"/>
        </pc:sldMkLst>
      </pc:sldChg>
      <pc:sldChg chg="delSp del mod">
        <pc:chgData name="Nakamoto, Takahiro" userId="93d12951-dadf-49df-8faf-a1fde2cf8272" providerId="ADAL" clId="{EA589FDF-44DA-48B7-A558-6ACC0CB00B4B}" dt="2026-02-05T11:25:42.266" v="78" actId="47"/>
        <pc:sldMkLst>
          <pc:docMk/>
          <pc:sldMk cId="4290719504" sldId="2704"/>
        </pc:sldMkLst>
      </pc:sldChg>
    </pc:docChg>
  </pc:docChgLst>
  <pc:docChgLst>
    <pc:chgData name="小野 貴史" userId="b1be79f8-437e-4ddb-845a-8acb61fd2178" providerId="ADAL" clId="{E8DE9775-231F-4449-ACC3-14282B285823}"/>
    <pc:docChg chg="modSld">
      <pc:chgData name="小野 貴史" userId="b1be79f8-437e-4ddb-845a-8acb61fd2178" providerId="ADAL" clId="{E8DE9775-231F-4449-ACC3-14282B285823}" dt="2026-02-05T13:38:26.540" v="8" actId="13926"/>
      <pc:docMkLst>
        <pc:docMk/>
      </pc:docMkLst>
      <pc:sldChg chg="modSp mod">
        <pc:chgData name="小野 貴史" userId="b1be79f8-437e-4ddb-845a-8acb61fd2178" providerId="ADAL" clId="{E8DE9775-231F-4449-ACC3-14282B285823}" dt="2026-02-05T13:38:26.540" v="8" actId="13926"/>
        <pc:sldMkLst>
          <pc:docMk/>
          <pc:sldMk cId="394032316" sldId="696"/>
        </pc:sldMkLst>
        <pc:spChg chg="mod">
          <ac:chgData name="小野 貴史" userId="b1be79f8-437e-4ddb-845a-8acb61fd2178" providerId="ADAL" clId="{E8DE9775-231F-4449-ACC3-14282B285823}" dt="2026-02-05T13:38:26.540" v="8" actId="13926"/>
          <ac:spMkLst>
            <pc:docMk/>
            <pc:sldMk cId="394032316" sldId="696"/>
            <ac:spMk id="12" creationId="{E2045D78-6203-4DE8-82F6-611DAC34CBBA}"/>
          </ac:spMkLst>
        </pc:spChg>
      </pc:sldChg>
    </pc:docChg>
  </pc:docChgLst>
  <pc:docChgLst>
    <pc:chgData name="Nakamoto, Takahiro" userId="93d12951-dadf-49df-8faf-a1fde2cf8272" providerId="ADAL" clId="{2B8D9CB8-99B7-42A4-993E-F00322DD5657}"/>
    <pc:docChg chg="delSld modSld">
      <pc:chgData name="Nakamoto, Takahiro" userId="93d12951-dadf-49df-8faf-a1fde2cf8272" providerId="ADAL" clId="{2B8D9CB8-99B7-42A4-993E-F00322DD5657}" dt="2026-02-18T05:18:56.255" v="2"/>
      <pc:docMkLst>
        <pc:docMk/>
      </pc:docMkLst>
      <pc:sldChg chg="del">
        <pc:chgData name="Nakamoto, Takahiro" userId="93d12951-dadf-49df-8faf-a1fde2cf8272" providerId="ADAL" clId="{2B8D9CB8-99B7-42A4-993E-F00322DD5657}" dt="2026-02-18T01:36:43.484" v="0" actId="47"/>
        <pc:sldMkLst>
          <pc:docMk/>
          <pc:sldMk cId="1180634939" sldId="700"/>
        </pc:sldMkLst>
      </pc:sldChg>
      <pc:sldChg chg="modSp">
        <pc:chgData name="Nakamoto, Takahiro" userId="93d12951-dadf-49df-8faf-a1fde2cf8272" providerId="ADAL" clId="{2B8D9CB8-99B7-42A4-993E-F00322DD5657}" dt="2026-02-18T05:18:56.255" v="2"/>
        <pc:sldMkLst>
          <pc:docMk/>
          <pc:sldMk cId="2446177267" sldId="2701"/>
        </pc:sldMkLst>
        <pc:spChg chg="mod">
          <ac:chgData name="Nakamoto, Takahiro" userId="93d12951-dadf-49df-8faf-a1fde2cf8272" providerId="ADAL" clId="{2B8D9CB8-99B7-42A4-993E-F00322DD5657}" dt="2026-02-18T05:18:56.255" v="2"/>
          <ac:spMkLst>
            <pc:docMk/>
            <pc:sldMk cId="2446177267" sldId="2701"/>
            <ac:spMk id="11" creationId="{E6F60E76-281C-E820-090B-EB6298095DBD}"/>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2950375" cy="498966"/>
          </a:xfrm>
          <a:prstGeom prst="rect">
            <a:avLst/>
          </a:prstGeom>
        </p:spPr>
        <p:txBody>
          <a:bodyPr vert="horz" lIns="92228" tIns="46114" rIns="92228" bIns="46114" rtlCol="0"/>
          <a:lstStyle>
            <a:lvl1pPr algn="l">
              <a:defRPr sz="1200">
                <a:latin typeface="+mn-lt"/>
                <a:ea typeface="Yu Gothic UI" panose="020B0500000000000000" pitchFamily="50" charset="-128"/>
                <a:cs typeface="+mn-cs"/>
                <a:sym typeface="+mn-lt"/>
              </a:defRPr>
            </a:lvl1pPr>
          </a:lstStyle>
          <a:p>
            <a:endParaRPr kumimoji="1" lang="ja-JP" altLang="en-US"/>
          </a:p>
        </p:txBody>
      </p:sp>
      <p:sp>
        <p:nvSpPr>
          <p:cNvPr id="3" name="日付プレースホルダー 2"/>
          <p:cNvSpPr>
            <a:spLocks noGrp="1"/>
          </p:cNvSpPr>
          <p:nvPr>
            <p:ph type="dt" idx="1"/>
          </p:nvPr>
        </p:nvSpPr>
        <p:spPr>
          <a:xfrm>
            <a:off x="3855221" y="0"/>
            <a:ext cx="2950374" cy="498966"/>
          </a:xfrm>
          <a:prstGeom prst="rect">
            <a:avLst/>
          </a:prstGeom>
        </p:spPr>
        <p:txBody>
          <a:bodyPr vert="horz" lIns="92228" tIns="46114" rIns="92228" bIns="46114" rtlCol="0"/>
          <a:lstStyle>
            <a:lvl1pPr algn="r">
              <a:defRPr sz="1200">
                <a:latin typeface="+mn-lt"/>
                <a:ea typeface="Yu Gothic UI" panose="020B0500000000000000" pitchFamily="50" charset="-128"/>
                <a:cs typeface="+mn-cs"/>
                <a:sym typeface="+mn-lt"/>
              </a:defRPr>
            </a:lvl1pPr>
          </a:lstStyle>
          <a:p>
            <a:fld id="{AAE2C4BB-DD5D-4EF0-8811-528209874544}" type="datetimeFigureOut">
              <a:rPr kumimoji="1" lang="ja-JP" altLang="en-US" smtClean="0"/>
              <a:pPr/>
              <a:t>2026/2/18</a:t>
            </a:fld>
            <a:endParaRPr kumimoji="1" lang="ja-JP" altLang="en-US"/>
          </a:p>
        </p:txBody>
      </p:sp>
      <p:sp>
        <p:nvSpPr>
          <p:cNvPr id="4" name="スライド イメージ プレースホルダー 3"/>
          <p:cNvSpPr>
            <a:spLocks noGrp="1" noRot="1" noChangeAspect="1"/>
          </p:cNvSpPr>
          <p:nvPr>
            <p:ph type="sldImg" idx="2"/>
          </p:nvPr>
        </p:nvSpPr>
        <p:spPr>
          <a:xfrm>
            <a:off x="982663" y="1243013"/>
            <a:ext cx="4841875" cy="3352800"/>
          </a:xfrm>
          <a:prstGeom prst="rect">
            <a:avLst/>
          </a:prstGeom>
          <a:noFill/>
          <a:ln w="12700">
            <a:solidFill>
              <a:prstClr val="black"/>
            </a:solidFill>
          </a:ln>
        </p:spPr>
        <p:txBody>
          <a:bodyPr vert="horz" lIns="92228" tIns="46114" rIns="92228" bIns="46114" rtlCol="0" anchor="ctr"/>
          <a:lstStyle/>
          <a:p>
            <a:endParaRPr lang="ja-JP" altLang="en-US"/>
          </a:p>
        </p:txBody>
      </p:sp>
      <p:sp>
        <p:nvSpPr>
          <p:cNvPr id="5" name="ノート プレースホルダー 4"/>
          <p:cNvSpPr>
            <a:spLocks noGrp="1"/>
          </p:cNvSpPr>
          <p:nvPr>
            <p:ph type="body" sz="quarter" idx="3"/>
          </p:nvPr>
        </p:nvSpPr>
        <p:spPr>
          <a:xfrm>
            <a:off x="680239" y="4783358"/>
            <a:ext cx="5446723" cy="3913364"/>
          </a:xfrm>
          <a:prstGeom prst="rect">
            <a:avLst/>
          </a:prstGeom>
        </p:spPr>
        <p:txBody>
          <a:bodyPr vert="horz" lIns="92228" tIns="46114" rIns="92228" bIns="46114"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2" y="9440373"/>
            <a:ext cx="2950375" cy="498966"/>
          </a:xfrm>
          <a:prstGeom prst="rect">
            <a:avLst/>
          </a:prstGeom>
        </p:spPr>
        <p:txBody>
          <a:bodyPr vert="horz" lIns="92228" tIns="46114" rIns="92228" bIns="46114" rtlCol="0" anchor="b"/>
          <a:lstStyle>
            <a:lvl1pPr algn="l">
              <a:defRPr sz="1200">
                <a:latin typeface="+mn-lt"/>
                <a:ea typeface="Yu Gothic UI" panose="020B0500000000000000" pitchFamily="50" charset="-128"/>
                <a:cs typeface="+mn-cs"/>
                <a:sym typeface="+mn-lt"/>
              </a:defRPr>
            </a:lvl1pPr>
          </a:lstStyle>
          <a:p>
            <a:endParaRPr kumimoji="1" lang="ja-JP" altLang="en-US"/>
          </a:p>
        </p:txBody>
      </p:sp>
      <p:sp>
        <p:nvSpPr>
          <p:cNvPr id="7" name="スライド番号プレースホルダー 6"/>
          <p:cNvSpPr>
            <a:spLocks noGrp="1"/>
          </p:cNvSpPr>
          <p:nvPr>
            <p:ph type="sldNum" sz="quarter" idx="5"/>
          </p:nvPr>
        </p:nvSpPr>
        <p:spPr>
          <a:xfrm>
            <a:off x="3855221" y="9440373"/>
            <a:ext cx="2950374" cy="498966"/>
          </a:xfrm>
          <a:prstGeom prst="rect">
            <a:avLst/>
          </a:prstGeom>
        </p:spPr>
        <p:txBody>
          <a:bodyPr vert="horz" lIns="92228" tIns="46114" rIns="92228" bIns="46114" rtlCol="0" anchor="b"/>
          <a:lstStyle>
            <a:lvl1pPr algn="r">
              <a:defRPr sz="1200">
                <a:latin typeface="+mn-lt"/>
                <a:ea typeface="Yu Gothic UI" panose="020B0500000000000000" pitchFamily="50" charset="-128"/>
                <a:cs typeface="+mn-cs"/>
                <a:sym typeface="+mn-lt"/>
              </a:defRPr>
            </a:lvl1pPr>
          </a:lstStyle>
          <a:p>
            <a:fld id="{24DE13BB-FCB6-4491-A87D-1E9BA7500F8E}" type="slidenum">
              <a:rPr kumimoji="1" lang="ja-JP" altLang="en-US" smtClean="0"/>
              <a:pPr/>
              <a:t>‹#›</a:t>
            </a:fld>
            <a:endParaRPr kumimoji="1" lang="ja-JP" altLang="en-US"/>
          </a:p>
        </p:txBody>
      </p:sp>
    </p:spTree>
    <p:extLst>
      <p:ext uri="{BB962C8B-B14F-4D97-AF65-F5344CB8AC3E}">
        <p14:creationId xmlns:p14="http://schemas.microsoft.com/office/powerpoint/2010/main" val="98985224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1pPr>
    <a:lvl2pPr marL="4572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2pPr>
    <a:lvl3pPr marL="9144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3pPr>
    <a:lvl4pPr marL="13716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4pPr>
    <a:lvl5pPr marL="18288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5934617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184563-39F2-A233-E267-2FFE4BE3762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61223A9-6C6E-245E-7BA3-5216BF430C0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5884E66-4952-4FC1-617C-A6DC21CAEE45}"/>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6658217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1856528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3031436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4764180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8580921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388877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5491751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2171113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972226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1603495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0C9933-7FC4-7CE5-3D67-42CAE6D2A9F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B0BB2B4-0749-6B1E-5C13-B7D6567061B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EF119AF-42F1-2D39-7872-9F54C3226EFF}"/>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4044420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8175165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810893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9916792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8684761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6156280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F2D22C-C4CE-1727-65CE-42E9D73B790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4E694474-714E-A5CC-C2D5-B7126BC7ADF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CAA0F04-8D1B-28B5-AE90-D0EE8F8C7AD7}"/>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7962306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29547817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6630918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C11D24-5317-90E8-4D40-90C93B69FD2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4850D51-9D91-7531-9D12-2FE008CB69C8}"/>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E316F4B-B812-9B37-1843-CF706B4089D9}"/>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1114335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B5A6AC-8067-19F2-43F6-D88705CBF698}"/>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39034FB-8C93-0BE3-BC28-7E41063E35B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01580A0-02D8-33A3-3B56-38B6E9F69CCC}"/>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6892243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87F70A-6C9A-ECFB-9BD7-66829A28C80A}"/>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D4C2869-F466-12BF-8EF2-519D183BD77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7EBA128-E6B1-4241-B86B-F3235FFE3F41}"/>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25582565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883EDB-F65D-D881-7F2D-2C6DDF49C0C3}"/>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588CD92-9428-23EB-7D7C-763E475849B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A924E3B-03B4-B158-E8F5-23709EBB0311}"/>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50924433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9DB7FC-2345-C318-EB99-941F2C30F808}"/>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852D5D3-435E-4C46-8D46-A95443141D3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F3D38F4-7AD9-FD46-31AF-201CDEB2D59E}"/>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9596063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687876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019C33-8E53-C905-6483-3551D57ABFF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6E19478-8100-D12D-F095-3E80EF7DE57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68E35FC-4ECE-1647-C7FD-60F6ECA8EF72}"/>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4968349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0653586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7156940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6350710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978912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6.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基本版） タイトル_ ロゴ入り_A4">
    <p:spTree>
      <p:nvGrpSpPr>
        <p:cNvPr id="1" name=""/>
        <p:cNvGrpSpPr/>
        <p:nvPr/>
      </p:nvGrpSpPr>
      <p:grpSpPr>
        <a:xfrm>
          <a:off x="0" y="0"/>
          <a:ext cx="0" cy="0"/>
          <a:chOff x="0" y="0"/>
          <a:chExt cx="0" cy="0"/>
        </a:xfrm>
      </p:grpSpPr>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baseline="0">
                <a:latin typeface="+mn-lt"/>
                <a:ea typeface="+mn-ea"/>
                <a:cs typeface="+mn-cs"/>
                <a:sym typeface="+mn-lt"/>
              </a:defRPr>
            </a:lvl1pPr>
          </a:lstStyle>
          <a:p>
            <a:r>
              <a:rPr lang="ja-JP" altLang="en-US"/>
              <a:t>アイコンをクリックして図を追加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tx1"/>
                </a:solidFill>
                <a:latin typeface="+mj-lt"/>
                <a:ea typeface="+mj-ea"/>
                <a:cs typeface="+mj-cs"/>
                <a:sym typeface="+mj-lt"/>
              </a:defRPr>
            </a:lvl1pPr>
          </a:lstStyle>
          <a:p>
            <a:r>
              <a:rPr lang="ja-JP" altLang="en-US" noProof="0"/>
              <a:t>表紙タイトル</a:t>
            </a:r>
            <a:endParaRPr lang="en-US" noProof="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baseline="0">
                <a:solidFill>
                  <a:schemeClr val="tx1"/>
                </a:solidFill>
                <a:latin typeface="+mn-lt"/>
                <a:ea typeface="+mn-ea"/>
                <a:cs typeface="+mn-cs"/>
                <a:sym typeface="+mn-lt"/>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a:t>表紙サブタイトル</a:t>
            </a:r>
            <a:endParaRPr lang="en-US" noProof="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baseline="0">
                <a:solidFill>
                  <a:schemeClr val="tx1"/>
                </a:solidFill>
                <a:latin typeface="+mn-lt"/>
                <a:ea typeface="+mn-ea"/>
                <a:cs typeface="+mn-cs"/>
                <a:sym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
        <p:nvSpPr>
          <p:cNvPr id="10" name="テキスト プレースホルダー 9"/>
          <p:cNvSpPr>
            <a:spLocks noGrp="1"/>
          </p:cNvSpPr>
          <p:nvPr>
            <p:ph type="body" sz="quarter" idx="12" hasCustomPrompt="1"/>
          </p:nvPr>
        </p:nvSpPr>
        <p:spPr bwMode="gray">
          <a:xfrm>
            <a:off x="4953000" y="396000"/>
            <a:ext cx="4536000" cy="676800"/>
          </a:xfrm>
          <a:prstGeom prst="rect">
            <a:avLst/>
          </a:prstGeom>
        </p:spPr>
        <p:txBody>
          <a:bodyPr lIns="0">
            <a:normAutofit/>
          </a:bodyPr>
          <a:lstStyle>
            <a:lvl1pPr algn="r">
              <a:lnSpc>
                <a:spcPct val="100000"/>
              </a:lnSpc>
              <a:spcBef>
                <a:spcPts val="0"/>
              </a:spcBef>
              <a:defRPr sz="2200" baseline="0">
                <a:latin typeface="+mn-lt"/>
                <a:ea typeface="+mn-ea"/>
                <a:cs typeface="+mn-cs"/>
                <a:sym typeface="+mn-lt"/>
              </a:defRPr>
            </a:lvl1pPr>
            <a:lvl2pPr>
              <a:defRPr sz="2200"/>
            </a:lvl2pPr>
            <a:lvl3pPr>
              <a:defRPr sz="2200"/>
            </a:lvl3pPr>
            <a:lvl4pPr>
              <a:defRPr sz="2200"/>
            </a:lvl4pPr>
            <a:lvl5pPr>
              <a:defRPr sz="2200"/>
            </a:lvl5pPr>
          </a:lstStyle>
          <a:p>
            <a:pPr lvl="0"/>
            <a:r>
              <a:rPr kumimoji="1" lang="ja-JP" altLang="en-US"/>
              <a:t>クライアント社名</a:t>
            </a:r>
          </a:p>
        </p:txBody>
      </p:sp>
      <p:pic>
        <p:nvPicPr>
          <p:cNvPr id="7" name="図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416496" y="432000"/>
            <a:ext cx="1872000" cy="587972"/>
          </a:xfrm>
          <a:prstGeom prst="rect">
            <a:avLst/>
          </a:prstGeom>
        </p:spPr>
      </p:pic>
    </p:spTree>
    <p:extLst>
      <p:ext uri="{BB962C8B-B14F-4D97-AF65-F5344CB8AC3E}">
        <p14:creationId xmlns:p14="http://schemas.microsoft.com/office/powerpoint/2010/main" val="1058155235"/>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基本版） コンテンツ両サイド_レベル_A4">
    <p:spTree>
      <p:nvGrpSpPr>
        <p:cNvPr id="1" name=""/>
        <p:cNvGrpSpPr/>
        <p:nvPr/>
      </p:nvGrpSpPr>
      <p:grpSpPr>
        <a:xfrm>
          <a:off x="0" y="0"/>
          <a:ext cx="0" cy="0"/>
          <a:chOff x="0" y="0"/>
          <a:chExt cx="0" cy="0"/>
        </a:xfrm>
      </p:grpSpPr>
      <p:sp>
        <p:nvSpPr>
          <p:cNvPr id="8" name="コンテンツ プレースホルダ 2"/>
          <p:cNvSpPr>
            <a:spLocks noGrp="1"/>
          </p:cNvSpPr>
          <p:nvPr>
            <p:ph idx="1"/>
          </p:nvPr>
        </p:nvSpPr>
        <p:spPr bwMode="gray">
          <a:xfrm>
            <a:off x="416496" y="1476000"/>
            <a:ext cx="4356000" cy="4824000"/>
          </a:xfrm>
          <a:prstGeom prst="rect">
            <a:avLst/>
          </a:prstGeom>
        </p:spPr>
        <p:txBody>
          <a:bodyPr/>
          <a:lstStyle>
            <a:lvl1pPr>
              <a:lnSpc>
                <a:spcPct val="110000"/>
              </a:lnSpc>
              <a:spcBef>
                <a:spcPts val="600"/>
              </a:spcBef>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marR="0" indent="-144000" algn="l" defTabSz="989013" rtl="0" eaLnBrk="1" fontAlgn="auto" latinLnBrk="0" hangingPunct="1">
              <a:lnSpc>
                <a:spcPct val="110000"/>
              </a:lnSpc>
              <a:spcBef>
                <a:spcPts val="600"/>
              </a:spcBef>
              <a:spcAft>
                <a:spcPts val="0"/>
              </a:spcAft>
              <a:buClrTx/>
              <a:buSzTx/>
              <a:buFont typeface="Arial" pitchFamily="34" charset="0"/>
              <a:buChar char="•"/>
              <a:tabLst/>
              <a:defRPr sz="1200" baseline="0">
                <a:latin typeface="+mn-lt"/>
                <a:ea typeface="+mn-ea"/>
                <a:cs typeface="+mn-cs"/>
                <a:sym typeface="+mn-lt"/>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9" name="コンテンツ プレースホルダ 2"/>
          <p:cNvSpPr>
            <a:spLocks noGrp="1"/>
          </p:cNvSpPr>
          <p:nvPr>
            <p:ph idx="12"/>
          </p:nvPr>
        </p:nvSpPr>
        <p:spPr bwMode="gray">
          <a:xfrm>
            <a:off x="5132388" y="1476000"/>
            <a:ext cx="4356000" cy="4824000"/>
          </a:xfrm>
          <a:prstGeom prst="rect">
            <a:avLst/>
          </a:prstGeom>
        </p:spPr>
        <p:txBody>
          <a:bodyPr/>
          <a:lstStyle>
            <a:lvl1pPr>
              <a:lnSpc>
                <a:spcPct val="110000"/>
              </a:lnSpc>
              <a:spcBef>
                <a:spcPts val="600"/>
              </a:spcBef>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indent="-144000">
              <a:lnSpc>
                <a:spcPct val="110000"/>
              </a:lnSpc>
              <a:spcBef>
                <a:spcPts val="600"/>
              </a:spcBef>
              <a:buFont typeface="Arial" pitchFamily="34" charset="0"/>
              <a:buChar char="•"/>
              <a:defRPr sz="1200" baseline="0">
                <a:latin typeface="+mn-lt"/>
                <a:ea typeface="+mn-ea"/>
                <a:cs typeface="+mn-cs"/>
                <a:sym typeface="+mn-lt"/>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10" name="スライド番号プレースホルダ 9"/>
          <p:cNvSpPr>
            <a:spLocks noGrp="1"/>
          </p:cNvSpPr>
          <p:nvPr>
            <p:ph type="sldNum" sz="quarter" idx="13"/>
          </p:nvPr>
        </p:nvSpPr>
        <p:spPr bwMode="gray"/>
        <p:txBody>
          <a:bodyPr/>
          <a:lstStyle>
            <a:lvl1pPr>
              <a:defRPr baseline="0">
                <a:solidFill>
                  <a:schemeClr val="tx1"/>
                </a:solidFill>
                <a:latin typeface="+mn-lt"/>
                <a:ea typeface="+mn-ea"/>
                <a:cs typeface="+mn-cs"/>
                <a:sym typeface="+mn-lt"/>
              </a:defRPr>
            </a:lvl1pPr>
          </a:lstStyle>
          <a:p>
            <a:fld id="{A3EB1B23-9AF8-425B-BAD7-B9FA00F18833}" type="slidenum">
              <a:rPr lang="ja-JP" altLang="en-US" smtClean="0"/>
              <a:pPr/>
              <a:t>‹#›</a:t>
            </a:fld>
            <a:endParaRPr lang="ja-JP" altLang="en-US"/>
          </a:p>
        </p:txBody>
      </p:sp>
      <p:sp>
        <p:nvSpPr>
          <p:cNvPr id="11" name="フッター プレースホルダ 10"/>
          <p:cNvSpPr>
            <a:spLocks noGrp="1"/>
          </p:cNvSpPr>
          <p:nvPr>
            <p:ph type="ftr" sz="quarter" idx="14"/>
          </p:nvPr>
        </p:nvSpPr>
        <p:spPr bwMode="gray"/>
        <p:txBody>
          <a:bodyPr/>
          <a:lstStyle>
            <a:lvl1pPr>
              <a:defRPr baseline="0">
                <a:solidFill>
                  <a:schemeClr val="tx1"/>
                </a:solidFill>
                <a:latin typeface="+mn-lt"/>
                <a:ea typeface="+mn-ea"/>
                <a:cs typeface="+mn-cs"/>
                <a:sym typeface="+mn-lt"/>
              </a:defRPr>
            </a:lvl1pPr>
          </a:lstStyle>
          <a:p>
            <a:r>
              <a:rPr lang="ja-JP" altLang="en-US"/>
              <a:t>地域復興実用化開発等促進事業　次年度公募に向けた検討事項</a:t>
            </a:r>
            <a:endParaRPr lang="en-GB" altLang="en-GB"/>
          </a:p>
        </p:txBody>
      </p:sp>
      <p:sp>
        <p:nvSpPr>
          <p:cNvPr id="3" name="テキスト プレースホルダー 2"/>
          <p:cNvSpPr>
            <a:spLocks noGrp="1"/>
          </p:cNvSpPr>
          <p:nvPr>
            <p:ph type="body" sz="quarter" idx="15"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13" name="テキスト プレースホルダー 2"/>
          <p:cNvSpPr>
            <a:spLocks noGrp="1"/>
          </p:cNvSpPr>
          <p:nvPr>
            <p:ph type="body" sz="quarter" idx="16" hasCustomPrompt="1"/>
          </p:nvPr>
        </p:nvSpPr>
        <p:spPr bwMode="gray">
          <a:xfrm>
            <a:off x="5132388" y="1008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17849385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基本版） コンテンツ全面_レベル_A4">
    <p:spTree>
      <p:nvGrpSpPr>
        <p:cNvPr id="1" name=""/>
        <p:cNvGrpSpPr/>
        <p:nvPr/>
      </p:nvGrpSpPr>
      <p:grpSpPr>
        <a:xfrm>
          <a:off x="0" y="0"/>
          <a:ext cx="0" cy="0"/>
          <a:chOff x="0" y="0"/>
          <a:chExt cx="0" cy="0"/>
        </a:xfrm>
      </p:grpSpPr>
      <p:sp>
        <p:nvSpPr>
          <p:cNvPr id="6" name="コンテンツ プレースホルダ 2"/>
          <p:cNvSpPr>
            <a:spLocks noGrp="1"/>
          </p:cNvSpPr>
          <p:nvPr>
            <p:ph idx="1"/>
          </p:nvPr>
        </p:nvSpPr>
        <p:spPr bwMode="gray">
          <a:xfrm>
            <a:off x="416999" y="1476000"/>
            <a:ext cx="9072000" cy="4824000"/>
          </a:xfrm>
          <a:prstGeom prst="rect">
            <a:avLst/>
          </a:prstGeom>
        </p:spPr>
        <p:txBody>
          <a:bodyPr/>
          <a:lstStyle>
            <a:lvl1pPr>
              <a:lnSpc>
                <a:spcPct val="110000"/>
              </a:lnSpc>
              <a:spcBef>
                <a:spcPts val="600"/>
              </a:spcBef>
              <a:buFont typeface="Arial" pitchFamily="34" charset="0"/>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indent="-144000">
              <a:lnSpc>
                <a:spcPct val="110000"/>
              </a:lnSpc>
              <a:spcBef>
                <a:spcPts val="600"/>
              </a:spcBef>
              <a:buFont typeface="Arial" pitchFamily="34" charset="0"/>
              <a:buChar char="•"/>
              <a:defRPr sz="1200" baseline="0">
                <a:latin typeface="+mn-lt"/>
                <a:ea typeface="+mn-ea"/>
                <a:cs typeface="+mn-cs"/>
                <a:sym typeface="+mn-lt"/>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9" name="スライド番号プレースホルダ 8"/>
          <p:cNvSpPr>
            <a:spLocks noGrp="1"/>
          </p:cNvSpPr>
          <p:nvPr>
            <p:ph type="sldNum" sz="quarter" idx="10"/>
          </p:nvPr>
        </p:nvSpPr>
        <p:spPr bwMode="gray"/>
        <p:txBody>
          <a:bodyPr/>
          <a:lstStyle>
            <a:lvl1pPr>
              <a:defRPr baseline="0">
                <a:solidFill>
                  <a:schemeClr val="tx1"/>
                </a:solidFill>
                <a:latin typeface="+mn-lt"/>
                <a:ea typeface="+mn-ea"/>
                <a:cs typeface="+mn-cs"/>
                <a:sym typeface="+mn-lt"/>
              </a:defRPr>
            </a:lvl1pPr>
          </a:lstStyle>
          <a:p>
            <a:fld id="{543A0986-838B-4D2A-A95C-8CB1738263FE}" type="slidenum">
              <a:rPr lang="ja-JP" altLang="en-US" smtClean="0"/>
              <a:pPr/>
              <a:t>‹#›</a:t>
            </a:fld>
            <a:endParaRPr lang="ja-JP" altLang="en-US"/>
          </a:p>
        </p:txBody>
      </p:sp>
      <p:sp>
        <p:nvSpPr>
          <p:cNvPr id="10" name="フッター プレースホルダ 9"/>
          <p:cNvSpPr>
            <a:spLocks noGrp="1"/>
          </p:cNvSpPr>
          <p:nvPr>
            <p:ph type="ftr" sz="quarter" idx="11"/>
          </p:nvPr>
        </p:nvSpPr>
        <p:spPr bwMode="gray"/>
        <p:txBody>
          <a:bodyPr/>
          <a:lstStyle>
            <a:lvl1pPr>
              <a:defRPr baseline="0">
                <a:solidFill>
                  <a:schemeClr val="tx1"/>
                </a:solidFill>
                <a:latin typeface="+mn-lt"/>
                <a:ea typeface="+mn-ea"/>
                <a:cs typeface="+mn-cs"/>
                <a:sym typeface="+mn-lt"/>
              </a:defRPr>
            </a:lvl1pPr>
          </a:lstStyle>
          <a:p>
            <a:r>
              <a:rPr lang="ja-JP" altLang="en-US"/>
              <a:t>地域復興実用化開発等促進事業　次年度公募に向けた検討事項</a:t>
            </a:r>
            <a:endParaRPr lang="en-GB" altLang="en-GB"/>
          </a:p>
        </p:txBody>
      </p:sp>
      <p:sp>
        <p:nvSpPr>
          <p:cNvPr id="8" name="テキスト プレースホルダー 2"/>
          <p:cNvSpPr>
            <a:spLocks noGrp="1"/>
          </p:cNvSpPr>
          <p:nvPr>
            <p:ph type="body" sz="quarter" idx="15"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3" name="タイトル 2"/>
          <p:cNvSpPr>
            <a:spLocks noGrp="1"/>
          </p:cNvSpPr>
          <p:nvPr>
            <p:ph type="title" hasCustomPrompt="1"/>
          </p:nvPr>
        </p:nvSpPr>
        <p:spPr bwMode="gray"/>
        <p:txBody>
          <a:bodyPr/>
          <a:lstStyle>
            <a:lvl1pPr>
              <a:defRPr>
                <a:latin typeface="+mj-lt"/>
                <a:ea typeface="+mj-ea"/>
                <a:cs typeface="+mj-cs"/>
                <a:sym typeface="+mj-lt"/>
              </a:defRPr>
            </a:lvl1p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1383826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補足版） タイトルのみ_A4">
    <p:spTree>
      <p:nvGrpSpPr>
        <p:cNvPr id="1" name=""/>
        <p:cNvGrpSpPr/>
        <p:nvPr/>
      </p:nvGrpSpPr>
      <p:grpSpPr>
        <a:xfrm>
          <a:off x="0" y="0"/>
          <a:ext cx="0" cy="0"/>
          <a:chOff x="0" y="0"/>
          <a:chExt cx="0" cy="0"/>
        </a:xfrm>
      </p:grpSpPr>
      <p:sp>
        <p:nvSpPr>
          <p:cNvPr id="3" name="フッター プレースホルダ 2"/>
          <p:cNvSpPr>
            <a:spLocks noGrp="1"/>
          </p:cNvSpPr>
          <p:nvPr>
            <p:ph type="ftr" sz="quarter" idx="10"/>
          </p:nvPr>
        </p:nvSpPr>
        <p:spPr bwMode="gray">
          <a:xfrm>
            <a:off x="705600" y="6588000"/>
            <a:ext cx="4068000" cy="169200"/>
          </a:xfrm>
        </p:spPr>
        <p:txBody>
          <a:bodyPr/>
          <a:lstStyle>
            <a:lvl1pPr>
              <a:defRPr baseline="0">
                <a:solidFill>
                  <a:schemeClr val="tx1"/>
                </a:solidFill>
                <a:latin typeface="+mn-lt"/>
                <a:ea typeface="+mn-ea"/>
                <a:cs typeface="+mn-cs"/>
                <a:sym typeface="+mn-lt"/>
              </a:defRPr>
            </a:lvl1pPr>
          </a:lstStyle>
          <a:p>
            <a:r>
              <a:rPr lang="ja-JP" altLang="en-US"/>
              <a:t>地域復興実用化開発等促進事業　次年度公募に向けた検討事項</a:t>
            </a:r>
            <a:endParaRPr lang="en-GB" altLang="en-GB"/>
          </a:p>
        </p:txBody>
      </p:sp>
      <p:sp>
        <p:nvSpPr>
          <p:cNvPr id="4" name="スライド番号プレースホルダ 3"/>
          <p:cNvSpPr>
            <a:spLocks noGrp="1"/>
          </p:cNvSpPr>
          <p:nvPr>
            <p:ph type="sldNum" sz="quarter" idx="11"/>
          </p:nvPr>
        </p:nvSpPr>
        <p:spPr bwMode="gray"/>
        <p:txBody>
          <a:bodyPr/>
          <a:lstStyle>
            <a:lvl1pPr>
              <a:defRPr baseline="0">
                <a:solidFill>
                  <a:schemeClr val="tx1"/>
                </a:solidFill>
                <a:latin typeface="+mn-lt"/>
                <a:ea typeface="+mn-ea"/>
                <a:cs typeface="+mn-cs"/>
                <a:sym typeface="+mn-lt"/>
              </a:defRPr>
            </a:lvl1pPr>
          </a:lstStyle>
          <a:p>
            <a:fld id="{56E56C22-CD92-4A50-AAD1-E2171E0619BD}" type="slidenum">
              <a:rPr lang="ja-JP" altLang="en-US" smtClean="0"/>
              <a:pPr/>
              <a:t>‹#›</a:t>
            </a:fld>
            <a:endParaRPr lang="ja-JP" altLang="en-US"/>
          </a:p>
        </p:txBody>
      </p:sp>
      <p:sp>
        <p:nvSpPr>
          <p:cNvPr id="5" name="テキスト プレースホルダ 5"/>
          <p:cNvSpPr>
            <a:spLocks noGrp="1"/>
          </p:cNvSpPr>
          <p:nvPr>
            <p:ph type="body" sz="quarter" idx="14" hasCustomPrompt="1"/>
          </p:nvPr>
        </p:nvSpPr>
        <p:spPr bwMode="gray">
          <a:xfrm>
            <a:off x="417000" y="1009580"/>
            <a:ext cx="9072000" cy="468000"/>
          </a:xfrm>
          <a:prstGeom prst="rect">
            <a:avLst/>
          </a:prstGeom>
        </p:spPr>
        <p:txBody>
          <a:bodyPr lIns="0" tIns="0" rIns="0" bIns="0">
            <a:noAutofit/>
          </a:bodyPr>
          <a:lstStyle>
            <a:lvl1pPr marL="0" indent="0">
              <a:spcBef>
                <a:spcPts val="0"/>
              </a:spcBef>
              <a:defRPr sz="1400" baseline="0">
                <a:solidFill>
                  <a:schemeClr val="tx1"/>
                </a:solidFill>
                <a:latin typeface="+mn-lt"/>
                <a:ea typeface="+mn-ea"/>
                <a:cs typeface="+mn-cs"/>
                <a:sym typeface="+mn-lt"/>
              </a:defRPr>
            </a:lvl1pPr>
          </a:lstStyle>
          <a:p>
            <a:pPr lvl="0"/>
            <a:r>
              <a:rPr kumimoji="1" lang="ja-JP" altLang="en-US"/>
              <a:t>補足文を入力（キーメッセージを補足する内容＜</a:t>
            </a:r>
            <a:r>
              <a:rPr kumimoji="1" lang="en-US" altLang="ja-JP"/>
              <a:t>2</a:t>
            </a:r>
            <a:r>
              <a:rPr kumimoji="1" lang="ja-JP" altLang="en-US"/>
              <a:t>行以内＞）</a:t>
            </a:r>
          </a:p>
        </p:txBody>
      </p:sp>
      <p:sp>
        <p:nvSpPr>
          <p:cNvPr id="8" name="テキスト プレースホルダー 7"/>
          <p:cNvSpPr>
            <a:spLocks noGrp="1"/>
          </p:cNvSpPr>
          <p:nvPr>
            <p:ph type="body" sz="quarter" idx="15" hasCustomPrompt="1"/>
          </p:nvPr>
        </p:nvSpPr>
        <p:spPr bwMode="gray">
          <a:xfrm>
            <a:off x="417000" y="1476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noProof="0"/>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27965211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補足版） コンテンツ左サイド_レベル_A4">
    <p:spTree>
      <p:nvGrpSpPr>
        <p:cNvPr id="1" name=""/>
        <p:cNvGrpSpPr/>
        <p:nvPr/>
      </p:nvGrpSpPr>
      <p:grpSpPr>
        <a:xfrm>
          <a:off x="0" y="0"/>
          <a:ext cx="0" cy="0"/>
          <a:chOff x="0" y="0"/>
          <a:chExt cx="0" cy="0"/>
        </a:xfrm>
      </p:grpSpPr>
      <p:sp>
        <p:nvSpPr>
          <p:cNvPr id="6" name="スライド番号プレースホルダ 5"/>
          <p:cNvSpPr>
            <a:spLocks noGrp="1"/>
          </p:cNvSpPr>
          <p:nvPr>
            <p:ph type="sldNum" sz="quarter" idx="10"/>
          </p:nvPr>
        </p:nvSpPr>
        <p:spPr bwMode="gray"/>
        <p:txBody>
          <a:bodyPr/>
          <a:lstStyle>
            <a:lvl1pPr>
              <a:defRPr baseline="0">
                <a:solidFill>
                  <a:schemeClr val="tx1"/>
                </a:solidFill>
                <a:latin typeface="+mn-lt"/>
                <a:ea typeface="+mn-ea"/>
                <a:cs typeface="+mn-cs"/>
                <a:sym typeface="+mn-lt"/>
              </a:defRPr>
            </a:lvl1pPr>
          </a:lstStyle>
          <a:p>
            <a:fld id="{E01102E1-88D9-4790-8615-AC810340BF51}" type="slidenum">
              <a:rPr lang="ja-JP" altLang="en-US" smtClean="0"/>
              <a:pPr/>
              <a:t>‹#›</a:t>
            </a:fld>
            <a:endParaRPr lang="ja-JP" altLang="en-US"/>
          </a:p>
        </p:txBody>
      </p:sp>
      <p:sp>
        <p:nvSpPr>
          <p:cNvPr id="8" name="フッター プレースホルダ 7"/>
          <p:cNvSpPr>
            <a:spLocks noGrp="1"/>
          </p:cNvSpPr>
          <p:nvPr>
            <p:ph type="ftr" sz="quarter" idx="11"/>
          </p:nvPr>
        </p:nvSpPr>
        <p:spPr bwMode="gray">
          <a:xfrm>
            <a:off x="705600" y="6588000"/>
            <a:ext cx="4068000" cy="169200"/>
          </a:xfrm>
        </p:spPr>
        <p:txBody>
          <a:bodyPr/>
          <a:lstStyle>
            <a:lvl1pPr>
              <a:defRPr baseline="0">
                <a:solidFill>
                  <a:schemeClr val="tx1"/>
                </a:solidFill>
                <a:latin typeface="+mn-lt"/>
                <a:ea typeface="+mn-ea"/>
                <a:cs typeface="+mn-cs"/>
                <a:sym typeface="+mn-lt"/>
              </a:defRPr>
            </a:lvl1pPr>
          </a:lstStyle>
          <a:p>
            <a:r>
              <a:rPr lang="ja-JP" altLang="en-US"/>
              <a:t>地域復興実用化開発等促進事業　次年度公募に向けた検討事項</a:t>
            </a:r>
            <a:endParaRPr lang="en-GB" altLang="en-GB"/>
          </a:p>
        </p:txBody>
      </p:sp>
      <p:sp>
        <p:nvSpPr>
          <p:cNvPr id="10" name="テキスト プレースホルダ 5"/>
          <p:cNvSpPr>
            <a:spLocks noGrp="1"/>
          </p:cNvSpPr>
          <p:nvPr>
            <p:ph type="body" sz="quarter" idx="14" hasCustomPrompt="1"/>
          </p:nvPr>
        </p:nvSpPr>
        <p:spPr bwMode="gray">
          <a:xfrm>
            <a:off x="417600" y="1009580"/>
            <a:ext cx="9072000" cy="468000"/>
          </a:xfrm>
          <a:prstGeom prst="rect">
            <a:avLst/>
          </a:prstGeom>
        </p:spPr>
        <p:txBody>
          <a:bodyPr vert="horz" lIns="0" tIns="0" rIns="0" bIns="0" rtlCol="0">
            <a:noAutofit/>
          </a:bodyPr>
          <a:lstStyle>
            <a:lvl1pPr>
              <a:defRPr lang="ja-JP" altLang="en-US" sz="1400" baseline="0" dirty="0">
                <a:latin typeface="+mn-lt"/>
                <a:ea typeface="+mn-ea"/>
                <a:cs typeface="+mn-cs"/>
                <a:sym typeface="+mn-lt"/>
              </a:defRPr>
            </a:lvl1pPr>
          </a:lstStyle>
          <a:p>
            <a:pPr lvl="0">
              <a:spcBef>
                <a:spcPts val="0"/>
              </a:spcBef>
            </a:pPr>
            <a:r>
              <a:rPr kumimoji="1" lang="ja-JP" altLang="en-US"/>
              <a:t>補足文を入力（キーメッセージを補足する内容＜</a:t>
            </a:r>
            <a:r>
              <a:rPr kumimoji="1" lang="en-US" altLang="ja-JP"/>
              <a:t>2</a:t>
            </a:r>
            <a:r>
              <a:rPr kumimoji="1" lang="ja-JP" altLang="en-US"/>
              <a:t>行以内＞）</a:t>
            </a:r>
            <a:endParaRPr kumimoji="1" lang="en-US" altLang="ja-JP"/>
          </a:p>
          <a:p>
            <a:pPr lvl="0">
              <a:spcBef>
                <a:spcPts val="0"/>
              </a:spcBef>
            </a:pPr>
            <a:endParaRPr kumimoji="1" lang="ja-JP" altLang="en-US"/>
          </a:p>
        </p:txBody>
      </p:sp>
      <p:sp>
        <p:nvSpPr>
          <p:cNvPr id="11" name="コンテンツ プレースホルダ 2"/>
          <p:cNvSpPr>
            <a:spLocks noGrp="1"/>
          </p:cNvSpPr>
          <p:nvPr>
            <p:ph idx="1"/>
          </p:nvPr>
        </p:nvSpPr>
        <p:spPr bwMode="gray">
          <a:xfrm>
            <a:off x="417600" y="1944000"/>
            <a:ext cx="4356000" cy="4356000"/>
          </a:xfrm>
          <a:prstGeom prst="rect">
            <a:avLst/>
          </a:prstGeom>
        </p:spPr>
        <p:txBody>
          <a:bodyPr/>
          <a:lstStyle>
            <a:lvl1pPr>
              <a:lnSpc>
                <a:spcPct val="110000"/>
              </a:lnSpc>
              <a:spcBef>
                <a:spcPts val="600"/>
              </a:spcBef>
              <a:defRPr baseline="0">
                <a:latin typeface="+mn-lt"/>
                <a:ea typeface="+mn-ea"/>
                <a:cs typeface="+mn-cs"/>
                <a:sym typeface="+mn-lt"/>
              </a:defRPr>
            </a:lvl1pPr>
            <a:lvl2pPr>
              <a:lnSpc>
                <a:spcPct val="110000"/>
              </a:lnSpc>
              <a:spcBef>
                <a:spcPts val="600"/>
              </a:spcBef>
              <a:defRPr baseline="0">
                <a:latin typeface="+mn-lt"/>
                <a:ea typeface="+mn-ea"/>
                <a:cs typeface="+mn-cs"/>
                <a:sym typeface="+mn-lt"/>
              </a:defRPr>
            </a:lvl2pPr>
            <a:lvl3pPr>
              <a:lnSpc>
                <a:spcPct val="110000"/>
              </a:lnSpc>
              <a:spcBef>
                <a:spcPts val="600"/>
              </a:spcBef>
              <a:defRPr baseline="0">
                <a:latin typeface="+mn-lt"/>
                <a:ea typeface="+mn-ea"/>
                <a:cs typeface="+mn-cs"/>
                <a:sym typeface="+mn-lt"/>
              </a:defRPr>
            </a:lvl3pPr>
            <a:lvl4pPr>
              <a:lnSpc>
                <a:spcPct val="110000"/>
              </a:lnSpc>
              <a:spcBef>
                <a:spcPts val="600"/>
              </a:spcBef>
              <a:defRPr baseline="0">
                <a:latin typeface="+mn-lt"/>
                <a:ea typeface="+mn-ea"/>
                <a:cs typeface="+mn-cs"/>
                <a:sym typeface="+mn-lt"/>
              </a:defRPr>
            </a:lvl4pPr>
          </a:lstStyle>
          <a:p>
            <a:pPr lvl="0"/>
            <a:r>
              <a:rPr lang="ja-JP" altLang="en-US"/>
              <a:t>マスター テキストの書式設定</a:t>
            </a:r>
          </a:p>
          <a:p>
            <a:pPr lvl="1"/>
            <a:r>
              <a:rPr lang="ja-JP" altLang="en-US"/>
              <a:t>第 </a:t>
            </a:r>
            <a:r>
              <a:rPr lang="en-US" altLang="ja-JP"/>
              <a:t>1 </a:t>
            </a:r>
            <a:r>
              <a:rPr lang="ja-JP" altLang="en-US"/>
              <a:t>レベル</a:t>
            </a:r>
          </a:p>
          <a:p>
            <a:pPr lvl="2"/>
            <a:r>
              <a:rPr lang="ja-JP" altLang="en-US"/>
              <a:t>第 </a:t>
            </a:r>
            <a:r>
              <a:rPr lang="en-US" altLang="ja-JP"/>
              <a:t>2 </a:t>
            </a:r>
            <a:r>
              <a:rPr lang="ja-JP" altLang="en-US"/>
              <a:t>レベル</a:t>
            </a:r>
          </a:p>
          <a:p>
            <a:pPr lvl="3"/>
            <a:r>
              <a:rPr lang="ja-JP" altLang="en-US"/>
              <a:t>第 </a:t>
            </a:r>
            <a:r>
              <a:rPr lang="en-US" altLang="ja-JP"/>
              <a:t>3 </a:t>
            </a:r>
            <a:r>
              <a:rPr lang="ja-JP" altLang="en-US"/>
              <a:t>レベル</a:t>
            </a:r>
          </a:p>
        </p:txBody>
      </p:sp>
      <p:sp>
        <p:nvSpPr>
          <p:cNvPr id="3" name="テキスト プレースホルダー 2"/>
          <p:cNvSpPr>
            <a:spLocks noGrp="1"/>
          </p:cNvSpPr>
          <p:nvPr>
            <p:ph type="body" sz="quarter" idx="15" hasCustomPrompt="1"/>
          </p:nvPr>
        </p:nvSpPr>
        <p:spPr bwMode="gray">
          <a:xfrm>
            <a:off x="417600" y="1476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noProof="0"/>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32274589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補足版） コンテンツ両サイド_レベル_A4">
    <p:spTree>
      <p:nvGrpSpPr>
        <p:cNvPr id="1" name=""/>
        <p:cNvGrpSpPr/>
        <p:nvPr/>
      </p:nvGrpSpPr>
      <p:grpSpPr>
        <a:xfrm>
          <a:off x="0" y="0"/>
          <a:ext cx="0" cy="0"/>
          <a:chOff x="0" y="0"/>
          <a:chExt cx="0" cy="0"/>
        </a:xfrm>
      </p:grpSpPr>
      <p:sp>
        <p:nvSpPr>
          <p:cNvPr id="10" name="スライド番号プレースホルダ 9"/>
          <p:cNvSpPr>
            <a:spLocks noGrp="1"/>
          </p:cNvSpPr>
          <p:nvPr>
            <p:ph type="sldNum" sz="quarter" idx="13"/>
          </p:nvPr>
        </p:nvSpPr>
        <p:spPr bwMode="gray"/>
        <p:txBody>
          <a:bodyPr/>
          <a:lstStyle>
            <a:lvl1pPr>
              <a:defRPr baseline="0">
                <a:solidFill>
                  <a:schemeClr val="tx1"/>
                </a:solidFill>
                <a:latin typeface="+mn-lt"/>
                <a:ea typeface="+mn-ea"/>
                <a:cs typeface="+mn-cs"/>
                <a:sym typeface="+mn-lt"/>
              </a:defRPr>
            </a:lvl1pPr>
          </a:lstStyle>
          <a:p>
            <a:fld id="{2917B94E-3120-478C-8085-A9F2B368A1AE}" type="slidenum">
              <a:rPr lang="ja-JP" altLang="en-US" smtClean="0"/>
              <a:pPr/>
              <a:t>‹#›</a:t>
            </a:fld>
            <a:endParaRPr lang="ja-JP" altLang="en-US"/>
          </a:p>
        </p:txBody>
      </p:sp>
      <p:sp>
        <p:nvSpPr>
          <p:cNvPr id="11" name="フッター プレースホルダ 10"/>
          <p:cNvSpPr>
            <a:spLocks noGrp="1"/>
          </p:cNvSpPr>
          <p:nvPr>
            <p:ph type="ftr" sz="quarter" idx="14"/>
          </p:nvPr>
        </p:nvSpPr>
        <p:spPr bwMode="gray">
          <a:xfrm>
            <a:off x="705000" y="6588000"/>
            <a:ext cx="4068000" cy="169200"/>
          </a:xfrm>
        </p:spPr>
        <p:txBody>
          <a:bodyPr/>
          <a:lstStyle>
            <a:lvl1pPr>
              <a:defRPr baseline="0">
                <a:solidFill>
                  <a:schemeClr val="tx1"/>
                </a:solidFill>
                <a:latin typeface="+mn-lt"/>
                <a:ea typeface="+mn-ea"/>
                <a:cs typeface="+mn-cs"/>
                <a:sym typeface="+mn-lt"/>
              </a:defRPr>
            </a:lvl1pPr>
          </a:lstStyle>
          <a:p>
            <a:r>
              <a:rPr lang="ja-JP" altLang="en-US"/>
              <a:t>地域復興実用化開発等促進事業　次年度公募に向けた検討事項</a:t>
            </a:r>
            <a:endParaRPr lang="en-GB" altLang="en-GB"/>
          </a:p>
        </p:txBody>
      </p:sp>
      <p:sp>
        <p:nvSpPr>
          <p:cNvPr id="12" name="テキスト プレースホルダ 5"/>
          <p:cNvSpPr>
            <a:spLocks noGrp="1"/>
          </p:cNvSpPr>
          <p:nvPr>
            <p:ph type="body" sz="quarter" idx="15" hasCustomPrompt="1"/>
          </p:nvPr>
        </p:nvSpPr>
        <p:spPr bwMode="gray">
          <a:xfrm>
            <a:off x="417000" y="1009580"/>
            <a:ext cx="9072000" cy="468000"/>
          </a:xfrm>
          <a:prstGeom prst="rect">
            <a:avLst/>
          </a:prstGeom>
        </p:spPr>
        <p:txBody>
          <a:bodyPr vert="horz" lIns="0" tIns="0" rIns="0" bIns="0" rtlCol="0">
            <a:noAutofit/>
          </a:bodyPr>
          <a:lstStyle>
            <a:lvl1pPr>
              <a:defRPr lang="ja-JP" altLang="en-US" sz="1400" baseline="0" dirty="0">
                <a:latin typeface="+mn-lt"/>
                <a:ea typeface="+mn-ea"/>
                <a:cs typeface="+mn-cs"/>
                <a:sym typeface="+mn-lt"/>
              </a:defRPr>
            </a:lvl1pPr>
          </a:lstStyle>
          <a:p>
            <a:pPr lvl="0">
              <a:spcBef>
                <a:spcPts val="0"/>
              </a:spcBef>
            </a:pPr>
            <a:r>
              <a:rPr kumimoji="1" lang="ja-JP" altLang="en-US"/>
              <a:t>補足文を入力（キーメッセージを補足する内容＜</a:t>
            </a:r>
            <a:r>
              <a:rPr kumimoji="1" lang="en-US" altLang="ja-JP"/>
              <a:t>2</a:t>
            </a:r>
            <a:r>
              <a:rPr kumimoji="1" lang="ja-JP" altLang="en-US"/>
              <a:t>行以内＞）</a:t>
            </a:r>
            <a:endParaRPr kumimoji="1" lang="en-US" altLang="ja-JP"/>
          </a:p>
          <a:p>
            <a:pPr lvl="0">
              <a:spcBef>
                <a:spcPts val="0"/>
              </a:spcBef>
            </a:pPr>
            <a:endParaRPr kumimoji="1" lang="ja-JP" altLang="en-US"/>
          </a:p>
        </p:txBody>
      </p:sp>
      <p:sp>
        <p:nvSpPr>
          <p:cNvPr id="13" name="コンテンツ プレースホルダ 2"/>
          <p:cNvSpPr>
            <a:spLocks noGrp="1"/>
          </p:cNvSpPr>
          <p:nvPr>
            <p:ph idx="1"/>
          </p:nvPr>
        </p:nvSpPr>
        <p:spPr bwMode="gray">
          <a:xfrm>
            <a:off x="417000" y="1944000"/>
            <a:ext cx="4356000" cy="4356000"/>
          </a:xfrm>
          <a:prstGeom prst="rect">
            <a:avLst/>
          </a:prstGeom>
        </p:spPr>
        <p:txBody>
          <a:bodyPr/>
          <a:lstStyle>
            <a:lvl1pPr>
              <a:lnSpc>
                <a:spcPct val="110000"/>
              </a:lnSpc>
              <a:spcBef>
                <a:spcPts val="600"/>
              </a:spcBef>
              <a:defRPr baseline="0">
                <a:latin typeface="+mn-lt"/>
                <a:ea typeface="+mn-ea"/>
                <a:cs typeface="+mn-cs"/>
                <a:sym typeface="+mn-lt"/>
              </a:defRPr>
            </a:lvl1pPr>
            <a:lvl2pPr>
              <a:lnSpc>
                <a:spcPct val="110000"/>
              </a:lnSpc>
              <a:spcBef>
                <a:spcPts val="600"/>
              </a:spcBef>
              <a:defRPr baseline="0">
                <a:latin typeface="+mn-lt"/>
                <a:ea typeface="+mn-ea"/>
                <a:cs typeface="+mn-cs"/>
                <a:sym typeface="+mn-lt"/>
              </a:defRPr>
            </a:lvl2pPr>
            <a:lvl3pPr>
              <a:lnSpc>
                <a:spcPct val="110000"/>
              </a:lnSpc>
              <a:spcBef>
                <a:spcPts val="600"/>
              </a:spcBef>
              <a:defRPr baseline="0">
                <a:latin typeface="+mn-lt"/>
                <a:ea typeface="+mn-ea"/>
                <a:cs typeface="+mn-cs"/>
                <a:sym typeface="+mn-lt"/>
              </a:defRPr>
            </a:lvl3pPr>
            <a:lvl4pPr>
              <a:lnSpc>
                <a:spcPct val="110000"/>
              </a:lnSpc>
              <a:spcBef>
                <a:spcPts val="600"/>
              </a:spcBef>
              <a:defRPr baseline="0">
                <a:latin typeface="+mn-lt"/>
                <a:ea typeface="+mn-ea"/>
                <a:cs typeface="+mn-cs"/>
                <a:sym typeface="+mn-lt"/>
              </a:defRPr>
            </a:lvl4pPr>
          </a:lstStyle>
          <a:p>
            <a:pPr lvl="0"/>
            <a:r>
              <a:rPr lang="ja-JP" altLang="en-US"/>
              <a:t>マスター テキストの書式設定</a:t>
            </a:r>
          </a:p>
          <a:p>
            <a:pPr lvl="1"/>
            <a:r>
              <a:rPr lang="ja-JP" altLang="en-US"/>
              <a:t>第 </a:t>
            </a:r>
            <a:r>
              <a:rPr lang="en-US" altLang="ja-JP"/>
              <a:t>1 </a:t>
            </a:r>
            <a:r>
              <a:rPr lang="ja-JP" altLang="en-US"/>
              <a:t>レベル</a:t>
            </a:r>
          </a:p>
          <a:p>
            <a:pPr lvl="2"/>
            <a:r>
              <a:rPr lang="ja-JP" altLang="en-US"/>
              <a:t>第 </a:t>
            </a:r>
            <a:r>
              <a:rPr lang="en-US" altLang="ja-JP"/>
              <a:t>2 </a:t>
            </a:r>
            <a:r>
              <a:rPr lang="ja-JP" altLang="en-US"/>
              <a:t>レベル</a:t>
            </a:r>
          </a:p>
          <a:p>
            <a:pPr lvl="3"/>
            <a:r>
              <a:rPr lang="ja-JP" altLang="en-US"/>
              <a:t>第 </a:t>
            </a:r>
            <a:r>
              <a:rPr lang="en-US" altLang="ja-JP"/>
              <a:t>3 </a:t>
            </a:r>
            <a:r>
              <a:rPr lang="ja-JP" altLang="en-US"/>
              <a:t>レベル</a:t>
            </a:r>
          </a:p>
        </p:txBody>
      </p:sp>
      <p:sp>
        <p:nvSpPr>
          <p:cNvPr id="14" name="コンテンツ プレースホルダ 2"/>
          <p:cNvSpPr>
            <a:spLocks noGrp="1"/>
          </p:cNvSpPr>
          <p:nvPr>
            <p:ph idx="17"/>
          </p:nvPr>
        </p:nvSpPr>
        <p:spPr bwMode="gray">
          <a:xfrm>
            <a:off x="5132388" y="1944000"/>
            <a:ext cx="4356000" cy="4356000"/>
          </a:xfrm>
          <a:prstGeom prst="rect">
            <a:avLst/>
          </a:prstGeom>
        </p:spPr>
        <p:txBody>
          <a:bodyPr/>
          <a:lstStyle>
            <a:lvl1pPr>
              <a:lnSpc>
                <a:spcPct val="110000"/>
              </a:lnSpc>
              <a:spcBef>
                <a:spcPts val="600"/>
              </a:spcBef>
              <a:defRPr baseline="0">
                <a:latin typeface="+mn-lt"/>
                <a:ea typeface="+mn-ea"/>
                <a:cs typeface="+mn-cs"/>
                <a:sym typeface="+mn-lt"/>
              </a:defRPr>
            </a:lvl1pPr>
            <a:lvl2pPr>
              <a:lnSpc>
                <a:spcPct val="110000"/>
              </a:lnSpc>
              <a:spcBef>
                <a:spcPts val="600"/>
              </a:spcBef>
              <a:defRPr baseline="0">
                <a:latin typeface="+mn-lt"/>
                <a:ea typeface="+mn-ea"/>
                <a:cs typeface="+mn-cs"/>
                <a:sym typeface="+mn-lt"/>
              </a:defRPr>
            </a:lvl2pPr>
            <a:lvl3pPr>
              <a:lnSpc>
                <a:spcPct val="110000"/>
              </a:lnSpc>
              <a:spcBef>
                <a:spcPts val="600"/>
              </a:spcBef>
              <a:defRPr baseline="0">
                <a:latin typeface="+mn-lt"/>
                <a:ea typeface="+mn-ea"/>
                <a:cs typeface="+mn-cs"/>
                <a:sym typeface="+mn-lt"/>
              </a:defRPr>
            </a:lvl3pPr>
            <a:lvl4pPr>
              <a:lnSpc>
                <a:spcPct val="110000"/>
              </a:lnSpc>
              <a:spcBef>
                <a:spcPts val="600"/>
              </a:spcBef>
              <a:defRPr baseline="0">
                <a:latin typeface="+mn-lt"/>
                <a:ea typeface="+mn-ea"/>
                <a:cs typeface="+mn-cs"/>
                <a:sym typeface="+mn-lt"/>
              </a:defRPr>
            </a:lvl4pPr>
          </a:lstStyle>
          <a:p>
            <a:pPr lvl="0"/>
            <a:r>
              <a:rPr lang="ja-JP" altLang="en-US"/>
              <a:t>マスター テキストの書式設定</a:t>
            </a:r>
          </a:p>
          <a:p>
            <a:pPr lvl="1"/>
            <a:r>
              <a:rPr lang="ja-JP" altLang="en-US"/>
              <a:t>第 </a:t>
            </a:r>
            <a:r>
              <a:rPr lang="en-US" altLang="ja-JP"/>
              <a:t>1 </a:t>
            </a:r>
            <a:r>
              <a:rPr lang="ja-JP" altLang="en-US"/>
              <a:t>レベル</a:t>
            </a:r>
          </a:p>
          <a:p>
            <a:pPr lvl="2"/>
            <a:r>
              <a:rPr lang="ja-JP" altLang="en-US"/>
              <a:t>第 </a:t>
            </a:r>
            <a:r>
              <a:rPr lang="en-US" altLang="ja-JP"/>
              <a:t>2 </a:t>
            </a:r>
            <a:r>
              <a:rPr lang="ja-JP" altLang="en-US"/>
              <a:t>レベル</a:t>
            </a:r>
          </a:p>
          <a:p>
            <a:pPr lvl="3"/>
            <a:r>
              <a:rPr lang="ja-JP" altLang="en-US"/>
              <a:t>第 </a:t>
            </a:r>
            <a:r>
              <a:rPr lang="en-US" altLang="ja-JP"/>
              <a:t>3 </a:t>
            </a:r>
            <a:r>
              <a:rPr lang="ja-JP" altLang="en-US"/>
              <a:t>レベル</a:t>
            </a:r>
          </a:p>
        </p:txBody>
      </p:sp>
      <p:sp>
        <p:nvSpPr>
          <p:cNvPr id="3" name="テキスト プレースホルダー 2"/>
          <p:cNvSpPr>
            <a:spLocks noGrp="1"/>
          </p:cNvSpPr>
          <p:nvPr>
            <p:ph type="body" sz="quarter" idx="18" hasCustomPrompt="1"/>
          </p:nvPr>
        </p:nvSpPr>
        <p:spPr bwMode="gray">
          <a:xfrm>
            <a:off x="417000" y="1476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18" name="テキスト プレースホルダー 2"/>
          <p:cNvSpPr>
            <a:spLocks noGrp="1"/>
          </p:cNvSpPr>
          <p:nvPr>
            <p:ph type="body" sz="quarter" idx="19" hasCustomPrompt="1"/>
          </p:nvPr>
        </p:nvSpPr>
        <p:spPr bwMode="gray">
          <a:xfrm>
            <a:off x="5132388" y="1476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noProof="0"/>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29987518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補足版） コンテンツ全面_レベル_A4">
    <p:spTree>
      <p:nvGrpSpPr>
        <p:cNvPr id="1" name=""/>
        <p:cNvGrpSpPr/>
        <p:nvPr/>
      </p:nvGrpSpPr>
      <p:grpSpPr>
        <a:xfrm>
          <a:off x="0" y="0"/>
          <a:ext cx="0" cy="0"/>
          <a:chOff x="0" y="0"/>
          <a:chExt cx="0" cy="0"/>
        </a:xfrm>
      </p:grpSpPr>
      <p:sp>
        <p:nvSpPr>
          <p:cNvPr id="9" name="スライド番号プレースホルダ 8"/>
          <p:cNvSpPr>
            <a:spLocks noGrp="1"/>
          </p:cNvSpPr>
          <p:nvPr>
            <p:ph type="sldNum" sz="quarter" idx="10"/>
          </p:nvPr>
        </p:nvSpPr>
        <p:spPr bwMode="gray"/>
        <p:txBody>
          <a:bodyPr/>
          <a:lstStyle>
            <a:lvl1pPr>
              <a:defRPr baseline="0">
                <a:solidFill>
                  <a:schemeClr val="tx1"/>
                </a:solidFill>
                <a:latin typeface="+mn-lt"/>
                <a:ea typeface="+mn-ea"/>
                <a:cs typeface="+mn-cs"/>
                <a:sym typeface="+mn-lt"/>
              </a:defRPr>
            </a:lvl1pPr>
          </a:lstStyle>
          <a:p>
            <a:fld id="{4D9FACC8-259C-46ED-9283-8CCF027B3826}" type="slidenum">
              <a:rPr lang="ja-JP" altLang="en-US" smtClean="0"/>
              <a:pPr/>
              <a:t>‹#›</a:t>
            </a:fld>
            <a:endParaRPr lang="ja-JP" altLang="en-US"/>
          </a:p>
        </p:txBody>
      </p:sp>
      <p:sp>
        <p:nvSpPr>
          <p:cNvPr id="10" name="フッター プレースホルダ 9"/>
          <p:cNvSpPr>
            <a:spLocks noGrp="1"/>
          </p:cNvSpPr>
          <p:nvPr>
            <p:ph type="ftr" sz="quarter" idx="11"/>
          </p:nvPr>
        </p:nvSpPr>
        <p:spPr bwMode="gray">
          <a:xfrm>
            <a:off x="705600" y="6588000"/>
            <a:ext cx="4068000" cy="169200"/>
          </a:xfrm>
        </p:spPr>
        <p:txBody>
          <a:bodyPr/>
          <a:lstStyle>
            <a:lvl1pPr>
              <a:defRPr baseline="0">
                <a:solidFill>
                  <a:schemeClr val="tx1"/>
                </a:solidFill>
                <a:latin typeface="+mn-lt"/>
                <a:ea typeface="+mn-ea"/>
                <a:cs typeface="+mn-cs"/>
                <a:sym typeface="+mn-lt"/>
              </a:defRPr>
            </a:lvl1pPr>
          </a:lstStyle>
          <a:p>
            <a:r>
              <a:rPr lang="ja-JP" altLang="en-US"/>
              <a:t>地域復興実用化開発等促進事業　次年度公募に向けた検討事項</a:t>
            </a:r>
            <a:endParaRPr lang="en-GB" altLang="en-GB"/>
          </a:p>
        </p:txBody>
      </p:sp>
      <p:sp>
        <p:nvSpPr>
          <p:cNvPr id="8" name="テキスト プレースホルダ 5"/>
          <p:cNvSpPr>
            <a:spLocks noGrp="1"/>
          </p:cNvSpPr>
          <p:nvPr>
            <p:ph type="body" sz="quarter" idx="14" hasCustomPrompt="1"/>
          </p:nvPr>
        </p:nvSpPr>
        <p:spPr bwMode="gray">
          <a:xfrm>
            <a:off x="417000" y="1009580"/>
            <a:ext cx="9072000" cy="468000"/>
          </a:xfrm>
          <a:prstGeom prst="rect">
            <a:avLst/>
          </a:prstGeom>
        </p:spPr>
        <p:txBody>
          <a:bodyPr vert="horz" lIns="0" tIns="0" rIns="0" bIns="0" rtlCol="0">
            <a:noAutofit/>
          </a:bodyPr>
          <a:lstStyle>
            <a:lvl1pPr>
              <a:defRPr lang="ja-JP" altLang="en-US" sz="1400" baseline="0" dirty="0">
                <a:latin typeface="+mn-lt"/>
                <a:ea typeface="+mn-ea"/>
                <a:cs typeface="+mn-cs"/>
                <a:sym typeface="+mn-lt"/>
              </a:defRPr>
            </a:lvl1pPr>
          </a:lstStyle>
          <a:p>
            <a:pPr lvl="0">
              <a:spcBef>
                <a:spcPts val="0"/>
              </a:spcBef>
            </a:pPr>
            <a:r>
              <a:rPr kumimoji="1" lang="ja-JP" altLang="en-US"/>
              <a:t>補足文を入力（キーメッセージを補足する内容＜</a:t>
            </a:r>
            <a:r>
              <a:rPr kumimoji="1" lang="en-US" altLang="ja-JP"/>
              <a:t>2</a:t>
            </a:r>
            <a:r>
              <a:rPr kumimoji="1" lang="ja-JP" altLang="en-US"/>
              <a:t>行以内＞）</a:t>
            </a:r>
            <a:endParaRPr kumimoji="1" lang="en-US" altLang="ja-JP"/>
          </a:p>
          <a:p>
            <a:pPr lvl="0">
              <a:spcBef>
                <a:spcPts val="0"/>
              </a:spcBef>
            </a:pPr>
            <a:endParaRPr kumimoji="1" lang="ja-JP" altLang="en-US"/>
          </a:p>
        </p:txBody>
      </p:sp>
      <p:sp>
        <p:nvSpPr>
          <p:cNvPr id="11" name="コンテンツ プレースホルダ 2"/>
          <p:cNvSpPr>
            <a:spLocks noGrp="1"/>
          </p:cNvSpPr>
          <p:nvPr>
            <p:ph idx="1"/>
          </p:nvPr>
        </p:nvSpPr>
        <p:spPr bwMode="gray">
          <a:xfrm>
            <a:off x="417599" y="1944000"/>
            <a:ext cx="9072000" cy="4356000"/>
          </a:xfrm>
          <a:prstGeom prst="rect">
            <a:avLst/>
          </a:prstGeom>
        </p:spPr>
        <p:txBody>
          <a:bodyPr/>
          <a:lstStyle>
            <a:lvl1pPr>
              <a:lnSpc>
                <a:spcPct val="110000"/>
              </a:lnSpc>
              <a:spcBef>
                <a:spcPts val="600"/>
              </a:spcBef>
              <a:defRPr baseline="0">
                <a:latin typeface="+mn-lt"/>
                <a:ea typeface="+mn-ea"/>
                <a:cs typeface="+mn-cs"/>
                <a:sym typeface="+mn-lt"/>
              </a:defRPr>
            </a:lvl1pPr>
            <a:lvl2pPr>
              <a:lnSpc>
                <a:spcPct val="110000"/>
              </a:lnSpc>
              <a:spcBef>
                <a:spcPts val="600"/>
              </a:spcBef>
              <a:defRPr baseline="0">
                <a:latin typeface="+mn-lt"/>
                <a:ea typeface="+mn-ea"/>
                <a:cs typeface="+mn-cs"/>
                <a:sym typeface="+mn-lt"/>
              </a:defRPr>
            </a:lvl2pPr>
            <a:lvl3pPr>
              <a:lnSpc>
                <a:spcPct val="110000"/>
              </a:lnSpc>
              <a:spcBef>
                <a:spcPts val="600"/>
              </a:spcBef>
              <a:defRPr baseline="0">
                <a:latin typeface="+mn-lt"/>
                <a:ea typeface="+mn-ea"/>
                <a:cs typeface="+mn-cs"/>
                <a:sym typeface="+mn-lt"/>
              </a:defRPr>
            </a:lvl3pPr>
            <a:lvl4pPr>
              <a:lnSpc>
                <a:spcPct val="110000"/>
              </a:lnSpc>
              <a:spcBef>
                <a:spcPts val="600"/>
              </a:spcBef>
              <a:defRPr baseline="0">
                <a:latin typeface="+mn-lt"/>
                <a:ea typeface="+mn-ea"/>
                <a:cs typeface="+mn-cs"/>
                <a:sym typeface="+mn-lt"/>
              </a:defRPr>
            </a:lvl4pPr>
            <a:lvl5pPr marL="504000" indent="0">
              <a:buNone/>
              <a:defRPr/>
            </a:lvl5pPr>
          </a:lstStyle>
          <a:p>
            <a:pPr lvl="0"/>
            <a:r>
              <a:rPr lang="ja-JP" altLang="en-US"/>
              <a:t>マスター テキストの書式設定</a:t>
            </a:r>
            <a:endParaRPr lang="en-US" altLang="ja-JP"/>
          </a:p>
          <a:p>
            <a:pPr lvl="1"/>
            <a:r>
              <a:rPr lang="ja-JP" altLang="en-US"/>
              <a:t>第 </a:t>
            </a:r>
            <a:r>
              <a:rPr lang="en-US" altLang="ja-JP"/>
              <a:t>1 </a:t>
            </a:r>
            <a:r>
              <a:rPr lang="ja-JP" altLang="en-US"/>
              <a:t>レベル</a:t>
            </a:r>
          </a:p>
          <a:p>
            <a:pPr lvl="2"/>
            <a:r>
              <a:rPr lang="ja-JP" altLang="en-US"/>
              <a:t>第 </a:t>
            </a:r>
            <a:r>
              <a:rPr lang="en-US" altLang="ja-JP"/>
              <a:t>2 </a:t>
            </a:r>
            <a:r>
              <a:rPr lang="ja-JP" altLang="en-US"/>
              <a:t>レベル</a:t>
            </a:r>
          </a:p>
          <a:p>
            <a:pPr lvl="3"/>
            <a:r>
              <a:rPr lang="ja-JP" altLang="en-US"/>
              <a:t>第 </a:t>
            </a:r>
            <a:r>
              <a:rPr lang="en-US" altLang="ja-JP"/>
              <a:t>3 </a:t>
            </a:r>
            <a:r>
              <a:rPr lang="ja-JP" altLang="en-US"/>
              <a:t>レベル</a:t>
            </a:r>
            <a:endParaRPr lang="en-US" altLang="ja-JP"/>
          </a:p>
        </p:txBody>
      </p:sp>
      <p:sp>
        <p:nvSpPr>
          <p:cNvPr id="3" name="テキスト プレースホルダー 2"/>
          <p:cNvSpPr>
            <a:spLocks noGrp="1"/>
          </p:cNvSpPr>
          <p:nvPr>
            <p:ph type="body" sz="quarter" idx="15" hasCustomPrompt="1"/>
          </p:nvPr>
        </p:nvSpPr>
        <p:spPr bwMode="gray">
          <a:xfrm>
            <a:off x="417600" y="1476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noProof="0"/>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32248587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基本版） タイトル_ ロゴ入り_A4">
    <p:spTree>
      <p:nvGrpSpPr>
        <p:cNvPr id="1" name=""/>
        <p:cNvGrpSpPr/>
        <p:nvPr/>
      </p:nvGrpSpPr>
      <p:grpSpPr>
        <a:xfrm>
          <a:off x="0" y="0"/>
          <a:ext cx="0" cy="0"/>
          <a:chOff x="0" y="0"/>
          <a:chExt cx="0" cy="0"/>
        </a:xfrm>
      </p:grpSpPr>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baseline="0">
                <a:latin typeface="+mn-lt"/>
                <a:ea typeface="+mn-ea"/>
                <a:cs typeface="+mn-cs"/>
                <a:sym typeface="+mn-lt"/>
              </a:defRPr>
            </a:lvl1pPr>
          </a:lstStyle>
          <a:p>
            <a:r>
              <a:rPr lang="ja-JP" altLang="en-US"/>
              <a:t>アイコンをクリックして図を追加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tx1"/>
                </a:solidFill>
                <a:latin typeface="+mj-lt"/>
                <a:ea typeface="+mj-ea"/>
                <a:cs typeface="+mj-cs"/>
                <a:sym typeface="+mj-lt"/>
              </a:defRPr>
            </a:lvl1pPr>
          </a:lstStyle>
          <a:p>
            <a:r>
              <a:rPr lang="ja-JP" altLang="en-US" noProof="0"/>
              <a:t>表紙タイトル</a:t>
            </a:r>
            <a:endParaRPr lang="en-US" noProof="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baseline="0">
                <a:solidFill>
                  <a:schemeClr val="tx1"/>
                </a:solidFill>
                <a:latin typeface="+mn-lt"/>
                <a:ea typeface="+mn-ea"/>
                <a:cs typeface="+mn-cs"/>
                <a:sym typeface="+mn-lt"/>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a:t>表紙サブタイトル</a:t>
            </a:r>
            <a:endParaRPr lang="en-US" noProof="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baseline="0">
                <a:solidFill>
                  <a:schemeClr val="tx1"/>
                </a:solidFill>
                <a:latin typeface="+mn-lt"/>
                <a:ea typeface="+mn-ea"/>
                <a:cs typeface="+mn-cs"/>
                <a:sym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
        <p:nvSpPr>
          <p:cNvPr id="10" name="テキスト プレースホルダー 9"/>
          <p:cNvSpPr>
            <a:spLocks noGrp="1"/>
          </p:cNvSpPr>
          <p:nvPr>
            <p:ph type="body" sz="quarter" idx="12" hasCustomPrompt="1"/>
          </p:nvPr>
        </p:nvSpPr>
        <p:spPr bwMode="gray">
          <a:xfrm>
            <a:off x="4953000" y="396000"/>
            <a:ext cx="4536000" cy="676800"/>
          </a:xfrm>
          <a:prstGeom prst="rect">
            <a:avLst/>
          </a:prstGeom>
        </p:spPr>
        <p:txBody>
          <a:bodyPr lIns="0">
            <a:normAutofit/>
          </a:bodyPr>
          <a:lstStyle>
            <a:lvl1pPr algn="r">
              <a:lnSpc>
                <a:spcPct val="100000"/>
              </a:lnSpc>
              <a:spcBef>
                <a:spcPts val="0"/>
              </a:spcBef>
              <a:defRPr sz="2200" baseline="0">
                <a:latin typeface="+mn-lt"/>
                <a:ea typeface="+mn-ea"/>
                <a:cs typeface="+mn-cs"/>
                <a:sym typeface="+mn-lt"/>
              </a:defRPr>
            </a:lvl1pPr>
            <a:lvl2pPr>
              <a:defRPr sz="2200"/>
            </a:lvl2pPr>
            <a:lvl3pPr>
              <a:defRPr sz="2200"/>
            </a:lvl3pPr>
            <a:lvl4pPr>
              <a:defRPr sz="2200"/>
            </a:lvl4pPr>
            <a:lvl5pPr>
              <a:defRPr sz="2200"/>
            </a:lvl5pPr>
          </a:lstStyle>
          <a:p>
            <a:pPr lvl="0"/>
            <a:r>
              <a:rPr kumimoji="1" lang="ja-JP" altLang="en-US"/>
              <a:t>クライアント社名</a:t>
            </a:r>
          </a:p>
        </p:txBody>
      </p:sp>
      <p:pic>
        <p:nvPicPr>
          <p:cNvPr id="7" name="図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416496" y="432000"/>
            <a:ext cx="1872000" cy="587972"/>
          </a:xfrm>
          <a:prstGeom prst="rect">
            <a:avLst/>
          </a:prstGeom>
        </p:spPr>
      </p:pic>
    </p:spTree>
    <p:extLst>
      <p:ext uri="{BB962C8B-B14F-4D97-AF65-F5344CB8AC3E}">
        <p14:creationId xmlns:p14="http://schemas.microsoft.com/office/powerpoint/2010/main" val="2912886007"/>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基本版） タイトル ロゴ無_A4">
    <p:spTree>
      <p:nvGrpSpPr>
        <p:cNvPr id="1" name=""/>
        <p:cNvGrpSpPr/>
        <p:nvPr/>
      </p:nvGrpSpPr>
      <p:grpSpPr>
        <a:xfrm>
          <a:off x="0" y="0"/>
          <a:ext cx="0" cy="0"/>
          <a:chOff x="0" y="0"/>
          <a:chExt cx="0" cy="0"/>
        </a:xfrm>
      </p:grpSpPr>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a:latin typeface="+mn-lt"/>
                <a:ea typeface="+mn-ea"/>
                <a:cs typeface="+mn-cs"/>
                <a:sym typeface="+mn-lt"/>
              </a:defRPr>
            </a:lvl1pPr>
          </a:lstStyle>
          <a:p>
            <a:r>
              <a:rPr lang="ja-JP" altLang="en-US"/>
              <a:t>アイコンをクリックして図を追加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tx1"/>
                </a:solidFill>
                <a:latin typeface="+mj-lt"/>
                <a:ea typeface="+mj-ea"/>
                <a:cs typeface="+mj-cs"/>
                <a:sym typeface="+mj-lt"/>
              </a:defRPr>
            </a:lvl1pPr>
          </a:lstStyle>
          <a:p>
            <a:r>
              <a:rPr lang="ja-JP" altLang="en-US" noProof="0"/>
              <a:t>表紙タイトル</a:t>
            </a:r>
            <a:endParaRPr lang="en-US" noProof="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a:solidFill>
                  <a:schemeClr val="tx1"/>
                </a:solidFill>
                <a:latin typeface="+mn-lt"/>
                <a:ea typeface="+mn-ea"/>
                <a:cs typeface="+mn-cs"/>
                <a:sym typeface="+mn-lt"/>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a:t>表紙サブタイトル</a:t>
            </a:r>
            <a:endParaRPr lang="en-US" noProof="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a:solidFill>
                  <a:schemeClr val="tx1"/>
                </a:solidFill>
                <a:latin typeface="+mn-lt"/>
                <a:ea typeface="+mn-ea"/>
                <a:cs typeface="+mn-cs"/>
                <a:sym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Tree>
    <p:extLst>
      <p:ext uri="{BB962C8B-B14F-4D97-AF65-F5344CB8AC3E}">
        <p14:creationId xmlns:p14="http://schemas.microsoft.com/office/powerpoint/2010/main" val="507425823"/>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基本版） タイトル_ ロゴ入り_A4_黒">
    <p:bg bwMode="gray">
      <p:bgPr>
        <a:solidFill>
          <a:schemeClr val="tx1"/>
        </a:solidFill>
        <a:effectLst/>
      </p:bgPr>
    </p:bg>
    <p:spTree>
      <p:nvGrpSpPr>
        <p:cNvPr id="1" name=""/>
        <p:cNvGrpSpPr/>
        <p:nvPr/>
      </p:nvGrpSpPr>
      <p:grpSpPr>
        <a:xfrm>
          <a:off x="0" y="0"/>
          <a:ext cx="0" cy="0"/>
          <a:chOff x="0" y="0"/>
          <a:chExt cx="0" cy="0"/>
        </a:xfrm>
      </p:grpSpPr>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baseline="0">
                <a:latin typeface="+mn-lt"/>
                <a:ea typeface="+mn-ea"/>
                <a:cs typeface="+mn-cs"/>
                <a:sym typeface="+mn-lt"/>
              </a:defRPr>
            </a:lvl1pPr>
          </a:lstStyle>
          <a:p>
            <a:r>
              <a:rPr lang="ja-JP" altLang="en-US"/>
              <a:t>アイコンをクリックして図を追加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bg1"/>
                </a:solidFill>
                <a:latin typeface="+mj-lt"/>
                <a:ea typeface="+mj-ea"/>
                <a:cs typeface="+mj-cs"/>
                <a:sym typeface="+mj-lt"/>
              </a:defRPr>
            </a:lvl1pPr>
          </a:lstStyle>
          <a:p>
            <a:r>
              <a:rPr lang="ja-JP" altLang="en-US" noProof="0"/>
              <a:t>表紙タイトル</a:t>
            </a:r>
            <a:endParaRPr lang="en-US" noProof="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baseline="0">
                <a:solidFill>
                  <a:schemeClr val="bg1"/>
                </a:solidFill>
                <a:latin typeface="+mn-lt"/>
                <a:ea typeface="+mn-ea"/>
                <a:cs typeface="+mn-cs"/>
                <a:sym typeface="+mn-lt"/>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a:t>表紙サブタイトル</a:t>
            </a:r>
            <a:endParaRPr lang="en-US" noProof="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baseline="0">
                <a:solidFill>
                  <a:schemeClr val="bg1"/>
                </a:solidFill>
                <a:latin typeface="+mn-lt"/>
                <a:ea typeface="+mn-ea"/>
                <a:cs typeface="+mn-cs"/>
                <a:sym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
        <p:nvSpPr>
          <p:cNvPr id="10" name="テキスト プレースホルダー 9"/>
          <p:cNvSpPr>
            <a:spLocks noGrp="1"/>
          </p:cNvSpPr>
          <p:nvPr>
            <p:ph type="body" sz="quarter" idx="12" hasCustomPrompt="1"/>
          </p:nvPr>
        </p:nvSpPr>
        <p:spPr bwMode="gray">
          <a:xfrm>
            <a:off x="4953000" y="396000"/>
            <a:ext cx="4536000" cy="676800"/>
          </a:xfrm>
          <a:prstGeom prst="rect">
            <a:avLst/>
          </a:prstGeom>
        </p:spPr>
        <p:txBody>
          <a:bodyPr lIns="0">
            <a:normAutofit/>
          </a:bodyPr>
          <a:lstStyle>
            <a:lvl1pPr algn="r">
              <a:lnSpc>
                <a:spcPct val="100000"/>
              </a:lnSpc>
              <a:spcBef>
                <a:spcPts val="0"/>
              </a:spcBef>
              <a:defRPr sz="2200" baseline="0">
                <a:solidFill>
                  <a:schemeClr val="bg1"/>
                </a:solidFill>
                <a:latin typeface="+mn-lt"/>
                <a:ea typeface="+mn-ea"/>
                <a:cs typeface="+mn-cs"/>
                <a:sym typeface="+mn-lt"/>
              </a:defRPr>
            </a:lvl1pPr>
            <a:lvl2pPr>
              <a:defRPr sz="2200"/>
            </a:lvl2pPr>
            <a:lvl3pPr>
              <a:defRPr sz="2200"/>
            </a:lvl3pPr>
            <a:lvl4pPr>
              <a:defRPr sz="2200"/>
            </a:lvl4pPr>
            <a:lvl5pPr>
              <a:defRPr sz="2200"/>
            </a:lvl5pPr>
          </a:lstStyle>
          <a:p>
            <a:pPr lvl="0"/>
            <a:r>
              <a:rPr kumimoji="1" lang="ja-JP" altLang="en-US"/>
              <a:t>クライアント社名</a:t>
            </a:r>
          </a:p>
        </p:txBody>
      </p:sp>
      <p:pic>
        <p:nvPicPr>
          <p:cNvPr id="11" name="図 10">
            <a:extLst>
              <a:ext uri="{FF2B5EF4-FFF2-40B4-BE49-F238E27FC236}">
                <a16:creationId xmlns:a16="http://schemas.microsoft.com/office/drawing/2014/main" id="{E823F930-1440-4D98-B4B0-A60A3B34534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gray">
          <a:xfrm>
            <a:off x="417600" y="432000"/>
            <a:ext cx="1872000" cy="581488"/>
          </a:xfrm>
          <a:prstGeom prst="rect">
            <a:avLst/>
          </a:prstGeom>
        </p:spPr>
      </p:pic>
    </p:spTree>
    <p:extLst>
      <p:ext uri="{BB962C8B-B14F-4D97-AF65-F5344CB8AC3E}">
        <p14:creationId xmlns:p14="http://schemas.microsoft.com/office/powerpoint/2010/main" val="1994104507"/>
      </p:ext>
    </p:extLst>
  </p:cSld>
  <p:clrMapOvr>
    <a:masterClrMapping/>
  </p:clrMapOvr>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基本版） タイトル ロゴ無_A4_黒">
    <p:bg bwMode="gray">
      <p:bgPr>
        <a:solidFill>
          <a:schemeClr val="tx1"/>
        </a:solidFill>
        <a:effectLst/>
      </p:bgPr>
    </p:bg>
    <p:spTree>
      <p:nvGrpSpPr>
        <p:cNvPr id="1" name=""/>
        <p:cNvGrpSpPr/>
        <p:nvPr/>
      </p:nvGrpSpPr>
      <p:grpSpPr>
        <a:xfrm>
          <a:off x="0" y="0"/>
          <a:ext cx="0" cy="0"/>
          <a:chOff x="0" y="0"/>
          <a:chExt cx="0" cy="0"/>
        </a:xfrm>
      </p:grpSpPr>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a:latin typeface="+mn-lt"/>
                <a:ea typeface="+mn-ea"/>
                <a:cs typeface="+mn-cs"/>
                <a:sym typeface="+mn-lt"/>
              </a:defRPr>
            </a:lvl1pPr>
          </a:lstStyle>
          <a:p>
            <a:r>
              <a:rPr lang="ja-JP" altLang="en-US"/>
              <a:t>アイコンをクリックして図を追加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bg1"/>
                </a:solidFill>
                <a:latin typeface="+mj-lt"/>
                <a:ea typeface="+mj-ea"/>
                <a:cs typeface="+mj-cs"/>
                <a:sym typeface="+mj-lt"/>
              </a:defRPr>
            </a:lvl1pPr>
          </a:lstStyle>
          <a:p>
            <a:r>
              <a:rPr lang="ja-JP" altLang="en-US" noProof="0"/>
              <a:t>表紙タイトル</a:t>
            </a:r>
            <a:endParaRPr lang="en-US" noProof="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a:solidFill>
                  <a:schemeClr val="bg1"/>
                </a:solidFill>
                <a:latin typeface="+mn-lt"/>
                <a:ea typeface="+mn-ea"/>
                <a:cs typeface="+mn-cs"/>
                <a:sym typeface="+mn-lt"/>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a:t>表紙サブタイトル</a:t>
            </a:r>
            <a:endParaRPr lang="en-US" noProof="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a:solidFill>
                  <a:schemeClr val="bg1"/>
                </a:solidFill>
                <a:latin typeface="+mn-lt"/>
                <a:ea typeface="+mn-ea"/>
                <a:cs typeface="+mn-cs"/>
                <a:sym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Tree>
    <p:extLst>
      <p:ext uri="{BB962C8B-B14F-4D97-AF65-F5344CB8AC3E}">
        <p14:creationId xmlns:p14="http://schemas.microsoft.com/office/powerpoint/2010/main" val="634868669"/>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基本版） タイトル ロゴ無_A4">
    <p:spTree>
      <p:nvGrpSpPr>
        <p:cNvPr id="1" name=""/>
        <p:cNvGrpSpPr/>
        <p:nvPr/>
      </p:nvGrpSpPr>
      <p:grpSpPr>
        <a:xfrm>
          <a:off x="0" y="0"/>
          <a:ext cx="0" cy="0"/>
          <a:chOff x="0" y="0"/>
          <a:chExt cx="0" cy="0"/>
        </a:xfrm>
      </p:grpSpPr>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a:latin typeface="+mn-lt"/>
                <a:ea typeface="+mn-ea"/>
                <a:cs typeface="+mn-cs"/>
                <a:sym typeface="+mn-lt"/>
              </a:defRPr>
            </a:lvl1pPr>
          </a:lstStyle>
          <a:p>
            <a:r>
              <a:rPr lang="ja-JP" altLang="en-US"/>
              <a:t>アイコンをクリックして図を追加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tx1"/>
                </a:solidFill>
                <a:latin typeface="+mj-lt"/>
                <a:ea typeface="+mj-ea"/>
                <a:cs typeface="+mj-cs"/>
                <a:sym typeface="+mj-lt"/>
              </a:defRPr>
            </a:lvl1pPr>
          </a:lstStyle>
          <a:p>
            <a:r>
              <a:rPr lang="ja-JP" altLang="en-US" noProof="0"/>
              <a:t>表紙タイトル</a:t>
            </a:r>
            <a:endParaRPr lang="en-US" noProof="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a:solidFill>
                  <a:schemeClr val="tx1"/>
                </a:solidFill>
                <a:latin typeface="+mn-lt"/>
                <a:ea typeface="+mn-ea"/>
                <a:cs typeface="+mn-cs"/>
                <a:sym typeface="+mn-lt"/>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a:t>表紙サブタイトル</a:t>
            </a:r>
            <a:endParaRPr lang="en-US" noProof="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a:solidFill>
                  <a:schemeClr val="tx1"/>
                </a:solidFill>
                <a:latin typeface="+mn-lt"/>
                <a:ea typeface="+mn-ea"/>
                <a:cs typeface="+mn-cs"/>
                <a:sym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Tree>
    <p:extLst>
      <p:ext uri="{BB962C8B-B14F-4D97-AF65-F5344CB8AC3E}">
        <p14:creationId xmlns:p14="http://schemas.microsoft.com/office/powerpoint/2010/main" val="2543739819"/>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基本版） 目次_A4">
    <p:spTree>
      <p:nvGrpSpPr>
        <p:cNvPr id="1" name=""/>
        <p:cNvGrpSpPr/>
        <p:nvPr/>
      </p:nvGrpSpPr>
      <p:grpSpPr>
        <a:xfrm>
          <a:off x="0" y="0"/>
          <a:ext cx="0" cy="0"/>
          <a:chOff x="0" y="0"/>
          <a:chExt cx="0" cy="0"/>
        </a:xfrm>
      </p:grpSpPr>
      <p:sp>
        <p:nvSpPr>
          <p:cNvPr id="3" name="正方形/長方形 2" hidden="1">
            <a:extLst>
              <a:ext uri="{FF2B5EF4-FFF2-40B4-BE49-F238E27FC236}">
                <a16:creationId xmlns:a16="http://schemas.microsoft.com/office/drawing/2014/main" id="{2F4787A4-5A50-4ADF-AB15-5C966104EE3F}"/>
              </a:ext>
            </a:extLst>
          </p:cNvPr>
          <p:cNvSpPr/>
          <p:nvPr userDrawn="1">
            <p:custDataLst>
              <p:tags r:id="rId1"/>
            </p:custDataLst>
          </p:nvPr>
        </p:nvSpPr>
        <p:spPr bwMode="gray">
          <a:xfrm>
            <a:off x="0" y="0"/>
            <a:ext cx="158750" cy="158750"/>
          </a:xfrm>
          <a:prstGeom prst="rect">
            <a:avLst/>
          </a:prstGeom>
          <a:solidFill>
            <a:srgbClr val="BBBCBC"/>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ja-JP" altLang="en-US" sz="2000" b="1" i="0" u="none" strike="noStrike" kern="1200" cap="none" spc="0" normalizeH="0" baseline="0" noProof="0">
              <a:ln>
                <a:noFill/>
              </a:ln>
              <a:solidFill>
                <a:prstClr val="black"/>
              </a:solidFill>
              <a:effectLst/>
              <a:uLnTx/>
              <a:uFillTx/>
              <a:latin typeface="Calibri" panose="020F0502020204030204" pitchFamily="34" charset="0"/>
              <a:ea typeface="Yu Gothic UI" panose="020B0500000000000000" pitchFamily="50" charset="-128"/>
              <a:cs typeface="+mj-cs"/>
              <a:sym typeface="Calibri" panose="020F0502020204030204" pitchFamily="34" charset="0"/>
            </a:endParaRPr>
          </a:p>
        </p:txBody>
      </p:sp>
      <p:sp>
        <p:nvSpPr>
          <p:cNvPr id="13" name="Content Placeholder 3"/>
          <p:cNvSpPr>
            <a:spLocks noGrp="1"/>
          </p:cNvSpPr>
          <p:nvPr>
            <p:ph sz="quarter" idx="10"/>
          </p:nvPr>
        </p:nvSpPr>
        <p:spPr bwMode="gray">
          <a:xfrm>
            <a:off x="417000" y="1476000"/>
            <a:ext cx="4356000" cy="4824000"/>
          </a:xfrm>
          <a:prstGeom prst="rect">
            <a:avLst/>
          </a:prstGeom>
        </p:spPr>
        <p:txBody>
          <a:bodyPr/>
          <a:lstStyle>
            <a:lvl1pPr>
              <a:lnSpc>
                <a:spcPct val="110000"/>
              </a:lnSpc>
              <a:spcBef>
                <a:spcPts val="600"/>
              </a:spcBef>
              <a:tabLst>
                <a:tab pos="5448101" algn="r"/>
              </a:tabLst>
              <a:defRPr sz="1200">
                <a:latin typeface="+mn-lt"/>
                <a:ea typeface="+mn-ea"/>
                <a:cs typeface="+mn-cs"/>
                <a:sym typeface="+mn-lt"/>
              </a:defRPr>
            </a:lvl1pPr>
            <a:lvl2pPr>
              <a:lnSpc>
                <a:spcPct val="110000"/>
              </a:lnSpc>
              <a:spcBef>
                <a:spcPts val="600"/>
              </a:spcBef>
              <a:tabLst>
                <a:tab pos="5448101" algn="r"/>
              </a:tabLst>
              <a:defRPr sz="1200">
                <a:latin typeface="+mn-lt"/>
                <a:ea typeface="+mn-ea"/>
                <a:cs typeface="+mn-cs"/>
                <a:sym typeface="+mn-lt"/>
              </a:defRPr>
            </a:lvl2pPr>
            <a:lvl3pPr>
              <a:lnSpc>
                <a:spcPct val="110000"/>
              </a:lnSpc>
              <a:spcBef>
                <a:spcPts val="600"/>
              </a:spcBef>
              <a:tabLst>
                <a:tab pos="5448101" algn="r"/>
              </a:tabLst>
              <a:defRPr sz="1200">
                <a:latin typeface="+mn-lt"/>
                <a:ea typeface="+mn-ea"/>
                <a:cs typeface="+mn-cs"/>
                <a:sym typeface="+mn-lt"/>
              </a:defRPr>
            </a:lvl3pPr>
            <a:lvl4pPr>
              <a:lnSpc>
                <a:spcPct val="110000"/>
              </a:lnSpc>
              <a:spcBef>
                <a:spcPts val="600"/>
              </a:spcBef>
              <a:tabLst>
                <a:tab pos="5448101" algn="r"/>
              </a:tabLst>
              <a:defRPr sz="1200">
                <a:latin typeface="+mn-lt"/>
                <a:ea typeface="+mn-ea"/>
                <a:cs typeface="+mn-cs"/>
                <a:sym typeface="+mn-l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15" name="Content Placeholder 3"/>
          <p:cNvSpPr>
            <a:spLocks noGrp="1"/>
          </p:cNvSpPr>
          <p:nvPr>
            <p:ph sz="quarter" idx="20"/>
          </p:nvPr>
        </p:nvSpPr>
        <p:spPr bwMode="gray">
          <a:xfrm>
            <a:off x="5133000" y="1476000"/>
            <a:ext cx="4356000" cy="4824000"/>
          </a:xfrm>
          <a:prstGeom prst="rect">
            <a:avLst/>
          </a:prstGeom>
        </p:spPr>
        <p:txBody>
          <a:bodyPr/>
          <a:lstStyle>
            <a:lvl1pPr>
              <a:lnSpc>
                <a:spcPct val="110000"/>
              </a:lnSpc>
              <a:spcBef>
                <a:spcPts val="600"/>
              </a:spcBef>
              <a:tabLst>
                <a:tab pos="5448101" algn="r"/>
              </a:tabLst>
              <a:defRPr sz="1200">
                <a:latin typeface="+mn-lt"/>
                <a:ea typeface="+mn-ea"/>
                <a:cs typeface="+mn-cs"/>
                <a:sym typeface="+mn-lt"/>
              </a:defRPr>
            </a:lvl1pPr>
            <a:lvl2pPr>
              <a:lnSpc>
                <a:spcPct val="110000"/>
              </a:lnSpc>
              <a:spcBef>
                <a:spcPts val="600"/>
              </a:spcBef>
              <a:tabLst>
                <a:tab pos="5448101" algn="r"/>
              </a:tabLst>
              <a:defRPr sz="1200">
                <a:latin typeface="+mn-lt"/>
                <a:ea typeface="+mn-ea"/>
                <a:cs typeface="+mn-cs"/>
                <a:sym typeface="+mn-lt"/>
              </a:defRPr>
            </a:lvl2pPr>
            <a:lvl3pPr>
              <a:lnSpc>
                <a:spcPct val="110000"/>
              </a:lnSpc>
              <a:spcBef>
                <a:spcPts val="600"/>
              </a:spcBef>
              <a:tabLst>
                <a:tab pos="5448101" algn="r"/>
              </a:tabLst>
              <a:defRPr sz="1200">
                <a:latin typeface="+mn-lt"/>
                <a:ea typeface="+mn-ea"/>
                <a:cs typeface="+mn-cs"/>
                <a:sym typeface="+mn-lt"/>
              </a:defRPr>
            </a:lvl3pPr>
            <a:lvl4pPr>
              <a:lnSpc>
                <a:spcPct val="110000"/>
              </a:lnSpc>
              <a:spcBef>
                <a:spcPts val="600"/>
              </a:spcBef>
              <a:tabLst>
                <a:tab pos="5448101" algn="r"/>
              </a:tabLst>
              <a:defRPr sz="1200">
                <a:latin typeface="+mn-lt"/>
                <a:ea typeface="+mn-ea"/>
                <a:cs typeface="+mn-cs"/>
                <a:sym typeface="+mn-l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4" name="タイトル 3"/>
          <p:cNvSpPr>
            <a:spLocks noGrp="1"/>
          </p:cNvSpPr>
          <p:nvPr>
            <p:ph type="title"/>
          </p:nvPr>
        </p:nvSpPr>
        <p:spPr bwMode="gray"/>
        <p:txBody>
          <a:bodyPr/>
          <a:lstStyle>
            <a:lvl1pPr>
              <a:defRPr>
                <a:latin typeface="+mj-lt"/>
                <a:ea typeface="+mj-ea"/>
                <a:cs typeface="+mj-cs"/>
                <a:sym typeface="+mj-lt"/>
              </a:defRPr>
            </a:lvl1pPr>
          </a:lstStyle>
          <a:p>
            <a:r>
              <a:rPr kumimoji="1" lang="ja-JP" altLang="en-US"/>
              <a:t>マスター タイトルの書式設定</a:t>
            </a:r>
          </a:p>
        </p:txBody>
      </p:sp>
    </p:spTree>
    <p:extLst>
      <p:ext uri="{BB962C8B-B14F-4D97-AF65-F5344CB8AC3E}">
        <p14:creationId xmlns:p14="http://schemas.microsoft.com/office/powerpoint/2010/main" val="2549706008"/>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基本版） 白紙_A4">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bwMode="gray"/>
        <p:txBody>
          <a:bodyPr/>
          <a:lstStyle>
            <a:lvl1pPr>
              <a:defRPr>
                <a:latin typeface="+mn-lt"/>
                <a:ea typeface="+mn-ea"/>
                <a:cs typeface="+mn-cs"/>
                <a:sym typeface="+mn-lt"/>
              </a:defRPr>
            </a:lvl1pPr>
          </a:lstStyle>
          <a:p>
            <a:r>
              <a:rPr lang="ja-JP" altLang="en-US"/>
              <a:t>地域復興実用化開発等促進事業　次年度公募に向けた検討事項</a:t>
            </a:r>
            <a:endParaRPr lang="en-GB" altLang="en-GB"/>
          </a:p>
        </p:txBody>
      </p:sp>
      <p:sp>
        <p:nvSpPr>
          <p:cNvPr id="4" name="スライド番号プレースホルダー 3"/>
          <p:cNvSpPr>
            <a:spLocks noGrp="1"/>
          </p:cNvSpPr>
          <p:nvPr>
            <p:ph type="sldNum" sz="quarter" idx="11"/>
          </p:nvPr>
        </p:nvSpPr>
        <p:spPr bwMode="gray"/>
        <p:txBody>
          <a:bodyPr/>
          <a:lstStyle>
            <a:lvl1pPr>
              <a:defRPr>
                <a:latin typeface="+mn-lt"/>
                <a:ea typeface="+mn-ea"/>
                <a:cs typeface="+mn-cs"/>
                <a:sym typeface="+mn-lt"/>
              </a:defRPr>
            </a:lvl1pPr>
          </a:lstStyle>
          <a:p>
            <a:fld id="{AA5FCFE5-FE56-4EF1-80A8-07776887C2A1}" type="slidenum">
              <a:rPr lang="ja-JP" altLang="en-US" smtClean="0"/>
              <a:pPr/>
              <a:t>‹#›</a:t>
            </a:fld>
            <a:endParaRPr lang="ja-JP" altLang="en-US"/>
          </a:p>
        </p:txBody>
      </p:sp>
      <p:sp>
        <p:nvSpPr>
          <p:cNvPr id="6" name="テキスト プレースホルダー 5"/>
          <p:cNvSpPr>
            <a:spLocks noGrp="1"/>
          </p:cNvSpPr>
          <p:nvPr>
            <p:ph type="body" sz="quarter" idx="12"/>
          </p:nvPr>
        </p:nvSpPr>
        <p:spPr bwMode="gray">
          <a:xfrm>
            <a:off x="1893000" y="2340000"/>
            <a:ext cx="6120000" cy="2520000"/>
          </a:xfrm>
          <a:prstGeom prst="rect">
            <a:avLst/>
          </a:prstGeom>
        </p:spPr>
        <p:txBody>
          <a:bodyPr/>
          <a:lstStyle>
            <a:lvl1pPr>
              <a:defRPr>
                <a:latin typeface="+mn-lt"/>
                <a:ea typeface="+mn-ea"/>
                <a:cs typeface="+mn-cs"/>
                <a:sym typeface="+mn-lt"/>
              </a:defRPr>
            </a:lvl1pPr>
          </a:lstStyle>
          <a:p>
            <a:pPr lvl="0"/>
            <a:r>
              <a:rPr kumimoji="1" lang="ja-JP" altLang="en-US"/>
              <a:t>マスター テキストの書式設定</a:t>
            </a:r>
          </a:p>
        </p:txBody>
      </p:sp>
    </p:spTree>
    <p:extLst>
      <p:ext uri="{BB962C8B-B14F-4D97-AF65-F5344CB8AC3E}">
        <p14:creationId xmlns:p14="http://schemas.microsoft.com/office/powerpoint/2010/main" val="41792128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基本版） 中表紙_A4">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bwMode="gray">
          <a:xfrm>
            <a:off x="1029599" y="2232000"/>
            <a:ext cx="5184000" cy="432000"/>
          </a:xfrm>
          <a:prstGeom prst="rect">
            <a:avLst/>
          </a:prstGeom>
          <a:noFill/>
        </p:spPr>
        <p:txBody>
          <a:bodyPr wrap="square" lIns="0" rIns="0" anchor="t" anchorCtr="0">
            <a:noAutofit/>
          </a:bodyPr>
          <a:lstStyle>
            <a:lvl1pPr marL="0" indent="0" algn="l">
              <a:lnSpc>
                <a:spcPct val="100000"/>
              </a:lnSpc>
              <a:spcBef>
                <a:spcPts val="0"/>
              </a:spcBef>
              <a:buNone/>
              <a:defRPr sz="2800" b="1" baseline="0">
                <a:solidFill>
                  <a:schemeClr val="tx1"/>
                </a:solidFill>
                <a:latin typeface="+mj-lt"/>
                <a:ea typeface="+mj-ea"/>
                <a:cs typeface="+mn-cs"/>
                <a:sym typeface="+mn-lt"/>
              </a:defRPr>
            </a:lvl1pPr>
          </a:lstStyle>
          <a:p>
            <a:pPr lvl="0"/>
            <a:r>
              <a:rPr lang="ja-JP" altLang="en-US"/>
              <a:t>中表紙タイトル</a:t>
            </a:r>
          </a:p>
        </p:txBody>
      </p:sp>
      <p:sp>
        <p:nvSpPr>
          <p:cNvPr id="5" name="スライド番号プレースホルダ 4"/>
          <p:cNvSpPr>
            <a:spLocks noGrp="1"/>
          </p:cNvSpPr>
          <p:nvPr>
            <p:ph type="sldNum" sz="quarter" idx="11"/>
          </p:nvPr>
        </p:nvSpPr>
        <p:spPr bwMode="gray"/>
        <p:txBody>
          <a:bodyPr/>
          <a:lstStyle>
            <a:lvl1pPr>
              <a:defRPr>
                <a:solidFill>
                  <a:schemeClr val="tx1"/>
                </a:solidFill>
                <a:latin typeface="+mn-lt"/>
                <a:ea typeface="+mn-ea"/>
                <a:cs typeface="+mn-cs"/>
                <a:sym typeface="+mn-lt"/>
              </a:defRPr>
            </a:lvl1pPr>
          </a:lstStyle>
          <a:p>
            <a:fld id="{AA5FCFE5-FE56-4EF1-80A8-07776887C2A1}" type="slidenum">
              <a:rPr lang="ja-JP" altLang="en-US" smtClean="0"/>
              <a:pPr/>
              <a:t>‹#›</a:t>
            </a:fld>
            <a:endParaRPr lang="ja-JP" altLang="en-US"/>
          </a:p>
        </p:txBody>
      </p:sp>
      <p:sp>
        <p:nvSpPr>
          <p:cNvPr id="7" name="フッター プレースホルダ 6"/>
          <p:cNvSpPr>
            <a:spLocks noGrp="1"/>
          </p:cNvSpPr>
          <p:nvPr>
            <p:ph type="ftr" sz="quarter" idx="12"/>
          </p:nvPr>
        </p:nvSpPr>
        <p:spPr bwMode="gray"/>
        <p:txBody>
          <a:bodyPr/>
          <a:lstStyle>
            <a:lvl1pPr>
              <a:defRPr>
                <a:solidFill>
                  <a:schemeClr val="tx1"/>
                </a:solidFill>
                <a:latin typeface="+mn-lt"/>
                <a:ea typeface="+mn-ea"/>
                <a:cs typeface="+mn-cs"/>
                <a:sym typeface="+mn-lt"/>
              </a:defRPr>
            </a:lvl1pPr>
          </a:lstStyle>
          <a:p>
            <a:r>
              <a:rPr lang="ja-JP" altLang="en-US"/>
              <a:t>地域復興実用化開発等促進事業　次年度公募に向けた検討事項</a:t>
            </a:r>
            <a:endParaRPr lang="en-GB" altLang="en-GB"/>
          </a:p>
        </p:txBody>
      </p:sp>
    </p:spTree>
    <p:extLst>
      <p:ext uri="{BB962C8B-B14F-4D97-AF65-F5344CB8AC3E}">
        <p14:creationId xmlns:p14="http://schemas.microsoft.com/office/powerpoint/2010/main" val="12887822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基本版） タイトルのみ_A4">
    <p:spTree>
      <p:nvGrpSpPr>
        <p:cNvPr id="1" name=""/>
        <p:cNvGrpSpPr/>
        <p:nvPr/>
      </p:nvGrpSpPr>
      <p:grpSpPr>
        <a:xfrm>
          <a:off x="0" y="0"/>
          <a:ext cx="0" cy="0"/>
          <a:chOff x="0" y="0"/>
          <a:chExt cx="0" cy="0"/>
        </a:xfrm>
      </p:grpSpPr>
      <p:sp>
        <p:nvSpPr>
          <p:cNvPr id="3" name="フッター プレースホルダ 2"/>
          <p:cNvSpPr>
            <a:spLocks noGrp="1"/>
          </p:cNvSpPr>
          <p:nvPr>
            <p:ph type="ftr" sz="quarter" idx="10"/>
          </p:nvPr>
        </p:nvSpPr>
        <p:spPr bwMode="gray"/>
        <p:txBody>
          <a:bodyPr/>
          <a:lstStyle>
            <a:lvl1pPr>
              <a:defRPr>
                <a:solidFill>
                  <a:schemeClr val="tx1"/>
                </a:solidFill>
                <a:latin typeface="+mn-lt"/>
                <a:ea typeface="+mn-ea"/>
                <a:cs typeface="+mn-cs"/>
                <a:sym typeface="+mn-lt"/>
              </a:defRPr>
            </a:lvl1pPr>
          </a:lstStyle>
          <a:p>
            <a:r>
              <a:rPr lang="ja-JP" altLang="en-US"/>
              <a:t>地域復興実用化開発等促進事業　次年度公募に向けた検討事項</a:t>
            </a:r>
            <a:endParaRPr lang="en-GB" altLang="en-GB"/>
          </a:p>
        </p:txBody>
      </p:sp>
      <p:sp>
        <p:nvSpPr>
          <p:cNvPr id="4" name="スライド番号プレースホルダ 3"/>
          <p:cNvSpPr>
            <a:spLocks noGrp="1"/>
          </p:cNvSpPr>
          <p:nvPr>
            <p:ph type="sldNum" sz="quarter" idx="11"/>
          </p:nvPr>
        </p:nvSpPr>
        <p:spPr bwMode="gray"/>
        <p:txBody>
          <a:bodyPr/>
          <a:lstStyle>
            <a:lvl1pPr>
              <a:defRPr>
                <a:solidFill>
                  <a:schemeClr val="tx1"/>
                </a:solidFill>
                <a:latin typeface="+mn-lt"/>
                <a:ea typeface="+mn-ea"/>
                <a:cs typeface="+mn-cs"/>
                <a:sym typeface="+mn-lt"/>
              </a:defRPr>
            </a:lvl1pPr>
          </a:lstStyle>
          <a:p>
            <a:fld id="{AA5FCFE5-FE56-4EF1-80A8-07776887C2A1}" type="slidenum">
              <a:rPr lang="ja-JP" altLang="en-US" smtClean="0"/>
              <a:pPr/>
              <a:t>‹#›</a:t>
            </a:fld>
            <a:endParaRPr lang="ja-JP" altLang="en-US"/>
          </a:p>
        </p:txBody>
      </p:sp>
      <p:sp>
        <p:nvSpPr>
          <p:cNvPr id="9" name="テキスト プレースホルダー 2"/>
          <p:cNvSpPr>
            <a:spLocks noGrp="1"/>
          </p:cNvSpPr>
          <p:nvPr>
            <p:ph type="body" sz="quarter" idx="15"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400" b="1">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6" name="タイトル 5"/>
          <p:cNvSpPr>
            <a:spLocks noGrp="1"/>
          </p:cNvSpPr>
          <p:nvPr>
            <p:ph type="title" hasCustomPrompt="1"/>
          </p:nvPr>
        </p:nvSpPr>
        <p:spPr bwMode="gray"/>
        <p:txBody>
          <a:bodyPr/>
          <a:lstStyle>
            <a:lvl1pPr>
              <a:defRPr>
                <a:latin typeface="+mj-lt"/>
                <a:ea typeface="+mj-ea"/>
                <a:cs typeface="+mj-cs"/>
                <a:sym typeface="+mj-lt"/>
              </a:defRPr>
            </a:lvl1p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43100332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基本版） コンテンツ左サイド_レベル_A4">
    <p:spTree>
      <p:nvGrpSpPr>
        <p:cNvPr id="1" name=""/>
        <p:cNvGrpSpPr/>
        <p:nvPr/>
      </p:nvGrpSpPr>
      <p:grpSpPr>
        <a:xfrm>
          <a:off x="0" y="0"/>
          <a:ext cx="0" cy="0"/>
          <a:chOff x="0" y="0"/>
          <a:chExt cx="0" cy="0"/>
        </a:xfrm>
      </p:grpSpPr>
      <p:sp>
        <p:nvSpPr>
          <p:cNvPr id="7" name="コンテンツ プレースホルダ 2"/>
          <p:cNvSpPr>
            <a:spLocks noGrp="1"/>
          </p:cNvSpPr>
          <p:nvPr>
            <p:ph idx="1"/>
          </p:nvPr>
        </p:nvSpPr>
        <p:spPr bwMode="gray">
          <a:xfrm>
            <a:off x="416496" y="1476000"/>
            <a:ext cx="4356000" cy="4824000"/>
          </a:xfrm>
          <a:prstGeom prst="rect">
            <a:avLst/>
          </a:prstGeom>
        </p:spPr>
        <p:txBody>
          <a:bodyPr/>
          <a:lstStyle>
            <a:lvl1pPr>
              <a:lnSpc>
                <a:spcPct val="110000"/>
              </a:lnSpc>
              <a:spcBef>
                <a:spcPts val="600"/>
              </a:spcBef>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marR="0" indent="-144000" algn="l" defTabSz="989013" rtl="0" eaLnBrk="1" fontAlgn="auto" latinLnBrk="0" hangingPunct="1">
              <a:lnSpc>
                <a:spcPct val="110000"/>
              </a:lnSpc>
              <a:spcBef>
                <a:spcPts val="600"/>
              </a:spcBef>
              <a:spcAft>
                <a:spcPts val="0"/>
              </a:spcAft>
              <a:buClrTx/>
              <a:buSzTx/>
              <a:buFont typeface="Arial" pitchFamily="34" charset="0"/>
              <a:buChar char="•"/>
              <a:tabLst/>
              <a:defRPr sz="1200" baseline="0">
                <a:latin typeface="+mn-lt"/>
                <a:ea typeface="+mn-ea"/>
                <a:cs typeface="+mn-cs"/>
                <a:sym typeface="+mn-lt"/>
              </a:defRPr>
            </a:lvl4pPr>
            <a:lvl5pPr>
              <a:defRPr sz="1200"/>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6" name="スライド番号プレースホルダ 5"/>
          <p:cNvSpPr>
            <a:spLocks noGrp="1"/>
          </p:cNvSpPr>
          <p:nvPr>
            <p:ph type="sldNum" sz="quarter" idx="10"/>
          </p:nvPr>
        </p:nvSpPr>
        <p:spPr bwMode="gray"/>
        <p:txBody>
          <a:bodyPr/>
          <a:lstStyle>
            <a:lvl1pPr>
              <a:defRPr baseline="0">
                <a:solidFill>
                  <a:schemeClr val="tx1"/>
                </a:solidFill>
                <a:latin typeface="+mn-lt"/>
                <a:ea typeface="+mn-ea"/>
                <a:cs typeface="+mn-cs"/>
                <a:sym typeface="+mn-lt"/>
              </a:defRPr>
            </a:lvl1pPr>
          </a:lstStyle>
          <a:p>
            <a:fld id="{0822A2BF-4EE5-45F6-88E1-9AA10A8C672A}" type="slidenum">
              <a:rPr lang="ja-JP" altLang="en-US" smtClean="0"/>
              <a:pPr/>
              <a:t>‹#›</a:t>
            </a:fld>
            <a:endParaRPr lang="ja-JP" altLang="en-US"/>
          </a:p>
        </p:txBody>
      </p:sp>
      <p:sp>
        <p:nvSpPr>
          <p:cNvPr id="8" name="フッター プレースホルダ 7"/>
          <p:cNvSpPr>
            <a:spLocks noGrp="1"/>
          </p:cNvSpPr>
          <p:nvPr>
            <p:ph type="ftr" sz="quarter" idx="11"/>
          </p:nvPr>
        </p:nvSpPr>
        <p:spPr bwMode="gray"/>
        <p:txBody>
          <a:bodyPr/>
          <a:lstStyle>
            <a:lvl1pPr>
              <a:defRPr baseline="0">
                <a:solidFill>
                  <a:schemeClr val="tx1"/>
                </a:solidFill>
                <a:latin typeface="+mn-lt"/>
                <a:ea typeface="+mn-ea"/>
                <a:cs typeface="+mn-cs"/>
                <a:sym typeface="+mn-lt"/>
              </a:defRPr>
            </a:lvl1pPr>
          </a:lstStyle>
          <a:p>
            <a:r>
              <a:rPr lang="ja-JP" altLang="en-US"/>
              <a:t>地域復興実用化開発等促進事業　次年度公募に向けた検討事項</a:t>
            </a:r>
            <a:endParaRPr lang="en-GB" altLang="en-GB"/>
          </a:p>
        </p:txBody>
      </p:sp>
      <p:sp>
        <p:nvSpPr>
          <p:cNvPr id="3" name="テキスト プレースホルダー 2"/>
          <p:cNvSpPr>
            <a:spLocks noGrp="1"/>
          </p:cNvSpPr>
          <p:nvPr>
            <p:ph type="body" sz="quarter" idx="12"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159177408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基本版） コンテンツ両サイド_レベル_A4">
    <p:spTree>
      <p:nvGrpSpPr>
        <p:cNvPr id="1" name=""/>
        <p:cNvGrpSpPr/>
        <p:nvPr/>
      </p:nvGrpSpPr>
      <p:grpSpPr>
        <a:xfrm>
          <a:off x="0" y="0"/>
          <a:ext cx="0" cy="0"/>
          <a:chOff x="0" y="0"/>
          <a:chExt cx="0" cy="0"/>
        </a:xfrm>
      </p:grpSpPr>
      <p:sp>
        <p:nvSpPr>
          <p:cNvPr id="8" name="コンテンツ プレースホルダ 2"/>
          <p:cNvSpPr>
            <a:spLocks noGrp="1"/>
          </p:cNvSpPr>
          <p:nvPr>
            <p:ph idx="1"/>
          </p:nvPr>
        </p:nvSpPr>
        <p:spPr bwMode="gray">
          <a:xfrm>
            <a:off x="416496" y="1476000"/>
            <a:ext cx="4356000" cy="4824000"/>
          </a:xfrm>
          <a:prstGeom prst="rect">
            <a:avLst/>
          </a:prstGeom>
        </p:spPr>
        <p:txBody>
          <a:bodyPr/>
          <a:lstStyle>
            <a:lvl1pPr>
              <a:lnSpc>
                <a:spcPct val="110000"/>
              </a:lnSpc>
              <a:spcBef>
                <a:spcPts val="600"/>
              </a:spcBef>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marR="0" indent="-144000" algn="l" defTabSz="989013" rtl="0" eaLnBrk="1" fontAlgn="auto" latinLnBrk="0" hangingPunct="1">
              <a:lnSpc>
                <a:spcPct val="110000"/>
              </a:lnSpc>
              <a:spcBef>
                <a:spcPts val="600"/>
              </a:spcBef>
              <a:spcAft>
                <a:spcPts val="0"/>
              </a:spcAft>
              <a:buClrTx/>
              <a:buSzTx/>
              <a:buFont typeface="Arial" pitchFamily="34" charset="0"/>
              <a:buChar char="•"/>
              <a:tabLst/>
              <a:defRPr sz="1200" baseline="0">
                <a:latin typeface="+mn-lt"/>
                <a:ea typeface="+mn-ea"/>
                <a:cs typeface="+mn-cs"/>
                <a:sym typeface="+mn-lt"/>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9" name="コンテンツ プレースホルダ 2"/>
          <p:cNvSpPr>
            <a:spLocks noGrp="1"/>
          </p:cNvSpPr>
          <p:nvPr>
            <p:ph idx="12"/>
          </p:nvPr>
        </p:nvSpPr>
        <p:spPr bwMode="gray">
          <a:xfrm>
            <a:off x="5132388" y="1476000"/>
            <a:ext cx="4356000" cy="4824000"/>
          </a:xfrm>
          <a:prstGeom prst="rect">
            <a:avLst/>
          </a:prstGeom>
        </p:spPr>
        <p:txBody>
          <a:bodyPr/>
          <a:lstStyle>
            <a:lvl1pPr>
              <a:lnSpc>
                <a:spcPct val="110000"/>
              </a:lnSpc>
              <a:spcBef>
                <a:spcPts val="600"/>
              </a:spcBef>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indent="-144000">
              <a:lnSpc>
                <a:spcPct val="110000"/>
              </a:lnSpc>
              <a:spcBef>
                <a:spcPts val="600"/>
              </a:spcBef>
              <a:buFont typeface="Arial" pitchFamily="34" charset="0"/>
              <a:buChar char="•"/>
              <a:defRPr sz="1200" baseline="0">
                <a:latin typeface="+mn-lt"/>
                <a:ea typeface="+mn-ea"/>
                <a:cs typeface="+mn-cs"/>
                <a:sym typeface="+mn-lt"/>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10" name="スライド番号プレースホルダ 9"/>
          <p:cNvSpPr>
            <a:spLocks noGrp="1"/>
          </p:cNvSpPr>
          <p:nvPr>
            <p:ph type="sldNum" sz="quarter" idx="13"/>
          </p:nvPr>
        </p:nvSpPr>
        <p:spPr bwMode="gray"/>
        <p:txBody>
          <a:bodyPr/>
          <a:lstStyle>
            <a:lvl1pPr>
              <a:defRPr baseline="0">
                <a:solidFill>
                  <a:schemeClr val="tx1"/>
                </a:solidFill>
                <a:latin typeface="+mn-lt"/>
                <a:ea typeface="+mn-ea"/>
                <a:cs typeface="+mn-cs"/>
                <a:sym typeface="+mn-lt"/>
              </a:defRPr>
            </a:lvl1pPr>
          </a:lstStyle>
          <a:p>
            <a:fld id="{A3EB1B23-9AF8-425B-BAD7-B9FA00F18833}" type="slidenum">
              <a:rPr lang="ja-JP" altLang="en-US" smtClean="0"/>
              <a:pPr/>
              <a:t>‹#›</a:t>
            </a:fld>
            <a:endParaRPr lang="ja-JP" altLang="en-US"/>
          </a:p>
        </p:txBody>
      </p:sp>
      <p:sp>
        <p:nvSpPr>
          <p:cNvPr id="11" name="フッター プレースホルダ 10"/>
          <p:cNvSpPr>
            <a:spLocks noGrp="1"/>
          </p:cNvSpPr>
          <p:nvPr>
            <p:ph type="ftr" sz="quarter" idx="14"/>
          </p:nvPr>
        </p:nvSpPr>
        <p:spPr bwMode="gray"/>
        <p:txBody>
          <a:bodyPr/>
          <a:lstStyle>
            <a:lvl1pPr>
              <a:defRPr baseline="0">
                <a:solidFill>
                  <a:schemeClr val="tx1"/>
                </a:solidFill>
                <a:latin typeface="+mn-lt"/>
                <a:ea typeface="+mn-ea"/>
                <a:cs typeface="+mn-cs"/>
                <a:sym typeface="+mn-lt"/>
              </a:defRPr>
            </a:lvl1pPr>
          </a:lstStyle>
          <a:p>
            <a:r>
              <a:rPr lang="ja-JP" altLang="en-US"/>
              <a:t>地域復興実用化開発等促進事業　次年度公募に向けた検討事項</a:t>
            </a:r>
            <a:endParaRPr lang="en-GB" altLang="en-GB"/>
          </a:p>
        </p:txBody>
      </p:sp>
      <p:sp>
        <p:nvSpPr>
          <p:cNvPr id="3" name="テキスト プレースホルダー 2"/>
          <p:cNvSpPr>
            <a:spLocks noGrp="1"/>
          </p:cNvSpPr>
          <p:nvPr>
            <p:ph type="body" sz="quarter" idx="15"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13" name="テキスト プレースホルダー 2"/>
          <p:cNvSpPr>
            <a:spLocks noGrp="1"/>
          </p:cNvSpPr>
          <p:nvPr>
            <p:ph type="body" sz="quarter" idx="16" hasCustomPrompt="1"/>
          </p:nvPr>
        </p:nvSpPr>
        <p:spPr bwMode="gray">
          <a:xfrm>
            <a:off x="5132388" y="1008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10665093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基本版） コンテンツ全面_レベル_A4">
    <p:spTree>
      <p:nvGrpSpPr>
        <p:cNvPr id="1" name=""/>
        <p:cNvGrpSpPr/>
        <p:nvPr/>
      </p:nvGrpSpPr>
      <p:grpSpPr>
        <a:xfrm>
          <a:off x="0" y="0"/>
          <a:ext cx="0" cy="0"/>
          <a:chOff x="0" y="0"/>
          <a:chExt cx="0" cy="0"/>
        </a:xfrm>
      </p:grpSpPr>
      <p:sp>
        <p:nvSpPr>
          <p:cNvPr id="6" name="コンテンツ プレースホルダ 2"/>
          <p:cNvSpPr>
            <a:spLocks noGrp="1"/>
          </p:cNvSpPr>
          <p:nvPr>
            <p:ph idx="1"/>
          </p:nvPr>
        </p:nvSpPr>
        <p:spPr bwMode="gray">
          <a:xfrm>
            <a:off x="416999" y="1476000"/>
            <a:ext cx="9072000" cy="4824000"/>
          </a:xfrm>
          <a:prstGeom prst="rect">
            <a:avLst/>
          </a:prstGeom>
        </p:spPr>
        <p:txBody>
          <a:bodyPr/>
          <a:lstStyle>
            <a:lvl1pPr>
              <a:lnSpc>
                <a:spcPct val="110000"/>
              </a:lnSpc>
              <a:spcBef>
                <a:spcPts val="600"/>
              </a:spcBef>
              <a:buFont typeface="Arial" pitchFamily="34" charset="0"/>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indent="-144000">
              <a:lnSpc>
                <a:spcPct val="110000"/>
              </a:lnSpc>
              <a:spcBef>
                <a:spcPts val="600"/>
              </a:spcBef>
              <a:buFont typeface="Arial" pitchFamily="34" charset="0"/>
              <a:buChar char="•"/>
              <a:defRPr sz="1200" baseline="0">
                <a:latin typeface="+mn-lt"/>
                <a:ea typeface="+mn-ea"/>
                <a:cs typeface="+mn-cs"/>
                <a:sym typeface="+mn-lt"/>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9" name="スライド番号プレースホルダ 8"/>
          <p:cNvSpPr>
            <a:spLocks noGrp="1"/>
          </p:cNvSpPr>
          <p:nvPr>
            <p:ph type="sldNum" sz="quarter" idx="10"/>
          </p:nvPr>
        </p:nvSpPr>
        <p:spPr bwMode="gray"/>
        <p:txBody>
          <a:bodyPr/>
          <a:lstStyle>
            <a:lvl1pPr>
              <a:defRPr baseline="0">
                <a:solidFill>
                  <a:schemeClr val="tx1"/>
                </a:solidFill>
                <a:latin typeface="+mn-lt"/>
                <a:ea typeface="+mn-ea"/>
                <a:cs typeface="+mn-cs"/>
                <a:sym typeface="+mn-lt"/>
              </a:defRPr>
            </a:lvl1pPr>
          </a:lstStyle>
          <a:p>
            <a:fld id="{543A0986-838B-4D2A-A95C-8CB1738263FE}" type="slidenum">
              <a:rPr lang="ja-JP" altLang="en-US" smtClean="0"/>
              <a:pPr/>
              <a:t>‹#›</a:t>
            </a:fld>
            <a:endParaRPr lang="ja-JP" altLang="en-US"/>
          </a:p>
        </p:txBody>
      </p:sp>
      <p:sp>
        <p:nvSpPr>
          <p:cNvPr id="10" name="フッター プレースホルダ 9"/>
          <p:cNvSpPr>
            <a:spLocks noGrp="1"/>
          </p:cNvSpPr>
          <p:nvPr>
            <p:ph type="ftr" sz="quarter" idx="11"/>
          </p:nvPr>
        </p:nvSpPr>
        <p:spPr bwMode="gray"/>
        <p:txBody>
          <a:bodyPr/>
          <a:lstStyle>
            <a:lvl1pPr>
              <a:defRPr baseline="0">
                <a:solidFill>
                  <a:schemeClr val="tx1"/>
                </a:solidFill>
                <a:latin typeface="+mn-lt"/>
                <a:ea typeface="+mn-ea"/>
                <a:cs typeface="+mn-cs"/>
                <a:sym typeface="+mn-lt"/>
              </a:defRPr>
            </a:lvl1pPr>
          </a:lstStyle>
          <a:p>
            <a:r>
              <a:rPr lang="ja-JP" altLang="en-US"/>
              <a:t>地域復興実用化開発等促進事業　次年度公募に向けた検討事項</a:t>
            </a:r>
            <a:endParaRPr lang="en-GB" altLang="en-GB"/>
          </a:p>
        </p:txBody>
      </p:sp>
      <p:sp>
        <p:nvSpPr>
          <p:cNvPr id="8" name="テキスト プレースホルダー 2"/>
          <p:cNvSpPr>
            <a:spLocks noGrp="1"/>
          </p:cNvSpPr>
          <p:nvPr>
            <p:ph type="body" sz="quarter" idx="15"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3" name="タイトル 2"/>
          <p:cNvSpPr>
            <a:spLocks noGrp="1"/>
          </p:cNvSpPr>
          <p:nvPr>
            <p:ph type="title" hasCustomPrompt="1"/>
          </p:nvPr>
        </p:nvSpPr>
        <p:spPr bwMode="gray"/>
        <p:txBody>
          <a:bodyPr/>
          <a:lstStyle>
            <a:lvl1pPr>
              <a:defRPr>
                <a:latin typeface="+mj-lt"/>
                <a:ea typeface="+mj-ea"/>
                <a:cs typeface="+mj-cs"/>
                <a:sym typeface="+mj-lt"/>
              </a:defRPr>
            </a:lvl1p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24041293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基本版） 中表紙_Proposal">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bwMode="gray">
          <a:xfrm>
            <a:off x="968400" y="2124000"/>
            <a:ext cx="5176793" cy="667409"/>
          </a:xfrm>
          <a:prstGeom prst="rect">
            <a:avLst/>
          </a:prstGeom>
          <a:noFill/>
        </p:spPr>
        <p:txBody>
          <a:bodyPr wrap="none" lIns="72000" rIns="73152" anchor="ctr" anchorCtr="0">
            <a:noAutofit/>
          </a:bodyPr>
          <a:lstStyle>
            <a:lvl1pPr marL="0" indent="0" algn="l">
              <a:lnSpc>
                <a:spcPct val="100000"/>
              </a:lnSpc>
              <a:spcBef>
                <a:spcPts val="0"/>
              </a:spcBef>
              <a:buNone/>
              <a:defRPr sz="2800" b="1" baseline="0">
                <a:solidFill>
                  <a:schemeClr val="tx1"/>
                </a:solidFill>
                <a:latin typeface="Arial" pitchFamily="34" charset="0"/>
                <a:cs typeface="Arial" pitchFamily="34" charset="0"/>
              </a:defRPr>
            </a:lvl1pPr>
          </a:lstStyle>
          <a:p>
            <a:pPr lvl="0"/>
            <a:r>
              <a:rPr lang="ja-JP" altLang="en-US"/>
              <a:t>中表紙タイトル</a:t>
            </a:r>
          </a:p>
        </p:txBody>
      </p:sp>
      <p:sp>
        <p:nvSpPr>
          <p:cNvPr id="5" name="スライド番号プレースホルダ 4"/>
          <p:cNvSpPr>
            <a:spLocks noGrp="1"/>
          </p:cNvSpPr>
          <p:nvPr>
            <p:ph type="sldNum" sz="quarter" idx="11"/>
          </p:nvPr>
        </p:nvSpPr>
        <p:spPr bwMode="gray"/>
        <p:txBody>
          <a:bodyPr/>
          <a:lstStyle>
            <a:lvl1pPr>
              <a:defRPr>
                <a:solidFill>
                  <a:schemeClr val="tx1"/>
                </a:solidFill>
              </a:defRPr>
            </a:lvl1pPr>
          </a:lstStyle>
          <a:p>
            <a:fld id="{AA5FCFE5-FE56-4EF1-80A8-07776887C2A1}" type="slidenum">
              <a:rPr lang="ja-JP" altLang="en-US" smtClean="0"/>
              <a:pPr/>
              <a:t>‹#›</a:t>
            </a:fld>
            <a:endParaRPr lang="ja-JP" altLang="en-US"/>
          </a:p>
        </p:txBody>
      </p:sp>
      <p:sp>
        <p:nvSpPr>
          <p:cNvPr id="7" name="フッター プレースホルダ 6"/>
          <p:cNvSpPr>
            <a:spLocks noGrp="1"/>
          </p:cNvSpPr>
          <p:nvPr>
            <p:ph type="ftr" sz="quarter" idx="12"/>
          </p:nvPr>
        </p:nvSpPr>
        <p:spPr bwMode="gray"/>
        <p:txBody>
          <a:bodyPr/>
          <a:lstStyle>
            <a:lvl1pPr>
              <a:defRPr>
                <a:solidFill>
                  <a:schemeClr val="tx1"/>
                </a:solidFill>
              </a:defRPr>
            </a:lvl1pPr>
          </a:lstStyle>
          <a:p>
            <a:r>
              <a:rPr lang="ja-JP" altLang="en-US"/>
              <a:t>地域復興実用化開発等促進事業　次年度公募に向けた検討事項</a:t>
            </a:r>
            <a:endParaRPr lang="en-GB" altLang="en-GB"/>
          </a:p>
        </p:txBody>
      </p:sp>
    </p:spTree>
    <p:extLst>
      <p:ext uri="{BB962C8B-B14F-4D97-AF65-F5344CB8AC3E}">
        <p14:creationId xmlns:p14="http://schemas.microsoft.com/office/powerpoint/2010/main" val="1198382525"/>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cSld name="（基本版） タイトル_ ロゴ入り_Proposal">
    <p:spTree>
      <p:nvGrpSpPr>
        <p:cNvPr id="1" name=""/>
        <p:cNvGrpSpPr/>
        <p:nvPr/>
      </p:nvGrpSpPr>
      <p:grpSpPr>
        <a:xfrm>
          <a:off x="0" y="0"/>
          <a:ext cx="0" cy="0"/>
          <a:chOff x="0" y="0"/>
          <a:chExt cx="0" cy="0"/>
        </a:xfrm>
      </p:grpSpPr>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a:lvl1pPr>
          </a:lstStyle>
          <a:p>
            <a:r>
              <a:rPr lang="ja-JP" altLang="en-US"/>
              <a:t>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tx1"/>
                </a:solidFill>
                <a:latin typeface="+mj-lt"/>
                <a:ea typeface="+mj-ea"/>
                <a:cs typeface="Arial" panose="020B0604020202020204" pitchFamily="34" charset="0"/>
              </a:defRPr>
            </a:lvl1pPr>
          </a:lstStyle>
          <a:p>
            <a:r>
              <a:rPr lang="ja-JP" altLang="en-US" noProof="0"/>
              <a:t>表紙タイトル</a:t>
            </a:r>
            <a:endParaRPr lang="en-US" noProof="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a:solidFill>
                  <a:schemeClr val="tx1"/>
                </a:solidFill>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a:t>表紙サブタイトル</a:t>
            </a:r>
            <a:endParaRPr lang="en-US" noProof="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
        <p:nvSpPr>
          <p:cNvPr id="10" name="テキスト プレースホルダー 9"/>
          <p:cNvSpPr>
            <a:spLocks noGrp="1"/>
          </p:cNvSpPr>
          <p:nvPr>
            <p:ph type="body" sz="quarter" idx="12" hasCustomPrompt="1"/>
          </p:nvPr>
        </p:nvSpPr>
        <p:spPr bwMode="gray">
          <a:xfrm>
            <a:off x="4953000" y="396000"/>
            <a:ext cx="4536000" cy="676800"/>
          </a:xfrm>
          <a:prstGeom prst="rect">
            <a:avLst/>
          </a:prstGeom>
        </p:spPr>
        <p:txBody>
          <a:bodyPr lIns="0">
            <a:normAutofit/>
          </a:bodyPr>
          <a:lstStyle>
            <a:lvl1pPr algn="r">
              <a:lnSpc>
                <a:spcPct val="100000"/>
              </a:lnSpc>
              <a:spcBef>
                <a:spcPts val="0"/>
              </a:spcBef>
              <a:defRPr sz="2200"/>
            </a:lvl1pPr>
            <a:lvl2pPr>
              <a:defRPr sz="2200"/>
            </a:lvl2pPr>
            <a:lvl3pPr>
              <a:defRPr sz="2200"/>
            </a:lvl3pPr>
            <a:lvl4pPr>
              <a:defRPr sz="2200"/>
            </a:lvl4pPr>
            <a:lvl5pPr>
              <a:defRPr sz="2200"/>
            </a:lvl5pPr>
          </a:lstStyle>
          <a:p>
            <a:pPr lvl="0"/>
            <a:r>
              <a:rPr kumimoji="1" lang="ja-JP" altLang="en-US"/>
              <a:t>クライアント社名</a:t>
            </a:r>
          </a:p>
        </p:txBody>
      </p:sp>
    </p:spTree>
    <p:extLst>
      <p:ext uri="{BB962C8B-B14F-4D97-AF65-F5344CB8AC3E}">
        <p14:creationId xmlns:p14="http://schemas.microsoft.com/office/powerpoint/2010/main" val="1796658683"/>
      </p:ext>
    </p:extLst>
  </p:cSld>
  <p:clrMapOvr>
    <a:masterClrMapping/>
  </p:clrMapOvr>
  <p:extLst>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補足版） コンテンツ両サイド_レベル_Proposal">
    <p:spTree>
      <p:nvGrpSpPr>
        <p:cNvPr id="1" name=""/>
        <p:cNvGrpSpPr/>
        <p:nvPr/>
      </p:nvGrpSpPr>
      <p:grpSpPr>
        <a:xfrm>
          <a:off x="0" y="0"/>
          <a:ext cx="0" cy="0"/>
          <a:chOff x="0" y="0"/>
          <a:chExt cx="0" cy="0"/>
        </a:xfrm>
      </p:grpSpPr>
      <p:sp>
        <p:nvSpPr>
          <p:cNvPr id="10" name="スライド番号プレースホルダ 9"/>
          <p:cNvSpPr>
            <a:spLocks noGrp="1"/>
          </p:cNvSpPr>
          <p:nvPr>
            <p:ph type="sldNum" sz="quarter" idx="13"/>
          </p:nvPr>
        </p:nvSpPr>
        <p:spPr bwMode="gray"/>
        <p:txBody>
          <a:bodyPr/>
          <a:lstStyle>
            <a:lvl1pPr>
              <a:defRPr>
                <a:solidFill>
                  <a:schemeClr val="tx1"/>
                </a:solidFill>
              </a:defRPr>
            </a:lvl1pPr>
          </a:lstStyle>
          <a:p>
            <a:fld id="{2917B94E-3120-478C-8085-A9F2B368A1AE}" type="slidenum">
              <a:rPr lang="ja-JP" altLang="en-US" smtClean="0"/>
              <a:pPr/>
              <a:t>‹#›</a:t>
            </a:fld>
            <a:endParaRPr lang="ja-JP" altLang="en-US"/>
          </a:p>
        </p:txBody>
      </p:sp>
      <p:sp>
        <p:nvSpPr>
          <p:cNvPr id="11" name="フッター プレースホルダ 10"/>
          <p:cNvSpPr>
            <a:spLocks noGrp="1"/>
          </p:cNvSpPr>
          <p:nvPr>
            <p:ph type="ftr" sz="quarter" idx="14"/>
          </p:nvPr>
        </p:nvSpPr>
        <p:spPr bwMode="gray">
          <a:xfrm>
            <a:off x="705000" y="6588000"/>
            <a:ext cx="4068000" cy="169200"/>
          </a:xfrm>
        </p:spPr>
        <p:txBody>
          <a:bodyPr/>
          <a:lstStyle>
            <a:lvl1pPr>
              <a:defRPr>
                <a:solidFill>
                  <a:schemeClr val="tx1"/>
                </a:solidFill>
              </a:defRPr>
            </a:lvl1pPr>
          </a:lstStyle>
          <a:p>
            <a:r>
              <a:rPr lang="ja-JP" altLang="en-US"/>
              <a:t>地域復興実用化開発等促進事業　次年度公募に向けた検討事項</a:t>
            </a:r>
            <a:endParaRPr lang="en-GB" altLang="en-GB"/>
          </a:p>
        </p:txBody>
      </p:sp>
      <p:sp>
        <p:nvSpPr>
          <p:cNvPr id="12" name="テキスト プレースホルダ 5"/>
          <p:cNvSpPr>
            <a:spLocks noGrp="1"/>
          </p:cNvSpPr>
          <p:nvPr>
            <p:ph type="body" sz="quarter" idx="15" hasCustomPrompt="1"/>
          </p:nvPr>
        </p:nvSpPr>
        <p:spPr bwMode="gray">
          <a:xfrm>
            <a:off x="417000" y="1009580"/>
            <a:ext cx="9072000" cy="457200"/>
          </a:xfrm>
          <a:prstGeom prst="rect">
            <a:avLst/>
          </a:prstGeom>
        </p:spPr>
        <p:txBody>
          <a:bodyPr vert="horz" lIns="72000" tIns="0" rIns="0" bIns="0" rtlCol="0">
            <a:noAutofit/>
          </a:bodyPr>
          <a:lstStyle>
            <a:lvl1pPr>
              <a:defRPr lang="ja-JP" altLang="en-US" sz="1400" baseline="0" dirty="0">
                <a:latin typeface="Arial" pitchFamily="34" charset="0"/>
                <a:cs typeface="Arial" pitchFamily="34" charset="0"/>
              </a:defRPr>
            </a:lvl1pPr>
          </a:lstStyle>
          <a:p>
            <a:pPr lvl="0">
              <a:spcBef>
                <a:spcPts val="0"/>
              </a:spcBef>
            </a:pPr>
            <a:r>
              <a:rPr kumimoji="1" lang="ja-JP" altLang="en-US"/>
              <a:t>補足文を入力（キーメッセージを補足する内容＜</a:t>
            </a:r>
            <a:r>
              <a:rPr kumimoji="1" lang="en-US" altLang="ja-JP"/>
              <a:t>2</a:t>
            </a:r>
            <a:r>
              <a:rPr kumimoji="1" lang="ja-JP" altLang="en-US"/>
              <a:t>行以内＞）</a:t>
            </a:r>
            <a:endParaRPr kumimoji="1" lang="en-US" altLang="ja-JP"/>
          </a:p>
          <a:p>
            <a:pPr lvl="0">
              <a:spcBef>
                <a:spcPts val="0"/>
              </a:spcBef>
            </a:pPr>
            <a:endParaRPr kumimoji="1" lang="ja-JP" altLang="en-US"/>
          </a:p>
        </p:txBody>
      </p:sp>
      <p:sp>
        <p:nvSpPr>
          <p:cNvPr id="13" name="コンテンツ プレースホルダ 2"/>
          <p:cNvSpPr>
            <a:spLocks noGrp="1"/>
          </p:cNvSpPr>
          <p:nvPr>
            <p:ph idx="1"/>
          </p:nvPr>
        </p:nvSpPr>
        <p:spPr bwMode="gray">
          <a:xfrm>
            <a:off x="417000" y="1944000"/>
            <a:ext cx="4356000" cy="4356000"/>
          </a:xfrm>
          <a:prstGeom prst="rect">
            <a:avLst/>
          </a:prstGeom>
        </p:spPr>
        <p:txBody>
          <a:bodyPr/>
          <a:lstStyle>
            <a:lvl1pPr>
              <a:defRPr baseline="0">
                <a:latin typeface="Arial" pitchFamily="34" charset="0"/>
                <a:ea typeface="+mn-ea"/>
                <a:cs typeface="Arial" pitchFamily="34" charset="0"/>
              </a:defRPr>
            </a:lvl1pPr>
            <a:lvl2pPr>
              <a:lnSpc>
                <a:spcPct val="106000"/>
              </a:lnSpc>
              <a:spcBef>
                <a:spcPts val="1056"/>
              </a:spcBef>
              <a:defRPr baseline="0">
                <a:latin typeface="Arial" pitchFamily="34" charset="0"/>
                <a:ea typeface="+mn-ea"/>
                <a:cs typeface="Arial" pitchFamily="34" charset="0"/>
              </a:defRPr>
            </a:lvl2pPr>
            <a:lvl3pPr>
              <a:lnSpc>
                <a:spcPct val="106000"/>
              </a:lnSpc>
              <a:spcBef>
                <a:spcPts val="480"/>
              </a:spcBef>
              <a:defRPr baseline="0">
                <a:latin typeface="Arial" pitchFamily="34" charset="0"/>
                <a:ea typeface="+mn-ea"/>
                <a:cs typeface="Arial" pitchFamily="34" charset="0"/>
              </a:defRPr>
            </a:lvl3pPr>
            <a:lvl4pPr>
              <a:lnSpc>
                <a:spcPct val="106000"/>
              </a:lnSpc>
              <a:defRPr baseline="0">
                <a:latin typeface="Arial" pitchFamily="34" charset="0"/>
                <a:ea typeface="+mn-ea"/>
                <a:cs typeface="Arial" pitchFamily="34" charset="0"/>
              </a:defRPr>
            </a:lvl4pPr>
          </a:lstStyle>
          <a:p>
            <a:pPr lvl="0"/>
            <a:r>
              <a:rPr lang="ja-JP" altLang="en-US"/>
              <a:t>マスター テキストの書式設定</a:t>
            </a:r>
          </a:p>
          <a:p>
            <a:pPr lvl="1"/>
            <a:r>
              <a:rPr lang="ja-JP" altLang="en-US"/>
              <a:t>第 </a:t>
            </a:r>
            <a:r>
              <a:rPr lang="en-US" altLang="ja-JP"/>
              <a:t>1 </a:t>
            </a:r>
            <a:r>
              <a:rPr lang="ja-JP" altLang="en-US"/>
              <a:t>レベル</a:t>
            </a:r>
          </a:p>
          <a:p>
            <a:pPr lvl="2"/>
            <a:r>
              <a:rPr lang="ja-JP" altLang="en-US"/>
              <a:t>第 </a:t>
            </a:r>
            <a:r>
              <a:rPr lang="en-US" altLang="ja-JP"/>
              <a:t>2 </a:t>
            </a:r>
            <a:r>
              <a:rPr lang="ja-JP" altLang="en-US"/>
              <a:t>レベル</a:t>
            </a:r>
          </a:p>
          <a:p>
            <a:pPr lvl="3"/>
            <a:r>
              <a:rPr lang="ja-JP" altLang="en-US"/>
              <a:t>第 </a:t>
            </a:r>
            <a:r>
              <a:rPr lang="en-US" altLang="ja-JP"/>
              <a:t>3 </a:t>
            </a:r>
            <a:r>
              <a:rPr lang="ja-JP" altLang="en-US"/>
              <a:t>レベル</a:t>
            </a:r>
          </a:p>
        </p:txBody>
      </p:sp>
      <p:sp>
        <p:nvSpPr>
          <p:cNvPr id="14" name="コンテンツ プレースホルダ 2"/>
          <p:cNvSpPr>
            <a:spLocks noGrp="1"/>
          </p:cNvSpPr>
          <p:nvPr>
            <p:ph idx="17"/>
          </p:nvPr>
        </p:nvSpPr>
        <p:spPr bwMode="gray">
          <a:xfrm>
            <a:off x="5132388" y="1944000"/>
            <a:ext cx="4356000" cy="4356000"/>
          </a:xfrm>
          <a:prstGeom prst="rect">
            <a:avLst/>
          </a:prstGeom>
        </p:spPr>
        <p:txBody>
          <a:bodyPr/>
          <a:lstStyle>
            <a:lvl1pPr>
              <a:defRPr baseline="0">
                <a:latin typeface="+mn-lt"/>
                <a:ea typeface="+mn-ea"/>
              </a:defRPr>
            </a:lvl1pPr>
            <a:lvl2pPr>
              <a:lnSpc>
                <a:spcPct val="106000"/>
              </a:lnSpc>
              <a:spcBef>
                <a:spcPts val="1056"/>
              </a:spcBef>
              <a:defRPr baseline="0">
                <a:latin typeface="+mn-lt"/>
                <a:ea typeface="+mn-ea"/>
              </a:defRPr>
            </a:lvl2pPr>
            <a:lvl3pPr>
              <a:lnSpc>
                <a:spcPct val="106000"/>
              </a:lnSpc>
              <a:spcBef>
                <a:spcPts val="480"/>
              </a:spcBef>
              <a:defRPr baseline="0">
                <a:latin typeface="+mn-lt"/>
                <a:ea typeface="+mn-ea"/>
              </a:defRPr>
            </a:lvl3pPr>
            <a:lvl4pPr>
              <a:lnSpc>
                <a:spcPct val="106000"/>
              </a:lnSpc>
              <a:defRPr baseline="0">
                <a:latin typeface="+mn-lt"/>
                <a:ea typeface="+mn-ea"/>
              </a:defRPr>
            </a:lvl4pPr>
          </a:lstStyle>
          <a:p>
            <a:pPr lvl="0"/>
            <a:r>
              <a:rPr lang="ja-JP" altLang="en-US"/>
              <a:t>マスター テキストの書式設定</a:t>
            </a:r>
          </a:p>
          <a:p>
            <a:pPr lvl="1"/>
            <a:r>
              <a:rPr lang="ja-JP" altLang="en-US"/>
              <a:t>第 </a:t>
            </a:r>
            <a:r>
              <a:rPr lang="en-US" altLang="ja-JP"/>
              <a:t>1 </a:t>
            </a:r>
            <a:r>
              <a:rPr lang="ja-JP" altLang="en-US"/>
              <a:t>レベル</a:t>
            </a:r>
          </a:p>
          <a:p>
            <a:pPr lvl="2"/>
            <a:r>
              <a:rPr lang="ja-JP" altLang="en-US"/>
              <a:t>第 </a:t>
            </a:r>
            <a:r>
              <a:rPr lang="en-US" altLang="ja-JP"/>
              <a:t>2 </a:t>
            </a:r>
            <a:r>
              <a:rPr lang="ja-JP" altLang="en-US"/>
              <a:t>レベル</a:t>
            </a:r>
          </a:p>
          <a:p>
            <a:pPr lvl="3"/>
            <a:r>
              <a:rPr lang="ja-JP" altLang="en-US"/>
              <a:t>第 </a:t>
            </a:r>
            <a:r>
              <a:rPr lang="en-US" altLang="ja-JP"/>
              <a:t>3 </a:t>
            </a:r>
            <a:r>
              <a:rPr lang="ja-JP" altLang="en-US"/>
              <a:t>レベル</a:t>
            </a:r>
          </a:p>
        </p:txBody>
      </p:sp>
      <p:sp>
        <p:nvSpPr>
          <p:cNvPr id="3" name="テキスト プレースホルダー 2"/>
          <p:cNvSpPr>
            <a:spLocks noGrp="1"/>
          </p:cNvSpPr>
          <p:nvPr>
            <p:ph type="body" sz="quarter" idx="18" hasCustomPrompt="1"/>
          </p:nvPr>
        </p:nvSpPr>
        <p:spPr bwMode="gray">
          <a:xfrm>
            <a:off x="417000" y="1484312"/>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18" name="テキスト プレースホルダー 2"/>
          <p:cNvSpPr>
            <a:spLocks noGrp="1"/>
          </p:cNvSpPr>
          <p:nvPr>
            <p:ph type="body" sz="quarter" idx="19" hasCustomPrompt="1"/>
          </p:nvPr>
        </p:nvSpPr>
        <p:spPr bwMode="gray">
          <a:xfrm>
            <a:off x="5132388" y="1484312"/>
            <a:ext cx="4356000" cy="432000"/>
          </a:xfrm>
          <a:prstGeom prst="rect">
            <a:avLst/>
          </a:prstGeom>
        </p:spPr>
        <p:txBody>
          <a:bodyPr wrap="none" anchor="ctr">
            <a:noAutofit/>
          </a:bodyPr>
          <a:lstStyle>
            <a:lvl1pPr>
              <a:lnSpc>
                <a:spcPct val="100000"/>
              </a:lnSpc>
              <a:spcBef>
                <a:spcPts val="0"/>
              </a:spcBef>
              <a:defRPr sz="1400" b="1">
                <a:solidFill>
                  <a:schemeClr val="accent1"/>
                </a:solidFill>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a:lstStyle/>
          <a:p>
            <a:r>
              <a:rPr lang="ja-JP" altLang="en-US" noProof="0"/>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17510943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基本版） タイトル_ ロゴ入り_A4_黒">
    <p:bg bwMode="gray">
      <p:bgPr>
        <a:solidFill>
          <a:schemeClr val="tx1"/>
        </a:solidFill>
        <a:effectLst/>
      </p:bgPr>
    </p:bg>
    <p:spTree>
      <p:nvGrpSpPr>
        <p:cNvPr id="1" name=""/>
        <p:cNvGrpSpPr/>
        <p:nvPr/>
      </p:nvGrpSpPr>
      <p:grpSpPr>
        <a:xfrm>
          <a:off x="0" y="0"/>
          <a:ext cx="0" cy="0"/>
          <a:chOff x="0" y="0"/>
          <a:chExt cx="0" cy="0"/>
        </a:xfrm>
      </p:grpSpPr>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baseline="0">
                <a:latin typeface="+mn-lt"/>
                <a:ea typeface="+mn-ea"/>
                <a:cs typeface="+mn-cs"/>
                <a:sym typeface="+mn-lt"/>
              </a:defRPr>
            </a:lvl1pPr>
          </a:lstStyle>
          <a:p>
            <a:r>
              <a:rPr lang="ja-JP" altLang="en-US"/>
              <a:t>アイコンをクリックして図を追加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bg1"/>
                </a:solidFill>
                <a:latin typeface="+mj-lt"/>
                <a:ea typeface="+mj-ea"/>
                <a:cs typeface="+mj-cs"/>
                <a:sym typeface="+mj-lt"/>
              </a:defRPr>
            </a:lvl1pPr>
          </a:lstStyle>
          <a:p>
            <a:r>
              <a:rPr lang="ja-JP" altLang="en-US" noProof="0"/>
              <a:t>表紙タイトル</a:t>
            </a:r>
            <a:endParaRPr lang="en-US" noProof="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baseline="0">
                <a:solidFill>
                  <a:schemeClr val="bg1"/>
                </a:solidFill>
                <a:latin typeface="+mn-lt"/>
                <a:ea typeface="+mn-ea"/>
                <a:cs typeface="+mn-cs"/>
                <a:sym typeface="+mn-lt"/>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a:t>表紙サブタイトル</a:t>
            </a:r>
            <a:endParaRPr lang="en-US" noProof="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baseline="0">
                <a:solidFill>
                  <a:schemeClr val="bg1"/>
                </a:solidFill>
                <a:latin typeface="+mn-lt"/>
                <a:ea typeface="+mn-ea"/>
                <a:cs typeface="+mn-cs"/>
                <a:sym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
        <p:nvSpPr>
          <p:cNvPr id="10" name="テキスト プレースホルダー 9"/>
          <p:cNvSpPr>
            <a:spLocks noGrp="1"/>
          </p:cNvSpPr>
          <p:nvPr>
            <p:ph type="body" sz="quarter" idx="12" hasCustomPrompt="1"/>
          </p:nvPr>
        </p:nvSpPr>
        <p:spPr bwMode="gray">
          <a:xfrm>
            <a:off x="4953000" y="396000"/>
            <a:ext cx="4536000" cy="676800"/>
          </a:xfrm>
          <a:prstGeom prst="rect">
            <a:avLst/>
          </a:prstGeom>
        </p:spPr>
        <p:txBody>
          <a:bodyPr lIns="0">
            <a:normAutofit/>
          </a:bodyPr>
          <a:lstStyle>
            <a:lvl1pPr algn="r">
              <a:lnSpc>
                <a:spcPct val="100000"/>
              </a:lnSpc>
              <a:spcBef>
                <a:spcPts val="0"/>
              </a:spcBef>
              <a:defRPr sz="2200" baseline="0">
                <a:solidFill>
                  <a:schemeClr val="bg1"/>
                </a:solidFill>
                <a:latin typeface="+mn-lt"/>
                <a:ea typeface="+mn-ea"/>
                <a:cs typeface="+mn-cs"/>
                <a:sym typeface="+mn-lt"/>
              </a:defRPr>
            </a:lvl1pPr>
            <a:lvl2pPr>
              <a:defRPr sz="2200"/>
            </a:lvl2pPr>
            <a:lvl3pPr>
              <a:defRPr sz="2200"/>
            </a:lvl3pPr>
            <a:lvl4pPr>
              <a:defRPr sz="2200"/>
            </a:lvl4pPr>
            <a:lvl5pPr>
              <a:defRPr sz="2200"/>
            </a:lvl5pPr>
          </a:lstStyle>
          <a:p>
            <a:pPr lvl="0"/>
            <a:r>
              <a:rPr kumimoji="1" lang="ja-JP" altLang="en-US"/>
              <a:t>クライアント社名</a:t>
            </a:r>
          </a:p>
        </p:txBody>
      </p:sp>
      <p:pic>
        <p:nvPicPr>
          <p:cNvPr id="11" name="図 10">
            <a:extLst>
              <a:ext uri="{FF2B5EF4-FFF2-40B4-BE49-F238E27FC236}">
                <a16:creationId xmlns:a16="http://schemas.microsoft.com/office/drawing/2014/main" id="{E823F930-1440-4D98-B4B0-A60A3B34534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gray">
          <a:xfrm>
            <a:off x="417600" y="432000"/>
            <a:ext cx="1872000" cy="581488"/>
          </a:xfrm>
          <a:prstGeom prst="rect">
            <a:avLst/>
          </a:prstGeom>
        </p:spPr>
      </p:pic>
    </p:spTree>
    <p:extLst>
      <p:ext uri="{BB962C8B-B14F-4D97-AF65-F5344CB8AC3E}">
        <p14:creationId xmlns:p14="http://schemas.microsoft.com/office/powerpoint/2010/main" val="3291538517"/>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5" name="スライド番号プレースホルダー 5">
            <a:extLst>
              <a:ext uri="{FF2B5EF4-FFF2-40B4-BE49-F238E27FC236}">
                <a16:creationId xmlns:a16="http://schemas.microsoft.com/office/drawing/2014/main" id="{03960CF3-3D27-4FE5-A0EA-393F55774526}"/>
              </a:ext>
            </a:extLst>
          </p:cNvPr>
          <p:cNvSpPr>
            <a:spLocks noGrp="1"/>
          </p:cNvSpPr>
          <p:nvPr>
            <p:ph type="sldNum" sz="quarter" idx="12"/>
          </p:nvPr>
        </p:nvSpPr>
        <p:spPr>
          <a:xfrm>
            <a:off x="344489" y="6597351"/>
            <a:ext cx="576064" cy="288000"/>
          </a:xfrm>
          <a:prstGeom prst="rect">
            <a:avLst/>
          </a:prstGeom>
        </p:spPr>
        <p:txBody>
          <a:bodyPr vert="horz" lIns="36000" tIns="36000" rIns="36000" bIns="36000" anchor="ctr" anchorCtr="0"/>
          <a:lstStyle>
            <a:lvl1pPr algn="l" eaLnBrk="1" fontAlgn="auto" hangingPunct="1">
              <a:spcBef>
                <a:spcPts val="0"/>
              </a:spcBef>
              <a:spcAft>
                <a:spcPts val="0"/>
              </a:spcAft>
              <a:defRPr sz="1050">
                <a:solidFill>
                  <a:prstClr val="black">
                    <a:tint val="75000"/>
                  </a:prstClr>
                </a:solidFill>
                <a:latin typeface="Yu Gothic UI" panose="020B0500000000000000" pitchFamily="50" charset="-128"/>
                <a:ea typeface="Yu Gothic UI" panose="020B0500000000000000" pitchFamily="50" charset="-128"/>
                <a:sym typeface="Yu Gothic UI" panose="020B0500000000000000" pitchFamily="50" charset="-128"/>
              </a:defRPr>
            </a:lvl1pPr>
          </a:lstStyle>
          <a:p>
            <a:pPr>
              <a:defRPr/>
            </a:pPr>
            <a:fld id="{CA8D4A6D-85F2-41B7-A27E-54BD60322951}" type="slidenum">
              <a:rPr lang="ja-JP" altLang="en-US" smtClean="0"/>
              <a:pPr>
                <a:defRPr/>
              </a:pPr>
              <a:t>‹#›</a:t>
            </a:fld>
            <a:endParaRPr lang="ja-JP" altLang="en-US"/>
          </a:p>
        </p:txBody>
      </p:sp>
      <p:sp>
        <p:nvSpPr>
          <p:cNvPr id="6" name="フッター プレースホルダー 4">
            <a:extLst>
              <a:ext uri="{FF2B5EF4-FFF2-40B4-BE49-F238E27FC236}">
                <a16:creationId xmlns:a16="http://schemas.microsoft.com/office/drawing/2014/main" id="{D39CE525-0659-419D-938D-400F4AF609BF}"/>
              </a:ext>
            </a:extLst>
          </p:cNvPr>
          <p:cNvSpPr>
            <a:spLocks noGrp="1"/>
          </p:cNvSpPr>
          <p:nvPr>
            <p:ph type="ftr" sz="quarter" idx="3"/>
          </p:nvPr>
        </p:nvSpPr>
        <p:spPr>
          <a:xfrm>
            <a:off x="920553" y="6597351"/>
            <a:ext cx="8712967" cy="288000"/>
          </a:xfrm>
          <a:prstGeom prst="rect">
            <a:avLst/>
          </a:prstGeom>
        </p:spPr>
        <p:txBody>
          <a:bodyPr vert="horz" lIns="36000" tIns="36000" rIns="36000" bIns="36000" rtlCol="0" anchor="ctr" anchorCtr="0"/>
          <a:lstStyle>
            <a:lvl1pPr algn="l">
              <a:defRPr sz="800">
                <a:solidFill>
                  <a:schemeClr val="tx1">
                    <a:tint val="75000"/>
                  </a:schemeClr>
                </a:solidFill>
              </a:defRPr>
            </a:lvl1pPr>
          </a:lstStyle>
          <a:p>
            <a:r>
              <a:rPr lang="zh-TW" altLang="en-US"/>
              <a:t>「事業計画名」（事業者名</a:t>
            </a:r>
            <a:r>
              <a:rPr lang="en-US" altLang="zh-TW"/>
              <a:t>A</a:t>
            </a:r>
            <a:r>
              <a:rPr lang="zh-TW" altLang="en-US"/>
              <a:t>、事業者名</a:t>
            </a:r>
            <a:r>
              <a:rPr lang="en-US" altLang="zh-TW"/>
              <a:t>B</a:t>
            </a:r>
            <a:r>
              <a:rPr lang="zh-TW" altLang="en-US"/>
              <a:t>）</a:t>
            </a:r>
            <a:endParaRPr lang="ja-JP" altLang="en-US"/>
          </a:p>
        </p:txBody>
      </p:sp>
    </p:spTree>
    <p:extLst>
      <p:ext uri="{BB962C8B-B14F-4D97-AF65-F5344CB8AC3E}">
        <p14:creationId xmlns:p14="http://schemas.microsoft.com/office/powerpoint/2010/main" val="96198236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4" name="正方形/長方形 3"/>
          <p:cNvSpPr/>
          <p:nvPr userDrawn="1"/>
        </p:nvSpPr>
        <p:spPr>
          <a:xfrm>
            <a:off x="-6350" y="548680"/>
            <a:ext cx="9912350" cy="71438"/>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Yu Gothic UI" panose="020B0500000000000000" pitchFamily="50" charset="-128"/>
              <a:ea typeface="Yu Gothic UI" panose="020B0500000000000000" pitchFamily="50" charset="-128"/>
              <a:sym typeface="Yu Gothic UI" panose="020B0500000000000000" pitchFamily="50" charset="-128"/>
            </a:endParaRPr>
          </a:p>
        </p:txBody>
      </p:sp>
      <p:sp>
        <p:nvSpPr>
          <p:cNvPr id="2" name="タイトル 1"/>
          <p:cNvSpPr>
            <a:spLocks noGrp="1"/>
          </p:cNvSpPr>
          <p:nvPr>
            <p:ph type="title"/>
          </p:nvPr>
        </p:nvSpPr>
        <p:spPr>
          <a:xfrm>
            <a:off x="272480" y="188640"/>
            <a:ext cx="9361039" cy="351109"/>
          </a:xfrm>
          <a:prstGeom prst="rect">
            <a:avLst/>
          </a:prstGeom>
        </p:spPr>
        <p:txBody>
          <a:bodyPr vert="horz"/>
          <a:lstStyle>
            <a:lvl1pPr algn="l">
              <a:defRPr sz="1600" b="1">
                <a:latin typeface="Yu Gothic UI" panose="020B0500000000000000" pitchFamily="50" charset="-128"/>
                <a:ea typeface="Yu Gothic UI" panose="020B0500000000000000" pitchFamily="50" charset="-128"/>
                <a:sym typeface="Yu Gothic UI" panose="020B0500000000000000" pitchFamily="50" charset="-128"/>
              </a:defRPr>
            </a:lvl1pPr>
          </a:lstStyle>
          <a:p>
            <a:r>
              <a:rPr lang="ja-JP" altLang="en-US"/>
              <a:t>マスター タイトルの書式設定</a:t>
            </a:r>
          </a:p>
        </p:txBody>
      </p:sp>
      <p:sp>
        <p:nvSpPr>
          <p:cNvPr id="7" name="スライド番号プレースホルダー 5"/>
          <p:cNvSpPr>
            <a:spLocks noGrp="1"/>
          </p:cNvSpPr>
          <p:nvPr>
            <p:ph type="sldNum" sz="quarter" idx="12"/>
          </p:nvPr>
        </p:nvSpPr>
        <p:spPr>
          <a:xfrm>
            <a:off x="344489" y="6597384"/>
            <a:ext cx="576064" cy="288000"/>
          </a:xfrm>
          <a:prstGeom prst="rect">
            <a:avLst/>
          </a:prstGeom>
        </p:spPr>
        <p:txBody>
          <a:bodyPr vert="horz" lIns="36000" tIns="36000" rIns="36000" bIns="36000" anchor="ctr" anchorCtr="0"/>
          <a:lstStyle>
            <a:lvl1pPr algn="l" eaLnBrk="1" fontAlgn="auto" hangingPunct="1">
              <a:spcBef>
                <a:spcPts val="0"/>
              </a:spcBef>
              <a:spcAft>
                <a:spcPts val="0"/>
              </a:spcAft>
              <a:defRPr sz="1050">
                <a:solidFill>
                  <a:prstClr val="black">
                    <a:tint val="75000"/>
                  </a:prstClr>
                </a:solidFill>
                <a:latin typeface="Yu Gothic UI" panose="020B0500000000000000" pitchFamily="50" charset="-128"/>
                <a:ea typeface="Yu Gothic UI" panose="020B0500000000000000" pitchFamily="50" charset="-128"/>
                <a:sym typeface="Yu Gothic UI" panose="020B0500000000000000" pitchFamily="50" charset="-128"/>
              </a:defRPr>
            </a:lvl1pPr>
          </a:lstStyle>
          <a:p>
            <a:pPr>
              <a:defRPr/>
            </a:pPr>
            <a:fld id="{CA8D4A6D-85F2-41B7-A27E-54BD60322951}" type="slidenum">
              <a:rPr lang="ja-JP" altLang="en-US" smtClean="0"/>
              <a:pPr>
                <a:defRPr/>
              </a:pPr>
              <a:t>‹#›</a:t>
            </a:fld>
            <a:endParaRPr lang="ja-JP" altLang="en-US"/>
          </a:p>
        </p:txBody>
      </p:sp>
      <p:sp>
        <p:nvSpPr>
          <p:cNvPr id="5" name="フッター プレースホルダー 4">
            <a:extLst>
              <a:ext uri="{FF2B5EF4-FFF2-40B4-BE49-F238E27FC236}">
                <a16:creationId xmlns:a16="http://schemas.microsoft.com/office/drawing/2014/main" id="{59D2D8BA-D67A-4DE2-A5AC-B8B630953AFA}"/>
              </a:ext>
            </a:extLst>
          </p:cNvPr>
          <p:cNvSpPr>
            <a:spLocks noGrp="1"/>
          </p:cNvSpPr>
          <p:nvPr>
            <p:ph type="ftr" sz="quarter" idx="3"/>
          </p:nvPr>
        </p:nvSpPr>
        <p:spPr>
          <a:xfrm>
            <a:off x="920553" y="6597384"/>
            <a:ext cx="8712967" cy="288000"/>
          </a:xfrm>
          <a:prstGeom prst="rect">
            <a:avLst/>
          </a:prstGeom>
        </p:spPr>
        <p:txBody>
          <a:bodyPr vert="horz" lIns="36000" tIns="36000" rIns="36000" bIns="36000" rtlCol="0" anchor="ctr" anchorCtr="0"/>
          <a:lstStyle>
            <a:lvl1pPr algn="l">
              <a:defRPr sz="800">
                <a:solidFill>
                  <a:schemeClr val="tx1">
                    <a:tint val="75000"/>
                  </a:schemeClr>
                </a:solidFill>
              </a:defRPr>
            </a:lvl1pPr>
          </a:lstStyle>
          <a:p>
            <a:r>
              <a:rPr lang="zh-TW" altLang="en-US"/>
              <a:t>「事業計画名」（事業者名</a:t>
            </a:r>
            <a:r>
              <a:rPr lang="en-US" altLang="zh-TW"/>
              <a:t>A</a:t>
            </a:r>
            <a:r>
              <a:rPr lang="zh-TW" altLang="en-US"/>
              <a:t>、事業者名</a:t>
            </a:r>
            <a:r>
              <a:rPr lang="en-US" altLang="zh-TW"/>
              <a:t>B</a:t>
            </a:r>
            <a:r>
              <a:rPr lang="zh-TW" altLang="en-US"/>
              <a:t>）</a:t>
            </a:r>
            <a:endParaRPr lang="ja-JP" altLang="en-US"/>
          </a:p>
        </p:txBody>
      </p:sp>
    </p:spTree>
    <p:extLst>
      <p:ext uri="{BB962C8B-B14F-4D97-AF65-F5344CB8AC3E}">
        <p14:creationId xmlns:p14="http://schemas.microsoft.com/office/powerpoint/2010/main" val="2258611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基本版） タイトル ロゴ無_A4_黒">
    <p:bg bwMode="gray">
      <p:bgPr>
        <a:solidFill>
          <a:schemeClr val="tx1"/>
        </a:solidFill>
        <a:effectLst/>
      </p:bgPr>
    </p:bg>
    <p:spTree>
      <p:nvGrpSpPr>
        <p:cNvPr id="1" name=""/>
        <p:cNvGrpSpPr/>
        <p:nvPr/>
      </p:nvGrpSpPr>
      <p:grpSpPr>
        <a:xfrm>
          <a:off x="0" y="0"/>
          <a:ext cx="0" cy="0"/>
          <a:chOff x="0" y="0"/>
          <a:chExt cx="0" cy="0"/>
        </a:xfrm>
      </p:grpSpPr>
      <p:sp>
        <p:nvSpPr>
          <p:cNvPr id="9" name="Picture Placeholder 8"/>
          <p:cNvSpPr>
            <a:spLocks noGrp="1" noChangeAspect="1"/>
          </p:cNvSpPr>
          <p:nvPr>
            <p:ph type="pic" sz="quarter" idx="11"/>
          </p:nvPr>
        </p:nvSpPr>
        <p:spPr bwMode="gray">
          <a:xfrm>
            <a:off x="2523000" y="999000"/>
            <a:ext cx="4860000" cy="4860000"/>
          </a:xfrm>
          <a:prstGeom prst="rect">
            <a:avLst/>
          </a:prstGeom>
        </p:spPr>
        <p:txBody>
          <a:bodyPr/>
          <a:lstStyle>
            <a:lvl1pPr>
              <a:defRPr>
                <a:latin typeface="+mn-lt"/>
                <a:ea typeface="+mn-ea"/>
                <a:cs typeface="+mn-cs"/>
                <a:sym typeface="+mn-lt"/>
              </a:defRPr>
            </a:lvl1pPr>
          </a:lstStyle>
          <a:p>
            <a:r>
              <a:rPr lang="ja-JP" altLang="en-US"/>
              <a:t>アイコンをクリックして図を追加</a:t>
            </a:r>
            <a:endParaRPr lang="en-GB"/>
          </a:p>
        </p:txBody>
      </p:sp>
      <p:sp>
        <p:nvSpPr>
          <p:cNvPr id="2" name="Title 1"/>
          <p:cNvSpPr>
            <a:spLocks noGrp="1"/>
          </p:cNvSpPr>
          <p:nvPr>
            <p:ph type="ctrTitle" hasCustomPrompt="1"/>
          </p:nvPr>
        </p:nvSpPr>
        <p:spPr bwMode="gray">
          <a:xfrm>
            <a:off x="417600" y="5040000"/>
            <a:ext cx="4536000" cy="615553"/>
          </a:xfrm>
        </p:spPr>
        <p:txBody>
          <a:bodyPr anchor="b" anchorCtr="0">
            <a:noAutofit/>
          </a:bodyPr>
          <a:lstStyle>
            <a:lvl1pPr algn="l">
              <a:lnSpc>
                <a:spcPct val="100000"/>
              </a:lnSpc>
              <a:spcBef>
                <a:spcPts val="0"/>
              </a:spcBef>
              <a:spcAft>
                <a:spcPts val="0"/>
              </a:spcAft>
              <a:defRPr sz="2000" b="1" baseline="0">
                <a:solidFill>
                  <a:schemeClr val="bg1"/>
                </a:solidFill>
                <a:latin typeface="+mj-lt"/>
                <a:ea typeface="+mj-ea"/>
                <a:cs typeface="+mj-cs"/>
                <a:sym typeface="+mj-lt"/>
              </a:defRPr>
            </a:lvl1pPr>
          </a:lstStyle>
          <a:p>
            <a:r>
              <a:rPr lang="ja-JP" altLang="en-US" noProof="0"/>
              <a:t>表紙タイトル</a:t>
            </a:r>
            <a:endParaRPr lang="en-US" noProof="0"/>
          </a:p>
        </p:txBody>
      </p:sp>
      <p:sp>
        <p:nvSpPr>
          <p:cNvPr id="3" name="Subtitle 2"/>
          <p:cNvSpPr>
            <a:spLocks noGrp="1"/>
          </p:cNvSpPr>
          <p:nvPr>
            <p:ph type="subTitle" idx="1" hasCustomPrompt="1"/>
          </p:nvPr>
        </p:nvSpPr>
        <p:spPr bwMode="gray">
          <a:xfrm>
            <a:off x="417600" y="5652000"/>
            <a:ext cx="4536000" cy="492443"/>
          </a:xfrm>
          <a:prstGeom prst="rect">
            <a:avLst/>
          </a:prstGeom>
        </p:spPr>
        <p:txBody>
          <a:bodyPr lIns="0" tIns="0" rIns="0" bIns="0" anchor="t" anchorCtr="0">
            <a:noAutofit/>
          </a:bodyPr>
          <a:lstStyle>
            <a:lvl1pPr marL="0" indent="0" algn="l">
              <a:lnSpc>
                <a:spcPct val="100000"/>
              </a:lnSpc>
              <a:spcBef>
                <a:spcPts val="0"/>
              </a:spcBef>
              <a:spcAft>
                <a:spcPts val="0"/>
              </a:spcAft>
              <a:buNone/>
              <a:defRPr sz="1600">
                <a:solidFill>
                  <a:schemeClr val="bg1"/>
                </a:solidFill>
                <a:latin typeface="+mn-lt"/>
                <a:ea typeface="+mn-ea"/>
                <a:cs typeface="+mn-cs"/>
                <a:sym typeface="+mn-lt"/>
              </a:defRPr>
            </a:lvl1pPr>
            <a:lvl2pPr marL="495283" indent="0" algn="ctr">
              <a:buNone/>
              <a:defRPr sz="2167"/>
            </a:lvl2pPr>
            <a:lvl3pPr marL="990564" indent="0" algn="ctr">
              <a:buNone/>
              <a:defRPr sz="1950"/>
            </a:lvl3pPr>
            <a:lvl4pPr marL="1485846" indent="0" algn="ctr">
              <a:buNone/>
              <a:defRPr sz="1733"/>
            </a:lvl4pPr>
            <a:lvl5pPr marL="1981127" indent="0" algn="ctr">
              <a:buNone/>
              <a:defRPr sz="1733"/>
            </a:lvl5pPr>
            <a:lvl6pPr marL="2476410" indent="0" algn="ctr">
              <a:buNone/>
              <a:defRPr sz="1733"/>
            </a:lvl6pPr>
            <a:lvl7pPr marL="2971692" indent="0" algn="ctr">
              <a:buNone/>
              <a:defRPr sz="1733"/>
            </a:lvl7pPr>
            <a:lvl8pPr marL="3466973" indent="0" algn="ctr">
              <a:buNone/>
              <a:defRPr sz="1733"/>
            </a:lvl8pPr>
            <a:lvl9pPr marL="3962255" indent="0" algn="ctr">
              <a:buNone/>
              <a:defRPr sz="1733"/>
            </a:lvl9pPr>
          </a:lstStyle>
          <a:p>
            <a:r>
              <a:rPr lang="ja-JP" altLang="en-US" noProof="0"/>
              <a:t>表紙サブタイトル</a:t>
            </a:r>
            <a:endParaRPr lang="en-US" noProof="0"/>
          </a:p>
        </p:txBody>
      </p:sp>
      <p:sp>
        <p:nvSpPr>
          <p:cNvPr id="5" name="Text Placeholder 4"/>
          <p:cNvSpPr>
            <a:spLocks noGrp="1"/>
          </p:cNvSpPr>
          <p:nvPr>
            <p:ph type="body" sz="quarter" idx="10"/>
          </p:nvPr>
        </p:nvSpPr>
        <p:spPr bwMode="gray">
          <a:xfrm>
            <a:off x="417599" y="6408000"/>
            <a:ext cx="4536000" cy="215444"/>
          </a:xfrm>
          <a:prstGeom prst="rect">
            <a:avLst/>
          </a:prstGeom>
        </p:spPr>
        <p:txBody>
          <a:bodyPr wrap="square" lIns="0" anchor="b" anchorCtr="0">
            <a:spAutoFit/>
          </a:bodyPr>
          <a:lstStyle>
            <a:lvl1pPr>
              <a:lnSpc>
                <a:spcPct val="100000"/>
              </a:lnSpc>
              <a:spcBef>
                <a:spcPts val="0"/>
              </a:spcBef>
              <a:spcAft>
                <a:spcPts val="0"/>
              </a:spcAft>
              <a:defRPr sz="1400">
                <a:solidFill>
                  <a:schemeClr val="bg1"/>
                </a:solidFill>
                <a:latin typeface="+mn-lt"/>
                <a:ea typeface="+mn-ea"/>
                <a:cs typeface="+mn-cs"/>
                <a:sym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noProof="0"/>
              <a:t>マスター テキストの書式設定</a:t>
            </a:r>
          </a:p>
        </p:txBody>
      </p:sp>
    </p:spTree>
    <p:extLst>
      <p:ext uri="{BB962C8B-B14F-4D97-AF65-F5344CB8AC3E}">
        <p14:creationId xmlns:p14="http://schemas.microsoft.com/office/powerpoint/2010/main" val="793438547"/>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基本版） 目次_A4">
    <p:spTree>
      <p:nvGrpSpPr>
        <p:cNvPr id="1" name=""/>
        <p:cNvGrpSpPr/>
        <p:nvPr/>
      </p:nvGrpSpPr>
      <p:grpSpPr>
        <a:xfrm>
          <a:off x="0" y="0"/>
          <a:ext cx="0" cy="0"/>
          <a:chOff x="0" y="0"/>
          <a:chExt cx="0" cy="0"/>
        </a:xfrm>
      </p:grpSpPr>
      <p:sp>
        <p:nvSpPr>
          <p:cNvPr id="3" name="正方形/長方形 2" hidden="1">
            <a:extLst>
              <a:ext uri="{FF2B5EF4-FFF2-40B4-BE49-F238E27FC236}">
                <a16:creationId xmlns:a16="http://schemas.microsoft.com/office/drawing/2014/main" id="{2F4787A4-5A50-4ADF-AB15-5C966104EE3F}"/>
              </a:ext>
            </a:extLst>
          </p:cNvPr>
          <p:cNvSpPr/>
          <p:nvPr userDrawn="1">
            <p:custDataLst>
              <p:tags r:id="rId1"/>
            </p:custDataLst>
          </p:nvPr>
        </p:nvSpPr>
        <p:spPr bwMode="gray">
          <a:xfrm>
            <a:off x="0" y="0"/>
            <a:ext cx="158750" cy="158750"/>
          </a:xfrm>
          <a:prstGeom prst="rect">
            <a:avLst/>
          </a:prstGeom>
          <a:solidFill>
            <a:srgbClr val="BBBCBC"/>
          </a:solidFill>
          <a:ln w="12700" algn="ctr">
            <a:solidFill>
              <a:srgbClr val="BBBCBC"/>
            </a:solidFill>
            <a:miter lim="800000"/>
            <a:headEnd/>
            <a:tailEnd/>
          </a:ln>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ja-JP" altLang="en-US" sz="2000" b="1" i="0" u="none" strike="noStrike" kern="1200" cap="none" spc="0" normalizeH="0" baseline="0" noProof="0">
              <a:ln>
                <a:noFill/>
              </a:ln>
              <a:solidFill>
                <a:prstClr val="black"/>
              </a:solidFill>
              <a:effectLst/>
              <a:uLnTx/>
              <a:uFillTx/>
              <a:latin typeface="Calibri" panose="020F0502020204030204" pitchFamily="34" charset="0"/>
              <a:ea typeface="Yu Gothic UI" panose="020B0500000000000000" pitchFamily="50" charset="-128"/>
              <a:cs typeface="+mj-cs"/>
              <a:sym typeface="Calibri" panose="020F0502020204030204" pitchFamily="34" charset="0"/>
            </a:endParaRPr>
          </a:p>
        </p:txBody>
      </p:sp>
      <p:sp>
        <p:nvSpPr>
          <p:cNvPr id="13" name="Content Placeholder 3"/>
          <p:cNvSpPr>
            <a:spLocks noGrp="1"/>
          </p:cNvSpPr>
          <p:nvPr>
            <p:ph sz="quarter" idx="10"/>
          </p:nvPr>
        </p:nvSpPr>
        <p:spPr bwMode="gray">
          <a:xfrm>
            <a:off x="417000" y="1476000"/>
            <a:ext cx="4356000" cy="4824000"/>
          </a:xfrm>
          <a:prstGeom prst="rect">
            <a:avLst/>
          </a:prstGeom>
        </p:spPr>
        <p:txBody>
          <a:bodyPr/>
          <a:lstStyle>
            <a:lvl1pPr>
              <a:lnSpc>
                <a:spcPct val="110000"/>
              </a:lnSpc>
              <a:spcBef>
                <a:spcPts val="600"/>
              </a:spcBef>
              <a:tabLst>
                <a:tab pos="5448101" algn="r"/>
              </a:tabLst>
              <a:defRPr sz="1200">
                <a:latin typeface="+mn-lt"/>
                <a:ea typeface="+mn-ea"/>
                <a:cs typeface="+mn-cs"/>
                <a:sym typeface="+mn-lt"/>
              </a:defRPr>
            </a:lvl1pPr>
            <a:lvl2pPr>
              <a:lnSpc>
                <a:spcPct val="110000"/>
              </a:lnSpc>
              <a:spcBef>
                <a:spcPts val="600"/>
              </a:spcBef>
              <a:tabLst>
                <a:tab pos="5448101" algn="r"/>
              </a:tabLst>
              <a:defRPr sz="1200">
                <a:latin typeface="+mn-lt"/>
                <a:ea typeface="+mn-ea"/>
                <a:cs typeface="+mn-cs"/>
                <a:sym typeface="+mn-lt"/>
              </a:defRPr>
            </a:lvl2pPr>
            <a:lvl3pPr>
              <a:lnSpc>
                <a:spcPct val="110000"/>
              </a:lnSpc>
              <a:spcBef>
                <a:spcPts val="600"/>
              </a:spcBef>
              <a:tabLst>
                <a:tab pos="5448101" algn="r"/>
              </a:tabLst>
              <a:defRPr sz="1200">
                <a:latin typeface="+mn-lt"/>
                <a:ea typeface="+mn-ea"/>
                <a:cs typeface="+mn-cs"/>
                <a:sym typeface="+mn-lt"/>
              </a:defRPr>
            </a:lvl3pPr>
            <a:lvl4pPr>
              <a:lnSpc>
                <a:spcPct val="110000"/>
              </a:lnSpc>
              <a:spcBef>
                <a:spcPts val="600"/>
              </a:spcBef>
              <a:tabLst>
                <a:tab pos="5448101" algn="r"/>
              </a:tabLst>
              <a:defRPr sz="1200">
                <a:latin typeface="+mn-lt"/>
                <a:ea typeface="+mn-ea"/>
                <a:cs typeface="+mn-cs"/>
                <a:sym typeface="+mn-l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15" name="Content Placeholder 3"/>
          <p:cNvSpPr>
            <a:spLocks noGrp="1"/>
          </p:cNvSpPr>
          <p:nvPr>
            <p:ph sz="quarter" idx="20"/>
          </p:nvPr>
        </p:nvSpPr>
        <p:spPr bwMode="gray">
          <a:xfrm>
            <a:off x="5133000" y="1476000"/>
            <a:ext cx="4356000" cy="4824000"/>
          </a:xfrm>
          <a:prstGeom prst="rect">
            <a:avLst/>
          </a:prstGeom>
        </p:spPr>
        <p:txBody>
          <a:bodyPr/>
          <a:lstStyle>
            <a:lvl1pPr>
              <a:lnSpc>
                <a:spcPct val="110000"/>
              </a:lnSpc>
              <a:spcBef>
                <a:spcPts val="600"/>
              </a:spcBef>
              <a:tabLst>
                <a:tab pos="5448101" algn="r"/>
              </a:tabLst>
              <a:defRPr sz="1200">
                <a:latin typeface="+mn-lt"/>
                <a:ea typeface="+mn-ea"/>
                <a:cs typeface="+mn-cs"/>
                <a:sym typeface="+mn-lt"/>
              </a:defRPr>
            </a:lvl1pPr>
            <a:lvl2pPr>
              <a:lnSpc>
                <a:spcPct val="110000"/>
              </a:lnSpc>
              <a:spcBef>
                <a:spcPts val="600"/>
              </a:spcBef>
              <a:tabLst>
                <a:tab pos="5448101" algn="r"/>
              </a:tabLst>
              <a:defRPr sz="1200">
                <a:latin typeface="+mn-lt"/>
                <a:ea typeface="+mn-ea"/>
                <a:cs typeface="+mn-cs"/>
                <a:sym typeface="+mn-lt"/>
              </a:defRPr>
            </a:lvl2pPr>
            <a:lvl3pPr>
              <a:lnSpc>
                <a:spcPct val="110000"/>
              </a:lnSpc>
              <a:spcBef>
                <a:spcPts val="600"/>
              </a:spcBef>
              <a:tabLst>
                <a:tab pos="5448101" algn="r"/>
              </a:tabLst>
              <a:defRPr sz="1200">
                <a:latin typeface="+mn-lt"/>
                <a:ea typeface="+mn-ea"/>
                <a:cs typeface="+mn-cs"/>
                <a:sym typeface="+mn-lt"/>
              </a:defRPr>
            </a:lvl3pPr>
            <a:lvl4pPr>
              <a:lnSpc>
                <a:spcPct val="110000"/>
              </a:lnSpc>
              <a:spcBef>
                <a:spcPts val="600"/>
              </a:spcBef>
              <a:tabLst>
                <a:tab pos="5448101" algn="r"/>
              </a:tabLst>
              <a:defRPr sz="1200">
                <a:latin typeface="+mn-lt"/>
                <a:ea typeface="+mn-ea"/>
                <a:cs typeface="+mn-cs"/>
                <a:sym typeface="+mn-l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4" name="タイトル 3"/>
          <p:cNvSpPr>
            <a:spLocks noGrp="1"/>
          </p:cNvSpPr>
          <p:nvPr>
            <p:ph type="title"/>
          </p:nvPr>
        </p:nvSpPr>
        <p:spPr bwMode="gray"/>
        <p:txBody>
          <a:bodyPr/>
          <a:lstStyle>
            <a:lvl1pPr>
              <a:defRPr>
                <a:latin typeface="+mj-lt"/>
                <a:ea typeface="+mj-ea"/>
                <a:cs typeface="+mj-cs"/>
                <a:sym typeface="+mj-lt"/>
              </a:defRPr>
            </a:lvl1pPr>
          </a:lstStyle>
          <a:p>
            <a:r>
              <a:rPr kumimoji="1" lang="ja-JP" altLang="en-US"/>
              <a:t>マスター タイトルの書式設定</a:t>
            </a:r>
          </a:p>
        </p:txBody>
      </p:sp>
    </p:spTree>
    <p:extLst>
      <p:ext uri="{BB962C8B-B14F-4D97-AF65-F5344CB8AC3E}">
        <p14:creationId xmlns:p14="http://schemas.microsoft.com/office/powerpoint/2010/main" val="298290319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基本版） 白紙_A4">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bwMode="gray"/>
        <p:txBody>
          <a:bodyPr/>
          <a:lstStyle>
            <a:lvl1pPr>
              <a:defRPr>
                <a:latin typeface="+mn-lt"/>
                <a:ea typeface="+mn-ea"/>
                <a:cs typeface="+mn-cs"/>
                <a:sym typeface="+mn-lt"/>
              </a:defRPr>
            </a:lvl1pPr>
          </a:lstStyle>
          <a:p>
            <a:r>
              <a:rPr lang="ja-JP" altLang="en-US"/>
              <a:t>地域復興実用化開発等促進事業　次年度公募に向けた検討事項</a:t>
            </a:r>
            <a:endParaRPr lang="en-GB" altLang="en-GB"/>
          </a:p>
        </p:txBody>
      </p:sp>
      <p:sp>
        <p:nvSpPr>
          <p:cNvPr id="4" name="スライド番号プレースホルダー 3"/>
          <p:cNvSpPr>
            <a:spLocks noGrp="1"/>
          </p:cNvSpPr>
          <p:nvPr>
            <p:ph type="sldNum" sz="quarter" idx="11"/>
          </p:nvPr>
        </p:nvSpPr>
        <p:spPr bwMode="gray"/>
        <p:txBody>
          <a:bodyPr/>
          <a:lstStyle>
            <a:lvl1pPr>
              <a:defRPr>
                <a:latin typeface="+mn-lt"/>
                <a:ea typeface="+mn-ea"/>
                <a:cs typeface="+mn-cs"/>
                <a:sym typeface="+mn-lt"/>
              </a:defRPr>
            </a:lvl1pPr>
          </a:lstStyle>
          <a:p>
            <a:fld id="{AA5FCFE5-FE56-4EF1-80A8-07776887C2A1}" type="slidenum">
              <a:rPr lang="ja-JP" altLang="en-US" smtClean="0"/>
              <a:pPr/>
              <a:t>‹#›</a:t>
            </a:fld>
            <a:endParaRPr lang="ja-JP" altLang="en-US"/>
          </a:p>
        </p:txBody>
      </p:sp>
      <p:sp>
        <p:nvSpPr>
          <p:cNvPr id="6" name="テキスト プレースホルダー 5"/>
          <p:cNvSpPr>
            <a:spLocks noGrp="1"/>
          </p:cNvSpPr>
          <p:nvPr>
            <p:ph type="body" sz="quarter" idx="12"/>
          </p:nvPr>
        </p:nvSpPr>
        <p:spPr bwMode="gray">
          <a:xfrm>
            <a:off x="1893000" y="2340000"/>
            <a:ext cx="6120000" cy="2520000"/>
          </a:xfrm>
          <a:prstGeom prst="rect">
            <a:avLst/>
          </a:prstGeom>
        </p:spPr>
        <p:txBody>
          <a:bodyPr/>
          <a:lstStyle>
            <a:lvl1pPr>
              <a:defRPr>
                <a:latin typeface="+mn-lt"/>
                <a:ea typeface="+mn-ea"/>
                <a:cs typeface="+mn-cs"/>
                <a:sym typeface="+mn-lt"/>
              </a:defRPr>
            </a:lvl1pPr>
          </a:lstStyle>
          <a:p>
            <a:pPr lvl="0"/>
            <a:r>
              <a:rPr kumimoji="1" lang="ja-JP" altLang="en-US"/>
              <a:t>マスター テキストの書式設定</a:t>
            </a:r>
          </a:p>
        </p:txBody>
      </p:sp>
    </p:spTree>
    <p:extLst>
      <p:ext uri="{BB962C8B-B14F-4D97-AF65-F5344CB8AC3E}">
        <p14:creationId xmlns:p14="http://schemas.microsoft.com/office/powerpoint/2010/main" val="28940295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基本版） 中表紙_A4">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bwMode="gray">
          <a:xfrm>
            <a:off x="1029599" y="2232000"/>
            <a:ext cx="5184000" cy="432000"/>
          </a:xfrm>
          <a:prstGeom prst="rect">
            <a:avLst/>
          </a:prstGeom>
          <a:noFill/>
        </p:spPr>
        <p:txBody>
          <a:bodyPr wrap="square" lIns="0" rIns="0" anchor="t" anchorCtr="0">
            <a:noAutofit/>
          </a:bodyPr>
          <a:lstStyle>
            <a:lvl1pPr marL="0" indent="0" algn="l">
              <a:lnSpc>
                <a:spcPct val="100000"/>
              </a:lnSpc>
              <a:spcBef>
                <a:spcPts val="0"/>
              </a:spcBef>
              <a:buNone/>
              <a:defRPr sz="2800" b="1" baseline="0">
                <a:solidFill>
                  <a:schemeClr val="tx1"/>
                </a:solidFill>
                <a:latin typeface="+mj-lt"/>
                <a:ea typeface="+mj-ea"/>
                <a:cs typeface="+mn-cs"/>
                <a:sym typeface="+mn-lt"/>
              </a:defRPr>
            </a:lvl1pPr>
          </a:lstStyle>
          <a:p>
            <a:pPr lvl="0"/>
            <a:r>
              <a:rPr lang="ja-JP" altLang="en-US"/>
              <a:t>中表紙タイトル</a:t>
            </a:r>
          </a:p>
        </p:txBody>
      </p:sp>
      <p:sp>
        <p:nvSpPr>
          <p:cNvPr id="5" name="スライド番号プレースホルダ 4"/>
          <p:cNvSpPr>
            <a:spLocks noGrp="1"/>
          </p:cNvSpPr>
          <p:nvPr>
            <p:ph type="sldNum" sz="quarter" idx="11"/>
          </p:nvPr>
        </p:nvSpPr>
        <p:spPr bwMode="gray"/>
        <p:txBody>
          <a:bodyPr/>
          <a:lstStyle>
            <a:lvl1pPr>
              <a:defRPr>
                <a:solidFill>
                  <a:schemeClr val="tx1"/>
                </a:solidFill>
                <a:latin typeface="+mn-lt"/>
                <a:ea typeface="+mn-ea"/>
                <a:cs typeface="+mn-cs"/>
                <a:sym typeface="+mn-lt"/>
              </a:defRPr>
            </a:lvl1pPr>
          </a:lstStyle>
          <a:p>
            <a:fld id="{AA5FCFE5-FE56-4EF1-80A8-07776887C2A1}" type="slidenum">
              <a:rPr lang="ja-JP" altLang="en-US" smtClean="0"/>
              <a:pPr/>
              <a:t>‹#›</a:t>
            </a:fld>
            <a:endParaRPr lang="ja-JP" altLang="en-US"/>
          </a:p>
        </p:txBody>
      </p:sp>
      <p:sp>
        <p:nvSpPr>
          <p:cNvPr id="7" name="フッター プレースホルダ 6"/>
          <p:cNvSpPr>
            <a:spLocks noGrp="1"/>
          </p:cNvSpPr>
          <p:nvPr>
            <p:ph type="ftr" sz="quarter" idx="12"/>
          </p:nvPr>
        </p:nvSpPr>
        <p:spPr bwMode="gray"/>
        <p:txBody>
          <a:bodyPr/>
          <a:lstStyle>
            <a:lvl1pPr>
              <a:defRPr>
                <a:solidFill>
                  <a:schemeClr val="tx1"/>
                </a:solidFill>
                <a:latin typeface="+mn-lt"/>
                <a:ea typeface="+mn-ea"/>
                <a:cs typeface="+mn-cs"/>
                <a:sym typeface="+mn-lt"/>
              </a:defRPr>
            </a:lvl1pPr>
          </a:lstStyle>
          <a:p>
            <a:r>
              <a:rPr lang="ja-JP" altLang="en-US"/>
              <a:t>地域復興実用化開発等促進事業　次年度公募に向けた検討事項</a:t>
            </a:r>
            <a:endParaRPr lang="en-GB" altLang="en-GB"/>
          </a:p>
        </p:txBody>
      </p:sp>
    </p:spTree>
    <p:extLst>
      <p:ext uri="{BB962C8B-B14F-4D97-AF65-F5344CB8AC3E}">
        <p14:creationId xmlns:p14="http://schemas.microsoft.com/office/powerpoint/2010/main" val="16332684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基本版） タイトルのみ_A4">
    <p:spTree>
      <p:nvGrpSpPr>
        <p:cNvPr id="1" name=""/>
        <p:cNvGrpSpPr/>
        <p:nvPr/>
      </p:nvGrpSpPr>
      <p:grpSpPr>
        <a:xfrm>
          <a:off x="0" y="0"/>
          <a:ext cx="0" cy="0"/>
          <a:chOff x="0" y="0"/>
          <a:chExt cx="0" cy="0"/>
        </a:xfrm>
      </p:grpSpPr>
      <p:sp>
        <p:nvSpPr>
          <p:cNvPr id="3" name="フッター プレースホルダ 2"/>
          <p:cNvSpPr>
            <a:spLocks noGrp="1"/>
          </p:cNvSpPr>
          <p:nvPr>
            <p:ph type="ftr" sz="quarter" idx="10"/>
          </p:nvPr>
        </p:nvSpPr>
        <p:spPr bwMode="gray"/>
        <p:txBody>
          <a:bodyPr/>
          <a:lstStyle>
            <a:lvl1pPr>
              <a:defRPr>
                <a:solidFill>
                  <a:schemeClr val="tx1"/>
                </a:solidFill>
                <a:latin typeface="+mn-lt"/>
                <a:ea typeface="+mn-ea"/>
                <a:cs typeface="+mn-cs"/>
                <a:sym typeface="+mn-lt"/>
              </a:defRPr>
            </a:lvl1pPr>
          </a:lstStyle>
          <a:p>
            <a:r>
              <a:rPr lang="ja-JP" altLang="en-US"/>
              <a:t>地域復興実用化開発等促進事業　次年度公募に向けた検討事項</a:t>
            </a:r>
            <a:endParaRPr lang="en-GB" altLang="en-GB"/>
          </a:p>
        </p:txBody>
      </p:sp>
      <p:sp>
        <p:nvSpPr>
          <p:cNvPr id="4" name="スライド番号プレースホルダ 3"/>
          <p:cNvSpPr>
            <a:spLocks noGrp="1"/>
          </p:cNvSpPr>
          <p:nvPr>
            <p:ph type="sldNum" sz="quarter" idx="11"/>
          </p:nvPr>
        </p:nvSpPr>
        <p:spPr bwMode="gray"/>
        <p:txBody>
          <a:bodyPr/>
          <a:lstStyle>
            <a:lvl1pPr>
              <a:defRPr>
                <a:solidFill>
                  <a:schemeClr val="tx1"/>
                </a:solidFill>
                <a:latin typeface="+mn-lt"/>
                <a:ea typeface="+mn-ea"/>
                <a:cs typeface="+mn-cs"/>
                <a:sym typeface="+mn-lt"/>
              </a:defRPr>
            </a:lvl1pPr>
          </a:lstStyle>
          <a:p>
            <a:fld id="{AA5FCFE5-FE56-4EF1-80A8-07776887C2A1}" type="slidenum">
              <a:rPr lang="ja-JP" altLang="en-US" smtClean="0"/>
              <a:pPr/>
              <a:t>‹#›</a:t>
            </a:fld>
            <a:endParaRPr lang="ja-JP" altLang="en-US"/>
          </a:p>
        </p:txBody>
      </p:sp>
      <p:sp>
        <p:nvSpPr>
          <p:cNvPr id="9" name="テキスト プレースホルダー 2"/>
          <p:cNvSpPr>
            <a:spLocks noGrp="1"/>
          </p:cNvSpPr>
          <p:nvPr>
            <p:ph type="body" sz="quarter" idx="15"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400" b="1">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6" name="タイトル 5"/>
          <p:cNvSpPr>
            <a:spLocks noGrp="1"/>
          </p:cNvSpPr>
          <p:nvPr>
            <p:ph type="title" hasCustomPrompt="1"/>
          </p:nvPr>
        </p:nvSpPr>
        <p:spPr bwMode="gray"/>
        <p:txBody>
          <a:bodyPr/>
          <a:lstStyle>
            <a:lvl1pPr>
              <a:defRPr>
                <a:latin typeface="+mj-lt"/>
                <a:ea typeface="+mj-ea"/>
                <a:cs typeface="+mj-cs"/>
                <a:sym typeface="+mj-lt"/>
              </a:defRPr>
            </a:lvl1p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16893630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基本版） コンテンツ左サイド_レベル_A4">
    <p:spTree>
      <p:nvGrpSpPr>
        <p:cNvPr id="1" name=""/>
        <p:cNvGrpSpPr/>
        <p:nvPr/>
      </p:nvGrpSpPr>
      <p:grpSpPr>
        <a:xfrm>
          <a:off x="0" y="0"/>
          <a:ext cx="0" cy="0"/>
          <a:chOff x="0" y="0"/>
          <a:chExt cx="0" cy="0"/>
        </a:xfrm>
      </p:grpSpPr>
      <p:sp>
        <p:nvSpPr>
          <p:cNvPr id="7" name="コンテンツ プレースホルダ 2"/>
          <p:cNvSpPr>
            <a:spLocks noGrp="1"/>
          </p:cNvSpPr>
          <p:nvPr>
            <p:ph idx="1"/>
          </p:nvPr>
        </p:nvSpPr>
        <p:spPr bwMode="gray">
          <a:xfrm>
            <a:off x="416496" y="1476000"/>
            <a:ext cx="4356000" cy="4824000"/>
          </a:xfrm>
          <a:prstGeom prst="rect">
            <a:avLst/>
          </a:prstGeom>
        </p:spPr>
        <p:txBody>
          <a:bodyPr/>
          <a:lstStyle>
            <a:lvl1pPr>
              <a:lnSpc>
                <a:spcPct val="110000"/>
              </a:lnSpc>
              <a:spcBef>
                <a:spcPts val="600"/>
              </a:spcBef>
              <a:buNone/>
              <a:defRPr sz="1200" baseline="0">
                <a:latin typeface="+mn-lt"/>
                <a:ea typeface="+mn-ea"/>
                <a:cs typeface="+mn-cs"/>
                <a:sym typeface="+mn-lt"/>
              </a:defRPr>
            </a:lvl1pPr>
            <a:lvl2pPr marL="180000" indent="-180000">
              <a:lnSpc>
                <a:spcPct val="110000"/>
              </a:lnSpc>
              <a:spcBef>
                <a:spcPts val="600"/>
              </a:spcBef>
              <a:buFont typeface="Wingdings" pitchFamily="2" charset="2"/>
              <a:buChar char="n"/>
              <a:defRPr sz="1200" baseline="0">
                <a:latin typeface="+mn-lt"/>
                <a:ea typeface="+mn-ea"/>
                <a:cs typeface="+mn-cs"/>
                <a:sym typeface="+mn-lt"/>
              </a:defRPr>
            </a:lvl2pPr>
            <a:lvl3pPr marL="360000" indent="-180000">
              <a:lnSpc>
                <a:spcPct val="110000"/>
              </a:lnSpc>
              <a:spcBef>
                <a:spcPts val="600"/>
              </a:spcBef>
              <a:buFont typeface="Wingdings" pitchFamily="2" charset="2"/>
              <a:buChar char="Ø"/>
              <a:defRPr sz="1200" baseline="0">
                <a:latin typeface="+mn-lt"/>
                <a:ea typeface="+mn-ea"/>
                <a:cs typeface="+mn-cs"/>
                <a:sym typeface="+mn-lt"/>
              </a:defRPr>
            </a:lvl3pPr>
            <a:lvl4pPr marL="504000" marR="0" indent="-144000" algn="l" defTabSz="989013" rtl="0" eaLnBrk="1" fontAlgn="auto" latinLnBrk="0" hangingPunct="1">
              <a:lnSpc>
                <a:spcPct val="110000"/>
              </a:lnSpc>
              <a:spcBef>
                <a:spcPts val="600"/>
              </a:spcBef>
              <a:spcAft>
                <a:spcPts val="0"/>
              </a:spcAft>
              <a:buClrTx/>
              <a:buSzTx/>
              <a:buFont typeface="Arial" pitchFamily="34" charset="0"/>
              <a:buChar char="•"/>
              <a:tabLst/>
              <a:defRPr sz="1200" baseline="0">
                <a:latin typeface="+mn-lt"/>
                <a:ea typeface="+mn-ea"/>
                <a:cs typeface="+mn-cs"/>
                <a:sym typeface="+mn-lt"/>
              </a:defRPr>
            </a:lvl4pPr>
            <a:lvl5pPr>
              <a:defRPr sz="1200"/>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
        <p:nvSpPr>
          <p:cNvPr id="6" name="スライド番号プレースホルダ 5"/>
          <p:cNvSpPr>
            <a:spLocks noGrp="1"/>
          </p:cNvSpPr>
          <p:nvPr>
            <p:ph type="sldNum" sz="quarter" idx="10"/>
          </p:nvPr>
        </p:nvSpPr>
        <p:spPr bwMode="gray"/>
        <p:txBody>
          <a:bodyPr/>
          <a:lstStyle>
            <a:lvl1pPr>
              <a:defRPr baseline="0">
                <a:solidFill>
                  <a:schemeClr val="tx1"/>
                </a:solidFill>
                <a:latin typeface="+mn-lt"/>
                <a:ea typeface="+mn-ea"/>
                <a:cs typeface="+mn-cs"/>
                <a:sym typeface="+mn-lt"/>
              </a:defRPr>
            </a:lvl1pPr>
          </a:lstStyle>
          <a:p>
            <a:fld id="{0822A2BF-4EE5-45F6-88E1-9AA10A8C672A}" type="slidenum">
              <a:rPr lang="ja-JP" altLang="en-US" smtClean="0"/>
              <a:pPr/>
              <a:t>‹#›</a:t>
            </a:fld>
            <a:endParaRPr lang="ja-JP" altLang="en-US"/>
          </a:p>
        </p:txBody>
      </p:sp>
      <p:sp>
        <p:nvSpPr>
          <p:cNvPr id="8" name="フッター プレースホルダ 7"/>
          <p:cNvSpPr>
            <a:spLocks noGrp="1"/>
          </p:cNvSpPr>
          <p:nvPr>
            <p:ph type="ftr" sz="quarter" idx="11"/>
          </p:nvPr>
        </p:nvSpPr>
        <p:spPr bwMode="gray"/>
        <p:txBody>
          <a:bodyPr/>
          <a:lstStyle>
            <a:lvl1pPr>
              <a:defRPr baseline="0">
                <a:solidFill>
                  <a:schemeClr val="tx1"/>
                </a:solidFill>
                <a:latin typeface="+mn-lt"/>
                <a:ea typeface="+mn-ea"/>
                <a:cs typeface="+mn-cs"/>
                <a:sym typeface="+mn-lt"/>
              </a:defRPr>
            </a:lvl1pPr>
          </a:lstStyle>
          <a:p>
            <a:r>
              <a:rPr lang="ja-JP" altLang="en-US"/>
              <a:t>地域復興実用化開発等促進事業　次年度公募に向けた検討事項</a:t>
            </a:r>
            <a:endParaRPr lang="en-GB" altLang="en-GB"/>
          </a:p>
        </p:txBody>
      </p:sp>
      <p:sp>
        <p:nvSpPr>
          <p:cNvPr id="3" name="テキスト プレースホルダー 2"/>
          <p:cNvSpPr>
            <a:spLocks noGrp="1"/>
          </p:cNvSpPr>
          <p:nvPr>
            <p:ph type="body" sz="quarter" idx="12" hasCustomPrompt="1"/>
          </p:nvPr>
        </p:nvSpPr>
        <p:spPr bwMode="gray">
          <a:xfrm>
            <a:off x="416496" y="1008000"/>
            <a:ext cx="4356000" cy="468000"/>
          </a:xfrm>
          <a:prstGeom prst="rect">
            <a:avLst/>
          </a:prstGeom>
        </p:spPr>
        <p:txBody>
          <a:bodyPr wrap="none" anchor="ctr">
            <a:noAutofit/>
          </a:bodyPr>
          <a:lstStyle>
            <a:lvl1pPr>
              <a:lnSpc>
                <a:spcPct val="100000"/>
              </a:lnSpc>
              <a:spcBef>
                <a:spcPts val="0"/>
              </a:spcBef>
              <a:defRPr sz="14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a:lstStyle>
            <a:lvl1pPr>
              <a:defRPr>
                <a:latin typeface="+mj-lt"/>
                <a:ea typeface="+mj-ea"/>
                <a:cs typeface="+mj-cs"/>
                <a:sym typeface="+mj-lt"/>
              </a:defRPr>
            </a:lvl1pPr>
          </a:lstStyle>
          <a:p>
            <a:r>
              <a:rPr lang="ja-JP" altLang="en-US"/>
              <a:t>キーメッセージを入力（本スライドで一番伝えたいこと＜名詞止め・体言止め不可＞）</a:t>
            </a:r>
            <a:endParaRPr kumimoji="1" lang="ja-JP" altLang="en-US"/>
          </a:p>
        </p:txBody>
      </p:sp>
    </p:spTree>
    <p:extLst>
      <p:ext uri="{BB962C8B-B14F-4D97-AF65-F5344CB8AC3E}">
        <p14:creationId xmlns:p14="http://schemas.microsoft.com/office/powerpoint/2010/main" val="2250688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4.xml"/><Relationship Id="rId7" Type="http://schemas.openxmlformats.org/officeDocument/2006/relationships/oleObject" Target="../embeddings/oleObject1.bin"/><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ags" Target="../tags/tag4.xml"/><Relationship Id="rId5" Type="http://schemas.openxmlformats.org/officeDocument/2006/relationships/theme" Target="../theme/theme2.xml"/><Relationship Id="rId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image" Target="../media/image1.emf"/><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oleObject" Target="../embeddings/oleObject1.bin"/><Relationship Id="rId2" Type="http://schemas.openxmlformats.org/officeDocument/2006/relationships/slideLayout" Target="../slideLayouts/slideLayout17.xml"/><Relationship Id="rId16" Type="http://schemas.openxmlformats.org/officeDocument/2006/relationships/tags" Target="../tags/tag5.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heme" Target="../theme/theme3.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image" Target="../media/image1.emf"/><Relationship Id="rId5" Type="http://schemas.openxmlformats.org/officeDocument/2006/relationships/oleObject" Target="../embeddings/oleObject1.bin"/><Relationship Id="rId4" Type="http://schemas.openxmlformats.org/officeDocument/2006/relationships/tags" Target="../tags/tag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166000A9-1FAB-D616-82AD-A83810DEC7C3}"/>
              </a:ext>
            </a:extLst>
          </p:cNvPr>
          <p:cNvGraphicFramePr>
            <a:graphicFrameLocks noChangeAspect="1"/>
          </p:cNvGraphicFramePr>
          <p:nvPr userDrawn="1">
            <p:custDataLst>
              <p:tags r:id="rId13"/>
            </p:custDataLst>
            <p:extLst>
              <p:ext uri="{D42A27DB-BD31-4B8C-83A1-F6EECF244321}">
                <p14:modId xmlns:p14="http://schemas.microsoft.com/office/powerpoint/2010/main" val="216304773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14" imgW="639" imgH="642" progId="TCLayout.ActiveDocument.1">
                  <p:embed/>
                </p:oleObj>
              </mc:Choice>
              <mc:Fallback>
                <p:oleObj name="think-cellスライド" r:id="rId14" imgW="639" imgH="642" progId="TCLayout.ActiveDocument.1">
                  <p:embed/>
                  <p:pic>
                    <p:nvPicPr>
                      <p:cNvPr id="4" name="think-cell data - do not delete" hidden="1">
                        <a:extLst>
                          <a:ext uri="{FF2B5EF4-FFF2-40B4-BE49-F238E27FC236}">
                            <a16:creationId xmlns:a16="http://schemas.microsoft.com/office/drawing/2014/main" id="{166000A9-1FAB-D616-82AD-A83810DEC7C3}"/>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bwMode="gray">
          <a:xfrm>
            <a:off x="417000" y="180000"/>
            <a:ext cx="9072000" cy="615600"/>
          </a:xfrm>
          <a:prstGeom prst="rect">
            <a:avLst/>
          </a:prstGeom>
        </p:spPr>
        <p:txBody>
          <a:bodyPr vert="horz" lIns="0" tIns="0" rIns="0" bIns="0" rtlCol="0" anchor="b" anchorCtr="0">
            <a:noAutofit/>
          </a:bodyPr>
          <a:lstStyle/>
          <a:p>
            <a:r>
              <a:rPr lang="ja-JP" altLang="en-US" noProof="0"/>
              <a:t>キーメッセージを入力（本スライドで一番伝えたいこと＜名詞止め・体言止め不可＞）</a:t>
            </a:r>
            <a:endParaRPr lang="en-US" noProof="0"/>
          </a:p>
        </p:txBody>
      </p:sp>
      <p:sp>
        <p:nvSpPr>
          <p:cNvPr id="8" name="フッター プレースホルダ 8"/>
          <p:cNvSpPr>
            <a:spLocks noGrp="1"/>
          </p:cNvSpPr>
          <p:nvPr>
            <p:ph type="ftr" sz="quarter" idx="3"/>
          </p:nvPr>
        </p:nvSpPr>
        <p:spPr bwMode="gray">
          <a:xfrm>
            <a:off x="705600" y="6588000"/>
            <a:ext cx="4068000" cy="169200"/>
          </a:xfrm>
          <a:prstGeom prst="rect">
            <a:avLst/>
          </a:prstGeom>
        </p:spPr>
        <p:txBody>
          <a:bodyPr vert="horz" lIns="0" tIns="0" rIns="0" bIns="0" rtlCol="0" anchor="b" anchorCtr="0"/>
          <a:lstStyle>
            <a:lvl1pPr algn="l">
              <a:defRPr sz="900">
                <a:solidFill>
                  <a:schemeClr val="tx1"/>
                </a:solidFill>
                <a:latin typeface="+mn-lt"/>
                <a:ea typeface="+mn-ea"/>
                <a:cs typeface="+mn-cs"/>
                <a:sym typeface="+mn-lt"/>
              </a:defRPr>
            </a:lvl1pPr>
          </a:lstStyle>
          <a:p>
            <a:pPr fontAlgn="auto">
              <a:spcBef>
                <a:spcPts val="0"/>
              </a:spcBef>
              <a:spcAft>
                <a:spcPts val="0"/>
              </a:spcAft>
            </a:pPr>
            <a:r>
              <a:rPr kumimoji="1" lang="ja-JP" altLang="en-US"/>
              <a:t>地域復興実用化開発等促進事業　次年度公募に向けた検討事項</a:t>
            </a:r>
            <a:endParaRPr kumimoji="1" lang="en-GB" altLang="en-GB"/>
          </a:p>
        </p:txBody>
      </p:sp>
      <p:sp>
        <p:nvSpPr>
          <p:cNvPr id="9" name="スライド番号プレースホルダ 9"/>
          <p:cNvSpPr>
            <a:spLocks noGrp="1"/>
          </p:cNvSpPr>
          <p:nvPr>
            <p:ph type="sldNum" sz="quarter" idx="4"/>
          </p:nvPr>
        </p:nvSpPr>
        <p:spPr bwMode="gray">
          <a:xfrm>
            <a:off x="417600" y="6588000"/>
            <a:ext cx="180000" cy="169200"/>
          </a:xfrm>
          <a:prstGeom prst="rect">
            <a:avLst/>
          </a:prstGeom>
        </p:spPr>
        <p:txBody>
          <a:bodyPr vert="horz" wrap="none" lIns="0" tIns="0" rIns="0" bIns="0" rtlCol="0" anchor="b" anchorCtr="0"/>
          <a:lstStyle>
            <a:lvl1pPr algn="r">
              <a:defRPr sz="900">
                <a:solidFill>
                  <a:schemeClr val="tx1"/>
                </a:solidFill>
                <a:latin typeface="+mn-lt"/>
                <a:ea typeface="+mn-ea"/>
                <a:cs typeface="+mn-cs"/>
                <a:sym typeface="+mn-lt"/>
              </a:defRPr>
            </a:lvl1pPr>
          </a:lstStyle>
          <a:p>
            <a:pPr fontAlgn="auto">
              <a:spcBef>
                <a:spcPts val="0"/>
              </a:spcBef>
              <a:spcAft>
                <a:spcPts val="0"/>
              </a:spcAft>
            </a:pPr>
            <a:fld id="{AA5FCFE5-FE56-4EF1-80A8-07776887C2A1}" type="slidenum">
              <a:rPr kumimoji="1" lang="ja-JP" altLang="en-US" smtClean="0"/>
              <a:pPr fontAlgn="auto">
                <a:spcBef>
                  <a:spcPts val="0"/>
                </a:spcBef>
                <a:spcAft>
                  <a:spcPts val="0"/>
                </a:spcAft>
              </a:pPr>
              <a:t>‹#›</a:t>
            </a:fld>
            <a:endParaRPr kumimoji="1" lang="ja-JP" altLang="en-US"/>
          </a:p>
        </p:txBody>
      </p:sp>
      <p:sp>
        <p:nvSpPr>
          <p:cNvPr id="3" name="テキスト プレースホルダー 2"/>
          <p:cNvSpPr>
            <a:spLocks noGrp="1"/>
          </p:cNvSpPr>
          <p:nvPr>
            <p:ph type="body" idx="1"/>
          </p:nvPr>
        </p:nvSpPr>
        <p:spPr bwMode="gray">
          <a:xfrm>
            <a:off x="416999" y="1476000"/>
            <a:ext cx="9073075" cy="4824000"/>
          </a:xfrm>
          <a:prstGeom prst="rect">
            <a:avLst/>
          </a:prstGeom>
        </p:spPr>
        <p:txBody>
          <a:bodyPr vert="horz" lIns="0" tIns="0" rIns="0" bIns="0" rtlCol="0">
            <a:noAutofit/>
          </a:bodyPr>
          <a:lstStyle/>
          <a:p>
            <a:pPr lvl="0"/>
            <a:r>
              <a:rPr kumimoji="1" lang="ja-JP" altLang="en-US"/>
              <a:t>マスター テキストの書式設定</a:t>
            </a:r>
            <a:endParaRPr kumimoji="1" lang="en-US" altLang="ja-JP"/>
          </a:p>
          <a:p>
            <a:pPr lvl="1"/>
            <a:r>
              <a:rPr kumimoji="1" lang="ja-JP" altLang="en-US"/>
              <a:t>第 </a:t>
            </a:r>
            <a:r>
              <a:rPr kumimoji="1" lang="en-US" altLang="ja-JP"/>
              <a:t>1 </a:t>
            </a:r>
            <a:r>
              <a:rPr kumimoji="1" lang="ja-JP" altLang="en-US"/>
              <a:t>レベル</a:t>
            </a:r>
            <a:endParaRPr kumimoji="1" lang="en-US" altLang="ja-JP"/>
          </a:p>
          <a:p>
            <a:pPr lvl="2"/>
            <a:r>
              <a:rPr kumimoji="1" lang="ja-JP" altLang="en-US"/>
              <a:t>第 </a:t>
            </a:r>
            <a:r>
              <a:rPr kumimoji="1" lang="en-US" altLang="ja-JP"/>
              <a:t>2 </a:t>
            </a:r>
            <a:r>
              <a:rPr kumimoji="1" lang="ja-JP" altLang="en-US"/>
              <a:t>レベル</a:t>
            </a:r>
            <a:endParaRPr kumimoji="1" lang="en-US" altLang="ja-JP"/>
          </a:p>
          <a:p>
            <a:pPr lvl="3"/>
            <a:r>
              <a:rPr kumimoji="1" lang="ja-JP" altLang="en-US"/>
              <a:t>第 </a:t>
            </a:r>
            <a:r>
              <a:rPr kumimoji="1" lang="en-US" altLang="ja-JP"/>
              <a:t>3 </a:t>
            </a:r>
            <a:r>
              <a:rPr kumimoji="1" lang="ja-JP" altLang="en-US"/>
              <a:t>レベル</a:t>
            </a:r>
            <a:endParaRPr kumimoji="1" lang="en-US" altLang="ja-JP"/>
          </a:p>
        </p:txBody>
      </p:sp>
    </p:spTree>
    <p:extLst>
      <p:ext uri="{BB962C8B-B14F-4D97-AF65-F5344CB8AC3E}">
        <p14:creationId xmlns:p14="http://schemas.microsoft.com/office/powerpoint/2010/main" val="1977651121"/>
      </p:ext>
    </p:extLst>
  </p:cSld>
  <p:clrMap bg1="lt1" tx1="dk1" bg2="lt2" tx2="dk2" accent1="accent1" accent2="accent2" accent3="accent3" accent4="accent4" accent5="accent5" accent6="accent6" hlink="hlink" folHlink="folHlink"/>
  <p:sldLayoutIdLst>
    <p:sldLayoutId id="2147483935" r:id="rId1"/>
    <p:sldLayoutId id="2147483944" r:id="rId2"/>
    <p:sldLayoutId id="2147483951" r:id="rId3"/>
    <p:sldLayoutId id="2147483952" r:id="rId4"/>
    <p:sldLayoutId id="2147483911" r:id="rId5"/>
    <p:sldLayoutId id="2147483912" r:id="rId6"/>
    <p:sldLayoutId id="2147483934" r:id="rId7"/>
    <p:sldLayoutId id="2147483936" r:id="rId8"/>
    <p:sldLayoutId id="2147483937" r:id="rId9"/>
    <p:sldLayoutId id="2147483938" r:id="rId10"/>
    <p:sldLayoutId id="2147483939" r:id="rId11"/>
  </p:sldLayoutIdLst>
  <p:hf hdr="0" dt="0"/>
  <p:txStyles>
    <p:titleStyle>
      <a:lvl1pPr algn="l" defTabSz="990564" rtl="0" eaLnBrk="1" latinLnBrk="0" hangingPunct="1">
        <a:spcBef>
          <a:spcPct val="0"/>
        </a:spcBef>
        <a:buNone/>
        <a:defRPr kumimoji="1" sz="2000" b="1" kern="1200" baseline="0">
          <a:solidFill>
            <a:schemeClr val="tx1"/>
          </a:solidFill>
          <a:latin typeface="+mj-lt"/>
          <a:ea typeface="+mj-ea"/>
          <a:cs typeface="+mj-cs"/>
          <a:sym typeface="+mj-lt"/>
        </a:defRPr>
      </a:lvl1pPr>
    </p:titleStyle>
    <p:bodyStyle>
      <a:lvl1pPr marL="0" marR="0" indent="0" algn="l" defTabSz="990564" rtl="0" eaLnBrk="1" fontAlgn="auto" latinLnBrk="0" hangingPunct="1">
        <a:lnSpc>
          <a:spcPct val="110000"/>
        </a:lnSpc>
        <a:spcBef>
          <a:spcPts val="600"/>
        </a:spcBef>
        <a:spcAft>
          <a:spcPts val="0"/>
        </a:spcAft>
        <a:buClrTx/>
        <a:buSzPct val="100000"/>
        <a:buFont typeface="Arial" panose="020B0604020202020204" pitchFamily="34" charset="0"/>
        <a:buNone/>
        <a:tabLst/>
        <a:defRPr kumimoji="1" sz="1200" b="0" kern="1200">
          <a:solidFill>
            <a:schemeClr val="tx1"/>
          </a:solidFill>
          <a:latin typeface="+mn-lt"/>
          <a:ea typeface="+mn-ea"/>
          <a:cs typeface="+mn-cs"/>
          <a:sym typeface="+mn-lt"/>
        </a:defRPr>
      </a:lvl1pPr>
      <a:lvl2pPr marL="18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n"/>
        <a:tabLst/>
        <a:defRPr kumimoji="1" lang="en-US" sz="1200" b="0" kern="1200" dirty="0" smtClean="0">
          <a:solidFill>
            <a:schemeClr val="tx1"/>
          </a:solidFill>
          <a:latin typeface="+mn-lt"/>
          <a:ea typeface="+mn-ea"/>
          <a:cs typeface="+mn-cs"/>
          <a:sym typeface="+mn-lt"/>
        </a:defRPr>
      </a:lvl2pPr>
      <a:lvl3pPr marL="36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Ø"/>
        <a:tabLst/>
        <a:defRPr kumimoji="1" lang="en-US" sz="1200" b="0" kern="1200" dirty="0" smtClean="0">
          <a:solidFill>
            <a:schemeClr val="tx1"/>
          </a:solidFill>
          <a:latin typeface="+mn-lt"/>
          <a:ea typeface="+mn-ea"/>
          <a:cs typeface="+mn-cs"/>
          <a:sym typeface="+mn-lt"/>
        </a:defRPr>
      </a:lvl3pPr>
      <a:lvl4pPr marL="504000" marR="0" indent="-144000" algn="l" defTabSz="990564" rtl="0" eaLnBrk="1" fontAlgn="auto" latinLnBrk="0" hangingPunct="1">
        <a:lnSpc>
          <a:spcPct val="110000"/>
        </a:lnSpc>
        <a:spcBef>
          <a:spcPts val="600"/>
        </a:spcBef>
        <a:spcAft>
          <a:spcPts val="0"/>
        </a:spcAft>
        <a:buClrTx/>
        <a:buSzPct val="100000"/>
        <a:buFont typeface="Arial" panose="020B0604020202020204" pitchFamily="34" charset="0"/>
        <a:buChar char="•"/>
        <a:tabLst/>
        <a:defRPr kumimoji="1" lang="en-US" sz="1200" b="0" kern="1200" baseline="0" dirty="0" smtClean="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defRPr kumimoji="1" lang="en-US" sz="1200" kern="1200" baseline="0" dirty="0" smtClean="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p:bodyStyle>
    <p:otherStyle>
      <a:defPPr>
        <a:defRPr lang="en-US"/>
      </a:defPPr>
      <a:lvl1pPr marL="0" algn="l" defTabSz="990564" rtl="0" eaLnBrk="1" latinLnBrk="0" hangingPunct="1">
        <a:defRPr kumimoji="1" sz="1950" kern="1200">
          <a:solidFill>
            <a:schemeClr val="tx1"/>
          </a:solidFill>
          <a:latin typeface="+mn-lt"/>
          <a:ea typeface="+mn-ea"/>
          <a:cs typeface="+mn-cs"/>
        </a:defRPr>
      </a:lvl1pPr>
      <a:lvl2pPr marL="495283" algn="l" defTabSz="990564" rtl="0" eaLnBrk="1" latinLnBrk="0" hangingPunct="1">
        <a:defRPr kumimoji="1" sz="1950" kern="1200">
          <a:solidFill>
            <a:schemeClr val="tx1"/>
          </a:solidFill>
          <a:latin typeface="+mn-lt"/>
          <a:ea typeface="+mn-ea"/>
          <a:cs typeface="+mn-cs"/>
        </a:defRPr>
      </a:lvl2pPr>
      <a:lvl3pPr marL="990564" algn="l" defTabSz="990564" rtl="0" eaLnBrk="1" latinLnBrk="0" hangingPunct="1">
        <a:defRPr kumimoji="1" sz="1950" kern="1200">
          <a:solidFill>
            <a:schemeClr val="tx1"/>
          </a:solidFill>
          <a:latin typeface="+mn-lt"/>
          <a:ea typeface="+mn-ea"/>
          <a:cs typeface="+mn-cs"/>
        </a:defRPr>
      </a:lvl3pPr>
      <a:lvl4pPr marL="1485846" algn="l" defTabSz="990564" rtl="0" eaLnBrk="1" latinLnBrk="0" hangingPunct="1">
        <a:defRPr kumimoji="1" sz="1950" kern="1200">
          <a:solidFill>
            <a:schemeClr val="tx1"/>
          </a:solidFill>
          <a:latin typeface="+mn-lt"/>
          <a:ea typeface="+mn-ea"/>
          <a:cs typeface="+mn-cs"/>
        </a:defRPr>
      </a:lvl4pPr>
      <a:lvl5pPr marL="1981127" algn="l" defTabSz="990564" rtl="0" eaLnBrk="1" latinLnBrk="0" hangingPunct="1">
        <a:defRPr kumimoji="1" sz="1950" kern="1200">
          <a:solidFill>
            <a:schemeClr val="tx1"/>
          </a:solidFill>
          <a:latin typeface="+mn-lt"/>
          <a:ea typeface="+mn-ea"/>
          <a:cs typeface="+mn-cs"/>
        </a:defRPr>
      </a:lvl5pPr>
      <a:lvl6pPr marL="2476410" algn="l" defTabSz="990564" rtl="0" eaLnBrk="1" latinLnBrk="0" hangingPunct="1">
        <a:defRPr kumimoji="1" sz="1950" kern="1200">
          <a:solidFill>
            <a:schemeClr val="tx1"/>
          </a:solidFill>
          <a:latin typeface="+mn-lt"/>
          <a:ea typeface="+mn-ea"/>
          <a:cs typeface="+mn-cs"/>
        </a:defRPr>
      </a:lvl6pPr>
      <a:lvl7pPr marL="2971692" algn="l" defTabSz="990564" rtl="0" eaLnBrk="1" latinLnBrk="0" hangingPunct="1">
        <a:defRPr kumimoji="1" sz="1950" kern="1200">
          <a:solidFill>
            <a:schemeClr val="tx1"/>
          </a:solidFill>
          <a:latin typeface="+mn-lt"/>
          <a:ea typeface="+mn-ea"/>
          <a:cs typeface="+mn-cs"/>
        </a:defRPr>
      </a:lvl7pPr>
      <a:lvl8pPr marL="3466973" algn="l" defTabSz="990564" rtl="0" eaLnBrk="1" latinLnBrk="0" hangingPunct="1">
        <a:defRPr kumimoji="1" sz="1950" kern="1200">
          <a:solidFill>
            <a:schemeClr val="tx1"/>
          </a:solidFill>
          <a:latin typeface="+mn-lt"/>
          <a:ea typeface="+mn-ea"/>
          <a:cs typeface="+mn-cs"/>
        </a:defRPr>
      </a:lvl8pPr>
      <a:lvl9pPr marL="3962255" algn="l" defTabSz="990564" rtl="0" eaLnBrk="1" latinLnBrk="0" hangingPunct="1">
        <a:defRPr kumimoji="1" sz="195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120">
          <p15:clr>
            <a:srgbClr val="A4A3A4"/>
          </p15:clr>
        </p15:guide>
        <p15:guide id="1" orient="horz" pos="96">
          <p15:clr>
            <a:srgbClr val="A4A3A4"/>
          </p15:clr>
        </p15:guide>
        <p15:guide id="2" pos="3007">
          <p15:clr>
            <a:srgbClr val="A4A3A4"/>
          </p15:clr>
        </p15:guide>
        <p15:guide id="3" pos="3233">
          <p15:clr>
            <a:srgbClr val="A4A3A4"/>
          </p15:clr>
        </p15:guide>
        <p15:guide id="4" pos="5978">
          <p15:clr>
            <a:srgbClr val="A4A3A4"/>
          </p15:clr>
        </p15:guide>
        <p15:guide id="5" pos="262">
          <p15:clr>
            <a:srgbClr val="A4A3A4"/>
          </p15:clr>
        </p15:guide>
        <p15:guide id="6" orient="horz" pos="504">
          <p15:clr>
            <a:srgbClr val="A4A3A4"/>
          </p15:clr>
        </p15:guide>
        <p15:guide id="7" orient="horz" pos="640">
          <p15:clr>
            <a:srgbClr val="A4A3A4"/>
          </p15:clr>
        </p15:guide>
        <p15:guide id="8" orient="horz" pos="935">
          <p15:clr>
            <a:srgbClr val="A4A3A4"/>
          </p15:clr>
        </p15:guide>
        <p15:guide id="9" orient="horz" pos="3974">
          <p15:clr>
            <a:srgbClr val="A4A3A4"/>
          </p15:clr>
        </p15:guide>
        <p15:guide id="10" orient="horz" pos="4156">
          <p15:clr>
            <a:srgbClr val="A4A3A4"/>
          </p15:clr>
        </p15:guide>
        <p15:guide id="11" orient="horz" pos="4269">
          <p15:clr>
            <a:srgbClr val="A4A3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818FD873-9E0B-1F29-ABD9-FDD6E21ED35D}"/>
              </a:ext>
            </a:extLst>
          </p:cNvPr>
          <p:cNvGraphicFramePr>
            <a:graphicFrameLocks noChangeAspect="1"/>
          </p:cNvGraphicFramePr>
          <p:nvPr userDrawn="1">
            <p:custDataLst>
              <p:tags r:id="rId6"/>
            </p:custDataLst>
            <p:extLst>
              <p:ext uri="{D42A27DB-BD31-4B8C-83A1-F6EECF244321}">
                <p14:modId xmlns:p14="http://schemas.microsoft.com/office/powerpoint/2010/main" val="404896048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7" imgW="639" imgH="642" progId="TCLayout.ActiveDocument.1">
                  <p:embed/>
                </p:oleObj>
              </mc:Choice>
              <mc:Fallback>
                <p:oleObj name="think-cellスライド" r:id="rId7" imgW="639" imgH="642" progId="TCLayout.ActiveDocument.1">
                  <p:embed/>
                  <p:pic>
                    <p:nvPicPr>
                      <p:cNvPr id="4" name="think-cell data - do not delete" hidden="1">
                        <a:extLst>
                          <a:ext uri="{FF2B5EF4-FFF2-40B4-BE49-F238E27FC236}">
                            <a16:creationId xmlns:a16="http://schemas.microsoft.com/office/drawing/2014/main" id="{818FD873-9E0B-1F29-ABD9-FDD6E21ED35D}"/>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bwMode="gray">
          <a:xfrm>
            <a:off x="417000" y="180000"/>
            <a:ext cx="9072000" cy="615600"/>
          </a:xfrm>
          <a:prstGeom prst="rect">
            <a:avLst/>
          </a:prstGeom>
        </p:spPr>
        <p:txBody>
          <a:bodyPr vert="horz" lIns="0" tIns="0" rIns="0" bIns="0" rtlCol="0" anchor="b" anchorCtr="0">
            <a:noAutofit/>
          </a:bodyPr>
          <a:lstStyle/>
          <a:p>
            <a:r>
              <a:rPr lang="ja-JP" altLang="en-US" noProof="0"/>
              <a:t>キーメッセージを入力（本スライドで一番伝えたいこと＜名詞止め・体言止め不可＞）</a:t>
            </a:r>
            <a:endParaRPr lang="en-US" noProof="0"/>
          </a:p>
        </p:txBody>
      </p:sp>
      <p:sp>
        <p:nvSpPr>
          <p:cNvPr id="8" name="フッター プレースホルダ 8"/>
          <p:cNvSpPr>
            <a:spLocks noGrp="1"/>
          </p:cNvSpPr>
          <p:nvPr>
            <p:ph type="ftr" sz="quarter" idx="3"/>
          </p:nvPr>
        </p:nvSpPr>
        <p:spPr bwMode="gray">
          <a:xfrm>
            <a:off x="705600" y="6588000"/>
            <a:ext cx="4068000" cy="169200"/>
          </a:xfrm>
          <a:prstGeom prst="rect">
            <a:avLst/>
          </a:prstGeom>
        </p:spPr>
        <p:txBody>
          <a:bodyPr vert="horz" lIns="0" tIns="0" rIns="0" bIns="0" rtlCol="0" anchor="b" anchorCtr="0"/>
          <a:lstStyle>
            <a:lvl1pPr algn="l">
              <a:defRPr sz="900">
                <a:solidFill>
                  <a:schemeClr val="tx1"/>
                </a:solidFill>
                <a:latin typeface="+mn-lt"/>
                <a:ea typeface="+mn-ea"/>
                <a:cs typeface="+mn-cs"/>
                <a:sym typeface="+mn-lt"/>
              </a:defRPr>
            </a:lvl1pPr>
          </a:lstStyle>
          <a:p>
            <a:pPr fontAlgn="auto">
              <a:spcBef>
                <a:spcPts val="0"/>
              </a:spcBef>
              <a:spcAft>
                <a:spcPts val="0"/>
              </a:spcAft>
            </a:pPr>
            <a:r>
              <a:rPr kumimoji="1" lang="ja-JP" altLang="en-US"/>
              <a:t>地域復興実用化開発等促進事業　次年度公募に向けた検討事項</a:t>
            </a:r>
            <a:endParaRPr kumimoji="1" lang="en-GB" altLang="en-GB"/>
          </a:p>
        </p:txBody>
      </p:sp>
      <p:sp>
        <p:nvSpPr>
          <p:cNvPr id="9" name="スライド番号プレースホルダ 9"/>
          <p:cNvSpPr>
            <a:spLocks noGrp="1"/>
          </p:cNvSpPr>
          <p:nvPr>
            <p:ph type="sldNum" sz="quarter" idx="4"/>
          </p:nvPr>
        </p:nvSpPr>
        <p:spPr bwMode="gray">
          <a:xfrm>
            <a:off x="417600" y="6588000"/>
            <a:ext cx="180000" cy="169200"/>
          </a:xfrm>
          <a:prstGeom prst="rect">
            <a:avLst/>
          </a:prstGeom>
        </p:spPr>
        <p:txBody>
          <a:bodyPr vert="horz" wrap="none" lIns="0" tIns="0" rIns="0" bIns="0" rtlCol="0" anchor="b" anchorCtr="0"/>
          <a:lstStyle>
            <a:lvl1pPr algn="r">
              <a:defRPr sz="900">
                <a:solidFill>
                  <a:schemeClr val="tx1"/>
                </a:solidFill>
                <a:latin typeface="+mn-lt"/>
                <a:ea typeface="+mn-ea"/>
                <a:cs typeface="+mn-cs"/>
                <a:sym typeface="+mn-lt"/>
              </a:defRPr>
            </a:lvl1pPr>
          </a:lstStyle>
          <a:p>
            <a:pPr fontAlgn="auto">
              <a:spcBef>
                <a:spcPts val="0"/>
              </a:spcBef>
              <a:spcAft>
                <a:spcPts val="0"/>
              </a:spcAft>
            </a:pPr>
            <a:fld id="{AA5FCFE5-FE56-4EF1-80A8-07776887C2A1}" type="slidenum">
              <a:rPr kumimoji="1" lang="ja-JP" altLang="en-US" smtClean="0"/>
              <a:pPr fontAlgn="auto">
                <a:spcBef>
                  <a:spcPts val="0"/>
                </a:spcBef>
                <a:spcAft>
                  <a:spcPts val="0"/>
                </a:spcAft>
              </a:pPr>
              <a:t>‹#›</a:t>
            </a:fld>
            <a:endParaRPr kumimoji="1" lang="ja-JP" altLang="en-US"/>
          </a:p>
        </p:txBody>
      </p:sp>
      <p:sp>
        <p:nvSpPr>
          <p:cNvPr id="3" name="テキスト プレースホルダー 2"/>
          <p:cNvSpPr>
            <a:spLocks noGrp="1"/>
          </p:cNvSpPr>
          <p:nvPr>
            <p:ph type="body" idx="1"/>
          </p:nvPr>
        </p:nvSpPr>
        <p:spPr bwMode="gray">
          <a:xfrm>
            <a:off x="417600" y="1476000"/>
            <a:ext cx="9072000" cy="4824000"/>
          </a:xfrm>
          <a:prstGeom prst="rect">
            <a:avLst/>
          </a:prstGeom>
        </p:spPr>
        <p:txBody>
          <a:bodyPr vert="horz" lIns="0" tIns="0" rIns="0" bIns="0" rtlCol="0">
            <a:normAutofit/>
          </a:bodyPr>
          <a:lstStyle/>
          <a:p>
            <a:pPr lvl="0"/>
            <a:r>
              <a:rPr kumimoji="1" lang="ja-JP" altLang="en-US"/>
              <a:t>マスター テキストの書式設定</a:t>
            </a:r>
            <a:endParaRPr kumimoji="1" lang="en-US" altLang="ja-JP"/>
          </a:p>
          <a:p>
            <a:pPr lvl="1"/>
            <a:r>
              <a:rPr kumimoji="1" lang="ja-JP" altLang="en-US"/>
              <a:t>第 </a:t>
            </a:r>
            <a:r>
              <a:rPr kumimoji="1" lang="en-US" altLang="ja-JP"/>
              <a:t>1 </a:t>
            </a:r>
            <a:r>
              <a:rPr kumimoji="1" lang="ja-JP" altLang="en-US"/>
              <a:t>レベル</a:t>
            </a:r>
          </a:p>
          <a:p>
            <a:pPr lvl="2"/>
            <a:r>
              <a:rPr kumimoji="1" lang="ja-JP" altLang="en-US"/>
              <a:t>第 </a:t>
            </a:r>
            <a:r>
              <a:rPr kumimoji="1" lang="en-US" altLang="ja-JP"/>
              <a:t>2 </a:t>
            </a:r>
            <a:r>
              <a:rPr kumimoji="1" lang="ja-JP" altLang="en-US"/>
              <a:t>レベル</a:t>
            </a:r>
          </a:p>
          <a:p>
            <a:pPr lvl="3"/>
            <a:r>
              <a:rPr kumimoji="1" lang="ja-JP" altLang="en-US"/>
              <a:t>第 </a:t>
            </a:r>
            <a:r>
              <a:rPr kumimoji="1" lang="en-US" altLang="ja-JP"/>
              <a:t>3 </a:t>
            </a:r>
            <a:r>
              <a:rPr kumimoji="1" lang="ja-JP" altLang="en-US"/>
              <a:t>レベル</a:t>
            </a:r>
          </a:p>
        </p:txBody>
      </p:sp>
    </p:spTree>
    <p:extLst>
      <p:ext uri="{BB962C8B-B14F-4D97-AF65-F5344CB8AC3E}">
        <p14:creationId xmlns:p14="http://schemas.microsoft.com/office/powerpoint/2010/main" val="253086590"/>
      </p:ext>
    </p:extLst>
  </p:cSld>
  <p:clrMap bg1="lt1" tx1="dk1" bg2="lt2" tx2="dk2" accent1="accent1" accent2="accent2" accent3="accent3" accent4="accent4" accent5="accent5" accent6="accent6" hlink="hlink" folHlink="folHlink"/>
  <p:sldLayoutIdLst>
    <p:sldLayoutId id="2147483948" r:id="rId1"/>
    <p:sldLayoutId id="2147483941" r:id="rId2"/>
    <p:sldLayoutId id="2147483949" r:id="rId3"/>
    <p:sldLayoutId id="2147483950" r:id="rId4"/>
  </p:sldLayoutIdLst>
  <p:hf hdr="0" dt="0"/>
  <p:txStyles>
    <p:titleStyle>
      <a:lvl1pPr algn="l" defTabSz="990564" rtl="0" eaLnBrk="1" latinLnBrk="0" hangingPunct="1">
        <a:spcBef>
          <a:spcPct val="0"/>
        </a:spcBef>
        <a:buNone/>
        <a:defRPr kumimoji="1" sz="2000" b="1" kern="1200">
          <a:solidFill>
            <a:schemeClr val="tx1"/>
          </a:solidFill>
          <a:latin typeface="+mj-lt"/>
          <a:ea typeface="+mj-ea"/>
          <a:cs typeface="+mj-cs"/>
          <a:sym typeface="+mj-lt"/>
        </a:defRPr>
      </a:lvl1pPr>
    </p:titleStyle>
    <p:bodyStyle>
      <a:lvl1pPr marL="0" indent="0" algn="l" defTabSz="990564" rtl="0" eaLnBrk="1" latinLnBrk="0" hangingPunct="1">
        <a:lnSpc>
          <a:spcPct val="110000"/>
        </a:lnSpc>
        <a:spcBef>
          <a:spcPts val="600"/>
        </a:spcBef>
        <a:spcAft>
          <a:spcPts val="0"/>
        </a:spcAft>
        <a:buSzPct val="100000"/>
        <a:buFont typeface="Arial" panose="020B0604020202020204" pitchFamily="34" charset="0"/>
        <a:buNone/>
        <a:defRPr kumimoji="1" sz="1200" b="0" kern="1200">
          <a:solidFill>
            <a:schemeClr val="tx1"/>
          </a:solidFill>
          <a:latin typeface="+mn-lt"/>
          <a:ea typeface="+mn-ea"/>
          <a:cs typeface="+mn-cs"/>
          <a:sym typeface="+mn-lt"/>
        </a:defRPr>
      </a:lvl1pPr>
      <a:lvl2pPr marL="180000" indent="-180000" algn="l" defTabSz="990564" rtl="0" eaLnBrk="1" latinLnBrk="0" hangingPunct="1">
        <a:lnSpc>
          <a:spcPct val="110000"/>
        </a:lnSpc>
        <a:spcBef>
          <a:spcPts val="600"/>
        </a:spcBef>
        <a:spcAft>
          <a:spcPts val="0"/>
        </a:spcAft>
        <a:buClrTx/>
        <a:buSzPct val="100000"/>
        <a:buFont typeface="Wingdings" panose="05000000000000000000" pitchFamily="2" charset="2"/>
        <a:buChar char="n"/>
        <a:defRPr kumimoji="1" lang="en-US" sz="1200" b="0" kern="1200" dirty="0" smtClean="0">
          <a:solidFill>
            <a:schemeClr val="tx1"/>
          </a:solidFill>
          <a:latin typeface="+mn-lt"/>
          <a:ea typeface="+mn-ea"/>
          <a:cs typeface="+mn-cs"/>
          <a:sym typeface="+mn-lt"/>
        </a:defRPr>
      </a:lvl2pPr>
      <a:lvl3pPr marL="360000" indent="-180000" algn="l" defTabSz="990564" rtl="0" eaLnBrk="1" latinLnBrk="0" hangingPunct="1">
        <a:lnSpc>
          <a:spcPct val="110000"/>
        </a:lnSpc>
        <a:spcBef>
          <a:spcPts val="600"/>
        </a:spcBef>
        <a:spcAft>
          <a:spcPts val="0"/>
        </a:spcAft>
        <a:buClrTx/>
        <a:buSzPct val="100000"/>
        <a:buFont typeface="Wingdings" panose="05000000000000000000" pitchFamily="2" charset="2"/>
        <a:buChar char="Ø"/>
        <a:defRPr kumimoji="1" lang="en-US" sz="1200" b="0" kern="1200" dirty="0" smtClean="0">
          <a:solidFill>
            <a:schemeClr val="tx1"/>
          </a:solidFill>
          <a:latin typeface="+mn-lt"/>
          <a:ea typeface="+mn-ea"/>
          <a:cs typeface="+mn-cs"/>
          <a:sym typeface="+mn-lt"/>
        </a:defRPr>
      </a:lvl3pPr>
      <a:lvl4pPr marL="504000" indent="-144000" algn="l" defTabSz="990564" rtl="0" eaLnBrk="1" latinLnBrk="0" hangingPunct="1">
        <a:lnSpc>
          <a:spcPct val="110000"/>
        </a:lnSpc>
        <a:spcBef>
          <a:spcPts val="600"/>
        </a:spcBef>
        <a:spcAft>
          <a:spcPts val="0"/>
        </a:spcAft>
        <a:buClrTx/>
        <a:buSzPct val="100000"/>
        <a:buFont typeface="Arial" panose="020B0604020202020204" pitchFamily="34" charset="0"/>
        <a:buChar char="•"/>
        <a:defRPr kumimoji="1" lang="en-US" sz="1200" b="0" kern="1200" baseline="0" dirty="0" smtClean="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defRPr kumimoji="1" lang="en-US" sz="1200" kern="1200" baseline="0" dirty="0" smtClean="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p:bodyStyle>
    <p:otherStyle>
      <a:defPPr>
        <a:defRPr lang="en-US"/>
      </a:defPPr>
      <a:lvl1pPr marL="0" algn="l" defTabSz="990564" rtl="0" eaLnBrk="1" latinLnBrk="0" hangingPunct="1">
        <a:defRPr kumimoji="1" sz="1950" kern="1200">
          <a:solidFill>
            <a:schemeClr val="tx1"/>
          </a:solidFill>
          <a:latin typeface="+mn-lt"/>
          <a:ea typeface="+mn-ea"/>
          <a:cs typeface="+mn-cs"/>
        </a:defRPr>
      </a:lvl1pPr>
      <a:lvl2pPr marL="495283" algn="l" defTabSz="990564" rtl="0" eaLnBrk="1" latinLnBrk="0" hangingPunct="1">
        <a:defRPr kumimoji="1" sz="1950" kern="1200">
          <a:solidFill>
            <a:schemeClr val="tx1"/>
          </a:solidFill>
          <a:latin typeface="+mn-lt"/>
          <a:ea typeface="+mn-ea"/>
          <a:cs typeface="+mn-cs"/>
        </a:defRPr>
      </a:lvl2pPr>
      <a:lvl3pPr marL="990564" algn="l" defTabSz="990564" rtl="0" eaLnBrk="1" latinLnBrk="0" hangingPunct="1">
        <a:defRPr kumimoji="1" sz="1950" kern="1200">
          <a:solidFill>
            <a:schemeClr val="tx1"/>
          </a:solidFill>
          <a:latin typeface="+mn-lt"/>
          <a:ea typeface="+mn-ea"/>
          <a:cs typeface="+mn-cs"/>
        </a:defRPr>
      </a:lvl3pPr>
      <a:lvl4pPr marL="1485846" algn="l" defTabSz="990564" rtl="0" eaLnBrk="1" latinLnBrk="0" hangingPunct="1">
        <a:defRPr kumimoji="1" sz="1950" kern="1200">
          <a:solidFill>
            <a:schemeClr val="tx1"/>
          </a:solidFill>
          <a:latin typeface="+mn-lt"/>
          <a:ea typeface="+mn-ea"/>
          <a:cs typeface="+mn-cs"/>
        </a:defRPr>
      </a:lvl4pPr>
      <a:lvl5pPr marL="1981127" algn="l" defTabSz="990564" rtl="0" eaLnBrk="1" latinLnBrk="0" hangingPunct="1">
        <a:defRPr kumimoji="1" sz="1950" kern="1200">
          <a:solidFill>
            <a:schemeClr val="tx1"/>
          </a:solidFill>
          <a:latin typeface="+mn-lt"/>
          <a:ea typeface="+mn-ea"/>
          <a:cs typeface="+mn-cs"/>
        </a:defRPr>
      </a:lvl5pPr>
      <a:lvl6pPr marL="2476410" algn="l" defTabSz="990564" rtl="0" eaLnBrk="1" latinLnBrk="0" hangingPunct="1">
        <a:defRPr kumimoji="1" sz="1950" kern="1200">
          <a:solidFill>
            <a:schemeClr val="tx1"/>
          </a:solidFill>
          <a:latin typeface="+mn-lt"/>
          <a:ea typeface="+mn-ea"/>
          <a:cs typeface="+mn-cs"/>
        </a:defRPr>
      </a:lvl6pPr>
      <a:lvl7pPr marL="2971692" algn="l" defTabSz="990564" rtl="0" eaLnBrk="1" latinLnBrk="0" hangingPunct="1">
        <a:defRPr kumimoji="1" sz="1950" kern="1200">
          <a:solidFill>
            <a:schemeClr val="tx1"/>
          </a:solidFill>
          <a:latin typeface="+mn-lt"/>
          <a:ea typeface="+mn-ea"/>
          <a:cs typeface="+mn-cs"/>
        </a:defRPr>
      </a:lvl7pPr>
      <a:lvl8pPr marL="3466973" algn="l" defTabSz="990564" rtl="0" eaLnBrk="1" latinLnBrk="0" hangingPunct="1">
        <a:defRPr kumimoji="1" sz="1950" kern="1200">
          <a:solidFill>
            <a:schemeClr val="tx1"/>
          </a:solidFill>
          <a:latin typeface="+mn-lt"/>
          <a:ea typeface="+mn-ea"/>
          <a:cs typeface="+mn-cs"/>
        </a:defRPr>
      </a:lvl8pPr>
      <a:lvl9pPr marL="3962255" algn="l" defTabSz="990564" rtl="0" eaLnBrk="1" latinLnBrk="0" hangingPunct="1">
        <a:defRPr kumimoji="1" sz="19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120">
          <p15:clr>
            <a:srgbClr val="A4A3A4"/>
          </p15:clr>
        </p15:guide>
        <p15:guide id="2" orient="horz" pos="96">
          <p15:clr>
            <a:srgbClr val="A4A3A4"/>
          </p15:clr>
        </p15:guide>
        <p15:guide id="3" pos="3007">
          <p15:clr>
            <a:srgbClr val="A4A3A4"/>
          </p15:clr>
        </p15:guide>
        <p15:guide id="4" pos="3233">
          <p15:clr>
            <a:srgbClr val="A4A3A4"/>
          </p15:clr>
        </p15:guide>
        <p15:guide id="5" pos="5978">
          <p15:clr>
            <a:srgbClr val="A4A3A4"/>
          </p15:clr>
        </p15:guide>
        <p15:guide id="6" pos="262">
          <p15:clr>
            <a:srgbClr val="A4A3A4"/>
          </p15:clr>
        </p15:guide>
        <p15:guide id="7" orient="horz" pos="504">
          <p15:clr>
            <a:srgbClr val="A4A3A4"/>
          </p15:clr>
        </p15:guide>
        <p15:guide id="8" orient="horz" pos="640">
          <p15:clr>
            <a:srgbClr val="A4A3A4"/>
          </p15:clr>
        </p15:guide>
        <p15:guide id="9" orient="horz" pos="935">
          <p15:clr>
            <a:srgbClr val="A4A3A4"/>
          </p15:clr>
        </p15:guide>
        <p15:guide id="10" orient="horz" pos="3974">
          <p15:clr>
            <a:srgbClr val="A4A3A4"/>
          </p15:clr>
        </p15:guide>
        <p15:guide id="11" orient="horz" pos="4156">
          <p15:clr>
            <a:srgbClr val="A4A3A4"/>
          </p15:clr>
        </p15:guide>
        <p15:guide id="12" orient="horz" pos="4269">
          <p15:clr>
            <a:srgbClr val="A4A3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319BBE71-1A4F-F03D-9295-7F7EE09833B3}"/>
              </a:ext>
            </a:extLst>
          </p:cNvPr>
          <p:cNvGraphicFramePr>
            <a:graphicFrameLocks noChangeAspect="1"/>
          </p:cNvGraphicFramePr>
          <p:nvPr userDrawn="1">
            <p:custDataLst>
              <p:tags r:id="rId16"/>
            </p:custDataLst>
            <p:extLst>
              <p:ext uri="{D42A27DB-BD31-4B8C-83A1-F6EECF244321}">
                <p14:modId xmlns:p14="http://schemas.microsoft.com/office/powerpoint/2010/main" val="169336287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17" imgW="639" imgH="642" progId="TCLayout.ActiveDocument.1">
                  <p:embed/>
                </p:oleObj>
              </mc:Choice>
              <mc:Fallback>
                <p:oleObj name="think-cellスライド" r:id="rId17" imgW="639" imgH="642" progId="TCLayout.ActiveDocument.1">
                  <p:embed/>
                  <p:pic>
                    <p:nvPicPr>
                      <p:cNvPr id="4" name="think-cell data - do not delete" hidden="1">
                        <a:extLst>
                          <a:ext uri="{FF2B5EF4-FFF2-40B4-BE49-F238E27FC236}">
                            <a16:creationId xmlns:a16="http://schemas.microsoft.com/office/drawing/2014/main" id="{319BBE71-1A4F-F03D-9295-7F7EE09833B3}"/>
                          </a:ext>
                        </a:extLst>
                      </p:cNvPr>
                      <p:cNvPicPr/>
                      <p:nvPr/>
                    </p:nvPicPr>
                    <p:blipFill>
                      <a:blip r:embed="rId18"/>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bwMode="gray">
          <a:xfrm>
            <a:off x="417000" y="180000"/>
            <a:ext cx="9072000" cy="615600"/>
          </a:xfrm>
          <a:prstGeom prst="rect">
            <a:avLst/>
          </a:prstGeom>
        </p:spPr>
        <p:txBody>
          <a:bodyPr vert="horz" lIns="0" tIns="0" rIns="0" bIns="0" rtlCol="0" anchor="b" anchorCtr="0">
            <a:noAutofit/>
          </a:bodyPr>
          <a:lstStyle/>
          <a:p>
            <a:r>
              <a:rPr lang="ja-JP" altLang="en-US" noProof="0"/>
              <a:t>キーメッセージを入力（本スライドで一番伝えたいこと＜名詞止め・体言止め不可＞）</a:t>
            </a:r>
            <a:endParaRPr lang="en-US" noProof="0"/>
          </a:p>
        </p:txBody>
      </p:sp>
      <p:sp>
        <p:nvSpPr>
          <p:cNvPr id="8" name="フッター プレースホルダ 8"/>
          <p:cNvSpPr>
            <a:spLocks noGrp="1"/>
          </p:cNvSpPr>
          <p:nvPr>
            <p:ph type="ftr" sz="quarter" idx="3"/>
          </p:nvPr>
        </p:nvSpPr>
        <p:spPr bwMode="gray">
          <a:xfrm>
            <a:off x="705600" y="6588000"/>
            <a:ext cx="4068000" cy="169200"/>
          </a:xfrm>
          <a:prstGeom prst="rect">
            <a:avLst/>
          </a:prstGeom>
        </p:spPr>
        <p:txBody>
          <a:bodyPr vert="horz" lIns="0" tIns="0" rIns="0" bIns="0" rtlCol="0" anchor="b" anchorCtr="0"/>
          <a:lstStyle>
            <a:lvl1pPr algn="l">
              <a:defRPr sz="900">
                <a:solidFill>
                  <a:schemeClr val="tx1"/>
                </a:solidFill>
                <a:latin typeface="+mn-lt"/>
                <a:ea typeface="+mn-ea"/>
                <a:cs typeface="+mn-cs"/>
                <a:sym typeface="+mn-lt"/>
              </a:defRPr>
            </a:lvl1pPr>
          </a:lstStyle>
          <a:p>
            <a:pPr fontAlgn="auto">
              <a:spcBef>
                <a:spcPts val="0"/>
              </a:spcBef>
              <a:spcAft>
                <a:spcPts val="0"/>
              </a:spcAft>
            </a:pPr>
            <a:r>
              <a:rPr kumimoji="1" lang="ja-JP" altLang="en-US"/>
              <a:t>地域復興実用化開発等促進事業　次年度公募に向けた検討事項</a:t>
            </a:r>
            <a:endParaRPr kumimoji="1" lang="en-GB" altLang="en-GB"/>
          </a:p>
        </p:txBody>
      </p:sp>
      <p:sp>
        <p:nvSpPr>
          <p:cNvPr id="9" name="スライド番号プレースホルダ 9"/>
          <p:cNvSpPr>
            <a:spLocks noGrp="1"/>
          </p:cNvSpPr>
          <p:nvPr>
            <p:ph type="sldNum" sz="quarter" idx="4"/>
          </p:nvPr>
        </p:nvSpPr>
        <p:spPr bwMode="gray">
          <a:xfrm>
            <a:off x="417600" y="6588000"/>
            <a:ext cx="180000" cy="169200"/>
          </a:xfrm>
          <a:prstGeom prst="rect">
            <a:avLst/>
          </a:prstGeom>
        </p:spPr>
        <p:txBody>
          <a:bodyPr vert="horz" wrap="none" lIns="0" tIns="0" rIns="0" bIns="0" rtlCol="0" anchor="b" anchorCtr="0"/>
          <a:lstStyle>
            <a:lvl1pPr algn="r">
              <a:defRPr sz="900">
                <a:solidFill>
                  <a:schemeClr val="tx1"/>
                </a:solidFill>
                <a:latin typeface="+mn-lt"/>
                <a:ea typeface="+mn-ea"/>
                <a:cs typeface="+mn-cs"/>
                <a:sym typeface="+mn-lt"/>
              </a:defRPr>
            </a:lvl1pPr>
          </a:lstStyle>
          <a:p>
            <a:pPr fontAlgn="auto">
              <a:spcBef>
                <a:spcPts val="0"/>
              </a:spcBef>
              <a:spcAft>
                <a:spcPts val="0"/>
              </a:spcAft>
            </a:pPr>
            <a:fld id="{AA5FCFE5-FE56-4EF1-80A8-07776887C2A1}" type="slidenum">
              <a:rPr kumimoji="1" lang="ja-JP" altLang="en-US" smtClean="0"/>
              <a:pPr fontAlgn="auto">
                <a:spcBef>
                  <a:spcPts val="0"/>
                </a:spcBef>
                <a:spcAft>
                  <a:spcPts val="0"/>
                </a:spcAft>
              </a:pPr>
              <a:t>‹#›</a:t>
            </a:fld>
            <a:endParaRPr kumimoji="1" lang="ja-JP" altLang="en-US"/>
          </a:p>
        </p:txBody>
      </p:sp>
      <p:sp>
        <p:nvSpPr>
          <p:cNvPr id="3" name="テキスト プレースホルダー 2"/>
          <p:cNvSpPr>
            <a:spLocks noGrp="1"/>
          </p:cNvSpPr>
          <p:nvPr>
            <p:ph type="body" idx="1"/>
          </p:nvPr>
        </p:nvSpPr>
        <p:spPr bwMode="gray">
          <a:xfrm>
            <a:off x="416999" y="1476000"/>
            <a:ext cx="9073075" cy="4824000"/>
          </a:xfrm>
          <a:prstGeom prst="rect">
            <a:avLst/>
          </a:prstGeom>
        </p:spPr>
        <p:txBody>
          <a:bodyPr vert="horz" lIns="0" tIns="0" rIns="0" bIns="0" rtlCol="0">
            <a:noAutofit/>
          </a:bodyPr>
          <a:lstStyle/>
          <a:p>
            <a:pPr lvl="0"/>
            <a:r>
              <a:rPr kumimoji="1" lang="ja-JP" altLang="en-US"/>
              <a:t>マスター テキストの書式設定</a:t>
            </a:r>
            <a:endParaRPr kumimoji="1" lang="en-US" altLang="ja-JP"/>
          </a:p>
          <a:p>
            <a:pPr lvl="1"/>
            <a:r>
              <a:rPr kumimoji="1" lang="ja-JP" altLang="en-US"/>
              <a:t>第 </a:t>
            </a:r>
            <a:r>
              <a:rPr kumimoji="1" lang="en-US" altLang="ja-JP"/>
              <a:t>1 </a:t>
            </a:r>
            <a:r>
              <a:rPr kumimoji="1" lang="ja-JP" altLang="en-US"/>
              <a:t>レベル</a:t>
            </a:r>
            <a:endParaRPr kumimoji="1" lang="en-US" altLang="ja-JP"/>
          </a:p>
          <a:p>
            <a:pPr lvl="2"/>
            <a:r>
              <a:rPr kumimoji="1" lang="ja-JP" altLang="en-US"/>
              <a:t>第 </a:t>
            </a:r>
            <a:r>
              <a:rPr kumimoji="1" lang="en-US" altLang="ja-JP"/>
              <a:t>2 </a:t>
            </a:r>
            <a:r>
              <a:rPr kumimoji="1" lang="ja-JP" altLang="en-US"/>
              <a:t>レベル</a:t>
            </a:r>
            <a:endParaRPr kumimoji="1" lang="en-US" altLang="ja-JP"/>
          </a:p>
          <a:p>
            <a:pPr lvl="3"/>
            <a:r>
              <a:rPr kumimoji="1" lang="ja-JP" altLang="en-US"/>
              <a:t>第 </a:t>
            </a:r>
            <a:r>
              <a:rPr kumimoji="1" lang="en-US" altLang="ja-JP"/>
              <a:t>3 </a:t>
            </a:r>
            <a:r>
              <a:rPr kumimoji="1" lang="ja-JP" altLang="en-US"/>
              <a:t>レベル</a:t>
            </a:r>
            <a:endParaRPr kumimoji="1" lang="en-US" altLang="ja-JP"/>
          </a:p>
        </p:txBody>
      </p:sp>
    </p:spTree>
    <p:extLst>
      <p:ext uri="{BB962C8B-B14F-4D97-AF65-F5344CB8AC3E}">
        <p14:creationId xmlns:p14="http://schemas.microsoft.com/office/powerpoint/2010/main" val="2902297924"/>
      </p:ext>
    </p:extLst>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 id="2147483972" r:id="rId12"/>
    <p:sldLayoutId id="2147483974" r:id="rId13"/>
    <p:sldLayoutId id="2147483975" r:id="rId14"/>
  </p:sldLayoutIdLst>
  <p:hf hdr="0" dt="0"/>
  <p:txStyles>
    <p:titleStyle>
      <a:lvl1pPr algn="l" defTabSz="990564" rtl="0" eaLnBrk="1" latinLnBrk="0" hangingPunct="1">
        <a:spcBef>
          <a:spcPct val="0"/>
        </a:spcBef>
        <a:buNone/>
        <a:defRPr kumimoji="1" sz="2000" b="1" kern="1200" baseline="0">
          <a:solidFill>
            <a:schemeClr val="tx1"/>
          </a:solidFill>
          <a:latin typeface="+mj-lt"/>
          <a:ea typeface="+mj-ea"/>
          <a:cs typeface="+mj-cs"/>
          <a:sym typeface="+mj-lt"/>
        </a:defRPr>
      </a:lvl1pPr>
    </p:titleStyle>
    <p:bodyStyle>
      <a:lvl1pPr marL="0" marR="0" indent="0" algn="l" defTabSz="990564" rtl="0" eaLnBrk="1" fontAlgn="auto" latinLnBrk="0" hangingPunct="1">
        <a:lnSpc>
          <a:spcPct val="110000"/>
        </a:lnSpc>
        <a:spcBef>
          <a:spcPts val="600"/>
        </a:spcBef>
        <a:spcAft>
          <a:spcPts val="0"/>
        </a:spcAft>
        <a:buClrTx/>
        <a:buSzPct val="100000"/>
        <a:buFont typeface="Arial" panose="020B0604020202020204" pitchFamily="34" charset="0"/>
        <a:buNone/>
        <a:tabLst/>
        <a:defRPr kumimoji="1" sz="1200" b="0" kern="1200">
          <a:solidFill>
            <a:schemeClr val="tx1"/>
          </a:solidFill>
          <a:latin typeface="+mn-lt"/>
          <a:ea typeface="+mn-ea"/>
          <a:cs typeface="+mn-cs"/>
          <a:sym typeface="+mn-lt"/>
        </a:defRPr>
      </a:lvl1pPr>
      <a:lvl2pPr marL="18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n"/>
        <a:tabLst/>
        <a:defRPr kumimoji="1" lang="en-US" sz="1200" b="0" kern="1200" dirty="0" smtClean="0">
          <a:solidFill>
            <a:schemeClr val="tx1"/>
          </a:solidFill>
          <a:latin typeface="+mn-lt"/>
          <a:ea typeface="+mn-ea"/>
          <a:cs typeface="+mn-cs"/>
          <a:sym typeface="+mn-lt"/>
        </a:defRPr>
      </a:lvl2pPr>
      <a:lvl3pPr marL="36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Ø"/>
        <a:tabLst/>
        <a:defRPr kumimoji="1" lang="en-US" sz="1200" b="0" kern="1200" dirty="0" smtClean="0">
          <a:solidFill>
            <a:schemeClr val="tx1"/>
          </a:solidFill>
          <a:latin typeface="+mn-lt"/>
          <a:ea typeface="+mn-ea"/>
          <a:cs typeface="+mn-cs"/>
          <a:sym typeface="+mn-lt"/>
        </a:defRPr>
      </a:lvl3pPr>
      <a:lvl4pPr marL="504000" marR="0" indent="-144000" algn="l" defTabSz="990564" rtl="0" eaLnBrk="1" fontAlgn="auto" latinLnBrk="0" hangingPunct="1">
        <a:lnSpc>
          <a:spcPct val="110000"/>
        </a:lnSpc>
        <a:spcBef>
          <a:spcPts val="600"/>
        </a:spcBef>
        <a:spcAft>
          <a:spcPts val="0"/>
        </a:spcAft>
        <a:buClrTx/>
        <a:buSzPct val="100000"/>
        <a:buFont typeface="Arial" panose="020B0604020202020204" pitchFamily="34" charset="0"/>
        <a:buChar char="•"/>
        <a:tabLst/>
        <a:defRPr kumimoji="1" lang="en-US" sz="1200" b="0" kern="1200" baseline="0" dirty="0" smtClean="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defRPr kumimoji="1" lang="en-US" sz="1200" kern="1200" baseline="0" dirty="0" smtClean="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p:bodyStyle>
    <p:otherStyle>
      <a:defPPr>
        <a:defRPr lang="en-US"/>
      </a:defPPr>
      <a:lvl1pPr marL="0" algn="l" defTabSz="990564" rtl="0" eaLnBrk="1" latinLnBrk="0" hangingPunct="1">
        <a:defRPr kumimoji="1" sz="1950" kern="1200">
          <a:solidFill>
            <a:schemeClr val="tx1"/>
          </a:solidFill>
          <a:latin typeface="+mn-lt"/>
          <a:ea typeface="+mn-ea"/>
          <a:cs typeface="+mn-cs"/>
        </a:defRPr>
      </a:lvl1pPr>
      <a:lvl2pPr marL="495283" algn="l" defTabSz="990564" rtl="0" eaLnBrk="1" latinLnBrk="0" hangingPunct="1">
        <a:defRPr kumimoji="1" sz="1950" kern="1200">
          <a:solidFill>
            <a:schemeClr val="tx1"/>
          </a:solidFill>
          <a:latin typeface="+mn-lt"/>
          <a:ea typeface="+mn-ea"/>
          <a:cs typeface="+mn-cs"/>
        </a:defRPr>
      </a:lvl2pPr>
      <a:lvl3pPr marL="990564" algn="l" defTabSz="990564" rtl="0" eaLnBrk="1" latinLnBrk="0" hangingPunct="1">
        <a:defRPr kumimoji="1" sz="1950" kern="1200">
          <a:solidFill>
            <a:schemeClr val="tx1"/>
          </a:solidFill>
          <a:latin typeface="+mn-lt"/>
          <a:ea typeface="+mn-ea"/>
          <a:cs typeface="+mn-cs"/>
        </a:defRPr>
      </a:lvl3pPr>
      <a:lvl4pPr marL="1485846" algn="l" defTabSz="990564" rtl="0" eaLnBrk="1" latinLnBrk="0" hangingPunct="1">
        <a:defRPr kumimoji="1" sz="1950" kern="1200">
          <a:solidFill>
            <a:schemeClr val="tx1"/>
          </a:solidFill>
          <a:latin typeface="+mn-lt"/>
          <a:ea typeface="+mn-ea"/>
          <a:cs typeface="+mn-cs"/>
        </a:defRPr>
      </a:lvl4pPr>
      <a:lvl5pPr marL="1981127" algn="l" defTabSz="990564" rtl="0" eaLnBrk="1" latinLnBrk="0" hangingPunct="1">
        <a:defRPr kumimoji="1" sz="1950" kern="1200">
          <a:solidFill>
            <a:schemeClr val="tx1"/>
          </a:solidFill>
          <a:latin typeface="+mn-lt"/>
          <a:ea typeface="+mn-ea"/>
          <a:cs typeface="+mn-cs"/>
        </a:defRPr>
      </a:lvl5pPr>
      <a:lvl6pPr marL="2476410" algn="l" defTabSz="990564" rtl="0" eaLnBrk="1" latinLnBrk="0" hangingPunct="1">
        <a:defRPr kumimoji="1" sz="1950" kern="1200">
          <a:solidFill>
            <a:schemeClr val="tx1"/>
          </a:solidFill>
          <a:latin typeface="+mn-lt"/>
          <a:ea typeface="+mn-ea"/>
          <a:cs typeface="+mn-cs"/>
        </a:defRPr>
      </a:lvl6pPr>
      <a:lvl7pPr marL="2971692" algn="l" defTabSz="990564" rtl="0" eaLnBrk="1" latinLnBrk="0" hangingPunct="1">
        <a:defRPr kumimoji="1" sz="1950" kern="1200">
          <a:solidFill>
            <a:schemeClr val="tx1"/>
          </a:solidFill>
          <a:latin typeface="+mn-lt"/>
          <a:ea typeface="+mn-ea"/>
          <a:cs typeface="+mn-cs"/>
        </a:defRPr>
      </a:lvl7pPr>
      <a:lvl8pPr marL="3466973" algn="l" defTabSz="990564" rtl="0" eaLnBrk="1" latinLnBrk="0" hangingPunct="1">
        <a:defRPr kumimoji="1" sz="1950" kern="1200">
          <a:solidFill>
            <a:schemeClr val="tx1"/>
          </a:solidFill>
          <a:latin typeface="+mn-lt"/>
          <a:ea typeface="+mn-ea"/>
          <a:cs typeface="+mn-cs"/>
        </a:defRPr>
      </a:lvl8pPr>
      <a:lvl9pPr marL="3962255" algn="l" defTabSz="990564" rtl="0" eaLnBrk="1" latinLnBrk="0" hangingPunct="1">
        <a:defRPr kumimoji="1" sz="195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120">
          <p15:clr>
            <a:srgbClr val="A4A3A4"/>
          </p15:clr>
        </p15:guide>
        <p15:guide id="1" orient="horz" pos="96">
          <p15:clr>
            <a:srgbClr val="A4A3A4"/>
          </p15:clr>
        </p15:guide>
        <p15:guide id="2" pos="3007">
          <p15:clr>
            <a:srgbClr val="A4A3A4"/>
          </p15:clr>
        </p15:guide>
        <p15:guide id="3" pos="3233">
          <p15:clr>
            <a:srgbClr val="A4A3A4"/>
          </p15:clr>
        </p15:guide>
        <p15:guide id="4" pos="5978">
          <p15:clr>
            <a:srgbClr val="A4A3A4"/>
          </p15:clr>
        </p15:guide>
        <p15:guide id="5" pos="262">
          <p15:clr>
            <a:srgbClr val="A4A3A4"/>
          </p15:clr>
        </p15:guide>
        <p15:guide id="6" orient="horz" pos="504">
          <p15:clr>
            <a:srgbClr val="A4A3A4"/>
          </p15:clr>
        </p15:guide>
        <p15:guide id="7" orient="horz" pos="640">
          <p15:clr>
            <a:srgbClr val="A4A3A4"/>
          </p15:clr>
        </p15:guide>
        <p15:guide id="8" orient="horz" pos="935">
          <p15:clr>
            <a:srgbClr val="A4A3A4"/>
          </p15:clr>
        </p15:guide>
        <p15:guide id="9" orient="horz" pos="3974">
          <p15:clr>
            <a:srgbClr val="A4A3A4"/>
          </p15:clr>
        </p15:guide>
        <p15:guide id="10" orient="horz" pos="4156">
          <p15:clr>
            <a:srgbClr val="A4A3A4"/>
          </p15:clr>
        </p15:guide>
        <p15:guide id="11" orient="horz" pos="4269">
          <p15:clr>
            <a:srgbClr val="A4A3A4"/>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08EFC5F7-FC93-4607-B84A-798C396DF5A9}"/>
              </a:ext>
            </a:extLst>
          </p:cNvPr>
          <p:cNvGraphicFramePr>
            <a:graphicFrameLocks noChangeAspect="1"/>
          </p:cNvGraphicFramePr>
          <p:nvPr userDrawn="1">
            <p:custDataLst>
              <p:tags r:id="rId4"/>
            </p:custDataLst>
            <p:extLst>
              <p:ext uri="{D42A27DB-BD31-4B8C-83A1-F6EECF244321}">
                <p14:modId xmlns:p14="http://schemas.microsoft.com/office/powerpoint/2010/main" val="136678384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5" imgW="639" imgH="642" progId="TCLayout.ActiveDocument.1">
                  <p:embed/>
                </p:oleObj>
              </mc:Choice>
              <mc:Fallback>
                <p:oleObj name="think-cellスライド" r:id="rId5" imgW="639" imgH="642" progId="TCLayout.ActiveDocument.1">
                  <p:embed/>
                  <p:pic>
                    <p:nvPicPr>
                      <p:cNvPr id="2" name="think-cell data - do not delete" hidden="1">
                        <a:extLst>
                          <a:ext uri="{FF2B5EF4-FFF2-40B4-BE49-F238E27FC236}">
                            <a16:creationId xmlns:a16="http://schemas.microsoft.com/office/drawing/2014/main" id="{08EFC5F7-FC93-4607-B84A-798C396DF5A9}"/>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スライド番号プレースホルダー 5">
            <a:extLst>
              <a:ext uri="{FF2B5EF4-FFF2-40B4-BE49-F238E27FC236}">
                <a16:creationId xmlns:a16="http://schemas.microsoft.com/office/drawing/2014/main" id="{6FA5FB54-C568-4674-816A-EA208A36FDDF}"/>
              </a:ext>
            </a:extLst>
          </p:cNvPr>
          <p:cNvSpPr>
            <a:spLocks noGrp="1"/>
          </p:cNvSpPr>
          <p:nvPr>
            <p:ph type="sldNum" sz="quarter" idx="4"/>
          </p:nvPr>
        </p:nvSpPr>
        <p:spPr>
          <a:xfrm>
            <a:off x="344489" y="6597351"/>
            <a:ext cx="576064" cy="288000"/>
          </a:xfrm>
          <a:prstGeom prst="rect">
            <a:avLst/>
          </a:prstGeom>
        </p:spPr>
        <p:txBody>
          <a:bodyPr vert="horz" lIns="36000" tIns="36000" rIns="36000" bIns="36000" anchor="ctr" anchorCtr="0"/>
          <a:lstStyle>
            <a:lvl1pPr algn="l" eaLnBrk="1" fontAlgn="auto" hangingPunct="1">
              <a:spcBef>
                <a:spcPts val="0"/>
              </a:spcBef>
              <a:spcAft>
                <a:spcPts val="0"/>
              </a:spcAft>
              <a:defRPr sz="1050">
                <a:solidFill>
                  <a:prstClr val="black">
                    <a:tint val="75000"/>
                  </a:prstClr>
                </a:solidFill>
                <a:latin typeface="Yu Gothic UI" panose="020B0500000000000000" pitchFamily="50" charset="-128"/>
                <a:ea typeface="Yu Gothic UI" panose="020B0500000000000000" pitchFamily="50" charset="-128"/>
                <a:sym typeface="Yu Gothic UI" panose="020B0500000000000000" pitchFamily="50" charset="-128"/>
              </a:defRPr>
            </a:lvl1pPr>
          </a:lstStyle>
          <a:p>
            <a:pPr>
              <a:defRPr/>
            </a:pPr>
            <a:fld id="{CA8D4A6D-85F2-41B7-A27E-54BD60322951}" type="slidenum">
              <a:rPr lang="ja-JP" altLang="en-US" smtClean="0"/>
              <a:pPr>
                <a:defRPr/>
              </a:pPr>
              <a:t>‹#›</a:t>
            </a:fld>
            <a:endParaRPr lang="ja-JP" altLang="en-US"/>
          </a:p>
        </p:txBody>
      </p:sp>
      <p:sp>
        <p:nvSpPr>
          <p:cNvPr id="5" name="フッター プレースホルダー 4">
            <a:extLst>
              <a:ext uri="{FF2B5EF4-FFF2-40B4-BE49-F238E27FC236}">
                <a16:creationId xmlns:a16="http://schemas.microsoft.com/office/drawing/2014/main" id="{C4BDEA9F-6022-44CE-947C-92DC35BCC1AB}"/>
              </a:ext>
            </a:extLst>
          </p:cNvPr>
          <p:cNvSpPr>
            <a:spLocks noGrp="1"/>
          </p:cNvSpPr>
          <p:nvPr>
            <p:ph type="ftr" sz="quarter" idx="3"/>
          </p:nvPr>
        </p:nvSpPr>
        <p:spPr>
          <a:xfrm>
            <a:off x="920553" y="6597351"/>
            <a:ext cx="8712967" cy="288000"/>
          </a:xfrm>
          <a:prstGeom prst="rect">
            <a:avLst/>
          </a:prstGeom>
        </p:spPr>
        <p:txBody>
          <a:bodyPr vert="horz" lIns="36000" tIns="36000" rIns="36000" bIns="36000" rtlCol="0" anchor="ctr" anchorCtr="0"/>
          <a:lstStyle>
            <a:lvl1pPr algn="l">
              <a:defRPr sz="800">
                <a:solidFill>
                  <a:schemeClr val="tx1">
                    <a:tint val="75000"/>
                  </a:schemeClr>
                </a:solidFill>
                <a:latin typeface="Yu Gothic UI" panose="020B0500000000000000" pitchFamily="50" charset="-128"/>
                <a:ea typeface="Yu Gothic UI" panose="020B0500000000000000" pitchFamily="50" charset="-128"/>
              </a:defRPr>
            </a:lvl1pPr>
          </a:lstStyle>
          <a:p>
            <a:r>
              <a:rPr lang="zh-TW" altLang="en-US"/>
              <a:t>「事業計画名」（事業者名</a:t>
            </a:r>
            <a:r>
              <a:rPr lang="en-US" altLang="zh-TW"/>
              <a:t>A</a:t>
            </a:r>
            <a:r>
              <a:rPr lang="zh-TW" altLang="en-US"/>
              <a:t>、事業者名</a:t>
            </a:r>
            <a:r>
              <a:rPr lang="en-US" altLang="zh-TW"/>
              <a:t>B</a:t>
            </a:r>
            <a:r>
              <a:rPr lang="zh-TW" altLang="en-US"/>
              <a:t>）</a:t>
            </a:r>
            <a:endParaRPr lang="ja-JP" altLang="en-US"/>
          </a:p>
        </p:txBody>
      </p:sp>
    </p:spTree>
    <p:extLst>
      <p:ext uri="{BB962C8B-B14F-4D97-AF65-F5344CB8AC3E}">
        <p14:creationId xmlns:p14="http://schemas.microsoft.com/office/powerpoint/2010/main" val="1855278082"/>
      </p:ext>
    </p:extLst>
  </p:cSld>
  <p:clrMap bg1="lt1" tx1="dk1" bg2="lt2" tx2="dk2" accent1="accent1" accent2="accent2" accent3="accent3" accent4="accent4" accent5="accent5" accent6="accent6" hlink="hlink" folHlink="folHlink"/>
  <p:sldLayoutIdLst>
    <p:sldLayoutId id="2147483977" r:id="rId1"/>
    <p:sldLayoutId id="2147483978" r:id="rId2"/>
  </p:sldLayoutIdLst>
  <p:hf hdr="0" dt="0"/>
  <p:txStyles>
    <p:titleStyle>
      <a:lvl1pPr algn="ctr" rtl="0" eaLnBrk="0" fontAlgn="base" hangingPunct="0">
        <a:spcBef>
          <a:spcPct val="0"/>
        </a:spcBef>
        <a:spcAft>
          <a:spcPct val="0"/>
        </a:spcAft>
        <a:defRPr kumimoji="1" sz="4400" kern="1200">
          <a:solidFill>
            <a:schemeClr val="tx1"/>
          </a:solidFill>
          <a:latin typeface="メイリオ" panose="020B0604030504040204" pitchFamily="50" charset="-128"/>
          <a:ea typeface="メイリオ" panose="020B0604030504040204" pitchFamily="50" charset="-128"/>
          <a:cs typeface="+mj-cs"/>
        </a:defRPr>
      </a:lvl1pPr>
      <a:lvl2pPr algn="ctr" rtl="0" eaLnBrk="0" fontAlgn="base" hangingPunct="0">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2pPr>
      <a:lvl3pPr algn="ctr" rtl="0" eaLnBrk="0" fontAlgn="base" hangingPunct="0">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3pPr>
      <a:lvl4pPr algn="ctr" rtl="0" eaLnBrk="0" fontAlgn="base" hangingPunct="0">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4pPr>
      <a:lvl5pPr algn="ctr" rtl="0" eaLnBrk="0" fontAlgn="base" hangingPunct="0">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5pPr>
      <a:lvl6pPr marL="457200" algn="ctr" rtl="0" fontAlgn="base">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6pPr>
      <a:lvl7pPr marL="914400" algn="ctr" rtl="0" fontAlgn="base">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7pPr>
      <a:lvl8pPr marL="1371600" algn="ctr" rtl="0" fontAlgn="base">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8pPr>
      <a:lvl9pPr marL="1828800" algn="ctr" rtl="0" fontAlgn="base">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メイリオ" panose="020B0604030504040204" pitchFamily="50" charset="-128"/>
          <a:ea typeface="メイリオ" panose="020B0604030504040204" pitchFamily="50" charset="-128"/>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0.xml"/></Relationships>
</file>

<file path=ppt/slides/_rels/slide1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0.xml"/><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1.xml"/></Relationships>
</file>

<file path=ppt/slides/_rels/slide2.xml.rels><?xml version="1.0" encoding="UTF-8" standalone="yes"?>
<Relationships xmlns="http://schemas.openxmlformats.org/package/2006/relationships"><Relationship Id="rId8" Type="http://schemas.openxmlformats.org/officeDocument/2006/relationships/hyperlink" Target="https://www.reconstruction.go.jp/topics/cat-11/cat-41/cat-142/20230928101604/" TargetMode="External"/><Relationship Id="rId3" Type="http://schemas.openxmlformats.org/officeDocument/2006/relationships/notesSlide" Target="../notesSlides/notesSlide2.xml"/><Relationship Id="rId7" Type="http://schemas.openxmlformats.org/officeDocument/2006/relationships/hyperlink" Target="https://www.reconstruction.go.jp/topics/cat-11/cat-41/cat-142/20170913162153/" TargetMode="External"/><Relationship Id="rId2" Type="http://schemas.openxmlformats.org/officeDocument/2006/relationships/slideLayout" Target="../slideLayouts/slideLayout31.xml"/><Relationship Id="rId1" Type="http://schemas.openxmlformats.org/officeDocument/2006/relationships/tags" Target="../tags/tag8.xml"/><Relationship Id="rId6" Type="http://schemas.openxmlformats.org/officeDocument/2006/relationships/hyperlink" Target="https://www.meti.go.jp/earthquake/nuclear/kinkyu.html" TargetMode="External"/><Relationship Id="rId5" Type="http://schemas.openxmlformats.org/officeDocument/2006/relationships/image" Target="../media/image1.emf"/><Relationship Id="rId4" Type="http://schemas.openxmlformats.org/officeDocument/2006/relationships/oleObject" Target="../embeddings/oleObject1.bin"/><Relationship Id="rId9" Type="http://schemas.openxmlformats.org/officeDocument/2006/relationships/hyperlink" Target="https://www.jgrants-portal.go.jp/subsidy/a0WJ200000CDK64MAH"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1.xml"/></Relationships>
</file>

<file path=ppt/slides/_rels/slide2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7.xml"/><Relationship Id="rId1" Type="http://schemas.openxmlformats.org/officeDocument/2006/relationships/slideLayout" Target="../slideLayouts/slideLayout31.xml"/><Relationship Id="rId5" Type="http://schemas.openxmlformats.org/officeDocument/2006/relationships/image" Target="../media/image6.emf"/><Relationship Id="rId4" Type="http://schemas.openxmlformats.org/officeDocument/2006/relationships/package" Target="../embeddings/Microsoft_Excel_Worksheet.xlsx"/></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31.xml"/><Relationship Id="rId1" Type="http://schemas.openxmlformats.org/officeDocument/2006/relationships/tags" Target="../tags/tag10.x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31.xml"/><Relationship Id="rId1" Type="http://schemas.openxmlformats.org/officeDocument/2006/relationships/tags" Target="../tags/tag11.x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1.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31.xml"/><Relationship Id="rId1" Type="http://schemas.openxmlformats.org/officeDocument/2006/relationships/tags" Target="../tags/tag12.x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1.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1.xml"/><Relationship Id="rId1" Type="http://schemas.openxmlformats.org/officeDocument/2006/relationships/tags" Target="../tags/tag9.x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表 19">
            <a:extLst>
              <a:ext uri="{FF2B5EF4-FFF2-40B4-BE49-F238E27FC236}">
                <a16:creationId xmlns:a16="http://schemas.microsoft.com/office/drawing/2014/main" id="{747144FC-E4E4-4AE3-B451-1B9E82050758}"/>
              </a:ext>
            </a:extLst>
          </p:cNvPr>
          <p:cNvGraphicFramePr>
            <a:graphicFrameLocks noGrp="1"/>
          </p:cNvGraphicFramePr>
          <p:nvPr>
            <p:extLst>
              <p:ext uri="{D42A27DB-BD31-4B8C-83A1-F6EECF244321}">
                <p14:modId xmlns:p14="http://schemas.microsoft.com/office/powerpoint/2010/main" val="370861677"/>
              </p:ext>
            </p:extLst>
          </p:nvPr>
        </p:nvGraphicFramePr>
        <p:xfrm>
          <a:off x="658810" y="2313649"/>
          <a:ext cx="8949120" cy="2872260"/>
        </p:xfrm>
        <a:graphic>
          <a:graphicData uri="http://schemas.openxmlformats.org/drawingml/2006/table">
            <a:tbl>
              <a:tblPr firstRow="1" bandRow="1">
                <a:tableStyleId>{5C22544A-7EE6-4342-B048-85BDC9FD1C3A}</a:tableStyleId>
              </a:tblPr>
              <a:tblGrid>
                <a:gridCol w="2218300">
                  <a:extLst>
                    <a:ext uri="{9D8B030D-6E8A-4147-A177-3AD203B41FA5}">
                      <a16:colId xmlns:a16="http://schemas.microsoft.com/office/drawing/2014/main" val="612360882"/>
                    </a:ext>
                  </a:extLst>
                </a:gridCol>
                <a:gridCol w="1037700">
                  <a:extLst>
                    <a:ext uri="{9D8B030D-6E8A-4147-A177-3AD203B41FA5}">
                      <a16:colId xmlns:a16="http://schemas.microsoft.com/office/drawing/2014/main" val="417653922"/>
                    </a:ext>
                  </a:extLst>
                </a:gridCol>
                <a:gridCol w="1000416">
                  <a:extLst>
                    <a:ext uri="{9D8B030D-6E8A-4147-A177-3AD203B41FA5}">
                      <a16:colId xmlns:a16="http://schemas.microsoft.com/office/drawing/2014/main" val="1347542361"/>
                    </a:ext>
                  </a:extLst>
                </a:gridCol>
                <a:gridCol w="720000">
                  <a:extLst>
                    <a:ext uri="{9D8B030D-6E8A-4147-A177-3AD203B41FA5}">
                      <a16:colId xmlns:a16="http://schemas.microsoft.com/office/drawing/2014/main" val="3041436933"/>
                    </a:ext>
                  </a:extLst>
                </a:gridCol>
                <a:gridCol w="469902">
                  <a:extLst>
                    <a:ext uri="{9D8B030D-6E8A-4147-A177-3AD203B41FA5}">
                      <a16:colId xmlns:a16="http://schemas.microsoft.com/office/drawing/2014/main" val="2685449663"/>
                    </a:ext>
                  </a:extLst>
                </a:gridCol>
                <a:gridCol w="250098">
                  <a:extLst>
                    <a:ext uri="{9D8B030D-6E8A-4147-A177-3AD203B41FA5}">
                      <a16:colId xmlns:a16="http://schemas.microsoft.com/office/drawing/2014/main" val="887699476"/>
                    </a:ext>
                  </a:extLst>
                </a:gridCol>
                <a:gridCol w="830022">
                  <a:extLst>
                    <a:ext uri="{9D8B030D-6E8A-4147-A177-3AD203B41FA5}">
                      <a16:colId xmlns:a16="http://schemas.microsoft.com/office/drawing/2014/main" val="532572980"/>
                    </a:ext>
                  </a:extLst>
                </a:gridCol>
                <a:gridCol w="256269">
                  <a:extLst>
                    <a:ext uri="{9D8B030D-6E8A-4147-A177-3AD203B41FA5}">
                      <a16:colId xmlns:a16="http://schemas.microsoft.com/office/drawing/2014/main" val="3527225512"/>
                    </a:ext>
                  </a:extLst>
                </a:gridCol>
                <a:gridCol w="895859">
                  <a:extLst>
                    <a:ext uri="{9D8B030D-6E8A-4147-A177-3AD203B41FA5}">
                      <a16:colId xmlns:a16="http://schemas.microsoft.com/office/drawing/2014/main" val="2854360987"/>
                    </a:ext>
                  </a:extLst>
                </a:gridCol>
                <a:gridCol w="106081">
                  <a:extLst>
                    <a:ext uri="{9D8B030D-6E8A-4147-A177-3AD203B41FA5}">
                      <a16:colId xmlns:a16="http://schemas.microsoft.com/office/drawing/2014/main" val="1860268357"/>
                    </a:ext>
                  </a:extLst>
                </a:gridCol>
                <a:gridCol w="1164473">
                  <a:extLst>
                    <a:ext uri="{9D8B030D-6E8A-4147-A177-3AD203B41FA5}">
                      <a16:colId xmlns:a16="http://schemas.microsoft.com/office/drawing/2014/main" val="1921848409"/>
                    </a:ext>
                  </a:extLst>
                </a:gridCol>
              </a:tblGrid>
              <a:tr h="0">
                <a:tc>
                  <a:txBody>
                    <a:bodyPr/>
                    <a:lstStyle/>
                    <a:p>
                      <a:r>
                        <a:rPr kumimoji="1" lang="ja-JP" altLang="en-US" sz="1050" b="0">
                          <a:solidFill>
                            <a:schemeClr val="tx1"/>
                          </a:solidFill>
                          <a:latin typeface="+mn-ea"/>
                          <a:ea typeface="+mn-ea"/>
                          <a:sym typeface="Yu Gothic UI" panose="020B0500000000000000" pitchFamily="50" charset="-128"/>
                        </a:rPr>
                        <a:t>事業計画の概要（</a:t>
                      </a:r>
                      <a:r>
                        <a:rPr kumimoji="1" lang="en-US" altLang="ja-JP" sz="1050" b="0">
                          <a:solidFill>
                            <a:schemeClr val="tx1"/>
                          </a:solidFill>
                          <a:latin typeface="+mn-ea"/>
                          <a:ea typeface="+mn-ea"/>
                          <a:sym typeface="Yu Gothic UI" panose="020B0500000000000000" pitchFamily="50" charset="-128"/>
                        </a:rPr>
                        <a:t>100</a:t>
                      </a:r>
                      <a:r>
                        <a:rPr kumimoji="1" lang="ja-JP" altLang="en-US" sz="1050" b="0">
                          <a:solidFill>
                            <a:schemeClr val="tx1"/>
                          </a:solidFill>
                          <a:latin typeface="+mn-ea"/>
                          <a:ea typeface="+mn-ea"/>
                          <a:sym typeface="Yu Gothic UI" panose="020B0500000000000000" pitchFamily="50" charset="-128"/>
                        </a:rPr>
                        <a:t>字程度）</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gridSpan="10">
                  <a:txBody>
                    <a:bodyPr/>
                    <a:lstStyle/>
                    <a:p>
                      <a:endParaRPr kumimoji="1" lang="ja-JP" altLang="en-US" sz="1050" b="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lnL w="3175"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3175"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3175"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3175"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3712293"/>
                  </a:ext>
                </a:extLst>
              </a:tr>
              <a:tr h="0">
                <a:tc>
                  <a:txBody>
                    <a:bodyPr/>
                    <a:lstStyle/>
                    <a:p>
                      <a:r>
                        <a:rPr kumimoji="1" lang="ja-JP" altLang="en-US" sz="1050" b="0">
                          <a:solidFill>
                            <a:schemeClr val="tx1"/>
                          </a:solidFill>
                          <a:latin typeface="+mn-ea"/>
                          <a:ea typeface="+mn-ea"/>
                          <a:sym typeface="Yu Gothic UI" panose="020B0500000000000000" pitchFamily="50" charset="-128"/>
                        </a:rPr>
                        <a:t>申請分野区分</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gridSpan="3">
                  <a:txBody>
                    <a:bodyPr/>
                    <a:lstStyle/>
                    <a:p>
                      <a:pPr algn="l"/>
                      <a:endParaRPr kumimoji="1" lang="en-US" altLang="ja-JP" sz="1050" b="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lnL w="3175" cap="flat" cmpd="sng" algn="ctr">
                      <a:solidFill>
                        <a:schemeClr val="tx1"/>
                      </a:solidFill>
                      <a:prstDash val="solid"/>
                      <a:round/>
                      <a:headEnd type="none" w="med" len="med"/>
                      <a:tailEnd type="none" w="med" len="med"/>
                    </a:lnL>
                  </a:tcPr>
                </a:tc>
                <a:tc gridSpan="2">
                  <a:txBody>
                    <a:bodyPr/>
                    <a:lstStyle/>
                    <a:p>
                      <a:r>
                        <a:rPr kumimoji="1" lang="ja-JP" altLang="en-US" sz="1050" b="0">
                          <a:solidFill>
                            <a:schemeClr val="tx1"/>
                          </a:solidFill>
                          <a:latin typeface="+mn-ea"/>
                          <a:ea typeface="+mn-ea"/>
                          <a:sym typeface="Yu Gothic UI" panose="020B0500000000000000" pitchFamily="50" charset="-128"/>
                        </a:rPr>
                        <a:t>新規・継続の別</a:t>
                      </a:r>
                      <a:endParaRPr kumimoji="1" lang="ja-JP" altLang="en-US" sz="1050">
                        <a:latin typeface="+mn-ea"/>
                        <a:ea typeface="+mn-ea"/>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sz="1050">
                        <a:latin typeface="+mn-ea"/>
                        <a:ea typeface="+mn-ea"/>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gridSpan="2">
                  <a:txBody>
                    <a:bodyPr/>
                    <a:lstStyle/>
                    <a:p>
                      <a:endParaRPr kumimoji="1" lang="ja-JP" altLang="en-US" sz="1050">
                        <a:solidFill>
                          <a:srgbClr val="FF0000"/>
                        </a:solidFill>
                        <a:latin typeface="+mn-ea"/>
                        <a:ea typeface="+mn-ea"/>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sz="1050">
                        <a:solidFill>
                          <a:srgbClr val="FF0000"/>
                        </a:solidFill>
                        <a:latin typeface="+mn-ea"/>
                        <a:ea typeface="+mn-ea"/>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a:solidFill>
                            <a:schemeClr val="tx1"/>
                          </a:solidFill>
                          <a:latin typeface="+mn-ea"/>
                          <a:ea typeface="+mn-ea"/>
                          <a:sym typeface="Yu Gothic UI" panose="020B0500000000000000" pitchFamily="50" charset="-128"/>
                        </a:rPr>
                        <a:t>計画年数・年数</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lumMod val="85000"/>
                          <a:lumOff val="1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a:solidFill>
                          <a:schemeClr val="tx1"/>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lumMod val="85000"/>
                          <a:lumOff val="1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lumMod val="85000"/>
                          <a:lumOff val="1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71076016"/>
                  </a:ext>
                </a:extLst>
              </a:tr>
              <a:tr h="0">
                <a:tc>
                  <a:txBody>
                    <a:bodyPr/>
                    <a:lstStyle/>
                    <a:p>
                      <a:r>
                        <a:rPr kumimoji="1" lang="ja-JP" altLang="en-US" sz="1050" b="0">
                          <a:solidFill>
                            <a:schemeClr val="tx1"/>
                          </a:solidFill>
                          <a:latin typeface="+mn-ea"/>
                          <a:ea typeface="+mn-ea"/>
                          <a:sym typeface="Yu Gothic UI" panose="020B0500000000000000" pitchFamily="50" charset="-128"/>
                        </a:rPr>
                        <a:t>申請枠</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9BBB59"/>
                    </a:solidFill>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lnL w="3175" cap="flat" cmpd="sng" algn="ctr">
                      <a:solidFill>
                        <a:schemeClr val="tx1"/>
                      </a:solidFill>
                      <a:prstDash val="solid"/>
                      <a:round/>
                      <a:headEnd type="none" w="med" len="med"/>
                      <a:tailEnd type="none" w="med" len="med"/>
                    </a:lnL>
                  </a:tcPr>
                </a:tc>
                <a:tc gridSpan="2">
                  <a:txBody>
                    <a:bodyPr/>
                    <a:lstStyle/>
                    <a:p>
                      <a:r>
                        <a:rPr kumimoji="1" lang="ja-JP" altLang="en-US" sz="1050">
                          <a:latin typeface="+mn-ea"/>
                          <a:ea typeface="+mn-ea"/>
                        </a:rPr>
                        <a:t>連携先</a:t>
                      </a:r>
                      <a:br>
                        <a:rPr kumimoji="1" lang="en-US" altLang="ja-JP" sz="1050">
                          <a:latin typeface="+mn-ea"/>
                          <a:ea typeface="+mn-ea"/>
                        </a:rPr>
                      </a:br>
                      <a:r>
                        <a:rPr kumimoji="1" lang="ja-JP" altLang="en-US" sz="1050">
                          <a:latin typeface="+mn-ea"/>
                          <a:ea typeface="+mn-ea"/>
                        </a:rPr>
                        <a:t>自治体</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9BBB59"/>
                    </a:solidFill>
                  </a:tcPr>
                </a:tc>
                <a:tc hMerge="1">
                  <a:txBody>
                    <a:bodyPr/>
                    <a:lstStyle/>
                    <a:p>
                      <a:endParaRPr kumimoji="1" lang="ja-JP" altLang="en-US" sz="1050">
                        <a:latin typeface="+mn-ea"/>
                        <a:ea typeface="+mn-ea"/>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9BBB59"/>
                    </a:solidFill>
                  </a:tcPr>
                </a:tc>
                <a:tc gridSpan="2">
                  <a:txBody>
                    <a:bodyPr/>
                    <a:lstStyle/>
                    <a:p>
                      <a:endParaRPr kumimoji="1" lang="ja-JP" altLang="en-US" sz="1050">
                        <a:solidFill>
                          <a:srgbClr val="FF0000"/>
                        </a:solidFill>
                        <a:latin typeface="+mn-ea"/>
                        <a:ea typeface="+mn-ea"/>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sz="1050">
                        <a:solidFill>
                          <a:srgbClr val="FF0000"/>
                        </a:solidFill>
                        <a:latin typeface="+mn-ea"/>
                        <a:ea typeface="+mn-ea"/>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a:solidFill>
                            <a:schemeClr val="tx1"/>
                          </a:solidFill>
                          <a:latin typeface="+mn-ea"/>
                          <a:ea typeface="+mn-ea"/>
                          <a:sym typeface="Yu Gothic UI" panose="020B0500000000000000" pitchFamily="50" charset="-128"/>
                        </a:rPr>
                        <a:t>補助率</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9BBB59"/>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a:solidFill>
                          <a:schemeClr val="tx1"/>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9BBB59"/>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19718318"/>
                  </a:ext>
                </a:extLst>
              </a:tr>
              <a:tr h="0">
                <a:tc>
                  <a:txBody>
                    <a:bodyPr/>
                    <a:lstStyle/>
                    <a:p>
                      <a:r>
                        <a:rPr kumimoji="1" lang="ja-JP" altLang="en-US" sz="1050" b="0">
                          <a:solidFill>
                            <a:schemeClr val="tx1"/>
                          </a:solidFill>
                          <a:latin typeface="+mn-ea"/>
                          <a:ea typeface="+mn-ea"/>
                          <a:sym typeface="Yu Gothic UI" panose="020B0500000000000000" pitchFamily="50" charset="-128"/>
                        </a:rPr>
                        <a:t>有償実証の予定</a:t>
                      </a:r>
                      <a:r>
                        <a:rPr kumimoji="1" lang="ja-JP" altLang="en-US" sz="1050" b="0">
                          <a:solidFill>
                            <a:srgbClr val="FF0E0E"/>
                          </a:solidFill>
                          <a:latin typeface="+mn-ea"/>
                          <a:ea typeface="+mn-ea"/>
                          <a:sym typeface="Yu Gothic UI" panose="020B0500000000000000" pitchFamily="50" charset="-128"/>
                        </a:rPr>
                        <a:t>（有・無）</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9BBB59"/>
                    </a:solidFill>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gridSpan="7">
                  <a:txBody>
                    <a:bodyPr/>
                    <a:lstStyle/>
                    <a:p>
                      <a:endParaRPr kumimoji="1" lang="ja-JP" altLang="en-US" sz="1050">
                        <a:latin typeface="+mn-ea"/>
                        <a:ea typeface="+mn-ea"/>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BlToTr w="12700" cap="flat" cmpd="sng" algn="ctr">
                      <a:solidFill>
                        <a:schemeClr val="tx1"/>
                      </a:solidFill>
                      <a:prstDash val="solid"/>
                      <a:round/>
                      <a:headEnd type="none" w="med" len="med"/>
                      <a:tailEnd type="none" w="med" len="med"/>
                    </a:lnBlToTr>
                    <a:noFill/>
                  </a:tcPr>
                </a:tc>
                <a:tc hMerge="1">
                  <a:txBody>
                    <a:bodyPr/>
                    <a:lstStyle/>
                    <a:p>
                      <a:endParaRPr kumimoji="1" lang="ja-JP" altLang="en-US"/>
                    </a:p>
                  </a:txBody>
                  <a:tcPr/>
                </a:tc>
                <a:tc hMerge="1">
                  <a:txBody>
                    <a:bodyPr/>
                    <a:lstStyle/>
                    <a:p>
                      <a:endParaRPr kumimoji="1" lang="ja-JP" altLang="en-US" sz="1050">
                        <a:solidFill>
                          <a:srgbClr val="FF0000"/>
                        </a:solidFill>
                        <a:latin typeface="+mn-ea"/>
                        <a:ea typeface="+mn-ea"/>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a:solidFill>
                          <a:schemeClr val="tx1"/>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9BBB59"/>
                    </a:solidFill>
                  </a:tcPr>
                </a:tc>
                <a:tc hMerge="1">
                  <a:txBody>
                    <a:bodyPr/>
                    <a:lstStyle/>
                    <a:p>
                      <a:endParaRPr kumimoji="1" lang="ja-JP" altLang="en-US"/>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16989202"/>
                  </a:ext>
                </a:extLst>
              </a:tr>
              <a:tr h="139649">
                <a:tc>
                  <a:txBody>
                    <a:bodyPr/>
                    <a:lstStyle/>
                    <a:p>
                      <a:r>
                        <a:rPr kumimoji="1" lang="ja-JP" altLang="en-US" sz="1050" b="0">
                          <a:solidFill>
                            <a:schemeClr val="tx1"/>
                          </a:solidFill>
                          <a:latin typeface="+mn-ea"/>
                          <a:ea typeface="+mn-ea"/>
                          <a:sym typeface="Yu Gothic UI" panose="020B0500000000000000" pitchFamily="50" charset="-128"/>
                        </a:rPr>
                        <a:t>連携先事業者名（連携提案の場合）</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gridSpan="10">
                  <a:txBody>
                    <a:bodyPr/>
                    <a:lstStyle/>
                    <a:p>
                      <a:pPr algn="l"/>
                      <a:endParaRPr kumimoji="1" lang="ja-JP" altLang="en-US" sz="1050" b="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lnL w="3175"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3175"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197855228"/>
                  </a:ext>
                </a:extLst>
              </a:tr>
              <a:tr h="0">
                <a:tc>
                  <a:txBody>
                    <a:bodyPr/>
                    <a:lstStyle/>
                    <a:p>
                      <a:r>
                        <a:rPr kumimoji="1" lang="ja-JP" altLang="en-US" sz="1050" b="0">
                          <a:solidFill>
                            <a:schemeClr val="tx1"/>
                          </a:solidFill>
                          <a:latin typeface="+mn-ea"/>
                          <a:ea typeface="+mn-ea"/>
                          <a:sym typeface="Yu Gothic UI" panose="020B0500000000000000" pitchFamily="50" charset="-128"/>
                        </a:rPr>
                        <a:t>補助事業の開始及び完了予定日</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gridSpan="8">
                  <a:txBody>
                    <a:bodyPr/>
                    <a:lstStyle/>
                    <a:p>
                      <a:pPr algn="l"/>
                      <a:r>
                        <a:rPr kumimoji="1" lang="ja-JP" altLang="en-US" sz="1050" b="0">
                          <a:solidFill>
                            <a:schemeClr val="tx1"/>
                          </a:solidFill>
                          <a:latin typeface="+mn-ea"/>
                          <a:ea typeface="+mn-ea"/>
                          <a:sym typeface="Yu Gothic UI" panose="020B0500000000000000" pitchFamily="50" charset="-128"/>
                        </a:rPr>
                        <a:t>補助事業の開始日は交付決定日又は指令前着手承認日のいずれか早い日　～　</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lumMod val="85000"/>
                          <a:lumOff val="15000"/>
                        </a:schemeClr>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hMerge="1">
                  <a:txBody>
                    <a:bodyPr/>
                    <a:lstStyle/>
                    <a:p>
                      <a:endParaRPr kumimoji="1" lang="ja-JP" altLang="en-US"/>
                    </a:p>
                  </a:txBody>
                  <a:tcPr>
                    <a:lnL w="3175"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3175"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3175" cap="flat" cmpd="sng" algn="ctr">
                      <a:solidFill>
                        <a:schemeClr val="tx1"/>
                      </a:solidFill>
                      <a:prstDash val="solid"/>
                      <a:round/>
                      <a:headEnd type="none" w="med" len="med"/>
                      <a:tailEnd type="none" w="med" len="med"/>
                    </a:lnL>
                  </a:tcPr>
                </a:tc>
                <a:tc gridSpan="2">
                  <a:txBody>
                    <a:bodyPr/>
                    <a:lstStyle/>
                    <a:p>
                      <a:pPr algn="l"/>
                      <a:endParaRPr kumimoji="1" lang="ja-JP" altLang="en-US" sz="1050" b="0">
                        <a:solidFill>
                          <a:schemeClr val="tx1"/>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lumMod val="85000"/>
                          <a:lumOff val="15000"/>
                        </a:schemeClr>
                      </a:solidFill>
                      <a:prstDash val="solid"/>
                      <a:round/>
                      <a:headEnd type="none" w="med" len="med"/>
                      <a:tailEnd type="none" w="med" len="med"/>
                    </a:lnT>
                    <a:lnB w="3175" cap="flat" cmpd="sng" algn="ctr">
                      <a:solidFill>
                        <a:schemeClr val="tx1">
                          <a:lumMod val="85000"/>
                          <a:lumOff val="15000"/>
                        </a:schemeClr>
                      </a:solidFill>
                      <a:prstDash val="solid"/>
                      <a:round/>
                      <a:headEnd type="none" w="med" len="med"/>
                      <a:tailEnd type="none" w="med" len="med"/>
                    </a:lnB>
                    <a:noFill/>
                  </a:tcPr>
                </a:tc>
                <a:tc hMerge="1">
                  <a:txBody>
                    <a:bodyPr/>
                    <a:lstStyle/>
                    <a:p>
                      <a:endParaRPr kumimoji="1" lang="ja-JP" altLang="en-US"/>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lumMod val="85000"/>
                          <a:lumOff val="15000"/>
                        </a:schemeClr>
                      </a:solidFill>
                      <a:prstDash val="solid"/>
                      <a:round/>
                      <a:headEnd type="none" w="med" len="med"/>
                      <a:tailEnd type="none" w="med" len="med"/>
                    </a:lnT>
                    <a:lnB w="3175" cap="flat" cmpd="sng" algn="ctr">
                      <a:solidFill>
                        <a:schemeClr val="tx1">
                          <a:lumMod val="85000"/>
                          <a:lumOff val="15000"/>
                        </a:schemeClr>
                      </a:solidFill>
                      <a:prstDash val="solid"/>
                      <a:round/>
                      <a:headEnd type="none" w="med" len="med"/>
                      <a:tailEnd type="none" w="med" len="med"/>
                    </a:lnB>
                    <a:noFill/>
                  </a:tcPr>
                </a:tc>
                <a:extLst>
                  <a:ext uri="{0D108BD9-81ED-4DB2-BD59-A6C34878D82A}">
                    <a16:rowId xmlns:a16="http://schemas.microsoft.com/office/drawing/2014/main" val="1589517251"/>
                  </a:ext>
                </a:extLst>
              </a:tr>
              <a:tr h="0">
                <a:tc rowSpan="5">
                  <a:txBody>
                    <a:bodyPr/>
                    <a:lstStyle/>
                    <a:p>
                      <a:r>
                        <a:rPr kumimoji="1" lang="ja-JP" altLang="en-US" sz="1050" b="0">
                          <a:solidFill>
                            <a:schemeClr val="tx1"/>
                          </a:solidFill>
                          <a:latin typeface="+mn-ea"/>
                          <a:ea typeface="+mn-ea"/>
                          <a:sym typeface="Yu Gothic UI" panose="020B0500000000000000" pitchFamily="50" charset="-128"/>
                        </a:rPr>
                        <a:t>補助金申請額等　［単位：円］</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a:solidFill>
                          <a:schemeClr val="tx1"/>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lumMod val="85000"/>
                          <a:lumOff val="1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a:solidFill>
                          <a:schemeClr val="tx1"/>
                        </a:solidFill>
                        <a:latin typeface="+mn-ea"/>
                        <a:ea typeface="+mn-ea"/>
                        <a:sym typeface="Yu Gothic UI" panose="020B0500000000000000" pitchFamily="50" charset="-128"/>
                      </a:endParaRPr>
                    </a:p>
                  </a:txBody>
                  <a:tcPr marL="36000" marR="36000" marT="36000" marB="36000" anchor="ctr">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lumMod val="85000"/>
                          <a:lumOff val="1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gridSpan="2">
                  <a:txBody>
                    <a:bodyPr/>
                    <a:lstStyle/>
                    <a:p>
                      <a:pPr algn="ctr"/>
                      <a:r>
                        <a:rPr kumimoji="1" lang="ja-JP" altLang="en-US" sz="1050" b="0">
                          <a:solidFill>
                            <a:schemeClr val="tx1"/>
                          </a:solidFill>
                          <a:latin typeface="+mn-ea"/>
                          <a:ea typeface="+mn-ea"/>
                          <a:sym typeface="Yu Gothic UI" panose="020B0500000000000000" pitchFamily="50" charset="-128"/>
                        </a:rPr>
                        <a:t>経費全体額 </a:t>
                      </a:r>
                      <a:r>
                        <a:rPr kumimoji="1" lang="en-US" altLang="ja-JP" sz="1050" b="0">
                          <a:solidFill>
                            <a:schemeClr val="tx1"/>
                          </a:solidFill>
                          <a:latin typeface="+mn-ea"/>
                          <a:ea typeface="+mn-ea"/>
                          <a:sym typeface="Yu Gothic UI" panose="020B0500000000000000" pitchFamily="50" charset="-128"/>
                        </a:rPr>
                        <a:t>(A)</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lumMod val="85000"/>
                          <a:lumOff val="1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gridSpan="2">
                  <a:txBody>
                    <a:bodyPr/>
                    <a:lstStyle/>
                    <a:p>
                      <a:pPr algn="ctr"/>
                      <a:r>
                        <a:rPr kumimoji="1" lang="zh-TW" altLang="en-US" sz="1050" b="0">
                          <a:solidFill>
                            <a:schemeClr val="tx1"/>
                          </a:solidFill>
                          <a:latin typeface="+mn-ea"/>
                          <a:ea typeface="+mn-ea"/>
                          <a:sym typeface="Yu Gothic UI" panose="020B0500000000000000" pitchFamily="50" charset="-128"/>
                        </a:rPr>
                        <a:t>補助対象経費</a:t>
                      </a:r>
                      <a:r>
                        <a:rPr kumimoji="1" lang="en-US" altLang="zh-TW" sz="1050" b="0">
                          <a:solidFill>
                            <a:schemeClr val="tx1"/>
                          </a:solidFill>
                          <a:latin typeface="+mn-ea"/>
                          <a:ea typeface="+mn-ea"/>
                          <a:sym typeface="Yu Gothic UI" panose="020B0500000000000000" pitchFamily="50" charset="-128"/>
                        </a:rPr>
                        <a:t>(B)</a:t>
                      </a:r>
                      <a:endParaRPr kumimoji="1" lang="en-US" altLang="ja-JP" sz="1050" b="0">
                        <a:solidFill>
                          <a:schemeClr val="tx1"/>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lumMod val="85000"/>
                          <a:lumOff val="1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hMerge="1">
                  <a:txBody>
                    <a:bodyPr/>
                    <a:lstStyle/>
                    <a:p>
                      <a:r>
                        <a:rPr kumimoji="1" lang="zh-TW" altLang="en-US" sz="1050" b="0">
                          <a:solidFill>
                            <a:schemeClr val="tx1"/>
                          </a:solidFill>
                          <a:latin typeface="+mn-ea"/>
                          <a:ea typeface="+mn-ea"/>
                          <a:sym typeface="Yu Gothic UI" panose="020B0500000000000000" pitchFamily="50" charset="-128"/>
                        </a:rPr>
                        <a:t>補助対象経費</a:t>
                      </a:r>
                      <a:r>
                        <a:rPr kumimoji="1" lang="en-US" altLang="zh-TW" sz="1050" b="0">
                          <a:solidFill>
                            <a:schemeClr val="tx1"/>
                          </a:solidFill>
                          <a:latin typeface="+mn-ea"/>
                          <a:ea typeface="+mn-ea"/>
                          <a:sym typeface="Yu Gothic UI" panose="020B0500000000000000" pitchFamily="50" charset="-128"/>
                        </a:rPr>
                        <a:t>(B)</a:t>
                      </a:r>
                      <a:endParaRPr kumimoji="1" lang="ja-JP" altLang="en-US"/>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lumMod val="85000"/>
                          <a:lumOff val="1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gridSpan="2">
                  <a:txBody>
                    <a:bodyPr/>
                    <a:lstStyle/>
                    <a:p>
                      <a:pPr algn="ctr"/>
                      <a:r>
                        <a:rPr kumimoji="1" lang="zh-TW" altLang="en-US" sz="1050" b="0">
                          <a:solidFill>
                            <a:schemeClr val="tx1"/>
                          </a:solidFill>
                          <a:latin typeface="+mn-ea"/>
                          <a:ea typeface="+mn-ea"/>
                          <a:sym typeface="Yu Gothic UI" panose="020B0500000000000000" pitchFamily="50" charset="-128"/>
                        </a:rPr>
                        <a:t>補助金</a:t>
                      </a:r>
                      <a:r>
                        <a:rPr kumimoji="1" lang="ja-JP" altLang="en-US" sz="1050" b="0">
                          <a:solidFill>
                            <a:schemeClr val="tx1"/>
                          </a:solidFill>
                          <a:latin typeface="+mn-ea"/>
                          <a:ea typeface="+mn-ea"/>
                          <a:sym typeface="Yu Gothic UI" panose="020B0500000000000000" pitchFamily="50" charset="-128"/>
                        </a:rPr>
                        <a:t>相当</a:t>
                      </a:r>
                      <a:r>
                        <a:rPr kumimoji="1" lang="zh-TW" altLang="en-US" sz="1050" b="0">
                          <a:solidFill>
                            <a:schemeClr val="tx1"/>
                          </a:solidFill>
                          <a:latin typeface="+mn-ea"/>
                          <a:ea typeface="+mn-ea"/>
                          <a:sym typeface="Yu Gothic UI" panose="020B0500000000000000" pitchFamily="50" charset="-128"/>
                        </a:rPr>
                        <a:t>額</a:t>
                      </a:r>
                      <a:r>
                        <a:rPr kumimoji="1" lang="en-US" altLang="zh-TW" sz="1050" b="0">
                          <a:solidFill>
                            <a:schemeClr val="tx1"/>
                          </a:solidFill>
                          <a:latin typeface="+mn-ea"/>
                          <a:ea typeface="+mn-ea"/>
                          <a:sym typeface="Yu Gothic UI" panose="020B0500000000000000" pitchFamily="50" charset="-128"/>
                        </a:rPr>
                        <a:t>(C)</a:t>
                      </a:r>
                      <a:endParaRPr kumimoji="1" lang="en-US" altLang="ja-JP" sz="1050" b="0">
                        <a:solidFill>
                          <a:schemeClr val="tx1"/>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lumMod val="85000"/>
                          <a:lumOff val="1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r>
                        <a:rPr kumimoji="1" lang="zh-TW" altLang="en-US" sz="1050" b="0">
                          <a:solidFill>
                            <a:schemeClr val="tx1"/>
                          </a:solidFill>
                          <a:latin typeface="+mn-ea"/>
                          <a:ea typeface="+mn-ea"/>
                          <a:sym typeface="Yu Gothic UI" panose="020B0500000000000000" pitchFamily="50" charset="-128"/>
                        </a:rPr>
                        <a:t>補助金</a:t>
                      </a:r>
                      <a:r>
                        <a:rPr kumimoji="1" lang="ja-JP" altLang="en-US" sz="1050" b="0">
                          <a:solidFill>
                            <a:schemeClr val="tx1"/>
                          </a:solidFill>
                          <a:latin typeface="+mn-ea"/>
                          <a:ea typeface="+mn-ea"/>
                          <a:sym typeface="Yu Gothic UI" panose="020B0500000000000000" pitchFamily="50" charset="-128"/>
                        </a:rPr>
                        <a:t>相当</a:t>
                      </a:r>
                      <a:r>
                        <a:rPr kumimoji="1" lang="zh-TW" altLang="en-US" sz="1050" b="0">
                          <a:solidFill>
                            <a:schemeClr val="tx1"/>
                          </a:solidFill>
                          <a:latin typeface="+mn-ea"/>
                          <a:ea typeface="+mn-ea"/>
                          <a:sym typeface="Yu Gothic UI" panose="020B0500000000000000" pitchFamily="50" charset="-128"/>
                        </a:rPr>
                        <a:t>額</a:t>
                      </a:r>
                      <a:r>
                        <a:rPr kumimoji="1" lang="en-US" altLang="zh-TW" sz="1050" b="0">
                          <a:solidFill>
                            <a:schemeClr val="tx1"/>
                          </a:solidFill>
                          <a:latin typeface="+mn-ea"/>
                          <a:ea typeface="+mn-ea"/>
                          <a:sym typeface="Yu Gothic UI" panose="020B0500000000000000" pitchFamily="50" charset="-128"/>
                        </a:rPr>
                        <a:t>(C)</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lumMod val="85000"/>
                          <a:lumOff val="1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gridSpan="2">
                  <a:txBody>
                    <a:bodyPr/>
                    <a:lstStyle/>
                    <a:p>
                      <a:pPr algn="ctr"/>
                      <a:r>
                        <a:rPr kumimoji="1" lang="zh-TW" altLang="en-US" sz="1050" b="0">
                          <a:solidFill>
                            <a:schemeClr val="tx1"/>
                          </a:solidFill>
                          <a:latin typeface="+mn-ea"/>
                          <a:ea typeface="+mn-ea"/>
                          <a:sym typeface="Yu Gothic UI" panose="020B0500000000000000" pitchFamily="50" charset="-128"/>
                        </a:rPr>
                        <a:t>補助金申請額</a:t>
                      </a:r>
                      <a:endParaRPr kumimoji="1" lang="en-US" altLang="ja-JP" sz="1050" b="0">
                        <a:solidFill>
                          <a:schemeClr val="tx1"/>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lumMod val="85000"/>
                          <a:lumOff val="1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9BBB59"/>
                    </a:solidFill>
                  </a:tcPr>
                </a:tc>
                <a:tc hMerge="1">
                  <a:txBody>
                    <a:bodyPr/>
                    <a:lstStyle/>
                    <a:p>
                      <a:r>
                        <a:rPr kumimoji="1" lang="zh-TW" altLang="en-US" sz="1050" b="0">
                          <a:solidFill>
                            <a:schemeClr val="tx1"/>
                          </a:solidFill>
                          <a:latin typeface="+mn-ea"/>
                          <a:ea typeface="+mn-ea"/>
                          <a:sym typeface="Yu Gothic UI" panose="020B0500000000000000" pitchFamily="50" charset="-128"/>
                        </a:rPr>
                        <a:t>補助金申請額</a:t>
                      </a:r>
                      <a:endParaRPr kumimoji="1" lang="ja-JP" altLang="en-US"/>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lumMod val="85000"/>
                          <a:lumOff val="1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9BBB59"/>
                    </a:solidFill>
                  </a:tcPr>
                </a:tc>
                <a:extLst>
                  <a:ext uri="{0D108BD9-81ED-4DB2-BD59-A6C34878D82A}">
                    <a16:rowId xmlns:a16="http://schemas.microsoft.com/office/drawing/2014/main" val="1252590568"/>
                  </a:ext>
                </a:extLst>
              </a:tr>
              <a:tr h="174015">
                <a:tc vMerge="1">
                  <a:txBody>
                    <a:bodyPr/>
                    <a:lstStyle/>
                    <a:p>
                      <a:endParaRPr kumimoji="1" lang="ja-JP" altLang="en-US"/>
                    </a:p>
                  </a:txBody>
                  <a:tcPr/>
                </a:tc>
                <a:tc>
                  <a:txBody>
                    <a:bodyPr/>
                    <a:lstStyle/>
                    <a:p>
                      <a:pPr algn="l"/>
                      <a:r>
                        <a:rPr kumimoji="1" lang="en-US" altLang="ja-JP" sz="1050" b="0">
                          <a:solidFill>
                            <a:schemeClr val="tx1"/>
                          </a:solidFill>
                          <a:latin typeface="+mn-ea"/>
                          <a:ea typeface="+mn-ea"/>
                          <a:sym typeface="Yu Gothic UI" panose="020B0500000000000000" pitchFamily="50" charset="-128"/>
                        </a:rPr>
                        <a:t>1</a:t>
                      </a:r>
                      <a:r>
                        <a:rPr kumimoji="1" lang="ja-JP" altLang="en-US" sz="1050" b="0">
                          <a:solidFill>
                            <a:schemeClr val="tx1"/>
                          </a:solidFill>
                          <a:latin typeface="+mn-ea"/>
                          <a:ea typeface="+mn-ea"/>
                          <a:sym typeface="Yu Gothic UI" panose="020B0500000000000000" pitchFamily="50" charset="-128"/>
                        </a:rPr>
                        <a:t>年目</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l"/>
                      <a:r>
                        <a:rPr kumimoji="1" lang="ja-JP" altLang="en-US" sz="1050" b="0">
                          <a:solidFill>
                            <a:srgbClr val="FF0E0E"/>
                          </a:solidFill>
                          <a:latin typeface="+mn-ea"/>
                          <a:ea typeface="+mn-ea"/>
                          <a:sym typeface="Yu Gothic UI" panose="020B0500000000000000" pitchFamily="50" charset="-128"/>
                        </a:rPr>
                        <a:t>令和　年度</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gridSpan="2">
                  <a:txBody>
                    <a:bodyPr/>
                    <a:lstStyle/>
                    <a:p>
                      <a:pPr algn="r"/>
                      <a:endParaRPr kumimoji="1" lang="en-US" altLang="ja-JP" sz="1050" b="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2">
                  <a:txBody>
                    <a:bodyPr/>
                    <a:lstStyle/>
                    <a:p>
                      <a:pPr algn="r"/>
                      <a:endParaRPr kumimoji="1" lang="en-US" altLang="ja-JP" sz="1050" b="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gridSpan="2">
                  <a:txBody>
                    <a:bodyPr/>
                    <a:lstStyle/>
                    <a:p>
                      <a:pPr algn="r"/>
                      <a:endParaRPr kumimoji="1" lang="en-US" altLang="ja-JP" sz="1050" b="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pPr algn="r"/>
                      <a:endParaRPr kumimoji="1" lang="ja-JP" altLang="en-US" sz="1050" b="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gridSpan="2">
                  <a:txBody>
                    <a:bodyPr/>
                    <a:lstStyle/>
                    <a:p>
                      <a:pPr algn="r"/>
                      <a:endParaRPr kumimoji="1" lang="en-US" altLang="ja-JP" sz="1050" b="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85196752"/>
                  </a:ext>
                </a:extLst>
              </a:tr>
              <a:tr h="0">
                <a:tc v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a:solidFill>
                            <a:schemeClr val="tx1"/>
                          </a:solidFill>
                          <a:latin typeface="+mn-ea"/>
                          <a:ea typeface="+mn-ea"/>
                          <a:sym typeface="Yu Gothic UI" panose="020B0500000000000000" pitchFamily="50" charset="-128"/>
                        </a:rPr>
                        <a:t>2</a:t>
                      </a:r>
                      <a:r>
                        <a:rPr kumimoji="1" lang="ja-JP" altLang="en-US" sz="1050" b="0">
                          <a:solidFill>
                            <a:schemeClr val="tx1"/>
                          </a:solidFill>
                          <a:latin typeface="+mn-ea"/>
                          <a:ea typeface="+mn-ea"/>
                          <a:sym typeface="Yu Gothic UI" panose="020B0500000000000000" pitchFamily="50" charset="-128"/>
                        </a:rPr>
                        <a:t>年目</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a:solidFill>
                            <a:srgbClr val="FF0E0E"/>
                          </a:solidFill>
                          <a:latin typeface="+mn-ea"/>
                          <a:ea typeface="+mn-ea"/>
                          <a:sym typeface="Yu Gothic UI" panose="020B0500000000000000" pitchFamily="50" charset="-128"/>
                        </a:rPr>
                        <a:t>令和　年度</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gridSpan="2">
                  <a:txBody>
                    <a:bodyPr/>
                    <a:lstStyle/>
                    <a:p>
                      <a:pPr algn="r"/>
                      <a:endParaRPr kumimoji="1" lang="en-US" altLang="ja-JP" sz="1050" b="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2">
                  <a:txBody>
                    <a:bodyPr/>
                    <a:lstStyle/>
                    <a:p>
                      <a:pPr algn="r"/>
                      <a:endParaRPr kumimoji="1" lang="en-US" altLang="ja-JP" sz="1050" b="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gridSpan="2">
                  <a:txBody>
                    <a:bodyPr/>
                    <a:lstStyle/>
                    <a:p>
                      <a:pPr algn="r"/>
                      <a:endParaRPr kumimoji="1" lang="en-US" altLang="ja-JP" sz="1050" b="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pPr algn="r"/>
                      <a:endParaRPr kumimoji="1" lang="ja-JP" altLang="en-US" sz="1050" b="0">
                        <a:solidFill>
                          <a:schemeClr val="bg1">
                            <a:lumMod val="75000"/>
                          </a:schemeClr>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gridSpan="2">
                  <a:txBody>
                    <a:bodyPr/>
                    <a:lstStyle/>
                    <a:p>
                      <a:pPr algn="r"/>
                      <a:endParaRPr kumimoji="1" lang="en-US" altLang="ja-JP" sz="1050" b="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80783298"/>
                  </a:ext>
                </a:extLst>
              </a:tr>
              <a:tr h="0">
                <a:tc v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a:solidFill>
                            <a:schemeClr val="tx1"/>
                          </a:solidFill>
                          <a:latin typeface="+mn-ea"/>
                          <a:ea typeface="+mn-ea"/>
                          <a:sym typeface="Yu Gothic UI" panose="020B0500000000000000" pitchFamily="50" charset="-128"/>
                        </a:rPr>
                        <a:t>3</a:t>
                      </a:r>
                      <a:r>
                        <a:rPr kumimoji="1" lang="ja-JP" altLang="en-US" sz="1050" b="0">
                          <a:solidFill>
                            <a:schemeClr val="tx1"/>
                          </a:solidFill>
                          <a:latin typeface="+mn-ea"/>
                          <a:ea typeface="+mn-ea"/>
                          <a:sym typeface="Yu Gothic UI" panose="020B0500000000000000" pitchFamily="50" charset="-128"/>
                        </a:rPr>
                        <a:t>年目</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a:solidFill>
                            <a:srgbClr val="FF0E0E"/>
                          </a:solidFill>
                          <a:latin typeface="+mn-ea"/>
                          <a:ea typeface="+mn-ea"/>
                          <a:sym typeface="Yu Gothic UI" panose="020B0500000000000000" pitchFamily="50" charset="-128"/>
                        </a:rPr>
                        <a:t>令和　年度</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gridSpan="2">
                  <a:txBody>
                    <a:bodyPr/>
                    <a:lstStyle/>
                    <a:p>
                      <a:pPr algn="r"/>
                      <a:endParaRPr kumimoji="1" lang="en-US" altLang="ja-JP" sz="1050" b="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2">
                  <a:txBody>
                    <a:bodyPr/>
                    <a:lstStyle/>
                    <a:p>
                      <a:pPr algn="r"/>
                      <a:endParaRPr kumimoji="1" lang="en-US" altLang="ja-JP" sz="1050" b="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gridSpan="2">
                  <a:txBody>
                    <a:bodyPr/>
                    <a:lstStyle/>
                    <a:p>
                      <a:pPr algn="r"/>
                      <a:endParaRPr kumimoji="1" lang="en-US" altLang="ja-JP" sz="1050" b="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pPr algn="r"/>
                      <a:endParaRPr kumimoji="1" lang="ja-JP" altLang="en-US" sz="1050" b="0">
                        <a:solidFill>
                          <a:schemeClr val="bg1">
                            <a:lumMod val="75000"/>
                          </a:schemeClr>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gridSpan="2">
                  <a:txBody>
                    <a:bodyPr/>
                    <a:lstStyle/>
                    <a:p>
                      <a:pPr algn="r"/>
                      <a:endParaRPr kumimoji="1" lang="en-US" altLang="ja-JP" sz="1050" b="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94429072"/>
                  </a:ext>
                </a:extLst>
              </a:tr>
              <a:tr h="0">
                <a:tc vMerge="1">
                  <a:txBody>
                    <a:bodyPr/>
                    <a:lstStyle/>
                    <a:p>
                      <a:endParaRPr kumimoji="1" lang="ja-JP" altLang="en-US" sz="1050" b="0">
                        <a:solidFill>
                          <a:schemeClr val="tx1"/>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a:solidFill>
                          <a:schemeClr val="tx1"/>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a:solidFill>
                            <a:schemeClr val="tx1"/>
                          </a:solidFill>
                          <a:latin typeface="+mn-ea"/>
                          <a:ea typeface="+mn-ea"/>
                          <a:sym typeface="Yu Gothic UI" panose="020B0500000000000000" pitchFamily="50" charset="-128"/>
                        </a:rPr>
                        <a:t>合計</a:t>
                      </a:r>
                    </a:p>
                  </a:txBody>
                  <a:tcPr marL="36000" marR="36000" marT="36000" marB="36000" anchor="ctr">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gridSpan="2">
                  <a:txBody>
                    <a:bodyPr/>
                    <a:lstStyle/>
                    <a:p>
                      <a:pPr algn="r"/>
                      <a:endParaRPr kumimoji="1" lang="en-US" altLang="ja-JP" sz="1050" b="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2">
                  <a:txBody>
                    <a:bodyPr/>
                    <a:lstStyle/>
                    <a:p>
                      <a:pPr algn="r"/>
                      <a:endParaRPr kumimoji="1" lang="en-US" altLang="ja-JP" sz="1050" b="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gridSpan="2">
                  <a:txBody>
                    <a:bodyPr/>
                    <a:lstStyle/>
                    <a:p>
                      <a:pPr algn="r"/>
                      <a:endParaRPr kumimoji="1" lang="en-US" altLang="ja-JP" sz="1050" b="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pPr algn="r"/>
                      <a:endParaRPr kumimoji="1" lang="ja-JP" altLang="en-US" sz="1050" b="0">
                        <a:solidFill>
                          <a:schemeClr val="bg1">
                            <a:lumMod val="75000"/>
                          </a:schemeClr>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gridSpan="2">
                  <a:txBody>
                    <a:bodyPr/>
                    <a:lstStyle/>
                    <a:p>
                      <a:pPr algn="r"/>
                      <a:endParaRPr kumimoji="1" lang="en-US" altLang="ja-JP" sz="1050" b="0">
                        <a:solidFill>
                          <a:srgbClr val="FF0000"/>
                        </a:solidFill>
                        <a:latin typeface="+mn-ea"/>
                        <a:ea typeface="+mn-ea"/>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36084613"/>
                  </a:ext>
                </a:extLst>
              </a:tr>
            </a:tbl>
          </a:graphicData>
        </a:graphic>
      </p:graphicFrame>
      <p:sp>
        <p:nvSpPr>
          <p:cNvPr id="8" name="タイトル 2">
            <a:extLst>
              <a:ext uri="{FF2B5EF4-FFF2-40B4-BE49-F238E27FC236}">
                <a16:creationId xmlns:a16="http://schemas.microsoft.com/office/drawing/2014/main" id="{7D8866F9-4296-41F3-8268-6B3D2F56FC70}"/>
              </a:ext>
            </a:extLst>
          </p:cNvPr>
          <p:cNvSpPr>
            <a:spLocks noGrp="1"/>
          </p:cNvSpPr>
          <p:nvPr>
            <p:ph type="ctrTitle" idx="4294967295"/>
          </p:nvPr>
        </p:nvSpPr>
        <p:spPr>
          <a:xfrm>
            <a:off x="737411" y="1553561"/>
            <a:ext cx="8420100" cy="668337"/>
          </a:xfrm>
          <a:prstGeom prst="rect">
            <a:avLst/>
          </a:prstGeom>
        </p:spPr>
        <p:txBody>
          <a:bodyPr vert="horz" anchor="b" anchorCtr="0"/>
          <a:lstStyle/>
          <a:p>
            <a:r>
              <a:rPr lang="ja-JP" altLang="en-US" sz="1800" b="1">
                <a:latin typeface="+mn-ea"/>
                <a:ea typeface="+mn-ea"/>
                <a:sym typeface="Yu Gothic UI" panose="020B0500000000000000" pitchFamily="50" charset="-128"/>
              </a:rPr>
              <a:t>被災地域の営農再開を支援する〇〇〇技術を活用した栽培管理システムの構築</a:t>
            </a:r>
          </a:p>
        </p:txBody>
      </p:sp>
      <p:sp>
        <p:nvSpPr>
          <p:cNvPr id="3" name="スライド番号プレースホルダー 2">
            <a:extLst>
              <a:ext uri="{FF2B5EF4-FFF2-40B4-BE49-F238E27FC236}">
                <a16:creationId xmlns:a16="http://schemas.microsoft.com/office/drawing/2014/main" id="{968C1C7A-A6DB-468E-BE39-626167A85C0E}"/>
              </a:ext>
            </a:extLst>
          </p:cNvPr>
          <p:cNvSpPr>
            <a:spLocks noGrp="1"/>
          </p:cNvSpPr>
          <p:nvPr>
            <p:ph type="sldNum" sz="quarter" idx="12"/>
          </p:nvPr>
        </p:nvSpPr>
        <p:spPr>
          <a:xfrm>
            <a:off x="344489" y="6597351"/>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1</a:t>
            </a:fld>
            <a:endParaRPr kumimoji="1" lang="ja-JP" altLang="en-US" sz="105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4" name="フッター プレースホルダー 3">
            <a:extLst>
              <a:ext uri="{FF2B5EF4-FFF2-40B4-BE49-F238E27FC236}">
                <a16:creationId xmlns:a16="http://schemas.microsoft.com/office/drawing/2014/main" id="{35D0F0F9-AC34-474B-A2FD-B03F76F621A6}"/>
              </a:ext>
            </a:extLst>
          </p:cNvPr>
          <p:cNvSpPr>
            <a:spLocks noGrp="1"/>
          </p:cNvSpPr>
          <p:nvPr>
            <p:ph type="ftr" sz="quarter" idx="3"/>
          </p:nvPr>
        </p:nvSpPr>
        <p:spPr>
          <a:xfrm>
            <a:off x="920553" y="6597351"/>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4" name="角丸四角形吹き出し 9">
            <a:extLst>
              <a:ext uri="{FF2B5EF4-FFF2-40B4-BE49-F238E27FC236}">
                <a16:creationId xmlns:a16="http://schemas.microsoft.com/office/drawing/2014/main" id="{D1EC3EFC-DF43-4AF0-A83D-EEEA0AEA838E}"/>
              </a:ext>
            </a:extLst>
          </p:cNvPr>
          <p:cNvSpPr/>
          <p:nvPr/>
        </p:nvSpPr>
        <p:spPr>
          <a:xfrm>
            <a:off x="560512" y="6435074"/>
            <a:ext cx="2347365" cy="234286"/>
          </a:xfrm>
          <a:prstGeom prst="borderCallout1">
            <a:avLst>
              <a:gd name="adj1" fmla="val 107206"/>
              <a:gd name="adj2" fmla="val 4463"/>
              <a:gd name="adj3" fmla="val 150288"/>
              <a:gd name="adj4" fmla="val 12263"/>
            </a:avLst>
          </a:prstGeom>
          <a:noFill/>
          <a:ln>
            <a:solidFill>
              <a:srgbClr val="0070C0"/>
            </a:solidFill>
            <a:tailEnd type="diamond"/>
          </a:ln>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事業計画名、事業者名を入力してください</a:t>
            </a:r>
          </a:p>
        </p:txBody>
      </p:sp>
      <p:sp>
        <p:nvSpPr>
          <p:cNvPr id="18" name="テキスト ボックス 17">
            <a:extLst>
              <a:ext uri="{FF2B5EF4-FFF2-40B4-BE49-F238E27FC236}">
                <a16:creationId xmlns:a16="http://schemas.microsoft.com/office/drawing/2014/main" id="{DC7F2DE4-5439-4E42-9AB4-3B57E85FC10F}"/>
              </a:ext>
            </a:extLst>
          </p:cNvPr>
          <p:cNvSpPr txBox="1"/>
          <p:nvPr/>
        </p:nvSpPr>
        <p:spPr>
          <a:xfrm>
            <a:off x="344488" y="188640"/>
            <a:ext cx="1261884" cy="307777"/>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en-US" altLang="ja-JP" sz="1400" b="1" i="0" u="none" strike="noStrike" kern="1200" cap="none" spc="0" normalizeH="0" baseline="0" noProof="0">
                <a:ln>
                  <a:noFill/>
                </a:ln>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400" b="1" i="0" u="none" strike="noStrike" kern="1200" cap="none" spc="0" normalizeH="0" baseline="0" noProof="0">
                <a:ln>
                  <a:noFill/>
                </a:ln>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交付提案書</a:t>
            </a:r>
            <a:r>
              <a:rPr kumimoji="1" lang="en-US" altLang="ja-JP" sz="1400" b="1" i="0" u="none" strike="noStrike" kern="1200" cap="none" spc="0" normalizeH="0" baseline="0" noProof="0">
                <a:ln>
                  <a:noFill/>
                </a:ln>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1400" b="1" i="0" u="none" strike="noStrike" kern="1200" cap="none" spc="0" normalizeH="0" baseline="0" noProof="0">
              <a:ln>
                <a:noFill/>
              </a:ln>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20" name="テキスト ボックス 19">
            <a:extLst>
              <a:ext uri="{FF2B5EF4-FFF2-40B4-BE49-F238E27FC236}">
                <a16:creationId xmlns:a16="http://schemas.microsoft.com/office/drawing/2014/main" id="{BDEBB58C-9098-4EF8-80AE-C5769316DDD6}"/>
              </a:ext>
            </a:extLst>
          </p:cNvPr>
          <p:cNvSpPr txBox="1"/>
          <p:nvPr/>
        </p:nvSpPr>
        <p:spPr>
          <a:xfrm>
            <a:off x="6537176" y="188640"/>
            <a:ext cx="3095775" cy="738664"/>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住</a:t>
            </a: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　　　</a:t>
            </a:r>
            <a:r>
              <a:rPr kumimoji="1" lang="zh-TW"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所　</a:t>
            </a:r>
            <a:endParaRPr kumimoji="1" lang="zh-TW" altLang="en-US" sz="1050" b="0" i="0" u="none" strike="noStrike" kern="1200" cap="none" spc="0" normalizeH="0" baseline="0" noProof="0">
              <a:ln>
                <a:noFill/>
              </a:ln>
              <a:solidFill>
                <a:srgbClr val="FF000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名</a:t>
            </a: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　　　</a:t>
            </a:r>
            <a:r>
              <a:rPr kumimoji="1" lang="zh-TW"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称　</a:t>
            </a:r>
            <a:endParaRPr kumimoji="1" lang="zh-TW" altLang="en-US" sz="1050" b="0" i="0" u="none" strike="noStrike" kern="1200" cap="none" spc="0" normalizeH="0" baseline="0" noProof="0">
              <a:ln>
                <a:noFill/>
              </a:ln>
              <a:solidFill>
                <a:srgbClr val="FF000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代表者</a:t>
            </a: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役職　</a:t>
            </a:r>
            <a:endParaRPr kumimoji="1" lang="en-US" altLang="ja-JP" sz="1050" b="0" i="0" u="none" strike="noStrike" kern="1200" cap="none" spc="0" normalizeH="0" baseline="0" noProof="0">
              <a:ln>
                <a:noFill/>
              </a:ln>
              <a:solidFill>
                <a:srgbClr val="FF000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代表者氏名</a:t>
            </a:r>
            <a:r>
              <a:rPr kumimoji="1" lang="zh-TW"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　</a:t>
            </a:r>
            <a:endParaRPr kumimoji="1" lang="zh-TW" altLang="en-US" sz="1050" b="0" i="0" u="none" strike="noStrike" kern="1200" cap="none" spc="0" normalizeH="0" baseline="0" noProof="0">
              <a:ln>
                <a:noFill/>
              </a:ln>
              <a:solidFill>
                <a:srgbClr val="FF000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grpSp>
        <p:nvGrpSpPr>
          <p:cNvPr id="25" name="グループ化 24">
            <a:extLst>
              <a:ext uri="{FF2B5EF4-FFF2-40B4-BE49-F238E27FC236}">
                <a16:creationId xmlns:a16="http://schemas.microsoft.com/office/drawing/2014/main" id="{C89BCBAB-3E7B-4063-BAEE-9A1928A22BB6}"/>
              </a:ext>
            </a:extLst>
          </p:cNvPr>
          <p:cNvGrpSpPr/>
          <p:nvPr/>
        </p:nvGrpSpPr>
        <p:grpSpPr>
          <a:xfrm>
            <a:off x="2349635" y="980728"/>
            <a:ext cx="5195653" cy="560592"/>
            <a:chOff x="2349635" y="2077790"/>
            <a:chExt cx="5195653" cy="560592"/>
          </a:xfrm>
        </p:grpSpPr>
        <p:sp>
          <p:nvSpPr>
            <p:cNvPr id="15" name="テキスト ボックス 14">
              <a:extLst>
                <a:ext uri="{FF2B5EF4-FFF2-40B4-BE49-F238E27FC236}">
                  <a16:creationId xmlns:a16="http://schemas.microsoft.com/office/drawing/2014/main" id="{2884B480-1C51-4618-A046-465BF632D157}"/>
                </a:ext>
              </a:extLst>
            </p:cNvPr>
            <p:cNvSpPr txBox="1"/>
            <p:nvPr/>
          </p:nvSpPr>
          <p:spPr>
            <a:xfrm>
              <a:off x="2387984" y="2077790"/>
              <a:ext cx="5118956" cy="288147"/>
            </a:xfrm>
            <a:prstGeom prst="rect">
              <a:avLst/>
            </a:prstGeom>
            <a:noFill/>
          </p:spPr>
          <p:txBody>
            <a:bodyPr wrap="none" lIns="36000" tIns="36000" rIns="36000" bIns="36000"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14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令和</a:t>
              </a:r>
              <a:r>
                <a:rPr kumimoji="1" lang="en-US" altLang="ja-JP" sz="1400" b="1">
                  <a:solidFill>
                    <a:prstClr val="black"/>
                  </a:solidFill>
                  <a:latin typeface="Yu Gothic UI" panose="020B0500000000000000" pitchFamily="50" charset="-128"/>
                  <a:ea typeface="Yu Gothic UI" panose="020B0500000000000000" pitchFamily="50" charset="-128"/>
                  <a:cs typeface="+mn-cs"/>
                  <a:sym typeface="Yu Gothic UI" panose="020B0500000000000000" pitchFamily="50" charset="-128"/>
                </a:rPr>
                <a:t>8</a:t>
              </a:r>
              <a:r>
                <a:rPr kumimoji="1" lang="ja-JP" altLang="en-US" sz="1400" b="1"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年度 地域復興実用化開発等促進事業費補助金 交付提案書</a:t>
              </a:r>
            </a:p>
          </p:txBody>
        </p:sp>
        <p:sp>
          <p:nvSpPr>
            <p:cNvPr id="23" name="テキスト ボックス 22">
              <a:extLst>
                <a:ext uri="{FF2B5EF4-FFF2-40B4-BE49-F238E27FC236}">
                  <a16:creationId xmlns:a16="http://schemas.microsoft.com/office/drawing/2014/main" id="{6A98E60F-4C14-4A72-BED8-9BA23310A03B}"/>
                </a:ext>
              </a:extLst>
            </p:cNvPr>
            <p:cNvSpPr txBox="1"/>
            <p:nvPr/>
          </p:nvSpPr>
          <p:spPr>
            <a:xfrm>
              <a:off x="2349635" y="2384466"/>
              <a:ext cx="5195653" cy="253916"/>
            </a:xfrm>
            <a:prstGeom prst="rect">
              <a:avLst/>
            </a:prstGeom>
            <a:noFill/>
          </p:spPr>
          <p:txBody>
            <a:bodyPr wrap="non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地域復興実用化開発等促進事業費補助金の交付を受けたいので、下記のとおり申請します。</a:t>
              </a:r>
              <a:endPar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grpSp>
      <p:sp>
        <p:nvSpPr>
          <p:cNvPr id="27" name="テキスト ボックス 26">
            <a:extLst>
              <a:ext uri="{FF2B5EF4-FFF2-40B4-BE49-F238E27FC236}">
                <a16:creationId xmlns:a16="http://schemas.microsoft.com/office/drawing/2014/main" id="{7EC00085-7399-4654-A53C-4753439D0636}"/>
              </a:ext>
            </a:extLst>
          </p:cNvPr>
          <p:cNvSpPr txBox="1"/>
          <p:nvPr/>
        </p:nvSpPr>
        <p:spPr>
          <a:xfrm>
            <a:off x="241475" y="1556792"/>
            <a:ext cx="3486852" cy="253916"/>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事業計画名（連携申請の場合、統一して記載してください）</a:t>
            </a:r>
          </a:p>
        </p:txBody>
      </p:sp>
      <p:sp>
        <p:nvSpPr>
          <p:cNvPr id="34" name="正方形/長方形 33">
            <a:extLst>
              <a:ext uri="{FF2B5EF4-FFF2-40B4-BE49-F238E27FC236}">
                <a16:creationId xmlns:a16="http://schemas.microsoft.com/office/drawing/2014/main" id="{56E61CD3-61DF-4843-A336-94304991AC3F}"/>
              </a:ext>
            </a:extLst>
          </p:cNvPr>
          <p:cNvSpPr/>
          <p:nvPr/>
        </p:nvSpPr>
        <p:spPr>
          <a:xfrm>
            <a:off x="3663" y="2222930"/>
            <a:ext cx="9912350" cy="45719"/>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26" name="角丸四角形吹き出し 9">
            <a:extLst>
              <a:ext uri="{FF2B5EF4-FFF2-40B4-BE49-F238E27FC236}">
                <a16:creationId xmlns:a16="http://schemas.microsoft.com/office/drawing/2014/main" id="{7856938E-D994-4A3A-9B47-662BACDAA01B}"/>
              </a:ext>
            </a:extLst>
          </p:cNvPr>
          <p:cNvSpPr/>
          <p:nvPr/>
        </p:nvSpPr>
        <p:spPr>
          <a:xfrm>
            <a:off x="304800" y="5733256"/>
            <a:ext cx="3145992" cy="719034"/>
          </a:xfrm>
          <a:prstGeom prst="borderCallout1">
            <a:avLst>
              <a:gd name="adj1" fmla="val 37130"/>
              <a:gd name="adj2" fmla="val 100379"/>
              <a:gd name="adj3" fmla="val -127851"/>
              <a:gd name="adj4" fmla="val 101877"/>
            </a:avLst>
          </a:prstGeom>
          <a:noFill/>
          <a:ln>
            <a:solidFill>
              <a:srgbClr val="0070C0"/>
            </a:solidFill>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marL="171450" lvl="0" indent="-171450" fontAlgn="auto">
              <a:spcBef>
                <a:spcPts val="0"/>
              </a:spcBef>
              <a:spcAft>
                <a:spcPts val="0"/>
              </a:spcAft>
              <a:buFont typeface="Arial" panose="020B0604020202020204" pitchFamily="34" charset="0"/>
              <a:buChar char="•"/>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連携提案の場合は、提案者ごとの経費を記載</a:t>
            </a:r>
            <a:r>
              <a:rPr kumimoji="1" lang="ja-JP" altLang="en-US"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して</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ください （連携先との合計は７億円が上限）</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171450" lvl="0" indent="-171450" fontAlgn="auto">
              <a:spcBef>
                <a:spcPts val="0"/>
              </a:spcBef>
              <a:spcAft>
                <a:spcPts val="0"/>
              </a:spcAft>
              <a:buFont typeface="Arial" panose="020B0604020202020204" pitchFamily="34" charset="0"/>
              <a:buChar char="•"/>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継続提案を行う事業者は、過年度の補助金実績額を記載</a:t>
            </a:r>
            <a:r>
              <a:rPr kumimoji="1" lang="ja-JP" altLang="en-US"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してください</a:t>
            </a:r>
            <a:endParaRPr kumimoji="1" lang="en-US" altLang="ja-JP" sz="1050" i="0" u="none" strike="sng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28" name="角丸四角形吹き出し 9">
            <a:extLst>
              <a:ext uri="{FF2B5EF4-FFF2-40B4-BE49-F238E27FC236}">
                <a16:creationId xmlns:a16="http://schemas.microsoft.com/office/drawing/2014/main" id="{DC4DC6FF-A92C-41AA-8B7D-399545F98A50}"/>
              </a:ext>
            </a:extLst>
          </p:cNvPr>
          <p:cNvSpPr/>
          <p:nvPr/>
        </p:nvSpPr>
        <p:spPr>
          <a:xfrm>
            <a:off x="3579272" y="1549311"/>
            <a:ext cx="3749992" cy="234286"/>
          </a:xfrm>
          <a:prstGeom prst="borderCallout1">
            <a:avLst>
              <a:gd name="adj1" fmla="val 50357"/>
              <a:gd name="adj2" fmla="val 127"/>
              <a:gd name="adj3" fmla="val 116742"/>
              <a:gd name="adj4" fmla="val -4097"/>
            </a:avLst>
          </a:prstGeom>
          <a:noFill/>
          <a:ln>
            <a:solidFill>
              <a:srgbClr val="0070C0"/>
            </a:solidFill>
            <a:tailEnd type="diamond"/>
          </a:ln>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連携提案の場合は、事業計画名が同一であることを確認してください</a:t>
            </a:r>
          </a:p>
        </p:txBody>
      </p:sp>
      <p:sp>
        <p:nvSpPr>
          <p:cNvPr id="29" name="角丸四角形吹き出し 9">
            <a:extLst>
              <a:ext uri="{FF2B5EF4-FFF2-40B4-BE49-F238E27FC236}">
                <a16:creationId xmlns:a16="http://schemas.microsoft.com/office/drawing/2014/main" id="{F58C1A95-43E1-4CB6-8CFB-1A54D70D2D2B}"/>
              </a:ext>
            </a:extLst>
          </p:cNvPr>
          <p:cNvSpPr/>
          <p:nvPr/>
        </p:nvSpPr>
        <p:spPr>
          <a:xfrm>
            <a:off x="7545288" y="905591"/>
            <a:ext cx="2280039" cy="234286"/>
          </a:xfrm>
          <a:prstGeom prst="borderCallout1">
            <a:avLst>
              <a:gd name="adj1" fmla="val 10118"/>
              <a:gd name="adj2" fmla="val 42501"/>
              <a:gd name="adj3" fmla="val -111591"/>
              <a:gd name="adj4" fmla="val 36516"/>
            </a:avLst>
          </a:prstGeom>
          <a:noFill/>
          <a:ln>
            <a:solidFill>
              <a:srgbClr val="0070C0"/>
            </a:solidFill>
            <a:tailEnd type="diamond"/>
          </a:ln>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代表者役職は、登記と一致させてください</a:t>
            </a:r>
            <a:endParaRPr kumimoji="1" lang="ja-JP" altLang="en-US" sz="1050" i="0" u="none" strike="sng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9" name="角丸四角形吹き出し 9">
            <a:extLst>
              <a:ext uri="{FF2B5EF4-FFF2-40B4-BE49-F238E27FC236}">
                <a16:creationId xmlns:a16="http://schemas.microsoft.com/office/drawing/2014/main" id="{07DB60D2-60C7-465D-5F47-151BE116BE09}"/>
              </a:ext>
            </a:extLst>
          </p:cNvPr>
          <p:cNvSpPr/>
          <p:nvPr/>
        </p:nvSpPr>
        <p:spPr>
          <a:xfrm>
            <a:off x="7401272" y="3501008"/>
            <a:ext cx="2424309" cy="234286"/>
          </a:xfrm>
          <a:prstGeom prst="borderCallout1">
            <a:avLst>
              <a:gd name="adj1" fmla="val 99132"/>
              <a:gd name="adj2" fmla="val 86797"/>
              <a:gd name="adj3" fmla="val 155451"/>
              <a:gd name="adj4" fmla="val 70120"/>
            </a:avLst>
          </a:prstGeom>
          <a:noFill/>
          <a:ln>
            <a:solidFill>
              <a:srgbClr val="0070C0"/>
            </a:solidFill>
            <a:tailEnd type="diamond"/>
          </a:ln>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年度内の</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2</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月末まで（単年度補助のため）</a:t>
            </a:r>
          </a:p>
        </p:txBody>
      </p:sp>
      <p:sp>
        <p:nvSpPr>
          <p:cNvPr id="37" name="角丸四角形吹き出し 9">
            <a:extLst>
              <a:ext uri="{FF2B5EF4-FFF2-40B4-BE49-F238E27FC236}">
                <a16:creationId xmlns:a16="http://schemas.microsoft.com/office/drawing/2014/main" id="{DFF1FDA3-9788-44C5-8953-0DA331F003E5}"/>
              </a:ext>
            </a:extLst>
          </p:cNvPr>
          <p:cNvSpPr/>
          <p:nvPr/>
        </p:nvSpPr>
        <p:spPr>
          <a:xfrm>
            <a:off x="300140" y="5014222"/>
            <a:ext cx="3140692" cy="719034"/>
          </a:xfrm>
          <a:prstGeom prst="borderCallout1">
            <a:avLst>
              <a:gd name="adj1" fmla="val 2426"/>
              <a:gd name="adj2" fmla="val 1287"/>
              <a:gd name="adj3" fmla="val -289316"/>
              <a:gd name="adj4" fmla="val 11724"/>
            </a:avLst>
          </a:prstGeom>
          <a:noFill/>
          <a:ln>
            <a:solidFill>
              <a:srgbClr val="0070C0"/>
            </a:solidFill>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lvl="0" fontAlgn="auto">
              <a:spcBef>
                <a:spcPts val="0"/>
              </a:spcBef>
              <a:spcAft>
                <a:spcPts val="600"/>
              </a:spcAft>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「重点分野」（廃炉、ロボット・ドローン、エネルギー・環境・リサイクル、農林水産業、医療関連、航空宇宙）を１つ記載</a:t>
            </a:r>
            <a:r>
              <a:rPr kumimoji="1" lang="ja-JP" altLang="en-US"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して</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ください。提案分野について疑問がある場合には、管理業務委託団体へ事前に相談</a:t>
            </a:r>
            <a:r>
              <a:rPr kumimoji="1" lang="ja-JP" altLang="en-US"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して</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ください。</a:t>
            </a:r>
          </a:p>
        </p:txBody>
      </p:sp>
      <p:sp>
        <p:nvSpPr>
          <p:cNvPr id="10" name="テキスト ボックス 9">
            <a:extLst>
              <a:ext uri="{FF2B5EF4-FFF2-40B4-BE49-F238E27FC236}">
                <a16:creationId xmlns:a16="http://schemas.microsoft.com/office/drawing/2014/main" id="{DE2EF1F9-9071-4B95-9724-27D6FA91777F}"/>
              </a:ext>
            </a:extLst>
          </p:cNvPr>
          <p:cNvSpPr txBox="1"/>
          <p:nvPr/>
        </p:nvSpPr>
        <p:spPr>
          <a:xfrm>
            <a:off x="3521735" y="5007887"/>
            <a:ext cx="6111216" cy="1850113"/>
          </a:xfrm>
          <a:prstGeom prst="rect">
            <a:avLst/>
          </a:prstGeom>
          <a:solidFill>
            <a:schemeClr val="accent5">
              <a:lumMod val="20000"/>
              <a:lumOff val="80000"/>
            </a:schemeClr>
          </a:solidFill>
          <a:ln w="3175">
            <a:solidFill>
              <a:schemeClr val="tx1"/>
            </a:solidFill>
            <a:prstDash val="sysDash"/>
          </a:ln>
          <a:effectLst/>
        </p:spPr>
        <p:txBody>
          <a:bodyPr wrap="none" lIns="36000" tIns="36000" rIns="36000" bIns="36000" rtlCol="0" anchor="ctr">
            <a:spAutoFit/>
          </a:bodyPr>
          <a:lstStyle/>
          <a:p>
            <a:pPr marL="0" marR="0" lvl="0" indent="0" algn="l" defTabSz="914400" rtl="0" eaLnBrk="1" fontAlgn="base" latinLnBrk="0" hangingPunct="0">
              <a:lnSpc>
                <a:spcPct val="100000"/>
              </a:lnSpc>
              <a:spcBef>
                <a:spcPct val="0"/>
              </a:spcBef>
              <a:spcAft>
                <a:spcPct val="0"/>
              </a:spcAft>
              <a:buClrTx/>
              <a:buSzTx/>
              <a:buFontTx/>
              <a:buNone/>
              <a:tabLst/>
              <a:defRPr/>
            </a:pPr>
            <a:r>
              <a:rPr kumimoji="1" lang="en-US" altLang="ja-JP" sz="1050" b="1"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b="1"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提出時の注意</a:t>
            </a:r>
            <a:r>
              <a:rPr kumimoji="1" lang="en-US" altLang="ja-JP" sz="1050" b="1"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en-US" altLang="ja-JP"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lvl="0" indent="-285750" hangingPunct="0">
              <a:buFont typeface="Arial" panose="020B0604020202020204" pitchFamily="34" charset="0"/>
              <a:buChar char="•"/>
              <a:defRPr/>
            </a:pPr>
            <a:r>
              <a:rPr kumimoji="1" lang="en-US" altLang="ja-JP"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提出時の注意</a:t>
            </a:r>
            <a:r>
              <a:rPr kumimoji="1" lang="en-US" altLang="ja-JP"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及び</a:t>
            </a:r>
            <a:r>
              <a:rPr kumimoji="1" lang="en-US" altLang="ja-JP"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b="0" i="0" u="sng"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（青字部分）は、削除した上で、提出</a:t>
            </a:r>
            <a:r>
              <a:rPr kumimoji="1" lang="ja-JP" altLang="en-US" sz="1050" u="sng">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して</a:t>
            </a:r>
            <a:r>
              <a:rPr kumimoji="1" lang="ja-JP" altLang="en-US" sz="1050" b="0" i="0" u="sng"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ください</a:t>
            </a:r>
            <a:endParaRPr kumimoji="1" lang="en-US" altLang="ja-JP" sz="1050" b="0" i="0" u="sng"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base" latinLnBrk="0" hangingPunct="0">
              <a:lnSpc>
                <a:spcPct val="100000"/>
              </a:lnSpc>
              <a:spcBef>
                <a:spcPct val="0"/>
              </a:spcBef>
              <a:spcAft>
                <a:spcPct val="0"/>
              </a:spcAft>
              <a:buClrTx/>
              <a:buSzTx/>
              <a:buFontTx/>
              <a:buNone/>
              <a:tabLst/>
              <a:defRPr/>
            </a:pPr>
            <a:r>
              <a:rPr kumimoji="1" lang="en-US" altLang="ja-JP" sz="1050" b="1"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b="1"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b="1"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1" fontAlgn="base" latinLnBrk="0" hangingPunct="0">
              <a:lnSpc>
                <a:spcPct val="100000"/>
              </a:lnSpc>
              <a:spcBef>
                <a:spcPct val="0"/>
              </a:spcBef>
              <a:spcAft>
                <a:spcPct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本資料は審査委員が提案内容を審査する際に使用しますので、以下の注意事項を遵守して作成してください</a:t>
            </a:r>
            <a:endParaRPr kumimoji="1" lang="en-US" altLang="ja-JP"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539750" marR="0" lvl="0" indent="-357188" algn="l" defTabSz="914400" rtl="0" eaLnBrk="1" fontAlgn="base" latinLnBrk="0" hangingPunct="0">
              <a:lnSpc>
                <a:spcPct val="100000"/>
              </a:lnSpc>
              <a:spcBef>
                <a:spcPct val="0"/>
              </a:spcBef>
              <a:spcAft>
                <a:spcPct val="0"/>
              </a:spcAft>
              <a:buClrTx/>
              <a:buSzTx/>
              <a:buFont typeface="+mj-ea"/>
              <a:buAutoNum type="circleNumDbPlain"/>
              <a:tabLst/>
              <a:defRPr/>
            </a:pPr>
            <a:r>
              <a:rPr kumimoji="1" lang="ja-JP" altLang="en-US"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文字の大きさは</a:t>
            </a:r>
            <a:r>
              <a:rPr kumimoji="1" lang="en-US" altLang="ja-JP"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10.5pt</a:t>
            </a:r>
            <a:r>
              <a:rPr kumimoji="1" lang="ja-JP" altLang="en-US"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以上とすること</a:t>
            </a:r>
            <a:endParaRPr kumimoji="1" lang="en-US" altLang="ja-JP"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539750" marR="0" lvl="0" indent="-357188" algn="l" defTabSz="914400" rtl="0" eaLnBrk="1" fontAlgn="base" latinLnBrk="0" hangingPunct="0">
              <a:lnSpc>
                <a:spcPct val="100000"/>
              </a:lnSpc>
              <a:spcBef>
                <a:spcPct val="0"/>
              </a:spcBef>
              <a:spcAft>
                <a:spcPct val="0"/>
              </a:spcAft>
              <a:buClrTx/>
              <a:buSzTx/>
              <a:buFont typeface="+mj-ea"/>
              <a:buAutoNum type="circleNumDbPlain"/>
              <a:tabLst/>
              <a:defRPr/>
            </a:pPr>
            <a:r>
              <a:rPr kumimoji="1" lang="ja-JP" altLang="en-US"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既定のフォントを使用すること</a:t>
            </a:r>
            <a:endParaRPr kumimoji="1" lang="en-US" altLang="ja-JP"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539750" marR="0" lvl="0" indent="-357188" algn="l" defTabSz="914400" rtl="0" eaLnBrk="1" fontAlgn="base" latinLnBrk="0" hangingPunct="0">
              <a:lnSpc>
                <a:spcPct val="100000"/>
              </a:lnSpc>
              <a:spcBef>
                <a:spcPct val="0"/>
              </a:spcBef>
              <a:spcAft>
                <a:spcPct val="0"/>
              </a:spcAft>
              <a:buClrTx/>
              <a:buSzTx/>
              <a:buFont typeface="+mj-ea"/>
              <a:buAutoNum type="circleNumDbPlain"/>
              <a:tabLst/>
              <a:defRPr/>
            </a:pPr>
            <a:r>
              <a:rPr kumimoji="1" lang="ja-JP" altLang="en-US" sz="1050" b="0" i="0" u="sng" strike="noStrike" kern="1200" cap="none" spc="0" normalizeH="0" baseline="0" noProof="0">
                <a:ln>
                  <a:noFill/>
                </a:ln>
                <a:solidFill>
                  <a:srgbClr val="FF000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原則、スライド枚数は変更しないこと（該当しないページがある場合は削除すること）</a:t>
            </a:r>
            <a:endParaRPr kumimoji="1" lang="en-US" altLang="ja-JP" sz="1050" b="0" i="0" u="sng" strike="noStrike" kern="1200" cap="none" spc="0" normalizeH="0" baseline="0" noProof="0">
              <a:ln>
                <a:noFill/>
              </a:ln>
              <a:solidFill>
                <a:srgbClr val="FF000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539750" marR="0" lvl="0" indent="-357188" algn="l" defTabSz="914400" rtl="0" eaLnBrk="1" fontAlgn="base" latinLnBrk="0" hangingPunct="0">
              <a:lnSpc>
                <a:spcPct val="100000"/>
              </a:lnSpc>
              <a:spcBef>
                <a:spcPct val="0"/>
              </a:spcBef>
              <a:spcAft>
                <a:spcPct val="0"/>
              </a:spcAft>
              <a:buClrTx/>
              <a:buSzTx/>
              <a:buFont typeface="+mj-ea"/>
              <a:buAutoNum type="circleNumDbPlain"/>
              <a:tabLst/>
              <a:defRPr/>
            </a:pPr>
            <a:r>
              <a:rPr kumimoji="1" lang="ja-JP" altLang="en-US"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図表（写真、透視図、位置図、体制図、グラフ、線表等）などを用い、表現を工夫すること</a:t>
            </a:r>
            <a:endParaRPr kumimoji="1" lang="en-US" altLang="ja-JP"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539750" marR="0" lvl="0" indent="-357188" algn="l" defTabSz="914400" rtl="0" eaLnBrk="1" fontAlgn="base" latinLnBrk="0" hangingPunct="0">
              <a:lnSpc>
                <a:spcPct val="100000"/>
              </a:lnSpc>
              <a:spcBef>
                <a:spcPct val="0"/>
              </a:spcBef>
              <a:spcAft>
                <a:spcPct val="0"/>
              </a:spcAft>
              <a:buClrTx/>
              <a:buSzTx/>
              <a:buFont typeface="+mj-ea"/>
              <a:buAutoNum type="circleNumDbPlain"/>
              <a:tabLst/>
              <a:defRPr/>
            </a:pPr>
            <a:r>
              <a:rPr kumimoji="1" lang="ja-JP" altLang="en-US"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説明は、</a:t>
            </a:r>
            <a:r>
              <a:rPr kumimoji="1" lang="ja-JP" altLang="en-US" sz="1050" b="0" i="0" u="none" strike="noStrike" kern="1200" cap="none" spc="0" normalizeH="0" baseline="0" noProof="0">
                <a:ln>
                  <a:noFill/>
                </a:ln>
                <a:solidFill>
                  <a:srgbClr val="FF000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可能な限り具体的・定量的</a:t>
            </a:r>
            <a:r>
              <a:rPr kumimoji="1" lang="ja-JP" altLang="en-US"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にすること</a:t>
            </a:r>
            <a:endParaRPr kumimoji="1" lang="en-US" altLang="ja-JP"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539750" marR="0" lvl="0" indent="-357188" algn="l" defTabSz="914400" rtl="0" eaLnBrk="1" fontAlgn="base" latinLnBrk="0" hangingPunct="0">
              <a:lnSpc>
                <a:spcPct val="100000"/>
              </a:lnSpc>
              <a:spcBef>
                <a:spcPct val="0"/>
              </a:spcBef>
              <a:spcAft>
                <a:spcPct val="0"/>
              </a:spcAft>
              <a:buClrTx/>
              <a:buSzTx/>
              <a:buFont typeface="+mj-ea"/>
              <a:buAutoNum type="circleNumDbPlain"/>
              <a:tabLst/>
              <a:defRPr/>
            </a:pPr>
            <a:r>
              <a:rPr kumimoji="1" lang="ja-JP" altLang="en-US"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枠線については、適宜変更を行い、行の追加等を行うこと</a:t>
            </a:r>
            <a:endParaRPr kumimoji="1" lang="en-US" altLang="ja-JP"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539750" lvl="0" indent="-357188" hangingPunct="0">
              <a:buFont typeface="+mj-ea"/>
              <a:buAutoNum type="circleNumDbPlain"/>
              <a:defRPr/>
            </a:pPr>
            <a:r>
              <a:rPr kumimoji="1" lang="ja-JP" altLang="en-US" sz="1050" b="0" i="0" u="none" strike="noStrike" kern="1200" cap="none" spc="0" normalizeH="0" baseline="0" noProof="0">
                <a:ln>
                  <a:noFill/>
                </a:ln>
                <a:solidFill>
                  <a:srgbClr val="FF000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連携申請の場合は、連携事業者間で調整し、同一の内容で提出</a:t>
            </a:r>
            <a:r>
              <a:rPr kumimoji="1" lang="ja-JP" altLang="en-US" sz="1050">
                <a:solidFill>
                  <a:srgbClr val="FF0000"/>
                </a:solidFill>
                <a:latin typeface="Yu Gothic UI" panose="020B0500000000000000" pitchFamily="50" charset="-128"/>
                <a:ea typeface="Yu Gothic UI" panose="020B0500000000000000" pitchFamily="50" charset="-128"/>
                <a:cs typeface="+mn-cs"/>
                <a:sym typeface="Yu Gothic UI" panose="020B0500000000000000" pitchFamily="50" charset="-128"/>
              </a:rPr>
              <a:t>すること</a:t>
            </a:r>
            <a:endParaRPr kumimoji="1" lang="ja-JP" altLang="en-US" sz="1050" b="0" i="0" u="none" strike="sngStrike" kern="1200" cap="none" spc="0" normalizeH="0" baseline="0" noProof="0">
              <a:ln>
                <a:noFill/>
              </a:ln>
              <a:solidFill>
                <a:srgbClr val="FF000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Tree>
    <p:extLst>
      <p:ext uri="{BB962C8B-B14F-4D97-AF65-F5344CB8AC3E}">
        <p14:creationId xmlns:p14="http://schemas.microsoft.com/office/powerpoint/2010/main" val="13975535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CAB56F-1A67-C996-2A3D-6D3F6B8641F6}"/>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34367EC4-7055-8D66-C742-D765358BD528}"/>
              </a:ext>
            </a:extLst>
          </p:cNvPr>
          <p:cNvSpPr>
            <a:spLocks noGrp="1"/>
          </p:cNvSpPr>
          <p:nvPr>
            <p:ph type="title"/>
          </p:nvPr>
        </p:nvSpPr>
        <p:spPr>
          <a:xfrm>
            <a:off x="272480" y="188640"/>
            <a:ext cx="9361039" cy="351109"/>
          </a:xfrm>
        </p:spPr>
        <p:txBody>
          <a:bodyPr vert="horz"/>
          <a:lstStyle/>
          <a:p>
            <a:r>
              <a:rPr lang="ja-JP" altLang="en-US"/>
              <a:t>戦略性</a:t>
            </a:r>
            <a:r>
              <a:rPr lang="en-US" altLang="ja-JP"/>
              <a:t>/</a:t>
            </a:r>
            <a:r>
              <a:rPr lang="ja-JP" altLang="en-US"/>
              <a:t>市場性</a:t>
            </a:r>
          </a:p>
        </p:txBody>
      </p:sp>
      <p:sp>
        <p:nvSpPr>
          <p:cNvPr id="15" name="スライド番号プレースホルダー 2">
            <a:extLst>
              <a:ext uri="{FF2B5EF4-FFF2-40B4-BE49-F238E27FC236}">
                <a16:creationId xmlns:a16="http://schemas.microsoft.com/office/drawing/2014/main" id="{44A31361-36F2-C96D-E847-2DB15615699A}"/>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10</a:t>
            </a:fld>
            <a:endParaRPr kumimoji="1" lang="ja-JP" altLang="en-US" sz="105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6" name="フッター プレースホルダー 3">
            <a:extLst>
              <a:ext uri="{FF2B5EF4-FFF2-40B4-BE49-F238E27FC236}">
                <a16:creationId xmlns:a16="http://schemas.microsoft.com/office/drawing/2014/main" id="{2EC0BBED-74DD-DB15-33D4-995A94ECFB14}"/>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4" name="テキスト ボックス 3">
            <a:extLst>
              <a:ext uri="{FF2B5EF4-FFF2-40B4-BE49-F238E27FC236}">
                <a16:creationId xmlns:a16="http://schemas.microsoft.com/office/drawing/2014/main" id="{2A8E4159-B01D-05A7-7D79-FC0E48E3058B}"/>
              </a:ext>
            </a:extLst>
          </p:cNvPr>
          <p:cNvSpPr txBox="1"/>
          <p:nvPr/>
        </p:nvSpPr>
        <p:spPr>
          <a:xfrm>
            <a:off x="272481" y="929166"/>
            <a:ext cx="9354882" cy="2574868"/>
          </a:xfrm>
          <a:prstGeom prst="rect">
            <a:avLst/>
          </a:prstGeom>
          <a:solidFill>
            <a:schemeClr val="bg1"/>
          </a:solidFill>
          <a:ln w="3175">
            <a:solidFill>
              <a:schemeClr val="tx1"/>
            </a:solidFill>
          </a:ln>
          <a:effectLst/>
        </p:spPr>
        <p:txBody>
          <a:bodyPr lIns="36000" tIns="18000" rIns="36000" bIns="1800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【TAM  (Total Addressable Market)</a:t>
            </a: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SAM  (Serviceable Available Market)</a:t>
            </a: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SOM (Serviceable Obtainable Market)】※</a:t>
            </a: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算定根拠を明示すること</a:t>
            </a:r>
            <a:endPar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 TAM</a:t>
            </a:r>
            <a:endPar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u="sng">
              <a:solidFill>
                <a:srgbClr val="FF000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u="sng">
              <a:solidFill>
                <a:srgbClr val="FF000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u="sng">
                <a:solidFill>
                  <a:srgbClr val="FF0000"/>
                </a:solidFill>
                <a:latin typeface="Yu Gothic UI" panose="020B0500000000000000" pitchFamily="50" charset="-128"/>
                <a:ea typeface="Yu Gothic UI" panose="020B0500000000000000" pitchFamily="50" charset="-128"/>
                <a:cs typeface="+mn-cs"/>
                <a:sym typeface="Yu Gothic UI" panose="020B0500000000000000" pitchFamily="50" charset="-128"/>
              </a:rPr>
              <a:t>　</a:t>
            </a:r>
            <a:endPar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SAM</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a:solidFill>
                <a:prstClr val="black"/>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a:solidFill>
                <a:prstClr val="black"/>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SOM</a:t>
            </a:r>
            <a:endPar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4" name="タイトル 1">
            <a:extLst>
              <a:ext uri="{FF2B5EF4-FFF2-40B4-BE49-F238E27FC236}">
                <a16:creationId xmlns:a16="http://schemas.microsoft.com/office/drawing/2014/main" id="{571A98DA-EE2C-87E4-B7CF-3D9B0220F643}"/>
              </a:ext>
            </a:extLst>
          </p:cNvPr>
          <p:cNvSpPr txBox="1">
            <a:spLocks/>
          </p:cNvSpPr>
          <p:nvPr/>
        </p:nvSpPr>
        <p:spPr>
          <a:xfrm>
            <a:off x="272480" y="710786"/>
            <a:ext cx="2650446" cy="197934"/>
          </a:xfrm>
          <a:prstGeom prst="rect">
            <a:avLst/>
          </a:prstGeom>
        </p:spPr>
        <p:txBody>
          <a:bodyPr vert="horz" wrap="square" lIns="36000" tIns="18000" rIns="36000" bIns="18000">
            <a:spAutoFit/>
          </a:bodyPr>
          <a:lstStyle>
            <a:lvl1pPr algn="l" rtl="0" eaLnBrk="0" fontAlgn="base" hangingPunct="0">
              <a:spcBef>
                <a:spcPct val="0"/>
              </a:spcBef>
              <a:spcAft>
                <a:spcPct val="0"/>
              </a:spcAft>
              <a:defRPr kumimoji="1" sz="2000" b="1" kern="1200">
                <a:solidFill>
                  <a:schemeClr val="tx1"/>
                </a:solidFill>
                <a:latin typeface="メイリオ" panose="020B0604030504040204" pitchFamily="50" charset="-128"/>
                <a:ea typeface="メイリオ" panose="020B0604030504040204" pitchFamily="50" charset="-128"/>
                <a:cs typeface="+mj-cs"/>
              </a:defRPr>
            </a:lvl1pPr>
            <a:lvl2pPr algn="ctr" rtl="0" eaLnBrk="0" fontAlgn="base" hangingPunct="0">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2pPr>
            <a:lvl3pPr algn="ctr" rtl="0" eaLnBrk="0" fontAlgn="base" hangingPunct="0">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3pPr>
            <a:lvl4pPr algn="ctr" rtl="0" eaLnBrk="0" fontAlgn="base" hangingPunct="0">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4pPr>
            <a:lvl5pPr algn="ctr" rtl="0" eaLnBrk="0" fontAlgn="base" hangingPunct="0">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5pPr>
            <a:lvl6pPr marL="457200" algn="ctr" rtl="0" fontAlgn="base">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6pPr>
            <a:lvl7pPr marL="914400" algn="ctr" rtl="0" fontAlgn="base">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7pPr>
            <a:lvl8pPr marL="1371600" algn="ctr" rtl="0" fontAlgn="base">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8pPr>
            <a:lvl9pPr marL="1828800" algn="ctr" rtl="0" fontAlgn="base">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j-cs"/>
                <a:sym typeface="Yu Gothic UI" panose="020B0500000000000000" pitchFamily="50" charset="-128"/>
              </a:rPr>
              <a:t>(2) </a:t>
            </a: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j-cs"/>
                <a:sym typeface="Yu Gothic UI" panose="020B0500000000000000" pitchFamily="50" charset="-128"/>
              </a:rPr>
              <a:t>市場への参入戦略</a:t>
            </a:r>
          </a:p>
        </p:txBody>
      </p:sp>
      <p:sp>
        <p:nvSpPr>
          <p:cNvPr id="19" name="テキスト ボックス 18">
            <a:extLst>
              <a:ext uri="{FF2B5EF4-FFF2-40B4-BE49-F238E27FC236}">
                <a16:creationId xmlns:a16="http://schemas.microsoft.com/office/drawing/2014/main" id="{6A48F258-CC50-26F0-A784-6F9C8BD0A248}"/>
              </a:ext>
            </a:extLst>
          </p:cNvPr>
          <p:cNvSpPr txBox="1"/>
          <p:nvPr/>
        </p:nvSpPr>
        <p:spPr>
          <a:xfrm>
            <a:off x="273061" y="3633099"/>
            <a:ext cx="9353723" cy="2964285"/>
          </a:xfrm>
          <a:prstGeom prst="rect">
            <a:avLst/>
          </a:prstGeom>
          <a:noFill/>
          <a:ln w="3175">
            <a:solidFill>
              <a:schemeClr val="tx1"/>
            </a:solidFill>
          </a:ln>
          <a:effectLst/>
        </p:spPr>
        <p:txBody>
          <a:bodyPr lIns="36000" tIns="18000" rIns="36000" bIns="1800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事業収支及び投資計画書（本事業）</a:t>
            </a:r>
            <a:r>
              <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別紙財務分析用ファイルにて入力した表を貼り付けること</a:t>
            </a:r>
            <a:endPar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7" name="楕円 16">
            <a:extLst>
              <a:ext uri="{FF2B5EF4-FFF2-40B4-BE49-F238E27FC236}">
                <a16:creationId xmlns:a16="http://schemas.microsoft.com/office/drawing/2014/main" id="{2002C992-E7B6-B735-FA4A-ED3644E47E22}"/>
              </a:ext>
            </a:extLst>
          </p:cNvPr>
          <p:cNvSpPr/>
          <p:nvPr/>
        </p:nvSpPr>
        <p:spPr>
          <a:xfrm>
            <a:off x="6986642" y="1700808"/>
            <a:ext cx="1959066" cy="1440000"/>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36000" bIns="0" rtlCol="0" anchor="t" anchorCtr="1"/>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TAM</a:t>
            </a:r>
            <a:r>
              <a:rPr kumimoji="1" lang="ja-JP" altLang="en-US" sz="1050">
                <a:solidFill>
                  <a:schemeClr val="tx1"/>
                </a:solidFill>
                <a:latin typeface="Yu Gothic UI"/>
                <a:ea typeface="Yu Gothic UI"/>
              </a:rPr>
              <a:t>　○○</a:t>
            </a: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円</a:t>
            </a:r>
            <a:endParaRPr kumimoji="1" lang="en-US" altLang="ja-JP" sz="1050" b="0" i="0" u="none" strike="noStrike" kern="1200" cap="none" spc="0" normalizeH="0" baseline="0" noProof="0">
              <a:ln>
                <a:noFill/>
              </a:ln>
              <a:solidFill>
                <a:schemeClr val="tx1"/>
              </a:solidFill>
              <a:effectLst/>
              <a:uLnTx/>
              <a:uFillTx/>
              <a:latin typeface="Yu Gothic UI"/>
              <a:ea typeface="Yu Gothic UI"/>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1050">
              <a:solidFill>
                <a:schemeClr val="tx1"/>
              </a:solidFill>
              <a:latin typeface="Yu Gothic UI"/>
              <a:ea typeface="Yu Gothic UI"/>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a:ln>
                <a:noFill/>
              </a:ln>
              <a:solidFill>
                <a:schemeClr val="tx1"/>
              </a:solidFill>
              <a:effectLst/>
              <a:uLnTx/>
              <a:uFillTx/>
              <a:latin typeface="Yu Gothic UI"/>
              <a:ea typeface="Yu Gothic UI"/>
              <a:cs typeface="+mn-cs"/>
            </a:endParaRPr>
          </a:p>
        </p:txBody>
      </p:sp>
      <p:sp>
        <p:nvSpPr>
          <p:cNvPr id="26" name="楕円 25">
            <a:extLst>
              <a:ext uri="{FF2B5EF4-FFF2-40B4-BE49-F238E27FC236}">
                <a16:creationId xmlns:a16="http://schemas.microsoft.com/office/drawing/2014/main" id="{773F1498-45DA-2F2E-6066-7F45A9B94CD0}"/>
              </a:ext>
            </a:extLst>
          </p:cNvPr>
          <p:cNvSpPr/>
          <p:nvPr/>
        </p:nvSpPr>
        <p:spPr>
          <a:xfrm>
            <a:off x="7304991" y="2168808"/>
            <a:ext cx="1322370" cy="972000"/>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36000" bIns="36000"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SAM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a:solidFill>
                  <a:schemeClr val="tx1"/>
                </a:solidFill>
                <a:latin typeface="Yu Gothic UI"/>
                <a:ea typeface="Yu Gothic UI"/>
              </a:rPr>
              <a:t>○○</a:t>
            </a:r>
            <a:r>
              <a:rPr kumimoji="1" lang="ja-JP" altLang="en-US" sz="1050" b="0" i="0" u="none" strike="noStrike" kern="1200" cap="none" spc="0" normalizeH="0" baseline="0" noProof="0">
                <a:ln>
                  <a:noFill/>
                </a:ln>
                <a:solidFill>
                  <a:schemeClr val="tx1"/>
                </a:solidFill>
                <a:effectLst/>
                <a:uLnTx/>
                <a:uFillTx/>
                <a:latin typeface="Yu Gothic UI"/>
                <a:ea typeface="Yu Gothic UI"/>
                <a:cs typeface="+mn-cs"/>
              </a:rPr>
              <a:t>円</a:t>
            </a:r>
          </a:p>
        </p:txBody>
      </p:sp>
      <p:sp>
        <p:nvSpPr>
          <p:cNvPr id="27" name="楕円 26">
            <a:extLst>
              <a:ext uri="{FF2B5EF4-FFF2-40B4-BE49-F238E27FC236}">
                <a16:creationId xmlns:a16="http://schemas.microsoft.com/office/drawing/2014/main" id="{5D7013B1-0B8C-E362-A812-1B05C564814F}"/>
              </a:ext>
            </a:extLst>
          </p:cNvPr>
          <p:cNvSpPr/>
          <p:nvPr/>
        </p:nvSpPr>
        <p:spPr>
          <a:xfrm>
            <a:off x="7672315" y="2708808"/>
            <a:ext cx="587720" cy="432000"/>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36000" bIns="36000"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chemeClr val="tx1"/>
                </a:solidFill>
                <a:effectLst/>
                <a:uLnTx/>
                <a:uFillTx/>
                <a:latin typeface="Yu Gothic UI"/>
                <a:ea typeface="Yu Gothic UI"/>
                <a:cs typeface="+mn-cs"/>
              </a:rPr>
              <a:t>SOM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a:solidFill>
                  <a:schemeClr val="tx1"/>
                </a:solidFill>
                <a:latin typeface="Yu Gothic UI"/>
                <a:ea typeface="Yu Gothic UI"/>
              </a:rPr>
              <a:t>○○円</a:t>
            </a:r>
            <a:endParaRPr kumimoji="1" lang="en-US" altLang="ja-JP" sz="1050" b="0" i="0" u="none" strike="noStrike" kern="1200" cap="none" spc="0" normalizeH="0" baseline="0" noProof="0">
              <a:ln>
                <a:noFill/>
              </a:ln>
              <a:solidFill>
                <a:schemeClr val="tx1"/>
              </a:solidFill>
              <a:effectLst/>
              <a:uLnTx/>
              <a:uFillTx/>
              <a:latin typeface="Yu Gothic UI"/>
              <a:ea typeface="Yu Gothic UI"/>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chemeClr val="tx1"/>
              </a:solidFill>
              <a:effectLst/>
              <a:uLnTx/>
              <a:uFillTx/>
              <a:latin typeface="Yu Gothic UI"/>
              <a:ea typeface="Yu Gothic UI"/>
              <a:cs typeface="+mn-cs"/>
            </a:endParaRPr>
          </a:p>
        </p:txBody>
      </p:sp>
      <p:sp>
        <p:nvSpPr>
          <p:cNvPr id="21" name="タイトル 1">
            <a:extLst>
              <a:ext uri="{FF2B5EF4-FFF2-40B4-BE49-F238E27FC236}">
                <a16:creationId xmlns:a16="http://schemas.microsoft.com/office/drawing/2014/main" id="{62B7E841-21FF-4DB7-FA2E-08681EE06524}"/>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22" name="正方形/長方形 21">
            <a:extLst>
              <a:ext uri="{FF2B5EF4-FFF2-40B4-BE49-F238E27FC236}">
                <a16:creationId xmlns:a16="http://schemas.microsoft.com/office/drawing/2014/main" id="{13C0D762-025C-F73E-4784-6205101F58FE}"/>
              </a:ext>
            </a:extLst>
          </p:cNvPr>
          <p:cNvSpPr/>
          <p:nvPr/>
        </p:nvSpPr>
        <p:spPr>
          <a:xfrm>
            <a:off x="8561333" y="232144"/>
            <a:ext cx="1080119" cy="281204"/>
          </a:xfrm>
          <a:prstGeom prst="rect">
            <a:avLst/>
          </a:prstGeom>
          <a:solidFill>
            <a:srgbClr val="E3E48D"/>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zh-TW" altLang="en-US" sz="1200" b="0" i="0" u="none" strike="noStrike" kern="1200" cap="none" spc="0" normalizeH="0" baseline="0" noProof="0">
                <a:ln>
                  <a:noFill/>
                </a:ln>
                <a:solidFill>
                  <a:prstClr val="black"/>
                </a:solidFill>
                <a:effectLst/>
                <a:uLnTx/>
                <a:uFillTx/>
                <a:latin typeface="Yu Gothic UI"/>
                <a:ea typeface="Yu Gothic UI"/>
                <a:cs typeface="+mn-cs"/>
              </a:rPr>
              <a:t>戦略性</a:t>
            </a:r>
            <a:r>
              <a:rPr kumimoji="1" lang="en-US" altLang="zh-TW" sz="1200" b="0" i="0" u="none" strike="noStrike" kern="1200" cap="none" spc="0" normalizeH="0" baseline="0" noProof="0">
                <a:ln>
                  <a:noFill/>
                </a:ln>
                <a:solidFill>
                  <a:prstClr val="black"/>
                </a:solidFill>
                <a:effectLst/>
                <a:uLnTx/>
                <a:uFillTx/>
                <a:latin typeface="Yu Gothic UI"/>
                <a:ea typeface="Yu Gothic UI"/>
                <a:cs typeface="+mn-cs"/>
              </a:rPr>
              <a:t>/</a:t>
            </a:r>
            <a:r>
              <a:rPr kumimoji="1" lang="zh-TW" altLang="en-US" sz="1200" b="0" i="0" u="none" strike="noStrike" kern="1200" cap="none" spc="0" normalizeH="0" baseline="0" noProof="0">
                <a:ln>
                  <a:noFill/>
                </a:ln>
                <a:solidFill>
                  <a:prstClr val="black"/>
                </a:solidFill>
                <a:effectLst/>
                <a:uLnTx/>
                <a:uFillTx/>
                <a:latin typeface="Yu Gothic UI"/>
                <a:ea typeface="Yu Gothic UI"/>
                <a:cs typeface="+mn-cs"/>
              </a:rPr>
              <a:t>市場性</a:t>
            </a:r>
            <a:endParaRPr kumimoji="1" lang="ja-JP" altLang="en-US" sz="1200" b="0" i="0" u="none" strike="noStrike" kern="1200" cap="none" spc="0" normalizeH="0" baseline="0" noProof="0">
              <a:ln>
                <a:noFill/>
              </a:ln>
              <a:solidFill>
                <a:prstClr val="black"/>
              </a:solidFill>
              <a:effectLst/>
              <a:uLnTx/>
              <a:uFillTx/>
              <a:latin typeface="Yu Gothic UI"/>
              <a:ea typeface="Yu Gothic UI"/>
              <a:cs typeface="+mn-cs"/>
            </a:endParaRPr>
          </a:p>
        </p:txBody>
      </p:sp>
      <p:sp>
        <p:nvSpPr>
          <p:cNvPr id="29" name="テキスト ボックス 28">
            <a:extLst>
              <a:ext uri="{FF2B5EF4-FFF2-40B4-BE49-F238E27FC236}">
                <a16:creationId xmlns:a16="http://schemas.microsoft.com/office/drawing/2014/main" id="{358E0590-41EF-7492-8D9B-63329234396A}"/>
              </a:ext>
            </a:extLst>
          </p:cNvPr>
          <p:cNvSpPr txBox="1"/>
          <p:nvPr/>
        </p:nvSpPr>
        <p:spPr>
          <a:xfrm>
            <a:off x="1784648" y="117479"/>
            <a:ext cx="4388521" cy="472813"/>
          </a:xfrm>
          <a:prstGeom prst="rect">
            <a:avLst/>
          </a:prstGeom>
          <a:solidFill>
            <a:schemeClr val="bg1"/>
          </a:solidFill>
          <a:ln w="1905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記載</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上の注意</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項目ごとに、枠内に収まるよう明瞭・簡潔に記載してください。</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3" name="テキスト ボックス 2">
            <a:extLst>
              <a:ext uri="{FF2B5EF4-FFF2-40B4-BE49-F238E27FC236}">
                <a16:creationId xmlns:a16="http://schemas.microsoft.com/office/drawing/2014/main" id="{09DF4575-446C-FCED-F7D9-B157F93FBA07}"/>
              </a:ext>
            </a:extLst>
          </p:cNvPr>
          <p:cNvSpPr txBox="1"/>
          <p:nvPr/>
        </p:nvSpPr>
        <p:spPr>
          <a:xfrm>
            <a:off x="7336620" y="1412776"/>
            <a:ext cx="1259110" cy="234286"/>
          </a:xfrm>
          <a:prstGeom prst="rect">
            <a:avLst/>
          </a:prstGeom>
          <a:noFill/>
        </p:spPr>
        <p:txBody>
          <a:bodyPr wrap="square" lIns="36000" tIns="36000" rIns="36000" bIns="36000" rtlCol="0">
            <a:spAutoFit/>
          </a:bodyPr>
          <a:lstStyle/>
          <a:p>
            <a:pPr algn="ctr"/>
            <a:r>
              <a:rPr kumimoji="1" lang="ja-JP" altLang="en-US" sz="1050"/>
              <a:t>令和</a:t>
            </a:r>
            <a:r>
              <a:rPr kumimoji="1" lang="en-US" altLang="ja-JP" sz="1050"/>
              <a:t>XX</a:t>
            </a:r>
            <a:r>
              <a:rPr kumimoji="1" lang="ja-JP" altLang="en-US" sz="1050"/>
              <a:t>年時点</a:t>
            </a:r>
          </a:p>
        </p:txBody>
      </p:sp>
      <p:graphicFrame>
        <p:nvGraphicFramePr>
          <p:cNvPr id="33" name="表 32">
            <a:extLst>
              <a:ext uri="{FF2B5EF4-FFF2-40B4-BE49-F238E27FC236}">
                <a16:creationId xmlns:a16="http://schemas.microsoft.com/office/drawing/2014/main" id="{19CE207C-9249-2D4F-D51B-E1354BCF7D05}"/>
              </a:ext>
            </a:extLst>
          </p:cNvPr>
          <p:cNvGraphicFramePr>
            <a:graphicFrameLocks noGrp="1"/>
          </p:cNvGraphicFramePr>
          <p:nvPr/>
        </p:nvGraphicFramePr>
        <p:xfrm>
          <a:off x="10065568" y="1978214"/>
          <a:ext cx="2959099" cy="1000125"/>
        </p:xfrm>
        <a:graphic>
          <a:graphicData uri="http://schemas.openxmlformats.org/drawingml/2006/table">
            <a:tbl>
              <a:tblPr/>
              <a:tblGrid>
                <a:gridCol w="408698">
                  <a:extLst>
                    <a:ext uri="{9D8B030D-6E8A-4147-A177-3AD203B41FA5}">
                      <a16:colId xmlns:a16="http://schemas.microsoft.com/office/drawing/2014/main" val="2210118626"/>
                    </a:ext>
                  </a:extLst>
                </a:gridCol>
                <a:gridCol w="633640">
                  <a:extLst>
                    <a:ext uri="{9D8B030D-6E8A-4147-A177-3AD203B41FA5}">
                      <a16:colId xmlns:a16="http://schemas.microsoft.com/office/drawing/2014/main" val="2015281610"/>
                    </a:ext>
                  </a:extLst>
                </a:gridCol>
                <a:gridCol w="633640">
                  <a:extLst>
                    <a:ext uri="{9D8B030D-6E8A-4147-A177-3AD203B41FA5}">
                      <a16:colId xmlns:a16="http://schemas.microsoft.com/office/drawing/2014/main" val="2740356542"/>
                    </a:ext>
                  </a:extLst>
                </a:gridCol>
                <a:gridCol w="636808">
                  <a:extLst>
                    <a:ext uri="{9D8B030D-6E8A-4147-A177-3AD203B41FA5}">
                      <a16:colId xmlns:a16="http://schemas.microsoft.com/office/drawing/2014/main" val="3568605866"/>
                    </a:ext>
                  </a:extLst>
                </a:gridCol>
                <a:gridCol w="646313">
                  <a:extLst>
                    <a:ext uri="{9D8B030D-6E8A-4147-A177-3AD203B41FA5}">
                      <a16:colId xmlns:a16="http://schemas.microsoft.com/office/drawing/2014/main" val="1800759919"/>
                    </a:ext>
                  </a:extLst>
                </a:gridCol>
              </a:tblGrid>
              <a:tr h="400050">
                <a:tc>
                  <a:txBody>
                    <a:bodyPr/>
                    <a:lstStyle/>
                    <a:p>
                      <a:pPr algn="ctr" fontAlgn="ctr"/>
                      <a:r>
                        <a:rPr lang="ja-JP" altLang="en-US" sz="1050" b="1" i="0" u="none" strike="noStrike">
                          <a:solidFill>
                            <a:srgbClr val="FFFFFF"/>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l" fontAlgn="ctr"/>
                      <a:r>
                        <a:rPr lang="ja-JP" altLang="en-US" sz="1050" b="1" i="0" u="none" strike="noStrike">
                          <a:solidFill>
                            <a:srgbClr val="FFFFFF"/>
                          </a:solidFill>
                          <a:effectLst/>
                          <a:latin typeface="Yu Gothic UI" panose="020B0500000000000000" pitchFamily="50" charset="-128"/>
                          <a:ea typeface="Yu Gothic UI" panose="020B0500000000000000" pitchFamily="50" charset="-128"/>
                        </a:rPr>
                        <a:t>円の直径</a:t>
                      </a:r>
                      <a:br>
                        <a:rPr lang="ja-JP" altLang="en-US" sz="1050" b="1" i="0" u="none" strike="noStrike">
                          <a:solidFill>
                            <a:srgbClr val="FFFFFF"/>
                          </a:solidFill>
                          <a:effectLst/>
                          <a:latin typeface="Yu Gothic UI" panose="020B0500000000000000" pitchFamily="50" charset="-128"/>
                          <a:ea typeface="Yu Gothic UI" panose="020B0500000000000000" pitchFamily="50" charset="-128"/>
                        </a:rPr>
                      </a:br>
                      <a:r>
                        <a:rPr lang="ja-JP" altLang="en-US" sz="1050" b="1" i="0" u="none" strike="noStrike">
                          <a:solidFill>
                            <a:srgbClr val="FFFFFF"/>
                          </a:solidFill>
                          <a:effectLst/>
                          <a:latin typeface="Yu Gothic UI" panose="020B0500000000000000" pitchFamily="50" charset="-128"/>
                          <a:ea typeface="Yu Gothic UI" panose="020B0500000000000000" pitchFamily="50" charset="-128"/>
                        </a:rPr>
                        <a:t>（</a:t>
                      </a:r>
                      <a:r>
                        <a:rPr lang="en-US" altLang="ja-JP" sz="1050" b="1" i="0" u="none" strike="noStrike">
                          <a:solidFill>
                            <a:srgbClr val="FFFFFF"/>
                          </a:solidFill>
                          <a:effectLst/>
                          <a:latin typeface="Yu Gothic UI" panose="020B0500000000000000" pitchFamily="50" charset="-128"/>
                          <a:ea typeface="Yu Gothic UI" panose="020B0500000000000000" pitchFamily="50" charset="-128"/>
                        </a:rPr>
                        <a:t>cm</a:t>
                      </a:r>
                      <a:r>
                        <a:rPr lang="ja-JP" altLang="en-US" sz="1050" b="1" i="0" u="none" strike="noStrike">
                          <a:solidFill>
                            <a:srgbClr val="FFFFFF"/>
                          </a:solidFill>
                          <a:effectLst/>
                          <a:latin typeface="Yu Gothic UI" panose="020B0500000000000000" pitchFamily="50" charset="-128"/>
                          <a:ea typeface="Yu Gothic UI" panose="020B0500000000000000" pitchFamily="50" charset="-128"/>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l" fontAlgn="ctr"/>
                      <a:r>
                        <a:rPr lang="ja-JP" altLang="en-US" sz="1050" b="1" i="0" u="none" strike="noStrike">
                          <a:solidFill>
                            <a:srgbClr val="FFFFFF"/>
                          </a:solidFill>
                          <a:effectLst/>
                          <a:latin typeface="Yu Gothic UI" panose="020B0500000000000000" pitchFamily="50" charset="-128"/>
                          <a:ea typeface="Yu Gothic UI" panose="020B0500000000000000" pitchFamily="50" charset="-128"/>
                        </a:rPr>
                        <a:t>円の半径</a:t>
                      </a:r>
                      <a:br>
                        <a:rPr lang="ja-JP" altLang="en-US" sz="1050" b="1" i="0" u="none" strike="noStrike">
                          <a:solidFill>
                            <a:srgbClr val="FFFFFF"/>
                          </a:solidFill>
                          <a:effectLst/>
                          <a:latin typeface="Yu Gothic UI" panose="020B0500000000000000" pitchFamily="50" charset="-128"/>
                          <a:ea typeface="Yu Gothic UI" panose="020B0500000000000000" pitchFamily="50" charset="-128"/>
                        </a:rPr>
                      </a:br>
                      <a:r>
                        <a:rPr lang="ja-JP" altLang="en-US" sz="1050" b="1" i="0" u="none" strike="noStrike">
                          <a:solidFill>
                            <a:srgbClr val="FFFFFF"/>
                          </a:solidFill>
                          <a:effectLst/>
                          <a:latin typeface="Yu Gothic UI" panose="020B0500000000000000" pitchFamily="50" charset="-128"/>
                          <a:ea typeface="Yu Gothic UI" panose="020B0500000000000000" pitchFamily="50" charset="-128"/>
                        </a:rPr>
                        <a:t>（</a:t>
                      </a:r>
                      <a:r>
                        <a:rPr lang="en-US" altLang="ja-JP" sz="1050" b="1" i="0" u="none" strike="noStrike">
                          <a:solidFill>
                            <a:srgbClr val="FFFFFF"/>
                          </a:solidFill>
                          <a:effectLst/>
                          <a:latin typeface="Yu Gothic UI" panose="020B0500000000000000" pitchFamily="50" charset="-128"/>
                          <a:ea typeface="Yu Gothic UI" panose="020B0500000000000000" pitchFamily="50" charset="-128"/>
                        </a:rPr>
                        <a:t>cm</a:t>
                      </a:r>
                      <a:r>
                        <a:rPr lang="ja-JP" altLang="en-US" sz="1050" b="1" i="0" u="none" strike="noStrike">
                          <a:solidFill>
                            <a:srgbClr val="FFFFFF"/>
                          </a:solidFill>
                          <a:effectLst/>
                          <a:latin typeface="Yu Gothic UI" panose="020B0500000000000000" pitchFamily="50" charset="-128"/>
                          <a:ea typeface="Yu Gothic UI" panose="020B0500000000000000" pitchFamily="50" charset="-128"/>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l" fontAlgn="ctr"/>
                      <a:r>
                        <a:rPr lang="ja-JP" altLang="en-US" sz="1050" b="1" i="0" u="none" strike="noStrike">
                          <a:solidFill>
                            <a:srgbClr val="FFFFFF"/>
                          </a:solidFill>
                          <a:effectLst/>
                          <a:latin typeface="Yu Gothic UI" panose="020B0500000000000000" pitchFamily="50" charset="-128"/>
                          <a:ea typeface="Yu Gothic UI" panose="020B0500000000000000" pitchFamily="50" charset="-128"/>
                        </a:rPr>
                        <a:t>円の面積</a:t>
                      </a:r>
                      <a:br>
                        <a:rPr lang="ja-JP" altLang="en-US" sz="1050" b="1" i="0" u="none" strike="noStrike">
                          <a:solidFill>
                            <a:srgbClr val="FFFFFF"/>
                          </a:solidFill>
                          <a:effectLst/>
                          <a:latin typeface="Yu Gothic UI" panose="020B0500000000000000" pitchFamily="50" charset="-128"/>
                          <a:ea typeface="Yu Gothic UI" panose="020B0500000000000000" pitchFamily="50" charset="-128"/>
                        </a:rPr>
                      </a:br>
                      <a:r>
                        <a:rPr lang="ja-JP" altLang="en-US" sz="1050" b="1" i="0" u="none" strike="noStrike">
                          <a:solidFill>
                            <a:srgbClr val="FFFFFF"/>
                          </a:solidFill>
                          <a:effectLst/>
                          <a:latin typeface="Yu Gothic UI" panose="020B0500000000000000" pitchFamily="50" charset="-128"/>
                          <a:ea typeface="Yu Gothic UI" panose="020B0500000000000000" pitchFamily="50" charset="-128"/>
                        </a:rPr>
                        <a:t>（</a:t>
                      </a:r>
                      <a:r>
                        <a:rPr lang="en-US" altLang="ja-JP" sz="1050" b="1" i="0" u="none" strike="noStrike">
                          <a:solidFill>
                            <a:srgbClr val="FFFFFF"/>
                          </a:solidFill>
                          <a:effectLst/>
                          <a:latin typeface="Yu Gothic UI" panose="020B0500000000000000" pitchFamily="50" charset="-128"/>
                          <a:ea typeface="Yu Gothic UI" panose="020B0500000000000000" pitchFamily="50" charset="-128"/>
                        </a:rPr>
                        <a:t>cm2</a:t>
                      </a:r>
                      <a:r>
                        <a:rPr lang="ja-JP" altLang="en-US" sz="1050" b="1" i="0" u="none" strike="noStrike">
                          <a:solidFill>
                            <a:srgbClr val="FFFFFF"/>
                          </a:solidFill>
                          <a:effectLst/>
                          <a:latin typeface="Yu Gothic UI" panose="020B0500000000000000" pitchFamily="50" charset="-128"/>
                          <a:ea typeface="Yu Gothic UI" panose="020B0500000000000000" pitchFamily="50" charset="-128"/>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l" fontAlgn="ctr"/>
                      <a:r>
                        <a:rPr lang="zh-TW" altLang="en-US" sz="1050" b="1" i="0" u="none" strike="noStrike">
                          <a:solidFill>
                            <a:srgbClr val="FFFFFF"/>
                          </a:solidFill>
                          <a:effectLst/>
                          <a:latin typeface="Yu Gothic UI" panose="020B0500000000000000" pitchFamily="50" charset="-128"/>
                          <a:ea typeface="Yu Gothic UI" panose="020B0500000000000000" pitchFamily="50" charset="-128"/>
                        </a:rPr>
                        <a:t>市場規模</a:t>
                      </a:r>
                      <a:br>
                        <a:rPr lang="zh-TW" altLang="en-US" sz="1050" b="1" i="0" u="none" strike="noStrike">
                          <a:solidFill>
                            <a:srgbClr val="FFFFFF"/>
                          </a:solidFill>
                          <a:effectLst/>
                          <a:latin typeface="Yu Gothic UI" panose="020B0500000000000000" pitchFamily="50" charset="-128"/>
                          <a:ea typeface="Yu Gothic UI" panose="020B0500000000000000" pitchFamily="50" charset="-128"/>
                        </a:rPr>
                      </a:br>
                      <a:r>
                        <a:rPr lang="zh-TW" altLang="en-US" sz="1050" b="1" i="0" u="none" strike="noStrike">
                          <a:solidFill>
                            <a:srgbClr val="FFFFFF"/>
                          </a:solidFill>
                          <a:effectLst/>
                          <a:latin typeface="Yu Gothic UI" panose="020B0500000000000000" pitchFamily="50" charset="-128"/>
                          <a:ea typeface="Yu Gothic UI" panose="020B0500000000000000" pitchFamily="50" charset="-128"/>
                        </a:rPr>
                        <a:t>（億円）</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extLst>
                  <a:ext uri="{0D108BD9-81ED-4DB2-BD59-A6C34878D82A}">
                    <a16:rowId xmlns:a16="http://schemas.microsoft.com/office/drawing/2014/main" val="2489909403"/>
                  </a:ext>
                </a:extLst>
              </a:tr>
              <a:tr h="200025">
                <a:tc>
                  <a:txBody>
                    <a:bodyPr/>
                    <a:lstStyle/>
                    <a:p>
                      <a:pPr algn="ctr" fontAlgn="ctr"/>
                      <a:r>
                        <a:rPr lang="en-US" sz="1050" b="0" i="0" u="none" strike="noStrike">
                          <a:solidFill>
                            <a:srgbClr val="000000"/>
                          </a:solidFill>
                          <a:effectLst/>
                          <a:latin typeface="Yu Gothic UI" panose="020B0500000000000000" pitchFamily="50" charset="-128"/>
                          <a:ea typeface="Yu Gothic UI" panose="020B0500000000000000" pitchFamily="50" charset="-128"/>
                        </a:rPr>
                        <a:t>TAM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50" b="0" i="0" u="none" strike="noStrike">
                          <a:solidFill>
                            <a:srgbClr val="000000"/>
                          </a:solidFill>
                          <a:effectLst/>
                          <a:latin typeface="Yu Gothic UI" panose="020B0500000000000000" pitchFamily="50" charset="-128"/>
                          <a:ea typeface="Yu Gothic UI" panose="020B0500000000000000" pitchFamily="50" charset="-128"/>
                        </a:rPr>
                        <a:t>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r" fontAlgn="ctr"/>
                      <a:r>
                        <a:rPr lang="en-US" altLang="ja-JP" sz="1050" b="0" i="0" u="none" strike="noStrike">
                          <a:solidFill>
                            <a:srgbClr val="000000"/>
                          </a:solidFill>
                          <a:effectLst/>
                          <a:latin typeface="Yu Gothic UI" panose="020B0500000000000000" pitchFamily="50" charset="-128"/>
                          <a:ea typeface="Yu Gothic UI" panose="020B0500000000000000" pitchFamily="50" charset="-128"/>
                        </a:rPr>
                        <a:t>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r" fontAlgn="ctr"/>
                      <a:r>
                        <a:rPr lang="en-US" altLang="ja-JP" sz="1050" b="0" i="0" u="none" strike="noStrike">
                          <a:solidFill>
                            <a:srgbClr val="000000"/>
                          </a:solidFill>
                          <a:effectLst/>
                          <a:latin typeface="Yu Gothic UI" panose="020B0500000000000000" pitchFamily="50" charset="-128"/>
                          <a:ea typeface="Yu Gothic UI" panose="020B0500000000000000" pitchFamily="50" charset="-128"/>
                        </a:rPr>
                        <a:t>12.6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r" fontAlgn="ctr"/>
                      <a:r>
                        <a:rPr lang="en-US" altLang="ja-JP" sz="1050" b="0" i="0" u="none" strike="noStrike">
                          <a:solidFill>
                            <a:srgbClr val="000000"/>
                          </a:solidFill>
                          <a:effectLst/>
                          <a:latin typeface="Yu Gothic UI" panose="020B0500000000000000" pitchFamily="50" charset="-128"/>
                          <a:ea typeface="Yu Gothic UI" panose="020B0500000000000000" pitchFamily="50" charset="-128"/>
                        </a:rPr>
                        <a:t>10,000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621140668"/>
                  </a:ext>
                </a:extLst>
              </a:tr>
              <a:tr h="200025">
                <a:tc>
                  <a:txBody>
                    <a:bodyPr/>
                    <a:lstStyle/>
                    <a:p>
                      <a:pPr algn="ctr" fontAlgn="ctr"/>
                      <a:r>
                        <a:rPr lang="en-US" sz="1050" b="0" i="0" u="none" strike="noStrike">
                          <a:solidFill>
                            <a:srgbClr val="000000"/>
                          </a:solidFill>
                          <a:effectLst/>
                          <a:latin typeface="Yu Gothic UI" panose="020B0500000000000000" pitchFamily="50" charset="-128"/>
                          <a:ea typeface="Yu Gothic UI" panose="020B0500000000000000" pitchFamily="50" charset="-128"/>
                        </a:rPr>
                        <a:t>SAM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50" b="0" i="0" u="none" strike="noStrike">
                          <a:solidFill>
                            <a:srgbClr val="000000"/>
                          </a:solidFill>
                          <a:effectLst/>
                          <a:latin typeface="Yu Gothic UI" panose="020B0500000000000000" pitchFamily="50" charset="-128"/>
                          <a:ea typeface="Yu Gothic UI" panose="020B0500000000000000" pitchFamily="50" charset="-128"/>
                        </a:rPr>
                        <a:t>2.7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r" fontAlgn="ctr"/>
                      <a:r>
                        <a:rPr lang="en-US" altLang="ja-JP" sz="1050" b="0" i="0" u="none" strike="noStrike">
                          <a:solidFill>
                            <a:srgbClr val="000000"/>
                          </a:solidFill>
                          <a:effectLst/>
                          <a:latin typeface="Yu Gothic UI" panose="020B0500000000000000" pitchFamily="50" charset="-128"/>
                          <a:ea typeface="Yu Gothic UI" panose="020B0500000000000000" pitchFamily="50" charset="-128"/>
                        </a:rPr>
                        <a:t>1.3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r" fontAlgn="ctr"/>
                      <a:r>
                        <a:rPr lang="en-US" altLang="ja-JP" sz="1050" b="0" i="0" u="none" strike="noStrike">
                          <a:solidFill>
                            <a:srgbClr val="000000"/>
                          </a:solidFill>
                          <a:effectLst/>
                          <a:latin typeface="Yu Gothic UI" panose="020B0500000000000000" pitchFamily="50" charset="-128"/>
                          <a:ea typeface="Yu Gothic UI" panose="020B0500000000000000" pitchFamily="50" charset="-128"/>
                        </a:rPr>
                        <a:t>5.7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r" fontAlgn="ctr"/>
                      <a:r>
                        <a:rPr lang="en-US" altLang="ja-JP" sz="1050" b="0" i="0" u="none" strike="noStrike">
                          <a:solidFill>
                            <a:srgbClr val="000000"/>
                          </a:solidFill>
                          <a:effectLst/>
                          <a:latin typeface="Yu Gothic UI" panose="020B0500000000000000" pitchFamily="50" charset="-128"/>
                          <a:ea typeface="Yu Gothic UI" panose="020B0500000000000000" pitchFamily="50" charset="-128"/>
                        </a:rPr>
                        <a:t>4,500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219058917"/>
                  </a:ext>
                </a:extLst>
              </a:tr>
              <a:tr h="200025">
                <a:tc>
                  <a:txBody>
                    <a:bodyPr/>
                    <a:lstStyle/>
                    <a:p>
                      <a:pPr algn="ctr" fontAlgn="ctr"/>
                      <a:r>
                        <a:rPr lang="en-US" sz="1050" b="0" i="0" u="none" strike="noStrike">
                          <a:solidFill>
                            <a:srgbClr val="000000"/>
                          </a:solidFill>
                          <a:effectLst/>
                          <a:latin typeface="Yu Gothic UI" panose="020B0500000000000000" pitchFamily="50" charset="-128"/>
                          <a:ea typeface="Yu Gothic UI" panose="020B0500000000000000" pitchFamily="50" charset="-128"/>
                        </a:rPr>
                        <a:t>SOM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50" b="0" i="0" u="none" strike="noStrike">
                          <a:solidFill>
                            <a:srgbClr val="000000"/>
                          </a:solidFill>
                          <a:effectLst/>
                          <a:latin typeface="Yu Gothic UI" panose="020B0500000000000000" pitchFamily="50" charset="-128"/>
                          <a:ea typeface="Yu Gothic UI" panose="020B0500000000000000" pitchFamily="50" charset="-128"/>
                        </a:rPr>
                        <a:t>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r" fontAlgn="ctr"/>
                      <a:r>
                        <a:rPr lang="en-US" altLang="ja-JP" sz="1050" b="0" i="0" u="none" strike="noStrike">
                          <a:solidFill>
                            <a:srgbClr val="000000"/>
                          </a:solidFill>
                          <a:effectLst/>
                          <a:latin typeface="Yu Gothic UI" panose="020B0500000000000000" pitchFamily="50" charset="-128"/>
                          <a:ea typeface="Yu Gothic UI" panose="020B0500000000000000" pitchFamily="50" charset="-128"/>
                        </a:rPr>
                        <a:t>0.6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r" fontAlgn="ctr"/>
                      <a:r>
                        <a:rPr lang="en-US" altLang="ja-JP" sz="1050" b="0" i="0" u="none" strike="noStrike">
                          <a:solidFill>
                            <a:srgbClr val="000000"/>
                          </a:solidFill>
                          <a:effectLst/>
                          <a:latin typeface="Yu Gothic UI" panose="020B0500000000000000" pitchFamily="50" charset="-128"/>
                          <a:ea typeface="Yu Gothic UI" panose="020B0500000000000000" pitchFamily="50" charset="-128"/>
                        </a:rPr>
                        <a:t>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r" fontAlgn="ctr"/>
                      <a:r>
                        <a:rPr lang="en-US" altLang="ja-JP" sz="1050" b="0" i="0" u="none" strike="noStrike">
                          <a:solidFill>
                            <a:srgbClr val="000000"/>
                          </a:solidFill>
                          <a:effectLst/>
                          <a:latin typeface="Yu Gothic UI" panose="020B0500000000000000" pitchFamily="50" charset="-128"/>
                          <a:ea typeface="Yu Gothic UI" panose="020B0500000000000000" pitchFamily="50" charset="-128"/>
                        </a:rPr>
                        <a:t>900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253926790"/>
                  </a:ext>
                </a:extLst>
              </a:tr>
            </a:tbl>
          </a:graphicData>
        </a:graphic>
      </p:graphicFrame>
      <p:sp>
        <p:nvSpPr>
          <p:cNvPr id="34" name="テキスト ボックス 33">
            <a:extLst>
              <a:ext uri="{FF2B5EF4-FFF2-40B4-BE49-F238E27FC236}">
                <a16:creationId xmlns:a16="http://schemas.microsoft.com/office/drawing/2014/main" id="{18D10387-07B6-E649-4B5E-28A222012C6F}"/>
              </a:ext>
            </a:extLst>
          </p:cNvPr>
          <p:cNvSpPr txBox="1"/>
          <p:nvPr/>
        </p:nvSpPr>
        <p:spPr>
          <a:xfrm>
            <a:off x="10065568" y="1412776"/>
            <a:ext cx="3094364" cy="557451"/>
          </a:xfrm>
          <a:prstGeom prst="rect">
            <a:avLst/>
          </a:prstGeom>
          <a:noFill/>
        </p:spPr>
        <p:txBody>
          <a:bodyPr wrap="none" lIns="36000" tIns="36000" rIns="36000" bIns="36000" rtlCol="0">
            <a:spAutoFit/>
          </a:bodyPr>
          <a:lstStyle/>
          <a:p>
            <a:r>
              <a:rPr kumimoji="1" lang="ja-JP" altLang="en-US" sz="1050">
                <a:solidFill>
                  <a:srgbClr val="FF0000"/>
                </a:solidFill>
              </a:rPr>
              <a:t>円直径の試算は、添付のエクセルファイルを使用ください。</a:t>
            </a:r>
            <a:endParaRPr kumimoji="1" lang="en-US" altLang="ja-JP" sz="1050">
              <a:solidFill>
                <a:srgbClr val="FF0000"/>
              </a:solidFill>
            </a:endParaRPr>
          </a:p>
          <a:p>
            <a:r>
              <a:rPr kumimoji="1" lang="en-US" altLang="ja-JP" sz="1050">
                <a:solidFill>
                  <a:srgbClr val="FF0000"/>
                </a:solidFill>
              </a:rPr>
              <a:t>TAM</a:t>
            </a:r>
            <a:r>
              <a:rPr kumimoji="1" lang="ja-JP" altLang="en-US" sz="1050">
                <a:solidFill>
                  <a:srgbClr val="FF0000"/>
                </a:solidFill>
              </a:rPr>
              <a:t>、</a:t>
            </a:r>
            <a:r>
              <a:rPr kumimoji="1" lang="en-US" altLang="ja-JP" sz="1050">
                <a:solidFill>
                  <a:srgbClr val="FF0000"/>
                </a:solidFill>
              </a:rPr>
              <a:t>SAM</a:t>
            </a:r>
            <a:r>
              <a:rPr kumimoji="1" lang="ja-JP" altLang="en-US" sz="1050">
                <a:solidFill>
                  <a:srgbClr val="FF0000"/>
                </a:solidFill>
              </a:rPr>
              <a:t>、</a:t>
            </a:r>
            <a:r>
              <a:rPr kumimoji="1" lang="en-US" altLang="ja-JP" sz="1050">
                <a:solidFill>
                  <a:srgbClr val="FF0000"/>
                </a:solidFill>
              </a:rPr>
              <a:t>SOM</a:t>
            </a:r>
            <a:r>
              <a:rPr kumimoji="1" lang="ja-JP" altLang="en-US" sz="1050">
                <a:solidFill>
                  <a:srgbClr val="FF0000"/>
                </a:solidFill>
              </a:rPr>
              <a:t>の市場規模を入力し、円の直径を</a:t>
            </a:r>
            <a:endParaRPr kumimoji="1" lang="en-US" altLang="ja-JP" sz="1050">
              <a:solidFill>
                <a:srgbClr val="FF0000"/>
              </a:solidFill>
            </a:endParaRPr>
          </a:p>
          <a:p>
            <a:r>
              <a:rPr kumimoji="1" lang="ja-JP" altLang="en-US" sz="1050">
                <a:solidFill>
                  <a:srgbClr val="FF0000"/>
                </a:solidFill>
              </a:rPr>
              <a:t>円オブジェクトに設定してください。</a:t>
            </a:r>
          </a:p>
        </p:txBody>
      </p:sp>
      <p:pic>
        <p:nvPicPr>
          <p:cNvPr id="28" name="図 27">
            <a:extLst>
              <a:ext uri="{FF2B5EF4-FFF2-40B4-BE49-F238E27FC236}">
                <a16:creationId xmlns:a16="http://schemas.microsoft.com/office/drawing/2014/main" id="{326776F8-90D0-6B2B-C18E-5E5B4B03D16A}"/>
              </a:ext>
            </a:extLst>
          </p:cNvPr>
          <p:cNvPicPr>
            <a:picLocks noChangeAspect="1"/>
          </p:cNvPicPr>
          <p:nvPr/>
        </p:nvPicPr>
        <p:blipFill>
          <a:blip r:embed="rId3"/>
          <a:stretch>
            <a:fillRect/>
          </a:stretch>
        </p:blipFill>
        <p:spPr>
          <a:xfrm>
            <a:off x="388140" y="4073824"/>
            <a:ext cx="9035080" cy="2073389"/>
          </a:xfrm>
          <a:prstGeom prst="rect">
            <a:avLst/>
          </a:prstGeom>
        </p:spPr>
      </p:pic>
      <p:sp>
        <p:nvSpPr>
          <p:cNvPr id="8" name="正方形/長方形 7">
            <a:extLst>
              <a:ext uri="{FF2B5EF4-FFF2-40B4-BE49-F238E27FC236}">
                <a16:creationId xmlns:a16="http://schemas.microsoft.com/office/drawing/2014/main" id="{8B9B428B-36E5-DD93-0A1D-24DC0CA09E63}"/>
              </a:ext>
            </a:extLst>
          </p:cNvPr>
          <p:cNvSpPr/>
          <p:nvPr/>
        </p:nvSpPr>
        <p:spPr>
          <a:xfrm rot="19861321">
            <a:off x="3999735" y="4956151"/>
            <a:ext cx="1588632" cy="6619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lstStyle/>
          <a:p>
            <a:pPr algn="ctr" eaLnBrk="1" fontAlgn="auto" hangingPunct="1">
              <a:spcBef>
                <a:spcPts val="0"/>
              </a:spcBef>
              <a:spcAft>
                <a:spcPts val="0"/>
              </a:spcAft>
            </a:pPr>
            <a:r>
              <a:rPr kumimoji="1" lang="ja-JP" altLang="en-US" sz="3600" b="1">
                <a:solidFill>
                  <a:srgbClr val="FFC000"/>
                </a:solidFill>
              </a:rPr>
              <a:t>イメージ</a:t>
            </a:r>
          </a:p>
        </p:txBody>
      </p:sp>
      <p:sp>
        <p:nvSpPr>
          <p:cNvPr id="30" name="テキスト ボックス 29">
            <a:extLst>
              <a:ext uri="{FF2B5EF4-FFF2-40B4-BE49-F238E27FC236}">
                <a16:creationId xmlns:a16="http://schemas.microsoft.com/office/drawing/2014/main" id="{C62F1A1E-302B-78BE-6725-E76CBA378580}"/>
              </a:ext>
            </a:extLst>
          </p:cNvPr>
          <p:cNvSpPr txBox="1"/>
          <p:nvPr/>
        </p:nvSpPr>
        <p:spPr>
          <a:xfrm>
            <a:off x="5836111" y="3504034"/>
            <a:ext cx="3672408" cy="772895"/>
          </a:xfrm>
          <a:prstGeom prst="rect">
            <a:avLst/>
          </a:prstGeom>
          <a:solidFill>
            <a:schemeClr val="bg1"/>
          </a:solidFill>
          <a:ln w="1905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作成上の注意</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lvl="0" indent="-285750" eaLnBrk="0" hangingPunct="0">
              <a:spcAft>
                <a:spcPts val="600"/>
              </a:spcAft>
              <a:buFont typeface="Arial" panose="020B0604020202020204" pitchFamily="34" charset="0"/>
              <a:buChar char="•"/>
              <a:defRPr/>
            </a:pPr>
            <a:r>
              <a:rPr kumimoji="1" lang="ja-JP" altLang="en-US"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別に用意してあるエクセルシート（財務分析資料）に数値を入力後、該当部分を貼り付けて作成してください</a:t>
            </a:r>
            <a:r>
              <a:rPr kumimoji="1" lang="ja-JP" altLang="en-US" sz="80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（オブジェクト形式）。</a:t>
            </a:r>
            <a:br>
              <a:rPr kumimoji="1" lang="en-US" altLang="ja-JP" sz="80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90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a:t>
            </a:r>
            <a:r>
              <a:rPr kumimoji="1" lang="en-US" altLang="ja-JP" sz="90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ctrl + alt + V</a:t>
            </a:r>
            <a:r>
              <a:rPr kumimoji="1" lang="ja-JP" altLang="en-US" sz="90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」で貼り付けることで、形式を選択できます）</a:t>
            </a:r>
            <a:endParaRPr kumimoji="1" lang="en-US" altLang="ja-JP"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16773256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FDFCE0B-AE90-4C75-8D2F-9586D1B3B724}"/>
              </a:ext>
            </a:extLst>
          </p:cNvPr>
          <p:cNvSpPr>
            <a:spLocks noGrp="1"/>
          </p:cNvSpPr>
          <p:nvPr>
            <p:ph type="title"/>
          </p:nvPr>
        </p:nvSpPr>
        <p:spPr>
          <a:xfrm>
            <a:off x="272480" y="188640"/>
            <a:ext cx="9361039" cy="351109"/>
          </a:xfrm>
        </p:spPr>
        <p:txBody>
          <a:bodyPr vert="horz"/>
          <a:lstStyle/>
          <a:p>
            <a:r>
              <a:rPr lang="en-US" altLang="ja-JP"/>
              <a:t>【</a:t>
            </a:r>
            <a:r>
              <a:rPr lang="ja-JP" altLang="en-US"/>
              <a:t>参考図</a:t>
            </a:r>
            <a:r>
              <a:rPr lang="en-US" altLang="ja-JP"/>
              <a:t>】</a:t>
            </a:r>
            <a:r>
              <a:rPr lang="ja-JP" altLang="en-US"/>
              <a:t>ビジネスモデル（リーン・キャンバス）</a:t>
            </a:r>
          </a:p>
        </p:txBody>
      </p:sp>
      <p:sp>
        <p:nvSpPr>
          <p:cNvPr id="3" name="スライド番号プレースホルダー 2">
            <a:extLst>
              <a:ext uri="{FF2B5EF4-FFF2-40B4-BE49-F238E27FC236}">
                <a16:creationId xmlns:a16="http://schemas.microsoft.com/office/drawing/2014/main" id="{8B689452-9CC0-488D-89F8-F5422DA11D48}"/>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11</a:t>
            </a:fld>
            <a:endParaRPr kumimoji="1" lang="ja-JP" altLang="en-US" sz="105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4" name="フッター プレースホルダー 3">
            <a:extLst>
              <a:ext uri="{FF2B5EF4-FFF2-40B4-BE49-F238E27FC236}">
                <a16:creationId xmlns:a16="http://schemas.microsoft.com/office/drawing/2014/main" id="{2134A67D-8F66-48AD-85ED-09F7F7717056}"/>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graphicFrame>
        <p:nvGraphicFramePr>
          <p:cNvPr id="16" name="表 16">
            <a:extLst>
              <a:ext uri="{FF2B5EF4-FFF2-40B4-BE49-F238E27FC236}">
                <a16:creationId xmlns:a16="http://schemas.microsoft.com/office/drawing/2014/main" id="{CB5EF912-F159-4040-8F2C-D59F0684BB87}"/>
              </a:ext>
            </a:extLst>
          </p:cNvPr>
          <p:cNvGraphicFramePr>
            <a:graphicFrameLocks noGrp="1"/>
          </p:cNvGraphicFramePr>
          <p:nvPr>
            <p:extLst>
              <p:ext uri="{D42A27DB-BD31-4B8C-83A1-F6EECF244321}">
                <p14:modId xmlns:p14="http://schemas.microsoft.com/office/powerpoint/2010/main" val="2500585406"/>
              </p:ext>
            </p:extLst>
          </p:nvPr>
        </p:nvGraphicFramePr>
        <p:xfrm>
          <a:off x="273050" y="764705"/>
          <a:ext cx="9359900" cy="5688483"/>
        </p:xfrm>
        <a:graphic>
          <a:graphicData uri="http://schemas.openxmlformats.org/drawingml/2006/table">
            <a:tbl>
              <a:tblPr firstRow="1" bandRow="1">
                <a:tableStyleId>{2D5ABB26-0587-4C30-8999-92F81FD0307C}</a:tableStyleId>
              </a:tblPr>
              <a:tblGrid>
                <a:gridCol w="1871980">
                  <a:extLst>
                    <a:ext uri="{9D8B030D-6E8A-4147-A177-3AD203B41FA5}">
                      <a16:colId xmlns:a16="http://schemas.microsoft.com/office/drawing/2014/main" val="1543251562"/>
                    </a:ext>
                  </a:extLst>
                </a:gridCol>
                <a:gridCol w="1871980">
                  <a:extLst>
                    <a:ext uri="{9D8B030D-6E8A-4147-A177-3AD203B41FA5}">
                      <a16:colId xmlns:a16="http://schemas.microsoft.com/office/drawing/2014/main" val="1790320434"/>
                    </a:ext>
                  </a:extLst>
                </a:gridCol>
                <a:gridCol w="935990">
                  <a:extLst>
                    <a:ext uri="{9D8B030D-6E8A-4147-A177-3AD203B41FA5}">
                      <a16:colId xmlns:a16="http://schemas.microsoft.com/office/drawing/2014/main" val="1765670871"/>
                    </a:ext>
                  </a:extLst>
                </a:gridCol>
                <a:gridCol w="935990">
                  <a:extLst>
                    <a:ext uri="{9D8B030D-6E8A-4147-A177-3AD203B41FA5}">
                      <a16:colId xmlns:a16="http://schemas.microsoft.com/office/drawing/2014/main" val="2734565788"/>
                    </a:ext>
                  </a:extLst>
                </a:gridCol>
                <a:gridCol w="1871980">
                  <a:extLst>
                    <a:ext uri="{9D8B030D-6E8A-4147-A177-3AD203B41FA5}">
                      <a16:colId xmlns:a16="http://schemas.microsoft.com/office/drawing/2014/main" val="3137908046"/>
                    </a:ext>
                  </a:extLst>
                </a:gridCol>
                <a:gridCol w="1871980">
                  <a:extLst>
                    <a:ext uri="{9D8B030D-6E8A-4147-A177-3AD203B41FA5}">
                      <a16:colId xmlns:a16="http://schemas.microsoft.com/office/drawing/2014/main" val="2069590120"/>
                    </a:ext>
                  </a:extLst>
                </a:gridCol>
              </a:tblGrid>
              <a:tr h="1896161">
                <a:tc rowSpan="2">
                  <a:txBody>
                    <a:bodyPr/>
                    <a:lstStyle/>
                    <a:p>
                      <a:r>
                        <a:rPr kumimoji="1" lang="ja-JP" altLang="en-US" sz="1050">
                          <a:latin typeface="+mn-ea"/>
                          <a:ea typeface="+mn-ea"/>
                        </a:rPr>
                        <a:t>　課題 </a:t>
                      </a:r>
                      <a:r>
                        <a:rPr kumimoji="1" lang="en-US" altLang="ja-JP" sz="1050">
                          <a:latin typeface="+mn-ea"/>
                          <a:ea typeface="+mn-ea"/>
                        </a:rPr>
                        <a:t>(Problem)</a:t>
                      </a:r>
                    </a:p>
                    <a:p>
                      <a:endParaRPr kumimoji="1" lang="en-US" altLang="ja-JP" sz="1050">
                        <a:latin typeface="+mn-ea"/>
                        <a:ea typeface="+mn-ea"/>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1050">
                          <a:latin typeface="+mn-ea"/>
                          <a:ea typeface="+mn-ea"/>
                        </a:rPr>
                        <a:t>　ソリューション </a:t>
                      </a:r>
                      <a:r>
                        <a:rPr kumimoji="1" lang="en-US" altLang="ja-JP" sz="1050">
                          <a:latin typeface="+mn-ea"/>
                          <a:ea typeface="+mn-ea"/>
                        </a:rPr>
                        <a:t>(Solution)</a:t>
                      </a: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gridSpan="2">
                  <a:txBody>
                    <a:bodyPr/>
                    <a:lstStyle/>
                    <a:p>
                      <a:r>
                        <a:rPr kumimoji="1" lang="ja-JP" altLang="en-US" sz="1050">
                          <a:latin typeface="+mn-ea"/>
                          <a:ea typeface="+mn-ea"/>
                        </a:rPr>
                        <a:t>　独自の提供価値</a:t>
                      </a:r>
                      <a:endParaRPr kumimoji="1" lang="en-US" altLang="ja-JP" sz="1050">
                        <a:latin typeface="+mn-ea"/>
                        <a:ea typeface="+mn-ea"/>
                      </a:endParaRPr>
                    </a:p>
                    <a:p>
                      <a:r>
                        <a:rPr kumimoji="1" lang="ja-JP" altLang="en-US" sz="1050">
                          <a:latin typeface="+mn-ea"/>
                          <a:ea typeface="+mn-ea"/>
                        </a:rPr>
                        <a:t>　</a:t>
                      </a:r>
                      <a:r>
                        <a:rPr kumimoji="1" lang="en-US" altLang="ja-JP" sz="1050">
                          <a:latin typeface="+mn-ea"/>
                          <a:ea typeface="+mn-ea"/>
                        </a:rPr>
                        <a:t>(Unique Value Proposition)</a:t>
                      </a:r>
                      <a:endParaRPr kumimoji="1" lang="ja-JP" altLang="en-US" sz="1050">
                        <a:latin typeface="+mn-ea"/>
                        <a:ea typeface="+mn-ea"/>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a:txBody>
                    <a:bodyPr/>
                    <a:lstStyle/>
                    <a:p>
                      <a:r>
                        <a:rPr kumimoji="1" lang="ja-JP" altLang="en-US" sz="1050">
                          <a:latin typeface="+mn-ea"/>
                          <a:ea typeface="+mn-ea"/>
                        </a:rPr>
                        <a:t>　圧倒的優位性</a:t>
                      </a:r>
                      <a:r>
                        <a:rPr kumimoji="1" lang="en-US" altLang="ja-JP" sz="1050">
                          <a:latin typeface="+mn-ea"/>
                          <a:ea typeface="+mn-ea"/>
                        </a:rPr>
                        <a:t> </a:t>
                      </a:r>
                      <a:br>
                        <a:rPr kumimoji="1" lang="en-US" altLang="ja-JP" sz="1050">
                          <a:latin typeface="+mn-ea"/>
                          <a:ea typeface="+mn-ea"/>
                        </a:rPr>
                      </a:br>
                      <a:r>
                        <a:rPr kumimoji="1" lang="ja-JP" altLang="en-US" sz="1050">
                          <a:latin typeface="+mn-ea"/>
                          <a:ea typeface="+mn-ea"/>
                        </a:rPr>
                        <a:t>　</a:t>
                      </a:r>
                      <a:r>
                        <a:rPr kumimoji="1" lang="en-US" altLang="ja-JP" sz="1050">
                          <a:latin typeface="+mn-ea"/>
                          <a:ea typeface="+mn-ea"/>
                        </a:rPr>
                        <a:t>(Unfair Advantage)</a:t>
                      </a: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r>
                        <a:rPr kumimoji="1" lang="ja-JP" altLang="en-US" sz="1050">
                          <a:latin typeface="+mn-ea"/>
                          <a:ea typeface="+mn-ea"/>
                        </a:rPr>
                        <a:t>　ターゲット顧客</a:t>
                      </a:r>
                      <a:br>
                        <a:rPr kumimoji="1" lang="en-US" altLang="ja-JP" sz="1050">
                          <a:latin typeface="+mn-ea"/>
                          <a:ea typeface="+mn-ea"/>
                        </a:rPr>
                      </a:br>
                      <a:r>
                        <a:rPr kumimoji="1" lang="ja-JP" altLang="en-US" sz="1050">
                          <a:latin typeface="+mn-ea"/>
                          <a:ea typeface="+mn-ea"/>
                        </a:rPr>
                        <a:t>　</a:t>
                      </a:r>
                      <a:r>
                        <a:rPr kumimoji="1" lang="en-US" altLang="ja-JP" sz="1050">
                          <a:latin typeface="+mn-ea"/>
                          <a:ea typeface="+mn-ea"/>
                        </a:rPr>
                        <a:t>(Customer Segments)</a:t>
                      </a:r>
                      <a:endParaRPr kumimoji="1" lang="ja-JP" altLang="en-US" sz="1050">
                        <a:latin typeface="+mn-ea"/>
                        <a:ea typeface="+mn-ea"/>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25431697"/>
                  </a:ext>
                </a:extLst>
              </a:tr>
              <a:tr h="1896161">
                <a:tc vMerge="1">
                  <a:txBody>
                    <a:bodyPr/>
                    <a:lstStyle/>
                    <a:p>
                      <a:endParaRPr kumimoji="1" lang="ja-JP" altLang="en-US" sz="120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1050">
                          <a:latin typeface="+mn-ea"/>
                          <a:ea typeface="+mn-ea"/>
                        </a:rPr>
                        <a:t>　主要指標 </a:t>
                      </a:r>
                      <a:r>
                        <a:rPr kumimoji="1" lang="en-US" altLang="ja-JP" sz="1050">
                          <a:latin typeface="+mn-ea"/>
                          <a:ea typeface="+mn-ea"/>
                        </a:rPr>
                        <a:t>(Key Metrics)</a:t>
                      </a:r>
                      <a:endParaRPr kumimoji="1" lang="ja-JP" altLang="en-US" sz="1050">
                        <a:latin typeface="+mn-ea"/>
                        <a:ea typeface="+mn-ea"/>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vMerge="1">
                  <a:txBody>
                    <a:bodyPr/>
                    <a:lstStyle/>
                    <a:p>
                      <a:endParaRPr kumimoji="1" lang="ja-JP" altLang="en-US" sz="120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a:p>
                  </a:txBody>
                  <a:tcPr/>
                </a:tc>
                <a:tc>
                  <a:txBody>
                    <a:bodyPr/>
                    <a:lstStyle/>
                    <a:p>
                      <a:r>
                        <a:rPr kumimoji="1" lang="ja-JP" altLang="en-US" sz="1050">
                          <a:latin typeface="+mn-ea"/>
                          <a:ea typeface="+mn-ea"/>
                        </a:rPr>
                        <a:t>　チャネル </a:t>
                      </a:r>
                      <a:r>
                        <a:rPr kumimoji="1" lang="en-US" altLang="ja-JP" sz="1050">
                          <a:latin typeface="+mn-ea"/>
                          <a:ea typeface="+mn-ea"/>
                        </a:rPr>
                        <a:t>(Channels)</a:t>
                      </a:r>
                      <a:endParaRPr kumimoji="1" lang="ja-JP" altLang="en-US" sz="1050">
                        <a:latin typeface="+mn-ea"/>
                        <a:ea typeface="+mn-ea"/>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sz="120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46185479"/>
                  </a:ext>
                </a:extLst>
              </a:tr>
              <a:tr h="1896161">
                <a:tc gridSpan="3">
                  <a:txBody>
                    <a:bodyPr/>
                    <a:lstStyle/>
                    <a:p>
                      <a:r>
                        <a:rPr kumimoji="1" lang="ja-JP" altLang="en-US" sz="1050">
                          <a:latin typeface="+mn-ea"/>
                          <a:ea typeface="+mn-ea"/>
                        </a:rPr>
                        <a:t>　費用構造 </a:t>
                      </a:r>
                      <a:r>
                        <a:rPr kumimoji="1" lang="en-US" altLang="ja-JP" sz="1050">
                          <a:latin typeface="+mn-ea"/>
                          <a:ea typeface="+mn-ea"/>
                        </a:rPr>
                        <a:t>(Cost Structure)</a:t>
                      </a:r>
                      <a:endParaRPr kumimoji="1" lang="ja-JP" altLang="en-US" sz="1050">
                        <a:latin typeface="+mn-ea"/>
                        <a:ea typeface="+mn-ea"/>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120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120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r>
                        <a:rPr kumimoji="1" lang="ja-JP" altLang="en-US" sz="1050">
                          <a:latin typeface="+mn-ea"/>
                          <a:ea typeface="+mn-ea"/>
                        </a:rPr>
                        <a:t>　収益の流れ </a:t>
                      </a:r>
                      <a:r>
                        <a:rPr kumimoji="1" lang="en-US" altLang="ja-JP" sz="1050">
                          <a:latin typeface="+mn-ea"/>
                          <a:ea typeface="+mn-ea"/>
                        </a:rPr>
                        <a:t>(Revenue Streams)</a:t>
                      </a:r>
                      <a:endParaRPr kumimoji="1" lang="ja-JP" altLang="en-US" sz="1050">
                        <a:latin typeface="+mn-ea"/>
                        <a:ea typeface="+mn-ea"/>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120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120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11672555"/>
                  </a:ext>
                </a:extLst>
              </a:tr>
            </a:tbl>
          </a:graphicData>
        </a:graphic>
      </p:graphicFrame>
      <p:sp>
        <p:nvSpPr>
          <p:cNvPr id="8" name="タイトル 1">
            <a:extLst>
              <a:ext uri="{FF2B5EF4-FFF2-40B4-BE49-F238E27FC236}">
                <a16:creationId xmlns:a16="http://schemas.microsoft.com/office/drawing/2014/main" id="{10521C10-7326-4066-A1DB-23F8934A5314}"/>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顧客ごとに１枚</a:t>
            </a:r>
          </a:p>
        </p:txBody>
      </p:sp>
      <p:sp>
        <p:nvSpPr>
          <p:cNvPr id="9" name="正方形/長方形 8">
            <a:extLst>
              <a:ext uri="{FF2B5EF4-FFF2-40B4-BE49-F238E27FC236}">
                <a16:creationId xmlns:a16="http://schemas.microsoft.com/office/drawing/2014/main" id="{2AA226FE-A833-4769-A723-1F2A30DC7608}"/>
              </a:ext>
            </a:extLst>
          </p:cNvPr>
          <p:cNvSpPr/>
          <p:nvPr/>
        </p:nvSpPr>
        <p:spPr>
          <a:xfrm>
            <a:off x="8561333" y="232144"/>
            <a:ext cx="1080119" cy="281204"/>
          </a:xfrm>
          <a:prstGeom prst="rect">
            <a:avLst/>
          </a:prstGeom>
          <a:solidFill>
            <a:srgbClr val="E3E48D"/>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zh-TW" altLang="en-US" sz="1200" b="0" i="0" u="none" strike="noStrike" kern="1200" cap="none" spc="0" normalizeH="0" baseline="0" noProof="0">
                <a:ln>
                  <a:noFill/>
                </a:ln>
                <a:solidFill>
                  <a:prstClr val="black"/>
                </a:solidFill>
                <a:effectLst/>
                <a:uLnTx/>
                <a:uFillTx/>
                <a:latin typeface="Yu Gothic UI"/>
                <a:ea typeface="Yu Gothic UI"/>
                <a:cs typeface="+mn-cs"/>
              </a:rPr>
              <a:t>戦略性</a:t>
            </a:r>
            <a:r>
              <a:rPr kumimoji="1" lang="en-US" altLang="zh-TW" sz="1200" b="0" i="0" u="none" strike="noStrike" kern="1200" cap="none" spc="0" normalizeH="0" baseline="0" noProof="0">
                <a:ln>
                  <a:noFill/>
                </a:ln>
                <a:solidFill>
                  <a:prstClr val="black"/>
                </a:solidFill>
                <a:effectLst/>
                <a:uLnTx/>
                <a:uFillTx/>
                <a:latin typeface="Yu Gothic UI"/>
                <a:ea typeface="Yu Gothic UI"/>
                <a:cs typeface="+mn-cs"/>
              </a:rPr>
              <a:t>/</a:t>
            </a:r>
            <a:r>
              <a:rPr kumimoji="1" lang="zh-TW" altLang="en-US" sz="1200" b="0" i="0" u="none" strike="noStrike" kern="1200" cap="none" spc="0" normalizeH="0" baseline="0" noProof="0">
                <a:ln>
                  <a:noFill/>
                </a:ln>
                <a:solidFill>
                  <a:prstClr val="black"/>
                </a:solidFill>
                <a:effectLst/>
                <a:uLnTx/>
                <a:uFillTx/>
                <a:latin typeface="Yu Gothic UI"/>
                <a:ea typeface="Yu Gothic UI"/>
                <a:cs typeface="+mn-cs"/>
              </a:rPr>
              <a:t>市場性</a:t>
            </a:r>
            <a:endParaRPr kumimoji="1" lang="ja-JP" altLang="en-US" sz="1200" b="0" i="0" u="none" strike="noStrike" kern="1200" cap="none" spc="0" normalizeH="0" baseline="0" noProof="0">
              <a:ln>
                <a:noFill/>
              </a:ln>
              <a:solidFill>
                <a:prstClr val="black"/>
              </a:solidFill>
              <a:effectLst/>
              <a:uLnTx/>
              <a:uFillTx/>
              <a:latin typeface="Yu Gothic UI"/>
              <a:ea typeface="Yu Gothic UI"/>
              <a:cs typeface="+mn-cs"/>
            </a:endParaRPr>
          </a:p>
        </p:txBody>
      </p:sp>
      <p:sp>
        <p:nvSpPr>
          <p:cNvPr id="11" name="テキスト ボックス 10">
            <a:extLst>
              <a:ext uri="{FF2B5EF4-FFF2-40B4-BE49-F238E27FC236}">
                <a16:creationId xmlns:a16="http://schemas.microsoft.com/office/drawing/2014/main" id="{2D7ADD5A-9864-4140-89E8-3B205B69CCBD}"/>
              </a:ext>
            </a:extLst>
          </p:cNvPr>
          <p:cNvSpPr txBox="1"/>
          <p:nvPr/>
        </p:nvSpPr>
        <p:spPr>
          <a:xfrm>
            <a:off x="4016896" y="13396"/>
            <a:ext cx="4464496" cy="719034"/>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en-US" altLang="ja-JP" sz="1050" b="1"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b="1"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作成上の注意</a:t>
            </a:r>
            <a:r>
              <a:rPr kumimoji="1" lang="en-US" altLang="ja-JP" sz="1050" b="1"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en-US" altLang="ja-JP"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85725" marR="0" lvl="0" indent="-8572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ターゲット顧客ごとに作成してください。</a:t>
            </a:r>
            <a:endParaRPr kumimoji="1" lang="en-US" altLang="ja-JP"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85725" lvl="0" indent="-85725" eaLnBrk="0" hangingPunct="0">
              <a:buFont typeface="Arial" panose="020B0604020202020204" pitchFamily="34" charset="0"/>
              <a:buChar char="•"/>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ターゲット顧客が複数存在する場合は、複数シート作成することも可能です。</a:t>
            </a:r>
            <a:br>
              <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b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ただし、優先的なターゲット顧客に絞って作成</a:t>
            </a:r>
            <a:r>
              <a:rPr kumimoji="1" lang="ja-JP" altLang="en-US"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して</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ください。</a:t>
            </a:r>
            <a:endParaRPr kumimoji="1" lang="en-US" altLang="ja-JP"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0" name="テキスト ボックス 9">
            <a:extLst>
              <a:ext uri="{FF2B5EF4-FFF2-40B4-BE49-F238E27FC236}">
                <a16:creationId xmlns:a16="http://schemas.microsoft.com/office/drawing/2014/main" id="{1E2D744D-8B12-480C-9235-B326A96DDCC7}"/>
              </a:ext>
            </a:extLst>
          </p:cNvPr>
          <p:cNvSpPr txBox="1"/>
          <p:nvPr/>
        </p:nvSpPr>
        <p:spPr>
          <a:xfrm>
            <a:off x="315028" y="1268760"/>
            <a:ext cx="1824719" cy="1042199"/>
          </a:xfrm>
          <a:prstGeom prst="rect">
            <a:avLst/>
          </a:prstGeom>
          <a:noFill/>
          <a:ln w="12700">
            <a:solidFill>
              <a:schemeClr val="accent1"/>
            </a:solidFill>
            <a:prstDash val="solid"/>
          </a:ln>
          <a:effectLst/>
        </p:spPr>
        <p:txBody>
          <a:bodyPr wrap="square" lIns="36000" tIns="36000" rIns="36000" bIns="36000" rtlCol="0" anchor="t">
            <a:spAutoFit/>
          </a:bodyPr>
          <a:lstStyle/>
          <a:p>
            <a:pPr marL="85725" marR="0" lvl="0" indent="-8572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ターゲット顧客の上位</a:t>
            </a:r>
            <a:r>
              <a:rPr kumimoji="1" lang="en-US" altLang="ja-JP"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3</a:t>
            </a:r>
            <a:r>
              <a:rPr kumimoji="1" lang="ja-JP" altLang="en-US"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つの課題を列記してください。</a:t>
            </a:r>
            <a:endParaRPr kumimoji="1" lang="en-US" altLang="ja-JP"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85725" marR="0" lvl="0" indent="-8572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endPar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85725" lvl="0" indent="-85725" eaLnBrk="0" hangingPunct="0">
              <a:buFont typeface="Arial" panose="020B0604020202020204" pitchFamily="34" charset="0"/>
              <a:buChar char="•"/>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「既存の代替品」が何で、上記課題を、現在、どのように解決しているかを記載</a:t>
            </a:r>
            <a:r>
              <a:rPr kumimoji="1" lang="ja-JP" altLang="en-US"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して</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ください。</a:t>
            </a:r>
            <a:endParaRPr kumimoji="1" lang="en-US" altLang="ja-JP"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2" name="テキスト ボックス 11">
            <a:extLst>
              <a:ext uri="{FF2B5EF4-FFF2-40B4-BE49-F238E27FC236}">
                <a16:creationId xmlns:a16="http://schemas.microsoft.com/office/drawing/2014/main" id="{1B7D6052-E0CA-44A1-9CC1-C75E657C5310}"/>
              </a:ext>
            </a:extLst>
          </p:cNvPr>
          <p:cNvSpPr txBox="1"/>
          <p:nvPr/>
        </p:nvSpPr>
        <p:spPr>
          <a:xfrm>
            <a:off x="315028" y="6453188"/>
            <a:ext cx="5790100" cy="211203"/>
          </a:xfrm>
          <a:prstGeom prst="rect">
            <a:avLst/>
          </a:prstGeom>
          <a:noFill/>
          <a:ln w="12700">
            <a:no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90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作成上の注意は、</a:t>
            </a:r>
            <a:r>
              <a:rPr kumimoji="1" lang="en-US" altLang="ja-JP" sz="90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Ash </a:t>
            </a:r>
            <a:r>
              <a:rPr kumimoji="1" lang="en-US" altLang="ja-JP" sz="900" err="1">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Mauya</a:t>
            </a:r>
            <a:r>
              <a:rPr kumimoji="1" lang="en-US" altLang="ja-JP" sz="90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 ”Running Lean”</a:t>
            </a:r>
            <a:r>
              <a:rPr kumimoji="1" lang="ja-JP" altLang="en-US" sz="90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の一部を編集</a:t>
            </a:r>
            <a:endParaRPr kumimoji="1" lang="en-US" altLang="ja-JP" sz="90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3" name="テキスト ボックス 12">
            <a:extLst>
              <a:ext uri="{FF2B5EF4-FFF2-40B4-BE49-F238E27FC236}">
                <a16:creationId xmlns:a16="http://schemas.microsoft.com/office/drawing/2014/main" id="{76B22231-560C-4B54-87B6-A05453564527}"/>
              </a:ext>
            </a:extLst>
          </p:cNvPr>
          <p:cNvSpPr txBox="1"/>
          <p:nvPr/>
        </p:nvSpPr>
        <p:spPr>
          <a:xfrm>
            <a:off x="2216696" y="1268760"/>
            <a:ext cx="1728191" cy="395869"/>
          </a:xfrm>
          <a:prstGeom prst="rect">
            <a:avLst/>
          </a:prstGeom>
          <a:noFill/>
          <a:ln w="12700">
            <a:solidFill>
              <a:schemeClr val="accent1"/>
            </a:solidFill>
            <a:prstDash val="solid"/>
          </a:ln>
          <a:effectLst/>
        </p:spPr>
        <p:txBody>
          <a:bodyPr wrap="square" lIns="36000" tIns="36000" rIns="36000" bIns="36000" rtlCol="0" anchor="t">
            <a:spAutoFit/>
          </a:bodyPr>
          <a:lstStyle/>
          <a:p>
            <a:pPr marL="85725" lvl="0" indent="-85725" eaLnBrk="0" hangingPunct="0">
              <a:buFont typeface="Arial" panose="020B0604020202020204" pitchFamily="34" charset="0"/>
              <a:buChar char="•"/>
              <a:defRPr/>
            </a:pPr>
            <a:r>
              <a:rPr kumimoji="1" lang="ja-JP" altLang="en-US"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各問題に対する解決策</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の概要を記載</a:t>
            </a:r>
            <a:r>
              <a:rPr kumimoji="1" lang="ja-JP" altLang="en-US"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して</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ください。</a:t>
            </a:r>
            <a:endParaRPr kumimoji="1" lang="en-US" altLang="ja-JP"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4" name="テキスト ボックス 13">
            <a:extLst>
              <a:ext uri="{FF2B5EF4-FFF2-40B4-BE49-F238E27FC236}">
                <a16:creationId xmlns:a16="http://schemas.microsoft.com/office/drawing/2014/main" id="{FD4E74E0-28CE-4059-A1FC-BC3DE7445924}"/>
              </a:ext>
            </a:extLst>
          </p:cNvPr>
          <p:cNvSpPr txBox="1"/>
          <p:nvPr/>
        </p:nvSpPr>
        <p:spPr>
          <a:xfrm>
            <a:off x="4512960" y="6488264"/>
            <a:ext cx="5120560" cy="349702"/>
          </a:xfrm>
          <a:prstGeom prst="rect">
            <a:avLst/>
          </a:prstGeom>
          <a:noFill/>
          <a:ln w="12700">
            <a:solidFill>
              <a:schemeClr val="accent1"/>
            </a:solidFill>
            <a:prstDash val="solid"/>
          </a:ln>
          <a:effectLst/>
        </p:spPr>
        <p:txBody>
          <a:bodyPr wrap="none" lIns="36000" tIns="36000" rIns="36000" bIns="36000" rtlCol="0" anchor="t">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90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（参考）リーン・キャンバスは、サービスを市場にフィットする状態まで導くため（実用化達成前）に有効なツール</a:t>
            </a:r>
            <a:endParaRPr kumimoji="1" lang="en-US" altLang="ja-JP" sz="90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90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　　　　だと言われています。　</a:t>
            </a:r>
            <a:r>
              <a:rPr kumimoji="1" lang="ja-JP" altLang="en-US" sz="90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ビジネスモデル・キャンバスは サービスの実用化達成後に有効なツールです。</a:t>
            </a:r>
            <a:endParaRPr kumimoji="1" lang="en-US" altLang="ja-JP" sz="90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5" name="テキスト ボックス 14">
            <a:extLst>
              <a:ext uri="{FF2B5EF4-FFF2-40B4-BE49-F238E27FC236}">
                <a16:creationId xmlns:a16="http://schemas.microsoft.com/office/drawing/2014/main" id="{A4A224CE-01DA-40CE-909D-CBFA56518302}"/>
              </a:ext>
            </a:extLst>
          </p:cNvPr>
          <p:cNvSpPr txBox="1"/>
          <p:nvPr/>
        </p:nvSpPr>
        <p:spPr>
          <a:xfrm>
            <a:off x="2216696" y="3011115"/>
            <a:ext cx="1728191" cy="395869"/>
          </a:xfrm>
          <a:prstGeom prst="rect">
            <a:avLst/>
          </a:prstGeom>
          <a:noFill/>
          <a:ln w="12700">
            <a:solidFill>
              <a:schemeClr val="accent1"/>
            </a:solidFill>
            <a:prstDash val="solid"/>
          </a:ln>
          <a:effectLst/>
        </p:spPr>
        <p:txBody>
          <a:bodyPr wrap="square" lIns="36000" tIns="36000" rIns="36000" bIns="36000" rtlCol="0" anchor="t">
            <a:spAutoFit/>
          </a:bodyPr>
          <a:lstStyle/>
          <a:p>
            <a:pPr marL="85725" marR="0" lvl="0" indent="-8572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現在の</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取組</a:t>
            </a:r>
            <a:r>
              <a:rPr kumimoji="1" lang="ja-JP" altLang="en-US"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状況を示す主な数字を挙げてください。</a:t>
            </a:r>
            <a:endParaRPr kumimoji="1" lang="en-US" altLang="ja-JP"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7" name="テキスト ボックス 16">
            <a:extLst>
              <a:ext uri="{FF2B5EF4-FFF2-40B4-BE49-F238E27FC236}">
                <a16:creationId xmlns:a16="http://schemas.microsoft.com/office/drawing/2014/main" id="{D59FD4F0-E012-4428-B4EC-81A181381CB9}"/>
              </a:ext>
            </a:extLst>
          </p:cNvPr>
          <p:cNvSpPr txBox="1"/>
          <p:nvPr/>
        </p:nvSpPr>
        <p:spPr>
          <a:xfrm>
            <a:off x="4074174" y="1268760"/>
            <a:ext cx="1728191" cy="1526947"/>
          </a:xfrm>
          <a:prstGeom prst="rect">
            <a:avLst/>
          </a:prstGeom>
          <a:noFill/>
          <a:ln w="12700">
            <a:solidFill>
              <a:schemeClr val="accent1"/>
            </a:solidFill>
            <a:prstDash val="solid"/>
          </a:ln>
          <a:effectLst/>
        </p:spPr>
        <p:txBody>
          <a:bodyPr wrap="square" lIns="36000" tIns="36000" rIns="36000" bIns="36000" rtlCol="0" anchor="t">
            <a:spAutoFit/>
          </a:bodyPr>
          <a:lstStyle/>
          <a:p>
            <a:pPr marL="85725" lvl="0" indent="-85725" eaLnBrk="0" hangingPunct="0">
              <a:buFont typeface="Arial" panose="020B0604020202020204" pitchFamily="34" charset="0"/>
              <a:buChar char="•"/>
              <a:defRPr/>
            </a:pPr>
            <a:r>
              <a:rPr kumimoji="1" lang="ja-JP" altLang="en-US"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無知の訪問客を関心ある見込み客に変える、簡潔で、明快な説得力あるメッセージを記載</a:t>
            </a:r>
            <a:r>
              <a:rPr kumimoji="1" lang="ja-JP" altLang="en-US"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して</a:t>
            </a:r>
            <a:r>
              <a:rPr kumimoji="1" lang="ja-JP" altLang="en-US"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ください。</a:t>
            </a:r>
            <a:endParaRPr kumimoji="1" lang="en-US" altLang="ja-JP"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85725" marR="0" lvl="0" indent="-8572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endPar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85725" marR="0" lvl="0" indent="-8572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「上位概念」として、アナロジー等を挙げてください（アナロジーの例：</a:t>
            </a:r>
            <a:r>
              <a:rPr kumimoji="1" lang="en-US" altLang="ja-JP" sz="1050" b="0" i="0" u="none" strike="noStrike" kern="1200" cap="none" spc="0" normalizeH="0" baseline="0" noProof="0" err="1">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Youtube</a:t>
            </a:r>
            <a:r>
              <a:rPr kumimoji="1" lang="ja-JP" altLang="en-US"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は、動画版の</a:t>
            </a:r>
            <a:r>
              <a:rPr kumimoji="1" lang="en-US" altLang="ja-JP"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Flickr)</a:t>
            </a:r>
            <a:r>
              <a:rPr kumimoji="1" lang="ja-JP" altLang="en-US"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en-US" altLang="ja-JP"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8" name="テキスト ボックス 17">
            <a:extLst>
              <a:ext uri="{FF2B5EF4-FFF2-40B4-BE49-F238E27FC236}">
                <a16:creationId xmlns:a16="http://schemas.microsoft.com/office/drawing/2014/main" id="{C90BB09D-E807-48F7-9A84-7FED647A386C}"/>
              </a:ext>
            </a:extLst>
          </p:cNvPr>
          <p:cNvSpPr txBox="1"/>
          <p:nvPr/>
        </p:nvSpPr>
        <p:spPr>
          <a:xfrm>
            <a:off x="5961112" y="1268760"/>
            <a:ext cx="1728191" cy="395869"/>
          </a:xfrm>
          <a:prstGeom prst="rect">
            <a:avLst/>
          </a:prstGeom>
          <a:noFill/>
          <a:ln w="12700">
            <a:solidFill>
              <a:schemeClr val="accent1"/>
            </a:solidFill>
            <a:prstDash val="solid"/>
          </a:ln>
          <a:effectLst/>
        </p:spPr>
        <p:txBody>
          <a:bodyPr wrap="square" lIns="36000" tIns="36000" rIns="36000" bIns="36000" rtlCol="0" anchor="t">
            <a:spAutoFit/>
          </a:bodyPr>
          <a:lstStyle/>
          <a:p>
            <a:pPr marL="85725" marR="0" lvl="0" indent="-8572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簡単に真似したり、購入したりできないもの。</a:t>
            </a:r>
            <a:endParaRPr kumimoji="1" lang="en-US" altLang="ja-JP"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9" name="テキスト ボックス 18">
            <a:extLst>
              <a:ext uri="{FF2B5EF4-FFF2-40B4-BE49-F238E27FC236}">
                <a16:creationId xmlns:a16="http://schemas.microsoft.com/office/drawing/2014/main" id="{3E6C0341-9976-48AA-AA01-B738BEDDA504}"/>
              </a:ext>
            </a:extLst>
          </p:cNvPr>
          <p:cNvSpPr txBox="1"/>
          <p:nvPr/>
        </p:nvSpPr>
        <p:spPr>
          <a:xfrm>
            <a:off x="5961112" y="3011115"/>
            <a:ext cx="1728191" cy="557451"/>
          </a:xfrm>
          <a:prstGeom prst="rect">
            <a:avLst/>
          </a:prstGeom>
          <a:noFill/>
          <a:ln w="12700">
            <a:solidFill>
              <a:schemeClr val="accent1"/>
            </a:solidFill>
            <a:prstDash val="solid"/>
          </a:ln>
          <a:effectLst/>
        </p:spPr>
        <p:txBody>
          <a:bodyPr wrap="square" lIns="36000" tIns="36000" rIns="36000" bIns="36000" rtlCol="0" anchor="t">
            <a:spAutoFit/>
          </a:bodyPr>
          <a:lstStyle/>
          <a:p>
            <a:pPr marL="85725" marR="0" lvl="0" indent="-8572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顧客にリーチするまでの経路（リアルやウェブ等）を挙げてください。</a:t>
            </a:r>
            <a:endParaRPr kumimoji="1" lang="en-US" altLang="ja-JP"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20" name="テキスト ボックス 19">
            <a:extLst>
              <a:ext uri="{FF2B5EF4-FFF2-40B4-BE49-F238E27FC236}">
                <a16:creationId xmlns:a16="http://schemas.microsoft.com/office/drawing/2014/main" id="{089A4385-8776-4133-921D-E900DE1D9F3E}"/>
              </a:ext>
            </a:extLst>
          </p:cNvPr>
          <p:cNvSpPr txBox="1"/>
          <p:nvPr/>
        </p:nvSpPr>
        <p:spPr>
          <a:xfrm>
            <a:off x="7833320" y="1268760"/>
            <a:ext cx="1728191" cy="1850113"/>
          </a:xfrm>
          <a:prstGeom prst="rect">
            <a:avLst/>
          </a:prstGeom>
          <a:noFill/>
          <a:ln w="12700">
            <a:solidFill>
              <a:schemeClr val="accent1"/>
            </a:solidFill>
            <a:prstDash val="solid"/>
          </a:ln>
          <a:effectLst/>
        </p:spPr>
        <p:txBody>
          <a:bodyPr wrap="square" lIns="36000" tIns="36000" rIns="36000" bIns="36000" rtlCol="0" anchor="t">
            <a:spAutoFit/>
          </a:bodyPr>
          <a:lstStyle/>
          <a:p>
            <a:pPr marL="85725" marR="0" lvl="0" indent="-8572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ターゲット顧客・ユーザーを挙げてください。</a:t>
            </a:r>
            <a:br>
              <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br>
            <a:r>
              <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「顧客」とは実際にお金を支払う人。「ユーザー」は、支払いの有無に関わらず、実際にサービスや商品を使う人と定義します</a:t>
            </a:r>
            <a:endPar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85725" marR="0" lvl="0" indent="-8572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endParaRPr kumimoji="1" lang="en-US" altLang="ja-JP"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85725" marR="0" lvl="0" indent="-8572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「アーリーアダプター」となる理想のターゲット顧客の特徴を挙げてください。</a:t>
            </a:r>
            <a:endParaRPr kumimoji="1" lang="en-US" altLang="ja-JP"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21" name="テキスト ボックス 20">
            <a:extLst>
              <a:ext uri="{FF2B5EF4-FFF2-40B4-BE49-F238E27FC236}">
                <a16:creationId xmlns:a16="http://schemas.microsoft.com/office/drawing/2014/main" id="{C4CDE4FC-F542-4AC5-A352-D993A55F5E7D}"/>
              </a:ext>
            </a:extLst>
          </p:cNvPr>
          <p:cNvSpPr txBox="1"/>
          <p:nvPr/>
        </p:nvSpPr>
        <p:spPr>
          <a:xfrm>
            <a:off x="315028" y="4889513"/>
            <a:ext cx="3049480" cy="234286"/>
          </a:xfrm>
          <a:prstGeom prst="rect">
            <a:avLst/>
          </a:prstGeom>
          <a:noFill/>
          <a:ln w="12700">
            <a:solidFill>
              <a:schemeClr val="accent1"/>
            </a:solidFill>
            <a:prstDash val="solid"/>
          </a:ln>
          <a:effectLst/>
        </p:spPr>
        <p:txBody>
          <a:bodyPr wrap="none" lIns="36000" tIns="36000" rIns="36000" bIns="36000" rtlCol="0" anchor="t">
            <a:spAutoFit/>
          </a:bodyPr>
          <a:lstStyle/>
          <a:p>
            <a:pPr marL="85725" marR="0" lvl="0" indent="-8572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この事業に係る主な固定費と変動費を挙げてください。</a:t>
            </a:r>
            <a:endParaRPr kumimoji="1" lang="en-US" altLang="ja-JP"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22" name="テキスト ボックス 21">
            <a:extLst>
              <a:ext uri="{FF2B5EF4-FFF2-40B4-BE49-F238E27FC236}">
                <a16:creationId xmlns:a16="http://schemas.microsoft.com/office/drawing/2014/main" id="{88205B9A-202B-44B8-ABF4-50EEC7CCE8E4}"/>
              </a:ext>
            </a:extLst>
          </p:cNvPr>
          <p:cNvSpPr txBox="1"/>
          <p:nvPr/>
        </p:nvSpPr>
        <p:spPr>
          <a:xfrm>
            <a:off x="5091728" y="4889513"/>
            <a:ext cx="2549343" cy="234286"/>
          </a:xfrm>
          <a:prstGeom prst="rect">
            <a:avLst/>
          </a:prstGeom>
          <a:noFill/>
          <a:ln w="12700">
            <a:solidFill>
              <a:schemeClr val="accent1"/>
            </a:solidFill>
            <a:prstDash val="solid"/>
          </a:ln>
          <a:effectLst/>
        </p:spPr>
        <p:txBody>
          <a:bodyPr wrap="none" lIns="36000" tIns="36000" rIns="36000" bIns="36000" rtlCol="0" anchor="t">
            <a:spAutoFit/>
          </a:bodyPr>
          <a:lstStyle/>
          <a:p>
            <a:pPr marL="85725" marR="0" lvl="0" indent="-8572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この事業に係る主な収入源を挙げてください。</a:t>
            </a:r>
            <a:endParaRPr kumimoji="1" lang="en-US" altLang="ja-JP" sz="1050" b="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5" name="正方形/長方形 4">
            <a:extLst>
              <a:ext uri="{FF2B5EF4-FFF2-40B4-BE49-F238E27FC236}">
                <a16:creationId xmlns:a16="http://schemas.microsoft.com/office/drawing/2014/main" id="{7AA3EB2A-EDF1-4910-9AD5-AFE52C447777}"/>
              </a:ext>
            </a:extLst>
          </p:cNvPr>
          <p:cNvSpPr/>
          <p:nvPr/>
        </p:nvSpPr>
        <p:spPr>
          <a:xfrm>
            <a:off x="7775303" y="3550077"/>
            <a:ext cx="1865579" cy="1031051"/>
          </a:xfrm>
          <a:prstGeom prst="rect">
            <a:avLst/>
          </a:prstGeom>
          <a:noFill/>
          <a:ln w="44450">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spAutoFit/>
          </a:bodyPr>
          <a:lstStyle/>
          <a:p>
            <a:pPr algn="ctr" eaLnBrk="1" fontAlgn="auto" hangingPunct="1">
              <a:spcBef>
                <a:spcPts val="0"/>
              </a:spcBef>
              <a:spcAft>
                <a:spcPts val="0"/>
              </a:spcAft>
            </a:pPr>
            <a:r>
              <a:rPr kumimoji="1" lang="en-US" altLang="ja-JP" b="1">
                <a:solidFill>
                  <a:schemeClr val="accent3"/>
                </a:solidFill>
              </a:rPr>
              <a:t>1</a:t>
            </a:r>
          </a:p>
          <a:p>
            <a:pPr algn="ctr" eaLnBrk="1" fontAlgn="auto" hangingPunct="1">
              <a:spcBef>
                <a:spcPts val="0"/>
              </a:spcBef>
              <a:spcAft>
                <a:spcPts val="0"/>
              </a:spcAft>
            </a:pPr>
            <a:r>
              <a:rPr kumimoji="1" lang="ja-JP" altLang="en-US" sz="1050" b="1">
                <a:solidFill>
                  <a:schemeClr val="accent3"/>
                </a:solidFill>
              </a:rPr>
              <a:t>最も重要な顧客は誰か、</a:t>
            </a:r>
            <a:endParaRPr kumimoji="1" lang="en-US" altLang="ja-JP" sz="1050" b="1">
              <a:solidFill>
                <a:schemeClr val="accent3"/>
              </a:solidFill>
            </a:endParaRPr>
          </a:p>
          <a:p>
            <a:pPr algn="ctr" eaLnBrk="1" fontAlgn="auto" hangingPunct="1">
              <a:spcBef>
                <a:spcPts val="0"/>
              </a:spcBef>
              <a:spcAft>
                <a:spcPts val="0"/>
              </a:spcAft>
            </a:pPr>
            <a:r>
              <a:rPr kumimoji="1" lang="ja-JP" altLang="en-US" sz="1050" b="1">
                <a:solidFill>
                  <a:schemeClr val="accent3"/>
                </a:solidFill>
              </a:rPr>
              <a:t>最初にアプローチすべき顧客は誰か、等を記載</a:t>
            </a:r>
            <a:r>
              <a:rPr kumimoji="1" lang="ja-JP" altLang="en-US" sz="1050" b="1">
                <a:solidFill>
                  <a:schemeClr val="accent3"/>
                </a:solidFill>
                <a:latin typeface="Yu Gothic UI" panose="020B0500000000000000" pitchFamily="50" charset="-128"/>
                <a:ea typeface="Yu Gothic UI" panose="020B0500000000000000" pitchFamily="50" charset="-128"/>
                <a:sym typeface="Yu Gothic UI" panose="020B0500000000000000" pitchFamily="50" charset="-128"/>
              </a:rPr>
              <a:t>して</a:t>
            </a:r>
            <a:r>
              <a:rPr kumimoji="1" lang="ja-JP" altLang="en-US" sz="1050" b="1">
                <a:solidFill>
                  <a:schemeClr val="accent3"/>
                </a:solidFill>
              </a:rPr>
              <a:t>ください</a:t>
            </a:r>
            <a:endParaRPr kumimoji="1" lang="en-US" altLang="ja-JP" sz="1050" b="1">
              <a:solidFill>
                <a:schemeClr val="accent3"/>
              </a:solidFill>
            </a:endParaRPr>
          </a:p>
          <a:p>
            <a:pPr algn="ctr" eaLnBrk="1" fontAlgn="auto" hangingPunct="1">
              <a:spcBef>
                <a:spcPts val="0"/>
              </a:spcBef>
              <a:spcAft>
                <a:spcPts val="0"/>
              </a:spcAft>
            </a:pPr>
            <a:endParaRPr kumimoji="1" lang="en-US" altLang="ja-JP" sz="1050" b="1">
              <a:solidFill>
                <a:schemeClr val="accent3"/>
              </a:solidFill>
            </a:endParaRPr>
          </a:p>
        </p:txBody>
      </p:sp>
      <p:sp>
        <p:nvSpPr>
          <p:cNvPr id="23" name="正方形/長方形 22">
            <a:extLst>
              <a:ext uri="{FF2B5EF4-FFF2-40B4-BE49-F238E27FC236}">
                <a16:creationId xmlns:a16="http://schemas.microsoft.com/office/drawing/2014/main" id="{592FC27A-C701-43F6-9ACB-E30DE6ECBA32}"/>
              </a:ext>
            </a:extLst>
          </p:cNvPr>
          <p:cNvSpPr/>
          <p:nvPr/>
        </p:nvSpPr>
        <p:spPr>
          <a:xfrm>
            <a:off x="277784" y="3388494"/>
            <a:ext cx="1865579" cy="1192634"/>
          </a:xfrm>
          <a:prstGeom prst="rect">
            <a:avLst/>
          </a:prstGeom>
          <a:noFill/>
          <a:ln w="44450">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spAutoFit/>
          </a:bodyPr>
          <a:lstStyle/>
          <a:p>
            <a:pPr algn="ctr" eaLnBrk="1" fontAlgn="auto" hangingPunct="1">
              <a:spcBef>
                <a:spcPts val="0"/>
              </a:spcBef>
              <a:spcAft>
                <a:spcPts val="0"/>
              </a:spcAft>
            </a:pPr>
            <a:r>
              <a:rPr kumimoji="1" lang="en-US" altLang="ja-JP" b="1">
                <a:solidFill>
                  <a:schemeClr val="accent3"/>
                </a:solidFill>
              </a:rPr>
              <a:t>2</a:t>
            </a:r>
          </a:p>
          <a:p>
            <a:pPr algn="ctr" eaLnBrk="1" fontAlgn="auto" hangingPunct="1">
              <a:spcBef>
                <a:spcPts val="0"/>
              </a:spcBef>
              <a:spcAft>
                <a:spcPts val="0"/>
              </a:spcAft>
            </a:pPr>
            <a:r>
              <a:rPr kumimoji="1" lang="ja-JP" altLang="en-US" sz="1050" b="1">
                <a:solidFill>
                  <a:schemeClr val="accent3"/>
                </a:solidFill>
              </a:rPr>
              <a:t>顧客のどんな課題を解決（ニーズを満たす）のか、本質的な課題は何か、等を記載してください</a:t>
            </a:r>
            <a:endParaRPr kumimoji="1" lang="en-US" altLang="ja-JP" sz="1050" b="1">
              <a:solidFill>
                <a:schemeClr val="accent3"/>
              </a:solidFill>
            </a:endParaRPr>
          </a:p>
          <a:p>
            <a:pPr algn="ctr" eaLnBrk="1" fontAlgn="auto" hangingPunct="1">
              <a:spcBef>
                <a:spcPts val="0"/>
              </a:spcBef>
              <a:spcAft>
                <a:spcPts val="0"/>
              </a:spcAft>
            </a:pPr>
            <a:endParaRPr kumimoji="1" lang="en-US" altLang="ja-JP" sz="1050" b="1">
              <a:solidFill>
                <a:schemeClr val="accent3"/>
              </a:solidFill>
            </a:endParaRPr>
          </a:p>
          <a:p>
            <a:pPr algn="ctr" eaLnBrk="1" fontAlgn="auto" hangingPunct="1">
              <a:spcBef>
                <a:spcPts val="0"/>
              </a:spcBef>
              <a:spcAft>
                <a:spcPts val="0"/>
              </a:spcAft>
            </a:pPr>
            <a:endParaRPr kumimoji="1" lang="en-US" altLang="ja-JP" sz="1050" b="1">
              <a:solidFill>
                <a:schemeClr val="accent3"/>
              </a:solidFill>
            </a:endParaRPr>
          </a:p>
        </p:txBody>
      </p:sp>
      <p:sp>
        <p:nvSpPr>
          <p:cNvPr id="24" name="正方形/長方形 23">
            <a:extLst>
              <a:ext uri="{FF2B5EF4-FFF2-40B4-BE49-F238E27FC236}">
                <a16:creationId xmlns:a16="http://schemas.microsoft.com/office/drawing/2014/main" id="{4C346F48-7934-4520-A9D3-738B9BB26E5E}"/>
              </a:ext>
            </a:extLst>
          </p:cNvPr>
          <p:cNvSpPr/>
          <p:nvPr/>
        </p:nvSpPr>
        <p:spPr>
          <a:xfrm>
            <a:off x="2139747" y="1671679"/>
            <a:ext cx="1865579" cy="1031051"/>
          </a:xfrm>
          <a:prstGeom prst="rect">
            <a:avLst/>
          </a:prstGeom>
          <a:noFill/>
          <a:ln w="44450">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spAutoFit/>
          </a:bodyPr>
          <a:lstStyle/>
          <a:p>
            <a:pPr algn="ctr" eaLnBrk="1" fontAlgn="auto" hangingPunct="1">
              <a:spcBef>
                <a:spcPts val="0"/>
              </a:spcBef>
              <a:spcAft>
                <a:spcPts val="0"/>
              </a:spcAft>
            </a:pPr>
            <a:r>
              <a:rPr kumimoji="1" lang="en-US" altLang="ja-JP" b="1">
                <a:solidFill>
                  <a:schemeClr val="accent3"/>
                </a:solidFill>
              </a:rPr>
              <a:t>3</a:t>
            </a:r>
          </a:p>
          <a:p>
            <a:pPr algn="ctr" eaLnBrk="1" fontAlgn="auto" hangingPunct="1">
              <a:spcBef>
                <a:spcPts val="0"/>
              </a:spcBef>
              <a:spcAft>
                <a:spcPts val="0"/>
              </a:spcAft>
            </a:pPr>
            <a:r>
              <a:rPr kumimoji="1" lang="ja-JP" altLang="en-US" sz="1050" b="1">
                <a:solidFill>
                  <a:schemeClr val="accent3"/>
                </a:solidFill>
              </a:rPr>
              <a:t>どんな商品・サービスか、どのような機能や役割等が問題を解決するのかを記載してください</a:t>
            </a:r>
            <a:endParaRPr kumimoji="1" lang="en-US" altLang="ja-JP" sz="1050" b="1">
              <a:solidFill>
                <a:schemeClr val="accent3"/>
              </a:solidFill>
            </a:endParaRPr>
          </a:p>
          <a:p>
            <a:pPr algn="ctr" eaLnBrk="1" fontAlgn="auto" hangingPunct="1">
              <a:spcBef>
                <a:spcPts val="0"/>
              </a:spcBef>
              <a:spcAft>
                <a:spcPts val="0"/>
              </a:spcAft>
            </a:pPr>
            <a:endParaRPr kumimoji="1" lang="en-US" altLang="ja-JP" sz="1050" b="1">
              <a:solidFill>
                <a:schemeClr val="accent3"/>
              </a:solidFill>
            </a:endParaRPr>
          </a:p>
        </p:txBody>
      </p:sp>
      <p:sp>
        <p:nvSpPr>
          <p:cNvPr id="25" name="正方形/長方形 24">
            <a:extLst>
              <a:ext uri="{FF2B5EF4-FFF2-40B4-BE49-F238E27FC236}">
                <a16:creationId xmlns:a16="http://schemas.microsoft.com/office/drawing/2014/main" id="{CE58ADA2-5119-4B9B-AF09-0D30BC108CAD}"/>
              </a:ext>
            </a:extLst>
          </p:cNvPr>
          <p:cNvSpPr/>
          <p:nvPr/>
        </p:nvSpPr>
        <p:spPr>
          <a:xfrm>
            <a:off x="5925673" y="1671679"/>
            <a:ext cx="1865579" cy="1031051"/>
          </a:xfrm>
          <a:prstGeom prst="rect">
            <a:avLst/>
          </a:prstGeom>
          <a:noFill/>
          <a:ln w="44450">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spAutoFit/>
          </a:bodyPr>
          <a:lstStyle/>
          <a:p>
            <a:pPr algn="ctr" eaLnBrk="1" fontAlgn="auto" hangingPunct="1">
              <a:spcBef>
                <a:spcPts val="0"/>
              </a:spcBef>
              <a:spcAft>
                <a:spcPts val="0"/>
              </a:spcAft>
            </a:pPr>
            <a:r>
              <a:rPr kumimoji="1" lang="en-US" altLang="ja-JP" b="1">
                <a:solidFill>
                  <a:schemeClr val="accent3"/>
                </a:solidFill>
              </a:rPr>
              <a:t>4</a:t>
            </a:r>
          </a:p>
          <a:p>
            <a:pPr algn="ctr" eaLnBrk="1" fontAlgn="auto" hangingPunct="1">
              <a:spcBef>
                <a:spcPts val="0"/>
              </a:spcBef>
              <a:spcAft>
                <a:spcPts val="0"/>
              </a:spcAft>
            </a:pPr>
            <a:r>
              <a:rPr kumimoji="1" lang="ja-JP" altLang="en-US" sz="1050" b="1">
                <a:solidFill>
                  <a:schemeClr val="accent3"/>
                </a:solidFill>
              </a:rPr>
              <a:t>他社との競争に勝ち続けるためのポイントとその理由を記載してください</a:t>
            </a:r>
            <a:endParaRPr kumimoji="1" lang="en-US" altLang="ja-JP" sz="1050" b="1">
              <a:solidFill>
                <a:schemeClr val="accent3"/>
              </a:solidFill>
            </a:endParaRPr>
          </a:p>
          <a:p>
            <a:pPr algn="ctr" eaLnBrk="1" fontAlgn="auto" hangingPunct="1">
              <a:spcBef>
                <a:spcPts val="0"/>
              </a:spcBef>
              <a:spcAft>
                <a:spcPts val="0"/>
              </a:spcAft>
            </a:pPr>
            <a:endParaRPr kumimoji="1" lang="en-US" altLang="ja-JP" sz="1050" b="1">
              <a:solidFill>
                <a:schemeClr val="accent3"/>
              </a:solidFill>
            </a:endParaRPr>
          </a:p>
        </p:txBody>
      </p:sp>
      <p:sp>
        <p:nvSpPr>
          <p:cNvPr id="26" name="正方形/長方形 25">
            <a:extLst>
              <a:ext uri="{FF2B5EF4-FFF2-40B4-BE49-F238E27FC236}">
                <a16:creationId xmlns:a16="http://schemas.microsoft.com/office/drawing/2014/main" id="{7E9671F8-8474-4E28-A241-47A784C4B79E}"/>
              </a:ext>
            </a:extLst>
          </p:cNvPr>
          <p:cNvSpPr/>
          <p:nvPr/>
        </p:nvSpPr>
        <p:spPr>
          <a:xfrm>
            <a:off x="5925673" y="3550077"/>
            <a:ext cx="1865579" cy="1031051"/>
          </a:xfrm>
          <a:prstGeom prst="rect">
            <a:avLst/>
          </a:prstGeom>
          <a:noFill/>
          <a:ln w="44450">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spAutoFit/>
          </a:bodyPr>
          <a:lstStyle/>
          <a:p>
            <a:pPr algn="ctr" eaLnBrk="1" fontAlgn="auto" hangingPunct="1">
              <a:spcBef>
                <a:spcPts val="0"/>
              </a:spcBef>
              <a:spcAft>
                <a:spcPts val="0"/>
              </a:spcAft>
            </a:pPr>
            <a:r>
              <a:rPr kumimoji="1" lang="en-US" altLang="ja-JP" b="1">
                <a:solidFill>
                  <a:schemeClr val="accent3"/>
                </a:solidFill>
              </a:rPr>
              <a:t>6</a:t>
            </a:r>
          </a:p>
          <a:p>
            <a:pPr algn="ctr" eaLnBrk="1" fontAlgn="auto" hangingPunct="1">
              <a:spcBef>
                <a:spcPts val="0"/>
              </a:spcBef>
              <a:spcAft>
                <a:spcPts val="0"/>
              </a:spcAft>
            </a:pPr>
            <a:r>
              <a:rPr kumimoji="1" lang="ja-JP" altLang="en-US" sz="1050" b="1">
                <a:solidFill>
                  <a:schemeClr val="accent3"/>
                </a:solidFill>
              </a:rPr>
              <a:t>顧客にリーチしやすい販路は何か、顧客の日常体験に沿った販路は何か、等を記載してください</a:t>
            </a:r>
            <a:endParaRPr kumimoji="1" lang="en-US" altLang="ja-JP" sz="1050" b="1">
              <a:solidFill>
                <a:schemeClr val="accent3"/>
              </a:solidFill>
            </a:endParaRPr>
          </a:p>
          <a:p>
            <a:pPr algn="ctr" eaLnBrk="1" fontAlgn="auto" hangingPunct="1">
              <a:spcBef>
                <a:spcPts val="0"/>
              </a:spcBef>
              <a:spcAft>
                <a:spcPts val="0"/>
              </a:spcAft>
            </a:pPr>
            <a:endParaRPr kumimoji="1" lang="en-US" altLang="ja-JP" sz="1050" b="1">
              <a:solidFill>
                <a:schemeClr val="accent3"/>
              </a:solidFill>
            </a:endParaRPr>
          </a:p>
        </p:txBody>
      </p:sp>
      <p:sp>
        <p:nvSpPr>
          <p:cNvPr id="27" name="正方形/長方形 26">
            <a:extLst>
              <a:ext uri="{FF2B5EF4-FFF2-40B4-BE49-F238E27FC236}">
                <a16:creationId xmlns:a16="http://schemas.microsoft.com/office/drawing/2014/main" id="{F89207CE-771D-47CB-B63B-1E09B0C3FCC4}"/>
              </a:ext>
            </a:extLst>
          </p:cNvPr>
          <p:cNvSpPr/>
          <p:nvPr/>
        </p:nvSpPr>
        <p:spPr>
          <a:xfrm>
            <a:off x="4020210" y="3550077"/>
            <a:ext cx="1932970" cy="1031051"/>
          </a:xfrm>
          <a:prstGeom prst="rect">
            <a:avLst/>
          </a:prstGeom>
          <a:noFill/>
          <a:ln w="4445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b" anchorCtr="0">
            <a:spAutoFit/>
          </a:bodyPr>
          <a:lstStyle/>
          <a:p>
            <a:pPr algn="ctr" eaLnBrk="1" fontAlgn="auto" hangingPunct="1">
              <a:spcBef>
                <a:spcPts val="0"/>
              </a:spcBef>
              <a:spcAft>
                <a:spcPts val="0"/>
              </a:spcAft>
            </a:pPr>
            <a:r>
              <a:rPr kumimoji="1" lang="en-US" altLang="ja-JP" b="1">
                <a:solidFill>
                  <a:schemeClr val="accent3"/>
                </a:solidFill>
              </a:rPr>
              <a:t>5</a:t>
            </a:r>
          </a:p>
          <a:p>
            <a:pPr algn="ctr" eaLnBrk="1" fontAlgn="auto" hangingPunct="1">
              <a:spcBef>
                <a:spcPts val="0"/>
              </a:spcBef>
              <a:spcAft>
                <a:spcPts val="0"/>
              </a:spcAft>
            </a:pPr>
            <a:r>
              <a:rPr kumimoji="1" lang="ja-JP" altLang="en-US" sz="1050" b="1">
                <a:solidFill>
                  <a:schemeClr val="accent3"/>
                </a:solidFill>
              </a:rPr>
              <a:t>他に無い独自の提供価値は何か、他社が目をつけていないポイントは何か、等を記載</a:t>
            </a:r>
            <a:r>
              <a:rPr kumimoji="1" lang="ja-JP" altLang="en-US" sz="1050" b="1">
                <a:solidFill>
                  <a:schemeClr val="accent3"/>
                </a:solidFill>
                <a:latin typeface="Yu Gothic UI" panose="020B0500000000000000" pitchFamily="50" charset="-128"/>
                <a:ea typeface="Yu Gothic UI" panose="020B0500000000000000" pitchFamily="50" charset="-128"/>
                <a:sym typeface="Yu Gothic UI" panose="020B0500000000000000" pitchFamily="50" charset="-128"/>
              </a:rPr>
              <a:t>して</a:t>
            </a:r>
            <a:r>
              <a:rPr kumimoji="1" lang="ja-JP" altLang="en-US" sz="1050" b="1">
                <a:solidFill>
                  <a:schemeClr val="accent3"/>
                </a:solidFill>
              </a:rPr>
              <a:t>ください</a:t>
            </a:r>
            <a:endParaRPr kumimoji="1" lang="en-US" altLang="ja-JP" sz="1050" b="1">
              <a:solidFill>
                <a:schemeClr val="accent3"/>
              </a:solidFill>
            </a:endParaRPr>
          </a:p>
          <a:p>
            <a:pPr algn="ctr" eaLnBrk="1" fontAlgn="auto" hangingPunct="1">
              <a:spcBef>
                <a:spcPts val="0"/>
              </a:spcBef>
              <a:spcAft>
                <a:spcPts val="0"/>
              </a:spcAft>
            </a:pPr>
            <a:endParaRPr kumimoji="1" lang="en-US" altLang="ja-JP" sz="1050" b="1">
              <a:solidFill>
                <a:schemeClr val="accent3"/>
              </a:solidFill>
            </a:endParaRPr>
          </a:p>
        </p:txBody>
      </p:sp>
      <p:sp>
        <p:nvSpPr>
          <p:cNvPr id="28" name="正方形/長方形 27">
            <a:extLst>
              <a:ext uri="{FF2B5EF4-FFF2-40B4-BE49-F238E27FC236}">
                <a16:creationId xmlns:a16="http://schemas.microsoft.com/office/drawing/2014/main" id="{DF74ECFA-B1F8-4609-9969-07922BC06DCE}"/>
              </a:ext>
            </a:extLst>
          </p:cNvPr>
          <p:cNvSpPr/>
          <p:nvPr/>
        </p:nvSpPr>
        <p:spPr>
          <a:xfrm>
            <a:off x="4953000" y="5269682"/>
            <a:ext cx="4694833" cy="1192634"/>
          </a:xfrm>
          <a:prstGeom prst="rect">
            <a:avLst/>
          </a:prstGeom>
          <a:noFill/>
          <a:ln w="44450">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spAutoFit/>
          </a:bodyPr>
          <a:lstStyle/>
          <a:p>
            <a:pPr algn="ctr" eaLnBrk="1" fontAlgn="auto" hangingPunct="1">
              <a:spcBef>
                <a:spcPts val="0"/>
              </a:spcBef>
              <a:spcAft>
                <a:spcPts val="0"/>
              </a:spcAft>
            </a:pPr>
            <a:r>
              <a:rPr kumimoji="1" lang="en-US" altLang="ja-JP" b="1">
                <a:solidFill>
                  <a:schemeClr val="accent3"/>
                </a:solidFill>
              </a:rPr>
              <a:t>7</a:t>
            </a:r>
          </a:p>
          <a:p>
            <a:pPr algn="ctr" eaLnBrk="1" fontAlgn="auto" hangingPunct="1">
              <a:spcBef>
                <a:spcPts val="0"/>
              </a:spcBef>
              <a:spcAft>
                <a:spcPts val="0"/>
              </a:spcAft>
            </a:pPr>
            <a:r>
              <a:rPr kumimoji="1" lang="ja-JP" altLang="en-US" sz="1050" b="1">
                <a:solidFill>
                  <a:schemeClr val="accent3"/>
                </a:solidFill>
              </a:rPr>
              <a:t>顧客やユーザーから、どのように収益を上げるか、顧客生涯価値（</a:t>
            </a:r>
            <a:r>
              <a:rPr kumimoji="1" lang="en-US" altLang="ja-JP" sz="1050" b="1">
                <a:solidFill>
                  <a:schemeClr val="accent3"/>
                </a:solidFill>
              </a:rPr>
              <a:t>CLV</a:t>
            </a:r>
            <a:r>
              <a:rPr kumimoji="1" lang="ja-JP" altLang="en-US" sz="1050" b="1">
                <a:solidFill>
                  <a:schemeClr val="accent3"/>
                </a:solidFill>
              </a:rPr>
              <a:t>）はどの程度になるか、等を記載してください</a:t>
            </a:r>
            <a:br>
              <a:rPr kumimoji="1" lang="en-US" altLang="ja-JP" sz="1050" b="1">
                <a:solidFill>
                  <a:schemeClr val="accent3"/>
                </a:solidFill>
              </a:rPr>
            </a:br>
            <a:r>
              <a:rPr kumimoji="1" lang="en-US" altLang="ja-JP" sz="1050" b="1">
                <a:solidFill>
                  <a:schemeClr val="accent3"/>
                </a:solidFill>
              </a:rPr>
              <a:t>※</a:t>
            </a:r>
            <a:r>
              <a:rPr kumimoji="1" lang="ja-JP" altLang="en-US" sz="1050" b="1">
                <a:solidFill>
                  <a:schemeClr val="accent3"/>
                </a:solidFill>
              </a:rPr>
              <a:t>顧客生涯価値は、顧客が企業にもたらす価値の総計。つまり、顧客の購買額と</a:t>
            </a:r>
            <a:br>
              <a:rPr kumimoji="1" lang="en-US" altLang="ja-JP" sz="1050" b="1">
                <a:solidFill>
                  <a:schemeClr val="accent3"/>
                </a:solidFill>
              </a:rPr>
            </a:br>
            <a:r>
              <a:rPr kumimoji="1" lang="ja-JP" altLang="en-US" sz="1050" b="1">
                <a:solidFill>
                  <a:schemeClr val="accent3"/>
                </a:solidFill>
              </a:rPr>
              <a:t>顧客を獲得・維持するための費用との差額です</a:t>
            </a:r>
            <a:endParaRPr kumimoji="1" lang="en-US" altLang="ja-JP" sz="1050" b="1" strike="sngStrike">
              <a:solidFill>
                <a:schemeClr val="accent3"/>
              </a:solidFill>
            </a:endParaRPr>
          </a:p>
          <a:p>
            <a:pPr algn="ctr" eaLnBrk="1" fontAlgn="auto" hangingPunct="1">
              <a:spcBef>
                <a:spcPts val="0"/>
              </a:spcBef>
              <a:spcAft>
                <a:spcPts val="0"/>
              </a:spcAft>
            </a:pPr>
            <a:endParaRPr kumimoji="1" lang="en-US" altLang="ja-JP" sz="1050" b="1">
              <a:solidFill>
                <a:schemeClr val="accent3"/>
              </a:solidFill>
            </a:endParaRPr>
          </a:p>
        </p:txBody>
      </p:sp>
      <p:sp>
        <p:nvSpPr>
          <p:cNvPr id="29" name="正方形/長方形 28">
            <a:extLst>
              <a:ext uri="{FF2B5EF4-FFF2-40B4-BE49-F238E27FC236}">
                <a16:creationId xmlns:a16="http://schemas.microsoft.com/office/drawing/2014/main" id="{784B1638-803C-4134-8E42-2E58A9B7FC41}"/>
              </a:ext>
            </a:extLst>
          </p:cNvPr>
          <p:cNvSpPr/>
          <p:nvPr/>
        </p:nvSpPr>
        <p:spPr>
          <a:xfrm>
            <a:off x="272480" y="5269682"/>
            <a:ext cx="4694833" cy="1192634"/>
          </a:xfrm>
          <a:prstGeom prst="rect">
            <a:avLst/>
          </a:prstGeom>
          <a:noFill/>
          <a:ln w="44450">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spAutoFit/>
          </a:bodyPr>
          <a:lstStyle/>
          <a:p>
            <a:pPr algn="ctr" eaLnBrk="1" fontAlgn="auto" hangingPunct="1">
              <a:spcBef>
                <a:spcPts val="0"/>
              </a:spcBef>
              <a:spcAft>
                <a:spcPts val="0"/>
              </a:spcAft>
            </a:pPr>
            <a:r>
              <a:rPr kumimoji="1" lang="en-US" altLang="ja-JP" b="1">
                <a:solidFill>
                  <a:schemeClr val="accent3"/>
                </a:solidFill>
              </a:rPr>
              <a:t>8</a:t>
            </a:r>
          </a:p>
          <a:p>
            <a:pPr algn="ctr" eaLnBrk="1" fontAlgn="auto" hangingPunct="1">
              <a:spcBef>
                <a:spcPts val="0"/>
              </a:spcBef>
              <a:spcAft>
                <a:spcPts val="0"/>
              </a:spcAft>
            </a:pPr>
            <a:r>
              <a:rPr kumimoji="1" lang="ja-JP" altLang="en-US" sz="1050" b="1">
                <a:solidFill>
                  <a:schemeClr val="accent3"/>
                </a:solidFill>
              </a:rPr>
              <a:t>商品・サービスの開発費用のほか、顧客やユーザーを獲得し、維持するために、どの程度の費用がかかるかを記載してください。そのうち、特に、重要な費用や特徴的な費用について言及してください</a:t>
            </a:r>
            <a:endParaRPr kumimoji="1" lang="en-US" altLang="ja-JP" sz="1050" b="1">
              <a:solidFill>
                <a:schemeClr val="accent3"/>
              </a:solidFill>
            </a:endParaRPr>
          </a:p>
          <a:p>
            <a:pPr algn="ctr" eaLnBrk="1" fontAlgn="auto" hangingPunct="1">
              <a:spcBef>
                <a:spcPts val="0"/>
              </a:spcBef>
              <a:spcAft>
                <a:spcPts val="0"/>
              </a:spcAft>
            </a:pPr>
            <a:endParaRPr kumimoji="1" lang="en-US" altLang="ja-JP" sz="1050" b="1">
              <a:solidFill>
                <a:schemeClr val="accent3"/>
              </a:solidFill>
            </a:endParaRPr>
          </a:p>
          <a:p>
            <a:pPr algn="ctr" eaLnBrk="1" fontAlgn="auto" hangingPunct="1">
              <a:spcBef>
                <a:spcPts val="0"/>
              </a:spcBef>
              <a:spcAft>
                <a:spcPts val="0"/>
              </a:spcAft>
            </a:pPr>
            <a:endParaRPr kumimoji="1" lang="en-US" altLang="ja-JP" sz="1050" b="1">
              <a:solidFill>
                <a:schemeClr val="accent3"/>
              </a:solidFill>
            </a:endParaRPr>
          </a:p>
        </p:txBody>
      </p:sp>
      <p:sp>
        <p:nvSpPr>
          <p:cNvPr id="30" name="正方形/長方形 29">
            <a:extLst>
              <a:ext uri="{FF2B5EF4-FFF2-40B4-BE49-F238E27FC236}">
                <a16:creationId xmlns:a16="http://schemas.microsoft.com/office/drawing/2014/main" id="{ACEEBAB1-0C3F-497E-B633-B7CE2BBD3EEF}"/>
              </a:ext>
            </a:extLst>
          </p:cNvPr>
          <p:cNvSpPr/>
          <p:nvPr/>
        </p:nvSpPr>
        <p:spPr>
          <a:xfrm>
            <a:off x="2139747" y="3388494"/>
            <a:ext cx="1865579" cy="1192634"/>
          </a:xfrm>
          <a:prstGeom prst="rect">
            <a:avLst/>
          </a:prstGeom>
          <a:noFill/>
          <a:ln w="44450">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spAutoFit/>
          </a:bodyPr>
          <a:lstStyle/>
          <a:p>
            <a:pPr algn="ctr" eaLnBrk="1" fontAlgn="auto" hangingPunct="1">
              <a:spcBef>
                <a:spcPts val="0"/>
              </a:spcBef>
              <a:spcAft>
                <a:spcPts val="0"/>
              </a:spcAft>
            </a:pPr>
            <a:r>
              <a:rPr kumimoji="1" lang="en-US" altLang="ja-JP" b="1">
                <a:solidFill>
                  <a:schemeClr val="accent3"/>
                </a:solidFill>
              </a:rPr>
              <a:t>9</a:t>
            </a:r>
          </a:p>
          <a:p>
            <a:pPr algn="ctr" eaLnBrk="1" fontAlgn="auto" hangingPunct="1">
              <a:spcBef>
                <a:spcPts val="0"/>
              </a:spcBef>
              <a:spcAft>
                <a:spcPts val="0"/>
              </a:spcAft>
            </a:pPr>
            <a:r>
              <a:rPr kumimoji="1" lang="ja-JP" altLang="en-US" sz="1050" b="1">
                <a:solidFill>
                  <a:schemeClr val="accent3"/>
                </a:solidFill>
              </a:rPr>
              <a:t>事業化を見据えて、進捗を測定する指標を設定してください。（実用化開発中の実証パートナー数、見込み客数・収益見込額等）</a:t>
            </a:r>
            <a:endParaRPr kumimoji="1" lang="en-US" altLang="ja-JP" sz="1050" b="1">
              <a:solidFill>
                <a:schemeClr val="accent3"/>
              </a:solidFill>
            </a:endParaRPr>
          </a:p>
        </p:txBody>
      </p:sp>
      <p:sp>
        <p:nvSpPr>
          <p:cNvPr id="7" name="正方形/長方形 6">
            <a:extLst>
              <a:ext uri="{FF2B5EF4-FFF2-40B4-BE49-F238E27FC236}">
                <a16:creationId xmlns:a16="http://schemas.microsoft.com/office/drawing/2014/main" id="{AABD08DC-CC8A-85F2-7A3A-209F6842FFF0}"/>
              </a:ext>
            </a:extLst>
          </p:cNvPr>
          <p:cNvSpPr/>
          <p:nvPr/>
        </p:nvSpPr>
        <p:spPr>
          <a:xfrm>
            <a:off x="6153892" y="98370"/>
            <a:ext cx="2259199" cy="234286"/>
          </a:xfrm>
          <a:prstGeom prst="rect">
            <a:avLst/>
          </a:prstGeom>
          <a:noFill/>
          <a:ln w="22225">
            <a:solidFill>
              <a:srgbClr val="C4D600"/>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t" anchorCtr="0">
            <a:spAutoFit/>
          </a:bodyPr>
          <a:lstStyle/>
          <a:p>
            <a:pPr algn="ctr" eaLnBrk="1" fontAlgn="auto" hangingPunct="1">
              <a:spcBef>
                <a:spcPts val="0"/>
              </a:spcBef>
              <a:spcAft>
                <a:spcPts val="0"/>
              </a:spcAft>
            </a:pPr>
            <a:r>
              <a:rPr kumimoji="1" lang="ja-JP" altLang="en-US" sz="1050" b="1">
                <a:solidFill>
                  <a:schemeClr val="accent3"/>
                </a:solidFill>
              </a:rPr>
              <a:t>枠内の数字順に検討すると整理しやすい</a:t>
            </a:r>
            <a:endParaRPr kumimoji="1" lang="en-US" altLang="ja-JP" sz="500" b="1">
              <a:solidFill>
                <a:schemeClr val="accent3"/>
              </a:solidFill>
            </a:endParaRPr>
          </a:p>
        </p:txBody>
      </p:sp>
    </p:spTree>
    <p:extLst>
      <p:ext uri="{BB962C8B-B14F-4D97-AF65-F5344CB8AC3E}">
        <p14:creationId xmlns:p14="http://schemas.microsoft.com/office/powerpoint/2010/main" val="26211594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2480" y="188640"/>
            <a:ext cx="9361039" cy="351109"/>
          </a:xfrm>
        </p:spPr>
        <p:txBody>
          <a:bodyPr vert="horz"/>
          <a:lstStyle/>
          <a:p>
            <a:r>
              <a:rPr lang="ja-JP" altLang="en-US"/>
              <a:t>技術性</a:t>
            </a:r>
          </a:p>
        </p:txBody>
      </p:sp>
      <p:sp>
        <p:nvSpPr>
          <p:cNvPr id="15" name="スライド番号プレースホルダー 2">
            <a:extLst>
              <a:ext uri="{FF2B5EF4-FFF2-40B4-BE49-F238E27FC236}">
                <a16:creationId xmlns:a16="http://schemas.microsoft.com/office/drawing/2014/main" id="{0ED456E9-382A-456A-89C0-CB838DB07B48}"/>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12</a:t>
            </a:fld>
            <a:endParaRPr kumimoji="1" lang="ja-JP" altLang="en-US" sz="105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6" name="フッター プレースホルダー 3">
            <a:extLst>
              <a:ext uri="{FF2B5EF4-FFF2-40B4-BE49-F238E27FC236}">
                <a16:creationId xmlns:a16="http://schemas.microsoft.com/office/drawing/2014/main" id="{99257163-F591-4C05-A611-A0C4459D3228}"/>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graphicFrame>
        <p:nvGraphicFramePr>
          <p:cNvPr id="3" name="表 6">
            <a:extLst>
              <a:ext uri="{FF2B5EF4-FFF2-40B4-BE49-F238E27FC236}">
                <a16:creationId xmlns:a16="http://schemas.microsoft.com/office/drawing/2014/main" id="{1F3FBA2C-7E4B-4041-91CA-03F4DD74133B}"/>
              </a:ext>
            </a:extLst>
          </p:cNvPr>
          <p:cNvGraphicFramePr>
            <a:graphicFrameLocks noGrp="1"/>
          </p:cNvGraphicFramePr>
          <p:nvPr>
            <p:extLst>
              <p:ext uri="{D42A27DB-BD31-4B8C-83A1-F6EECF244321}">
                <p14:modId xmlns:p14="http://schemas.microsoft.com/office/powerpoint/2010/main" val="1635952993"/>
              </p:ext>
            </p:extLst>
          </p:nvPr>
        </p:nvGraphicFramePr>
        <p:xfrm>
          <a:off x="272480" y="716082"/>
          <a:ext cx="9361043" cy="5881304"/>
        </p:xfrm>
        <a:graphic>
          <a:graphicData uri="http://schemas.openxmlformats.org/drawingml/2006/table">
            <a:tbl>
              <a:tblPr firstRow="1" bandRow="1">
                <a:tableStyleId>{2D5ABB26-0587-4C30-8999-92F81FD0307C}</a:tableStyleId>
              </a:tblPr>
              <a:tblGrid>
                <a:gridCol w="1418339">
                  <a:extLst>
                    <a:ext uri="{9D8B030D-6E8A-4147-A177-3AD203B41FA5}">
                      <a16:colId xmlns:a16="http://schemas.microsoft.com/office/drawing/2014/main" val="3783149309"/>
                    </a:ext>
                  </a:extLst>
                </a:gridCol>
                <a:gridCol w="1985676">
                  <a:extLst>
                    <a:ext uri="{9D8B030D-6E8A-4147-A177-3AD203B41FA5}">
                      <a16:colId xmlns:a16="http://schemas.microsoft.com/office/drawing/2014/main" val="1810068470"/>
                    </a:ext>
                  </a:extLst>
                </a:gridCol>
                <a:gridCol w="1985676">
                  <a:extLst>
                    <a:ext uri="{9D8B030D-6E8A-4147-A177-3AD203B41FA5}">
                      <a16:colId xmlns:a16="http://schemas.microsoft.com/office/drawing/2014/main" val="1511461562"/>
                    </a:ext>
                  </a:extLst>
                </a:gridCol>
                <a:gridCol w="1985676">
                  <a:extLst>
                    <a:ext uri="{9D8B030D-6E8A-4147-A177-3AD203B41FA5}">
                      <a16:colId xmlns:a16="http://schemas.microsoft.com/office/drawing/2014/main" val="851967022"/>
                    </a:ext>
                  </a:extLst>
                </a:gridCol>
                <a:gridCol w="1985676">
                  <a:extLst>
                    <a:ext uri="{9D8B030D-6E8A-4147-A177-3AD203B41FA5}">
                      <a16:colId xmlns:a16="http://schemas.microsoft.com/office/drawing/2014/main" val="1221123920"/>
                    </a:ext>
                  </a:extLst>
                </a:gridCol>
              </a:tblGrid>
              <a:tr h="587123">
                <a:tc>
                  <a:txBody>
                    <a:bodyPr/>
                    <a:lstStyle/>
                    <a:p>
                      <a:pPr algn="ctr"/>
                      <a:r>
                        <a:rPr kumimoji="1" lang="ja-JP" altLang="en-US" sz="1050" b="1"/>
                        <a:t>実用化・事業化する</a:t>
                      </a:r>
                      <a:br>
                        <a:rPr kumimoji="1" lang="en-US" altLang="ja-JP" sz="1050" b="1"/>
                      </a:br>
                      <a:r>
                        <a:rPr kumimoji="1" lang="ja-JP" altLang="en-US" sz="1050" b="1"/>
                        <a:t>要素技術（集合体・製品）</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b="1"/>
                        <a:t>実用化判断基準</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b="1"/>
                        <a:t>左記基準の選択理由と数値根拠（ベンチマーク等）</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b="1"/>
                        <a:t>研究開発上の想定課題と解決法</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b="1"/>
                        <a:t>成果物イメージ</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573262023"/>
                  </a:ext>
                </a:extLst>
              </a:tr>
              <a:tr h="2144478">
                <a:tc>
                  <a:txBody>
                    <a:bodyPr/>
                    <a:lstStyle/>
                    <a:p>
                      <a:r>
                        <a:rPr kumimoji="1" lang="ja-JP" altLang="en-US" sz="1050"/>
                        <a:t>①</a:t>
                      </a:r>
                      <a:endParaRPr kumimoji="1" lang="ja-JP" altLang="en-US" sz="105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13683561"/>
                  </a:ext>
                </a:extLst>
              </a:tr>
              <a:tr h="1675373">
                <a:tc>
                  <a:txBody>
                    <a:bodyPr/>
                    <a:lstStyle/>
                    <a:p>
                      <a:r>
                        <a:rPr kumimoji="1" lang="ja-JP" altLang="en-US" sz="1050"/>
                        <a:t>② </a:t>
                      </a:r>
                      <a:endParaRPr kumimoji="1" lang="ja-JP" altLang="en-US" sz="105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en-US" altLang="ja-JP" sz="105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82269216"/>
                  </a:ext>
                </a:extLst>
              </a:tr>
              <a:tr h="737165">
                <a:tc>
                  <a:txBody>
                    <a:bodyPr/>
                    <a:lstStyle/>
                    <a:p>
                      <a:r>
                        <a:rPr kumimoji="1" lang="ja-JP" altLang="en-US" sz="1050"/>
                        <a:t>③</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7140203"/>
                  </a:ext>
                </a:extLst>
              </a:tr>
              <a:tr h="737165">
                <a:tc>
                  <a:txBody>
                    <a:bodyPr/>
                    <a:lstStyle/>
                    <a:p>
                      <a:r>
                        <a:rPr kumimoji="1" lang="ja-JP" altLang="en-US" sz="1050"/>
                        <a:t>・・・</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1008155"/>
                  </a:ext>
                </a:extLst>
              </a:tr>
            </a:tbl>
          </a:graphicData>
        </a:graphic>
      </p:graphicFrame>
      <p:sp>
        <p:nvSpPr>
          <p:cNvPr id="10" name="タイトル 1">
            <a:extLst>
              <a:ext uri="{FF2B5EF4-FFF2-40B4-BE49-F238E27FC236}">
                <a16:creationId xmlns:a16="http://schemas.microsoft.com/office/drawing/2014/main" id="{DB56A5E3-0A50-46C6-96A3-568004E61491}"/>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a:t>
            </a:r>
            <a:r>
              <a:rPr kumimoji="1" lang="en-US" altLang="ja-JP" sz="100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2</a:t>
            </a:r>
            <a:r>
              <a:rPr kumimoji="1" lang="ja-JP" altLang="en-US" sz="100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枚</a:t>
            </a:r>
          </a:p>
        </p:txBody>
      </p:sp>
      <p:sp>
        <p:nvSpPr>
          <p:cNvPr id="12" name="正方形/長方形 11">
            <a:extLst>
              <a:ext uri="{FF2B5EF4-FFF2-40B4-BE49-F238E27FC236}">
                <a16:creationId xmlns:a16="http://schemas.microsoft.com/office/drawing/2014/main" id="{D5054F68-AE82-432D-B2EA-E5852E93DA85}"/>
              </a:ext>
            </a:extLst>
          </p:cNvPr>
          <p:cNvSpPr/>
          <p:nvPr/>
        </p:nvSpPr>
        <p:spPr>
          <a:xfrm>
            <a:off x="8561333" y="228745"/>
            <a:ext cx="1080119" cy="28800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Yu Gothic UI"/>
                <a:ea typeface="Yu Gothic UI"/>
                <a:cs typeface="+mn-cs"/>
              </a:rPr>
              <a:t>技術性</a:t>
            </a:r>
          </a:p>
        </p:txBody>
      </p:sp>
    </p:spTree>
    <p:extLst>
      <p:ext uri="{BB962C8B-B14F-4D97-AF65-F5344CB8AC3E}">
        <p14:creationId xmlns:p14="http://schemas.microsoft.com/office/powerpoint/2010/main" val="21238487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904B1A04-37BB-9D7F-4550-4D619E713143}"/>
              </a:ext>
            </a:extLst>
          </p:cNvPr>
          <p:cNvSpPr txBox="1"/>
          <p:nvPr/>
        </p:nvSpPr>
        <p:spPr>
          <a:xfrm>
            <a:off x="273051" y="716081"/>
            <a:ext cx="9360470" cy="5809263"/>
          </a:xfrm>
          <a:prstGeom prst="rect">
            <a:avLst/>
          </a:prstGeom>
          <a:solidFill>
            <a:schemeClr val="bg1"/>
          </a:solidFill>
          <a:ln w="3175">
            <a:solidFill>
              <a:schemeClr val="tx1"/>
            </a:solidFill>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2" name="タイトル 1"/>
          <p:cNvSpPr>
            <a:spLocks noGrp="1"/>
          </p:cNvSpPr>
          <p:nvPr>
            <p:ph type="title"/>
          </p:nvPr>
        </p:nvSpPr>
        <p:spPr>
          <a:xfrm>
            <a:off x="272480" y="188640"/>
            <a:ext cx="9361039" cy="351109"/>
          </a:xfrm>
        </p:spPr>
        <p:txBody>
          <a:bodyPr vert="horz"/>
          <a:lstStyle/>
          <a:p>
            <a:r>
              <a:rPr lang="ja-JP" altLang="en-US"/>
              <a:t>技術性－要素技術①詳細</a:t>
            </a:r>
          </a:p>
        </p:txBody>
      </p:sp>
      <p:sp>
        <p:nvSpPr>
          <p:cNvPr id="15" name="スライド番号プレースホルダー 2">
            <a:extLst>
              <a:ext uri="{FF2B5EF4-FFF2-40B4-BE49-F238E27FC236}">
                <a16:creationId xmlns:a16="http://schemas.microsoft.com/office/drawing/2014/main" id="{0ED456E9-382A-456A-89C0-CB838DB07B48}"/>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13</a:t>
            </a:fld>
            <a:endParaRPr kumimoji="1" lang="ja-JP" altLang="en-US" sz="105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6" name="フッター プレースホルダー 3">
            <a:extLst>
              <a:ext uri="{FF2B5EF4-FFF2-40B4-BE49-F238E27FC236}">
                <a16:creationId xmlns:a16="http://schemas.microsoft.com/office/drawing/2014/main" id="{99257163-F591-4C05-A611-A0C4459D3228}"/>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7" name="テキスト ボックス 16">
            <a:extLst>
              <a:ext uri="{FF2B5EF4-FFF2-40B4-BE49-F238E27FC236}">
                <a16:creationId xmlns:a16="http://schemas.microsoft.com/office/drawing/2014/main" id="{0C9E98AA-C9D3-4144-A28A-54024C2B5CC3}"/>
              </a:ext>
            </a:extLst>
          </p:cNvPr>
          <p:cNvSpPr txBox="1"/>
          <p:nvPr/>
        </p:nvSpPr>
        <p:spPr>
          <a:xfrm>
            <a:off x="2972780" y="2907901"/>
            <a:ext cx="3960440" cy="1273032"/>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前頁で記載した要素技術ごとに</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1</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ページとしてください。</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実用化・事業化を目指す技術や製品の新規性・革新性、必然性、実現可能性について言及してください。</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図や写真、データを用い、要素技術ごとの開発内容詳細を説明してください。</a:t>
            </a:r>
            <a:endPar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0" name="タイトル 1">
            <a:extLst>
              <a:ext uri="{FF2B5EF4-FFF2-40B4-BE49-F238E27FC236}">
                <a16:creationId xmlns:a16="http://schemas.microsoft.com/office/drawing/2014/main" id="{DB56A5E3-0A50-46C6-96A3-568004E61491}"/>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12" name="正方形/長方形 11">
            <a:extLst>
              <a:ext uri="{FF2B5EF4-FFF2-40B4-BE49-F238E27FC236}">
                <a16:creationId xmlns:a16="http://schemas.microsoft.com/office/drawing/2014/main" id="{D5054F68-AE82-432D-B2EA-E5852E93DA85}"/>
              </a:ext>
            </a:extLst>
          </p:cNvPr>
          <p:cNvSpPr/>
          <p:nvPr/>
        </p:nvSpPr>
        <p:spPr>
          <a:xfrm>
            <a:off x="8561333" y="228745"/>
            <a:ext cx="1080119" cy="28800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Yu Gothic UI"/>
                <a:ea typeface="Yu Gothic UI"/>
                <a:cs typeface="+mn-cs"/>
              </a:rPr>
              <a:t>技術性</a:t>
            </a:r>
          </a:p>
        </p:txBody>
      </p:sp>
    </p:spTree>
    <p:extLst>
      <p:ext uri="{BB962C8B-B14F-4D97-AF65-F5344CB8AC3E}">
        <p14:creationId xmlns:p14="http://schemas.microsoft.com/office/powerpoint/2010/main" val="169370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4869D6A0-231F-F617-A3BB-CA778F660D59}"/>
              </a:ext>
            </a:extLst>
          </p:cNvPr>
          <p:cNvSpPr txBox="1"/>
          <p:nvPr/>
        </p:nvSpPr>
        <p:spPr>
          <a:xfrm>
            <a:off x="273051" y="716081"/>
            <a:ext cx="9360470" cy="5809263"/>
          </a:xfrm>
          <a:prstGeom prst="rect">
            <a:avLst/>
          </a:prstGeom>
          <a:solidFill>
            <a:schemeClr val="bg1"/>
          </a:solidFill>
          <a:ln w="3175">
            <a:solidFill>
              <a:schemeClr val="tx1"/>
            </a:solidFill>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2" name="タイトル 1"/>
          <p:cNvSpPr>
            <a:spLocks noGrp="1"/>
          </p:cNvSpPr>
          <p:nvPr>
            <p:ph type="title"/>
          </p:nvPr>
        </p:nvSpPr>
        <p:spPr>
          <a:xfrm>
            <a:off x="272480" y="188640"/>
            <a:ext cx="9361039" cy="351109"/>
          </a:xfrm>
        </p:spPr>
        <p:txBody>
          <a:bodyPr vert="horz"/>
          <a:lstStyle/>
          <a:p>
            <a:r>
              <a:rPr lang="ja-JP" altLang="en-US"/>
              <a:t>技術性－要素技術②詳細</a:t>
            </a:r>
          </a:p>
        </p:txBody>
      </p:sp>
      <p:sp>
        <p:nvSpPr>
          <p:cNvPr id="15" name="スライド番号プレースホルダー 2">
            <a:extLst>
              <a:ext uri="{FF2B5EF4-FFF2-40B4-BE49-F238E27FC236}">
                <a16:creationId xmlns:a16="http://schemas.microsoft.com/office/drawing/2014/main" id="{0ED456E9-382A-456A-89C0-CB838DB07B48}"/>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14</a:t>
            </a:fld>
            <a:endParaRPr kumimoji="1" lang="ja-JP" altLang="en-US" sz="105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6" name="フッター プレースホルダー 3">
            <a:extLst>
              <a:ext uri="{FF2B5EF4-FFF2-40B4-BE49-F238E27FC236}">
                <a16:creationId xmlns:a16="http://schemas.microsoft.com/office/drawing/2014/main" id="{99257163-F591-4C05-A611-A0C4459D3228}"/>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7" name="テキスト ボックス 16">
            <a:extLst>
              <a:ext uri="{FF2B5EF4-FFF2-40B4-BE49-F238E27FC236}">
                <a16:creationId xmlns:a16="http://schemas.microsoft.com/office/drawing/2014/main" id="{0C9E98AA-C9D3-4144-A28A-54024C2B5CC3}"/>
              </a:ext>
            </a:extLst>
          </p:cNvPr>
          <p:cNvSpPr txBox="1"/>
          <p:nvPr/>
        </p:nvSpPr>
        <p:spPr>
          <a:xfrm>
            <a:off x="2972780" y="2907901"/>
            <a:ext cx="3960440" cy="1273032"/>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前頁で記載した要素技術ごとに</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1</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ページとしてください。</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実用化・事業化を目指す技術や製品の新規性・革新性、必然性、実現可能性について言及してください。</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図や写真、データを用い、要素技術ごとの開発内容詳細を説明してください。</a:t>
            </a:r>
            <a:endPar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0" name="タイトル 1">
            <a:extLst>
              <a:ext uri="{FF2B5EF4-FFF2-40B4-BE49-F238E27FC236}">
                <a16:creationId xmlns:a16="http://schemas.microsoft.com/office/drawing/2014/main" id="{DB56A5E3-0A50-46C6-96A3-568004E61491}"/>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12" name="正方形/長方形 11">
            <a:extLst>
              <a:ext uri="{FF2B5EF4-FFF2-40B4-BE49-F238E27FC236}">
                <a16:creationId xmlns:a16="http://schemas.microsoft.com/office/drawing/2014/main" id="{D5054F68-AE82-432D-B2EA-E5852E93DA85}"/>
              </a:ext>
            </a:extLst>
          </p:cNvPr>
          <p:cNvSpPr/>
          <p:nvPr/>
        </p:nvSpPr>
        <p:spPr>
          <a:xfrm>
            <a:off x="8561333" y="228745"/>
            <a:ext cx="1080119" cy="28800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Yu Gothic UI"/>
                <a:ea typeface="Yu Gothic UI"/>
                <a:cs typeface="+mn-cs"/>
              </a:rPr>
              <a:t>技術性</a:t>
            </a:r>
          </a:p>
        </p:txBody>
      </p:sp>
    </p:spTree>
    <p:extLst>
      <p:ext uri="{BB962C8B-B14F-4D97-AF65-F5344CB8AC3E}">
        <p14:creationId xmlns:p14="http://schemas.microsoft.com/office/powerpoint/2010/main" val="13336023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2480" y="188640"/>
            <a:ext cx="9361039" cy="351109"/>
          </a:xfrm>
        </p:spPr>
        <p:txBody>
          <a:bodyPr vert="horz"/>
          <a:lstStyle/>
          <a:p>
            <a:r>
              <a:rPr lang="en-US" altLang="ja-JP"/>
              <a:t>【</a:t>
            </a:r>
            <a:r>
              <a:rPr lang="ja-JP" altLang="en-US"/>
              <a:t>参考図</a:t>
            </a:r>
            <a:r>
              <a:rPr lang="en-US" altLang="ja-JP"/>
              <a:t>】</a:t>
            </a:r>
            <a:r>
              <a:rPr lang="ja-JP" altLang="en-US"/>
              <a:t>申請事業者の技術的強み</a:t>
            </a:r>
          </a:p>
        </p:txBody>
      </p:sp>
      <p:sp>
        <p:nvSpPr>
          <p:cNvPr id="15" name="スライド番号プレースホルダー 2">
            <a:extLst>
              <a:ext uri="{FF2B5EF4-FFF2-40B4-BE49-F238E27FC236}">
                <a16:creationId xmlns:a16="http://schemas.microsoft.com/office/drawing/2014/main" id="{0ED456E9-382A-456A-89C0-CB838DB07B48}"/>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15</a:t>
            </a:fld>
            <a:endParaRPr kumimoji="1" lang="ja-JP" altLang="en-US" sz="105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6" name="フッター プレースホルダー 3">
            <a:extLst>
              <a:ext uri="{FF2B5EF4-FFF2-40B4-BE49-F238E27FC236}">
                <a16:creationId xmlns:a16="http://schemas.microsoft.com/office/drawing/2014/main" id="{99257163-F591-4C05-A611-A0C4459D3228}"/>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graphicFrame>
        <p:nvGraphicFramePr>
          <p:cNvPr id="3" name="表 6">
            <a:extLst>
              <a:ext uri="{FF2B5EF4-FFF2-40B4-BE49-F238E27FC236}">
                <a16:creationId xmlns:a16="http://schemas.microsoft.com/office/drawing/2014/main" id="{1F3FBA2C-7E4B-4041-91CA-03F4DD74133B}"/>
              </a:ext>
            </a:extLst>
          </p:cNvPr>
          <p:cNvGraphicFramePr>
            <a:graphicFrameLocks noGrp="1"/>
          </p:cNvGraphicFramePr>
          <p:nvPr>
            <p:extLst>
              <p:ext uri="{D42A27DB-BD31-4B8C-83A1-F6EECF244321}">
                <p14:modId xmlns:p14="http://schemas.microsoft.com/office/powerpoint/2010/main" val="1172438300"/>
              </p:ext>
            </p:extLst>
          </p:nvPr>
        </p:nvGraphicFramePr>
        <p:xfrm>
          <a:off x="326628" y="1097981"/>
          <a:ext cx="9289030" cy="3275460"/>
        </p:xfrm>
        <a:graphic>
          <a:graphicData uri="http://schemas.openxmlformats.org/drawingml/2006/table">
            <a:tbl>
              <a:tblPr firstRow="1" bandRow="1">
                <a:tableStyleId>{2D5ABB26-0587-4C30-8999-92F81FD0307C}</a:tableStyleId>
              </a:tblPr>
              <a:tblGrid>
                <a:gridCol w="864096">
                  <a:extLst>
                    <a:ext uri="{9D8B030D-6E8A-4147-A177-3AD203B41FA5}">
                      <a16:colId xmlns:a16="http://schemas.microsoft.com/office/drawing/2014/main" val="3783149309"/>
                    </a:ext>
                  </a:extLst>
                </a:gridCol>
                <a:gridCol w="720080">
                  <a:extLst>
                    <a:ext uri="{9D8B030D-6E8A-4147-A177-3AD203B41FA5}">
                      <a16:colId xmlns:a16="http://schemas.microsoft.com/office/drawing/2014/main" val="1810068470"/>
                    </a:ext>
                  </a:extLst>
                </a:gridCol>
                <a:gridCol w="576064">
                  <a:extLst>
                    <a:ext uri="{9D8B030D-6E8A-4147-A177-3AD203B41FA5}">
                      <a16:colId xmlns:a16="http://schemas.microsoft.com/office/drawing/2014/main" val="1511461562"/>
                    </a:ext>
                  </a:extLst>
                </a:gridCol>
                <a:gridCol w="576064">
                  <a:extLst>
                    <a:ext uri="{9D8B030D-6E8A-4147-A177-3AD203B41FA5}">
                      <a16:colId xmlns:a16="http://schemas.microsoft.com/office/drawing/2014/main" val="3849819275"/>
                    </a:ext>
                  </a:extLst>
                </a:gridCol>
                <a:gridCol w="792088">
                  <a:extLst>
                    <a:ext uri="{9D8B030D-6E8A-4147-A177-3AD203B41FA5}">
                      <a16:colId xmlns:a16="http://schemas.microsoft.com/office/drawing/2014/main" val="851967022"/>
                    </a:ext>
                  </a:extLst>
                </a:gridCol>
                <a:gridCol w="720080">
                  <a:extLst>
                    <a:ext uri="{9D8B030D-6E8A-4147-A177-3AD203B41FA5}">
                      <a16:colId xmlns:a16="http://schemas.microsoft.com/office/drawing/2014/main" val="1221123920"/>
                    </a:ext>
                  </a:extLst>
                </a:gridCol>
                <a:gridCol w="3600400">
                  <a:extLst>
                    <a:ext uri="{9D8B030D-6E8A-4147-A177-3AD203B41FA5}">
                      <a16:colId xmlns:a16="http://schemas.microsoft.com/office/drawing/2014/main" val="2731422668"/>
                    </a:ext>
                  </a:extLst>
                </a:gridCol>
                <a:gridCol w="1440158">
                  <a:extLst>
                    <a:ext uri="{9D8B030D-6E8A-4147-A177-3AD203B41FA5}">
                      <a16:colId xmlns:a16="http://schemas.microsoft.com/office/drawing/2014/main" val="1130818135"/>
                    </a:ext>
                  </a:extLst>
                </a:gridCol>
              </a:tblGrid>
              <a:tr h="163929">
                <a:tc>
                  <a:txBody>
                    <a:bodyPr/>
                    <a:lstStyle/>
                    <a:p>
                      <a:pPr algn="ctr"/>
                      <a:r>
                        <a:rPr kumimoji="1" lang="ja-JP" altLang="en-US" sz="1050" b="1"/>
                        <a:t>特許番号</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b="1"/>
                        <a:t>特許名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b="1"/>
                        <a:t>出願日</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b="1"/>
                        <a:t>取得日</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b="1"/>
                        <a:t>特許分類</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b="1"/>
                        <a:t>発行地域</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b="1"/>
                        <a:t>特許の内容要約</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b="1"/>
                        <a:t>関連する製品例</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573262023"/>
                  </a:ext>
                </a:extLst>
              </a:tr>
              <a:tr h="504000">
                <a:tc>
                  <a:txBody>
                    <a:bodyPr/>
                    <a:lstStyle/>
                    <a:p>
                      <a:endParaRPr kumimoji="1" lang="ja-JP" altLang="en-US" sz="105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13683561"/>
                  </a:ext>
                </a:extLst>
              </a:tr>
              <a:tr h="504000">
                <a:tc>
                  <a:txBody>
                    <a:bodyPr/>
                    <a:lstStyle/>
                    <a:p>
                      <a:endParaRPr kumimoji="1" lang="ja-JP" altLang="en-US" sz="105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en-US" altLang="ja-JP" sz="105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en-US" altLang="ja-JP" sz="105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82269216"/>
                  </a:ext>
                </a:extLst>
              </a:tr>
              <a:tr h="504000">
                <a:tc>
                  <a:txBody>
                    <a:bodyPr/>
                    <a:lstStyle/>
                    <a:p>
                      <a:endParaRPr kumimoji="1" lang="ja-JP" altLang="en-US" sz="105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7140203"/>
                  </a:ext>
                </a:extLst>
              </a:tr>
              <a:tr h="504000">
                <a:tc>
                  <a:txBody>
                    <a:bodyPr/>
                    <a:lstStyle/>
                    <a:p>
                      <a:endParaRPr kumimoji="1" lang="ja-JP" altLang="en-US" sz="105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60899991"/>
                  </a:ext>
                </a:extLst>
              </a:tr>
              <a:tr h="504000">
                <a:tc>
                  <a:txBody>
                    <a:bodyPr/>
                    <a:lstStyle/>
                    <a:p>
                      <a:endParaRPr kumimoji="1" lang="ja-JP" altLang="en-US" sz="105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06908821"/>
                  </a:ext>
                </a:extLst>
              </a:tr>
              <a:tr h="504000">
                <a:tc>
                  <a:txBody>
                    <a:bodyPr/>
                    <a:lstStyle/>
                    <a:p>
                      <a:endParaRPr kumimoji="1" lang="ja-JP" altLang="en-US" sz="105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61768559"/>
                  </a:ext>
                </a:extLst>
              </a:tr>
            </a:tbl>
          </a:graphicData>
        </a:graphic>
      </p:graphicFrame>
      <p:sp>
        <p:nvSpPr>
          <p:cNvPr id="10" name="タイトル 1">
            <a:extLst>
              <a:ext uri="{FF2B5EF4-FFF2-40B4-BE49-F238E27FC236}">
                <a16:creationId xmlns:a16="http://schemas.microsoft.com/office/drawing/2014/main" id="{DB56A5E3-0A50-46C6-96A3-568004E61491}"/>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a:t>
            </a:r>
            <a:r>
              <a:rPr kumimoji="1" lang="en-US" altLang="ja-JP" sz="100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2</a:t>
            </a:r>
            <a:r>
              <a:rPr kumimoji="1" lang="ja-JP" altLang="en-US" sz="100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枚</a:t>
            </a:r>
          </a:p>
        </p:txBody>
      </p:sp>
      <p:sp>
        <p:nvSpPr>
          <p:cNvPr id="12" name="正方形/長方形 11">
            <a:extLst>
              <a:ext uri="{FF2B5EF4-FFF2-40B4-BE49-F238E27FC236}">
                <a16:creationId xmlns:a16="http://schemas.microsoft.com/office/drawing/2014/main" id="{D5054F68-AE82-432D-B2EA-E5852E93DA85}"/>
              </a:ext>
            </a:extLst>
          </p:cNvPr>
          <p:cNvSpPr/>
          <p:nvPr/>
        </p:nvSpPr>
        <p:spPr>
          <a:xfrm>
            <a:off x="8561333" y="228745"/>
            <a:ext cx="1080119" cy="28800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Yu Gothic UI"/>
                <a:ea typeface="Yu Gothic UI"/>
                <a:cs typeface="+mn-cs"/>
              </a:rPr>
              <a:t>技術性</a:t>
            </a:r>
          </a:p>
        </p:txBody>
      </p:sp>
      <p:sp>
        <p:nvSpPr>
          <p:cNvPr id="8" name="正方形/長方形 7">
            <a:extLst>
              <a:ext uri="{FF2B5EF4-FFF2-40B4-BE49-F238E27FC236}">
                <a16:creationId xmlns:a16="http://schemas.microsoft.com/office/drawing/2014/main" id="{EB1EE8C5-160A-9894-2C37-45AAC378FBD0}"/>
              </a:ext>
            </a:extLst>
          </p:cNvPr>
          <p:cNvSpPr/>
          <p:nvPr/>
        </p:nvSpPr>
        <p:spPr>
          <a:xfrm>
            <a:off x="146322" y="791761"/>
            <a:ext cx="9613354" cy="3909779"/>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n"/>
              <a:tabLst/>
              <a:defRPr/>
            </a:pPr>
            <a:r>
              <a:rPr kumimoji="1" lang="ja-JP" altLang="en-US" sz="1100" b="0" i="0" u="none" strike="noStrike" kern="1200" cap="none" spc="0" normalizeH="0" baseline="0" noProof="0">
                <a:ln>
                  <a:noFill/>
                </a:ln>
                <a:solidFill>
                  <a:prstClr val="black"/>
                </a:solidFill>
                <a:effectLst/>
                <a:uLnTx/>
                <a:uFillTx/>
                <a:latin typeface="Yu Gothic UI"/>
                <a:ea typeface="Yu Gothic UI"/>
                <a:cs typeface="+mn-cs"/>
              </a:rPr>
              <a:t>実用化開発を行う領域に関連可能性のある特許情報</a:t>
            </a:r>
          </a:p>
        </p:txBody>
      </p:sp>
      <p:sp>
        <p:nvSpPr>
          <p:cNvPr id="5" name="テキスト ボックス 4">
            <a:extLst>
              <a:ext uri="{FF2B5EF4-FFF2-40B4-BE49-F238E27FC236}">
                <a16:creationId xmlns:a16="http://schemas.microsoft.com/office/drawing/2014/main" id="{48445C23-8456-9BFB-ACD5-0CBA7F7C6D35}"/>
              </a:ext>
            </a:extLst>
          </p:cNvPr>
          <p:cNvSpPr txBox="1"/>
          <p:nvPr/>
        </p:nvSpPr>
        <p:spPr>
          <a:xfrm>
            <a:off x="5277036" y="2020926"/>
            <a:ext cx="4207206" cy="1034505"/>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lvl="0" indent="-285750" eaLnBrk="0" hangingPunct="0">
              <a:spcAft>
                <a:spcPts val="600"/>
              </a:spcAft>
              <a:buFont typeface="Arial" panose="020B0604020202020204" pitchFamily="34" charset="0"/>
              <a:buChar char="•"/>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「特許の内容要約」欄には、特許の特徴として「解決すべき課題」および「どのように課題を解決したか（請求項</a:t>
            </a:r>
            <a:r>
              <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1</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）」を要約して記載</a:t>
            </a:r>
            <a:r>
              <a:rPr kumimoji="1" lang="ja-JP" altLang="en-US"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して</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ください。</a:t>
            </a:r>
            <a:endPar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lvl="0" indent="-285750" eaLnBrk="0" hangingPunct="0">
              <a:spcAft>
                <a:spcPts val="600"/>
              </a:spcAft>
              <a:buFont typeface="Arial" panose="020B0604020202020204" pitchFamily="34" charset="0"/>
              <a:buChar char="•"/>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実用化開発するソリューションに使用される特許情報に加え、領域に関連がある特許情報があれば記載</a:t>
            </a:r>
            <a:r>
              <a:rPr kumimoji="1" lang="ja-JP" altLang="en-US"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して</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ください。</a:t>
            </a:r>
            <a:endPar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graphicFrame>
        <p:nvGraphicFramePr>
          <p:cNvPr id="25" name="表 4">
            <a:extLst>
              <a:ext uri="{FF2B5EF4-FFF2-40B4-BE49-F238E27FC236}">
                <a16:creationId xmlns:a16="http://schemas.microsoft.com/office/drawing/2014/main" id="{859C1A69-C244-DA98-3A06-33AFE32F39C5}"/>
              </a:ext>
            </a:extLst>
          </p:cNvPr>
          <p:cNvGraphicFramePr>
            <a:graphicFrameLocks noGrp="1"/>
          </p:cNvGraphicFramePr>
          <p:nvPr>
            <p:extLst>
              <p:ext uri="{D42A27DB-BD31-4B8C-83A1-F6EECF244321}">
                <p14:modId xmlns:p14="http://schemas.microsoft.com/office/powerpoint/2010/main" val="655369322"/>
              </p:ext>
            </p:extLst>
          </p:nvPr>
        </p:nvGraphicFramePr>
        <p:xfrm>
          <a:off x="272480" y="5007760"/>
          <a:ext cx="4602348" cy="1541574"/>
        </p:xfrm>
        <a:graphic>
          <a:graphicData uri="http://schemas.openxmlformats.org/drawingml/2006/table">
            <a:tbl>
              <a:tblPr firstRow="1" bandRow="1">
                <a:tableStyleId>{2D5ABB26-0587-4C30-8999-92F81FD0307C}</a:tableStyleId>
              </a:tblPr>
              <a:tblGrid>
                <a:gridCol w="563340">
                  <a:extLst>
                    <a:ext uri="{9D8B030D-6E8A-4147-A177-3AD203B41FA5}">
                      <a16:colId xmlns:a16="http://schemas.microsoft.com/office/drawing/2014/main" val="1933335513"/>
                    </a:ext>
                  </a:extLst>
                </a:gridCol>
                <a:gridCol w="563340">
                  <a:extLst>
                    <a:ext uri="{9D8B030D-6E8A-4147-A177-3AD203B41FA5}">
                      <a16:colId xmlns:a16="http://schemas.microsoft.com/office/drawing/2014/main" val="1009332159"/>
                    </a:ext>
                  </a:extLst>
                </a:gridCol>
                <a:gridCol w="579278">
                  <a:extLst>
                    <a:ext uri="{9D8B030D-6E8A-4147-A177-3AD203B41FA5}">
                      <a16:colId xmlns:a16="http://schemas.microsoft.com/office/drawing/2014/main" val="1128576277"/>
                    </a:ext>
                  </a:extLst>
                </a:gridCol>
                <a:gridCol w="579278">
                  <a:extLst>
                    <a:ext uri="{9D8B030D-6E8A-4147-A177-3AD203B41FA5}">
                      <a16:colId xmlns:a16="http://schemas.microsoft.com/office/drawing/2014/main" val="3095990729"/>
                    </a:ext>
                  </a:extLst>
                </a:gridCol>
                <a:gridCol w="579278">
                  <a:extLst>
                    <a:ext uri="{9D8B030D-6E8A-4147-A177-3AD203B41FA5}">
                      <a16:colId xmlns:a16="http://schemas.microsoft.com/office/drawing/2014/main" val="3016350988"/>
                    </a:ext>
                  </a:extLst>
                </a:gridCol>
                <a:gridCol w="579278">
                  <a:extLst>
                    <a:ext uri="{9D8B030D-6E8A-4147-A177-3AD203B41FA5}">
                      <a16:colId xmlns:a16="http://schemas.microsoft.com/office/drawing/2014/main" val="3518646194"/>
                    </a:ext>
                  </a:extLst>
                </a:gridCol>
                <a:gridCol w="579278">
                  <a:extLst>
                    <a:ext uri="{9D8B030D-6E8A-4147-A177-3AD203B41FA5}">
                      <a16:colId xmlns:a16="http://schemas.microsoft.com/office/drawing/2014/main" val="3402367196"/>
                    </a:ext>
                  </a:extLst>
                </a:gridCol>
                <a:gridCol w="579278">
                  <a:extLst>
                    <a:ext uri="{9D8B030D-6E8A-4147-A177-3AD203B41FA5}">
                      <a16:colId xmlns:a16="http://schemas.microsoft.com/office/drawing/2014/main" val="4254724189"/>
                    </a:ext>
                  </a:extLst>
                </a:gridCol>
              </a:tblGrid>
              <a:tr h="256929">
                <a:tc gridSpan="8">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a:latin typeface="Yu Gothic UI" panose="020B0500000000000000" pitchFamily="50" charset="-128"/>
                          <a:ea typeface="Yu Gothic UI" panose="020B0500000000000000" pitchFamily="50" charset="-128"/>
                          <a:sym typeface="Yu Gothic UI" panose="020B0500000000000000" pitchFamily="50" charset="-128"/>
                        </a:rPr>
                        <a:t>■</a:t>
                      </a:r>
                      <a:r>
                        <a:rPr lang="zh-TW" altLang="en-US" sz="1050">
                          <a:latin typeface="Yu Gothic UI" panose="020B0500000000000000" pitchFamily="50" charset="-128"/>
                          <a:ea typeface="Yu Gothic UI" panose="020B0500000000000000" pitchFamily="50" charset="-128"/>
                          <a:sym typeface="Yu Gothic UI" panose="020B0500000000000000" pitchFamily="50" charset="-128"/>
                        </a:rPr>
                        <a:t>知的財産出願件数（件）</a:t>
                      </a:r>
                    </a:p>
                  </a:txBody>
                  <a:tcPr marL="36000" marR="36000" marT="18000" marB="1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a:latin typeface="Yu Gothic UI" panose="020B0500000000000000" pitchFamily="50" charset="-128"/>
                          <a:ea typeface="Yu Gothic UI" panose="020B0500000000000000" pitchFamily="50" charset="-128"/>
                          <a:sym typeface="Yu Gothic UI" panose="020B0500000000000000" pitchFamily="50" charset="-128"/>
                        </a:rPr>
                        <a:t>■</a:t>
                      </a:r>
                      <a:r>
                        <a:rPr lang="zh-TW" altLang="en-US" sz="1050">
                          <a:latin typeface="Yu Gothic UI" panose="020B0500000000000000" pitchFamily="50" charset="-128"/>
                          <a:ea typeface="Yu Gothic UI" panose="020B0500000000000000" pitchFamily="50" charset="-128"/>
                          <a:sym typeface="Yu Gothic UI" panose="020B0500000000000000" pitchFamily="50" charset="-128"/>
                        </a:rPr>
                        <a:t>知的財産出願件数（件）</a:t>
                      </a:r>
                    </a:p>
                  </a:txBody>
                  <a:tcPr marL="36000" marR="36000" marT="18000" marB="1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100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kumimoji="1" lang="ja-JP" altLang="en-US" sz="100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sz="100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kumimoji="1" lang="ja-JP" altLang="en-US" sz="50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6156288"/>
                  </a:ext>
                </a:extLst>
              </a:tr>
              <a:tr h="256929">
                <a:tc>
                  <a:txBody>
                    <a:bodyPr/>
                    <a:lstStyle/>
                    <a:p>
                      <a:pPr algn="ctr"/>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kumimoji="1" lang="en-US" altLang="ja-JP" sz="1050">
                          <a:latin typeface="Yu Gothic UI" panose="020B0500000000000000" pitchFamily="50" charset="-128"/>
                          <a:ea typeface="Yu Gothic UI" panose="020B0500000000000000" pitchFamily="50" charset="-128"/>
                          <a:sym typeface="Yu Gothic UI" panose="020B0500000000000000" pitchFamily="50" charset="-128"/>
                        </a:rPr>
                        <a:t>1</a:t>
                      </a: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年目</a:t>
                      </a: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kumimoji="1" lang="en-US" altLang="ja-JP" sz="1050">
                          <a:latin typeface="Yu Gothic UI" panose="020B0500000000000000" pitchFamily="50" charset="-128"/>
                          <a:ea typeface="Yu Gothic UI" panose="020B0500000000000000" pitchFamily="50" charset="-128"/>
                          <a:sym typeface="Yu Gothic UI" panose="020B0500000000000000" pitchFamily="50" charset="-128"/>
                        </a:rPr>
                        <a:t>2</a:t>
                      </a: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年目</a:t>
                      </a: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kumimoji="1" lang="en-US" altLang="ja-JP" sz="1050">
                          <a:latin typeface="Yu Gothic UI" panose="020B0500000000000000" pitchFamily="50" charset="-128"/>
                          <a:ea typeface="Yu Gothic UI" panose="020B0500000000000000" pitchFamily="50" charset="-128"/>
                          <a:sym typeface="Yu Gothic UI" panose="020B0500000000000000" pitchFamily="50" charset="-128"/>
                        </a:rPr>
                        <a:t>3</a:t>
                      </a: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年目</a:t>
                      </a: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kumimoji="1" lang="en-US" altLang="ja-JP" sz="1050">
                          <a:latin typeface="Yu Gothic UI" panose="020B0500000000000000" pitchFamily="50" charset="-128"/>
                          <a:ea typeface="Yu Gothic UI" panose="020B0500000000000000" pitchFamily="50" charset="-128"/>
                          <a:sym typeface="Yu Gothic UI" panose="020B0500000000000000" pitchFamily="50" charset="-128"/>
                        </a:rPr>
                        <a:t>4</a:t>
                      </a: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年目</a:t>
                      </a:r>
                      <a:endParaRPr kumimoji="1" lang="en-US" altLang="ja-JP"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a:latin typeface="Yu Gothic UI" panose="020B0500000000000000" pitchFamily="50" charset="-128"/>
                          <a:ea typeface="Yu Gothic UI" panose="020B0500000000000000" pitchFamily="50" charset="-128"/>
                          <a:sym typeface="Yu Gothic UI" panose="020B0500000000000000" pitchFamily="50" charset="-128"/>
                        </a:rPr>
                        <a:t>5</a:t>
                      </a: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年目</a:t>
                      </a:r>
                      <a:endParaRPr kumimoji="1" lang="en-US" altLang="ja-JP"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a:latin typeface="Yu Gothic UI" panose="020B0500000000000000" pitchFamily="50" charset="-128"/>
                          <a:ea typeface="Yu Gothic UI" panose="020B0500000000000000" pitchFamily="50" charset="-128"/>
                          <a:sym typeface="Yu Gothic UI" panose="020B0500000000000000" pitchFamily="50" charset="-128"/>
                        </a:rPr>
                        <a:t>6</a:t>
                      </a: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年目</a:t>
                      </a:r>
                      <a:endParaRPr kumimoji="1" lang="en-US" altLang="ja-JP"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886154965"/>
                  </a:ext>
                </a:extLst>
              </a:tr>
              <a:tr h="256929">
                <a:tc rowSpan="2">
                  <a:txBody>
                    <a:bodyPr/>
                    <a:lstStyle/>
                    <a:p>
                      <a:pPr algn="ct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単体</a:t>
                      </a: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県内</a:t>
                      </a: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62232417"/>
                  </a:ext>
                </a:extLst>
              </a:tr>
              <a:tr h="256929">
                <a:tc vMerge="1">
                  <a:txBody>
                    <a:bodyPr/>
                    <a:lstStyle/>
                    <a:p>
                      <a:pPr algn="ctr"/>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県外</a:t>
                      </a: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80752242"/>
                  </a:ext>
                </a:extLst>
              </a:tr>
              <a:tr h="256929">
                <a:tc rowSpan="2">
                  <a:txBody>
                    <a:bodyPr/>
                    <a:lstStyle/>
                    <a:p>
                      <a:pPr algn="ct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連携</a:t>
                      </a: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県内</a:t>
                      </a: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79790836"/>
                  </a:ext>
                </a:extLst>
              </a:tr>
              <a:tr h="256929">
                <a:tc vMerge="1">
                  <a:txBody>
                    <a:bodyPr/>
                    <a:lstStyle/>
                    <a:p>
                      <a:pPr algn="ctr"/>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県外</a:t>
                      </a: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31138647"/>
                  </a:ext>
                </a:extLst>
              </a:tr>
            </a:tbl>
          </a:graphicData>
        </a:graphic>
      </p:graphicFrame>
      <p:sp>
        <p:nvSpPr>
          <p:cNvPr id="6" name="テキスト ボックス 5">
            <a:extLst>
              <a:ext uri="{FF2B5EF4-FFF2-40B4-BE49-F238E27FC236}">
                <a16:creationId xmlns:a16="http://schemas.microsoft.com/office/drawing/2014/main" id="{AB011154-D42C-A74E-5F1C-94AA8C5E065D}"/>
              </a:ext>
            </a:extLst>
          </p:cNvPr>
          <p:cNvSpPr txBox="1"/>
          <p:nvPr/>
        </p:nvSpPr>
        <p:spPr>
          <a:xfrm>
            <a:off x="5024434" y="5072526"/>
            <a:ext cx="4602350" cy="1541574"/>
          </a:xfrm>
          <a:prstGeom prst="rect">
            <a:avLst/>
          </a:prstGeom>
          <a:noFill/>
          <a:ln w="3175">
            <a:solidFill>
              <a:schemeClr val="tx1"/>
            </a:solidFill>
          </a:ln>
          <a:effectLst/>
        </p:spPr>
        <p:txBody>
          <a:bodyPr lIns="36000" tIns="18000" rIns="36000" bIns="1800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solidFill>
                  <a:prstClr val="black"/>
                </a:solidFill>
                <a:latin typeface="Yu Gothic UI" panose="020B0500000000000000" pitchFamily="50" charset="-128"/>
                <a:ea typeface="Yu Gothic UI" panose="020B0500000000000000" pitchFamily="50" charset="-128"/>
                <a:cs typeface="+mn-cs"/>
                <a:sym typeface="Yu Gothic UI" panose="020B0500000000000000" pitchFamily="50" charset="-128"/>
              </a:rPr>
              <a:t>■知的財産に関する詳細説明</a:t>
            </a:r>
            <a:endPar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9" name="テキスト ボックス 8">
            <a:extLst>
              <a:ext uri="{FF2B5EF4-FFF2-40B4-BE49-F238E27FC236}">
                <a16:creationId xmlns:a16="http://schemas.microsoft.com/office/drawing/2014/main" id="{E750C98A-2A84-E09E-6D24-FF21B9AB5740}"/>
              </a:ext>
            </a:extLst>
          </p:cNvPr>
          <p:cNvSpPr txBox="1"/>
          <p:nvPr/>
        </p:nvSpPr>
        <p:spPr>
          <a:xfrm>
            <a:off x="5198681" y="5625419"/>
            <a:ext cx="4362830" cy="872922"/>
          </a:xfrm>
          <a:prstGeom prst="rect">
            <a:avLst/>
          </a:prstGeom>
          <a:solidFill>
            <a:schemeClr val="bg1"/>
          </a:solidFill>
          <a:ln w="1905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作成上の注意</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申請事業に係る知財戦略（実績や今後の計画含む）について説明してください。</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a:solidFill>
                  <a:srgbClr val="0070C0"/>
                </a:solidFill>
                <a:latin typeface="Yu Gothic UI"/>
                <a:ea typeface="Yu Gothic UI"/>
                <a:cs typeface="+mn-cs"/>
                <a:sym typeface="Yu Gothic UI" panose="020B0500000000000000" pitchFamily="50" charset="-128"/>
              </a:rPr>
              <a:t>出願予定がある場合は、内容・申請主体・所在地を明らかにしてください。</a:t>
            </a:r>
            <a:endParaRPr lang="ja-JP" altLang="en-US" sz="1050">
              <a:solidFill>
                <a:srgbClr val="0070C0"/>
              </a:solidFill>
              <a:latin typeface="Yu Gothic UI"/>
              <a:ea typeface="Yu Gothic UI"/>
              <a:cs typeface="+mn-cs"/>
            </a:endParaRPr>
          </a:p>
        </p:txBody>
      </p:sp>
      <p:sp>
        <p:nvSpPr>
          <p:cNvPr id="7" name="テキスト ボックス 6">
            <a:extLst>
              <a:ext uri="{FF2B5EF4-FFF2-40B4-BE49-F238E27FC236}">
                <a16:creationId xmlns:a16="http://schemas.microsoft.com/office/drawing/2014/main" id="{F3935840-DA8C-0AAD-6D5F-204BD868C719}"/>
              </a:ext>
            </a:extLst>
          </p:cNvPr>
          <p:cNvSpPr txBox="1"/>
          <p:nvPr/>
        </p:nvSpPr>
        <p:spPr>
          <a:xfrm>
            <a:off x="1470660" y="5625419"/>
            <a:ext cx="3494161" cy="634395"/>
          </a:xfrm>
          <a:prstGeom prst="rect">
            <a:avLst/>
          </a:prstGeom>
          <a:solidFill>
            <a:schemeClr val="bg1"/>
          </a:solidFill>
          <a:ln w="1905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作成上の注意</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lang="ja-JP" altLang="en-US" sz="1050">
                <a:solidFill>
                  <a:srgbClr val="0070C0"/>
                </a:solidFill>
                <a:latin typeface="Yu Gothic UI"/>
                <a:ea typeface="Yu Gothic UI"/>
                <a:cs typeface="+mn-cs"/>
              </a:rPr>
              <a:t>採択初年度を</a:t>
            </a:r>
            <a:r>
              <a:rPr lang="en-US" altLang="ja-JP" sz="1050">
                <a:solidFill>
                  <a:srgbClr val="0070C0"/>
                </a:solidFill>
                <a:latin typeface="Yu Gothic UI"/>
                <a:ea typeface="Yu Gothic UI"/>
                <a:cs typeface="+mn-cs"/>
              </a:rPr>
              <a:t>1</a:t>
            </a:r>
            <a:r>
              <a:rPr lang="ja-JP" altLang="en-US" sz="1050">
                <a:solidFill>
                  <a:srgbClr val="0070C0"/>
                </a:solidFill>
                <a:latin typeface="Yu Gothic UI"/>
                <a:ea typeface="Yu Gothic UI"/>
                <a:cs typeface="+mn-cs"/>
              </a:rPr>
              <a:t>年目として、今後の出願予定を入力してください。</a:t>
            </a:r>
          </a:p>
        </p:txBody>
      </p:sp>
    </p:spTree>
    <p:extLst>
      <p:ext uri="{BB962C8B-B14F-4D97-AF65-F5344CB8AC3E}">
        <p14:creationId xmlns:p14="http://schemas.microsoft.com/office/powerpoint/2010/main" val="16928456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正方形/長方形 25">
            <a:extLst>
              <a:ext uri="{FF2B5EF4-FFF2-40B4-BE49-F238E27FC236}">
                <a16:creationId xmlns:a16="http://schemas.microsoft.com/office/drawing/2014/main" id="{B9E68E9E-4C34-8A44-5291-5290E88643C9}"/>
              </a:ext>
            </a:extLst>
          </p:cNvPr>
          <p:cNvSpPr/>
          <p:nvPr/>
        </p:nvSpPr>
        <p:spPr>
          <a:xfrm>
            <a:off x="138326" y="908720"/>
            <a:ext cx="9502557" cy="564859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eaLnBrk="1" fontAlgn="auto" hangingPunct="1">
              <a:spcBef>
                <a:spcPts val="0"/>
              </a:spcBef>
              <a:spcAft>
                <a:spcPts val="0"/>
              </a:spcAft>
            </a:pPr>
            <a:r>
              <a:rPr kumimoji="1" lang="ja-JP" altLang="en-US" sz="1400" b="1">
                <a:solidFill>
                  <a:schemeClr val="tx1"/>
                </a:solidFill>
              </a:rPr>
              <a:t>（例）</a:t>
            </a:r>
            <a:r>
              <a:rPr kumimoji="1" lang="en-US" altLang="ja-JP" sz="1400" b="1">
                <a:solidFill>
                  <a:schemeClr val="tx1"/>
                </a:solidFill>
              </a:rPr>
              <a:t>XX</a:t>
            </a:r>
            <a:r>
              <a:rPr kumimoji="1" lang="ja-JP" altLang="en-US" sz="1400" b="1">
                <a:solidFill>
                  <a:schemeClr val="tx1"/>
                </a:solidFill>
              </a:rPr>
              <a:t>システム</a:t>
            </a:r>
            <a:r>
              <a:rPr kumimoji="1" lang="en-US" altLang="ja-JP" sz="1400" b="1">
                <a:solidFill>
                  <a:schemeClr val="tx1"/>
                </a:solidFill>
              </a:rPr>
              <a:t>/YY</a:t>
            </a:r>
            <a:r>
              <a:rPr kumimoji="1" lang="ja-JP" altLang="en-US" sz="1400" b="1">
                <a:solidFill>
                  <a:schemeClr val="tx1"/>
                </a:solidFill>
              </a:rPr>
              <a:t>加工技術</a:t>
            </a:r>
          </a:p>
        </p:txBody>
      </p:sp>
      <p:sp>
        <p:nvSpPr>
          <p:cNvPr id="2" name="タイトル 1"/>
          <p:cNvSpPr>
            <a:spLocks noGrp="1"/>
          </p:cNvSpPr>
          <p:nvPr>
            <p:ph type="title"/>
          </p:nvPr>
        </p:nvSpPr>
        <p:spPr>
          <a:xfrm>
            <a:off x="272480" y="188640"/>
            <a:ext cx="9361039" cy="351109"/>
          </a:xfrm>
        </p:spPr>
        <p:txBody>
          <a:bodyPr vert="horz"/>
          <a:lstStyle/>
          <a:p>
            <a:r>
              <a:rPr lang="en-US" altLang="ja-JP"/>
              <a:t>【</a:t>
            </a:r>
            <a:r>
              <a:rPr lang="ja-JP" altLang="en-US"/>
              <a:t>参考図</a:t>
            </a:r>
            <a:r>
              <a:rPr lang="en-US" altLang="ja-JP"/>
              <a:t>】</a:t>
            </a:r>
            <a:r>
              <a:rPr lang="ja-JP" altLang="en-US"/>
              <a:t>使用想定技術構成表①</a:t>
            </a:r>
          </a:p>
        </p:txBody>
      </p:sp>
      <p:sp>
        <p:nvSpPr>
          <p:cNvPr id="15" name="スライド番号プレースホルダー 2">
            <a:extLst>
              <a:ext uri="{FF2B5EF4-FFF2-40B4-BE49-F238E27FC236}">
                <a16:creationId xmlns:a16="http://schemas.microsoft.com/office/drawing/2014/main" id="{0ED456E9-382A-456A-89C0-CB838DB07B48}"/>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16</a:t>
            </a:fld>
            <a:endParaRPr kumimoji="1" lang="ja-JP" altLang="en-US" sz="105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6" name="フッター プレースホルダー 3">
            <a:extLst>
              <a:ext uri="{FF2B5EF4-FFF2-40B4-BE49-F238E27FC236}">
                <a16:creationId xmlns:a16="http://schemas.microsoft.com/office/drawing/2014/main" id="{99257163-F591-4C05-A611-A0C4459D3228}"/>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0" name="タイトル 1">
            <a:extLst>
              <a:ext uri="{FF2B5EF4-FFF2-40B4-BE49-F238E27FC236}">
                <a16:creationId xmlns:a16="http://schemas.microsoft.com/office/drawing/2014/main" id="{DB56A5E3-0A50-46C6-96A3-568004E61491}"/>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a:t>
            </a:r>
            <a:r>
              <a:rPr kumimoji="1" lang="en-US" altLang="ja-JP" sz="100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2</a:t>
            </a:r>
            <a:r>
              <a:rPr kumimoji="1" lang="ja-JP" altLang="en-US" sz="100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枚</a:t>
            </a:r>
          </a:p>
        </p:txBody>
      </p:sp>
      <p:sp>
        <p:nvSpPr>
          <p:cNvPr id="12" name="正方形/長方形 11">
            <a:extLst>
              <a:ext uri="{FF2B5EF4-FFF2-40B4-BE49-F238E27FC236}">
                <a16:creationId xmlns:a16="http://schemas.microsoft.com/office/drawing/2014/main" id="{D5054F68-AE82-432D-B2EA-E5852E93DA85}"/>
              </a:ext>
            </a:extLst>
          </p:cNvPr>
          <p:cNvSpPr/>
          <p:nvPr/>
        </p:nvSpPr>
        <p:spPr>
          <a:xfrm>
            <a:off x="8561333" y="228745"/>
            <a:ext cx="1080119" cy="28800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Yu Gothic UI"/>
                <a:ea typeface="Yu Gothic UI"/>
                <a:cs typeface="+mn-cs"/>
              </a:rPr>
              <a:t>技術性</a:t>
            </a:r>
          </a:p>
        </p:txBody>
      </p:sp>
      <p:sp>
        <p:nvSpPr>
          <p:cNvPr id="20" name="四角形: 角を丸くする 19">
            <a:extLst>
              <a:ext uri="{FF2B5EF4-FFF2-40B4-BE49-F238E27FC236}">
                <a16:creationId xmlns:a16="http://schemas.microsoft.com/office/drawing/2014/main" id="{E972B596-0C50-17BB-D8AB-097806C0A989}"/>
              </a:ext>
            </a:extLst>
          </p:cNvPr>
          <p:cNvSpPr/>
          <p:nvPr/>
        </p:nvSpPr>
        <p:spPr>
          <a:xfrm>
            <a:off x="272480" y="1265367"/>
            <a:ext cx="4526495" cy="1659577"/>
          </a:xfrm>
          <a:prstGeom prst="roundRect">
            <a:avLst>
              <a:gd name="adj" fmla="val 4338"/>
            </a:avLst>
          </a:prstGeom>
          <a:solidFill>
            <a:schemeClr val="bg1"/>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eaLnBrk="1" fontAlgn="auto" hangingPunct="1">
              <a:spcBef>
                <a:spcPts val="0"/>
              </a:spcBef>
              <a:spcAft>
                <a:spcPts val="0"/>
              </a:spcAft>
            </a:pPr>
            <a:r>
              <a:rPr kumimoji="1" lang="ja-JP" altLang="en-US" sz="1050" b="1">
                <a:solidFill>
                  <a:schemeClr val="tx1"/>
                </a:solidFill>
              </a:rPr>
              <a:t>構成品</a:t>
            </a:r>
            <a:r>
              <a:rPr kumimoji="1" lang="en-US" altLang="ja-JP" sz="1050" b="1">
                <a:solidFill>
                  <a:schemeClr val="tx1"/>
                </a:solidFill>
              </a:rPr>
              <a:t>/</a:t>
            </a:r>
            <a:r>
              <a:rPr kumimoji="1" lang="ja-JP" altLang="en-US" sz="1050" b="1">
                <a:solidFill>
                  <a:schemeClr val="tx1"/>
                </a:solidFill>
              </a:rPr>
              <a:t>工程１　</a:t>
            </a:r>
            <a:endParaRPr kumimoji="1" lang="en-US" altLang="ja-JP" sz="1050" b="1">
              <a:solidFill>
                <a:schemeClr val="tx1"/>
              </a:solidFill>
            </a:endParaRPr>
          </a:p>
          <a:p>
            <a:pPr marL="171450" indent="-171450" eaLnBrk="1" fontAlgn="auto" hangingPunct="1">
              <a:spcBef>
                <a:spcPts val="0"/>
              </a:spcBef>
              <a:spcAft>
                <a:spcPts val="0"/>
              </a:spcAft>
              <a:buFont typeface="Wingdings" panose="05000000000000000000" pitchFamily="2" charset="2"/>
              <a:buChar char="n"/>
            </a:pPr>
            <a:endParaRPr kumimoji="1" lang="en-US" altLang="ja-JP" sz="1050" b="1">
              <a:solidFill>
                <a:schemeClr val="tx1"/>
              </a:solidFill>
            </a:endParaRPr>
          </a:p>
          <a:p>
            <a:pPr marL="171450" indent="-171450" eaLnBrk="1" fontAlgn="auto" hangingPunct="1">
              <a:spcBef>
                <a:spcPts val="0"/>
              </a:spcBef>
              <a:spcAft>
                <a:spcPts val="0"/>
              </a:spcAft>
              <a:buFont typeface="Wingdings" panose="05000000000000000000" pitchFamily="2" charset="2"/>
              <a:buChar char="n"/>
            </a:pPr>
            <a:r>
              <a:rPr kumimoji="1" lang="ja-JP" altLang="en-US" sz="1050" b="1">
                <a:solidFill>
                  <a:schemeClr val="tx1"/>
                </a:solidFill>
              </a:rPr>
              <a:t>・・・（構成品</a:t>
            </a:r>
            <a:r>
              <a:rPr kumimoji="1" lang="en-US" altLang="ja-JP" sz="1050" b="1">
                <a:solidFill>
                  <a:schemeClr val="tx1"/>
                </a:solidFill>
              </a:rPr>
              <a:t>/</a:t>
            </a:r>
            <a:r>
              <a:rPr kumimoji="1" lang="ja-JP" altLang="en-US" sz="1050" b="1">
                <a:solidFill>
                  <a:schemeClr val="tx1"/>
                </a:solidFill>
              </a:rPr>
              <a:t>技術名）</a:t>
            </a:r>
            <a:endParaRPr kumimoji="1" lang="en-US" altLang="ja-JP" sz="1050" b="1">
              <a:solidFill>
                <a:schemeClr val="tx1"/>
              </a:solidFill>
            </a:endParaRPr>
          </a:p>
          <a:p>
            <a:pPr eaLnBrk="1" fontAlgn="auto" hangingPunct="1">
              <a:spcBef>
                <a:spcPts val="0"/>
              </a:spcBef>
              <a:spcAft>
                <a:spcPts val="0"/>
              </a:spcAft>
            </a:pPr>
            <a:endParaRPr kumimoji="1" lang="en-US" altLang="ja-JP" sz="1050" b="1">
              <a:solidFill>
                <a:schemeClr val="tx1"/>
              </a:solidFill>
            </a:endParaRPr>
          </a:p>
          <a:p>
            <a:pPr eaLnBrk="1" fontAlgn="auto" hangingPunct="1">
              <a:spcBef>
                <a:spcPts val="0"/>
              </a:spcBef>
              <a:spcAft>
                <a:spcPts val="0"/>
              </a:spcAft>
            </a:pPr>
            <a:endParaRPr kumimoji="1" lang="en-US" altLang="ja-JP" sz="1050" b="1">
              <a:solidFill>
                <a:schemeClr val="tx1"/>
              </a:solidFill>
            </a:endParaRPr>
          </a:p>
        </p:txBody>
      </p:sp>
      <p:sp>
        <p:nvSpPr>
          <p:cNvPr id="23" name="四角形: 角を丸くする 22">
            <a:extLst>
              <a:ext uri="{FF2B5EF4-FFF2-40B4-BE49-F238E27FC236}">
                <a16:creationId xmlns:a16="http://schemas.microsoft.com/office/drawing/2014/main" id="{63EC6D69-EB2C-DB97-BF61-09683EB6383C}"/>
              </a:ext>
            </a:extLst>
          </p:cNvPr>
          <p:cNvSpPr/>
          <p:nvPr/>
        </p:nvSpPr>
        <p:spPr>
          <a:xfrm>
            <a:off x="4961002" y="1265367"/>
            <a:ext cx="4526495" cy="2551420"/>
          </a:xfrm>
          <a:prstGeom prst="roundRect">
            <a:avLst>
              <a:gd name="adj" fmla="val 2822"/>
            </a:avLst>
          </a:prstGeom>
          <a:solidFill>
            <a:schemeClr val="bg1"/>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eaLnBrk="1" fontAlgn="auto" hangingPunct="1">
              <a:spcBef>
                <a:spcPts val="0"/>
              </a:spcBef>
              <a:spcAft>
                <a:spcPts val="0"/>
              </a:spcAft>
            </a:pPr>
            <a:r>
              <a:rPr kumimoji="1" lang="ja-JP" altLang="en-US" sz="1050" b="1">
                <a:solidFill>
                  <a:schemeClr val="tx1"/>
                </a:solidFill>
              </a:rPr>
              <a:t>構成品</a:t>
            </a:r>
            <a:r>
              <a:rPr kumimoji="1" lang="en-US" altLang="ja-JP" sz="1050" b="1">
                <a:solidFill>
                  <a:schemeClr val="tx1"/>
                </a:solidFill>
              </a:rPr>
              <a:t>/</a:t>
            </a:r>
            <a:r>
              <a:rPr kumimoji="1" lang="ja-JP" altLang="en-US" sz="1050" b="1">
                <a:solidFill>
                  <a:schemeClr val="tx1"/>
                </a:solidFill>
              </a:rPr>
              <a:t>工程</a:t>
            </a:r>
            <a:r>
              <a:rPr kumimoji="1" lang="en-US" altLang="ja-JP" sz="1050" b="1">
                <a:solidFill>
                  <a:schemeClr val="tx1"/>
                </a:solidFill>
              </a:rPr>
              <a:t>4</a:t>
            </a:r>
          </a:p>
          <a:p>
            <a:pPr eaLnBrk="1" fontAlgn="auto" hangingPunct="1">
              <a:spcBef>
                <a:spcPts val="0"/>
              </a:spcBef>
              <a:spcAft>
                <a:spcPts val="0"/>
              </a:spcAft>
            </a:pPr>
            <a:endParaRPr kumimoji="1" lang="en-US" altLang="ja-JP" sz="1050" b="1">
              <a:solidFill>
                <a:schemeClr val="tx1"/>
              </a:solidFill>
            </a:endParaRPr>
          </a:p>
          <a:p>
            <a:pPr marL="171450" indent="-171450" eaLnBrk="1" fontAlgn="auto" hangingPunct="1">
              <a:spcBef>
                <a:spcPts val="0"/>
              </a:spcBef>
              <a:spcAft>
                <a:spcPts val="0"/>
              </a:spcAft>
              <a:buFont typeface="Wingdings" panose="05000000000000000000" pitchFamily="2" charset="2"/>
              <a:buChar char="n"/>
            </a:pPr>
            <a:r>
              <a:rPr kumimoji="1" lang="ja-JP" altLang="en-US" sz="1050" b="1">
                <a:solidFill>
                  <a:schemeClr val="tx1"/>
                </a:solidFill>
              </a:rPr>
              <a:t>・・・（構成品</a:t>
            </a:r>
            <a:r>
              <a:rPr kumimoji="1" lang="en-US" altLang="ja-JP" sz="1050" b="1">
                <a:solidFill>
                  <a:schemeClr val="tx1"/>
                </a:solidFill>
              </a:rPr>
              <a:t>/</a:t>
            </a:r>
            <a:r>
              <a:rPr kumimoji="1" lang="ja-JP" altLang="en-US" sz="1050" b="1">
                <a:solidFill>
                  <a:schemeClr val="tx1"/>
                </a:solidFill>
              </a:rPr>
              <a:t>技術名）</a:t>
            </a:r>
            <a:br>
              <a:rPr kumimoji="1" lang="en-US" altLang="ja-JP" sz="1050" b="1">
                <a:solidFill>
                  <a:schemeClr val="tx1"/>
                </a:solidFill>
              </a:rPr>
            </a:br>
            <a:endParaRPr kumimoji="1" lang="ja-JP" altLang="en-US" sz="1050" b="1">
              <a:solidFill>
                <a:schemeClr val="tx1"/>
              </a:solidFill>
            </a:endParaRPr>
          </a:p>
        </p:txBody>
      </p:sp>
      <p:sp>
        <p:nvSpPr>
          <p:cNvPr id="24" name="四角形: 角を丸くする 23">
            <a:extLst>
              <a:ext uri="{FF2B5EF4-FFF2-40B4-BE49-F238E27FC236}">
                <a16:creationId xmlns:a16="http://schemas.microsoft.com/office/drawing/2014/main" id="{1CCEDFD1-99C1-82CA-54FB-50BE2F13D762}"/>
              </a:ext>
            </a:extLst>
          </p:cNvPr>
          <p:cNvSpPr/>
          <p:nvPr/>
        </p:nvSpPr>
        <p:spPr>
          <a:xfrm>
            <a:off x="4961002" y="3892681"/>
            <a:ext cx="4526495" cy="2551421"/>
          </a:xfrm>
          <a:prstGeom prst="roundRect">
            <a:avLst>
              <a:gd name="adj" fmla="val 2821"/>
            </a:avLst>
          </a:prstGeom>
          <a:solidFill>
            <a:schemeClr val="bg1"/>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eaLnBrk="1" fontAlgn="auto" hangingPunct="1">
              <a:spcBef>
                <a:spcPts val="0"/>
              </a:spcBef>
              <a:spcAft>
                <a:spcPts val="0"/>
              </a:spcAft>
            </a:pPr>
            <a:r>
              <a:rPr kumimoji="1" lang="ja-JP" altLang="en-US" sz="1050" b="1">
                <a:solidFill>
                  <a:schemeClr val="tx1"/>
                </a:solidFill>
              </a:rPr>
              <a:t>構成品</a:t>
            </a:r>
            <a:r>
              <a:rPr kumimoji="1" lang="en-US" altLang="ja-JP" sz="1050" b="1">
                <a:solidFill>
                  <a:schemeClr val="tx1"/>
                </a:solidFill>
              </a:rPr>
              <a:t>/</a:t>
            </a:r>
            <a:r>
              <a:rPr kumimoji="1" lang="ja-JP" altLang="en-US" sz="1050" b="1">
                <a:solidFill>
                  <a:schemeClr val="tx1"/>
                </a:solidFill>
              </a:rPr>
              <a:t>工程</a:t>
            </a:r>
            <a:r>
              <a:rPr kumimoji="1" lang="en-US" altLang="ja-JP" sz="1050" b="1">
                <a:solidFill>
                  <a:schemeClr val="tx1"/>
                </a:solidFill>
              </a:rPr>
              <a:t>5</a:t>
            </a:r>
          </a:p>
          <a:p>
            <a:pPr marL="171450" indent="-171450" eaLnBrk="1" fontAlgn="auto" hangingPunct="1">
              <a:spcBef>
                <a:spcPts val="0"/>
              </a:spcBef>
              <a:spcAft>
                <a:spcPts val="0"/>
              </a:spcAft>
              <a:buFont typeface="Wingdings" panose="05000000000000000000" pitchFamily="2" charset="2"/>
              <a:buChar char="n"/>
            </a:pPr>
            <a:endParaRPr kumimoji="1" lang="en-US" altLang="ja-JP" sz="1050" b="1">
              <a:solidFill>
                <a:schemeClr val="tx1"/>
              </a:solidFill>
            </a:endParaRPr>
          </a:p>
          <a:p>
            <a:pPr marL="171450" indent="-171450" eaLnBrk="1" fontAlgn="auto" hangingPunct="1">
              <a:spcBef>
                <a:spcPts val="0"/>
              </a:spcBef>
              <a:spcAft>
                <a:spcPts val="0"/>
              </a:spcAft>
              <a:buFont typeface="Wingdings" panose="05000000000000000000" pitchFamily="2" charset="2"/>
              <a:buChar char="n"/>
            </a:pPr>
            <a:r>
              <a:rPr kumimoji="1" lang="ja-JP" altLang="en-US" sz="1050" b="1">
                <a:solidFill>
                  <a:schemeClr val="tx1"/>
                </a:solidFill>
              </a:rPr>
              <a:t>・・・（構成品</a:t>
            </a:r>
            <a:r>
              <a:rPr kumimoji="1" lang="en-US" altLang="ja-JP" sz="1050" b="1">
                <a:solidFill>
                  <a:schemeClr val="tx1"/>
                </a:solidFill>
              </a:rPr>
              <a:t>/</a:t>
            </a:r>
            <a:r>
              <a:rPr kumimoji="1" lang="ja-JP" altLang="en-US" sz="1050" b="1">
                <a:solidFill>
                  <a:schemeClr val="tx1"/>
                </a:solidFill>
              </a:rPr>
              <a:t>技術名）</a:t>
            </a:r>
          </a:p>
        </p:txBody>
      </p:sp>
      <p:sp>
        <p:nvSpPr>
          <p:cNvPr id="5" name="四角形: 角を丸くする 4">
            <a:extLst>
              <a:ext uri="{FF2B5EF4-FFF2-40B4-BE49-F238E27FC236}">
                <a16:creationId xmlns:a16="http://schemas.microsoft.com/office/drawing/2014/main" id="{BD1C068E-45B7-8BD2-6CB6-C3F75168880D}"/>
              </a:ext>
            </a:extLst>
          </p:cNvPr>
          <p:cNvSpPr/>
          <p:nvPr/>
        </p:nvSpPr>
        <p:spPr>
          <a:xfrm>
            <a:off x="249152" y="3024946"/>
            <a:ext cx="4526495" cy="1659577"/>
          </a:xfrm>
          <a:prstGeom prst="roundRect">
            <a:avLst>
              <a:gd name="adj" fmla="val 4338"/>
            </a:avLst>
          </a:prstGeom>
          <a:solidFill>
            <a:schemeClr val="bg1"/>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eaLnBrk="1" fontAlgn="auto" hangingPunct="1">
              <a:spcBef>
                <a:spcPts val="0"/>
              </a:spcBef>
              <a:spcAft>
                <a:spcPts val="0"/>
              </a:spcAft>
            </a:pPr>
            <a:r>
              <a:rPr kumimoji="1" lang="ja-JP" altLang="en-US" sz="1050" b="1">
                <a:solidFill>
                  <a:schemeClr val="tx1"/>
                </a:solidFill>
              </a:rPr>
              <a:t>構成品</a:t>
            </a:r>
            <a:r>
              <a:rPr kumimoji="1" lang="en-US" altLang="ja-JP" sz="1050" b="1">
                <a:solidFill>
                  <a:schemeClr val="tx1"/>
                </a:solidFill>
              </a:rPr>
              <a:t>/</a:t>
            </a:r>
            <a:r>
              <a:rPr kumimoji="1" lang="ja-JP" altLang="en-US" sz="1050" b="1">
                <a:solidFill>
                  <a:schemeClr val="tx1"/>
                </a:solidFill>
              </a:rPr>
              <a:t>工程</a:t>
            </a:r>
            <a:r>
              <a:rPr kumimoji="1" lang="en-US" altLang="ja-JP" sz="1050" b="1">
                <a:solidFill>
                  <a:schemeClr val="tx1"/>
                </a:solidFill>
              </a:rPr>
              <a:t>2</a:t>
            </a:r>
          </a:p>
          <a:p>
            <a:pPr eaLnBrk="1" fontAlgn="auto" hangingPunct="1">
              <a:spcBef>
                <a:spcPts val="0"/>
              </a:spcBef>
              <a:spcAft>
                <a:spcPts val="0"/>
              </a:spcAft>
            </a:pPr>
            <a:endParaRPr kumimoji="1" lang="en-US" altLang="ja-JP" sz="1050" b="1">
              <a:solidFill>
                <a:schemeClr val="tx1"/>
              </a:solidFill>
            </a:endParaRPr>
          </a:p>
          <a:p>
            <a:pPr marL="171450" indent="-171450" eaLnBrk="1" fontAlgn="auto" hangingPunct="1">
              <a:spcBef>
                <a:spcPts val="0"/>
              </a:spcBef>
              <a:spcAft>
                <a:spcPts val="0"/>
              </a:spcAft>
              <a:buFont typeface="Wingdings" panose="05000000000000000000" pitchFamily="2" charset="2"/>
              <a:buChar char="n"/>
            </a:pPr>
            <a:r>
              <a:rPr kumimoji="1" lang="ja-JP" altLang="en-US" sz="1050" b="1">
                <a:solidFill>
                  <a:schemeClr val="tx1"/>
                </a:solidFill>
              </a:rPr>
              <a:t>・・・（構成品</a:t>
            </a:r>
            <a:r>
              <a:rPr kumimoji="1" lang="en-US" altLang="ja-JP" sz="1050" b="1">
                <a:solidFill>
                  <a:schemeClr val="tx1"/>
                </a:solidFill>
              </a:rPr>
              <a:t>/</a:t>
            </a:r>
            <a:r>
              <a:rPr kumimoji="1" lang="ja-JP" altLang="en-US" sz="1050" b="1">
                <a:solidFill>
                  <a:schemeClr val="tx1"/>
                </a:solidFill>
              </a:rPr>
              <a:t>技術名）</a:t>
            </a:r>
            <a:br>
              <a:rPr kumimoji="1" lang="en-US" altLang="ja-JP" sz="1050" b="1">
                <a:solidFill>
                  <a:schemeClr val="tx1"/>
                </a:solidFill>
              </a:rPr>
            </a:br>
            <a:endParaRPr kumimoji="1" lang="en-US" altLang="ja-JP" sz="1050" b="1">
              <a:solidFill>
                <a:schemeClr val="tx1"/>
              </a:solidFill>
            </a:endParaRPr>
          </a:p>
          <a:p>
            <a:pPr eaLnBrk="1" fontAlgn="auto" hangingPunct="1">
              <a:spcBef>
                <a:spcPts val="0"/>
              </a:spcBef>
              <a:spcAft>
                <a:spcPts val="0"/>
              </a:spcAft>
            </a:pPr>
            <a:r>
              <a:rPr kumimoji="1" lang="ja-JP" altLang="en-US" sz="1050" b="1">
                <a:solidFill>
                  <a:schemeClr val="tx1"/>
                </a:solidFill>
              </a:rPr>
              <a:t>　</a:t>
            </a:r>
            <a:endParaRPr kumimoji="1" lang="en-US" altLang="ja-JP" sz="1050" b="1">
              <a:solidFill>
                <a:schemeClr val="tx1"/>
              </a:solidFill>
            </a:endParaRPr>
          </a:p>
        </p:txBody>
      </p:sp>
      <p:sp>
        <p:nvSpPr>
          <p:cNvPr id="6" name="四角形: 角を丸くする 5">
            <a:extLst>
              <a:ext uri="{FF2B5EF4-FFF2-40B4-BE49-F238E27FC236}">
                <a16:creationId xmlns:a16="http://schemas.microsoft.com/office/drawing/2014/main" id="{9CB8DF77-6C6A-061B-1915-62FD5D5D4199}"/>
              </a:ext>
            </a:extLst>
          </p:cNvPr>
          <p:cNvSpPr/>
          <p:nvPr/>
        </p:nvSpPr>
        <p:spPr>
          <a:xfrm>
            <a:off x="249153" y="4784525"/>
            <a:ext cx="4526495" cy="1659577"/>
          </a:xfrm>
          <a:prstGeom prst="roundRect">
            <a:avLst>
              <a:gd name="adj" fmla="val 4338"/>
            </a:avLst>
          </a:prstGeom>
          <a:solidFill>
            <a:schemeClr val="bg1"/>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eaLnBrk="1" fontAlgn="auto" hangingPunct="1">
              <a:spcBef>
                <a:spcPts val="0"/>
              </a:spcBef>
              <a:spcAft>
                <a:spcPts val="0"/>
              </a:spcAft>
            </a:pPr>
            <a:r>
              <a:rPr kumimoji="1" lang="ja-JP" altLang="en-US" sz="1050" b="1">
                <a:solidFill>
                  <a:schemeClr val="tx1"/>
                </a:solidFill>
              </a:rPr>
              <a:t>構成品</a:t>
            </a:r>
            <a:r>
              <a:rPr kumimoji="1" lang="en-US" altLang="ja-JP" sz="1050" b="1">
                <a:solidFill>
                  <a:schemeClr val="tx1"/>
                </a:solidFill>
              </a:rPr>
              <a:t>/</a:t>
            </a:r>
            <a:r>
              <a:rPr kumimoji="1" lang="ja-JP" altLang="en-US" sz="1050" b="1">
                <a:solidFill>
                  <a:schemeClr val="tx1"/>
                </a:solidFill>
              </a:rPr>
              <a:t>工程</a:t>
            </a:r>
            <a:r>
              <a:rPr kumimoji="1" lang="en-US" altLang="ja-JP" sz="1050" b="1">
                <a:solidFill>
                  <a:schemeClr val="tx1"/>
                </a:solidFill>
              </a:rPr>
              <a:t>3</a:t>
            </a:r>
          </a:p>
          <a:p>
            <a:pPr marL="171450" indent="-171450" eaLnBrk="1" fontAlgn="auto" hangingPunct="1">
              <a:spcBef>
                <a:spcPts val="0"/>
              </a:spcBef>
              <a:spcAft>
                <a:spcPts val="0"/>
              </a:spcAft>
              <a:buFont typeface="Wingdings" panose="05000000000000000000" pitchFamily="2" charset="2"/>
              <a:buChar char="n"/>
            </a:pPr>
            <a:endParaRPr kumimoji="1" lang="en-US" altLang="ja-JP" sz="1050" b="1">
              <a:solidFill>
                <a:schemeClr val="tx1"/>
              </a:solidFill>
            </a:endParaRPr>
          </a:p>
          <a:p>
            <a:pPr marL="171450" indent="-171450" eaLnBrk="1" fontAlgn="auto" hangingPunct="1">
              <a:spcBef>
                <a:spcPts val="0"/>
              </a:spcBef>
              <a:spcAft>
                <a:spcPts val="0"/>
              </a:spcAft>
              <a:buFont typeface="Wingdings" panose="05000000000000000000" pitchFamily="2" charset="2"/>
              <a:buChar char="n"/>
            </a:pPr>
            <a:r>
              <a:rPr kumimoji="1" lang="ja-JP" altLang="en-US" sz="1050" b="1">
                <a:solidFill>
                  <a:schemeClr val="tx1"/>
                </a:solidFill>
              </a:rPr>
              <a:t>・・・（構成品</a:t>
            </a:r>
            <a:r>
              <a:rPr kumimoji="1" lang="en-US" altLang="ja-JP" sz="1050" b="1">
                <a:solidFill>
                  <a:schemeClr val="tx1"/>
                </a:solidFill>
              </a:rPr>
              <a:t>/</a:t>
            </a:r>
            <a:r>
              <a:rPr kumimoji="1" lang="ja-JP" altLang="en-US" sz="1050" b="1">
                <a:solidFill>
                  <a:schemeClr val="tx1"/>
                </a:solidFill>
              </a:rPr>
              <a:t>技術名）</a:t>
            </a:r>
          </a:p>
        </p:txBody>
      </p:sp>
      <p:sp>
        <p:nvSpPr>
          <p:cNvPr id="9" name="正方形/長方形 8">
            <a:extLst>
              <a:ext uri="{FF2B5EF4-FFF2-40B4-BE49-F238E27FC236}">
                <a16:creationId xmlns:a16="http://schemas.microsoft.com/office/drawing/2014/main" id="{B1CFB372-6D47-24E8-DA22-625C4BC7867F}"/>
              </a:ext>
            </a:extLst>
          </p:cNvPr>
          <p:cNvSpPr/>
          <p:nvPr/>
        </p:nvSpPr>
        <p:spPr>
          <a:xfrm>
            <a:off x="7113240" y="1847910"/>
            <a:ext cx="2232247" cy="159212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a:solidFill>
                  <a:prstClr val="black"/>
                </a:solidFill>
                <a:latin typeface="Yu Gothic UI"/>
                <a:ea typeface="Yu Gothic UI"/>
              </a:rPr>
              <a:t>イメージ図</a:t>
            </a:r>
            <a:endParaRPr kumimoji="1" lang="ja-JP" altLang="en-US" sz="1100" b="0" i="0" u="none" strike="noStrike" kern="1200" cap="none" spc="0" normalizeH="0" baseline="0" noProof="0">
              <a:ln>
                <a:noFill/>
              </a:ln>
              <a:solidFill>
                <a:prstClr val="black"/>
              </a:solidFill>
              <a:effectLst/>
              <a:uLnTx/>
              <a:uFillTx/>
              <a:latin typeface="Yu Gothic UI"/>
              <a:ea typeface="Yu Gothic UI"/>
              <a:cs typeface="+mn-cs"/>
            </a:endParaRPr>
          </a:p>
        </p:txBody>
      </p:sp>
      <p:sp>
        <p:nvSpPr>
          <p:cNvPr id="11" name="正方形/長方形 10">
            <a:extLst>
              <a:ext uri="{FF2B5EF4-FFF2-40B4-BE49-F238E27FC236}">
                <a16:creationId xmlns:a16="http://schemas.microsoft.com/office/drawing/2014/main" id="{A63E2ADA-A5B5-BDF9-2E62-6A3A751A6539}"/>
              </a:ext>
            </a:extLst>
          </p:cNvPr>
          <p:cNvSpPr/>
          <p:nvPr/>
        </p:nvSpPr>
        <p:spPr>
          <a:xfrm>
            <a:off x="7113239" y="4451290"/>
            <a:ext cx="2232247" cy="159212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a:solidFill>
                  <a:prstClr val="black"/>
                </a:solidFill>
                <a:latin typeface="Yu Gothic UI"/>
                <a:ea typeface="Yu Gothic UI"/>
              </a:rPr>
              <a:t>イメージ図</a:t>
            </a:r>
            <a:endParaRPr kumimoji="1" lang="ja-JP" altLang="en-US" sz="1100" b="0" i="0" u="none" strike="noStrike" kern="1200" cap="none" spc="0" normalizeH="0" baseline="0" noProof="0">
              <a:ln>
                <a:noFill/>
              </a:ln>
              <a:solidFill>
                <a:prstClr val="black"/>
              </a:solidFill>
              <a:effectLst/>
              <a:uLnTx/>
              <a:uFillTx/>
              <a:latin typeface="Yu Gothic UI"/>
              <a:ea typeface="Yu Gothic UI"/>
              <a:cs typeface="+mn-cs"/>
            </a:endParaRPr>
          </a:p>
        </p:txBody>
      </p:sp>
      <p:sp>
        <p:nvSpPr>
          <p:cNvPr id="13" name="正方形/長方形 12">
            <a:extLst>
              <a:ext uri="{FF2B5EF4-FFF2-40B4-BE49-F238E27FC236}">
                <a16:creationId xmlns:a16="http://schemas.microsoft.com/office/drawing/2014/main" id="{07B5D530-FA93-8DC4-F8CD-0AFFF8B26417}"/>
              </a:ext>
            </a:extLst>
          </p:cNvPr>
          <p:cNvSpPr/>
          <p:nvPr/>
        </p:nvSpPr>
        <p:spPr>
          <a:xfrm>
            <a:off x="3008784" y="1368762"/>
            <a:ext cx="1558180" cy="14401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a:solidFill>
                  <a:prstClr val="black"/>
                </a:solidFill>
                <a:latin typeface="Yu Gothic UI"/>
                <a:ea typeface="Yu Gothic UI"/>
              </a:rPr>
              <a:t>イメージ図</a:t>
            </a:r>
            <a:endParaRPr kumimoji="1" lang="ja-JP" altLang="en-US" sz="1100" b="0" i="0" u="none" strike="noStrike" kern="1200" cap="none" spc="0" normalizeH="0" baseline="0" noProof="0">
              <a:ln>
                <a:noFill/>
              </a:ln>
              <a:solidFill>
                <a:prstClr val="black"/>
              </a:solidFill>
              <a:effectLst/>
              <a:uLnTx/>
              <a:uFillTx/>
              <a:latin typeface="Yu Gothic UI"/>
              <a:ea typeface="Yu Gothic UI"/>
              <a:cs typeface="+mn-cs"/>
            </a:endParaRPr>
          </a:p>
        </p:txBody>
      </p:sp>
      <p:sp>
        <p:nvSpPr>
          <p:cNvPr id="17" name="正方形/長方形 16">
            <a:extLst>
              <a:ext uri="{FF2B5EF4-FFF2-40B4-BE49-F238E27FC236}">
                <a16:creationId xmlns:a16="http://schemas.microsoft.com/office/drawing/2014/main" id="{D9D888DB-2D14-A467-D980-7FD4C37AA3B6}"/>
              </a:ext>
            </a:extLst>
          </p:cNvPr>
          <p:cNvSpPr/>
          <p:nvPr/>
        </p:nvSpPr>
        <p:spPr>
          <a:xfrm>
            <a:off x="3008784" y="3141257"/>
            <a:ext cx="1558180" cy="14401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a:solidFill>
                  <a:prstClr val="black"/>
                </a:solidFill>
                <a:latin typeface="Yu Gothic UI"/>
                <a:ea typeface="Yu Gothic UI"/>
              </a:rPr>
              <a:t>イメージ図</a:t>
            </a:r>
            <a:endParaRPr kumimoji="1" lang="ja-JP" altLang="en-US" sz="1100" b="0" i="0" u="none" strike="noStrike" kern="1200" cap="none" spc="0" normalizeH="0" baseline="0" noProof="0">
              <a:ln>
                <a:noFill/>
              </a:ln>
              <a:solidFill>
                <a:prstClr val="black"/>
              </a:solidFill>
              <a:effectLst/>
              <a:uLnTx/>
              <a:uFillTx/>
              <a:latin typeface="Yu Gothic UI"/>
              <a:ea typeface="Yu Gothic UI"/>
              <a:cs typeface="+mn-cs"/>
            </a:endParaRPr>
          </a:p>
        </p:txBody>
      </p:sp>
      <p:sp>
        <p:nvSpPr>
          <p:cNvPr id="18" name="正方形/長方形 17">
            <a:extLst>
              <a:ext uri="{FF2B5EF4-FFF2-40B4-BE49-F238E27FC236}">
                <a16:creationId xmlns:a16="http://schemas.microsoft.com/office/drawing/2014/main" id="{9F4E672B-CD80-C972-2489-4BBB2C29A2FA}"/>
              </a:ext>
            </a:extLst>
          </p:cNvPr>
          <p:cNvSpPr/>
          <p:nvPr/>
        </p:nvSpPr>
        <p:spPr>
          <a:xfrm>
            <a:off x="3008784" y="4913752"/>
            <a:ext cx="1558180" cy="14401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a:solidFill>
                  <a:prstClr val="black"/>
                </a:solidFill>
                <a:latin typeface="Yu Gothic UI"/>
                <a:ea typeface="Yu Gothic UI"/>
              </a:rPr>
              <a:t>イメージ図</a:t>
            </a:r>
            <a:endParaRPr kumimoji="1" lang="ja-JP" altLang="en-US" sz="1100" b="0" i="0" u="none" strike="noStrike" kern="1200" cap="none" spc="0" normalizeH="0" baseline="0" noProof="0">
              <a:ln>
                <a:noFill/>
              </a:ln>
              <a:solidFill>
                <a:prstClr val="black"/>
              </a:solidFill>
              <a:effectLst/>
              <a:uLnTx/>
              <a:uFillTx/>
              <a:latin typeface="Yu Gothic UI"/>
              <a:ea typeface="Yu Gothic UI"/>
              <a:cs typeface="+mn-cs"/>
            </a:endParaRPr>
          </a:p>
        </p:txBody>
      </p:sp>
      <p:sp>
        <p:nvSpPr>
          <p:cNvPr id="19" name="テキスト ボックス 18">
            <a:extLst>
              <a:ext uri="{FF2B5EF4-FFF2-40B4-BE49-F238E27FC236}">
                <a16:creationId xmlns:a16="http://schemas.microsoft.com/office/drawing/2014/main" id="{5D76D417-019E-5315-0E42-6741C3E7101B}"/>
              </a:ext>
            </a:extLst>
          </p:cNvPr>
          <p:cNvSpPr txBox="1"/>
          <p:nvPr/>
        </p:nvSpPr>
        <p:spPr>
          <a:xfrm>
            <a:off x="4160912" y="2636912"/>
            <a:ext cx="4615875" cy="1273032"/>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lvl="0" indent="-285750" eaLnBrk="0" hangingPunct="0">
              <a:spcAft>
                <a:spcPts val="600"/>
              </a:spcAft>
              <a:buFont typeface="Arial" panose="020B0604020202020204" pitchFamily="34" charset="0"/>
              <a:buChar char="•"/>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実用化開発するソリューションを本ページの上段に記載し、ソリューションを構成する製品や技術を、構成品あるいは工程に分解し記載</a:t>
            </a:r>
            <a:r>
              <a:rPr kumimoji="1" lang="ja-JP" altLang="en-US"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して</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ください。</a:t>
            </a:r>
            <a:endPar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分解する数に上限はございませんので、「構成品</a:t>
            </a:r>
            <a:r>
              <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工程</a:t>
            </a:r>
            <a:r>
              <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1</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」から順番に数字を振り、■・・・の部分に構成品の名称を記載し、イメージ図を添付してください。</a:t>
            </a:r>
            <a:endPar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本スライドでは構成品</a:t>
            </a:r>
            <a:r>
              <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工程の詳細な説明等は不要です。</a:t>
            </a:r>
            <a:endPar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Tree>
    <p:extLst>
      <p:ext uri="{BB962C8B-B14F-4D97-AF65-F5344CB8AC3E}">
        <p14:creationId xmlns:p14="http://schemas.microsoft.com/office/powerpoint/2010/main" val="37644359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2480" y="188640"/>
            <a:ext cx="9361039" cy="351109"/>
          </a:xfrm>
        </p:spPr>
        <p:txBody>
          <a:bodyPr vert="horz"/>
          <a:lstStyle/>
          <a:p>
            <a:r>
              <a:rPr lang="en-US" altLang="ja-JP"/>
              <a:t>【</a:t>
            </a:r>
            <a:r>
              <a:rPr lang="ja-JP" altLang="en-US"/>
              <a:t>参考図</a:t>
            </a:r>
            <a:r>
              <a:rPr lang="en-US" altLang="ja-JP"/>
              <a:t>】</a:t>
            </a:r>
            <a:r>
              <a:rPr lang="ja-JP" altLang="en-US"/>
              <a:t>使用想定技術構成表②</a:t>
            </a:r>
          </a:p>
        </p:txBody>
      </p:sp>
      <p:sp>
        <p:nvSpPr>
          <p:cNvPr id="15" name="スライド番号プレースホルダー 2">
            <a:extLst>
              <a:ext uri="{FF2B5EF4-FFF2-40B4-BE49-F238E27FC236}">
                <a16:creationId xmlns:a16="http://schemas.microsoft.com/office/drawing/2014/main" id="{0ED456E9-382A-456A-89C0-CB838DB07B48}"/>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17</a:t>
            </a:fld>
            <a:endParaRPr kumimoji="1" lang="ja-JP" altLang="en-US" sz="105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6" name="フッター プレースホルダー 3">
            <a:extLst>
              <a:ext uri="{FF2B5EF4-FFF2-40B4-BE49-F238E27FC236}">
                <a16:creationId xmlns:a16="http://schemas.microsoft.com/office/drawing/2014/main" id="{99257163-F591-4C05-A611-A0C4459D3228}"/>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graphicFrame>
        <p:nvGraphicFramePr>
          <p:cNvPr id="3" name="表 6">
            <a:extLst>
              <a:ext uri="{FF2B5EF4-FFF2-40B4-BE49-F238E27FC236}">
                <a16:creationId xmlns:a16="http://schemas.microsoft.com/office/drawing/2014/main" id="{1F3FBA2C-7E4B-4041-91CA-03F4DD74133B}"/>
              </a:ext>
            </a:extLst>
          </p:cNvPr>
          <p:cNvGraphicFramePr>
            <a:graphicFrameLocks noGrp="1"/>
          </p:cNvGraphicFramePr>
          <p:nvPr>
            <p:extLst>
              <p:ext uri="{D42A27DB-BD31-4B8C-83A1-F6EECF244321}">
                <p14:modId xmlns:p14="http://schemas.microsoft.com/office/powerpoint/2010/main" val="3648706133"/>
              </p:ext>
            </p:extLst>
          </p:nvPr>
        </p:nvGraphicFramePr>
        <p:xfrm>
          <a:off x="315413" y="1020508"/>
          <a:ext cx="9361040" cy="3390780"/>
        </p:xfrm>
        <a:graphic>
          <a:graphicData uri="http://schemas.openxmlformats.org/drawingml/2006/table">
            <a:tbl>
              <a:tblPr firstRow="1" bandRow="1">
                <a:tableStyleId>{2D5ABB26-0587-4C30-8999-92F81FD0307C}</a:tableStyleId>
              </a:tblPr>
              <a:tblGrid>
                <a:gridCol w="605139">
                  <a:extLst>
                    <a:ext uri="{9D8B030D-6E8A-4147-A177-3AD203B41FA5}">
                      <a16:colId xmlns:a16="http://schemas.microsoft.com/office/drawing/2014/main" val="1016098887"/>
                    </a:ext>
                  </a:extLst>
                </a:gridCol>
                <a:gridCol w="1800200">
                  <a:extLst>
                    <a:ext uri="{9D8B030D-6E8A-4147-A177-3AD203B41FA5}">
                      <a16:colId xmlns:a16="http://schemas.microsoft.com/office/drawing/2014/main" val="3783149309"/>
                    </a:ext>
                  </a:extLst>
                </a:gridCol>
                <a:gridCol w="1296144">
                  <a:extLst>
                    <a:ext uri="{9D8B030D-6E8A-4147-A177-3AD203B41FA5}">
                      <a16:colId xmlns:a16="http://schemas.microsoft.com/office/drawing/2014/main" val="1810068470"/>
                    </a:ext>
                  </a:extLst>
                </a:gridCol>
                <a:gridCol w="1069219">
                  <a:extLst>
                    <a:ext uri="{9D8B030D-6E8A-4147-A177-3AD203B41FA5}">
                      <a16:colId xmlns:a16="http://schemas.microsoft.com/office/drawing/2014/main" val="1511461562"/>
                    </a:ext>
                  </a:extLst>
                </a:gridCol>
                <a:gridCol w="1614283">
                  <a:extLst>
                    <a:ext uri="{9D8B030D-6E8A-4147-A177-3AD203B41FA5}">
                      <a16:colId xmlns:a16="http://schemas.microsoft.com/office/drawing/2014/main" val="3585600097"/>
                    </a:ext>
                  </a:extLst>
                </a:gridCol>
                <a:gridCol w="844890">
                  <a:extLst>
                    <a:ext uri="{9D8B030D-6E8A-4147-A177-3AD203B41FA5}">
                      <a16:colId xmlns:a16="http://schemas.microsoft.com/office/drawing/2014/main" val="851967022"/>
                    </a:ext>
                  </a:extLst>
                </a:gridCol>
                <a:gridCol w="1103073">
                  <a:extLst>
                    <a:ext uri="{9D8B030D-6E8A-4147-A177-3AD203B41FA5}">
                      <a16:colId xmlns:a16="http://schemas.microsoft.com/office/drawing/2014/main" val="1221123920"/>
                    </a:ext>
                  </a:extLst>
                </a:gridCol>
                <a:gridCol w="1028092">
                  <a:extLst>
                    <a:ext uri="{9D8B030D-6E8A-4147-A177-3AD203B41FA5}">
                      <a16:colId xmlns:a16="http://schemas.microsoft.com/office/drawing/2014/main" val="2921087856"/>
                    </a:ext>
                  </a:extLst>
                </a:gridCol>
              </a:tblGrid>
              <a:tr h="392268">
                <a:tc>
                  <a:txBody>
                    <a:bodyPr/>
                    <a:lstStyle/>
                    <a:p>
                      <a:pPr algn="ctr"/>
                      <a:r>
                        <a:rPr kumimoji="1" lang="ja-JP" altLang="en-US" sz="1050" b="1"/>
                        <a:t>構成品</a:t>
                      </a:r>
                      <a:r>
                        <a:rPr kumimoji="1" lang="en-US" altLang="ja-JP" sz="1050" b="1"/>
                        <a:t>/</a:t>
                      </a:r>
                      <a:r>
                        <a:rPr kumimoji="1" lang="ja-JP" altLang="en-US" sz="1050" b="1"/>
                        <a:t>工程</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b="1"/>
                        <a:t>実用化・事業化する</a:t>
                      </a:r>
                      <a:br>
                        <a:rPr kumimoji="1" lang="ja-JP" altLang="en-US" sz="1050" b="1"/>
                      </a:br>
                      <a:r>
                        <a:rPr kumimoji="1" lang="ja-JP" altLang="en-US" sz="1050" b="1"/>
                        <a:t>要素技術（集合体・製品）</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b="1"/>
                        <a:t>使用想定技術・</a:t>
                      </a:r>
                      <a:endParaRPr kumimoji="1" lang="en-US" altLang="ja-JP" sz="1050" b="1"/>
                    </a:p>
                    <a:p>
                      <a:pPr algn="ctr"/>
                      <a:r>
                        <a:rPr kumimoji="1" lang="ja-JP" altLang="en-US" sz="1050" b="1"/>
                        <a:t>製品</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b="1"/>
                        <a:t>技術保持企業・</a:t>
                      </a:r>
                      <a:endParaRPr kumimoji="1" lang="en-US" altLang="ja-JP" sz="1050" b="1"/>
                    </a:p>
                    <a:p>
                      <a:pPr algn="ctr"/>
                      <a:r>
                        <a:rPr kumimoji="1" lang="ja-JP" altLang="en-US" sz="1050" b="1"/>
                        <a:t>個人名</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b="1"/>
                        <a:t>用途概要</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b="1"/>
                        <a:t>特許番号</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b="1"/>
                        <a:t>実施可否判定</a:t>
                      </a:r>
                      <a:endParaRPr kumimoji="1" lang="en-US" altLang="ja-JP" sz="1050" b="1"/>
                    </a:p>
                    <a:p>
                      <a:pPr algn="ctr"/>
                      <a:r>
                        <a:rPr kumimoji="1" lang="ja-JP" altLang="en-US" sz="1050" b="1"/>
                        <a:t>（可能</a:t>
                      </a:r>
                      <a:r>
                        <a:rPr kumimoji="1" lang="en-US" altLang="ja-JP" sz="1050" b="1"/>
                        <a:t>/</a:t>
                      </a:r>
                      <a:r>
                        <a:rPr kumimoji="1" lang="ja-JP" altLang="en-US" sz="1050" b="1"/>
                        <a:t>不明）</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b="1"/>
                        <a:t>備考</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573262023"/>
                  </a:ext>
                </a:extLst>
              </a:tr>
              <a:tr h="595860">
                <a:tc rowSpan="3">
                  <a:txBody>
                    <a:bodyPr/>
                    <a:lstStyle/>
                    <a:p>
                      <a:r>
                        <a:rPr kumimoji="1" lang="en-US" altLang="ja-JP" sz="1050">
                          <a:solidFill>
                            <a:schemeClr val="tx1"/>
                          </a:solidFill>
                        </a:rPr>
                        <a:t>1</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endParaRPr kumimoji="1" lang="ja-JP" altLang="en-US" sz="105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13683561"/>
                  </a:ext>
                </a:extLst>
              </a:tr>
              <a:tr h="595860">
                <a:tc vMerge="1">
                  <a:txBody>
                    <a:bodyPr/>
                    <a:lstStyle/>
                    <a:p>
                      <a:endParaRPr kumimoji="1" lang="ja-JP" altLang="en-US"/>
                    </a:p>
                  </a:txBody>
                  <a:tcPr/>
                </a:tc>
                <a:tc vMerge="1">
                  <a:txBody>
                    <a:bodyPr/>
                    <a:lstStyle/>
                    <a:p>
                      <a:endParaRPr kumimoji="1" lang="ja-JP" altLang="en-US" sz="105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en-US" altLang="ja-JP" sz="105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en-US" altLang="ja-JP" sz="105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3729390"/>
                  </a:ext>
                </a:extLst>
              </a:tr>
              <a:tr h="595860">
                <a:tc vMerge="1">
                  <a:txBody>
                    <a:bodyPr/>
                    <a:lstStyle/>
                    <a:p>
                      <a:r>
                        <a:rPr kumimoji="1" lang="en-US" altLang="ja-JP" sz="1050">
                          <a:solidFill>
                            <a:srgbClr val="FF0000"/>
                          </a:solidFill>
                        </a:rPr>
                        <a:t>1</a:t>
                      </a:r>
                      <a:endParaRPr kumimoji="1" lang="ja-JP" altLang="en-US" sz="1050">
                        <a:solidFill>
                          <a:srgbClr val="FF0000"/>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en-US" altLang="ja-JP" sz="105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en-US" altLang="ja-JP" sz="105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82269216"/>
                  </a:ext>
                </a:extLst>
              </a:tr>
              <a:tr h="595860">
                <a:tc>
                  <a:txBody>
                    <a:bodyPr/>
                    <a:lstStyle/>
                    <a:p>
                      <a:r>
                        <a:rPr kumimoji="1" lang="en-US" altLang="ja-JP" sz="1050">
                          <a:solidFill>
                            <a:schemeClr val="tx1"/>
                          </a:solidFill>
                        </a:rPr>
                        <a:t>2</a:t>
                      </a:r>
                      <a:endParaRPr kumimoji="1" lang="ja-JP" altLang="en-US" sz="105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7140203"/>
                  </a:ext>
                </a:extLst>
              </a:tr>
              <a:tr h="595860">
                <a:tc>
                  <a:txBody>
                    <a:bodyPr/>
                    <a:lstStyle/>
                    <a:p>
                      <a:r>
                        <a:rPr kumimoji="1" lang="ja-JP" altLang="en-US" sz="1050">
                          <a:solidFill>
                            <a:schemeClr val="tx1"/>
                          </a:solidFill>
                        </a:rPr>
                        <a:t>・・・</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1008155"/>
                  </a:ext>
                </a:extLst>
              </a:tr>
            </a:tbl>
          </a:graphicData>
        </a:graphic>
      </p:graphicFrame>
      <p:sp>
        <p:nvSpPr>
          <p:cNvPr id="10" name="タイトル 1">
            <a:extLst>
              <a:ext uri="{FF2B5EF4-FFF2-40B4-BE49-F238E27FC236}">
                <a16:creationId xmlns:a16="http://schemas.microsoft.com/office/drawing/2014/main" id="{DB56A5E3-0A50-46C6-96A3-568004E61491}"/>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12" name="正方形/長方形 11">
            <a:extLst>
              <a:ext uri="{FF2B5EF4-FFF2-40B4-BE49-F238E27FC236}">
                <a16:creationId xmlns:a16="http://schemas.microsoft.com/office/drawing/2014/main" id="{D5054F68-AE82-432D-B2EA-E5852E93DA85}"/>
              </a:ext>
            </a:extLst>
          </p:cNvPr>
          <p:cNvSpPr/>
          <p:nvPr/>
        </p:nvSpPr>
        <p:spPr>
          <a:xfrm>
            <a:off x="8561333" y="228745"/>
            <a:ext cx="1080119" cy="28800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Yu Gothic UI"/>
                <a:ea typeface="Yu Gothic UI"/>
                <a:cs typeface="+mn-cs"/>
              </a:rPr>
              <a:t>技術性</a:t>
            </a:r>
          </a:p>
        </p:txBody>
      </p:sp>
      <p:sp>
        <p:nvSpPr>
          <p:cNvPr id="6" name="テキスト ボックス 5">
            <a:extLst>
              <a:ext uri="{FF2B5EF4-FFF2-40B4-BE49-F238E27FC236}">
                <a16:creationId xmlns:a16="http://schemas.microsoft.com/office/drawing/2014/main" id="{109CD774-9876-9143-9C30-7D5DF10338D8}"/>
              </a:ext>
            </a:extLst>
          </p:cNvPr>
          <p:cNvSpPr txBox="1"/>
          <p:nvPr/>
        </p:nvSpPr>
        <p:spPr>
          <a:xfrm>
            <a:off x="3008784" y="3645024"/>
            <a:ext cx="6375284" cy="2150195"/>
          </a:xfrm>
          <a:prstGeom prst="rect">
            <a:avLst/>
          </a:prstGeom>
          <a:solidFill>
            <a:schemeClr val="bg1"/>
          </a:solidFill>
          <a:ln w="1905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要素技術の項目は、前頁の項目と合わせてください。</a:t>
            </a:r>
            <a:endPar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lvl="0" indent="-285750" eaLnBrk="0" hangingPunct="0">
              <a:spcAft>
                <a:spcPts val="600"/>
              </a:spcAft>
              <a:buFont typeface="Arial" panose="020B0604020202020204" pitchFamily="34" charset="0"/>
              <a:buChar char="•"/>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各要素技術に使用される想定の技術や製品を分解して「使用想定技術・製品」に記載していただき、技術や製品を保有する企業名や個人名を「技術保持企業・個人名」に記載してください（自社製品や技術の場合は</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当社」と記載</a:t>
            </a:r>
            <a:r>
              <a:rPr kumimoji="1" lang="ja-JP" altLang="en-US"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して</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ください）。</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lvl="0" indent="-285750" eaLnBrk="0" hangingPunct="0">
              <a:spcAft>
                <a:spcPts val="600"/>
              </a:spcAft>
              <a:buFont typeface="Arial" panose="020B0604020202020204" pitchFamily="34" charset="0"/>
              <a:buChar char="•"/>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「用途概要」には記載頂いた使用想定技術・製品が何に使われるのか用途を端的に記載</a:t>
            </a:r>
            <a:r>
              <a:rPr kumimoji="1" lang="ja-JP" altLang="en-US"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して</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ください。</a:t>
            </a:r>
            <a:endPar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lvl="0" indent="-285750" eaLnBrk="0" hangingPunct="0">
              <a:spcAft>
                <a:spcPts val="600"/>
              </a:spcAft>
              <a:buFont typeface="Arial" panose="020B0604020202020204" pitchFamily="34" charset="0"/>
              <a:buChar char="•"/>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使用想定技術・製品に該当する特許番号を「特許番号」に記載</a:t>
            </a:r>
            <a:r>
              <a:rPr kumimoji="1" lang="ja-JP" altLang="en-US"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して</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ください。</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lvl="0" indent="-285750" eaLnBrk="0" hangingPunct="0">
              <a:spcAft>
                <a:spcPts val="600"/>
              </a:spcAft>
              <a:buFont typeface="Arial" panose="020B0604020202020204" pitchFamily="34" charset="0"/>
              <a:buChar char="•"/>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特許番号を有する技術・製品を使用可能か確認ができている場合は「実施可否判定」に「可能」、確認ができていない場合には「不明」と記載</a:t>
            </a:r>
            <a:r>
              <a:rPr kumimoji="1" lang="ja-JP" altLang="en-US"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して</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ください。</a:t>
            </a:r>
            <a:endPar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lvl="0" indent="-285750" eaLnBrk="0" hangingPunct="0">
              <a:spcAft>
                <a:spcPts val="600"/>
              </a:spcAft>
              <a:buFont typeface="Arial" panose="020B0604020202020204" pitchFamily="34" charset="0"/>
              <a:buChar char="•"/>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その他申し送り事項がある場合は「備考」に記載</a:t>
            </a:r>
            <a:r>
              <a:rPr kumimoji="1" lang="ja-JP" altLang="en-US"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して</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ください。</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Tree>
    <p:extLst>
      <p:ext uri="{BB962C8B-B14F-4D97-AF65-F5344CB8AC3E}">
        <p14:creationId xmlns:p14="http://schemas.microsoft.com/office/powerpoint/2010/main" val="30572313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2480" y="188640"/>
            <a:ext cx="9361039" cy="351109"/>
          </a:xfrm>
        </p:spPr>
        <p:txBody>
          <a:bodyPr vert="horz"/>
          <a:lstStyle/>
          <a:p>
            <a:r>
              <a:rPr lang="ja-JP" altLang="en-US"/>
              <a:t>計画性① －</a:t>
            </a:r>
            <a:r>
              <a:rPr kumimoji="1" lang="ja-JP" altLang="en-US" sz="1600" b="1"/>
              <a:t>各年度の達成目標（ステージゲート）</a:t>
            </a:r>
            <a:endParaRPr lang="ja-JP" altLang="en-US"/>
          </a:p>
        </p:txBody>
      </p:sp>
      <p:sp>
        <p:nvSpPr>
          <p:cNvPr id="15" name="スライド番号プレースホルダー 2">
            <a:extLst>
              <a:ext uri="{FF2B5EF4-FFF2-40B4-BE49-F238E27FC236}">
                <a16:creationId xmlns:a16="http://schemas.microsoft.com/office/drawing/2014/main" id="{E2F2FE1F-A614-438C-97CC-8A6F90A8540F}"/>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18</a:t>
            </a:fld>
            <a:endParaRPr kumimoji="1" lang="ja-JP" altLang="en-US" sz="105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6" name="フッター プレースホルダー 3">
            <a:extLst>
              <a:ext uri="{FF2B5EF4-FFF2-40B4-BE49-F238E27FC236}">
                <a16:creationId xmlns:a16="http://schemas.microsoft.com/office/drawing/2014/main" id="{E214CECC-D0C6-4F05-861E-9C1D8C8B218D}"/>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graphicFrame>
        <p:nvGraphicFramePr>
          <p:cNvPr id="18" name="表 6">
            <a:extLst>
              <a:ext uri="{FF2B5EF4-FFF2-40B4-BE49-F238E27FC236}">
                <a16:creationId xmlns:a16="http://schemas.microsoft.com/office/drawing/2014/main" id="{E0BA9D2E-E801-4AEA-8521-D4982AF0E687}"/>
              </a:ext>
            </a:extLst>
          </p:cNvPr>
          <p:cNvGraphicFramePr>
            <a:graphicFrameLocks noGrp="1"/>
          </p:cNvGraphicFramePr>
          <p:nvPr>
            <p:extLst>
              <p:ext uri="{D42A27DB-BD31-4B8C-83A1-F6EECF244321}">
                <p14:modId xmlns:p14="http://schemas.microsoft.com/office/powerpoint/2010/main" val="715914080"/>
              </p:ext>
            </p:extLst>
          </p:nvPr>
        </p:nvGraphicFramePr>
        <p:xfrm>
          <a:off x="300766" y="836712"/>
          <a:ext cx="9361041" cy="4376160"/>
        </p:xfrm>
        <a:graphic>
          <a:graphicData uri="http://schemas.openxmlformats.org/drawingml/2006/table">
            <a:tbl>
              <a:tblPr firstRow="1" bandRow="1">
                <a:tableStyleId>{2D5ABB26-0587-4C30-8999-92F81FD0307C}</a:tableStyleId>
              </a:tblPr>
              <a:tblGrid>
                <a:gridCol w="1560078">
                  <a:extLst>
                    <a:ext uri="{9D8B030D-6E8A-4147-A177-3AD203B41FA5}">
                      <a16:colId xmlns:a16="http://schemas.microsoft.com/office/drawing/2014/main" val="3783149309"/>
                    </a:ext>
                  </a:extLst>
                </a:gridCol>
                <a:gridCol w="2600321">
                  <a:extLst>
                    <a:ext uri="{9D8B030D-6E8A-4147-A177-3AD203B41FA5}">
                      <a16:colId xmlns:a16="http://schemas.microsoft.com/office/drawing/2014/main" val="1221123920"/>
                    </a:ext>
                  </a:extLst>
                </a:gridCol>
                <a:gridCol w="2600321">
                  <a:extLst>
                    <a:ext uri="{9D8B030D-6E8A-4147-A177-3AD203B41FA5}">
                      <a16:colId xmlns:a16="http://schemas.microsoft.com/office/drawing/2014/main" val="1325447014"/>
                    </a:ext>
                  </a:extLst>
                </a:gridCol>
                <a:gridCol w="2600321">
                  <a:extLst>
                    <a:ext uri="{9D8B030D-6E8A-4147-A177-3AD203B41FA5}">
                      <a16:colId xmlns:a16="http://schemas.microsoft.com/office/drawing/2014/main" val="2609185106"/>
                    </a:ext>
                  </a:extLst>
                </a:gridCol>
              </a:tblGrid>
              <a:tr h="205740">
                <a:tc gridSpan="4">
                  <a:txBody>
                    <a:bodyPr/>
                    <a:lstStyle/>
                    <a:p>
                      <a:pPr algn="l"/>
                      <a:r>
                        <a:rPr kumimoji="1" lang="ja-JP" altLang="en-US" sz="1050" b="1"/>
                        <a:t>■各年度の達成目標（ステージゲート）</a:t>
                      </a:r>
                    </a:p>
                  </a:txBody>
                  <a:tcPr marL="36000" marR="36000" marT="36000" marB="36000" anchor="ctr">
                    <a:lnL w="6350" cap="flat" cmpd="sng" algn="ctr">
                      <a:noFill/>
                      <a:prstDash val="solid"/>
                      <a:round/>
                      <a:headEnd type="none" w="med" len="med"/>
                      <a:tailEnd type="none" w="med" len="med"/>
                    </a:lnL>
                    <a:lnR>
                      <a:noFill/>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en-US" altLang="ja-JP" sz="1050" b="1"/>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002485010"/>
                  </a:ext>
                </a:extLst>
              </a:tr>
              <a:tr h="205740">
                <a:tc rowSpan="2">
                  <a:txBody>
                    <a:bodyPr/>
                    <a:lstStyle/>
                    <a:p>
                      <a:pPr algn="ctr"/>
                      <a:r>
                        <a:rPr kumimoji="1" lang="ja-JP" altLang="en-US" sz="1050" b="1"/>
                        <a:t>実用化・事業化する</a:t>
                      </a:r>
                      <a:br>
                        <a:rPr kumimoji="1" lang="en-US" altLang="ja-JP" sz="1050" b="1"/>
                      </a:br>
                      <a:r>
                        <a:rPr kumimoji="1" lang="ja-JP" altLang="en-US" sz="1050" b="1"/>
                        <a:t>要素技術</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3">
                  <a:txBody>
                    <a:bodyPr/>
                    <a:lstStyle/>
                    <a:p>
                      <a:pPr algn="ctr"/>
                      <a:r>
                        <a:rPr kumimoji="1" lang="ja-JP" altLang="en-US" sz="1050" b="1"/>
                        <a:t>各年度の達成目標（ステージゲート）</a:t>
                      </a:r>
                      <a:endParaRPr kumimoji="1" lang="en-US" altLang="ja-JP" sz="1050" b="1"/>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sz="105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105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3262023"/>
                  </a:ext>
                </a:extLst>
              </a:tr>
              <a:tr h="205740">
                <a:tc vMerge="1">
                  <a:txBody>
                    <a:bodyPr/>
                    <a:lstStyle/>
                    <a:p>
                      <a:endParaRPr kumimoji="1" lang="ja-JP" altLang="en-US"/>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a:t>1</a:t>
                      </a:r>
                      <a:r>
                        <a:rPr kumimoji="1" lang="ja-JP" altLang="en-US" sz="1050" b="1"/>
                        <a:t>年目</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t>2</a:t>
                      </a:r>
                      <a:r>
                        <a:rPr kumimoji="1" lang="ja-JP" altLang="en-US" sz="1050" b="1"/>
                        <a:t>年目</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t>3</a:t>
                      </a:r>
                      <a:r>
                        <a:rPr kumimoji="1" lang="ja-JP" altLang="en-US" sz="1050" b="1"/>
                        <a:t>年目</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438041475"/>
                  </a:ext>
                </a:extLst>
              </a:tr>
              <a:tr h="936000">
                <a:tc>
                  <a:txBody>
                    <a:bodyPr/>
                    <a:lstStyle/>
                    <a:p>
                      <a:r>
                        <a:rPr kumimoji="1" lang="ja-JP" altLang="en-US" sz="1050">
                          <a:solidFill>
                            <a:schemeClr val="tx1"/>
                          </a:solidFill>
                        </a:rPr>
                        <a:t>①</a:t>
                      </a: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13683561"/>
                  </a:ext>
                </a:extLst>
              </a:tr>
              <a:tr h="936000">
                <a:tc>
                  <a:txBody>
                    <a:bodyPr/>
                    <a:lstStyle/>
                    <a:p>
                      <a:r>
                        <a:rPr kumimoji="1" lang="ja-JP" altLang="en-US" sz="1050">
                          <a:solidFill>
                            <a:schemeClr val="tx1"/>
                          </a:solidFill>
                        </a:rPr>
                        <a:t>②</a:t>
                      </a: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82269216"/>
                  </a:ext>
                </a:extLst>
              </a:tr>
              <a:tr h="936000">
                <a:tc>
                  <a:txBody>
                    <a:bodyPr/>
                    <a:lstStyle/>
                    <a:p>
                      <a:r>
                        <a:rPr kumimoji="1" lang="ja-JP" altLang="en-US" sz="1050">
                          <a:solidFill>
                            <a:schemeClr val="tx1"/>
                          </a:solidFill>
                        </a:rPr>
                        <a:t>③</a:t>
                      </a: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7140203"/>
                  </a:ext>
                </a:extLst>
              </a:tr>
              <a:tr h="0">
                <a:tc>
                  <a:txBody>
                    <a:bodyPr/>
                    <a:lstStyle/>
                    <a:p>
                      <a:r>
                        <a:rPr kumimoji="1" lang="ja-JP" altLang="en-US" sz="1050">
                          <a:solidFill>
                            <a:schemeClr val="tx1"/>
                          </a:solidFill>
                        </a:rPr>
                        <a:t>・・・</a:t>
                      </a:r>
                      <a:endParaRPr kumimoji="1" lang="en-US" altLang="ja-JP" sz="1050">
                        <a:solidFill>
                          <a:schemeClr val="tx1"/>
                        </a:solidFill>
                      </a:endParaRPr>
                    </a:p>
                    <a:p>
                      <a:endParaRPr kumimoji="1" lang="en-US" altLang="ja-JP" sz="1050">
                        <a:solidFill>
                          <a:schemeClr val="tx1"/>
                        </a:solidFill>
                      </a:endParaRPr>
                    </a:p>
                    <a:p>
                      <a:endParaRPr kumimoji="1" lang="en-US" altLang="ja-JP" sz="1050">
                        <a:solidFill>
                          <a:schemeClr val="tx1"/>
                        </a:solidFill>
                      </a:endParaRPr>
                    </a:p>
                    <a:p>
                      <a:endParaRPr kumimoji="1" lang="en-US" altLang="ja-JP" sz="1050">
                        <a:solidFill>
                          <a:schemeClr val="tx1"/>
                        </a:solidFill>
                      </a:endParaRPr>
                    </a:p>
                    <a:p>
                      <a:endParaRPr kumimoji="1" lang="en-US" altLang="ja-JP" sz="1050">
                        <a:solidFill>
                          <a:schemeClr val="tx1"/>
                        </a:solidFill>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1008155"/>
                  </a:ext>
                </a:extLst>
              </a:tr>
            </a:tbl>
          </a:graphicData>
        </a:graphic>
      </p:graphicFrame>
      <p:sp>
        <p:nvSpPr>
          <p:cNvPr id="13" name="タイトル 1">
            <a:extLst>
              <a:ext uri="{FF2B5EF4-FFF2-40B4-BE49-F238E27FC236}">
                <a16:creationId xmlns:a16="http://schemas.microsoft.com/office/drawing/2014/main" id="{CD4BCA88-6902-45C0-957B-ECF8094F2A9C}"/>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14" name="正方形/長方形 13">
            <a:extLst>
              <a:ext uri="{FF2B5EF4-FFF2-40B4-BE49-F238E27FC236}">
                <a16:creationId xmlns:a16="http://schemas.microsoft.com/office/drawing/2014/main" id="{C12C0840-8674-4AC4-A9BE-D933040968AB}"/>
              </a:ext>
            </a:extLst>
          </p:cNvPr>
          <p:cNvSpPr/>
          <p:nvPr/>
        </p:nvSpPr>
        <p:spPr>
          <a:xfrm>
            <a:off x="8561333" y="228745"/>
            <a:ext cx="1080119" cy="28800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Yu Gothic UI"/>
                <a:ea typeface="Yu Gothic UI"/>
                <a:cs typeface="+mn-cs"/>
              </a:rPr>
              <a:t>計画性</a:t>
            </a:r>
          </a:p>
        </p:txBody>
      </p:sp>
      <p:sp>
        <p:nvSpPr>
          <p:cNvPr id="11" name="テキスト ボックス 10">
            <a:extLst>
              <a:ext uri="{FF2B5EF4-FFF2-40B4-BE49-F238E27FC236}">
                <a16:creationId xmlns:a16="http://schemas.microsoft.com/office/drawing/2014/main" id="{7222940E-DB94-4978-A385-5D91E20B4EF2}"/>
              </a:ext>
            </a:extLst>
          </p:cNvPr>
          <p:cNvSpPr txBox="1"/>
          <p:nvPr/>
        </p:nvSpPr>
        <p:spPr>
          <a:xfrm>
            <a:off x="2288704" y="3055198"/>
            <a:ext cx="7284234" cy="949866"/>
          </a:xfrm>
          <a:prstGeom prst="rect">
            <a:avLst/>
          </a:prstGeom>
          <a:solidFill>
            <a:schemeClr val="bg1"/>
          </a:solidFill>
          <a:ln w="1905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記載上の注意：ステージゲート</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要素技術の項目は、前頁の項目と合わせてください。</a:t>
            </a:r>
            <a:endPar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ステージゲートは前項の「実用化判断基準」や冒頭の「事業計画サマリー」にて整理した</a:t>
            </a:r>
            <a:r>
              <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TRL</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BRL</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と平仄をとるようにしてください。</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ステージゲートは各期の達成状況の判断指標となりますので、検証可能な数値を含めて設定してください。</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Tree>
    <p:extLst>
      <p:ext uri="{BB962C8B-B14F-4D97-AF65-F5344CB8AC3E}">
        <p14:creationId xmlns:p14="http://schemas.microsoft.com/office/powerpoint/2010/main" val="38377258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2480" y="188640"/>
            <a:ext cx="9361039" cy="351109"/>
          </a:xfrm>
        </p:spPr>
        <p:txBody>
          <a:bodyPr vert="horz"/>
          <a:lstStyle/>
          <a:p>
            <a:r>
              <a:rPr lang="ja-JP" altLang="en-US"/>
              <a:t>計画性③ －事業計画</a:t>
            </a:r>
          </a:p>
        </p:txBody>
      </p:sp>
      <p:sp>
        <p:nvSpPr>
          <p:cNvPr id="15" name="スライド番号プレースホルダー 2">
            <a:extLst>
              <a:ext uri="{FF2B5EF4-FFF2-40B4-BE49-F238E27FC236}">
                <a16:creationId xmlns:a16="http://schemas.microsoft.com/office/drawing/2014/main" id="{E2F2FE1F-A614-438C-97CC-8A6F90A8540F}"/>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19</a:t>
            </a:fld>
            <a:endParaRPr kumimoji="1" lang="ja-JP" altLang="en-US" sz="105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6" name="フッター プレースホルダー 3">
            <a:extLst>
              <a:ext uri="{FF2B5EF4-FFF2-40B4-BE49-F238E27FC236}">
                <a16:creationId xmlns:a16="http://schemas.microsoft.com/office/drawing/2014/main" id="{E214CECC-D0C6-4F05-861E-9C1D8C8B218D}"/>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3" name="タイトル 1">
            <a:extLst>
              <a:ext uri="{FF2B5EF4-FFF2-40B4-BE49-F238E27FC236}">
                <a16:creationId xmlns:a16="http://schemas.microsoft.com/office/drawing/2014/main" id="{CD4BCA88-6902-45C0-957B-ECF8094F2A9C}"/>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14" name="正方形/長方形 13">
            <a:extLst>
              <a:ext uri="{FF2B5EF4-FFF2-40B4-BE49-F238E27FC236}">
                <a16:creationId xmlns:a16="http://schemas.microsoft.com/office/drawing/2014/main" id="{C12C0840-8674-4AC4-A9BE-D933040968AB}"/>
              </a:ext>
            </a:extLst>
          </p:cNvPr>
          <p:cNvSpPr/>
          <p:nvPr/>
        </p:nvSpPr>
        <p:spPr>
          <a:xfrm>
            <a:off x="8561333" y="228745"/>
            <a:ext cx="1080119" cy="28800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Yu Gothic UI"/>
                <a:ea typeface="Yu Gothic UI"/>
                <a:cs typeface="+mn-cs"/>
              </a:rPr>
              <a:t>計画性</a:t>
            </a:r>
          </a:p>
        </p:txBody>
      </p:sp>
      <p:graphicFrame>
        <p:nvGraphicFramePr>
          <p:cNvPr id="10" name="表 9">
            <a:extLst>
              <a:ext uri="{FF2B5EF4-FFF2-40B4-BE49-F238E27FC236}">
                <a16:creationId xmlns:a16="http://schemas.microsoft.com/office/drawing/2014/main" id="{95F806CB-04F2-F7CB-86A9-4E9B0257855F}"/>
              </a:ext>
            </a:extLst>
          </p:cNvPr>
          <p:cNvGraphicFramePr>
            <a:graphicFrameLocks noGrp="1"/>
          </p:cNvGraphicFramePr>
          <p:nvPr>
            <p:extLst>
              <p:ext uri="{D42A27DB-BD31-4B8C-83A1-F6EECF244321}">
                <p14:modId xmlns:p14="http://schemas.microsoft.com/office/powerpoint/2010/main" val="3691028823"/>
              </p:ext>
            </p:extLst>
          </p:nvPr>
        </p:nvGraphicFramePr>
        <p:xfrm>
          <a:off x="344490" y="692696"/>
          <a:ext cx="9289037" cy="5655770"/>
        </p:xfrm>
        <a:graphic>
          <a:graphicData uri="http://schemas.openxmlformats.org/drawingml/2006/table">
            <a:tbl>
              <a:tblPr>
                <a:tableStyleId>{5C22544A-7EE6-4342-B048-85BDC9FD1C3A}</a:tableStyleId>
              </a:tblPr>
              <a:tblGrid>
                <a:gridCol w="426330">
                  <a:extLst>
                    <a:ext uri="{9D8B030D-6E8A-4147-A177-3AD203B41FA5}">
                      <a16:colId xmlns:a16="http://schemas.microsoft.com/office/drawing/2014/main" val="3392196781"/>
                    </a:ext>
                  </a:extLst>
                </a:gridCol>
                <a:gridCol w="3181193">
                  <a:extLst>
                    <a:ext uri="{9D8B030D-6E8A-4147-A177-3AD203B41FA5}">
                      <a16:colId xmlns:a16="http://schemas.microsoft.com/office/drawing/2014/main" val="3067055085"/>
                    </a:ext>
                  </a:extLst>
                </a:gridCol>
                <a:gridCol w="379512">
                  <a:extLst>
                    <a:ext uri="{9D8B030D-6E8A-4147-A177-3AD203B41FA5}">
                      <a16:colId xmlns:a16="http://schemas.microsoft.com/office/drawing/2014/main" val="2801661519"/>
                    </a:ext>
                  </a:extLst>
                </a:gridCol>
                <a:gridCol w="379512">
                  <a:extLst>
                    <a:ext uri="{9D8B030D-6E8A-4147-A177-3AD203B41FA5}">
                      <a16:colId xmlns:a16="http://schemas.microsoft.com/office/drawing/2014/main" val="885850657"/>
                    </a:ext>
                  </a:extLst>
                </a:gridCol>
                <a:gridCol w="379512">
                  <a:extLst>
                    <a:ext uri="{9D8B030D-6E8A-4147-A177-3AD203B41FA5}">
                      <a16:colId xmlns:a16="http://schemas.microsoft.com/office/drawing/2014/main" val="501898477"/>
                    </a:ext>
                  </a:extLst>
                </a:gridCol>
                <a:gridCol w="379512">
                  <a:extLst>
                    <a:ext uri="{9D8B030D-6E8A-4147-A177-3AD203B41FA5}">
                      <a16:colId xmlns:a16="http://schemas.microsoft.com/office/drawing/2014/main" val="3477330161"/>
                    </a:ext>
                  </a:extLst>
                </a:gridCol>
                <a:gridCol w="379512">
                  <a:extLst>
                    <a:ext uri="{9D8B030D-6E8A-4147-A177-3AD203B41FA5}">
                      <a16:colId xmlns:a16="http://schemas.microsoft.com/office/drawing/2014/main" val="232224932"/>
                    </a:ext>
                  </a:extLst>
                </a:gridCol>
                <a:gridCol w="379512">
                  <a:extLst>
                    <a:ext uri="{9D8B030D-6E8A-4147-A177-3AD203B41FA5}">
                      <a16:colId xmlns:a16="http://schemas.microsoft.com/office/drawing/2014/main" val="3480471113"/>
                    </a:ext>
                  </a:extLst>
                </a:gridCol>
                <a:gridCol w="379512">
                  <a:extLst>
                    <a:ext uri="{9D8B030D-6E8A-4147-A177-3AD203B41FA5}">
                      <a16:colId xmlns:a16="http://schemas.microsoft.com/office/drawing/2014/main" val="3390332833"/>
                    </a:ext>
                  </a:extLst>
                </a:gridCol>
                <a:gridCol w="379512">
                  <a:extLst>
                    <a:ext uri="{9D8B030D-6E8A-4147-A177-3AD203B41FA5}">
                      <a16:colId xmlns:a16="http://schemas.microsoft.com/office/drawing/2014/main" val="1552585048"/>
                    </a:ext>
                  </a:extLst>
                </a:gridCol>
                <a:gridCol w="379512">
                  <a:extLst>
                    <a:ext uri="{9D8B030D-6E8A-4147-A177-3AD203B41FA5}">
                      <a16:colId xmlns:a16="http://schemas.microsoft.com/office/drawing/2014/main" val="3213469028"/>
                    </a:ext>
                  </a:extLst>
                </a:gridCol>
                <a:gridCol w="379512">
                  <a:extLst>
                    <a:ext uri="{9D8B030D-6E8A-4147-A177-3AD203B41FA5}">
                      <a16:colId xmlns:a16="http://schemas.microsoft.com/office/drawing/2014/main" val="3798893272"/>
                    </a:ext>
                  </a:extLst>
                </a:gridCol>
                <a:gridCol w="379512">
                  <a:extLst>
                    <a:ext uri="{9D8B030D-6E8A-4147-A177-3AD203B41FA5}">
                      <a16:colId xmlns:a16="http://schemas.microsoft.com/office/drawing/2014/main" val="1667972968"/>
                    </a:ext>
                  </a:extLst>
                </a:gridCol>
                <a:gridCol w="379512">
                  <a:extLst>
                    <a:ext uri="{9D8B030D-6E8A-4147-A177-3AD203B41FA5}">
                      <a16:colId xmlns:a16="http://schemas.microsoft.com/office/drawing/2014/main" val="2864973935"/>
                    </a:ext>
                  </a:extLst>
                </a:gridCol>
                <a:gridCol w="1127370">
                  <a:extLst>
                    <a:ext uri="{9D8B030D-6E8A-4147-A177-3AD203B41FA5}">
                      <a16:colId xmlns:a16="http://schemas.microsoft.com/office/drawing/2014/main" val="1161788267"/>
                    </a:ext>
                  </a:extLst>
                </a:gridCol>
              </a:tblGrid>
              <a:tr h="233800">
                <a:tc gridSpan="15">
                  <a:txBody>
                    <a:bodyPr/>
                    <a:lstStyle/>
                    <a:p>
                      <a:pPr algn="l" fontAlgn="t"/>
                      <a:r>
                        <a:rPr lang="ja-JP" altLang="en-US" sz="1050" b="1" u="none" strike="noStrike">
                          <a:effectLst/>
                          <a:latin typeface="+mn-ea"/>
                          <a:ea typeface="+mn-ea"/>
                        </a:rPr>
                        <a:t>■事業計画</a:t>
                      </a:r>
                      <a:endParaRPr lang="ja-JP" altLang="en-US" sz="1050" b="1" i="0" u="none" strike="noStrike">
                        <a:solidFill>
                          <a:srgbClr val="000000"/>
                        </a:solidFill>
                        <a:effectLst/>
                        <a:latin typeface="+mn-ea"/>
                        <a:ea typeface="+mn-ea"/>
                      </a:endParaRPr>
                    </a:p>
                  </a:txBody>
                  <a:tcPr marL="36000" marR="36000" marT="36000" marB="36000" anchor="ctr">
                    <a:lnB w="6350"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809241140"/>
                  </a:ext>
                </a:extLst>
              </a:tr>
              <a:tr h="193398">
                <a:tc rowSpan="3">
                  <a:txBody>
                    <a:bodyPr/>
                    <a:lstStyle/>
                    <a:p>
                      <a:pPr algn="ctr" fontAlgn="t"/>
                      <a:r>
                        <a:rPr lang="ja-JP" altLang="en-US" sz="1050" b="1" u="none" strike="noStrike">
                          <a:effectLst/>
                          <a:latin typeface="+mn-ea"/>
                          <a:ea typeface="+mn-ea"/>
                        </a:rPr>
                        <a:t>要素</a:t>
                      </a:r>
                      <a:br>
                        <a:rPr lang="ja-JP" altLang="en-US" sz="1050" b="1" u="none" strike="noStrike">
                          <a:effectLst/>
                          <a:latin typeface="+mn-ea"/>
                          <a:ea typeface="+mn-ea"/>
                        </a:rPr>
                      </a:br>
                      <a:r>
                        <a:rPr lang="ja-JP" altLang="en-US" sz="1050" b="1" u="none" strike="noStrike">
                          <a:effectLst/>
                          <a:latin typeface="+mn-ea"/>
                          <a:ea typeface="+mn-ea"/>
                        </a:rPr>
                        <a:t>技術</a:t>
                      </a:r>
                      <a:endParaRPr lang="ja-JP" altLang="en-US" sz="1050" b="1"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rowSpan="3">
                  <a:txBody>
                    <a:bodyPr/>
                    <a:lstStyle/>
                    <a:p>
                      <a:pPr algn="ctr" fontAlgn="t"/>
                      <a:r>
                        <a:rPr lang="ja-JP" altLang="en-US" sz="1050" b="1" u="none" strike="noStrike">
                          <a:effectLst/>
                          <a:latin typeface="+mn-ea"/>
                          <a:ea typeface="+mn-ea"/>
                        </a:rPr>
                        <a:t>実行予定タスク</a:t>
                      </a:r>
                      <a:endParaRPr lang="ja-JP" altLang="en-US" sz="1050" b="1"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gridSpan="12">
                  <a:txBody>
                    <a:bodyPr/>
                    <a:lstStyle/>
                    <a:p>
                      <a:pPr algn="ctr" fontAlgn="t"/>
                      <a:r>
                        <a:rPr lang="zh-TW" altLang="en-US" sz="1050" b="1" u="none" strike="noStrike">
                          <a:effectLst/>
                          <a:latin typeface="+mn-ea"/>
                          <a:ea typeface="+mn-ea"/>
                        </a:rPr>
                        <a:t>補助事業期間</a:t>
                      </a:r>
                      <a:endParaRPr lang="zh-TW" altLang="en-US" sz="1050" b="1"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fontAlgn="t"/>
                      <a:r>
                        <a:rPr lang="zh-TW" altLang="en-US" sz="1050" b="1" u="none" strike="noStrike">
                          <a:effectLst/>
                          <a:latin typeface="+mn-ea"/>
                          <a:ea typeface="+mn-ea"/>
                        </a:rPr>
                        <a:t>補助事業期間後</a:t>
                      </a:r>
                      <a:endParaRPr lang="zh-TW" altLang="en-US" sz="1050" b="1"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extLst>
                  <a:ext uri="{0D108BD9-81ED-4DB2-BD59-A6C34878D82A}">
                    <a16:rowId xmlns:a16="http://schemas.microsoft.com/office/drawing/2014/main" val="2365104293"/>
                  </a:ext>
                </a:extLst>
              </a:tr>
              <a:tr h="193398">
                <a:tc vMerge="1">
                  <a:txBody>
                    <a:bodyPr/>
                    <a:lstStyle/>
                    <a:p>
                      <a:endParaRPr kumimoji="1" lang="ja-JP" altLang="en-US"/>
                    </a:p>
                  </a:txBody>
                  <a:tcPr/>
                </a:tc>
                <a:tc vMerge="1">
                  <a:txBody>
                    <a:bodyPr/>
                    <a:lstStyle/>
                    <a:p>
                      <a:endParaRPr kumimoji="1" lang="ja-JP" altLang="en-US"/>
                    </a:p>
                  </a:txBody>
                  <a:tcPr/>
                </a:tc>
                <a:tc gridSpan="4">
                  <a:txBody>
                    <a:bodyPr/>
                    <a:lstStyle/>
                    <a:p>
                      <a:pPr algn="ctr" fontAlgn="t"/>
                      <a:r>
                        <a:rPr lang="en-US" altLang="ja-JP" sz="1050" b="1" u="none" strike="noStrike">
                          <a:effectLst/>
                          <a:latin typeface="+mn-ea"/>
                          <a:ea typeface="+mn-ea"/>
                        </a:rPr>
                        <a:t>1</a:t>
                      </a:r>
                      <a:r>
                        <a:rPr lang="ja-JP" altLang="en-US" sz="1050" b="1" u="none" strike="noStrike">
                          <a:effectLst/>
                          <a:latin typeface="+mn-ea"/>
                          <a:ea typeface="+mn-ea"/>
                        </a:rPr>
                        <a:t>年目</a:t>
                      </a:r>
                      <a:endParaRPr lang="ja-JP" altLang="en-US" sz="1050" b="1"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t"/>
                      <a:r>
                        <a:rPr lang="en-US" altLang="ja-JP" sz="1050" b="1" u="none" strike="noStrike">
                          <a:effectLst/>
                          <a:latin typeface="+mn-ea"/>
                          <a:ea typeface="+mn-ea"/>
                        </a:rPr>
                        <a:t>2</a:t>
                      </a:r>
                      <a:r>
                        <a:rPr lang="ja-JP" altLang="en-US" sz="1050" b="1" u="none" strike="noStrike">
                          <a:effectLst/>
                          <a:latin typeface="+mn-ea"/>
                          <a:ea typeface="+mn-ea"/>
                        </a:rPr>
                        <a:t>年目</a:t>
                      </a:r>
                      <a:endParaRPr lang="ja-JP" altLang="en-US" sz="1050" b="1"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t"/>
                      <a:r>
                        <a:rPr lang="en-US" altLang="ja-JP" sz="1050" b="1" u="none" strike="noStrike">
                          <a:effectLst/>
                          <a:latin typeface="+mn-ea"/>
                          <a:ea typeface="+mn-ea"/>
                        </a:rPr>
                        <a:t>3</a:t>
                      </a:r>
                      <a:r>
                        <a:rPr lang="ja-JP" altLang="en-US" sz="1050" b="1" u="none" strike="noStrike">
                          <a:effectLst/>
                          <a:latin typeface="+mn-ea"/>
                          <a:ea typeface="+mn-ea"/>
                        </a:rPr>
                        <a:t>年目</a:t>
                      </a:r>
                      <a:endParaRPr lang="ja-JP" altLang="en-US" sz="1050" b="1"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a:txBody>
                    <a:bodyPr/>
                    <a:lstStyle/>
                    <a:p>
                      <a:pPr algn="ctr" fontAlgn="t"/>
                      <a:r>
                        <a:rPr lang="en-US" altLang="ja-JP" sz="1050" b="1" u="none" strike="noStrike">
                          <a:effectLst/>
                          <a:latin typeface="+mn-ea"/>
                          <a:ea typeface="+mn-ea"/>
                        </a:rPr>
                        <a:t>4</a:t>
                      </a:r>
                      <a:r>
                        <a:rPr lang="ja-JP" altLang="en-US" sz="1050" b="1" u="none" strike="noStrike">
                          <a:effectLst/>
                          <a:latin typeface="+mn-ea"/>
                          <a:ea typeface="+mn-ea"/>
                        </a:rPr>
                        <a:t>年目以降</a:t>
                      </a:r>
                      <a:endParaRPr lang="ja-JP" altLang="en-US" sz="1050" b="1"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extLst>
                  <a:ext uri="{0D108BD9-81ED-4DB2-BD59-A6C34878D82A}">
                    <a16:rowId xmlns:a16="http://schemas.microsoft.com/office/drawing/2014/main" val="3567378736"/>
                  </a:ext>
                </a:extLst>
              </a:tr>
              <a:tr h="193398">
                <a:tc vMerge="1">
                  <a:txBody>
                    <a:bodyPr/>
                    <a:lstStyle/>
                    <a:p>
                      <a:endParaRPr kumimoji="1" lang="ja-JP" altLang="en-US"/>
                    </a:p>
                  </a:txBody>
                  <a:tcPr/>
                </a:tc>
                <a:tc vMerge="1">
                  <a:txBody>
                    <a:bodyPr/>
                    <a:lstStyle/>
                    <a:p>
                      <a:endParaRPr kumimoji="1" lang="ja-JP" altLang="en-US"/>
                    </a:p>
                  </a:txBody>
                  <a:tcPr/>
                </a:tc>
                <a:tc>
                  <a:txBody>
                    <a:bodyPr/>
                    <a:lstStyle/>
                    <a:p>
                      <a:pPr algn="ctr" fontAlgn="t"/>
                      <a:r>
                        <a:rPr lang="en-US" altLang="ja-JP" sz="1050" b="1" i="0" u="none" strike="noStrike">
                          <a:solidFill>
                            <a:srgbClr val="000000"/>
                          </a:solidFill>
                          <a:effectLst/>
                          <a:latin typeface="+mn-ea"/>
                          <a:ea typeface="+mn-ea"/>
                        </a:rPr>
                        <a:t>1Q</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a:txBody>
                    <a:bodyPr/>
                    <a:lstStyle/>
                    <a:p>
                      <a:pPr algn="ctr" fontAlgn="t"/>
                      <a:r>
                        <a:rPr lang="en-US" altLang="ja-JP" sz="1050" b="1" u="none" strike="noStrike">
                          <a:effectLst/>
                          <a:latin typeface="+mn-ea"/>
                          <a:ea typeface="+mn-ea"/>
                        </a:rPr>
                        <a:t>2Q</a:t>
                      </a:r>
                      <a:endParaRPr lang="en-US" altLang="ja-JP" sz="1050" b="1" i="0" u="none" strike="noStrike">
                        <a:solidFill>
                          <a:srgbClr val="000000"/>
                        </a:solidFill>
                        <a:effectLst/>
                        <a:latin typeface="+mn-ea"/>
                        <a:ea typeface="+mn-ea"/>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a:txBody>
                    <a:bodyPr/>
                    <a:lstStyle/>
                    <a:p>
                      <a:pPr algn="ctr" fontAlgn="t"/>
                      <a:r>
                        <a:rPr lang="en-US" altLang="ja-JP" sz="1050" b="1" i="0" u="none" strike="noStrike">
                          <a:solidFill>
                            <a:srgbClr val="000000"/>
                          </a:solidFill>
                          <a:effectLst/>
                          <a:latin typeface="+mn-ea"/>
                          <a:ea typeface="+mn-ea"/>
                        </a:rPr>
                        <a:t>3Q</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a:txBody>
                    <a:bodyPr/>
                    <a:lstStyle/>
                    <a:p>
                      <a:pPr algn="ctr" fontAlgn="t"/>
                      <a:r>
                        <a:rPr lang="en-US" altLang="ja-JP" sz="1050" b="1" i="0" u="none" strike="noStrike">
                          <a:solidFill>
                            <a:srgbClr val="000000"/>
                          </a:solidFill>
                          <a:effectLst/>
                          <a:latin typeface="+mn-ea"/>
                          <a:ea typeface="+mn-ea"/>
                        </a:rPr>
                        <a:t>4Q</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a:txBody>
                    <a:bodyPr/>
                    <a:lstStyle/>
                    <a:p>
                      <a:pPr algn="ctr" fontAlgn="t"/>
                      <a:r>
                        <a:rPr lang="en-US" altLang="ja-JP" sz="1050" b="1" i="0" u="none" strike="noStrike">
                          <a:solidFill>
                            <a:srgbClr val="000000"/>
                          </a:solidFill>
                          <a:effectLst/>
                          <a:latin typeface="+mn-ea"/>
                          <a:ea typeface="+mn-ea"/>
                        </a:rPr>
                        <a:t>1Q</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a:txBody>
                    <a:bodyPr/>
                    <a:lstStyle/>
                    <a:p>
                      <a:pPr algn="ctr" fontAlgn="t"/>
                      <a:r>
                        <a:rPr lang="en-US" altLang="ja-JP" sz="1050" b="1" u="none" strike="noStrike">
                          <a:effectLst/>
                          <a:latin typeface="+mn-ea"/>
                          <a:ea typeface="+mn-ea"/>
                        </a:rPr>
                        <a:t>2Q</a:t>
                      </a:r>
                      <a:endParaRPr lang="en-US" altLang="ja-JP" sz="1050" b="1" i="0" u="none" strike="noStrike">
                        <a:solidFill>
                          <a:srgbClr val="000000"/>
                        </a:solidFill>
                        <a:effectLst/>
                        <a:latin typeface="+mn-ea"/>
                        <a:ea typeface="+mn-ea"/>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a:txBody>
                    <a:bodyPr/>
                    <a:lstStyle/>
                    <a:p>
                      <a:pPr algn="ctr" fontAlgn="t"/>
                      <a:r>
                        <a:rPr lang="en-US" altLang="ja-JP" sz="1050" b="1" i="0" u="none" strike="noStrike">
                          <a:solidFill>
                            <a:srgbClr val="000000"/>
                          </a:solidFill>
                          <a:effectLst/>
                          <a:latin typeface="+mn-ea"/>
                          <a:ea typeface="+mn-ea"/>
                        </a:rPr>
                        <a:t>3Q</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a:txBody>
                    <a:bodyPr/>
                    <a:lstStyle/>
                    <a:p>
                      <a:pPr algn="ctr" fontAlgn="t"/>
                      <a:r>
                        <a:rPr lang="en-US" altLang="ja-JP" sz="1050" b="1" i="0" u="none" strike="noStrike">
                          <a:solidFill>
                            <a:srgbClr val="000000"/>
                          </a:solidFill>
                          <a:effectLst/>
                          <a:latin typeface="+mn-ea"/>
                          <a:ea typeface="+mn-ea"/>
                        </a:rPr>
                        <a:t>4Q</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a:txBody>
                    <a:bodyPr/>
                    <a:lstStyle/>
                    <a:p>
                      <a:pPr algn="ctr" fontAlgn="t"/>
                      <a:r>
                        <a:rPr lang="en-US" altLang="ja-JP" sz="1050" b="1" i="0" u="none" strike="noStrike">
                          <a:solidFill>
                            <a:srgbClr val="000000"/>
                          </a:solidFill>
                          <a:effectLst/>
                          <a:latin typeface="+mn-ea"/>
                          <a:ea typeface="+mn-ea"/>
                        </a:rPr>
                        <a:t>1Q</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a:txBody>
                    <a:bodyPr/>
                    <a:lstStyle/>
                    <a:p>
                      <a:pPr algn="ctr" fontAlgn="t"/>
                      <a:r>
                        <a:rPr lang="en-US" altLang="ja-JP" sz="1050" b="1" u="none" strike="noStrike">
                          <a:effectLst/>
                          <a:latin typeface="+mn-ea"/>
                          <a:ea typeface="+mn-ea"/>
                        </a:rPr>
                        <a:t>2Q</a:t>
                      </a:r>
                      <a:endParaRPr lang="en-US" altLang="ja-JP" sz="1050" b="1" i="0" u="none" strike="noStrike">
                        <a:solidFill>
                          <a:srgbClr val="000000"/>
                        </a:solidFill>
                        <a:effectLst/>
                        <a:latin typeface="+mn-ea"/>
                        <a:ea typeface="+mn-ea"/>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a:txBody>
                    <a:bodyPr/>
                    <a:lstStyle/>
                    <a:p>
                      <a:pPr algn="ctr" fontAlgn="t"/>
                      <a:r>
                        <a:rPr lang="en-US" altLang="ja-JP" sz="1050" b="1" i="0" u="none" strike="noStrike">
                          <a:solidFill>
                            <a:srgbClr val="000000"/>
                          </a:solidFill>
                          <a:effectLst/>
                          <a:latin typeface="+mn-ea"/>
                          <a:ea typeface="+mn-ea"/>
                        </a:rPr>
                        <a:t>3Q</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a:txBody>
                    <a:bodyPr/>
                    <a:lstStyle/>
                    <a:p>
                      <a:pPr algn="ctr" fontAlgn="t"/>
                      <a:r>
                        <a:rPr lang="en-US" altLang="ja-JP" sz="1050" b="1" i="0" u="none" strike="noStrike">
                          <a:solidFill>
                            <a:srgbClr val="000000"/>
                          </a:solidFill>
                          <a:effectLst/>
                          <a:latin typeface="+mn-ea"/>
                          <a:ea typeface="+mn-ea"/>
                        </a:rPr>
                        <a:t>4Q</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vMerge="1">
                  <a:txBody>
                    <a:bodyPr/>
                    <a:lstStyle/>
                    <a:p>
                      <a:endParaRPr kumimoji="1" lang="ja-JP" altLang="en-US"/>
                    </a:p>
                  </a:txBody>
                  <a:tcPr/>
                </a:tc>
                <a:extLst>
                  <a:ext uri="{0D108BD9-81ED-4DB2-BD59-A6C34878D82A}">
                    <a16:rowId xmlns:a16="http://schemas.microsoft.com/office/drawing/2014/main" val="127020532"/>
                  </a:ext>
                </a:extLst>
              </a:tr>
              <a:tr h="193398">
                <a:tc rowSpan="8">
                  <a:txBody>
                    <a:bodyPr/>
                    <a:lstStyle/>
                    <a:p>
                      <a:pPr algn="ctr" fontAlgn="t"/>
                      <a:r>
                        <a:rPr lang="ja-JP" altLang="en-US" sz="1050" u="none" strike="noStrike">
                          <a:effectLst/>
                          <a:latin typeface="+mn-ea"/>
                          <a:ea typeface="+mn-ea"/>
                        </a:rPr>
                        <a:t>①</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l" fontAlgn="t"/>
                      <a:endParaRPr lang="ja-JP" altLang="en-US" sz="1050" b="0" i="0" u="none" strike="noStrike">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835897"/>
                  </a:ext>
                </a:extLst>
              </a:tr>
              <a:tr h="193398">
                <a:tc vMerge="1">
                  <a:txBody>
                    <a:bodyPr/>
                    <a:lstStyle/>
                    <a:p>
                      <a:endParaRPr kumimoji="1" lang="ja-JP" altLang="en-US"/>
                    </a:p>
                  </a:txBody>
                  <a:tcPr/>
                </a:tc>
                <a:tc>
                  <a:txBody>
                    <a:bodyPr/>
                    <a:lstStyle/>
                    <a:p>
                      <a:pPr algn="l" fontAlgn="t"/>
                      <a:endParaRPr lang="ja-JP" altLang="en-US" sz="1050" b="0" i="0" u="none" strike="noStrike">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23758457"/>
                  </a:ext>
                </a:extLst>
              </a:tr>
              <a:tr h="193398">
                <a:tc vMerge="1">
                  <a:txBody>
                    <a:bodyPr/>
                    <a:lstStyle/>
                    <a:p>
                      <a:endParaRPr kumimoji="1" lang="ja-JP" altLang="en-US"/>
                    </a:p>
                  </a:txBody>
                  <a:tcPr/>
                </a:tc>
                <a:tc>
                  <a:txBody>
                    <a:bodyPr/>
                    <a:lstStyle/>
                    <a:p>
                      <a:pPr algn="l" fontAlgn="t"/>
                      <a:endParaRPr lang="ja-JP" altLang="en-US" sz="1050" b="0" i="0" u="none" strike="noStrike">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44149967"/>
                  </a:ext>
                </a:extLst>
              </a:tr>
              <a:tr h="193398">
                <a:tc vMerge="1">
                  <a:txBody>
                    <a:bodyPr/>
                    <a:lstStyle/>
                    <a:p>
                      <a:endParaRPr kumimoji="1" lang="ja-JP" altLang="en-US"/>
                    </a:p>
                  </a:txBody>
                  <a:tcPr/>
                </a:tc>
                <a:tc>
                  <a:txBody>
                    <a:bodyPr/>
                    <a:lstStyle/>
                    <a:p>
                      <a:pPr algn="l" fontAlgn="t"/>
                      <a:endParaRPr lang="ja-JP" altLang="en-US" sz="1050" b="0" i="0" u="none" strike="noStrike">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22124067"/>
                  </a:ext>
                </a:extLst>
              </a:tr>
              <a:tr h="193398">
                <a:tc vMerge="1">
                  <a:txBody>
                    <a:bodyPr/>
                    <a:lstStyle/>
                    <a:p>
                      <a:endParaRPr kumimoji="1" lang="ja-JP" altLang="en-US"/>
                    </a:p>
                  </a:txBody>
                  <a:tcPr/>
                </a:tc>
                <a:tc>
                  <a:txBody>
                    <a:bodyPr/>
                    <a:lstStyle/>
                    <a:p>
                      <a:pPr algn="l" fontAlgn="t"/>
                      <a:endParaRPr lang="ja-JP" altLang="en-US" sz="1050" b="0" i="0" u="none" strike="noStrike">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9281029"/>
                  </a:ext>
                </a:extLst>
              </a:tr>
              <a:tr h="193398">
                <a:tc vMerge="1">
                  <a:txBody>
                    <a:bodyPr/>
                    <a:lstStyle/>
                    <a:p>
                      <a:endParaRPr kumimoji="1" lang="ja-JP" altLang="en-US"/>
                    </a:p>
                  </a:txBody>
                  <a:tcPr/>
                </a:tc>
                <a:tc>
                  <a:txBody>
                    <a:bodyPr/>
                    <a:lstStyle/>
                    <a:p>
                      <a:pPr algn="l" fontAlgn="t"/>
                      <a:endParaRPr lang="ja-JP" altLang="en-US" sz="1050" b="0" i="0" u="none" strike="noStrike">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24902068"/>
                  </a:ext>
                </a:extLst>
              </a:tr>
              <a:tr h="193398">
                <a:tc vMerge="1">
                  <a:txBody>
                    <a:bodyPr/>
                    <a:lstStyle/>
                    <a:p>
                      <a:endParaRPr kumimoji="1" lang="ja-JP" altLang="en-US"/>
                    </a:p>
                  </a:txBody>
                  <a:tcPr/>
                </a:tc>
                <a:tc>
                  <a:txBody>
                    <a:bodyPr/>
                    <a:lstStyle/>
                    <a:p>
                      <a:pPr algn="l" fontAlgn="t"/>
                      <a:endParaRPr lang="ja-JP" altLang="en-US" sz="1050" b="0" i="0" u="none" strike="noStrike">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15562137"/>
                  </a:ext>
                </a:extLst>
              </a:tr>
              <a:tr h="193398">
                <a:tc vMerge="1">
                  <a:txBody>
                    <a:bodyPr/>
                    <a:lstStyle/>
                    <a:p>
                      <a:endParaRPr kumimoji="1" lang="ja-JP" altLang="en-US"/>
                    </a:p>
                  </a:txBody>
                  <a:tcPr/>
                </a:tc>
                <a:tc>
                  <a:txBody>
                    <a:bodyPr/>
                    <a:lstStyle/>
                    <a:p>
                      <a:pPr algn="l" fontAlgn="t"/>
                      <a:endParaRPr lang="ja-JP" altLang="en-US" sz="1050" b="0" i="0" u="none" strike="noStrike">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97133397"/>
                  </a:ext>
                </a:extLst>
              </a:tr>
              <a:tr h="193398">
                <a:tc rowSpan="8">
                  <a:txBody>
                    <a:bodyPr/>
                    <a:lstStyle/>
                    <a:p>
                      <a:pPr algn="ctr" fontAlgn="t"/>
                      <a:r>
                        <a:rPr lang="ja-JP" altLang="en-US" sz="1050" u="none" strike="noStrike">
                          <a:effectLst/>
                          <a:latin typeface="+mn-ea"/>
                          <a:ea typeface="+mn-ea"/>
                        </a:rPr>
                        <a:t>②</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l" fontAlgn="t"/>
                      <a:endParaRPr lang="ja-JP" altLang="en-US" sz="1050" b="0" i="0" u="none" strike="noStrike">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85038008"/>
                  </a:ext>
                </a:extLst>
              </a:tr>
              <a:tr h="193398">
                <a:tc vMerge="1">
                  <a:txBody>
                    <a:bodyPr/>
                    <a:lstStyle/>
                    <a:p>
                      <a:endParaRPr kumimoji="1" lang="ja-JP" altLang="en-US"/>
                    </a:p>
                  </a:txBody>
                  <a:tcPr/>
                </a:tc>
                <a:tc>
                  <a:txBody>
                    <a:bodyPr/>
                    <a:lstStyle/>
                    <a:p>
                      <a:pPr algn="l" fontAlgn="t"/>
                      <a:endParaRPr lang="ja-JP" altLang="en-US" sz="1050" b="0" i="0" u="none" strike="noStrike">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79054550"/>
                  </a:ext>
                </a:extLst>
              </a:tr>
              <a:tr h="193398">
                <a:tc vMerge="1">
                  <a:txBody>
                    <a:bodyPr/>
                    <a:lstStyle/>
                    <a:p>
                      <a:endParaRPr kumimoji="1" lang="ja-JP" altLang="en-US"/>
                    </a:p>
                  </a:txBody>
                  <a:tcPr/>
                </a:tc>
                <a:tc>
                  <a:txBody>
                    <a:bodyPr/>
                    <a:lstStyle/>
                    <a:p>
                      <a:pPr algn="l" fontAlgn="t"/>
                      <a:endParaRPr lang="ja-JP" altLang="en-US" sz="1050" b="0" i="0" u="none" strike="noStrike">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11522943"/>
                  </a:ext>
                </a:extLst>
              </a:tr>
              <a:tr h="193398">
                <a:tc vMerge="1">
                  <a:txBody>
                    <a:bodyPr/>
                    <a:lstStyle/>
                    <a:p>
                      <a:endParaRPr kumimoji="1" lang="ja-JP" altLang="en-US"/>
                    </a:p>
                  </a:txBody>
                  <a:tcPr/>
                </a:tc>
                <a:tc>
                  <a:txBody>
                    <a:bodyPr/>
                    <a:lstStyle/>
                    <a:p>
                      <a:pPr algn="l" fontAlgn="t"/>
                      <a:endParaRPr lang="ja-JP" altLang="en-US" sz="1050" b="0" i="0" u="none" strike="noStrike">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03128873"/>
                  </a:ext>
                </a:extLst>
              </a:tr>
              <a:tr h="193398">
                <a:tc vMerge="1">
                  <a:txBody>
                    <a:bodyPr/>
                    <a:lstStyle/>
                    <a:p>
                      <a:endParaRPr kumimoji="1" lang="ja-JP" altLang="en-US"/>
                    </a:p>
                  </a:txBody>
                  <a:tcPr/>
                </a:tc>
                <a:tc>
                  <a:txBody>
                    <a:bodyPr/>
                    <a:lstStyle/>
                    <a:p>
                      <a:pPr algn="l" fontAlgn="t"/>
                      <a:endParaRPr lang="ja-JP" altLang="en-US" sz="1050" b="0" i="0" u="none" strike="noStrike">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3794700"/>
                  </a:ext>
                </a:extLst>
              </a:tr>
              <a:tr h="200224">
                <a:tc vMerge="1">
                  <a:txBody>
                    <a:bodyPr/>
                    <a:lstStyle/>
                    <a:p>
                      <a:endParaRPr kumimoji="1" lang="ja-JP" altLang="en-US"/>
                    </a:p>
                  </a:txBody>
                  <a:tcPr/>
                </a:tc>
                <a:tc>
                  <a:txBody>
                    <a:bodyPr/>
                    <a:lstStyle/>
                    <a:p>
                      <a:pPr algn="l" fontAlgn="t"/>
                      <a:endParaRPr lang="ja-JP" altLang="en-US" sz="1050" b="0" i="0" u="none" strike="noStrike">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98303657"/>
                  </a:ext>
                </a:extLst>
              </a:tr>
              <a:tr h="193398">
                <a:tc vMerge="1">
                  <a:txBody>
                    <a:bodyPr/>
                    <a:lstStyle/>
                    <a:p>
                      <a:endParaRPr kumimoji="1" lang="ja-JP" altLang="en-US"/>
                    </a:p>
                  </a:txBody>
                  <a:tcPr/>
                </a:tc>
                <a:tc>
                  <a:txBody>
                    <a:bodyPr/>
                    <a:lstStyle/>
                    <a:p>
                      <a:pPr algn="l" fontAlgn="t"/>
                      <a:endParaRPr lang="ja-JP" altLang="en-US" sz="1050" b="0" i="0" u="none" strike="noStrike">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94722287"/>
                  </a:ext>
                </a:extLst>
              </a:tr>
              <a:tr h="193398">
                <a:tc vMerge="1">
                  <a:txBody>
                    <a:bodyPr/>
                    <a:lstStyle/>
                    <a:p>
                      <a:endParaRPr kumimoji="1" lang="ja-JP" altLang="en-US"/>
                    </a:p>
                  </a:txBody>
                  <a:tcPr/>
                </a:tc>
                <a:tc>
                  <a:txBody>
                    <a:bodyPr/>
                    <a:lstStyle/>
                    <a:p>
                      <a:pPr algn="l" fontAlgn="t"/>
                      <a:endParaRPr lang="ja-JP" altLang="en-US" sz="1050" b="0" i="0" u="none" strike="noStrike">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83228891"/>
                  </a:ext>
                </a:extLst>
              </a:tr>
              <a:tr h="193398">
                <a:tc rowSpan="8">
                  <a:txBody>
                    <a:bodyPr/>
                    <a:lstStyle/>
                    <a:p>
                      <a:pPr algn="ctr" fontAlgn="t"/>
                      <a:r>
                        <a:rPr lang="ja-JP" altLang="en-US" sz="1050" u="none" strike="noStrike">
                          <a:effectLst/>
                          <a:latin typeface="+mn-ea"/>
                          <a:ea typeface="+mn-ea"/>
                        </a:rPr>
                        <a:t>③</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l" fontAlgn="t"/>
                      <a:endParaRPr lang="ja-JP" altLang="en-US" sz="1050" b="0" i="0" u="none" strike="noStrike">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58724412"/>
                  </a:ext>
                </a:extLst>
              </a:tr>
              <a:tr h="193398">
                <a:tc vMerge="1">
                  <a:txBody>
                    <a:bodyPr/>
                    <a:lstStyle/>
                    <a:p>
                      <a:endParaRPr kumimoji="1" lang="ja-JP" altLang="en-US"/>
                    </a:p>
                  </a:txBody>
                  <a:tcPr/>
                </a:tc>
                <a:tc>
                  <a:txBody>
                    <a:bodyPr/>
                    <a:lstStyle/>
                    <a:p>
                      <a:pPr algn="l" fontAlgn="t"/>
                      <a:endParaRPr lang="ja-JP" altLang="en-US" sz="1050" b="0" i="0" u="none" strike="noStrike">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31492815"/>
                  </a:ext>
                </a:extLst>
              </a:tr>
              <a:tr h="193398">
                <a:tc vMerge="1">
                  <a:txBody>
                    <a:bodyPr/>
                    <a:lstStyle/>
                    <a:p>
                      <a:endParaRPr kumimoji="1" lang="ja-JP" altLang="en-US"/>
                    </a:p>
                  </a:txBody>
                  <a:tcPr/>
                </a:tc>
                <a:tc>
                  <a:txBody>
                    <a:bodyPr/>
                    <a:lstStyle/>
                    <a:p>
                      <a:pPr algn="l" fontAlgn="t"/>
                      <a:endParaRPr lang="ja-JP" altLang="en-US" sz="1050" b="0" i="0" u="none" strike="noStrike">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77470234"/>
                  </a:ext>
                </a:extLst>
              </a:tr>
              <a:tr h="193398">
                <a:tc vMerge="1">
                  <a:txBody>
                    <a:bodyPr/>
                    <a:lstStyle/>
                    <a:p>
                      <a:endParaRPr kumimoji="1" lang="ja-JP" altLang="en-US"/>
                    </a:p>
                  </a:txBody>
                  <a:tcPr/>
                </a:tc>
                <a:tc>
                  <a:txBody>
                    <a:bodyPr/>
                    <a:lstStyle/>
                    <a:p>
                      <a:pPr algn="l" fontAlgn="t"/>
                      <a:endParaRPr lang="ja-JP" altLang="en-US" sz="1050" b="0" i="0" u="none" strike="noStrike">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3847878"/>
                  </a:ext>
                </a:extLst>
              </a:tr>
              <a:tr h="193398">
                <a:tc vMerge="1">
                  <a:txBody>
                    <a:bodyPr/>
                    <a:lstStyle/>
                    <a:p>
                      <a:endParaRPr kumimoji="1" lang="ja-JP" altLang="en-US"/>
                    </a:p>
                  </a:txBody>
                  <a:tcPr/>
                </a:tc>
                <a:tc>
                  <a:txBody>
                    <a:bodyPr/>
                    <a:lstStyle/>
                    <a:p>
                      <a:pPr algn="l" fontAlgn="t"/>
                      <a:endParaRPr lang="ja-JP" altLang="en-US" sz="1050" b="0" i="0" u="none" strike="noStrike">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28409669"/>
                  </a:ext>
                </a:extLst>
              </a:tr>
              <a:tr h="193398">
                <a:tc vMerge="1">
                  <a:txBody>
                    <a:bodyPr/>
                    <a:lstStyle/>
                    <a:p>
                      <a:endParaRPr kumimoji="1" lang="ja-JP" altLang="en-US"/>
                    </a:p>
                  </a:txBody>
                  <a:tcPr/>
                </a:tc>
                <a:tc>
                  <a:txBody>
                    <a:bodyPr/>
                    <a:lstStyle/>
                    <a:p>
                      <a:pPr algn="l" fontAlgn="t"/>
                      <a:endParaRPr lang="ja-JP" altLang="en-US" sz="1050" b="0" i="0" u="none" strike="noStrike">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79634763"/>
                  </a:ext>
                </a:extLst>
              </a:tr>
              <a:tr h="193398">
                <a:tc vMerge="1">
                  <a:txBody>
                    <a:bodyPr/>
                    <a:lstStyle/>
                    <a:p>
                      <a:endParaRPr kumimoji="1" lang="ja-JP" altLang="en-US"/>
                    </a:p>
                  </a:txBody>
                  <a:tcPr/>
                </a:tc>
                <a:tc>
                  <a:txBody>
                    <a:bodyPr/>
                    <a:lstStyle/>
                    <a:p>
                      <a:pPr algn="l" fontAlgn="t"/>
                      <a:endParaRPr lang="ja-JP" altLang="en-US" sz="1050" b="0" i="0" u="none" strike="noStrike">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39465794"/>
                  </a:ext>
                </a:extLst>
              </a:tr>
              <a:tr h="193398">
                <a:tc vMerge="1">
                  <a:txBody>
                    <a:bodyPr/>
                    <a:lstStyle/>
                    <a:p>
                      <a:endParaRPr kumimoji="1" lang="ja-JP" altLang="en-US"/>
                    </a:p>
                  </a:txBody>
                  <a:tcPr/>
                </a:tc>
                <a:tc>
                  <a:txBody>
                    <a:bodyPr/>
                    <a:lstStyle/>
                    <a:p>
                      <a:pPr algn="l" fontAlgn="t"/>
                      <a:endParaRPr lang="ja-JP" altLang="en-US" sz="1050" b="0" i="0" u="none" strike="noStrike">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68503960"/>
                  </a:ext>
                </a:extLst>
              </a:tr>
              <a:tr h="193398">
                <a:tc>
                  <a:txBody>
                    <a:bodyPr/>
                    <a:lstStyle/>
                    <a:p>
                      <a:pPr algn="ctr" fontAlgn="t"/>
                      <a:r>
                        <a:rPr lang="ja-JP" altLang="en-US" sz="1050" u="none" strike="noStrike">
                          <a:effectLst/>
                          <a:latin typeface="+mn-ea"/>
                          <a:ea typeface="+mn-ea"/>
                        </a:rPr>
                        <a:t>・・・</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l" fontAlgn="t"/>
                      <a:endParaRPr lang="ja-JP" altLang="en-US" sz="1050" b="0" i="0" u="none" strike="noStrike">
                        <a:solidFill>
                          <a:schemeClr val="tx1"/>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t"/>
                      <a:r>
                        <a:rPr lang="ja-JP" altLang="en-US" sz="1050" u="none" strike="noStrike">
                          <a:effectLst/>
                          <a:latin typeface="+mn-ea"/>
                          <a:ea typeface="+mn-ea"/>
                        </a:rPr>
                        <a:t>　</a:t>
                      </a:r>
                      <a:endParaRPr lang="ja-JP" altLang="en-US" sz="1050" b="0" i="0" u="none" strike="noStrike">
                        <a:solidFill>
                          <a:srgbClr val="000000"/>
                        </a:solidFill>
                        <a:effectLst/>
                        <a:latin typeface="+mn-ea"/>
                        <a:ea typeface="+mn-ea"/>
                      </a:endParaRPr>
                    </a:p>
                  </a:txBody>
                  <a:tcPr marL="7761" marR="7761" marT="7761"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24104037"/>
                  </a:ext>
                </a:extLst>
              </a:tr>
            </a:tbl>
          </a:graphicData>
        </a:graphic>
      </p:graphicFrame>
      <p:sp>
        <p:nvSpPr>
          <p:cNvPr id="20" name="正方形/長方形 19">
            <a:extLst>
              <a:ext uri="{FF2B5EF4-FFF2-40B4-BE49-F238E27FC236}">
                <a16:creationId xmlns:a16="http://schemas.microsoft.com/office/drawing/2014/main" id="{A1418769-320E-763F-AA0D-F343EAD8CBA9}"/>
              </a:ext>
            </a:extLst>
          </p:cNvPr>
          <p:cNvSpPr/>
          <p:nvPr/>
        </p:nvSpPr>
        <p:spPr>
          <a:xfrm>
            <a:off x="5457056" y="1140901"/>
            <a:ext cx="1512168" cy="520756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kumimoji="1" lang="ja-JP" altLang="en-US"/>
          </a:p>
        </p:txBody>
      </p:sp>
      <p:sp>
        <p:nvSpPr>
          <p:cNvPr id="12" name="テキスト ボックス 11">
            <a:extLst>
              <a:ext uri="{FF2B5EF4-FFF2-40B4-BE49-F238E27FC236}">
                <a16:creationId xmlns:a16="http://schemas.microsoft.com/office/drawing/2014/main" id="{E3A524D4-50F1-4FDB-862C-C32B7670F216}"/>
              </a:ext>
            </a:extLst>
          </p:cNvPr>
          <p:cNvSpPr txBox="1"/>
          <p:nvPr/>
        </p:nvSpPr>
        <p:spPr>
          <a:xfrm>
            <a:off x="1852689" y="3076682"/>
            <a:ext cx="6844727" cy="1349976"/>
          </a:xfrm>
          <a:prstGeom prst="rect">
            <a:avLst/>
          </a:prstGeom>
          <a:solidFill>
            <a:schemeClr val="bg1"/>
          </a:solidFill>
          <a:ln w="19050">
            <a:solidFill>
              <a:srgbClr val="0070C0"/>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記載上の注意：事業計画</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実施すべきタスクを表中の「実行予定タスク」に追加し、実行予定期間を緑色に塗りつぶしてください。</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「実行予定タスク」には</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市場調査や体制整備などの観点からも重要なアクションを盛り込むようにしてください。</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申請年度は</a:t>
            </a:r>
            <a:r>
              <a:rPr kumimoji="1" lang="ja-JP" altLang="en-US" sz="1050" u="sng">
                <a:solidFill>
                  <a:srgbClr val="FF0E0E"/>
                </a:solidFill>
                <a:latin typeface="Yu Gothic UI" panose="020B0500000000000000" pitchFamily="50" charset="-128"/>
                <a:ea typeface="Yu Gothic UI" panose="020B0500000000000000" pitchFamily="50" charset="-128"/>
                <a:cs typeface="+mn-cs"/>
                <a:sym typeface="Yu Gothic UI" panose="020B0500000000000000" pitchFamily="50" charset="-128"/>
              </a:rPr>
              <a:t>赤枠のオブジェクト</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で囲ってください。</a:t>
            </a:r>
            <a:endPar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前年度</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の申請における事業計画から変更されている点は</a:t>
            </a:r>
            <a:r>
              <a:rPr kumimoji="1" lang="ja-JP" altLang="en-US" sz="1050" i="0" u="sng"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吹き出しオブジェクト</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で変更がある旨コメントを記載してください。　</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継続申請の場合</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21" name="吹き出し: 四角形 20">
            <a:extLst>
              <a:ext uri="{FF2B5EF4-FFF2-40B4-BE49-F238E27FC236}">
                <a16:creationId xmlns:a16="http://schemas.microsoft.com/office/drawing/2014/main" id="{CD21B364-6467-D50D-55C9-40BD805F205C}"/>
              </a:ext>
            </a:extLst>
          </p:cNvPr>
          <p:cNvSpPr/>
          <p:nvPr/>
        </p:nvSpPr>
        <p:spPr bwMode="gray">
          <a:xfrm>
            <a:off x="5719392" y="2142260"/>
            <a:ext cx="987496" cy="331605"/>
          </a:xfrm>
          <a:prstGeom prst="wedgeRectCallout">
            <a:avLst>
              <a:gd name="adj1" fmla="val 45442"/>
              <a:gd name="adj2" fmla="val -98094"/>
            </a:avLst>
          </a:prstGeom>
          <a:solidFill>
            <a:schemeClr val="tx2">
              <a:lumMod val="20000"/>
              <a:lumOff val="80000"/>
            </a:schemeClr>
          </a:solidFill>
          <a:ln w="12700" algn="ctr">
            <a:solidFill>
              <a:srgbClr val="D9D9D9"/>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a:solidFill>
                  <a:prstClr val="black"/>
                </a:solidFill>
                <a:latin typeface="+mn-lt"/>
                <a:cs typeface="+mn-cs"/>
              </a:rPr>
              <a:t>前年</a:t>
            </a:r>
            <a:r>
              <a:rPr kumimoji="1" lang="ja-JP" altLang="en-US" sz="1050" b="0" i="0" u="none" strike="noStrike" kern="1200" cap="none" spc="0" normalizeH="0" baseline="0" noProof="0">
                <a:ln>
                  <a:noFill/>
                </a:ln>
                <a:solidFill>
                  <a:prstClr val="black"/>
                </a:solidFill>
                <a:effectLst/>
                <a:uLnTx/>
                <a:uFillTx/>
                <a:latin typeface="+mn-lt"/>
                <a:ea typeface="+mn-ea"/>
                <a:cs typeface="+mn-cs"/>
              </a:rPr>
              <a:t>度計画</a:t>
            </a:r>
            <a:endParaRPr kumimoji="1" lang="en-US" altLang="ja-JP" sz="1050" b="0" i="0" u="none" strike="noStrike" kern="1200" cap="none" spc="0" normalizeH="0" baseline="0" noProof="0">
              <a:ln>
                <a:noFill/>
              </a:ln>
              <a:solidFill>
                <a:prstClr val="black"/>
              </a:solidFill>
              <a:effectLst/>
              <a:uLnTx/>
              <a:uFillTx/>
              <a:latin typeface="+mn-lt"/>
              <a:ea typeface="+mn-ea"/>
              <a:cs typeface="+mn-cs"/>
            </a:endParaRPr>
          </a:p>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0" i="0" u="none" strike="noStrike" kern="1200" cap="none" spc="0" normalizeH="0" baseline="0" noProof="0">
                <a:ln>
                  <a:noFill/>
                </a:ln>
                <a:solidFill>
                  <a:prstClr val="black"/>
                </a:solidFill>
                <a:effectLst/>
                <a:uLnTx/>
                <a:uFillTx/>
                <a:latin typeface="+mn-lt"/>
                <a:ea typeface="+mn-ea"/>
                <a:cs typeface="+mn-cs"/>
              </a:rPr>
              <a:t>から変更あり</a:t>
            </a:r>
          </a:p>
        </p:txBody>
      </p:sp>
    </p:spTree>
    <p:extLst>
      <p:ext uri="{BB962C8B-B14F-4D97-AF65-F5344CB8AC3E}">
        <p14:creationId xmlns:p14="http://schemas.microsoft.com/office/powerpoint/2010/main" val="38198494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92F80C-ECCD-3B9B-6675-E2A137C5C6C1}"/>
            </a:ext>
          </a:extLst>
        </p:cNvPr>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CC75E49A-1EB0-33C6-2D61-64688C268007}"/>
              </a:ext>
            </a:extLst>
          </p:cNvPr>
          <p:cNvGraphicFramePr>
            <a:graphicFrameLocks noChangeAspect="1"/>
          </p:cNvGraphicFramePr>
          <p:nvPr>
            <p:custDataLst>
              <p:tags r:id="rId1"/>
            </p:custDataLst>
            <p:extLst>
              <p:ext uri="{D42A27DB-BD31-4B8C-83A1-F6EECF244321}">
                <p14:modId xmlns:p14="http://schemas.microsoft.com/office/powerpoint/2010/main" val="181116064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39" imgH="642" progId="TCLayout.ActiveDocument.1">
                  <p:embed/>
                </p:oleObj>
              </mc:Choice>
              <mc:Fallback>
                <p:oleObj name="think-cellスライド" r:id="rId4" imgW="639" imgH="642" progId="TCLayout.ActiveDocument.1">
                  <p:embed/>
                  <p:pic>
                    <p:nvPicPr>
                      <p:cNvPr id="8" name="think-cell data - do not delete" hidden="1">
                        <a:extLst>
                          <a:ext uri="{FF2B5EF4-FFF2-40B4-BE49-F238E27FC236}">
                            <a16:creationId xmlns:a16="http://schemas.microsoft.com/office/drawing/2014/main" id="{CC75E49A-1EB0-33C6-2D61-64688C26800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タイトル 1">
            <a:extLst>
              <a:ext uri="{FF2B5EF4-FFF2-40B4-BE49-F238E27FC236}">
                <a16:creationId xmlns:a16="http://schemas.microsoft.com/office/drawing/2014/main" id="{B596EC4D-BE24-E32A-9F8E-7E54D8F3B3EE}"/>
              </a:ext>
            </a:extLst>
          </p:cNvPr>
          <p:cNvSpPr>
            <a:spLocks noGrp="1"/>
          </p:cNvSpPr>
          <p:nvPr>
            <p:ph type="title"/>
          </p:nvPr>
        </p:nvSpPr>
        <p:spPr>
          <a:xfrm>
            <a:off x="272480" y="188640"/>
            <a:ext cx="9361039" cy="351109"/>
          </a:xfrm>
        </p:spPr>
        <p:txBody>
          <a:bodyPr vert="horz"/>
          <a:lstStyle/>
          <a:p>
            <a:r>
              <a:rPr lang="zh-TW" altLang="en-US">
                <a:sym typeface="Yu Gothic UI" panose="020B0500000000000000" pitchFamily="50" charset="-128"/>
              </a:rPr>
              <a:t>申請企業等概要</a:t>
            </a:r>
            <a:endParaRPr lang="ja-JP" altLang="en-US">
              <a:sym typeface="Yu Gothic UI" panose="020B0500000000000000" pitchFamily="50" charset="-128"/>
            </a:endParaRPr>
          </a:p>
        </p:txBody>
      </p:sp>
      <p:sp>
        <p:nvSpPr>
          <p:cNvPr id="3" name="スライド番号プレースホルダー 2">
            <a:extLst>
              <a:ext uri="{FF2B5EF4-FFF2-40B4-BE49-F238E27FC236}">
                <a16:creationId xmlns:a16="http://schemas.microsoft.com/office/drawing/2014/main" id="{20425CFC-26E3-0DD7-886B-AE67E6C0A7C7}"/>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2</a:t>
            </a:fld>
            <a:endParaRPr kumimoji="1" lang="ja-JP" altLang="en-US" sz="105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4" name="フッター プレースホルダー 3">
            <a:extLst>
              <a:ext uri="{FF2B5EF4-FFF2-40B4-BE49-F238E27FC236}">
                <a16:creationId xmlns:a16="http://schemas.microsoft.com/office/drawing/2014/main" id="{66E7C5C1-C400-CB20-C028-895B337AEC9B}"/>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graphicFrame>
        <p:nvGraphicFramePr>
          <p:cNvPr id="7" name="表 8">
            <a:extLst>
              <a:ext uri="{FF2B5EF4-FFF2-40B4-BE49-F238E27FC236}">
                <a16:creationId xmlns:a16="http://schemas.microsoft.com/office/drawing/2014/main" id="{DC2E9D4B-6EE3-60CC-67A6-E590982BADD8}"/>
              </a:ext>
            </a:extLst>
          </p:cNvPr>
          <p:cNvGraphicFramePr>
            <a:graphicFrameLocks noGrp="1"/>
          </p:cNvGraphicFramePr>
          <p:nvPr>
            <p:extLst>
              <p:ext uri="{D42A27DB-BD31-4B8C-83A1-F6EECF244321}">
                <p14:modId xmlns:p14="http://schemas.microsoft.com/office/powerpoint/2010/main" val="270595699"/>
              </p:ext>
            </p:extLst>
          </p:nvPr>
        </p:nvGraphicFramePr>
        <p:xfrm>
          <a:off x="280511" y="694139"/>
          <a:ext cx="4600481" cy="4593300"/>
        </p:xfrm>
        <a:graphic>
          <a:graphicData uri="http://schemas.openxmlformats.org/drawingml/2006/table">
            <a:tbl>
              <a:tblPr firstRow="1" bandRow="1">
                <a:tableStyleId>{2D5ABB26-0587-4C30-8999-92F81FD0307C}</a:tableStyleId>
              </a:tblPr>
              <a:tblGrid>
                <a:gridCol w="352009">
                  <a:extLst>
                    <a:ext uri="{9D8B030D-6E8A-4147-A177-3AD203B41FA5}">
                      <a16:colId xmlns:a16="http://schemas.microsoft.com/office/drawing/2014/main" val="2115539018"/>
                    </a:ext>
                  </a:extLst>
                </a:gridCol>
                <a:gridCol w="1008112">
                  <a:extLst>
                    <a:ext uri="{9D8B030D-6E8A-4147-A177-3AD203B41FA5}">
                      <a16:colId xmlns:a16="http://schemas.microsoft.com/office/drawing/2014/main" val="1290342237"/>
                    </a:ext>
                  </a:extLst>
                </a:gridCol>
                <a:gridCol w="3240360">
                  <a:extLst>
                    <a:ext uri="{9D8B030D-6E8A-4147-A177-3AD203B41FA5}">
                      <a16:colId xmlns:a16="http://schemas.microsoft.com/office/drawing/2014/main" val="1876329676"/>
                    </a:ext>
                  </a:extLst>
                </a:gridCol>
              </a:tblGrid>
              <a:tr h="0">
                <a:tc gridSpan="3">
                  <a:txBody>
                    <a:bodyPr/>
                    <a:lstStyle/>
                    <a:p>
                      <a:pPr algn="l"/>
                      <a:r>
                        <a:rPr kumimoji="1" lang="en-US" altLang="ja-JP" sz="1050">
                          <a:latin typeface="Yu Gothic UI" panose="020B0500000000000000" pitchFamily="50" charset="-128"/>
                          <a:ea typeface="Yu Gothic UI" panose="020B0500000000000000" pitchFamily="50" charset="-128"/>
                          <a:sym typeface="Yu Gothic UI" panose="020B0500000000000000" pitchFamily="50" charset="-128"/>
                        </a:rPr>
                        <a:t>(1)</a:t>
                      </a: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 申請者</a:t>
                      </a:r>
                      <a:endParaRPr kumimoji="1" lang="en-US" altLang="ja-JP"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90742969"/>
                  </a:ext>
                </a:extLst>
              </a:tr>
              <a:tr h="0">
                <a:tc rowSpan="4">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住所</a:t>
                      </a:r>
                      <a:endParaRPr kumimoji="1" lang="en-US" altLang="ja-JP"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本社</a:t>
                      </a: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l"/>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829822"/>
                  </a:ext>
                </a:extLst>
              </a:tr>
              <a:tr h="0">
                <a:tc vMerge="1">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住所</a:t>
                      </a:r>
                      <a:endParaRPr kumimoji="1" lang="en-US" altLang="ja-JP" sz="1050">
                        <a:latin typeface="Yu Gothic UI" panose="020B0500000000000000" pitchFamily="50" charset="-128"/>
                        <a:ea typeface="Yu Gothic UI" panose="020B0500000000000000" pitchFamily="50" charset="-128"/>
                        <a:sym typeface="Yu Gothic UI" panose="020B0500000000000000" pitchFamily="50" charset="-128"/>
                      </a:endParaRPr>
                    </a:p>
                    <a:p>
                      <a:pPr algn="l"/>
                      <a:r>
                        <a:rPr kumimoji="1" lang="en-US" altLang="ja-JP" sz="900">
                          <a:latin typeface="Yu Gothic UI" panose="020B0500000000000000" pitchFamily="50" charset="-128"/>
                          <a:ea typeface="Yu Gothic UI" panose="020B0500000000000000" pitchFamily="50" charset="-128"/>
                          <a:sym typeface="Yu Gothic UI" panose="020B0500000000000000" pitchFamily="50" charset="-128"/>
                        </a:rPr>
                        <a:t>()</a:t>
                      </a:r>
                      <a:endParaRPr kumimoji="1" lang="ja-JP" altLang="en-US" sz="90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福島県浜通り地域内　</a:t>
                      </a:r>
                      <a:r>
                        <a:rPr kumimoji="1" lang="en-US" altLang="ja-JP" sz="1050">
                          <a:latin typeface="Yu Gothic UI" panose="020B0500000000000000" pitchFamily="50" charset="-128"/>
                          <a:ea typeface="Yu Gothic UI" panose="020B0500000000000000" pitchFamily="50" charset="-128"/>
                          <a:sym typeface="Yu Gothic UI" panose="020B0500000000000000" pitchFamily="50" charset="-128"/>
                        </a:rPr>
                        <a:t>※1</a:t>
                      </a:r>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58985696"/>
                  </a:ext>
                </a:extLst>
              </a:tr>
              <a:tr h="0">
                <a:tc vMerge="1">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住所</a:t>
                      </a:r>
                      <a:endParaRPr kumimoji="1" lang="en-US" altLang="ja-JP" sz="1050">
                        <a:latin typeface="Yu Gothic UI" panose="020B0500000000000000" pitchFamily="50" charset="-128"/>
                        <a:ea typeface="Yu Gothic UI" panose="020B0500000000000000" pitchFamily="50" charset="-128"/>
                        <a:sym typeface="Yu Gothic UI" panose="020B0500000000000000" pitchFamily="50" charset="-128"/>
                      </a:endParaRPr>
                    </a:p>
                    <a:p>
                      <a:pPr algn="l"/>
                      <a:r>
                        <a:rPr kumimoji="1" lang="en-US" altLang="ja-JP" sz="900">
                          <a:latin typeface="Yu Gothic UI" panose="020B0500000000000000" pitchFamily="50" charset="-128"/>
                          <a:ea typeface="Yu Gothic UI" panose="020B0500000000000000" pitchFamily="50" charset="-128"/>
                          <a:sym typeface="Yu Gothic UI" panose="020B0500000000000000" pitchFamily="50" charset="-128"/>
                        </a:rPr>
                        <a:t>()</a:t>
                      </a:r>
                      <a:endParaRPr kumimoji="1" lang="ja-JP" altLang="en-US" sz="90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実用化開発等の実施先　</a:t>
                      </a:r>
                      <a:r>
                        <a:rPr kumimoji="1" lang="en-US" altLang="ja-JP" sz="1050">
                          <a:latin typeface="Yu Gothic UI" panose="020B0500000000000000" pitchFamily="50" charset="-128"/>
                          <a:ea typeface="Yu Gothic UI" panose="020B0500000000000000" pitchFamily="50" charset="-128"/>
                          <a:sym typeface="Yu Gothic UI" panose="020B0500000000000000" pitchFamily="50" charset="-128"/>
                        </a:rPr>
                        <a:t>※2</a:t>
                      </a:r>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9525" cap="flat" cmpd="sng" algn="ctr">
                      <a:solidFill>
                        <a:schemeClr val="tx1">
                          <a:lumMod val="50000"/>
                          <a:lumOff val="50000"/>
                        </a:schemeClr>
                      </a:solidFill>
                      <a:prstDash val="sysDash"/>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9525" cap="flat" cmpd="sng" algn="ctr">
                      <a:solidFill>
                        <a:schemeClr val="tx1">
                          <a:lumMod val="50000"/>
                          <a:lumOff val="50000"/>
                        </a:schemeClr>
                      </a:solidFill>
                      <a:prstDash val="sysDash"/>
                      <a:round/>
                      <a:headEnd type="none" w="med" len="med"/>
                      <a:tailEnd type="none" w="med" len="med"/>
                    </a:lnB>
                  </a:tcPr>
                </a:tc>
                <a:extLst>
                  <a:ext uri="{0D108BD9-81ED-4DB2-BD59-A6C34878D82A}">
                    <a16:rowId xmlns:a16="http://schemas.microsoft.com/office/drawing/2014/main" val="1096811242"/>
                  </a:ext>
                </a:extLst>
              </a:tr>
              <a:tr h="0">
                <a:tc vMerge="1">
                  <a:txBody>
                    <a:bodyPr/>
                    <a:lstStyle/>
                    <a:p>
                      <a:pPr algn="l"/>
                      <a:endParaRPr kumimoji="1" lang="en-US" altLang="ja-JP"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実用化開発等の実施先の地域区分（右記</a:t>
                      </a:r>
                      <a:r>
                        <a:rPr kumimoji="1" lang="en-US" altLang="ja-JP" sz="1050">
                          <a:latin typeface="Yu Gothic UI" panose="020B0500000000000000" pitchFamily="50" charset="-128"/>
                          <a:ea typeface="Yu Gothic UI" panose="020B0500000000000000" pitchFamily="50" charset="-128"/>
                          <a:sym typeface="Yu Gothic UI" panose="020B0500000000000000" pitchFamily="50" charset="-128"/>
                        </a:rPr>
                        <a:t>4</a:t>
                      </a: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区分から該当するものを赤枠で囲うこと。）</a:t>
                      </a: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9525" cap="flat" cmpd="sng" algn="ctr">
                      <a:solidFill>
                        <a:schemeClr val="tx1">
                          <a:lumMod val="50000"/>
                          <a:lumOff val="50000"/>
                        </a:schemeClr>
                      </a:solidFill>
                      <a:prstDash val="sysDash"/>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【ⅰ</a:t>
                      </a:r>
                      <a:r>
                        <a:rPr kumimoji="1" lang="ja-JP" altLang="en-US" sz="1050" b="0" i="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：避難指示解除後</a:t>
                      </a:r>
                      <a:r>
                        <a:rPr kumimoji="1" lang="en-US" altLang="ja-JP" sz="1050" b="0" i="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7</a:t>
                      </a:r>
                      <a:r>
                        <a:rPr kumimoji="1" lang="ja-JP" altLang="en-US" sz="1050" b="0" i="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年以内（令和</a:t>
                      </a:r>
                      <a:r>
                        <a:rPr kumimoji="1" lang="en-US" altLang="ja-JP" sz="1050" b="0" i="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8</a:t>
                      </a:r>
                      <a:r>
                        <a:rPr kumimoji="1" lang="ja-JP" altLang="en-US" sz="1050" b="0" i="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年</a:t>
                      </a:r>
                      <a:r>
                        <a:rPr kumimoji="1" lang="en-US" altLang="ja-JP" sz="1050" b="0" i="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4</a:t>
                      </a:r>
                      <a:r>
                        <a:rPr kumimoji="1" lang="ja-JP" altLang="en-US" sz="1050" b="0" i="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月</a:t>
                      </a:r>
                      <a:r>
                        <a:rPr kumimoji="1" lang="en-US" altLang="ja-JP" sz="1050" b="0" i="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1</a:t>
                      </a:r>
                      <a:r>
                        <a:rPr kumimoji="1" lang="ja-JP" altLang="en-US" sz="1050" b="0" i="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日時点）の避難指示解除区域、認定特定復興再生拠点区域、</a:t>
                      </a:r>
                      <a:br>
                        <a:rPr kumimoji="1" lang="en-US" altLang="ja-JP" sz="1050" b="0" i="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50" b="0" i="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認定特定帰還居住区域</a:t>
                      </a:r>
                      <a:r>
                        <a:rPr kumimoji="1" lang="en-US" altLang="ja-JP" sz="1050" b="0" i="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a:t>
                      </a:r>
                      <a:endParaRPr kumimoji="1" lang="ja-JP" altLang="en-US" sz="1050" b="0" i="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p>
                      <a:pPr marL="268288"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南相馬市の一部、富岡町の一部、大熊町の一部、</a:t>
                      </a:r>
                      <a:endParaRPr kumimoji="1" lang="en-US" altLang="ja-JP" sz="1050" b="0" i="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p>
                      <a:pPr marL="268288"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双葉町の一部、浪江町の一部、葛尾村の一部、</a:t>
                      </a:r>
                      <a:endParaRPr kumimoji="1" lang="en-US" altLang="ja-JP" sz="1050" b="0" i="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p>
                      <a:pPr marL="268288"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飯舘村の一部</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【ⅱ</a:t>
                      </a:r>
                      <a:r>
                        <a:rPr kumimoji="1" lang="ja-JP" altLang="en-US" sz="1050" b="0" i="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：避難指示解除区域等（上記</a:t>
                      </a:r>
                      <a:r>
                        <a:rPr kumimoji="1" lang="en-US" altLang="ja-JP" sz="1050" b="0" i="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ⅰ</a:t>
                      </a:r>
                      <a:r>
                        <a:rPr kumimoji="1" lang="ja-JP" altLang="en-US" sz="1050" b="0" i="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を除く）</a:t>
                      </a:r>
                      <a:r>
                        <a:rPr kumimoji="1" lang="en-US" altLang="ja-JP" sz="1050" b="0" i="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a:t>
                      </a:r>
                      <a:endParaRPr kumimoji="1" lang="ja-JP" altLang="en-US" sz="1050" b="0" i="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p>
                      <a:pPr marL="268288" marR="0" lvl="0" indent="0" algn="l" defTabSz="914400" rtl="0" eaLnBrk="1" fontAlgn="auto" latinLnBrk="0" hangingPunct="1">
                        <a:lnSpc>
                          <a:spcPct val="100000"/>
                        </a:lnSpc>
                        <a:spcBef>
                          <a:spcPts val="0"/>
                        </a:spcBef>
                        <a:spcAft>
                          <a:spcPts val="300"/>
                        </a:spcAft>
                        <a:buClrTx/>
                        <a:buSzTx/>
                        <a:buFontTx/>
                        <a:buNone/>
                        <a:tabLst/>
                        <a:defRPr/>
                      </a:pPr>
                      <a:r>
                        <a:rPr kumimoji="1" lang="ja-JP" altLang="en-US" sz="1050" b="0" i="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rPr>
                        <a:t>南相馬市小高区、富岡町の一部、浪江町の一部、</a:t>
                      </a:r>
                      <a:br>
                        <a:rPr kumimoji="1" lang="en-US" altLang="ja-JP" sz="1050" b="0" i="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rPr>
                      </a:br>
                      <a:r>
                        <a:rPr kumimoji="1" lang="ja-JP" altLang="en-US" sz="1050" b="0" i="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rPr>
                        <a:t>葛尾村の一部、飯舘村の一部</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【ⅲ</a:t>
                      </a:r>
                      <a:r>
                        <a:rPr kumimoji="1" lang="ja-JP" altLang="en-US" sz="1050" b="0" i="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：避難指示解除区域等（上記</a:t>
                      </a:r>
                      <a:r>
                        <a:rPr kumimoji="1" lang="en-US" altLang="ja-JP" sz="1050" b="0" i="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ⅰ</a:t>
                      </a:r>
                      <a:r>
                        <a:rPr kumimoji="1" lang="ja-JP" altLang="en-US" sz="1050" b="0" i="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a:t>
                      </a:r>
                      <a:r>
                        <a:rPr kumimoji="1" lang="en-US" altLang="ja-JP" sz="1050" b="0" i="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ⅱ</a:t>
                      </a:r>
                      <a:r>
                        <a:rPr kumimoji="1" lang="ja-JP" altLang="en-US" sz="1050" b="0" i="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を除く）</a:t>
                      </a:r>
                      <a:r>
                        <a:rPr kumimoji="1" lang="en-US" altLang="ja-JP" sz="1050" b="0" i="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a:t>
                      </a:r>
                      <a:endParaRPr kumimoji="1" lang="ja-JP" altLang="en-US" sz="1050" b="0" i="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p>
                      <a:pPr marL="268288" marR="0" lvl="0" indent="0" algn="l" defTabSz="914400" rtl="0" eaLnBrk="1" fontAlgn="auto" latinLnBrk="0" hangingPunct="1">
                        <a:lnSpc>
                          <a:spcPct val="100000"/>
                        </a:lnSpc>
                        <a:spcBef>
                          <a:spcPts val="0"/>
                        </a:spcBef>
                        <a:spcAft>
                          <a:spcPts val="300"/>
                        </a:spcAft>
                        <a:buClrTx/>
                        <a:buSzTx/>
                        <a:buFontTx/>
                        <a:buNone/>
                        <a:tabLst/>
                        <a:defRPr/>
                      </a:pPr>
                      <a:r>
                        <a:rPr kumimoji="1" lang="ja-JP" altLang="en-US" sz="1050" b="0" i="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rPr>
                        <a:t>田村市の一部、南相馬市の一部、川俣町の一部、</a:t>
                      </a:r>
                      <a:br>
                        <a:rPr kumimoji="1" lang="en-US" altLang="ja-JP" sz="1050" b="0" i="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rPr>
                      </a:br>
                      <a:r>
                        <a:rPr kumimoji="1" lang="ja-JP" altLang="en-US" sz="1050" b="0" i="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rPr>
                        <a:t>広野町、楢葉町、川内村</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【ⅳ</a:t>
                      </a:r>
                      <a:r>
                        <a:rPr kumimoji="1" lang="ja-JP" altLang="en-US" sz="1050" b="0" i="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：浜通り等</a:t>
                      </a:r>
                      <a:r>
                        <a:rPr kumimoji="1" lang="en-US" altLang="ja-JP" sz="1050" b="0" i="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15</a:t>
                      </a:r>
                      <a:r>
                        <a:rPr kumimoji="1" lang="ja-JP" altLang="en-US" sz="1050" b="0" i="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市町村のうち避難指示のなかった区域</a:t>
                      </a:r>
                      <a:r>
                        <a:rPr kumimoji="1" lang="en-US" altLang="ja-JP" sz="1050" b="0" i="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a:t>
                      </a:r>
                      <a:endParaRPr kumimoji="1" lang="ja-JP" altLang="en-US" sz="1050" b="0" i="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p>
                      <a:pPr marL="268288"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kern="1200">
                          <a:solidFill>
                            <a:schemeClr val="tx1"/>
                          </a:solidFill>
                          <a:latin typeface="Yu Gothic UI" panose="020B0500000000000000" pitchFamily="50" charset="-128"/>
                          <a:ea typeface="Yu Gothic UI" panose="020B0500000000000000" pitchFamily="50" charset="-128"/>
                          <a:cs typeface="+mn-cs"/>
                          <a:sym typeface="Yu Gothic UI" panose="020B0500000000000000" pitchFamily="50" charset="-128"/>
                        </a:rPr>
                        <a:t>いわき市、相馬市、田村市の一部、南相馬市の一部、川俣町の一部、新地町</a:t>
                      </a: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9525" cap="flat" cmpd="sng" algn="ctr">
                      <a:solidFill>
                        <a:schemeClr val="tx1">
                          <a:lumMod val="50000"/>
                          <a:lumOff val="50000"/>
                        </a:schemeClr>
                      </a:solidFill>
                      <a:prstDash val="sysDash"/>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36980726"/>
                  </a:ext>
                </a:extLst>
              </a:tr>
              <a:tr h="0">
                <a:tc gridSpan="2">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事業所概要</a:t>
                      </a: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a:txBody>
                    <a:bodyPr/>
                    <a:lstStyle/>
                    <a:p>
                      <a:pPr algn="l"/>
                      <a:r>
                        <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本社　試験・評価センター　研究開発拠点　生産拠点</a:t>
                      </a: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80721019"/>
                  </a:ext>
                </a:extLst>
              </a:tr>
              <a:tr h="0">
                <a:tc gridSpan="2">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事業者名（ふりがな）</a:t>
                      </a: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a:txBody>
                    <a:bodyPr/>
                    <a:lstStyle/>
                    <a:p>
                      <a:pPr algn="l"/>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2828741"/>
                  </a:ext>
                </a:extLst>
              </a:tr>
              <a:tr h="0">
                <a:tc gridSpan="3">
                  <a:txBody>
                    <a:bodyPr/>
                    <a:lstStyle/>
                    <a:p>
                      <a:pPr marL="268288" indent="-268288" algn="l"/>
                      <a:r>
                        <a:rPr kumimoji="1" lang="en-US" altLang="ja-JP" sz="900">
                          <a:latin typeface="Yu Gothic UI" panose="020B0500000000000000" pitchFamily="50" charset="-128"/>
                          <a:ea typeface="Yu Gothic UI" panose="020B0500000000000000" pitchFamily="50" charset="-128"/>
                          <a:sym typeface="Yu Gothic UI" panose="020B0500000000000000" pitchFamily="50" charset="-128"/>
                        </a:rPr>
                        <a:t>※</a:t>
                      </a:r>
                      <a:r>
                        <a:rPr kumimoji="1" lang="ja-JP" altLang="en-US" sz="900">
                          <a:latin typeface="Yu Gothic UI" panose="020B0500000000000000" pitchFamily="50" charset="-128"/>
                          <a:ea typeface="Yu Gothic UI" panose="020B0500000000000000" pitchFamily="50" charset="-128"/>
                          <a:sym typeface="Yu Gothic UI" panose="020B0500000000000000" pitchFamily="50" charset="-128"/>
                        </a:rPr>
                        <a:t>１ 補助対象地域として申請する本社、試験・評価センター、研究開発拠点、生産拠点の住所を記載。本社の住所と同様の場合は、「同上」と記載すること。</a:t>
                      </a:r>
                    </a:p>
                    <a:p>
                      <a:pPr marL="268288" indent="-268288" algn="l"/>
                      <a:r>
                        <a:rPr kumimoji="1" lang="en-US" altLang="ja-JP" sz="900">
                          <a:latin typeface="Yu Gothic UI" panose="020B0500000000000000" pitchFamily="50" charset="-128"/>
                          <a:ea typeface="Yu Gothic UI" panose="020B0500000000000000" pitchFamily="50" charset="-128"/>
                          <a:sym typeface="Yu Gothic UI" panose="020B0500000000000000" pitchFamily="50" charset="-128"/>
                        </a:rPr>
                        <a:t>※</a:t>
                      </a:r>
                      <a:r>
                        <a:rPr kumimoji="1" lang="ja-JP" altLang="en-US" sz="900">
                          <a:latin typeface="Yu Gothic UI" panose="020B0500000000000000" pitchFamily="50" charset="-128"/>
                          <a:ea typeface="Yu Gothic UI" panose="020B0500000000000000" pitchFamily="50" charset="-128"/>
                          <a:sym typeface="Yu Gothic UI" panose="020B0500000000000000" pitchFamily="50" charset="-128"/>
                        </a:rPr>
                        <a:t>２ 実用化開発等を実施する拠点の住所を記載。福島県浜通り地域内の拠点の住所と同様の場合は、「同上」と記載すること。</a:t>
                      </a:r>
                    </a:p>
                  </a:txBody>
                  <a:tcPr marL="36000" marR="36000" marT="18000" marB="1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hMerge="1">
                  <a:txBody>
                    <a:bodyPr/>
                    <a:lstStyle/>
                    <a:p>
                      <a:pPr algn="l"/>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91607817"/>
                  </a:ext>
                </a:extLst>
              </a:tr>
            </a:tbl>
          </a:graphicData>
        </a:graphic>
      </p:graphicFrame>
      <p:graphicFrame>
        <p:nvGraphicFramePr>
          <p:cNvPr id="13" name="表 8">
            <a:extLst>
              <a:ext uri="{FF2B5EF4-FFF2-40B4-BE49-F238E27FC236}">
                <a16:creationId xmlns:a16="http://schemas.microsoft.com/office/drawing/2014/main" id="{B46C297E-C058-8B4F-F458-A177D8B3CD0B}"/>
              </a:ext>
            </a:extLst>
          </p:cNvPr>
          <p:cNvGraphicFramePr>
            <a:graphicFrameLocks noGrp="1"/>
          </p:cNvGraphicFramePr>
          <p:nvPr>
            <p:extLst>
              <p:ext uri="{D42A27DB-BD31-4B8C-83A1-F6EECF244321}">
                <p14:modId xmlns:p14="http://schemas.microsoft.com/office/powerpoint/2010/main" val="1792011618"/>
              </p:ext>
            </p:extLst>
          </p:nvPr>
        </p:nvGraphicFramePr>
        <p:xfrm>
          <a:off x="272480" y="5354351"/>
          <a:ext cx="4608513" cy="1176120"/>
        </p:xfrm>
        <a:graphic>
          <a:graphicData uri="http://schemas.openxmlformats.org/drawingml/2006/table">
            <a:tbl>
              <a:tblPr firstRow="1" bandRow="1">
                <a:tableStyleId>{2D5ABB26-0587-4C30-8999-92F81FD0307C}</a:tableStyleId>
              </a:tblPr>
              <a:tblGrid>
                <a:gridCol w="1370743">
                  <a:extLst>
                    <a:ext uri="{9D8B030D-6E8A-4147-A177-3AD203B41FA5}">
                      <a16:colId xmlns:a16="http://schemas.microsoft.com/office/drawing/2014/main" val="2115539018"/>
                    </a:ext>
                  </a:extLst>
                </a:gridCol>
                <a:gridCol w="3237770">
                  <a:extLst>
                    <a:ext uri="{9D8B030D-6E8A-4147-A177-3AD203B41FA5}">
                      <a16:colId xmlns:a16="http://schemas.microsoft.com/office/drawing/2014/main" val="1876329676"/>
                    </a:ext>
                  </a:extLst>
                </a:gridCol>
              </a:tblGrid>
              <a:tr h="0">
                <a:tc gridSpan="2">
                  <a:txBody>
                    <a:bodyPr/>
                    <a:lstStyle/>
                    <a:p>
                      <a:pPr algn="l"/>
                      <a:r>
                        <a:rPr kumimoji="1" lang="en-US" altLang="ja-JP" sz="1050">
                          <a:latin typeface="Yu Gothic UI" panose="020B0500000000000000" pitchFamily="50" charset="-128"/>
                          <a:ea typeface="Yu Gothic UI" panose="020B0500000000000000" pitchFamily="50" charset="-128"/>
                          <a:sym typeface="Yu Gothic UI" panose="020B0500000000000000" pitchFamily="50" charset="-128"/>
                        </a:rPr>
                        <a:t>(2)</a:t>
                      </a: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 担当者</a:t>
                      </a:r>
                    </a:p>
                  </a:txBody>
                  <a:tcPr marL="36000" marR="36000" marT="18000" marB="1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04174061"/>
                  </a:ext>
                </a:extLst>
              </a:tr>
              <a:tr h="0">
                <a:tc>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所属部署</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l"/>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829822"/>
                  </a:ext>
                </a:extLst>
              </a:tr>
              <a:tr h="0">
                <a:tc>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所属住所</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l"/>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58985696"/>
                  </a:ext>
                </a:extLst>
              </a:tr>
              <a:tr h="0">
                <a:tc>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役職・氏名（ふりがな）</a:t>
                      </a:r>
                      <a:endParaRPr kumimoji="1" lang="en-US" altLang="ja-JP"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l"/>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96811242"/>
                  </a:ext>
                </a:extLst>
              </a:tr>
              <a:tr h="0">
                <a:tc>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電話番号（必須）</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l"/>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80721019"/>
                  </a:ext>
                </a:extLst>
              </a:tr>
              <a:tr h="0">
                <a:tc>
                  <a:txBody>
                    <a:bodyPr/>
                    <a:lstStyle/>
                    <a:p>
                      <a:pPr algn="l"/>
                      <a:r>
                        <a:rPr kumimoji="1" lang="en-US" altLang="ja-JP" sz="1050">
                          <a:latin typeface="Yu Gothic UI" panose="020B0500000000000000" pitchFamily="50" charset="-128"/>
                          <a:ea typeface="Yu Gothic UI" panose="020B0500000000000000" pitchFamily="50" charset="-128"/>
                          <a:sym typeface="Yu Gothic UI" panose="020B0500000000000000" pitchFamily="50" charset="-128"/>
                        </a:rPr>
                        <a:t>E-mail</a:t>
                      </a: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（必須）</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l"/>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2828741"/>
                  </a:ext>
                </a:extLst>
              </a:tr>
            </a:tbl>
          </a:graphicData>
        </a:graphic>
      </p:graphicFrame>
      <p:graphicFrame>
        <p:nvGraphicFramePr>
          <p:cNvPr id="22" name="表 8">
            <a:extLst>
              <a:ext uri="{FF2B5EF4-FFF2-40B4-BE49-F238E27FC236}">
                <a16:creationId xmlns:a16="http://schemas.microsoft.com/office/drawing/2014/main" id="{E786DAC8-217C-5D4C-5263-DC8C050D486D}"/>
              </a:ext>
            </a:extLst>
          </p:cNvPr>
          <p:cNvGraphicFramePr>
            <a:graphicFrameLocks noGrp="1"/>
          </p:cNvGraphicFramePr>
          <p:nvPr/>
        </p:nvGraphicFramePr>
        <p:xfrm>
          <a:off x="5031403" y="694139"/>
          <a:ext cx="4594087" cy="2600280"/>
        </p:xfrm>
        <a:graphic>
          <a:graphicData uri="http://schemas.openxmlformats.org/drawingml/2006/table">
            <a:tbl>
              <a:tblPr firstRow="1" bandRow="1">
                <a:tableStyleId>{2D5ABB26-0587-4C30-8999-92F81FD0307C}</a:tableStyleId>
              </a:tblPr>
              <a:tblGrid>
                <a:gridCol w="355906">
                  <a:extLst>
                    <a:ext uri="{9D8B030D-6E8A-4147-A177-3AD203B41FA5}">
                      <a16:colId xmlns:a16="http://schemas.microsoft.com/office/drawing/2014/main" val="2115539018"/>
                    </a:ext>
                  </a:extLst>
                </a:gridCol>
                <a:gridCol w="954405">
                  <a:extLst>
                    <a:ext uri="{9D8B030D-6E8A-4147-A177-3AD203B41FA5}">
                      <a16:colId xmlns:a16="http://schemas.microsoft.com/office/drawing/2014/main" val="1290342237"/>
                    </a:ext>
                  </a:extLst>
                </a:gridCol>
                <a:gridCol w="3283776">
                  <a:extLst>
                    <a:ext uri="{9D8B030D-6E8A-4147-A177-3AD203B41FA5}">
                      <a16:colId xmlns:a16="http://schemas.microsoft.com/office/drawing/2014/main" val="1876329676"/>
                    </a:ext>
                  </a:extLst>
                </a:gridCol>
              </a:tblGrid>
              <a:tr h="0">
                <a:tc gridSpan="3">
                  <a:txBody>
                    <a:bodyPr/>
                    <a:lstStyle/>
                    <a:p>
                      <a:pPr algn="l"/>
                      <a:r>
                        <a:rPr kumimoji="1" lang="en-US" altLang="ja-JP" sz="1050">
                          <a:latin typeface="Yu Gothic UI" panose="020B0500000000000000" pitchFamily="50" charset="-128"/>
                          <a:ea typeface="Yu Gothic UI" panose="020B0500000000000000" pitchFamily="50" charset="-128"/>
                          <a:sym typeface="Yu Gothic UI" panose="020B0500000000000000" pitchFamily="50" charset="-128"/>
                        </a:rPr>
                        <a:t>(3)</a:t>
                      </a: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 連携企業①</a:t>
                      </a:r>
                      <a:endParaRPr kumimoji="1" lang="en-US" altLang="ja-JP"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90742969"/>
                  </a:ext>
                </a:extLst>
              </a:tr>
              <a:tr h="0">
                <a:tc rowSpan="3">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住所</a:t>
                      </a:r>
                      <a:endParaRPr kumimoji="1" lang="en-US" altLang="ja-JP"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本社</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l"/>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829822"/>
                  </a:ext>
                </a:extLst>
              </a:tr>
              <a:tr h="0">
                <a:tc vMerge="1">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住所</a:t>
                      </a:r>
                      <a:endParaRPr kumimoji="1" lang="en-US" altLang="ja-JP" sz="1050">
                        <a:latin typeface="Yu Gothic UI" panose="020B0500000000000000" pitchFamily="50" charset="-128"/>
                        <a:ea typeface="Yu Gothic UI" panose="020B0500000000000000" pitchFamily="50" charset="-128"/>
                        <a:sym typeface="Yu Gothic UI" panose="020B0500000000000000" pitchFamily="50" charset="-128"/>
                      </a:endParaRPr>
                    </a:p>
                    <a:p>
                      <a:pPr algn="l"/>
                      <a:r>
                        <a:rPr kumimoji="1" lang="en-US" altLang="ja-JP" sz="900">
                          <a:latin typeface="Yu Gothic UI" panose="020B0500000000000000" pitchFamily="50" charset="-128"/>
                          <a:ea typeface="Yu Gothic UI" panose="020B0500000000000000" pitchFamily="50" charset="-128"/>
                          <a:sym typeface="Yu Gothic UI" panose="020B0500000000000000" pitchFamily="50" charset="-128"/>
                        </a:rPr>
                        <a:t>()</a:t>
                      </a:r>
                      <a:endParaRPr kumimoji="1" lang="ja-JP" altLang="en-US" sz="90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福島県浜通り地内</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58985696"/>
                  </a:ext>
                </a:extLst>
              </a:tr>
              <a:tr h="0">
                <a:tc vMerge="1">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住所</a:t>
                      </a:r>
                      <a:endParaRPr kumimoji="1" lang="en-US" altLang="ja-JP" sz="1050">
                        <a:latin typeface="Yu Gothic UI" panose="020B0500000000000000" pitchFamily="50" charset="-128"/>
                        <a:ea typeface="Yu Gothic UI" panose="020B0500000000000000" pitchFamily="50" charset="-128"/>
                        <a:sym typeface="Yu Gothic UI" panose="020B0500000000000000" pitchFamily="50" charset="-128"/>
                      </a:endParaRPr>
                    </a:p>
                    <a:p>
                      <a:pPr algn="l"/>
                      <a:r>
                        <a:rPr kumimoji="1" lang="en-US" altLang="ja-JP" sz="900">
                          <a:latin typeface="Yu Gothic UI" panose="020B0500000000000000" pitchFamily="50" charset="-128"/>
                          <a:ea typeface="Yu Gothic UI" panose="020B0500000000000000" pitchFamily="50" charset="-128"/>
                          <a:sym typeface="Yu Gothic UI" panose="020B0500000000000000" pitchFamily="50" charset="-128"/>
                        </a:rPr>
                        <a:t>()</a:t>
                      </a:r>
                      <a:endParaRPr kumimoji="1" lang="ja-JP" altLang="en-US" sz="90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実用化開発等の実施先</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96811242"/>
                  </a:ext>
                </a:extLst>
              </a:tr>
              <a:tr h="0">
                <a:tc gridSpan="2">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事業所概要</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本社　試験・評価センター　研究開発拠点　生産拠点</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80721019"/>
                  </a:ext>
                </a:extLst>
              </a:tr>
              <a:tr h="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事業者名（ふりがな）</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2828741"/>
                  </a:ext>
                </a:extLst>
              </a:tr>
              <a:tr h="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代表者役職・</a:t>
                      </a:r>
                      <a:endParaRPr kumimoji="1" lang="en-US" altLang="ja-JP" sz="1050">
                        <a:latin typeface="Yu Gothic UI" panose="020B0500000000000000" pitchFamily="50" charset="-128"/>
                        <a:ea typeface="Yu Gothic UI" panose="020B0500000000000000" pitchFamily="50" charset="-128"/>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氏名（ふりがな）</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a:txBody>
                    <a:bodyPr/>
                    <a:lstStyle/>
                    <a:p>
                      <a:pPr algn="l"/>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11096355"/>
                  </a:ext>
                </a:extLst>
              </a:tr>
              <a:tr h="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担当者役職・</a:t>
                      </a:r>
                      <a:endParaRPr kumimoji="1" lang="en-US" altLang="ja-JP" sz="1050">
                        <a:latin typeface="Yu Gothic UI" panose="020B0500000000000000" pitchFamily="50" charset="-128"/>
                        <a:ea typeface="Yu Gothic UI" panose="020B0500000000000000" pitchFamily="50" charset="-128"/>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氏名（ふりがな）</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a:txBody>
                    <a:bodyPr/>
                    <a:lstStyle/>
                    <a:p>
                      <a:pPr algn="l"/>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91852684"/>
                  </a:ext>
                </a:extLst>
              </a:tr>
              <a:tr h="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電話番号（必須）</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a:txBody>
                    <a:bodyPr/>
                    <a:lstStyle/>
                    <a:p>
                      <a:pPr algn="l"/>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43479365"/>
                  </a:ext>
                </a:extLst>
              </a:tr>
              <a:tr h="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a:latin typeface="Yu Gothic UI" panose="020B0500000000000000" pitchFamily="50" charset="-128"/>
                          <a:ea typeface="Yu Gothic UI" panose="020B0500000000000000" pitchFamily="50" charset="-128"/>
                          <a:sym typeface="Yu Gothic UI" panose="020B0500000000000000" pitchFamily="50" charset="-128"/>
                        </a:rPr>
                        <a:t>E-mail</a:t>
                      </a: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（必須）</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a:txBody>
                    <a:bodyPr/>
                    <a:lstStyle/>
                    <a:p>
                      <a:pPr algn="l"/>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60666527"/>
                  </a:ext>
                </a:extLst>
              </a:tr>
            </a:tbl>
          </a:graphicData>
        </a:graphic>
      </p:graphicFrame>
      <p:graphicFrame>
        <p:nvGraphicFramePr>
          <p:cNvPr id="16" name="表 8">
            <a:extLst>
              <a:ext uri="{FF2B5EF4-FFF2-40B4-BE49-F238E27FC236}">
                <a16:creationId xmlns:a16="http://schemas.microsoft.com/office/drawing/2014/main" id="{F544C038-8E4E-49C4-8B31-C4E7C9CDA1DD}"/>
              </a:ext>
            </a:extLst>
          </p:cNvPr>
          <p:cNvGraphicFramePr>
            <a:graphicFrameLocks noGrp="1"/>
          </p:cNvGraphicFramePr>
          <p:nvPr/>
        </p:nvGraphicFramePr>
        <p:xfrm>
          <a:off x="5031403" y="3429000"/>
          <a:ext cx="4594087" cy="2600280"/>
        </p:xfrm>
        <a:graphic>
          <a:graphicData uri="http://schemas.openxmlformats.org/drawingml/2006/table">
            <a:tbl>
              <a:tblPr firstRow="1" bandRow="1">
                <a:tableStyleId>{2D5ABB26-0587-4C30-8999-92F81FD0307C}</a:tableStyleId>
              </a:tblPr>
              <a:tblGrid>
                <a:gridCol w="355906">
                  <a:extLst>
                    <a:ext uri="{9D8B030D-6E8A-4147-A177-3AD203B41FA5}">
                      <a16:colId xmlns:a16="http://schemas.microsoft.com/office/drawing/2014/main" val="2115539018"/>
                    </a:ext>
                  </a:extLst>
                </a:gridCol>
                <a:gridCol w="954405">
                  <a:extLst>
                    <a:ext uri="{9D8B030D-6E8A-4147-A177-3AD203B41FA5}">
                      <a16:colId xmlns:a16="http://schemas.microsoft.com/office/drawing/2014/main" val="1290342237"/>
                    </a:ext>
                  </a:extLst>
                </a:gridCol>
                <a:gridCol w="3283776">
                  <a:extLst>
                    <a:ext uri="{9D8B030D-6E8A-4147-A177-3AD203B41FA5}">
                      <a16:colId xmlns:a16="http://schemas.microsoft.com/office/drawing/2014/main" val="1876329676"/>
                    </a:ext>
                  </a:extLst>
                </a:gridCol>
              </a:tblGrid>
              <a:tr h="0">
                <a:tc gridSpan="3">
                  <a:txBody>
                    <a:bodyPr/>
                    <a:lstStyle/>
                    <a:p>
                      <a:pPr algn="l"/>
                      <a:r>
                        <a:rPr kumimoji="1" lang="en-US" altLang="ja-JP" sz="1050">
                          <a:latin typeface="Yu Gothic UI" panose="020B0500000000000000" pitchFamily="50" charset="-128"/>
                          <a:ea typeface="Yu Gothic UI" panose="020B0500000000000000" pitchFamily="50" charset="-128"/>
                          <a:sym typeface="Yu Gothic UI" panose="020B0500000000000000" pitchFamily="50" charset="-128"/>
                        </a:rPr>
                        <a:t>(3)</a:t>
                      </a: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 連携企業②</a:t>
                      </a:r>
                      <a:endParaRPr kumimoji="1" lang="en-US" altLang="ja-JP"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90742969"/>
                  </a:ext>
                </a:extLst>
              </a:tr>
              <a:tr h="0">
                <a:tc rowSpan="3">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住所</a:t>
                      </a:r>
                      <a:endParaRPr kumimoji="1" lang="en-US" altLang="ja-JP"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本社</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l"/>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829822"/>
                  </a:ext>
                </a:extLst>
              </a:tr>
              <a:tr h="0">
                <a:tc vMerge="1">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住所</a:t>
                      </a:r>
                      <a:endParaRPr kumimoji="1" lang="en-US" altLang="ja-JP" sz="1050">
                        <a:latin typeface="Yu Gothic UI" panose="020B0500000000000000" pitchFamily="50" charset="-128"/>
                        <a:ea typeface="Yu Gothic UI" panose="020B0500000000000000" pitchFamily="50" charset="-128"/>
                        <a:sym typeface="Yu Gothic UI" panose="020B0500000000000000" pitchFamily="50" charset="-128"/>
                      </a:endParaRPr>
                    </a:p>
                    <a:p>
                      <a:pPr algn="l"/>
                      <a:r>
                        <a:rPr kumimoji="1" lang="en-US" altLang="ja-JP" sz="900">
                          <a:latin typeface="Yu Gothic UI" panose="020B0500000000000000" pitchFamily="50" charset="-128"/>
                          <a:ea typeface="Yu Gothic UI" panose="020B0500000000000000" pitchFamily="50" charset="-128"/>
                          <a:sym typeface="Yu Gothic UI" panose="020B0500000000000000" pitchFamily="50" charset="-128"/>
                        </a:rPr>
                        <a:t>()</a:t>
                      </a:r>
                      <a:endParaRPr kumimoji="1" lang="ja-JP" altLang="en-US" sz="90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福島県浜通り地内</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58985696"/>
                  </a:ext>
                </a:extLst>
              </a:tr>
              <a:tr h="0">
                <a:tc vMerge="1">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住所</a:t>
                      </a:r>
                      <a:endParaRPr kumimoji="1" lang="en-US" altLang="ja-JP" sz="1050">
                        <a:latin typeface="Yu Gothic UI" panose="020B0500000000000000" pitchFamily="50" charset="-128"/>
                        <a:ea typeface="Yu Gothic UI" panose="020B0500000000000000" pitchFamily="50" charset="-128"/>
                        <a:sym typeface="Yu Gothic UI" panose="020B0500000000000000" pitchFamily="50" charset="-128"/>
                      </a:endParaRPr>
                    </a:p>
                    <a:p>
                      <a:pPr algn="l"/>
                      <a:r>
                        <a:rPr kumimoji="1" lang="en-US" altLang="ja-JP" sz="900">
                          <a:latin typeface="Yu Gothic UI" panose="020B0500000000000000" pitchFamily="50" charset="-128"/>
                          <a:ea typeface="Yu Gothic UI" panose="020B0500000000000000" pitchFamily="50" charset="-128"/>
                          <a:sym typeface="Yu Gothic UI" panose="020B0500000000000000" pitchFamily="50" charset="-128"/>
                        </a:rPr>
                        <a:t>()</a:t>
                      </a:r>
                      <a:endParaRPr kumimoji="1" lang="ja-JP" altLang="en-US" sz="90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実用化開発等の実施先</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96811242"/>
                  </a:ext>
                </a:extLst>
              </a:tr>
              <a:tr h="0">
                <a:tc gridSpan="2">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事業所概要</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本社　試験・評価センター　研究開発拠点　生産拠点</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80721019"/>
                  </a:ext>
                </a:extLst>
              </a:tr>
              <a:tr h="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事業者名（ふりがな）</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2828741"/>
                  </a:ext>
                </a:extLst>
              </a:tr>
              <a:tr h="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代表者役職・</a:t>
                      </a:r>
                      <a:endParaRPr kumimoji="1" lang="en-US" altLang="ja-JP" sz="1050">
                        <a:latin typeface="Yu Gothic UI" panose="020B0500000000000000" pitchFamily="50" charset="-128"/>
                        <a:ea typeface="Yu Gothic UI" panose="020B0500000000000000" pitchFamily="50" charset="-128"/>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氏名（ふりがな）</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a:txBody>
                    <a:bodyPr/>
                    <a:lstStyle/>
                    <a:p>
                      <a:pPr algn="l"/>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11096355"/>
                  </a:ext>
                </a:extLst>
              </a:tr>
              <a:tr h="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担当者役職・</a:t>
                      </a:r>
                      <a:endParaRPr kumimoji="1" lang="en-US" altLang="ja-JP" sz="1050">
                        <a:latin typeface="Yu Gothic UI" panose="020B0500000000000000" pitchFamily="50" charset="-128"/>
                        <a:ea typeface="Yu Gothic UI" panose="020B0500000000000000" pitchFamily="50" charset="-128"/>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氏名（ふりがな）</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a:txBody>
                    <a:bodyPr/>
                    <a:lstStyle/>
                    <a:p>
                      <a:pPr algn="l"/>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91852684"/>
                  </a:ext>
                </a:extLst>
              </a:tr>
              <a:tr h="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電話番号（必須）</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a:txBody>
                    <a:bodyPr/>
                    <a:lstStyle/>
                    <a:p>
                      <a:pPr algn="l"/>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43479365"/>
                  </a:ext>
                </a:extLst>
              </a:tr>
              <a:tr h="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a:latin typeface="Yu Gothic UI" panose="020B0500000000000000" pitchFamily="50" charset="-128"/>
                          <a:ea typeface="Yu Gothic UI" panose="020B0500000000000000" pitchFamily="50" charset="-128"/>
                          <a:sym typeface="Yu Gothic UI" panose="020B0500000000000000" pitchFamily="50" charset="-128"/>
                        </a:rPr>
                        <a:t>E-mail</a:t>
                      </a: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（必須）</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a:txBody>
                    <a:bodyPr/>
                    <a:lstStyle/>
                    <a:p>
                      <a:pPr algn="l"/>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60666527"/>
                  </a:ext>
                </a:extLst>
              </a:tr>
            </a:tbl>
          </a:graphicData>
        </a:graphic>
      </p:graphicFrame>
      <p:sp>
        <p:nvSpPr>
          <p:cNvPr id="17" name="角丸四角形吹き出し 9">
            <a:extLst>
              <a:ext uri="{FF2B5EF4-FFF2-40B4-BE49-F238E27FC236}">
                <a16:creationId xmlns:a16="http://schemas.microsoft.com/office/drawing/2014/main" id="{99253262-1EDF-8C17-B619-8968F57BC2CE}"/>
              </a:ext>
            </a:extLst>
          </p:cNvPr>
          <p:cNvSpPr/>
          <p:nvPr/>
        </p:nvSpPr>
        <p:spPr>
          <a:xfrm>
            <a:off x="5025009" y="6106989"/>
            <a:ext cx="4581423" cy="634395"/>
          </a:xfrm>
          <a:prstGeom prst="borderCallout3">
            <a:avLst>
              <a:gd name="adj1" fmla="val 52888"/>
              <a:gd name="adj2" fmla="val 285"/>
              <a:gd name="adj3" fmla="val 52642"/>
              <a:gd name="adj4" fmla="val -2728"/>
              <a:gd name="adj5" fmla="val -98533"/>
              <a:gd name="adj6" fmla="val -3139"/>
              <a:gd name="adj7" fmla="val -99178"/>
              <a:gd name="adj8" fmla="val -87894"/>
            </a:avLst>
          </a:prstGeom>
          <a:noFill/>
          <a:ln>
            <a:solidFill>
              <a:srgbClr val="0070C0"/>
            </a:solidFill>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marL="171450" lvl="0" indent="-171450" fontAlgn="auto">
              <a:spcBef>
                <a:spcPts val="0"/>
              </a:spcBef>
              <a:spcAft>
                <a:spcPts val="600"/>
              </a:spcAft>
              <a:buFont typeface="Arial" panose="020B0604020202020204" pitchFamily="34" charset="0"/>
              <a:buChar char="•"/>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提案書について事務局より質問・確認を行う場合があります。事業を把握している担当者を記載</a:t>
            </a:r>
            <a:r>
              <a:rPr kumimoji="1" lang="ja-JP" altLang="en-US"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して</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ください。</a:t>
            </a:r>
          </a:p>
          <a:p>
            <a:pPr marL="171450" lvl="0" indent="-171450" fontAlgn="auto">
              <a:spcBef>
                <a:spcPts val="0"/>
              </a:spcBef>
              <a:spcAft>
                <a:spcPts val="600"/>
              </a:spcAft>
              <a:buFont typeface="Arial" panose="020B0604020202020204" pitchFamily="34" charset="0"/>
              <a:buChar char="•"/>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携帯番号も記載</a:t>
            </a:r>
            <a:r>
              <a:rPr kumimoji="1" lang="ja-JP" altLang="en-US"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して</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ください。</a:t>
            </a:r>
          </a:p>
        </p:txBody>
      </p:sp>
      <p:sp>
        <p:nvSpPr>
          <p:cNvPr id="18" name="タイトル 1">
            <a:extLst>
              <a:ext uri="{FF2B5EF4-FFF2-40B4-BE49-F238E27FC236}">
                <a16:creationId xmlns:a16="http://schemas.microsoft.com/office/drawing/2014/main" id="{0CE8F8F1-0A75-A69B-C05E-9F9763306C0B}"/>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19" name="正方形/長方形 18">
            <a:extLst>
              <a:ext uri="{FF2B5EF4-FFF2-40B4-BE49-F238E27FC236}">
                <a16:creationId xmlns:a16="http://schemas.microsoft.com/office/drawing/2014/main" id="{DEA6D1AC-2993-BDB7-8B76-19A7CF00E321}"/>
              </a:ext>
            </a:extLst>
          </p:cNvPr>
          <p:cNvSpPr/>
          <p:nvPr/>
        </p:nvSpPr>
        <p:spPr>
          <a:xfrm>
            <a:off x="8561333" y="228745"/>
            <a:ext cx="1080119" cy="28800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white"/>
                </a:solidFill>
                <a:effectLst/>
                <a:uLnTx/>
                <a:uFillTx/>
                <a:latin typeface="Yu Gothic UI"/>
                <a:ea typeface="Yu Gothic UI"/>
                <a:cs typeface="+mn-cs"/>
              </a:rPr>
              <a:t>基本情報</a:t>
            </a:r>
          </a:p>
        </p:txBody>
      </p:sp>
      <p:sp>
        <p:nvSpPr>
          <p:cNvPr id="11" name="角丸四角形吹き出し 9">
            <a:extLst>
              <a:ext uri="{FF2B5EF4-FFF2-40B4-BE49-F238E27FC236}">
                <a16:creationId xmlns:a16="http://schemas.microsoft.com/office/drawing/2014/main" id="{E6F60E76-281C-E820-090B-EB6298095DBD}"/>
              </a:ext>
            </a:extLst>
          </p:cNvPr>
          <p:cNvSpPr/>
          <p:nvPr/>
        </p:nvSpPr>
        <p:spPr>
          <a:xfrm>
            <a:off x="5025008" y="1017468"/>
            <a:ext cx="4581423" cy="5050989"/>
          </a:xfrm>
          <a:prstGeom prst="borderCallout3">
            <a:avLst>
              <a:gd name="adj1" fmla="val 22607"/>
              <a:gd name="adj2" fmla="val 237"/>
              <a:gd name="adj3" fmla="val 22673"/>
              <a:gd name="adj4" fmla="val -2281"/>
              <a:gd name="adj5" fmla="val -3494"/>
              <a:gd name="adj6" fmla="val -2420"/>
              <a:gd name="adj7" fmla="val -3751"/>
              <a:gd name="adj8" fmla="val -87413"/>
            </a:avLst>
          </a:prstGeom>
          <a:solidFill>
            <a:schemeClr val="bg1"/>
          </a:solidFill>
          <a:ln>
            <a:solidFill>
              <a:srgbClr val="0070C0"/>
            </a:solidFill>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lvl="0" fontAlgn="auto">
              <a:spcBef>
                <a:spcPts val="0"/>
              </a:spcBef>
              <a:spcAft>
                <a:spcPts val="600"/>
              </a:spcAf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＜本社住所＞</a:t>
            </a:r>
            <a:br>
              <a:rPr kumimoji="1" lang="en-US" altLang="ja-JP"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　</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登記と同じ住所を記載</a:t>
            </a:r>
            <a:r>
              <a:rPr kumimoji="1" lang="ja-JP" altLang="en-US"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して</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ください。</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300"/>
              </a:spcAft>
              <a:buClrTx/>
              <a:buSzTx/>
              <a:buFontTx/>
              <a:buNone/>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＜福島県浜通り地域内の住所＞</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171450" lvl="0" indent="-171450" fontAlgn="auto">
              <a:spcBef>
                <a:spcPts val="0"/>
              </a:spcBef>
              <a:spcAft>
                <a:spcPts val="300"/>
              </a:spcAft>
              <a:buFont typeface="Arial" panose="020B0604020202020204" pitchFamily="34" charset="0"/>
              <a:buChar char="•"/>
              <a:defRPr/>
            </a:pP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地元企業と連携して実施する企業</a:t>
            </a:r>
            <a:r>
              <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のうち、浜通り地域内に拠点を有しない場合は、「</a:t>
            </a:r>
            <a:r>
              <a:rPr kumimoji="1" lang="ja-JP" altLang="en-US" sz="1050" i="0" u="none" strike="noStrike" kern="1200" cap="none" spc="0" normalizeH="0" baseline="0" noProof="0" dirty="0">
                <a:ln>
                  <a:noFill/>
                </a:ln>
                <a:solidFill>
                  <a:srgbClr val="FF0E0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福島県浜通り地域内に拠点無し</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」と記載</a:t>
            </a:r>
            <a:r>
              <a:rPr kumimoji="1" lang="ja-JP" altLang="en-US"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して</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ください。</a:t>
            </a:r>
          </a:p>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なお、</a:t>
            </a:r>
            <a:r>
              <a:rPr kumimoji="1" lang="en-US" altLang="ja-JP" sz="1050" i="0" u="sng"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sng"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地元企業等</a:t>
            </a:r>
            <a:r>
              <a:rPr kumimoji="1" lang="en-US" altLang="ja-JP" sz="1050" i="0" u="sng"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sng"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の場合は、提出いただく登記事項証明書にて補助対象要件確認を行います。登記事項証明書の提出が不可能な場合は、その旨を記載した理由書（任意様式</a:t>
            </a:r>
            <a:r>
              <a:rPr kumimoji="1" lang="en-US" altLang="ja-JP" sz="1050" i="0" u="sng"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sng"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要実印</a:t>
            </a:r>
            <a:r>
              <a:rPr kumimoji="1" lang="en-US" altLang="ja-JP" sz="1050" i="0" u="sng"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sng"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）と研究開発・実証等の実施予定地であることが判断できる写真等を提出してください。</a:t>
            </a:r>
            <a:endParaRPr kumimoji="1" lang="en-US" altLang="ja-JP" sz="1050" i="0" u="sng"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R="0" lvl="0" algn="l" defTabSz="914400" rtl="0" eaLnBrk="1" fontAlgn="auto" latinLnBrk="0" hangingPunct="1">
              <a:lnSpc>
                <a:spcPct val="100000"/>
              </a:lnSpc>
              <a:spcBef>
                <a:spcPts val="0"/>
              </a:spcBef>
              <a:spcAft>
                <a:spcPts val="300"/>
              </a:spcAft>
              <a:buClrTx/>
              <a:buSzTx/>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実用化開発等の実施先</a:t>
            </a: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en-US" altLang="ja-JP"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171450" lvl="0" indent="-171450" fontAlgn="auto">
              <a:spcBef>
                <a:spcPts val="0"/>
              </a:spcBef>
              <a:spcAft>
                <a:spcPts val="300"/>
              </a:spcAft>
              <a:buFont typeface="Arial" panose="020B0604020202020204" pitchFamily="34" charset="0"/>
              <a:buChar char="•"/>
              <a:defRPr/>
            </a:pPr>
            <a:r>
              <a:rPr kumimoji="1" lang="ja-JP" altLang="en-US"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実用化開発等の実施先が複数ある場合は、全ての住所を記載してください。</a:t>
            </a:r>
            <a:endParaRPr kumimoji="1" lang="en-US" altLang="ja-JP"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endParaRPr>
          </a:p>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kumimoji="1" lang="ja-JP" altLang="en-US"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実用化開発等の実施先の地域区分は、経済産業省及び復興庁の</a:t>
            </a:r>
            <a:r>
              <a:rPr kumimoji="1" lang="en-US" altLang="ja-JP"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HP</a:t>
            </a:r>
            <a:r>
              <a:rPr kumimoji="1" lang="ja-JP" altLang="en-US"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、並びに自立・帰還支援雇用創出企業立地補助金（地域経済効果立地支援事業）概要説明資料に記載の補助対象地域を参照し、「実用化開発等の実施先</a:t>
            </a:r>
            <a:r>
              <a:rPr kumimoji="1" lang="en-US" altLang="ja-JP"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※2</a:t>
            </a:r>
            <a:r>
              <a:rPr kumimoji="1" lang="ja-JP" altLang="en-US"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」として記載した所在地が該当する区分を</a:t>
            </a:r>
            <a:r>
              <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rPr>
              <a:t>赤枠</a:t>
            </a:r>
            <a:r>
              <a:rPr kumimoji="1" lang="ja-JP" altLang="en-US"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で示してください。</a:t>
            </a:r>
            <a:endParaRPr kumimoji="1" lang="en-US" altLang="ja-JP" sz="1050" dirty="0">
              <a:solidFill>
                <a:srgbClr val="FF0000"/>
              </a:solidFill>
              <a:highlight>
                <a:srgbClr val="FFFF00"/>
              </a:highlight>
              <a:latin typeface="Yu Gothic UI" panose="020B0500000000000000" pitchFamily="50" charset="-128"/>
              <a:ea typeface="Yu Gothic UI" panose="020B0500000000000000" pitchFamily="50" charset="-128"/>
              <a:sym typeface="Yu Gothic UI" panose="020B0500000000000000" pitchFamily="50" charset="-128"/>
            </a:endParaRPr>
          </a:p>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kumimoji="1" lang="ja-JP" altLang="en-US"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参考</a:t>
            </a:r>
            <a:r>
              <a:rPr kumimoji="1" lang="en-US" altLang="ja-JP"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URL</a:t>
            </a:r>
          </a:p>
          <a:p>
            <a:pPr marR="0" lvl="0" indent="85725" algn="l" defTabSz="914400" rtl="0" eaLnBrk="1" fontAlgn="auto" latinLnBrk="0" hangingPunct="1">
              <a:lnSpc>
                <a:spcPct val="100000"/>
              </a:lnSpc>
              <a:spcBef>
                <a:spcPts val="0"/>
              </a:spcBef>
              <a:spcAft>
                <a:spcPts val="300"/>
              </a:spcAft>
              <a:buClrTx/>
              <a:buSzTx/>
              <a:tabLst/>
              <a:defRPr/>
            </a:pPr>
            <a:r>
              <a:rPr kumimoji="1" lang="ja-JP" altLang="en-US"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（避難指示解除区域等に関する情報）</a:t>
            </a:r>
            <a:endParaRPr kumimoji="1" lang="en-US" altLang="ja-JP"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endParaRPr>
          </a:p>
          <a:p>
            <a:pPr marL="265113" lvl="1" fontAlgn="auto">
              <a:spcBef>
                <a:spcPts val="0"/>
              </a:spcBef>
              <a:spcAft>
                <a:spcPts val="300"/>
              </a:spcAft>
              <a:defRPr/>
            </a:pPr>
            <a:r>
              <a:rPr kumimoji="1" lang="ja-JP" altLang="en-US"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経済産業省</a:t>
            </a:r>
            <a:r>
              <a:rPr kumimoji="1" lang="en-US" altLang="ja-JP"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HP</a:t>
            </a:r>
            <a:r>
              <a:rPr kumimoji="1" lang="ja-JP" altLang="en-US"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a:t>
            </a:r>
            <a:r>
              <a:rPr kumimoji="1" lang="zh-TW" altLang="en-US"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hlinkClick r:id="rId6"/>
              </a:rPr>
              <a:t>原子力被災者支援（避難指示関係）</a:t>
            </a:r>
            <a:endParaRPr kumimoji="1" lang="en-US" altLang="zh-TW"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endParaRPr>
          </a:p>
          <a:p>
            <a:pPr marL="265113" lvl="1" fontAlgn="auto">
              <a:spcBef>
                <a:spcPts val="0"/>
              </a:spcBef>
              <a:spcAft>
                <a:spcPts val="300"/>
              </a:spcAft>
              <a:defRPr/>
            </a:pPr>
            <a:r>
              <a:rPr kumimoji="1" lang="ja-JP" altLang="en-US"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復興庁</a:t>
            </a:r>
            <a:r>
              <a:rPr kumimoji="1" lang="en-US" altLang="ja-JP"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HP</a:t>
            </a:r>
            <a:r>
              <a:rPr kumimoji="1" lang="ja-JP" altLang="en-US"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a:t>
            </a:r>
            <a:r>
              <a:rPr kumimoji="1" lang="zh-TW" altLang="en-US"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hlinkClick r:id="rId7"/>
              </a:rPr>
              <a:t>特定復興再生拠点区域復興再生計画</a:t>
            </a:r>
            <a:endParaRPr kumimoji="1" lang="en-US" altLang="zh-TW"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endParaRPr>
          </a:p>
          <a:p>
            <a:pPr marL="428625" lvl="1" indent="560388" fontAlgn="auto">
              <a:spcBef>
                <a:spcPts val="0"/>
              </a:spcBef>
              <a:spcAft>
                <a:spcPts val="300"/>
              </a:spcAft>
              <a:defRPr/>
            </a:pPr>
            <a:r>
              <a:rPr kumimoji="1" lang="zh-TW" altLang="en-US"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hlinkClick r:id="rId8"/>
              </a:rPr>
              <a:t>特定帰還居住区域復興再生計画</a:t>
            </a:r>
            <a:endParaRPr kumimoji="1" lang="en-US" altLang="ja-JP"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endParaRPr>
          </a:p>
          <a:p>
            <a:pPr marL="428625" lvl="1" indent="-342900" fontAlgn="auto">
              <a:spcBef>
                <a:spcPts val="0"/>
              </a:spcBef>
              <a:spcAft>
                <a:spcPts val="300"/>
              </a:spcAft>
              <a:defRPr/>
            </a:pPr>
            <a:r>
              <a:rPr kumimoji="1" lang="ja-JP" altLang="en-US"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（実施先の地域区分の参考）</a:t>
            </a:r>
            <a:endParaRPr kumimoji="1" lang="en-US" altLang="ja-JP"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endParaRPr>
          </a:p>
          <a:p>
            <a:pPr marL="265113" lvl="1" fontAlgn="auto">
              <a:spcBef>
                <a:spcPts val="0"/>
              </a:spcBef>
              <a:spcAft>
                <a:spcPts val="300"/>
              </a:spcAft>
              <a:defRPr/>
            </a:pPr>
            <a:r>
              <a:rPr kumimoji="1" lang="en-US" altLang="ja-JP"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J</a:t>
            </a:r>
            <a:r>
              <a:rPr kumimoji="1" lang="ja-JP" altLang="en-US"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グランツ：</a:t>
            </a:r>
            <a:r>
              <a:rPr kumimoji="1" lang="ja-JP" altLang="en-US"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hlinkClick r:id="rId9"/>
              </a:rPr>
              <a:t>自立・帰還支援雇用創出企業立地補助金（地域経済効果立地支援事業）五次公募</a:t>
            </a:r>
            <a:endParaRPr kumimoji="1" lang="en-US" altLang="ja-JP"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endParaRPr>
          </a:p>
          <a:p>
            <a:pPr marL="265113" lvl="1" fontAlgn="auto">
              <a:spcBef>
                <a:spcPts val="0"/>
              </a:spcBef>
              <a:spcAft>
                <a:spcPts val="300"/>
              </a:spcAft>
              <a:defRPr/>
            </a:pPr>
            <a:r>
              <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rPr>
              <a:t>上記</a:t>
            </a:r>
            <a:r>
              <a:rPr kumimoji="1" lang="en-US" altLang="ja-JP"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rPr>
              <a:t>HP</a:t>
            </a:r>
            <a:r>
              <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rPr>
              <a:t>の公募要領関係書類一式にある概要説明資料</a:t>
            </a:r>
            <a:r>
              <a:rPr kumimoji="1" lang="en-US" altLang="ja-JP"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rPr>
              <a:t>P4</a:t>
            </a:r>
            <a:r>
              <a:rPr kumimoji="1" lang="ja-JP" altLang="en-US" sz="1050" dirty="0">
                <a:solidFill>
                  <a:srgbClr val="FF0000"/>
                </a:solidFill>
                <a:latin typeface="Yu Gothic UI" panose="020B0500000000000000" pitchFamily="50" charset="-128"/>
                <a:ea typeface="Yu Gothic UI" panose="020B0500000000000000" pitchFamily="50" charset="-128"/>
                <a:sym typeface="Yu Gothic UI" panose="020B0500000000000000" pitchFamily="50" charset="-128"/>
              </a:rPr>
              <a:t>を参照してください。</a:t>
            </a:r>
            <a:endParaRPr kumimoji="1" lang="en-US" altLang="ja-JP"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endParaRPr>
          </a:p>
          <a:p>
            <a:pPr marR="0" lvl="0" algn="l" defTabSz="914400" rtl="0" eaLnBrk="1" fontAlgn="auto" latinLnBrk="0" hangingPunct="1">
              <a:lnSpc>
                <a:spcPct val="100000"/>
              </a:lnSpc>
              <a:spcBef>
                <a:spcPts val="0"/>
              </a:spcBef>
              <a:spcAft>
                <a:spcPts val="600"/>
              </a:spcAft>
              <a:buClrTx/>
              <a:buSzTx/>
              <a:tabLst/>
              <a:defRPr/>
            </a:pPr>
            <a:r>
              <a:rPr kumimoji="1" lang="ja-JP" altLang="en-US" sz="1050" i="0" u="none"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＜事業所概要＞</a:t>
            </a:r>
            <a:br>
              <a:rPr kumimoji="1" lang="en-US" altLang="ja-JP"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50" dirty="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　</a:t>
            </a:r>
            <a:r>
              <a:rPr kumimoji="1" lang="ja-JP" altLang="en-US" sz="1050" i="0" u="sng"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福島県浜通り地域内の住所の概要について、該当するものを</a:t>
            </a:r>
            <a:r>
              <a:rPr kumimoji="1" lang="ja-JP" altLang="en-US" sz="1050" i="0" u="sng" strike="noStrike" kern="1200" cap="none" spc="0" normalizeH="0" baseline="0" noProof="0" dirty="0">
                <a:ln>
                  <a:noFill/>
                </a:ln>
                <a:solidFill>
                  <a:srgbClr val="FF000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赤枠</a:t>
            </a:r>
            <a:r>
              <a:rPr kumimoji="1" lang="ja-JP" altLang="en-US" sz="1050" i="0" u="sng" strike="noStrike" kern="1200" cap="none" spc="0" normalizeH="0" baseline="0" noProof="0" dirty="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で示してください。</a:t>
            </a:r>
          </a:p>
        </p:txBody>
      </p:sp>
      <p:sp>
        <p:nvSpPr>
          <p:cNvPr id="5" name="四角形: 角を丸くする 4">
            <a:extLst>
              <a:ext uri="{FF2B5EF4-FFF2-40B4-BE49-F238E27FC236}">
                <a16:creationId xmlns:a16="http://schemas.microsoft.com/office/drawing/2014/main" id="{7D694921-E3A0-B51A-C0FF-3913C4648F08}"/>
              </a:ext>
            </a:extLst>
          </p:cNvPr>
          <p:cNvSpPr/>
          <p:nvPr/>
        </p:nvSpPr>
        <p:spPr>
          <a:xfrm>
            <a:off x="685800" y="3547533"/>
            <a:ext cx="795867" cy="351109"/>
          </a:xfrm>
          <a:prstGeom prst="roundRect">
            <a:avLst/>
          </a:prstGeom>
          <a:noFill/>
          <a:ln w="2857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kumimoji="1" lang="ja-JP" altLang="en-US"/>
          </a:p>
        </p:txBody>
      </p:sp>
      <p:sp>
        <p:nvSpPr>
          <p:cNvPr id="14" name="四角形: 角を丸くする 13">
            <a:extLst>
              <a:ext uri="{FF2B5EF4-FFF2-40B4-BE49-F238E27FC236}">
                <a16:creationId xmlns:a16="http://schemas.microsoft.com/office/drawing/2014/main" id="{25460BE4-CC74-CC00-BD8D-F430DFA105BC}"/>
              </a:ext>
            </a:extLst>
          </p:cNvPr>
          <p:cNvSpPr/>
          <p:nvPr/>
        </p:nvSpPr>
        <p:spPr>
          <a:xfrm>
            <a:off x="1083733" y="4326794"/>
            <a:ext cx="423334" cy="160182"/>
          </a:xfrm>
          <a:prstGeom prst="roundRect">
            <a:avLst/>
          </a:prstGeom>
          <a:noFill/>
          <a:ln w="2857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kumimoji="1" lang="ja-JP" altLang="en-US"/>
          </a:p>
        </p:txBody>
      </p:sp>
    </p:spTree>
    <p:extLst>
      <p:ext uri="{BB962C8B-B14F-4D97-AF65-F5344CB8AC3E}">
        <p14:creationId xmlns:p14="http://schemas.microsoft.com/office/powerpoint/2010/main" val="24461772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2480" y="188640"/>
            <a:ext cx="9361039" cy="351109"/>
          </a:xfrm>
        </p:spPr>
        <p:txBody>
          <a:bodyPr vert="horz"/>
          <a:lstStyle/>
          <a:p>
            <a:r>
              <a:rPr lang="ja-JP" altLang="en-US"/>
              <a:t>計画性④</a:t>
            </a:r>
          </a:p>
        </p:txBody>
      </p:sp>
      <p:sp>
        <p:nvSpPr>
          <p:cNvPr id="16" name="スライド番号プレースホルダー 2">
            <a:extLst>
              <a:ext uri="{FF2B5EF4-FFF2-40B4-BE49-F238E27FC236}">
                <a16:creationId xmlns:a16="http://schemas.microsoft.com/office/drawing/2014/main" id="{5047786E-C89D-497A-854F-55A6DDDBC381}"/>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20</a:t>
            </a:fld>
            <a:endParaRPr kumimoji="1" lang="ja-JP" altLang="en-US" sz="105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7" name="フッター プレースホルダー 3">
            <a:extLst>
              <a:ext uri="{FF2B5EF4-FFF2-40B4-BE49-F238E27FC236}">
                <a16:creationId xmlns:a16="http://schemas.microsoft.com/office/drawing/2014/main" id="{8AF22C16-55D9-437C-8D02-40C57F685EE2}"/>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4" name="テキスト ボックス 3"/>
          <p:cNvSpPr txBox="1"/>
          <p:nvPr/>
        </p:nvSpPr>
        <p:spPr>
          <a:xfrm>
            <a:off x="273051" y="908720"/>
            <a:ext cx="4607941" cy="5535623"/>
          </a:xfrm>
          <a:prstGeom prst="rect">
            <a:avLst/>
          </a:prstGeom>
          <a:solidFill>
            <a:schemeClr val="bg1"/>
          </a:solidFill>
          <a:ln w="3175">
            <a:solidFill>
              <a:schemeClr val="tx1"/>
            </a:solidFill>
          </a:ln>
          <a:effectLst/>
        </p:spPr>
        <p: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事業名称</a:t>
            </a:r>
          </a:p>
          <a:p>
            <a:pPr marL="265113" marR="0" lvl="1"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事業主体（関係省庁等）</a:t>
            </a:r>
          </a:p>
          <a:p>
            <a:pPr marL="265113" marR="0" lvl="1"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テーマ名</a:t>
            </a:r>
          </a:p>
          <a:p>
            <a:pPr marL="265113" marR="0" lvl="1"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代表企業等（他企業等と連携している場合）</a:t>
            </a:r>
          </a:p>
          <a:p>
            <a:pPr marL="265113" marR="0" lvl="1"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研究開発等実施者</a:t>
            </a:r>
          </a:p>
          <a:p>
            <a:pPr marL="265113" marR="0" lvl="1"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申請額</a:t>
            </a:r>
          </a:p>
          <a:p>
            <a:pPr marL="265113" marR="0" lvl="1"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研究期間</a:t>
            </a:r>
          </a:p>
          <a:p>
            <a:pPr marL="265113" marR="0" lvl="1"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研究開発内容</a:t>
            </a:r>
          </a:p>
          <a:p>
            <a:pPr marL="265113" marR="0" lvl="1"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その他</a:t>
            </a:r>
            <a:endPar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1"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1" name="正方形/長方形 10">
            <a:extLst>
              <a:ext uri="{FF2B5EF4-FFF2-40B4-BE49-F238E27FC236}">
                <a16:creationId xmlns:a16="http://schemas.microsoft.com/office/drawing/2014/main" id="{B337D708-8229-4C5A-86BB-D19853F22073}"/>
              </a:ext>
            </a:extLst>
          </p:cNvPr>
          <p:cNvSpPr/>
          <p:nvPr/>
        </p:nvSpPr>
        <p:spPr>
          <a:xfrm>
            <a:off x="272480" y="674434"/>
            <a:ext cx="1382874" cy="234286"/>
          </a:xfrm>
          <a:prstGeom prst="rect">
            <a:avLst/>
          </a:prstGeom>
        </p:spPr>
        <p:txBody>
          <a:bodyPr wrap="none" lIns="0" tIns="36000" rIns="36000" bIns="3600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zh-TW"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類似計画等状況説明</a:t>
            </a:r>
            <a:endPar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5" name="タイトル 1">
            <a:extLst>
              <a:ext uri="{FF2B5EF4-FFF2-40B4-BE49-F238E27FC236}">
                <a16:creationId xmlns:a16="http://schemas.microsoft.com/office/drawing/2014/main" id="{072522C9-E24A-40EF-861F-5E78E9649EBC}"/>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10" name="テキスト ボックス 9">
            <a:extLst>
              <a:ext uri="{FF2B5EF4-FFF2-40B4-BE49-F238E27FC236}">
                <a16:creationId xmlns:a16="http://schemas.microsoft.com/office/drawing/2014/main" id="{EBB7AE9D-6C1F-408F-8B40-ECBB40627175}"/>
              </a:ext>
            </a:extLst>
          </p:cNvPr>
          <p:cNvSpPr txBox="1"/>
          <p:nvPr/>
        </p:nvSpPr>
        <p:spPr>
          <a:xfrm>
            <a:off x="272480" y="6453188"/>
            <a:ext cx="2549343" cy="211203"/>
          </a:xfrm>
          <a:prstGeom prst="rect">
            <a:avLst/>
          </a:prstGeom>
          <a:noFill/>
        </p:spPr>
        <p:txBody>
          <a:bodyPr wrap="none" lIns="36000" tIns="36000" rIns="36000" bIns="36000"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en-US" altLang="ja-JP" sz="900" b="0" i="0" u="none" strike="noStrike" kern="1200" cap="none" spc="0" normalizeH="0" baseline="0" noProof="0">
                <a:ln>
                  <a:noFill/>
                </a:ln>
                <a:solidFill>
                  <a:prstClr val="black"/>
                </a:solidFill>
                <a:effectLst/>
                <a:uLnTx/>
                <a:uFillTx/>
                <a:latin typeface="+mn-ea"/>
                <a:cs typeface="+mn-cs"/>
              </a:rPr>
              <a:t>※</a:t>
            </a:r>
            <a:r>
              <a:rPr kumimoji="1" lang="ja-JP" altLang="en-US" sz="900" b="0" i="0" u="none" strike="noStrike" kern="1200" cap="none" spc="0" normalizeH="0" baseline="0" noProof="0">
                <a:ln>
                  <a:noFill/>
                </a:ln>
                <a:solidFill>
                  <a:prstClr val="black"/>
                </a:solidFill>
                <a:effectLst/>
                <a:uLnTx/>
                <a:uFillTx/>
                <a:latin typeface="+mn-ea"/>
                <a:cs typeface="+mn-cs"/>
              </a:rPr>
              <a:t>複数該当ある場合は、実施事業分を提出すること。</a:t>
            </a:r>
          </a:p>
        </p:txBody>
      </p:sp>
      <p:sp>
        <p:nvSpPr>
          <p:cNvPr id="20" name="テキスト ボックス 19">
            <a:extLst>
              <a:ext uri="{FF2B5EF4-FFF2-40B4-BE49-F238E27FC236}">
                <a16:creationId xmlns:a16="http://schemas.microsoft.com/office/drawing/2014/main" id="{16C314A6-A0F5-40E5-81B4-82ED24B1EBE9}"/>
              </a:ext>
            </a:extLst>
          </p:cNvPr>
          <p:cNvSpPr txBox="1"/>
          <p:nvPr/>
        </p:nvSpPr>
        <p:spPr>
          <a:xfrm>
            <a:off x="5032942" y="908720"/>
            <a:ext cx="4607941" cy="5535623"/>
          </a:xfrm>
          <a:prstGeom prst="rect">
            <a:avLst/>
          </a:prstGeom>
          <a:solidFill>
            <a:schemeClr val="bg1"/>
          </a:solidFill>
          <a:ln w="3175">
            <a:solidFill>
              <a:schemeClr val="tx1"/>
            </a:solidFill>
          </a:ln>
          <a:effectLst/>
        </p:spPr>
        <p: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事業名称</a:t>
            </a:r>
          </a:p>
          <a:p>
            <a:pPr marL="265113" marR="0" lvl="1"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事業主体（関係省庁等）</a:t>
            </a:r>
          </a:p>
          <a:p>
            <a:pPr marL="265113" marR="0" lvl="1"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テーマ名</a:t>
            </a:r>
          </a:p>
          <a:p>
            <a:pPr marL="265113" marR="0" lvl="1"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代表企業等（他企業等と連携している場合）</a:t>
            </a:r>
          </a:p>
          <a:p>
            <a:pPr marL="265113" marR="0" lvl="1"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研究開発等実施者</a:t>
            </a:r>
          </a:p>
          <a:p>
            <a:pPr marL="265113" marR="0" lvl="1"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申請額</a:t>
            </a:r>
          </a:p>
          <a:p>
            <a:pPr marL="265113" marR="0" lvl="1"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研究期間</a:t>
            </a:r>
          </a:p>
          <a:p>
            <a:pPr marL="265113" marR="0" lvl="1"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研究開発内容</a:t>
            </a:r>
          </a:p>
          <a:p>
            <a:pPr marL="265113" marR="0" lvl="1"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その他</a:t>
            </a:r>
            <a:endPar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1"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21" name="正方形/長方形 20">
            <a:extLst>
              <a:ext uri="{FF2B5EF4-FFF2-40B4-BE49-F238E27FC236}">
                <a16:creationId xmlns:a16="http://schemas.microsoft.com/office/drawing/2014/main" id="{D4776B01-7600-4194-A9F5-2DFF5906C4E6}"/>
              </a:ext>
            </a:extLst>
          </p:cNvPr>
          <p:cNvSpPr/>
          <p:nvPr/>
        </p:nvSpPr>
        <p:spPr>
          <a:xfrm>
            <a:off x="5150919" y="4355578"/>
            <a:ext cx="4392487" cy="195314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prstClr val="black"/>
                </a:solidFill>
                <a:effectLst/>
                <a:uLnTx/>
                <a:uFillTx/>
                <a:latin typeface="Yu Gothic UI"/>
                <a:ea typeface="Yu Gothic UI"/>
                <a:cs typeface="+mn-cs"/>
              </a:rPr>
              <a:t>イメージ図を添付</a:t>
            </a:r>
          </a:p>
        </p:txBody>
      </p:sp>
      <p:sp>
        <p:nvSpPr>
          <p:cNvPr id="22" name="正方形/長方形 21">
            <a:extLst>
              <a:ext uri="{FF2B5EF4-FFF2-40B4-BE49-F238E27FC236}">
                <a16:creationId xmlns:a16="http://schemas.microsoft.com/office/drawing/2014/main" id="{F0227914-C299-41B8-8A2C-7EB6082B7580}"/>
              </a:ext>
            </a:extLst>
          </p:cNvPr>
          <p:cNvSpPr/>
          <p:nvPr/>
        </p:nvSpPr>
        <p:spPr>
          <a:xfrm>
            <a:off x="362594" y="4355578"/>
            <a:ext cx="4392487" cy="195314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prstClr val="black"/>
                </a:solidFill>
                <a:effectLst/>
                <a:uLnTx/>
                <a:uFillTx/>
                <a:latin typeface="Yu Gothic UI"/>
                <a:ea typeface="Yu Gothic UI"/>
                <a:cs typeface="+mn-cs"/>
              </a:rPr>
              <a:t>イメージ図を添付</a:t>
            </a:r>
          </a:p>
        </p:txBody>
      </p:sp>
      <p:sp>
        <p:nvSpPr>
          <p:cNvPr id="23" name="正方形/長方形 22">
            <a:extLst>
              <a:ext uri="{FF2B5EF4-FFF2-40B4-BE49-F238E27FC236}">
                <a16:creationId xmlns:a16="http://schemas.microsoft.com/office/drawing/2014/main" id="{2A1279BF-DD76-4C08-AEC6-417913BD2708}"/>
              </a:ext>
            </a:extLst>
          </p:cNvPr>
          <p:cNvSpPr/>
          <p:nvPr/>
        </p:nvSpPr>
        <p:spPr>
          <a:xfrm>
            <a:off x="8561333" y="228745"/>
            <a:ext cx="1080119" cy="28800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Yu Gothic UI"/>
                <a:ea typeface="Yu Gothic UI"/>
                <a:cs typeface="+mn-cs"/>
              </a:rPr>
              <a:t>計画性</a:t>
            </a:r>
          </a:p>
        </p:txBody>
      </p:sp>
      <p:sp>
        <p:nvSpPr>
          <p:cNvPr id="14" name="テキスト ボックス 13">
            <a:extLst>
              <a:ext uri="{FF2B5EF4-FFF2-40B4-BE49-F238E27FC236}">
                <a16:creationId xmlns:a16="http://schemas.microsoft.com/office/drawing/2014/main" id="{DE7EDB99-B50F-45E9-A91E-05B738A6C37D}"/>
              </a:ext>
            </a:extLst>
          </p:cNvPr>
          <p:cNvSpPr txBox="1"/>
          <p:nvPr/>
        </p:nvSpPr>
        <p:spPr>
          <a:xfrm>
            <a:off x="2558837" y="2849532"/>
            <a:ext cx="4603369" cy="795978"/>
          </a:xfrm>
          <a:prstGeom prst="rect">
            <a:avLst/>
          </a:prstGeom>
          <a:solidFill>
            <a:schemeClr val="bg1"/>
          </a:solidFill>
          <a:ln w="1905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R="0" lvl="0" algn="l" defTabSz="914400" rtl="0" eaLnBrk="0" fontAlgn="base" latinLnBrk="0" hangingPunct="0">
              <a:lnSpc>
                <a:spcPct val="100000"/>
              </a:lnSpc>
              <a:spcBef>
                <a:spcPct val="0"/>
              </a:spcBef>
              <a:spcAft>
                <a:spcPts val="600"/>
              </a:spcAft>
              <a:buClrTx/>
              <a:buSzTx/>
              <a:tabLst/>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　本事業以外で国及び本県以外で類似した補助や委託を受けた（実施済、応募中を含む）場合に本紙を提出していただきます。類似事業を行っていて、かつ、本紙を提出しない場合は、補助を認めない場合があります。</a:t>
            </a:r>
            <a:endPar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Tree>
    <p:extLst>
      <p:ext uri="{BB962C8B-B14F-4D97-AF65-F5344CB8AC3E}">
        <p14:creationId xmlns:p14="http://schemas.microsoft.com/office/powerpoint/2010/main" val="14525021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表 23">
            <a:extLst>
              <a:ext uri="{FF2B5EF4-FFF2-40B4-BE49-F238E27FC236}">
                <a16:creationId xmlns:a16="http://schemas.microsoft.com/office/drawing/2014/main" id="{829C3361-7ECD-5C05-9FC8-C31B1B648739}"/>
              </a:ext>
            </a:extLst>
          </p:cNvPr>
          <p:cNvGraphicFramePr>
            <a:graphicFrameLocks noGrp="1"/>
          </p:cNvGraphicFramePr>
          <p:nvPr>
            <p:extLst>
              <p:ext uri="{D42A27DB-BD31-4B8C-83A1-F6EECF244321}">
                <p14:modId xmlns:p14="http://schemas.microsoft.com/office/powerpoint/2010/main" val="2896047357"/>
              </p:ext>
            </p:extLst>
          </p:nvPr>
        </p:nvGraphicFramePr>
        <p:xfrm>
          <a:off x="5023867" y="3854866"/>
          <a:ext cx="4609083" cy="1224000"/>
        </p:xfrm>
        <a:graphic>
          <a:graphicData uri="http://schemas.openxmlformats.org/drawingml/2006/table">
            <a:tbl>
              <a:tblPr firstRow="1" firstCol="1" bandRow="1"/>
              <a:tblGrid>
                <a:gridCol w="4609083">
                  <a:extLst>
                    <a:ext uri="{9D8B030D-6E8A-4147-A177-3AD203B41FA5}">
                      <a16:colId xmlns:a16="http://schemas.microsoft.com/office/drawing/2014/main" val="4225324922"/>
                    </a:ext>
                  </a:extLst>
                </a:gridCol>
              </a:tblGrid>
              <a:tr h="216000">
                <a:tc>
                  <a:txBody>
                    <a:bodyPr/>
                    <a:lstStyle/>
                    <a:p>
                      <a:pPr algn="l"/>
                      <a:r>
                        <a:rPr lang="ja-JP" altLang="en-US" sz="1050">
                          <a:latin typeface="Yu Gothic UI" panose="020B0500000000000000" pitchFamily="50" charset="-128"/>
                          <a:ea typeface="Yu Gothic UI" panose="020B0500000000000000" pitchFamily="50" charset="-128"/>
                          <a:sym typeface="Yu Gothic UI" panose="020B0500000000000000" pitchFamily="50" charset="-128"/>
                        </a:rPr>
                        <a:t>■資金調達計画に関する補足説明</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65282391"/>
                  </a:ext>
                </a:extLst>
              </a:tr>
              <a:tr h="1008000">
                <a:tc>
                  <a:txBody>
                    <a:bodyPr/>
                    <a:lstStyle/>
                    <a:p>
                      <a:pPr algn="ctr"/>
                      <a:endParaRPr lang="ja-JP" altLang="en-US"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04030837"/>
                  </a:ext>
                </a:extLst>
              </a:tr>
            </a:tbl>
          </a:graphicData>
        </a:graphic>
      </p:graphicFrame>
      <p:sp>
        <p:nvSpPr>
          <p:cNvPr id="2" name="タイトル 1"/>
          <p:cNvSpPr>
            <a:spLocks noGrp="1"/>
          </p:cNvSpPr>
          <p:nvPr>
            <p:ph type="title"/>
          </p:nvPr>
        </p:nvSpPr>
        <p:spPr>
          <a:xfrm>
            <a:off x="272480" y="188640"/>
            <a:ext cx="9361039" cy="351109"/>
          </a:xfrm>
        </p:spPr>
        <p:txBody>
          <a:bodyPr vert="horz"/>
          <a:lstStyle/>
          <a:p>
            <a:r>
              <a:rPr lang="ja-JP" altLang="en-US"/>
              <a:t>計画性⑤</a:t>
            </a:r>
          </a:p>
        </p:txBody>
      </p:sp>
      <p:sp>
        <p:nvSpPr>
          <p:cNvPr id="17" name="スライド番号プレースホルダー 2">
            <a:extLst>
              <a:ext uri="{FF2B5EF4-FFF2-40B4-BE49-F238E27FC236}">
                <a16:creationId xmlns:a16="http://schemas.microsoft.com/office/drawing/2014/main" id="{7E594C35-AF3D-41F4-835C-CCDA129A3CC3}"/>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21</a:t>
            </a:fld>
            <a:endParaRPr kumimoji="1" lang="ja-JP" altLang="en-US" sz="105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8" name="フッター プレースホルダー 3">
            <a:extLst>
              <a:ext uri="{FF2B5EF4-FFF2-40B4-BE49-F238E27FC236}">
                <a16:creationId xmlns:a16="http://schemas.microsoft.com/office/drawing/2014/main" id="{D3B6664D-45D8-4965-A2AE-B1A8F2D3F359}"/>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graphicFrame>
        <p:nvGraphicFramePr>
          <p:cNvPr id="22" name="表 21">
            <a:extLst>
              <a:ext uri="{FF2B5EF4-FFF2-40B4-BE49-F238E27FC236}">
                <a16:creationId xmlns:a16="http://schemas.microsoft.com/office/drawing/2014/main" id="{81D76CF1-2DBA-48B1-9D50-D097CAB0D326}"/>
              </a:ext>
            </a:extLst>
          </p:cNvPr>
          <p:cNvGraphicFramePr>
            <a:graphicFrameLocks noGrp="1"/>
          </p:cNvGraphicFramePr>
          <p:nvPr>
            <p:extLst>
              <p:ext uri="{D42A27DB-BD31-4B8C-83A1-F6EECF244321}">
                <p14:modId xmlns:p14="http://schemas.microsoft.com/office/powerpoint/2010/main" val="410408558"/>
              </p:ext>
            </p:extLst>
          </p:nvPr>
        </p:nvGraphicFramePr>
        <p:xfrm>
          <a:off x="263442" y="693939"/>
          <a:ext cx="4618122" cy="2280240"/>
        </p:xfrm>
        <a:graphic>
          <a:graphicData uri="http://schemas.openxmlformats.org/drawingml/2006/table">
            <a:tbl>
              <a:tblPr firstRow="1" firstCol="1" bandRow="1"/>
              <a:tblGrid>
                <a:gridCol w="1449198">
                  <a:extLst>
                    <a:ext uri="{9D8B030D-6E8A-4147-A177-3AD203B41FA5}">
                      <a16:colId xmlns:a16="http://schemas.microsoft.com/office/drawing/2014/main" val="1348369346"/>
                    </a:ext>
                  </a:extLst>
                </a:gridCol>
                <a:gridCol w="1080120">
                  <a:extLst>
                    <a:ext uri="{9D8B030D-6E8A-4147-A177-3AD203B41FA5}">
                      <a16:colId xmlns:a16="http://schemas.microsoft.com/office/drawing/2014/main" val="1553214119"/>
                    </a:ext>
                  </a:extLst>
                </a:gridCol>
                <a:gridCol w="2088804">
                  <a:extLst>
                    <a:ext uri="{9D8B030D-6E8A-4147-A177-3AD203B41FA5}">
                      <a16:colId xmlns:a16="http://schemas.microsoft.com/office/drawing/2014/main" val="267808582"/>
                    </a:ext>
                  </a:extLst>
                </a:gridCol>
              </a:tblGrid>
              <a:tr h="168924">
                <a:tc gridSpan="3">
                  <a:txBody>
                    <a:bodyPr/>
                    <a:lstStyle/>
                    <a:p>
                      <a:pPr algn="ctr"/>
                      <a:r>
                        <a:rPr lang="zh-TW" altLang="en-US"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＜収支明細書＞</a:t>
                      </a:r>
                    </a:p>
                    <a:p>
                      <a:pPr algn="l"/>
                      <a:r>
                        <a:rPr lang="ja-JP" altLang="en-US"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（収入の部） 　　　　　　　　　　　　　　　　　　　　 　  ［単位：円］</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339517278"/>
                  </a:ext>
                </a:extLst>
              </a:tr>
              <a:tr h="64164">
                <a:tc>
                  <a:txBody>
                    <a:bodyPr/>
                    <a:lstStyle/>
                    <a:p>
                      <a:pPr algn="ctr"/>
                      <a:r>
                        <a:rPr 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区　分</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予算額</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調達先</a:t>
                      </a:r>
                      <a:r>
                        <a:rPr lang="ja-JP" altLang="en-US"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・販売先</a:t>
                      </a:r>
                      <a:r>
                        <a:rPr 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（金額の内訳）</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2311383891"/>
                  </a:ext>
                </a:extLst>
              </a:tr>
              <a:tr h="64164">
                <a:tc>
                  <a:txBody>
                    <a:bodyPr/>
                    <a:lstStyle/>
                    <a:p>
                      <a:pPr algn="ctr"/>
                      <a:r>
                        <a:rPr 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自己資金</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r>
                        <a:rPr lang="en-US"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 </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06322732"/>
                  </a:ext>
                </a:extLst>
              </a:tr>
              <a:tr h="64164">
                <a:tc>
                  <a:txBody>
                    <a:bodyPr/>
                    <a:lstStyle/>
                    <a:p>
                      <a:pPr algn="ctr"/>
                      <a:r>
                        <a:rPr 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借　入</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r>
                        <a:rPr lang="en-US"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 </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65686281"/>
                  </a:ext>
                </a:extLst>
              </a:tr>
              <a:tr h="64164">
                <a:tc>
                  <a:txBody>
                    <a:bodyPr/>
                    <a:lstStyle/>
                    <a:p>
                      <a:pPr algn="ctr"/>
                      <a:r>
                        <a:rPr lang="ja-JP" altLang="en-US"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その他</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07558988"/>
                  </a:ext>
                </a:extLst>
              </a:tr>
              <a:tr h="64164">
                <a:tc>
                  <a:txBody>
                    <a:bodyPr/>
                    <a:lstStyle/>
                    <a:p>
                      <a:pPr algn="ctr"/>
                      <a:r>
                        <a:rPr lang="ja-JP" altLang="en-US"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有償実証による売上高</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r>
                        <a:rPr lang="en-US"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 </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82581357"/>
                  </a:ext>
                </a:extLst>
              </a:tr>
              <a:tr h="64164">
                <a:tc>
                  <a:txBody>
                    <a:bodyPr/>
                    <a:lstStyle/>
                    <a:p>
                      <a:pPr algn="ctr"/>
                      <a:r>
                        <a:rPr lang="ja-JP" altLang="en-US"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売上高に補助率を</a:t>
                      </a:r>
                      <a:br>
                        <a:rPr lang="en-US" alt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br>
                      <a:r>
                        <a:rPr lang="ja-JP" altLang="en-US"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乗じた控除額</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just"/>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3175" cap="flat" cmpd="sng" algn="ctr">
                      <a:solidFill>
                        <a:schemeClr val="tx1"/>
                      </a:solidFill>
                      <a:prstDash val="solid"/>
                      <a:round/>
                      <a:headEnd type="none" w="med" len="med"/>
                      <a:tailEnd type="none" w="med" len="med"/>
                    </a:lnBlToTr>
                    <a:solidFill>
                      <a:schemeClr val="bg1">
                        <a:lumMod val="85000"/>
                      </a:schemeClr>
                    </a:solidFill>
                  </a:tcPr>
                </a:tc>
                <a:extLst>
                  <a:ext uri="{0D108BD9-81ED-4DB2-BD59-A6C34878D82A}">
                    <a16:rowId xmlns:a16="http://schemas.microsoft.com/office/drawing/2014/main" val="1714971717"/>
                  </a:ext>
                </a:extLst>
              </a:tr>
              <a:tr h="64164">
                <a:tc>
                  <a:txBody>
                    <a:bodyPr/>
                    <a:lstStyle/>
                    <a:p>
                      <a:pPr algn="ctr"/>
                      <a:r>
                        <a:rPr lang="ja-JP" altLang="en-US"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補助金相当額</a:t>
                      </a:r>
                      <a:r>
                        <a:rPr lang="en-US" alt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(C)</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just"/>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3175" cap="flat" cmpd="sng" algn="ctr">
                      <a:solidFill>
                        <a:schemeClr val="tx1"/>
                      </a:solidFill>
                      <a:prstDash val="solid"/>
                      <a:round/>
                      <a:headEnd type="none" w="med" len="med"/>
                      <a:tailEnd type="none" w="med" len="med"/>
                    </a:lnBlToTr>
                    <a:solidFill>
                      <a:schemeClr val="bg1">
                        <a:lumMod val="85000"/>
                      </a:schemeClr>
                    </a:solidFill>
                  </a:tcPr>
                </a:tc>
                <a:extLst>
                  <a:ext uri="{0D108BD9-81ED-4DB2-BD59-A6C34878D82A}">
                    <a16:rowId xmlns:a16="http://schemas.microsoft.com/office/drawing/2014/main" val="895006714"/>
                  </a:ext>
                </a:extLst>
              </a:tr>
              <a:tr h="64164">
                <a:tc>
                  <a:txBody>
                    <a:bodyPr/>
                    <a:lstStyle/>
                    <a:p>
                      <a:pPr algn="ctr"/>
                      <a:r>
                        <a:rPr 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補助金申請額</a:t>
                      </a:r>
                      <a:r>
                        <a:rPr lang="en-US" alt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r>
                        <a:rPr 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福島県補助金</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76322175"/>
                  </a:ext>
                </a:extLst>
              </a:tr>
              <a:tr h="64164">
                <a:tc>
                  <a:txBody>
                    <a:bodyPr/>
                    <a:lstStyle/>
                    <a:p>
                      <a:pPr algn="ctr"/>
                      <a:r>
                        <a:rPr lang="ja-JP" sz="1050" b="1"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合　計</a:t>
                      </a:r>
                      <a:endParaRPr lang="ja-JP" sz="1050" b="1"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09851073"/>
                  </a:ext>
                </a:extLst>
              </a:tr>
            </a:tbl>
          </a:graphicData>
        </a:graphic>
      </p:graphicFrame>
      <p:graphicFrame>
        <p:nvGraphicFramePr>
          <p:cNvPr id="23" name="表 22">
            <a:extLst>
              <a:ext uri="{FF2B5EF4-FFF2-40B4-BE49-F238E27FC236}">
                <a16:creationId xmlns:a16="http://schemas.microsoft.com/office/drawing/2014/main" id="{90FD47A1-6325-49D3-B917-77795264E44F}"/>
              </a:ext>
            </a:extLst>
          </p:cNvPr>
          <p:cNvGraphicFramePr>
            <a:graphicFrameLocks noGrp="1"/>
          </p:cNvGraphicFramePr>
          <p:nvPr>
            <p:extLst>
              <p:ext uri="{D42A27DB-BD31-4B8C-83A1-F6EECF244321}">
                <p14:modId xmlns:p14="http://schemas.microsoft.com/office/powerpoint/2010/main" val="3008750884"/>
              </p:ext>
            </p:extLst>
          </p:nvPr>
        </p:nvGraphicFramePr>
        <p:xfrm>
          <a:off x="272480" y="3570261"/>
          <a:ext cx="4618123" cy="2980816"/>
        </p:xfrm>
        <a:graphic>
          <a:graphicData uri="http://schemas.openxmlformats.org/drawingml/2006/table">
            <a:tbl>
              <a:tblPr firstRow="1" firstCol="1" bandRow="1"/>
              <a:tblGrid>
                <a:gridCol w="215363">
                  <a:extLst>
                    <a:ext uri="{9D8B030D-6E8A-4147-A177-3AD203B41FA5}">
                      <a16:colId xmlns:a16="http://schemas.microsoft.com/office/drawing/2014/main" val="4191014491"/>
                    </a:ext>
                  </a:extLst>
                </a:gridCol>
                <a:gridCol w="1224797">
                  <a:extLst>
                    <a:ext uri="{9D8B030D-6E8A-4147-A177-3AD203B41FA5}">
                      <a16:colId xmlns:a16="http://schemas.microsoft.com/office/drawing/2014/main" val="4138452893"/>
                    </a:ext>
                  </a:extLst>
                </a:gridCol>
                <a:gridCol w="1059321">
                  <a:extLst>
                    <a:ext uri="{9D8B030D-6E8A-4147-A177-3AD203B41FA5}">
                      <a16:colId xmlns:a16="http://schemas.microsoft.com/office/drawing/2014/main" val="3948310193"/>
                    </a:ext>
                  </a:extLst>
                </a:gridCol>
                <a:gridCol w="1059321">
                  <a:extLst>
                    <a:ext uri="{9D8B030D-6E8A-4147-A177-3AD203B41FA5}">
                      <a16:colId xmlns:a16="http://schemas.microsoft.com/office/drawing/2014/main" val="3384095174"/>
                    </a:ext>
                  </a:extLst>
                </a:gridCol>
                <a:gridCol w="1059321">
                  <a:extLst>
                    <a:ext uri="{9D8B030D-6E8A-4147-A177-3AD203B41FA5}">
                      <a16:colId xmlns:a16="http://schemas.microsoft.com/office/drawing/2014/main" val="3275261991"/>
                    </a:ext>
                  </a:extLst>
                </a:gridCol>
              </a:tblGrid>
              <a:tr h="272536">
                <a:tc gridSpan="5">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（支出の部）　　　　　　　　　　　　　　　　　　　　        ［単位：円］</a:t>
                      </a:r>
                    </a:p>
                  </a:txBody>
                  <a:tcPr marL="36000" marR="36000" marT="18000" marB="1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405424579"/>
                  </a:ext>
                </a:extLst>
              </a:tr>
              <a:tr h="0">
                <a:tc>
                  <a:txBody>
                    <a:bodyPr/>
                    <a:lstStyle/>
                    <a:p>
                      <a:pPr algn="ctr"/>
                      <a:r>
                        <a:rPr lang="en-US"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 </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経費区分</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経費全体額</a:t>
                      </a:r>
                      <a:r>
                        <a:rPr lang="ja-JP" altLang="en-US"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 </a:t>
                      </a:r>
                      <a:endParaRPr lang="en-US" alt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p>
                      <a:pPr algn="ctr"/>
                      <a:r>
                        <a:rPr lang="en-US" alt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(A)</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補助対象経費</a:t>
                      </a:r>
                      <a:endParaRPr lang="en-US" alt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p>
                      <a:pPr algn="ctr"/>
                      <a:r>
                        <a:rPr lang="en-US" alt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 (B)</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補助金</a:t>
                      </a:r>
                      <a:r>
                        <a:rPr lang="ja-JP" altLang="en-US"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相当</a:t>
                      </a:r>
                      <a:r>
                        <a:rPr 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額</a:t>
                      </a:r>
                      <a:endParaRPr lang="en-US" alt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p>
                      <a:pPr algn="ctr"/>
                      <a:r>
                        <a:rPr lang="en-US" alt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 (C)</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748979327"/>
                  </a:ext>
                </a:extLst>
              </a:tr>
              <a:tr h="155941">
                <a:tc rowSpan="9">
                  <a:txBody>
                    <a:bodyPr/>
                    <a:lstStyle/>
                    <a:p>
                      <a:pPr marL="0" indent="0" algn="ctr"/>
                      <a:r>
                        <a:rPr lang="en-US" alt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1</a:t>
                      </a:r>
                      <a:r>
                        <a:rPr lang="ja-JP" altLang="en-US"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直接経費</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1270" algn="l"/>
                      <a:r>
                        <a:rPr 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①施設工事費</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0955814"/>
                  </a:ext>
                </a:extLst>
              </a:tr>
              <a:tr h="155941">
                <a:tc vMerge="1">
                  <a:txBody>
                    <a:bodyPr/>
                    <a:lstStyle/>
                    <a:p>
                      <a:endParaRPr kumimoji="1" lang="ja-JP" altLang="en-US"/>
                    </a:p>
                  </a:txBody>
                  <a:tcPr/>
                </a:tc>
                <a:tc>
                  <a:txBody>
                    <a:bodyPr/>
                    <a:lstStyle/>
                    <a:p>
                      <a:pPr algn="l"/>
                      <a:r>
                        <a:rPr 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②機械設備費</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67890926"/>
                  </a:ext>
                </a:extLst>
              </a:tr>
              <a:tr h="155941">
                <a:tc vMerge="1">
                  <a:txBody>
                    <a:bodyPr/>
                    <a:lstStyle/>
                    <a:p>
                      <a:endParaRPr kumimoji="1" lang="ja-JP" altLang="en-US"/>
                    </a:p>
                  </a:txBody>
                  <a:tcPr/>
                </a:tc>
                <a:tc>
                  <a:txBody>
                    <a:bodyPr/>
                    <a:lstStyle/>
                    <a:p>
                      <a:pPr algn="l"/>
                      <a:r>
                        <a:rPr 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③調査設計費</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52308818"/>
                  </a:ext>
                </a:extLst>
              </a:tr>
              <a:tr h="155941">
                <a:tc vMerge="1">
                  <a:txBody>
                    <a:bodyPr/>
                    <a:lstStyle/>
                    <a:p>
                      <a:endParaRPr kumimoji="1" lang="ja-JP" altLang="en-US"/>
                    </a:p>
                  </a:txBody>
                  <a:tcPr/>
                </a:tc>
                <a:tc>
                  <a:txBody>
                    <a:bodyPr/>
                    <a:lstStyle/>
                    <a:p>
                      <a:pPr algn="l"/>
                      <a:r>
                        <a:rPr 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④人件費</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34410272"/>
                  </a:ext>
                </a:extLst>
              </a:tr>
              <a:tr h="155941">
                <a:tc vMerge="1">
                  <a:txBody>
                    <a:bodyPr/>
                    <a:lstStyle/>
                    <a:p>
                      <a:endParaRPr kumimoji="1" lang="ja-JP" altLang="en-US"/>
                    </a:p>
                  </a:txBody>
                  <a:tcPr/>
                </a:tc>
                <a:tc>
                  <a:txBody>
                    <a:bodyPr/>
                    <a:lstStyle/>
                    <a:p>
                      <a:pPr algn="l"/>
                      <a:r>
                        <a:rPr 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⑤材料費等</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80054751"/>
                  </a:ext>
                </a:extLst>
              </a:tr>
              <a:tr h="155941">
                <a:tc vMerge="1">
                  <a:txBody>
                    <a:bodyPr/>
                    <a:lstStyle/>
                    <a:p>
                      <a:endParaRPr kumimoji="1" lang="ja-JP" altLang="en-US"/>
                    </a:p>
                  </a:txBody>
                  <a:tcPr/>
                </a:tc>
                <a:tc>
                  <a:txBody>
                    <a:bodyPr/>
                    <a:lstStyle/>
                    <a:p>
                      <a:pPr algn="l"/>
                      <a:r>
                        <a:rPr 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⑥外注費</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48916220"/>
                  </a:ext>
                </a:extLst>
              </a:tr>
              <a:tr h="155941">
                <a:tc vMerge="1">
                  <a:txBody>
                    <a:bodyPr/>
                    <a:lstStyle/>
                    <a:p>
                      <a:endParaRPr kumimoji="1" lang="ja-JP" altLang="en-US"/>
                    </a:p>
                  </a:txBody>
                  <a:tcPr/>
                </a:tc>
                <a:tc>
                  <a:txBody>
                    <a:bodyPr/>
                    <a:lstStyle/>
                    <a:p>
                      <a:pPr algn="l"/>
                      <a:r>
                        <a:rPr 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⑦委託費</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91157969"/>
                  </a:ext>
                </a:extLst>
              </a:tr>
              <a:tr h="155941">
                <a:tc vMerge="1">
                  <a:txBody>
                    <a:bodyPr/>
                    <a:lstStyle/>
                    <a:p>
                      <a:endParaRPr kumimoji="1" lang="ja-JP" altLang="en-US"/>
                    </a:p>
                  </a:txBody>
                  <a:tcPr/>
                </a:tc>
                <a:tc>
                  <a:txBody>
                    <a:bodyPr/>
                    <a:lstStyle/>
                    <a:p>
                      <a:pPr algn="l"/>
                      <a:r>
                        <a:rPr 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⑧その他諸経費</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6542990"/>
                  </a:ext>
                </a:extLst>
              </a:tr>
              <a:tr h="155941">
                <a:tc vMerge="1">
                  <a:txBody>
                    <a:bodyPr/>
                    <a:lstStyle/>
                    <a:p>
                      <a:endParaRPr kumimoji="1" lang="ja-JP" altLang="en-US"/>
                    </a:p>
                  </a:txBody>
                  <a:tcPr/>
                </a:tc>
                <a:tc>
                  <a:txBody>
                    <a:bodyPr/>
                    <a:lstStyle/>
                    <a:p>
                      <a:pPr algn="ctr"/>
                      <a:r>
                        <a:rPr lang="ja-JP" sz="1050" b="1"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小　計</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93615522"/>
                  </a:ext>
                </a:extLst>
              </a:tr>
              <a:tr h="155941">
                <a:tc gridSpan="2">
                  <a:txBody>
                    <a:bodyPr/>
                    <a:lstStyle/>
                    <a:p>
                      <a:pPr algn="l"/>
                      <a:r>
                        <a:rPr lang="en-US" alt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2 </a:t>
                      </a:r>
                      <a:r>
                        <a:rPr 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間接経費</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07496604"/>
                  </a:ext>
                </a:extLst>
              </a:tr>
              <a:tr h="155941">
                <a:tc gridSpan="2">
                  <a:txBody>
                    <a:bodyPr/>
                    <a:lstStyle/>
                    <a:p>
                      <a:pPr marL="0" algn="l" defTabSz="914400" rtl="0" eaLnBrk="1" latinLnBrk="0" hangingPunct="1"/>
                      <a:r>
                        <a:rPr kumimoji="1" lang="en-US" alt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3 </a:t>
                      </a:r>
                      <a:r>
                        <a:rPr kumimoji="1" lang="ja-JP" altLang="en-US"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有償実証に要する経費</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91255349"/>
                  </a:ext>
                </a:extLst>
              </a:tr>
              <a:tr h="155941">
                <a:tc gridSpan="2">
                  <a:txBody>
                    <a:bodyPr/>
                    <a:lstStyle/>
                    <a:p>
                      <a:pPr algn="ctr"/>
                      <a:r>
                        <a:rPr lang="ja-JP" sz="1050" b="1"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合　計</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41860309"/>
                  </a:ext>
                </a:extLst>
              </a:tr>
            </a:tbl>
          </a:graphicData>
        </a:graphic>
      </p:graphicFrame>
      <p:graphicFrame>
        <p:nvGraphicFramePr>
          <p:cNvPr id="19" name="表 18">
            <a:extLst>
              <a:ext uri="{FF2B5EF4-FFF2-40B4-BE49-F238E27FC236}">
                <a16:creationId xmlns:a16="http://schemas.microsoft.com/office/drawing/2014/main" id="{81D76CF1-2DBA-48B1-9D50-D097CAB0D326}"/>
              </a:ext>
            </a:extLst>
          </p:cNvPr>
          <p:cNvGraphicFramePr>
            <a:graphicFrameLocks noGrp="1"/>
          </p:cNvGraphicFramePr>
          <p:nvPr>
            <p:extLst>
              <p:ext uri="{D42A27DB-BD31-4B8C-83A1-F6EECF244321}">
                <p14:modId xmlns:p14="http://schemas.microsoft.com/office/powerpoint/2010/main" val="3990313505"/>
              </p:ext>
            </p:extLst>
          </p:nvPr>
        </p:nvGraphicFramePr>
        <p:xfrm>
          <a:off x="5023868" y="693939"/>
          <a:ext cx="4609083" cy="3101617"/>
        </p:xfrm>
        <a:graphic>
          <a:graphicData uri="http://schemas.openxmlformats.org/drawingml/2006/table">
            <a:tbl>
              <a:tblPr firstRow="1" firstCol="1" bandRow="1"/>
              <a:tblGrid>
                <a:gridCol w="1513308">
                  <a:extLst>
                    <a:ext uri="{9D8B030D-6E8A-4147-A177-3AD203B41FA5}">
                      <a16:colId xmlns:a16="http://schemas.microsoft.com/office/drawing/2014/main" val="1348369346"/>
                    </a:ext>
                  </a:extLst>
                </a:gridCol>
                <a:gridCol w="2260835">
                  <a:extLst>
                    <a:ext uri="{9D8B030D-6E8A-4147-A177-3AD203B41FA5}">
                      <a16:colId xmlns:a16="http://schemas.microsoft.com/office/drawing/2014/main" val="267808582"/>
                    </a:ext>
                  </a:extLst>
                </a:gridCol>
                <a:gridCol w="834940">
                  <a:extLst>
                    <a:ext uri="{9D8B030D-6E8A-4147-A177-3AD203B41FA5}">
                      <a16:colId xmlns:a16="http://schemas.microsoft.com/office/drawing/2014/main" val="130944887"/>
                    </a:ext>
                  </a:extLst>
                </a:gridCol>
              </a:tblGrid>
              <a:tr h="204887">
                <a:tc gridSpan="3">
                  <a:txBody>
                    <a:bodyPr/>
                    <a:lstStyle/>
                    <a:p>
                      <a:pPr algn="l"/>
                      <a:r>
                        <a:rPr lang="ja-JP" altLang="en-US" sz="1050">
                          <a:latin typeface="Yu Gothic UI" panose="020B0500000000000000" pitchFamily="50" charset="-128"/>
                          <a:ea typeface="Yu Gothic UI" panose="020B0500000000000000" pitchFamily="50" charset="-128"/>
                          <a:sym typeface="Yu Gothic UI" panose="020B0500000000000000" pitchFamily="50" charset="-128"/>
                        </a:rPr>
                        <a:t>■資金調達計画</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ja-JP" sz="100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extLst>
                  <a:ext uri="{0D108BD9-81ED-4DB2-BD59-A6C34878D82A}">
                    <a16:rowId xmlns:a16="http://schemas.microsoft.com/office/drawing/2014/main" val="4262249993"/>
                  </a:ext>
                </a:extLst>
              </a:tr>
              <a:tr h="0">
                <a:tc>
                  <a:txBody>
                    <a:bodyPr/>
                    <a:lstStyle/>
                    <a:p>
                      <a:pPr algn="ctr"/>
                      <a:r>
                        <a:rPr lang="ja-JP" altLang="en-US"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選択（複数回答可）</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fontAlgn="ct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相談先・金額・時期・確度・調整状況</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ja-JP" altLang="en-US"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根拠資料</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2311383891"/>
                  </a:ext>
                </a:extLst>
              </a:tr>
              <a:tr h="368908">
                <a:tc>
                  <a:txBody>
                    <a:bodyPr/>
                    <a:lstStyle/>
                    <a:p>
                      <a:pPr algn="l" fontAlgn="ct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手元現預金から繰入</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endParaRPr lang="ja-JP" sz="1050" kern="100">
                        <a:solidFill>
                          <a:schemeClr val="tx1"/>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ja-JP" sz="1050" kern="100">
                        <a:solidFill>
                          <a:schemeClr val="tx1"/>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06322732"/>
                  </a:ext>
                </a:extLst>
              </a:tr>
              <a:tr h="368908">
                <a:tc>
                  <a:txBody>
                    <a:bodyPr/>
                    <a:lstStyle/>
                    <a:p>
                      <a:pPr algn="l" fontAlgn="ct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他事業の売上から繰入</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endParaRPr lang="ja-JP" sz="1050" kern="100">
                        <a:solidFill>
                          <a:schemeClr val="tx1"/>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ja-JP" sz="1050" kern="100">
                        <a:solidFill>
                          <a:schemeClr val="tx1"/>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65686281"/>
                  </a:ext>
                </a:extLst>
              </a:tr>
              <a:tr h="372146">
                <a:tc>
                  <a:txBody>
                    <a:bodyPr/>
                    <a:lstStyle/>
                    <a:p>
                      <a:pPr algn="l" fontAlgn="ct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県内金融機関からの</a:t>
                      </a:r>
                      <a:br>
                        <a:rPr lang="en-US" altLang="ja-JP" sz="1100" b="0" i="0" u="none" strike="noStrike">
                          <a:solidFill>
                            <a:srgbClr val="000000"/>
                          </a:solidFill>
                          <a:effectLst/>
                          <a:latin typeface="Yu Gothic UI" panose="020B0500000000000000" pitchFamily="50" charset="-128"/>
                          <a:ea typeface="Yu Gothic UI" panose="020B0500000000000000" pitchFamily="50" charset="-128"/>
                        </a:rPr>
                      </a:b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借入等</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endParaRPr lang="en-US" altLang="ja-JP" sz="1050" kern="100">
                        <a:solidFill>
                          <a:schemeClr val="tx1"/>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ja-JP" sz="1050" kern="100">
                        <a:solidFill>
                          <a:schemeClr val="tx1"/>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82581357"/>
                  </a:ext>
                </a:extLst>
              </a:tr>
              <a:tr h="368908">
                <a:tc>
                  <a:txBody>
                    <a:bodyPr/>
                    <a:lstStyle/>
                    <a:p>
                      <a:pPr algn="l" fontAlgn="ct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県外金融機関からの借入等</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endParaRPr lang="ja-JP" sz="1050" kern="100">
                        <a:solidFill>
                          <a:schemeClr val="tx1"/>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ja-JP" sz="1050" kern="100">
                        <a:solidFill>
                          <a:schemeClr val="tx1"/>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76322175"/>
                  </a:ext>
                </a:extLst>
              </a:tr>
              <a:tr h="368908">
                <a:tc>
                  <a:txBody>
                    <a:bodyPr/>
                    <a:lstStyle/>
                    <a:p>
                      <a:pPr algn="l" fontAlgn="ctr"/>
                      <a:r>
                        <a:rPr lang="en-US" altLang="ja-JP" sz="1100" b="0" i="0" u="none" strike="noStrike">
                          <a:solidFill>
                            <a:srgbClr val="000000"/>
                          </a:solidFill>
                          <a:effectLst/>
                          <a:latin typeface="Yu Gothic UI" panose="020B0500000000000000" pitchFamily="50" charset="-128"/>
                          <a:ea typeface="Yu Gothic UI" panose="020B0500000000000000" pitchFamily="50" charset="-128"/>
                        </a:rPr>
                        <a:t>VC</a:t>
                      </a: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等からの出資</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endParaRPr lang="ja-JP" sz="1050" kern="100">
                        <a:solidFill>
                          <a:schemeClr val="tx1"/>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ja-JP" sz="1050" kern="100">
                        <a:solidFill>
                          <a:schemeClr val="tx1"/>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49014172"/>
                  </a:ext>
                </a:extLst>
              </a:tr>
              <a:tr h="372146">
                <a:tc>
                  <a:txBody>
                    <a:bodyPr/>
                    <a:lstStyle/>
                    <a:p>
                      <a:pPr algn="l" fontAlgn="ct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他公的事業の概算・</a:t>
                      </a:r>
                      <a:br>
                        <a:rPr lang="en-US" altLang="ja-JP" sz="1100" b="0" i="0" u="none" strike="noStrike">
                          <a:solidFill>
                            <a:srgbClr val="000000"/>
                          </a:solidFill>
                          <a:effectLst/>
                          <a:latin typeface="Yu Gothic UI" panose="020B0500000000000000" pitchFamily="50" charset="-128"/>
                          <a:ea typeface="Yu Gothic UI" panose="020B0500000000000000" pitchFamily="50" charset="-128"/>
                        </a:rPr>
                      </a:b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精算払</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endParaRPr lang="ja-JP" sz="1050" kern="100">
                        <a:solidFill>
                          <a:schemeClr val="tx1"/>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ja-JP" sz="1050" kern="100">
                        <a:solidFill>
                          <a:schemeClr val="tx1"/>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09851073"/>
                  </a:ext>
                </a:extLst>
              </a:tr>
              <a:tr h="372146">
                <a:tc>
                  <a:txBody>
                    <a:bodyPr/>
                    <a:lstStyle/>
                    <a:p>
                      <a:pPr algn="l" fontAlgn="ctr"/>
                      <a:r>
                        <a:rPr lang="ja-JP" altLang="en-US" sz="1100" b="0" i="0" u="none" strike="noStrike">
                          <a:solidFill>
                            <a:srgbClr val="000000"/>
                          </a:solidFill>
                          <a:effectLst/>
                          <a:latin typeface="Yu Gothic UI" panose="020B0500000000000000" pitchFamily="50" charset="-128"/>
                          <a:ea typeface="Yu Gothic UI" panose="020B0500000000000000" pitchFamily="50" charset="-128"/>
                        </a:rPr>
                        <a:t>その他方法での資金調達</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endParaRPr lang="ja-JP" sz="1050" kern="100">
                        <a:solidFill>
                          <a:schemeClr val="tx1"/>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ja-JP" sz="1050" kern="100">
                        <a:solidFill>
                          <a:schemeClr val="tx1"/>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06043852"/>
                  </a:ext>
                </a:extLst>
              </a:tr>
            </a:tbl>
          </a:graphicData>
        </a:graphic>
      </p:graphicFrame>
      <p:graphicFrame>
        <p:nvGraphicFramePr>
          <p:cNvPr id="13" name="表 12">
            <a:extLst>
              <a:ext uri="{FF2B5EF4-FFF2-40B4-BE49-F238E27FC236}">
                <a16:creationId xmlns:a16="http://schemas.microsoft.com/office/drawing/2014/main" id="{7986DD5A-4399-4A6E-A7AD-CC1440DB50F9}"/>
              </a:ext>
            </a:extLst>
          </p:cNvPr>
          <p:cNvGraphicFramePr>
            <a:graphicFrameLocks noGrp="1"/>
          </p:cNvGraphicFramePr>
          <p:nvPr>
            <p:extLst>
              <p:ext uri="{D42A27DB-BD31-4B8C-83A1-F6EECF244321}">
                <p14:modId xmlns:p14="http://schemas.microsoft.com/office/powerpoint/2010/main" val="2194373284"/>
              </p:ext>
            </p:extLst>
          </p:nvPr>
        </p:nvGraphicFramePr>
        <p:xfrm>
          <a:off x="5031801" y="5134376"/>
          <a:ext cx="4609083" cy="1412656"/>
        </p:xfrm>
        <a:graphic>
          <a:graphicData uri="http://schemas.openxmlformats.org/drawingml/2006/table">
            <a:tbl>
              <a:tblPr firstRow="1" firstCol="1" bandRow="1"/>
              <a:tblGrid>
                <a:gridCol w="290047">
                  <a:extLst>
                    <a:ext uri="{9D8B030D-6E8A-4147-A177-3AD203B41FA5}">
                      <a16:colId xmlns:a16="http://schemas.microsoft.com/office/drawing/2014/main" val="4191014491"/>
                    </a:ext>
                  </a:extLst>
                </a:gridCol>
                <a:gridCol w="849349">
                  <a:extLst>
                    <a:ext uri="{9D8B030D-6E8A-4147-A177-3AD203B41FA5}">
                      <a16:colId xmlns:a16="http://schemas.microsoft.com/office/drawing/2014/main" val="4138452893"/>
                    </a:ext>
                  </a:extLst>
                </a:gridCol>
                <a:gridCol w="365979">
                  <a:extLst>
                    <a:ext uri="{9D8B030D-6E8A-4147-A177-3AD203B41FA5}">
                      <a16:colId xmlns:a16="http://schemas.microsoft.com/office/drawing/2014/main" val="149962771"/>
                    </a:ext>
                  </a:extLst>
                </a:gridCol>
                <a:gridCol w="775927">
                  <a:extLst>
                    <a:ext uri="{9D8B030D-6E8A-4147-A177-3AD203B41FA5}">
                      <a16:colId xmlns:a16="http://schemas.microsoft.com/office/drawing/2014/main" val="3948310193"/>
                    </a:ext>
                  </a:extLst>
                </a:gridCol>
                <a:gridCol w="775927">
                  <a:extLst>
                    <a:ext uri="{9D8B030D-6E8A-4147-A177-3AD203B41FA5}">
                      <a16:colId xmlns:a16="http://schemas.microsoft.com/office/drawing/2014/main" val="3384095174"/>
                    </a:ext>
                  </a:extLst>
                </a:gridCol>
                <a:gridCol w="775927">
                  <a:extLst>
                    <a:ext uri="{9D8B030D-6E8A-4147-A177-3AD203B41FA5}">
                      <a16:colId xmlns:a16="http://schemas.microsoft.com/office/drawing/2014/main" val="3275261991"/>
                    </a:ext>
                  </a:extLst>
                </a:gridCol>
                <a:gridCol w="775927">
                  <a:extLst>
                    <a:ext uri="{9D8B030D-6E8A-4147-A177-3AD203B41FA5}">
                      <a16:colId xmlns:a16="http://schemas.microsoft.com/office/drawing/2014/main" val="3732698320"/>
                    </a:ext>
                  </a:extLst>
                </a:gridCol>
              </a:tblGrid>
              <a:tr h="272536">
                <a:tc gridSpan="7">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a:t>
                      </a:r>
                      <a:r>
                        <a:rPr kumimoji="1" lang="zh-TW" altLang="en-US" sz="1050">
                          <a:latin typeface="Yu Gothic UI" panose="020B0500000000000000" pitchFamily="50" charset="-128"/>
                          <a:ea typeface="Yu Gothic UI" panose="020B0500000000000000" pitchFamily="50" charset="-128"/>
                          <a:sym typeface="Yu Gothic UI" panose="020B0500000000000000" pitchFamily="50" charset="-128"/>
                        </a:rPr>
                        <a:t>支出明細書（連携申請全体）</a:t>
                      </a: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　　　　　　　　　　　　　［単位：円］</a:t>
                      </a:r>
                    </a:p>
                  </a:txBody>
                  <a:tcPr marL="36000" marR="36000" marT="18000" marB="1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hMerge="1">
                  <a:txBody>
                    <a:bodyPr/>
                    <a:lstStyle/>
                    <a:p>
                      <a:pPr algn="ct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05424579"/>
                  </a:ext>
                </a:extLst>
              </a:tr>
              <a:tr h="0">
                <a:tc>
                  <a:txBody>
                    <a:bodyPr/>
                    <a:lstStyle/>
                    <a:p>
                      <a:pPr algn="ctr"/>
                      <a:r>
                        <a:rPr lang="ja-JP" altLang="en-US"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代表</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ja-JP" altLang="en-US"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事業者名</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ja-JP" altLang="en-US"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補助</a:t>
                      </a:r>
                      <a:br>
                        <a:rPr lang="en-US" alt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br>
                      <a:r>
                        <a:rPr lang="ja-JP" altLang="en-US"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率</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経費</a:t>
                      </a:r>
                      <a:br>
                        <a:rPr lang="en-US" alt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br>
                      <a:r>
                        <a:rPr 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全体額</a:t>
                      </a:r>
                      <a:r>
                        <a:rPr lang="ja-JP" altLang="en-US"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 </a:t>
                      </a:r>
                      <a:r>
                        <a:rPr lang="en-US" alt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(A)</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補助対象</a:t>
                      </a:r>
                      <a:br>
                        <a:rPr lang="en-US" alt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br>
                      <a:r>
                        <a:rPr 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経費</a:t>
                      </a:r>
                      <a:r>
                        <a:rPr lang="en-US" alt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 (B)</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補助金</a:t>
                      </a:r>
                      <a:br>
                        <a:rPr lang="en-US" alt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br>
                      <a:r>
                        <a:rPr lang="ja-JP" altLang="en-US"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相当額</a:t>
                      </a:r>
                      <a:r>
                        <a:rPr lang="en-US" alt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 (C)</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ja-JP" alt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補助金</a:t>
                      </a:r>
                      <a:br>
                        <a:rPr lang="en-US" alt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br>
                      <a:r>
                        <a:rPr lang="ja-JP" alt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申請額</a:t>
                      </a:r>
                      <a:r>
                        <a:rPr lang="en-US" alt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 </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748979327"/>
                  </a:ext>
                </a:extLst>
              </a:tr>
              <a:tr h="155941">
                <a:tc>
                  <a:txBody>
                    <a:bodyPr/>
                    <a:lstStyle/>
                    <a:p>
                      <a:pPr marL="1270" algn="l"/>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270" algn="l"/>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0955814"/>
                  </a:ext>
                </a:extLst>
              </a:tr>
              <a:tr h="155941">
                <a:tc>
                  <a:txBody>
                    <a:bodyPr/>
                    <a:lstStyle/>
                    <a:p>
                      <a:pPr algn="l"/>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67890926"/>
                  </a:ext>
                </a:extLst>
              </a:tr>
              <a:tr h="155941">
                <a:tc>
                  <a:txBody>
                    <a:bodyPr/>
                    <a:lstStyle/>
                    <a:p>
                      <a:pPr algn="l"/>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52308818"/>
                  </a:ext>
                </a:extLst>
              </a:tr>
              <a:tr h="155941">
                <a:tc>
                  <a:txBody>
                    <a:bodyPr/>
                    <a:lstStyle/>
                    <a:p>
                      <a:pPr algn="l"/>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r>
                        <a:rPr lang="ja-JP" altLang="en-US"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総合計</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a:t>
                      </a: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60884550"/>
                  </a:ext>
                </a:extLst>
              </a:tr>
            </a:tbl>
          </a:graphicData>
        </a:graphic>
      </p:graphicFrame>
      <p:sp>
        <p:nvSpPr>
          <p:cNvPr id="15" name="タイトル 1">
            <a:extLst>
              <a:ext uri="{FF2B5EF4-FFF2-40B4-BE49-F238E27FC236}">
                <a16:creationId xmlns:a16="http://schemas.microsoft.com/office/drawing/2014/main" id="{276C63D0-8B6D-4466-BF98-B9937C3662B6}"/>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20" name="正方形/長方形 19">
            <a:extLst>
              <a:ext uri="{FF2B5EF4-FFF2-40B4-BE49-F238E27FC236}">
                <a16:creationId xmlns:a16="http://schemas.microsoft.com/office/drawing/2014/main" id="{A4A6482F-1706-491F-9A6F-B69941CE93CC}"/>
              </a:ext>
            </a:extLst>
          </p:cNvPr>
          <p:cNvSpPr/>
          <p:nvPr/>
        </p:nvSpPr>
        <p:spPr>
          <a:xfrm>
            <a:off x="8561333" y="228745"/>
            <a:ext cx="1080119" cy="28800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Yu Gothic UI"/>
                <a:ea typeface="Yu Gothic UI"/>
                <a:cs typeface="+mn-cs"/>
              </a:rPr>
              <a:t>計画性</a:t>
            </a:r>
          </a:p>
        </p:txBody>
      </p:sp>
      <p:sp>
        <p:nvSpPr>
          <p:cNvPr id="12" name="テキスト ボックス 11">
            <a:extLst>
              <a:ext uri="{FF2B5EF4-FFF2-40B4-BE49-F238E27FC236}">
                <a16:creationId xmlns:a16="http://schemas.microsoft.com/office/drawing/2014/main" id="{E2045D78-6203-4DE8-82F6-611DAC34CBBA}"/>
              </a:ext>
            </a:extLst>
          </p:cNvPr>
          <p:cNvSpPr txBox="1"/>
          <p:nvPr/>
        </p:nvSpPr>
        <p:spPr>
          <a:xfrm>
            <a:off x="6264941" y="1226951"/>
            <a:ext cx="3064641" cy="1357670"/>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今年度の補助事業推進に係る資金調達計画とその調整状況を具体的に記載してください。</a:t>
            </a:r>
            <a:br>
              <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br>
            <a:r>
              <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関係金融機関名、金額・調達時期・調整状況（時期</a:t>
            </a:r>
            <a:r>
              <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金額）</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根拠資料を添付して提出する場合は、資料名を示してください。</a:t>
            </a:r>
            <a:endPar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4" name="テキスト ボックス 13">
            <a:extLst>
              <a:ext uri="{FF2B5EF4-FFF2-40B4-BE49-F238E27FC236}">
                <a16:creationId xmlns:a16="http://schemas.microsoft.com/office/drawing/2014/main" id="{FB4F6EDC-6371-4FC8-8164-A19F181C56BA}"/>
              </a:ext>
            </a:extLst>
          </p:cNvPr>
          <p:cNvSpPr txBox="1"/>
          <p:nvPr/>
        </p:nvSpPr>
        <p:spPr>
          <a:xfrm>
            <a:off x="5961575" y="5865011"/>
            <a:ext cx="3671375" cy="472813"/>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lvl="0" indent="-285750" eaLnBrk="0" hangingPunct="0">
              <a:spcAft>
                <a:spcPts val="600"/>
              </a:spcAft>
              <a:buFont typeface="Arial" panose="020B0604020202020204" pitchFamily="34" charset="0"/>
              <a:buChar char="•"/>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連携事業者がいる場合に記載</a:t>
            </a:r>
            <a:r>
              <a:rPr kumimoji="1" lang="ja-JP" altLang="en-US"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して</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ください。</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4" name="テキスト ボックス 3">
            <a:extLst>
              <a:ext uri="{FF2B5EF4-FFF2-40B4-BE49-F238E27FC236}">
                <a16:creationId xmlns:a16="http://schemas.microsoft.com/office/drawing/2014/main" id="{C525AF6D-B3ED-9ACD-3B5C-D1804C50E19C}"/>
              </a:ext>
            </a:extLst>
          </p:cNvPr>
          <p:cNvSpPr txBox="1"/>
          <p:nvPr/>
        </p:nvSpPr>
        <p:spPr>
          <a:xfrm>
            <a:off x="5641686" y="4406162"/>
            <a:ext cx="3541082" cy="472813"/>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上記資金調達計画に関して詳細情報を記載してください。</a:t>
            </a:r>
          </a:p>
        </p:txBody>
      </p:sp>
      <p:sp>
        <p:nvSpPr>
          <p:cNvPr id="7" name="テキスト ボックス 6">
            <a:extLst>
              <a:ext uri="{FF2B5EF4-FFF2-40B4-BE49-F238E27FC236}">
                <a16:creationId xmlns:a16="http://schemas.microsoft.com/office/drawing/2014/main" id="{19C30C40-DD85-EA29-EE23-43E4F3CB3748}"/>
              </a:ext>
            </a:extLst>
          </p:cNvPr>
          <p:cNvSpPr txBox="1"/>
          <p:nvPr/>
        </p:nvSpPr>
        <p:spPr>
          <a:xfrm>
            <a:off x="255883" y="2954627"/>
            <a:ext cx="4972050" cy="415498"/>
          </a:xfrm>
          <a:prstGeom prst="rect">
            <a:avLst/>
          </a:prstGeom>
          <a:noFill/>
        </p:spPr>
        <p:txBody>
          <a:bodyPr wrap="square">
            <a:spAutoFit/>
          </a:bodyPr>
          <a:lstStyle/>
          <a:p>
            <a:r>
              <a:rPr lang="ja-JP" altLang="en-US" sz="1050"/>
              <a:t>※「補助金申請額」は、補助金相当額（Ｃ）－（有償実証による売上高×補助率）</a:t>
            </a:r>
            <a:br>
              <a:rPr lang="en-US" altLang="ja-JP" sz="1050"/>
            </a:br>
            <a:r>
              <a:rPr lang="ja-JP" altLang="en-US" sz="1050"/>
              <a:t>で算出すること。</a:t>
            </a:r>
          </a:p>
        </p:txBody>
      </p:sp>
      <p:sp>
        <p:nvSpPr>
          <p:cNvPr id="16" name="テキスト ボックス 15">
            <a:extLst>
              <a:ext uri="{FF2B5EF4-FFF2-40B4-BE49-F238E27FC236}">
                <a16:creationId xmlns:a16="http://schemas.microsoft.com/office/drawing/2014/main" id="{EE5B9517-4CD5-470C-A5A0-75CD0E8A866F}"/>
              </a:ext>
            </a:extLst>
          </p:cNvPr>
          <p:cNvSpPr txBox="1"/>
          <p:nvPr/>
        </p:nvSpPr>
        <p:spPr>
          <a:xfrm>
            <a:off x="1905542" y="5174950"/>
            <a:ext cx="2879287" cy="472813"/>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様式</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から転記してください</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5" name="テキスト ボックス 4">
            <a:extLst>
              <a:ext uri="{FF2B5EF4-FFF2-40B4-BE49-F238E27FC236}">
                <a16:creationId xmlns:a16="http://schemas.microsoft.com/office/drawing/2014/main" id="{CE942588-9C15-ECC1-9692-D08CC1658803}"/>
              </a:ext>
            </a:extLst>
          </p:cNvPr>
          <p:cNvSpPr txBox="1"/>
          <p:nvPr/>
        </p:nvSpPr>
        <p:spPr>
          <a:xfrm>
            <a:off x="5919655" y="2747851"/>
            <a:ext cx="3672408" cy="634395"/>
          </a:xfrm>
          <a:prstGeom prst="rect">
            <a:avLst/>
          </a:prstGeom>
          <a:solidFill>
            <a:schemeClr val="bg1"/>
          </a:solidFill>
          <a:ln w="1905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作成上の注意</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lvl="0" indent="-285750" eaLnBrk="0" hangingPunct="0">
              <a:spcAft>
                <a:spcPts val="600"/>
              </a:spcAft>
              <a:buFont typeface="Arial" panose="020B0604020202020204" pitchFamily="34" charset="0"/>
              <a:buChar char="•"/>
              <a:defRPr/>
            </a:pPr>
            <a:r>
              <a:rPr kumimoji="1" lang="ja-JP" altLang="en-US"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別に用意してあるエクセルシート（財務分析資料）に入力した内容をもとに記入してください。</a:t>
            </a:r>
            <a:endParaRPr kumimoji="1" lang="en-US" altLang="ja-JP"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endParaRPr>
          </a:p>
        </p:txBody>
      </p:sp>
      <p:cxnSp>
        <p:nvCxnSpPr>
          <p:cNvPr id="10" name="コネクタ: カギ線 9">
            <a:extLst>
              <a:ext uri="{FF2B5EF4-FFF2-40B4-BE49-F238E27FC236}">
                <a16:creationId xmlns:a16="http://schemas.microsoft.com/office/drawing/2014/main" id="{0CA1E622-31E0-EFAF-B325-230CD59AEF5C}"/>
              </a:ext>
            </a:extLst>
          </p:cNvPr>
          <p:cNvCxnSpPr>
            <a:stCxn id="5" idx="1"/>
          </p:cNvCxnSpPr>
          <p:nvPr/>
        </p:nvCxnSpPr>
        <p:spPr>
          <a:xfrm rot="10800000">
            <a:off x="5495885" y="912565"/>
            <a:ext cx="423771" cy="2152485"/>
          </a:xfrm>
          <a:prstGeom prst="bentConnector2">
            <a:avLst/>
          </a:prstGeom>
          <a:ln w="28575">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11" name="コネクタ: カギ線 10">
            <a:extLst>
              <a:ext uri="{FF2B5EF4-FFF2-40B4-BE49-F238E27FC236}">
                <a16:creationId xmlns:a16="http://schemas.microsoft.com/office/drawing/2014/main" id="{3CCCC776-A468-2DDE-A9C5-8A208A3C0DF4}"/>
              </a:ext>
            </a:extLst>
          </p:cNvPr>
          <p:cNvCxnSpPr>
            <a:cxnSpLocks/>
            <a:stCxn id="5" idx="1"/>
          </p:cNvCxnSpPr>
          <p:nvPr/>
        </p:nvCxnSpPr>
        <p:spPr>
          <a:xfrm rot="10800000" flipV="1">
            <a:off x="5495885" y="3065049"/>
            <a:ext cx="423771" cy="776810"/>
          </a:xfrm>
          <a:prstGeom prst="bentConnector2">
            <a:avLst/>
          </a:prstGeom>
          <a:ln w="28575">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0323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a:extLst>
              <a:ext uri="{FF2B5EF4-FFF2-40B4-BE49-F238E27FC236}">
                <a16:creationId xmlns:a16="http://schemas.microsoft.com/office/drawing/2014/main" id="{48D95F32-6185-191F-BCFC-E9B67687C4A4}"/>
              </a:ext>
            </a:extLst>
          </p:cNvPr>
          <p:cNvSpPr/>
          <p:nvPr/>
        </p:nvSpPr>
        <p:spPr>
          <a:xfrm>
            <a:off x="344488" y="1196753"/>
            <a:ext cx="4392487" cy="239141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prstClr val="black"/>
                </a:solidFill>
                <a:effectLst/>
                <a:uLnTx/>
                <a:uFillTx/>
                <a:latin typeface="Yu Gothic UI"/>
                <a:ea typeface="Yu Gothic UI"/>
                <a:cs typeface="+mn-cs"/>
              </a:rPr>
              <a:t>関係図</a:t>
            </a:r>
          </a:p>
        </p:txBody>
      </p:sp>
      <p:sp>
        <p:nvSpPr>
          <p:cNvPr id="6" name="タイトル 1">
            <a:extLst>
              <a:ext uri="{FF2B5EF4-FFF2-40B4-BE49-F238E27FC236}">
                <a16:creationId xmlns:a16="http://schemas.microsoft.com/office/drawing/2014/main" id="{D5147466-79F4-495E-841B-BFEC9345334B}"/>
              </a:ext>
            </a:extLst>
          </p:cNvPr>
          <p:cNvSpPr>
            <a:spLocks noGrp="1"/>
          </p:cNvSpPr>
          <p:nvPr>
            <p:ph type="title"/>
          </p:nvPr>
        </p:nvSpPr>
        <p:spPr>
          <a:xfrm>
            <a:off x="272480" y="188640"/>
            <a:ext cx="9361039" cy="351109"/>
          </a:xfrm>
        </p:spPr>
        <p:txBody>
          <a:bodyPr vert="horz"/>
          <a:lstStyle/>
          <a:p>
            <a:r>
              <a:rPr lang="ja-JP" altLang="en-US"/>
              <a:t>計画性⑥</a:t>
            </a:r>
          </a:p>
        </p:txBody>
      </p:sp>
      <p:sp>
        <p:nvSpPr>
          <p:cNvPr id="3" name="スライド番号プレースホルダー 2">
            <a:extLst>
              <a:ext uri="{FF2B5EF4-FFF2-40B4-BE49-F238E27FC236}">
                <a16:creationId xmlns:a16="http://schemas.microsoft.com/office/drawing/2014/main" id="{607A46AC-1ACD-4A2E-82C4-36A0ABD28F2D}"/>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22</a:t>
            </a:fld>
            <a:endParaRPr kumimoji="1" lang="ja-JP" altLang="en-US" sz="105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4" name="フッター プレースホルダー 3">
            <a:extLst>
              <a:ext uri="{FF2B5EF4-FFF2-40B4-BE49-F238E27FC236}">
                <a16:creationId xmlns:a16="http://schemas.microsoft.com/office/drawing/2014/main" id="{E229E5A8-F34E-4DB7-84E3-BA95ACFC27E5}"/>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4" name="タイトル 1">
            <a:extLst>
              <a:ext uri="{FF2B5EF4-FFF2-40B4-BE49-F238E27FC236}">
                <a16:creationId xmlns:a16="http://schemas.microsoft.com/office/drawing/2014/main" id="{2D5B6535-8071-4919-8E1A-37DC1526946A}"/>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5" name="正方形/長方形 4">
            <a:extLst>
              <a:ext uri="{FF2B5EF4-FFF2-40B4-BE49-F238E27FC236}">
                <a16:creationId xmlns:a16="http://schemas.microsoft.com/office/drawing/2014/main" id="{596AF657-358B-4192-87C2-1FD1CB2C00A3}"/>
              </a:ext>
            </a:extLst>
          </p:cNvPr>
          <p:cNvSpPr/>
          <p:nvPr/>
        </p:nvSpPr>
        <p:spPr>
          <a:xfrm>
            <a:off x="264450" y="3733078"/>
            <a:ext cx="9361039" cy="2720110"/>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R="0" lvl="0" algn="l" defTabSz="914400" rtl="0" eaLnBrk="1" fontAlgn="auto" latinLnBrk="0" hangingPunct="1">
              <a:lnSpc>
                <a:spcPct val="100000"/>
              </a:lnSpc>
              <a:spcBef>
                <a:spcPts val="0"/>
              </a:spcBef>
              <a:spcAft>
                <a:spcPts val="0"/>
              </a:spcAft>
              <a:buClrTx/>
              <a:buSzTx/>
              <a:tabLst/>
              <a:defRPr/>
            </a:pPr>
            <a:r>
              <a:rPr kumimoji="1" lang="en-US" altLang="ja-JP" sz="1100" b="0" i="0" u="none" strike="noStrike" kern="1200" cap="none" spc="0" normalizeH="0" baseline="0" noProof="0">
                <a:ln>
                  <a:noFill/>
                </a:ln>
                <a:solidFill>
                  <a:prstClr val="black"/>
                </a:solidFill>
                <a:effectLst/>
                <a:uLnTx/>
                <a:uFillTx/>
                <a:latin typeface="Yu Gothic UI"/>
                <a:ea typeface="Yu Gothic UI"/>
                <a:cs typeface="+mn-cs"/>
              </a:rPr>
              <a:t>【</a:t>
            </a:r>
            <a:r>
              <a:rPr kumimoji="1" lang="ja-JP" altLang="en-US" sz="1100" b="0" i="0" u="none" strike="noStrike" kern="1200" cap="none" spc="0" normalizeH="0" baseline="0" noProof="0">
                <a:ln>
                  <a:noFill/>
                </a:ln>
                <a:solidFill>
                  <a:prstClr val="black"/>
                </a:solidFill>
                <a:effectLst/>
                <a:uLnTx/>
                <a:uFillTx/>
                <a:latin typeface="Yu Gothic UI"/>
                <a:ea typeface="Yu Gothic UI"/>
                <a:cs typeface="+mn-cs"/>
              </a:rPr>
              <a:t>補助事業者（提案者及び連携先）の適格性</a:t>
            </a:r>
            <a:r>
              <a:rPr kumimoji="1" lang="en-US" altLang="ja-JP" sz="1100" b="0" i="0" u="none" strike="noStrike" kern="1200" cap="none" spc="0" normalizeH="0" baseline="0" noProof="0">
                <a:ln>
                  <a:noFill/>
                </a:ln>
                <a:solidFill>
                  <a:prstClr val="black"/>
                </a:solidFill>
                <a:effectLst/>
                <a:uLnTx/>
                <a:uFillTx/>
                <a:latin typeface="Yu Gothic UI"/>
                <a:ea typeface="Yu Gothic UI"/>
                <a:cs typeface="+mn-cs"/>
              </a:rPr>
              <a:t>】</a:t>
            </a:r>
            <a:endParaRPr kumimoji="1" lang="ja-JP" altLang="en-US" sz="1100" b="0" i="0" u="none" strike="noStrike" kern="1200" cap="none" spc="0" normalizeH="0" baseline="0" noProof="0">
              <a:ln>
                <a:noFill/>
              </a:ln>
              <a:solidFill>
                <a:prstClr val="black"/>
              </a:solidFill>
              <a:effectLst/>
              <a:uLnTx/>
              <a:uFillTx/>
              <a:latin typeface="Yu Gothic UI"/>
              <a:ea typeface="Yu Gothic UI"/>
              <a:cs typeface="+mn-cs"/>
            </a:endParaRPr>
          </a:p>
        </p:txBody>
      </p:sp>
      <p:sp>
        <p:nvSpPr>
          <p:cNvPr id="13" name="正方形/長方形 12">
            <a:extLst>
              <a:ext uri="{FF2B5EF4-FFF2-40B4-BE49-F238E27FC236}">
                <a16:creationId xmlns:a16="http://schemas.microsoft.com/office/drawing/2014/main" id="{1C7BB60B-935C-4F04-9758-E27167D1DE43}"/>
              </a:ext>
            </a:extLst>
          </p:cNvPr>
          <p:cNvSpPr/>
          <p:nvPr/>
        </p:nvSpPr>
        <p:spPr>
          <a:xfrm>
            <a:off x="5024439" y="719677"/>
            <a:ext cx="4601049" cy="2925348"/>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R="0" lvl="0" algn="l" defTabSz="914400" rtl="0" eaLnBrk="1" fontAlgn="auto" latinLnBrk="0" hangingPunct="1">
              <a:lnSpc>
                <a:spcPct val="100000"/>
              </a:lnSpc>
              <a:spcBef>
                <a:spcPts val="0"/>
              </a:spcBef>
              <a:spcAft>
                <a:spcPts val="0"/>
              </a:spcAft>
              <a:buClrTx/>
              <a:buSzTx/>
              <a:tabLst/>
              <a:defRPr/>
            </a:pPr>
            <a:r>
              <a:rPr kumimoji="1" lang="en-US" altLang="ja-JP" sz="1100" b="0" i="0" u="none" strike="noStrike" kern="1200" cap="none" spc="0" normalizeH="0" baseline="0" noProof="0">
                <a:ln>
                  <a:noFill/>
                </a:ln>
                <a:solidFill>
                  <a:prstClr val="black"/>
                </a:solidFill>
                <a:effectLst/>
                <a:uLnTx/>
                <a:uFillTx/>
                <a:latin typeface="Yu Gothic UI"/>
                <a:ea typeface="Yu Gothic UI"/>
                <a:cs typeface="+mn-cs"/>
              </a:rPr>
              <a:t>【</a:t>
            </a:r>
            <a:r>
              <a:rPr kumimoji="1" lang="ja-JP" altLang="en-US" sz="1100" b="0" i="0" u="none" strike="noStrike" kern="1200" cap="none" spc="0" normalizeH="0" baseline="0" noProof="0">
                <a:ln>
                  <a:noFill/>
                </a:ln>
                <a:solidFill>
                  <a:prstClr val="black"/>
                </a:solidFill>
                <a:effectLst/>
                <a:uLnTx/>
                <a:uFillTx/>
                <a:latin typeface="Yu Gothic UI"/>
                <a:ea typeface="Yu Gothic UI"/>
                <a:cs typeface="+mn-cs"/>
              </a:rPr>
              <a:t>連携機関の適格性</a:t>
            </a:r>
            <a:r>
              <a:rPr kumimoji="1" lang="en-US" altLang="ja-JP" sz="1100" b="0" i="0" u="none" strike="noStrike" kern="1200" cap="none" spc="0" normalizeH="0" baseline="0" noProof="0">
                <a:ln>
                  <a:noFill/>
                </a:ln>
                <a:solidFill>
                  <a:prstClr val="black"/>
                </a:solidFill>
                <a:effectLst/>
                <a:uLnTx/>
                <a:uFillTx/>
                <a:latin typeface="Yu Gothic UI"/>
                <a:ea typeface="Yu Gothic UI"/>
                <a:cs typeface="+mn-cs"/>
              </a:rPr>
              <a:t>】</a:t>
            </a:r>
            <a:endParaRPr kumimoji="1" lang="ja-JP" altLang="en-US" sz="1100" b="0" i="0" u="none" strike="noStrike" kern="1200" cap="none" spc="0" normalizeH="0" baseline="0" noProof="0">
              <a:ln>
                <a:noFill/>
              </a:ln>
              <a:solidFill>
                <a:prstClr val="black"/>
              </a:solidFill>
              <a:effectLst/>
              <a:uLnTx/>
              <a:uFillTx/>
              <a:latin typeface="Yu Gothic UI"/>
              <a:ea typeface="Yu Gothic UI"/>
              <a:cs typeface="+mn-cs"/>
            </a:endParaRPr>
          </a:p>
        </p:txBody>
      </p:sp>
      <p:sp>
        <p:nvSpPr>
          <p:cNvPr id="16" name="正方形/長方形 15">
            <a:extLst>
              <a:ext uri="{FF2B5EF4-FFF2-40B4-BE49-F238E27FC236}">
                <a16:creationId xmlns:a16="http://schemas.microsoft.com/office/drawing/2014/main" id="{0448773A-FB66-4B30-A586-47E0CC6DDC2A}"/>
              </a:ext>
            </a:extLst>
          </p:cNvPr>
          <p:cNvSpPr/>
          <p:nvPr/>
        </p:nvSpPr>
        <p:spPr>
          <a:xfrm>
            <a:off x="272480" y="716081"/>
            <a:ext cx="4609083" cy="2928944"/>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R="0" lvl="0" algn="l" defTabSz="914400" rtl="0" eaLnBrk="1" fontAlgn="auto" latinLnBrk="0" hangingPunct="1">
              <a:lnSpc>
                <a:spcPct val="100000"/>
              </a:lnSpc>
              <a:spcBef>
                <a:spcPts val="0"/>
              </a:spcBef>
              <a:spcAft>
                <a:spcPts val="0"/>
              </a:spcAft>
              <a:buClrTx/>
              <a:buSzTx/>
              <a:tabLst/>
              <a:defRPr/>
            </a:pPr>
            <a:r>
              <a:rPr kumimoji="1" lang="en-US" altLang="ja-JP" sz="1100" b="0" i="0" u="none" strike="noStrike" kern="1200" cap="none" spc="0" normalizeH="0" baseline="0" noProof="0">
                <a:ln>
                  <a:noFill/>
                </a:ln>
                <a:solidFill>
                  <a:prstClr val="black"/>
                </a:solidFill>
                <a:effectLst/>
                <a:uLnTx/>
                <a:uFillTx/>
                <a:latin typeface="Yu Gothic UI"/>
                <a:ea typeface="Yu Gothic UI"/>
                <a:cs typeface="+mn-cs"/>
              </a:rPr>
              <a:t>【</a:t>
            </a:r>
            <a:r>
              <a:rPr kumimoji="1" lang="ja-JP" altLang="en-US" sz="1100" b="0" i="0" u="none" strike="noStrike" kern="1200" cap="none" spc="0" normalizeH="0" baseline="0" noProof="0">
                <a:ln>
                  <a:noFill/>
                </a:ln>
                <a:solidFill>
                  <a:prstClr val="black"/>
                </a:solidFill>
                <a:effectLst/>
                <a:uLnTx/>
                <a:uFillTx/>
                <a:latin typeface="Yu Gothic UI"/>
                <a:ea typeface="Yu Gothic UI"/>
                <a:cs typeface="+mn-cs"/>
              </a:rPr>
              <a:t>研究開発体制図</a:t>
            </a:r>
            <a:r>
              <a:rPr kumimoji="1" lang="en-US" altLang="ja-JP" sz="1100" b="0" i="0" u="none" strike="noStrike" kern="1200" cap="none" spc="0" normalizeH="0" baseline="0" noProof="0">
                <a:ln>
                  <a:noFill/>
                </a:ln>
                <a:solidFill>
                  <a:prstClr val="black"/>
                </a:solidFill>
                <a:effectLst/>
                <a:uLnTx/>
                <a:uFillTx/>
                <a:latin typeface="Yu Gothic UI"/>
                <a:ea typeface="Yu Gothic UI"/>
                <a:cs typeface="+mn-cs"/>
              </a:rPr>
              <a:t>】</a:t>
            </a:r>
            <a:endParaRPr kumimoji="1" lang="ja-JP" altLang="en-US" sz="1100" b="0" i="0" u="none" strike="noStrike" kern="1200" cap="none" spc="0" normalizeH="0" baseline="0" noProof="0">
              <a:ln>
                <a:noFill/>
              </a:ln>
              <a:solidFill>
                <a:prstClr val="black"/>
              </a:solidFill>
              <a:effectLst/>
              <a:uLnTx/>
              <a:uFillTx/>
              <a:latin typeface="Yu Gothic UI"/>
              <a:ea typeface="Yu Gothic UI"/>
              <a:cs typeface="+mn-cs"/>
            </a:endParaRPr>
          </a:p>
        </p:txBody>
      </p:sp>
      <p:sp>
        <p:nvSpPr>
          <p:cNvPr id="17" name="テキスト ボックス 16">
            <a:extLst>
              <a:ext uri="{FF2B5EF4-FFF2-40B4-BE49-F238E27FC236}">
                <a16:creationId xmlns:a16="http://schemas.microsoft.com/office/drawing/2014/main" id="{E2937F03-6FFB-41E9-9728-D601C071AE00}"/>
              </a:ext>
            </a:extLst>
          </p:cNvPr>
          <p:cNvSpPr txBox="1"/>
          <p:nvPr/>
        </p:nvSpPr>
        <p:spPr>
          <a:xfrm>
            <a:off x="420463" y="1285153"/>
            <a:ext cx="4388521" cy="472813"/>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記載</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上の注意</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lvl="0" indent="-285750" eaLnBrk="0" hangingPunct="0">
              <a:spcAft>
                <a:spcPts val="600"/>
              </a:spcAft>
              <a:buFont typeface="Arial" panose="020B0604020202020204" pitchFamily="34" charset="0"/>
              <a:buChar char="•"/>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枠内に収まるよう明瞭・簡潔に記載</a:t>
            </a:r>
            <a:r>
              <a:rPr kumimoji="1" lang="ja-JP" altLang="en-US"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して</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ください。</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9" name="正方形/長方形 8">
            <a:extLst>
              <a:ext uri="{FF2B5EF4-FFF2-40B4-BE49-F238E27FC236}">
                <a16:creationId xmlns:a16="http://schemas.microsoft.com/office/drawing/2014/main" id="{FFE53F90-26FF-C7EA-B1AC-D20BED928467}"/>
              </a:ext>
            </a:extLst>
          </p:cNvPr>
          <p:cNvSpPr/>
          <p:nvPr/>
        </p:nvSpPr>
        <p:spPr>
          <a:xfrm>
            <a:off x="8561333" y="228745"/>
            <a:ext cx="1080119" cy="28800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Yu Gothic UI"/>
                <a:ea typeface="Yu Gothic UI"/>
                <a:cs typeface="+mn-cs"/>
              </a:rPr>
              <a:t>計画性</a:t>
            </a:r>
          </a:p>
        </p:txBody>
      </p:sp>
      <p:sp>
        <p:nvSpPr>
          <p:cNvPr id="11" name="テキスト ボックス 10">
            <a:extLst>
              <a:ext uri="{FF2B5EF4-FFF2-40B4-BE49-F238E27FC236}">
                <a16:creationId xmlns:a16="http://schemas.microsoft.com/office/drawing/2014/main" id="{5FB89691-7D17-64D8-D36C-38E7B7B59DB9}"/>
              </a:ext>
            </a:extLst>
          </p:cNvPr>
          <p:cNvSpPr txBox="1"/>
          <p:nvPr/>
        </p:nvSpPr>
        <p:spPr>
          <a:xfrm>
            <a:off x="5097016" y="1285153"/>
            <a:ext cx="4388521" cy="949866"/>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記載</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上の注意</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連携先の知見</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調整状況</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これまでに連携実績があるか</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Tree>
    <p:extLst>
      <p:ext uri="{BB962C8B-B14F-4D97-AF65-F5344CB8AC3E}">
        <p14:creationId xmlns:p14="http://schemas.microsoft.com/office/powerpoint/2010/main" val="2598423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D5147466-79F4-495E-841B-BFEC9345334B}"/>
              </a:ext>
            </a:extLst>
          </p:cNvPr>
          <p:cNvSpPr>
            <a:spLocks noGrp="1"/>
          </p:cNvSpPr>
          <p:nvPr>
            <p:ph type="title"/>
          </p:nvPr>
        </p:nvSpPr>
        <p:spPr>
          <a:xfrm>
            <a:off x="272480" y="188640"/>
            <a:ext cx="9361039" cy="351109"/>
          </a:xfrm>
        </p:spPr>
        <p:txBody>
          <a:bodyPr vert="horz"/>
          <a:lstStyle/>
          <a:p>
            <a:r>
              <a:rPr lang="ja-JP" altLang="en-US"/>
              <a:t>計画性⑦　</a:t>
            </a:r>
            <a:r>
              <a:rPr lang="en-US" altLang="ja-JP"/>
              <a:t>【</a:t>
            </a:r>
            <a:r>
              <a:rPr lang="ja-JP" altLang="en-US"/>
              <a:t>有償実証を実施する場合記載</a:t>
            </a:r>
            <a:r>
              <a:rPr lang="en-US" altLang="ja-JP"/>
              <a:t>】</a:t>
            </a:r>
            <a:r>
              <a:rPr lang="ja-JP" altLang="en-US"/>
              <a:t>　</a:t>
            </a:r>
          </a:p>
        </p:txBody>
      </p:sp>
      <p:sp>
        <p:nvSpPr>
          <p:cNvPr id="3" name="スライド番号プレースホルダー 2">
            <a:extLst>
              <a:ext uri="{FF2B5EF4-FFF2-40B4-BE49-F238E27FC236}">
                <a16:creationId xmlns:a16="http://schemas.microsoft.com/office/drawing/2014/main" id="{607A46AC-1ACD-4A2E-82C4-36A0ABD28F2D}"/>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23</a:t>
            </a:fld>
            <a:endParaRPr kumimoji="1" lang="ja-JP" altLang="en-US" sz="105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4" name="フッター プレースホルダー 3">
            <a:extLst>
              <a:ext uri="{FF2B5EF4-FFF2-40B4-BE49-F238E27FC236}">
                <a16:creationId xmlns:a16="http://schemas.microsoft.com/office/drawing/2014/main" id="{E229E5A8-F34E-4DB7-84E3-BA95ACFC27E5}"/>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4" name="タイトル 1">
            <a:extLst>
              <a:ext uri="{FF2B5EF4-FFF2-40B4-BE49-F238E27FC236}">
                <a16:creationId xmlns:a16="http://schemas.microsoft.com/office/drawing/2014/main" id="{2D5B6535-8071-4919-8E1A-37DC1526946A}"/>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9" name="正方形/長方形 8">
            <a:extLst>
              <a:ext uri="{FF2B5EF4-FFF2-40B4-BE49-F238E27FC236}">
                <a16:creationId xmlns:a16="http://schemas.microsoft.com/office/drawing/2014/main" id="{FFE53F90-26FF-C7EA-B1AC-D20BED928467}"/>
              </a:ext>
            </a:extLst>
          </p:cNvPr>
          <p:cNvSpPr/>
          <p:nvPr/>
        </p:nvSpPr>
        <p:spPr>
          <a:xfrm>
            <a:off x="8561333" y="228745"/>
            <a:ext cx="1080119" cy="28800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Yu Gothic UI"/>
                <a:ea typeface="Yu Gothic UI"/>
                <a:cs typeface="+mn-cs"/>
              </a:rPr>
              <a:t>計画性</a:t>
            </a:r>
          </a:p>
        </p:txBody>
      </p:sp>
      <p:graphicFrame>
        <p:nvGraphicFramePr>
          <p:cNvPr id="18" name="表 8">
            <a:extLst>
              <a:ext uri="{FF2B5EF4-FFF2-40B4-BE49-F238E27FC236}">
                <a16:creationId xmlns:a16="http://schemas.microsoft.com/office/drawing/2014/main" id="{02470CB0-A953-1CBA-43E5-FF4236997103}"/>
              </a:ext>
            </a:extLst>
          </p:cNvPr>
          <p:cNvGraphicFramePr>
            <a:graphicFrameLocks noGrp="1"/>
          </p:cNvGraphicFramePr>
          <p:nvPr>
            <p:extLst>
              <p:ext uri="{D42A27DB-BD31-4B8C-83A1-F6EECF244321}">
                <p14:modId xmlns:p14="http://schemas.microsoft.com/office/powerpoint/2010/main" val="1982081923"/>
              </p:ext>
            </p:extLst>
          </p:nvPr>
        </p:nvGraphicFramePr>
        <p:xfrm>
          <a:off x="280191" y="764704"/>
          <a:ext cx="9353328" cy="5809675"/>
        </p:xfrm>
        <a:graphic>
          <a:graphicData uri="http://schemas.openxmlformats.org/drawingml/2006/table">
            <a:tbl>
              <a:tblPr firstRow="1" bandRow="1">
                <a:tableStyleId>{2D5ABB26-0587-4C30-8999-92F81FD0307C}</a:tableStyleId>
              </a:tblPr>
              <a:tblGrid>
                <a:gridCol w="280321">
                  <a:extLst>
                    <a:ext uri="{9D8B030D-6E8A-4147-A177-3AD203B41FA5}">
                      <a16:colId xmlns:a16="http://schemas.microsoft.com/office/drawing/2014/main" val="1826819237"/>
                    </a:ext>
                  </a:extLst>
                </a:gridCol>
                <a:gridCol w="1296144">
                  <a:extLst>
                    <a:ext uri="{9D8B030D-6E8A-4147-A177-3AD203B41FA5}">
                      <a16:colId xmlns:a16="http://schemas.microsoft.com/office/drawing/2014/main" val="2115539018"/>
                    </a:ext>
                  </a:extLst>
                </a:gridCol>
                <a:gridCol w="7776863">
                  <a:extLst>
                    <a:ext uri="{9D8B030D-6E8A-4147-A177-3AD203B41FA5}">
                      <a16:colId xmlns:a16="http://schemas.microsoft.com/office/drawing/2014/main" val="1876329676"/>
                    </a:ext>
                  </a:extLst>
                </a:gridCol>
              </a:tblGrid>
              <a:tr h="1161935">
                <a:tc rowSpan="3">
                  <a:txBody>
                    <a:bodyPr/>
                    <a:lstStyle/>
                    <a:p>
                      <a:pPr algn="ctr"/>
                      <a:r>
                        <a:rPr kumimoji="1" lang="ja-JP" altLang="en-US" sz="105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実施計画</a:t>
                      </a:r>
                    </a:p>
                  </a:txBody>
                  <a:tcPr marL="36000" marR="36000" marT="18000" marB="1800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有償実証の内容</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bg1">
                          <a:lumMod val="50000"/>
                        </a:schemeClr>
                      </a:solidFill>
                      <a:prstDash val="dash"/>
                      <a:round/>
                      <a:headEnd type="none" w="med" len="med"/>
                      <a:tailEnd type="none" w="med" len="med"/>
                    </a:lnB>
                    <a:solidFill>
                      <a:schemeClr val="bg1">
                        <a:lumMod val="85000"/>
                      </a:schemeClr>
                    </a:solidFill>
                  </a:tcPr>
                </a:tc>
                <a:tc>
                  <a:txBody>
                    <a:bodyPr/>
                    <a:lstStyle/>
                    <a:p>
                      <a:pPr algn="l"/>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bg1">
                          <a:lumMod val="50000"/>
                        </a:schemeClr>
                      </a:solidFill>
                      <a:prstDash val="dash"/>
                      <a:round/>
                      <a:headEnd type="none" w="med" len="med"/>
                      <a:tailEnd type="none" w="med" len="med"/>
                    </a:lnB>
                  </a:tcPr>
                </a:tc>
                <a:extLst>
                  <a:ext uri="{0D108BD9-81ED-4DB2-BD59-A6C34878D82A}">
                    <a16:rowId xmlns:a16="http://schemas.microsoft.com/office/drawing/2014/main" val="487509893"/>
                  </a:ext>
                </a:extLst>
              </a:tr>
              <a:tr h="1161935">
                <a:tc vMerge="1">
                  <a:txBody>
                    <a:bodyPr/>
                    <a:lstStyle/>
                    <a:p>
                      <a:pPr algn="ctr"/>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実用化・事業化</a:t>
                      </a:r>
                      <a:br>
                        <a:rPr kumimoji="1" lang="en-US" altLang="ja-JP" sz="1050">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における必要性</a:t>
                      </a:r>
                      <a:br>
                        <a:rPr kumimoji="1" lang="en-US" altLang="ja-JP" sz="1050">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及び</a:t>
                      </a: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期待する効果</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bg1">
                          <a:lumMod val="50000"/>
                        </a:schemeClr>
                      </a:solidFill>
                      <a:prstDash val="dash"/>
                      <a:round/>
                      <a:headEnd type="none" w="med" len="med"/>
                      <a:tailEnd type="none" w="med" len="med"/>
                    </a:lnT>
                    <a:lnB w="6350" cap="flat" cmpd="sng" algn="ctr">
                      <a:solidFill>
                        <a:schemeClr val="bg1">
                          <a:lumMod val="50000"/>
                        </a:schemeClr>
                      </a:solidFill>
                      <a:prstDash val="dash"/>
                      <a:round/>
                      <a:headEnd type="none" w="med" len="med"/>
                      <a:tailEnd type="none" w="med" len="med"/>
                    </a:lnB>
                    <a:solidFill>
                      <a:schemeClr val="bg1">
                        <a:lumMod val="85000"/>
                      </a:schemeClr>
                    </a:solidFill>
                  </a:tcPr>
                </a:tc>
                <a:tc>
                  <a:txBody>
                    <a:bodyPr/>
                    <a:lstStyle/>
                    <a:p>
                      <a:pPr algn="l"/>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bg1">
                          <a:lumMod val="50000"/>
                        </a:schemeClr>
                      </a:solidFill>
                      <a:prstDash val="dash"/>
                      <a:round/>
                      <a:headEnd type="none" w="med" len="med"/>
                      <a:tailEnd type="none" w="med" len="med"/>
                    </a:lnT>
                    <a:lnB w="6350" cap="flat" cmpd="sng" algn="ctr">
                      <a:solidFill>
                        <a:schemeClr val="bg1">
                          <a:lumMod val="50000"/>
                        </a:schemeClr>
                      </a:solidFill>
                      <a:prstDash val="dash"/>
                      <a:round/>
                      <a:headEnd type="none" w="med" len="med"/>
                      <a:tailEnd type="none" w="med" len="med"/>
                    </a:lnB>
                  </a:tcPr>
                </a:tc>
                <a:extLst>
                  <a:ext uri="{0D108BD9-81ED-4DB2-BD59-A6C34878D82A}">
                    <a16:rowId xmlns:a16="http://schemas.microsoft.com/office/drawing/2014/main" val="411829822"/>
                  </a:ext>
                </a:extLst>
              </a:tr>
              <a:tr h="1161935">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実施スケジュール</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bg1">
                          <a:lumMod val="50000"/>
                        </a:schemeClr>
                      </a:solidFill>
                      <a:prstDash val="dash"/>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bg1">
                          <a:lumMod val="50000"/>
                        </a:schemeClr>
                      </a:solidFill>
                      <a:prstDash val="dash"/>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58985696"/>
                  </a:ext>
                </a:extLst>
              </a:tr>
              <a:tr h="1161935">
                <a:tc rowSpan="2">
                  <a:txBody>
                    <a:bodyPr/>
                    <a:lstStyle/>
                    <a:p>
                      <a:pPr algn="ctr"/>
                      <a:r>
                        <a:rPr kumimoji="1" lang="ja-JP" altLang="en-US" sz="1050" b="1">
                          <a:solidFill>
                            <a:schemeClr val="bg1"/>
                          </a:solidFill>
                          <a:latin typeface="Yu Gothic UI" panose="020B0500000000000000" pitchFamily="50" charset="-128"/>
                          <a:ea typeface="Yu Gothic UI" panose="020B0500000000000000" pitchFamily="50" charset="-128"/>
                          <a:sym typeface="Yu Gothic UI" panose="020B0500000000000000" pitchFamily="50" charset="-128"/>
                        </a:rPr>
                        <a:t>収支計画</a:t>
                      </a:r>
                    </a:p>
                  </a:txBody>
                  <a:tcPr marL="36000" marR="36000" marT="18000" marB="1800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売上高の見込み</a:t>
                      </a:r>
                      <a:br>
                        <a:rPr kumimoji="1" lang="en-US" altLang="ja-JP" sz="1050">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（提供価格や数量を含めて記載）</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bg1">
                          <a:lumMod val="50000"/>
                        </a:schemeClr>
                      </a:solidFill>
                      <a:prstDash val="dash"/>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bg1">
                          <a:lumMod val="50000"/>
                        </a:schemeClr>
                      </a:solidFill>
                      <a:prstDash val="dash"/>
                      <a:round/>
                      <a:headEnd type="none" w="med" len="med"/>
                      <a:tailEnd type="none" w="med" len="med"/>
                    </a:lnB>
                  </a:tcPr>
                </a:tc>
                <a:extLst>
                  <a:ext uri="{0D108BD9-81ED-4DB2-BD59-A6C34878D82A}">
                    <a16:rowId xmlns:a16="http://schemas.microsoft.com/office/drawing/2014/main" val="1096811242"/>
                  </a:ext>
                </a:extLst>
              </a:tr>
              <a:tr h="1161935">
                <a:tc vMerge="1">
                  <a:txBody>
                    <a:bodyPr/>
                    <a:lstStyle/>
                    <a:p>
                      <a:pPr algn="ctr"/>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有償実証で使用する経費の考え方</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bg1">
                          <a:lumMod val="50000"/>
                        </a:schemeClr>
                      </a:solidFill>
                      <a:prstDash val="dash"/>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bg1">
                          <a:lumMod val="50000"/>
                        </a:schemeClr>
                      </a:solidFill>
                      <a:prstDash val="dash"/>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9508567"/>
                  </a:ext>
                </a:extLst>
              </a:tr>
            </a:tbl>
          </a:graphicData>
        </a:graphic>
      </p:graphicFrame>
      <p:sp>
        <p:nvSpPr>
          <p:cNvPr id="5" name="テキスト ボックス 4">
            <a:extLst>
              <a:ext uri="{FF2B5EF4-FFF2-40B4-BE49-F238E27FC236}">
                <a16:creationId xmlns:a16="http://schemas.microsoft.com/office/drawing/2014/main" id="{89A98980-5061-4669-11DF-4EDF9F4EB549}"/>
              </a:ext>
            </a:extLst>
          </p:cNvPr>
          <p:cNvSpPr txBox="1"/>
          <p:nvPr/>
        </p:nvSpPr>
        <p:spPr>
          <a:xfrm>
            <a:off x="2144688" y="836712"/>
            <a:ext cx="6912768" cy="5728097"/>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記載</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上の注意</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171450" marR="0" lvl="0" indent="-1714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補助対象の事業において有償実証を実施する場合は、その実施内容及び収支の計画について具体的に記載してください。</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171450" lvl="0" indent="-171450" eaLnBrk="0" hangingPunct="0">
              <a:spcAft>
                <a:spcPts val="600"/>
              </a:spcAft>
              <a:buFont typeface="Arial" panose="020B0604020202020204" pitchFamily="34" charset="0"/>
              <a:buChar char="•"/>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有償実証の収支について、売上高相当分に補助率を乗じた額を補助金相当額から控除する必要があります。</a:t>
            </a:r>
            <a:b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b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詳細は、支出明細書（様式</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）の「記載例」シートを確認</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して記載</a:t>
            </a:r>
            <a:r>
              <a:rPr kumimoji="1" lang="ja-JP" altLang="en-US"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して</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ください）</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R="0" lvl="0" algn="l" defTabSz="914400" rtl="0" eaLnBrk="0" fontAlgn="base" latinLnBrk="0" hangingPunct="0">
              <a:lnSpc>
                <a:spcPct val="100000"/>
              </a:lnSpc>
              <a:spcBef>
                <a:spcPct val="0"/>
              </a:spcBef>
              <a:spcAft>
                <a:spcPts val="600"/>
              </a:spcAft>
              <a:buClrTx/>
              <a:buSzTx/>
              <a:tabLst/>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＜各項目の留意点＞</a:t>
            </a:r>
            <a:endPar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171450" marR="0" lvl="0" indent="-1714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有償実証の実施内容</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601218" lvl="1" indent="-171450" eaLnBrk="0" hangingPunct="0">
              <a:spcAft>
                <a:spcPts val="600"/>
              </a:spcAft>
              <a:buFont typeface="Arial" panose="020B0604020202020204" pitchFamily="34" charset="0"/>
              <a:buChar char="•"/>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何を用いて、どのような実証を行うのか</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601218" lvl="1" indent="-171450" eaLnBrk="0" hangingPunct="0">
              <a:spcAft>
                <a:spcPts val="600"/>
              </a:spcAft>
              <a:buFont typeface="Arial" panose="020B0604020202020204" pitchFamily="34" charset="0"/>
              <a:buChar char="•"/>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誰をターゲットにするのか</a:t>
            </a:r>
            <a:endPar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601218" lvl="1" indent="-171450" eaLnBrk="0" hangingPunct="0">
              <a:spcAft>
                <a:spcPts val="600"/>
              </a:spcAft>
              <a:buFont typeface="Arial" panose="020B0604020202020204" pitchFamily="34" charset="0"/>
              <a:buChar char="•"/>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計画段階における調整状況は、どうか（誰が、いくらで、どの程度購入する想定か）</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171450" indent="-171450" eaLnBrk="0" hangingPunct="0">
              <a:spcAft>
                <a:spcPts val="600"/>
              </a:spcAft>
              <a:buFont typeface="Arial" panose="020B0604020202020204" pitchFamily="34" charset="0"/>
              <a:buChar char="•"/>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実用化・事業化における必要性及び期待する効果</a:t>
            </a:r>
          </a:p>
          <a:p>
            <a:pPr marL="601218" lvl="1" indent="-171450" eaLnBrk="0" hangingPunct="0">
              <a:spcAft>
                <a:spcPts val="600"/>
              </a:spcAft>
              <a:buFont typeface="Arial" panose="020B0604020202020204" pitchFamily="34" charset="0"/>
              <a:buChar char="•"/>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実用化開発・事業化に向けた取組において、</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どのような位置づけで、何を検証するのか</a:t>
            </a:r>
            <a:endPar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601218" lvl="1" indent="-171450" eaLnBrk="0" hangingPunct="0">
              <a:spcAft>
                <a:spcPts val="600"/>
              </a:spcAft>
              <a:buFont typeface="Arial" panose="020B0604020202020204" pitchFamily="34" charset="0"/>
              <a:buChar char="•"/>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どのような結果を得たいと考えているのか</a:t>
            </a:r>
            <a:endPar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601218" lvl="1" indent="-171450" eaLnBrk="0" hangingPunct="0">
              <a:spcAft>
                <a:spcPts val="600"/>
              </a:spcAft>
              <a:buFont typeface="Arial" panose="020B0604020202020204" pitchFamily="34" charset="0"/>
              <a:buChar char="•"/>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なお、複数の観点で行う場合は、それぞれの観点をお知らせださい</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171450" indent="-171450" eaLnBrk="0" hangingPunct="0">
              <a:spcAft>
                <a:spcPts val="600"/>
              </a:spcAft>
              <a:buFont typeface="Arial" panose="020B0604020202020204" pitchFamily="34" charset="0"/>
              <a:buChar char="•"/>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実施スケジュール</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（可能な限り、図表で表現すること）</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601218" lvl="1" indent="-171450" eaLnBrk="0" hangingPunct="0">
              <a:spcAft>
                <a:spcPts val="600"/>
              </a:spcAft>
              <a:buFont typeface="Arial" panose="020B0604020202020204" pitchFamily="34" charset="0"/>
              <a:buChar char="•"/>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年間又は複数年事業計画における位置づけは、どうか</a:t>
            </a:r>
            <a:endPar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601218" lvl="1" indent="-171450" eaLnBrk="0" hangingPunct="0">
              <a:spcAft>
                <a:spcPts val="600"/>
              </a:spcAft>
              <a:buFont typeface="Arial" panose="020B0604020202020204" pitchFamily="34" charset="0"/>
              <a:buChar char="•"/>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その各位置づけにおける、有償実証の実証内容・検証ポイントは何か</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601218" lvl="1" indent="-171450" eaLnBrk="0" hangingPunct="0">
              <a:spcAft>
                <a:spcPts val="600"/>
              </a:spcAft>
              <a:buFont typeface="Arial" panose="020B0604020202020204" pitchFamily="34" charset="0"/>
              <a:buChar char="•"/>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研究開発と、今回の有償実証の内容の関係性は、どうなっているのか</a:t>
            </a:r>
          </a:p>
          <a:p>
            <a:pPr marL="171450" indent="-171450" eaLnBrk="0" hangingPunct="0">
              <a:spcAft>
                <a:spcPts val="600"/>
              </a:spcAft>
              <a:buFont typeface="Arial" panose="020B0604020202020204" pitchFamily="34" charset="0"/>
              <a:buChar char="•"/>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売上高の見込み</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601218" lvl="1" indent="-171450" eaLnBrk="0" hangingPunct="0">
              <a:spcAft>
                <a:spcPts val="600"/>
              </a:spcAft>
              <a:buFont typeface="Arial" panose="020B0604020202020204" pitchFamily="34" charset="0"/>
              <a:buChar char="•"/>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提供価格はいくらか。その理由付けは何か（販売戦略を踏まえた値付けのロジックのほか、原価や販管費等、利益の考え方を提示</a:t>
            </a:r>
            <a:r>
              <a:rPr kumimoji="1" lang="ja-JP" altLang="en-US"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して</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ください）</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601218" lvl="1" indent="-171450" eaLnBrk="0" hangingPunct="0">
              <a:spcAft>
                <a:spcPts val="600"/>
              </a:spcAft>
              <a:buFont typeface="Arial" panose="020B0604020202020204" pitchFamily="34" charset="0"/>
              <a:buChar char="•"/>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提供見込みの数量はいくらか。その理由付けは何か</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601218" lvl="1" indent="-171450" eaLnBrk="0" hangingPunct="0">
              <a:spcAft>
                <a:spcPts val="600"/>
              </a:spcAft>
              <a:buFont typeface="Arial" panose="020B0604020202020204" pitchFamily="34" charset="0"/>
              <a:buChar char="•"/>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有償実証による売上実績の確認・報告方法はどうするか</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171450" indent="-171450" eaLnBrk="0" hangingPunct="0">
              <a:spcAft>
                <a:spcPts val="600"/>
              </a:spcAft>
              <a:buFont typeface="Arial" panose="020B0604020202020204" pitchFamily="34" charset="0"/>
              <a:buChar char="•"/>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有償実証で使用する経費の考え方</a:t>
            </a:r>
          </a:p>
          <a:p>
            <a:pPr marL="601218" lvl="1" indent="-171450" eaLnBrk="0" hangingPunct="0">
              <a:spcAft>
                <a:spcPts val="600"/>
              </a:spcAft>
              <a:buFont typeface="Arial" panose="020B0604020202020204" pitchFamily="34" charset="0"/>
              <a:buChar char="•"/>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研究開発で使用する経費と、有償実証で使用する経費との切り分け方法・見分け方はどうするか</a:t>
            </a:r>
            <a:br>
              <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b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（経費区分ごとに考え方を提示してください。なお、切り分け方法は、基本、発注伝票を分けることを想定しています）</a:t>
            </a:r>
            <a:endPar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Tree>
    <p:extLst>
      <p:ext uri="{BB962C8B-B14F-4D97-AF65-F5344CB8AC3E}">
        <p14:creationId xmlns:p14="http://schemas.microsoft.com/office/powerpoint/2010/main" val="14092754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2480" y="188640"/>
            <a:ext cx="9361039" cy="351109"/>
          </a:xfrm>
        </p:spPr>
        <p:txBody>
          <a:bodyPr vert="horz"/>
          <a:lstStyle/>
          <a:p>
            <a:r>
              <a:rPr lang="ja-JP" altLang="en-US"/>
              <a:t>事業化可能性</a:t>
            </a:r>
          </a:p>
        </p:txBody>
      </p:sp>
      <p:sp>
        <p:nvSpPr>
          <p:cNvPr id="15" name="スライド番号プレースホルダー 2">
            <a:extLst>
              <a:ext uri="{FF2B5EF4-FFF2-40B4-BE49-F238E27FC236}">
                <a16:creationId xmlns:a16="http://schemas.microsoft.com/office/drawing/2014/main" id="{EF816FE3-C5C7-4895-B545-5641513AC1A3}"/>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24</a:t>
            </a:fld>
            <a:endParaRPr kumimoji="1" lang="ja-JP" altLang="en-US" sz="105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6" name="フッター プレースホルダー 3">
            <a:extLst>
              <a:ext uri="{FF2B5EF4-FFF2-40B4-BE49-F238E27FC236}">
                <a16:creationId xmlns:a16="http://schemas.microsoft.com/office/drawing/2014/main" id="{3E8F3D0E-9A33-496D-98B2-E32C16A46A5E}"/>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5" name="テキスト ボックス 4"/>
          <p:cNvSpPr txBox="1"/>
          <p:nvPr/>
        </p:nvSpPr>
        <p:spPr>
          <a:xfrm>
            <a:off x="273051" y="716080"/>
            <a:ext cx="4607941" cy="3360992"/>
          </a:xfrm>
          <a:prstGeom prst="rect">
            <a:avLst/>
          </a:prstGeom>
          <a:solidFill>
            <a:schemeClr val="bg1"/>
          </a:solidFill>
          <a:ln w="3175">
            <a:solidFill>
              <a:schemeClr val="tx1"/>
            </a:solidFill>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事業実施体制図</a:t>
            </a:r>
            <a:r>
              <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a:solidFill>
                  <a:prstClr val="black"/>
                </a:solidFill>
                <a:latin typeface="Yu Gothic UI" panose="020B0500000000000000" pitchFamily="50" charset="-128"/>
                <a:ea typeface="Yu Gothic UI" panose="020B0500000000000000" pitchFamily="50" charset="-128"/>
                <a:cs typeface="+mn-cs"/>
                <a:sym typeface="Yu Gothic UI" panose="020B0500000000000000" pitchFamily="50" charset="-128"/>
              </a:rPr>
              <a:t>補助事業終了後</a:t>
            </a: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の事業推進体制を示すこと）</a:t>
            </a:r>
            <a:endPar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8" name="タイトル 1">
            <a:extLst>
              <a:ext uri="{FF2B5EF4-FFF2-40B4-BE49-F238E27FC236}">
                <a16:creationId xmlns:a16="http://schemas.microsoft.com/office/drawing/2014/main" id="{AAA74D74-8812-4E60-904A-C84044EE06B9}"/>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19" name="正方形/長方形 18">
            <a:extLst>
              <a:ext uri="{FF2B5EF4-FFF2-40B4-BE49-F238E27FC236}">
                <a16:creationId xmlns:a16="http://schemas.microsoft.com/office/drawing/2014/main" id="{C591AA46-19C4-402E-80F2-AC62BF46B9B8}"/>
              </a:ext>
            </a:extLst>
          </p:cNvPr>
          <p:cNvSpPr/>
          <p:nvPr/>
        </p:nvSpPr>
        <p:spPr>
          <a:xfrm>
            <a:off x="8561333" y="228745"/>
            <a:ext cx="1080119" cy="288001"/>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zh-TW" altLang="en-US" sz="1200" b="0" i="0" u="none" strike="noStrike" kern="1200" cap="none" spc="0" normalizeH="0" baseline="0" noProof="0">
                <a:ln>
                  <a:noFill/>
                </a:ln>
                <a:solidFill>
                  <a:prstClr val="black"/>
                </a:solidFill>
                <a:effectLst/>
                <a:uLnTx/>
                <a:uFillTx/>
                <a:latin typeface="Yu Gothic UI"/>
                <a:ea typeface="Yu Gothic UI"/>
                <a:cs typeface="+mn-cs"/>
              </a:rPr>
              <a:t>事業化可能性</a:t>
            </a:r>
            <a:endParaRPr kumimoji="1" lang="ja-JP" altLang="en-US" sz="1200" b="0" i="0" u="none" strike="noStrike" kern="1200" cap="none" spc="0" normalizeH="0" baseline="0" noProof="0">
              <a:ln>
                <a:noFill/>
              </a:ln>
              <a:solidFill>
                <a:prstClr val="black"/>
              </a:solidFill>
              <a:effectLst/>
              <a:uLnTx/>
              <a:uFillTx/>
              <a:latin typeface="Yu Gothic UI"/>
              <a:ea typeface="Yu Gothic UI"/>
              <a:cs typeface="+mn-cs"/>
            </a:endParaRPr>
          </a:p>
        </p:txBody>
      </p:sp>
      <p:sp>
        <p:nvSpPr>
          <p:cNvPr id="12" name="テキスト ボックス 11">
            <a:extLst>
              <a:ext uri="{FF2B5EF4-FFF2-40B4-BE49-F238E27FC236}">
                <a16:creationId xmlns:a16="http://schemas.microsoft.com/office/drawing/2014/main" id="{6E38A2C8-B8B0-45CB-AED9-5D64080B8753}"/>
              </a:ext>
            </a:extLst>
          </p:cNvPr>
          <p:cNvSpPr txBox="1"/>
          <p:nvPr/>
        </p:nvSpPr>
        <p:spPr>
          <a:xfrm>
            <a:off x="5025010" y="716081"/>
            <a:ext cx="4607941" cy="3360991"/>
          </a:xfrm>
          <a:prstGeom prst="rect">
            <a:avLst/>
          </a:prstGeom>
          <a:solidFill>
            <a:schemeClr val="bg1"/>
          </a:solidFill>
          <a:ln w="3175">
            <a:solidFill>
              <a:schemeClr val="tx1"/>
            </a:solidFill>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事業化へ向けた市場へのアプローチ</a:t>
            </a:r>
            <a:r>
              <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n"/>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説明文</a:t>
            </a:r>
            <a:endPar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3" name="テキスト ボックス 12">
            <a:extLst>
              <a:ext uri="{FF2B5EF4-FFF2-40B4-BE49-F238E27FC236}">
                <a16:creationId xmlns:a16="http://schemas.microsoft.com/office/drawing/2014/main" id="{40E2D827-CB86-450F-8193-D55C762DCABB}"/>
              </a:ext>
            </a:extLst>
          </p:cNvPr>
          <p:cNvSpPr txBox="1"/>
          <p:nvPr/>
        </p:nvSpPr>
        <p:spPr>
          <a:xfrm>
            <a:off x="5025009" y="4214756"/>
            <a:ext cx="4607940" cy="2423898"/>
          </a:xfrm>
          <a:prstGeom prst="rect">
            <a:avLst/>
          </a:prstGeom>
          <a:solidFill>
            <a:schemeClr val="bg1"/>
          </a:solidFill>
          <a:ln w="3175">
            <a:solidFill>
              <a:schemeClr val="tx1"/>
            </a:solidFill>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自社を中心とした産業集積のイメージ</a:t>
            </a:r>
            <a:r>
              <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　</a:t>
            </a:r>
            <a:r>
              <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産業集積効果、市場形成効果</a:t>
            </a:r>
            <a:endPar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n"/>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説明文</a:t>
            </a:r>
            <a:endPar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22" name="正方形/長方形 21">
            <a:extLst>
              <a:ext uri="{FF2B5EF4-FFF2-40B4-BE49-F238E27FC236}">
                <a16:creationId xmlns:a16="http://schemas.microsoft.com/office/drawing/2014/main" id="{6D7E97FD-5753-4219-9F56-0BA9661325E1}"/>
              </a:ext>
            </a:extLst>
          </p:cNvPr>
          <p:cNvSpPr/>
          <p:nvPr/>
        </p:nvSpPr>
        <p:spPr>
          <a:xfrm>
            <a:off x="5169024" y="1484783"/>
            <a:ext cx="4392487" cy="195314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prstClr val="black"/>
                </a:solidFill>
                <a:effectLst/>
                <a:uLnTx/>
                <a:uFillTx/>
                <a:latin typeface="Yu Gothic UI"/>
                <a:ea typeface="Yu Gothic UI"/>
                <a:cs typeface="+mn-cs"/>
              </a:rPr>
              <a:t>イメージ図を添付</a:t>
            </a:r>
          </a:p>
        </p:txBody>
      </p:sp>
      <p:sp>
        <p:nvSpPr>
          <p:cNvPr id="24" name="正方形/長方形 23">
            <a:extLst>
              <a:ext uri="{FF2B5EF4-FFF2-40B4-BE49-F238E27FC236}">
                <a16:creationId xmlns:a16="http://schemas.microsoft.com/office/drawing/2014/main" id="{F341E176-93CD-4D47-BA2B-1EE552EDBBB0}"/>
              </a:ext>
            </a:extLst>
          </p:cNvPr>
          <p:cNvSpPr/>
          <p:nvPr/>
        </p:nvSpPr>
        <p:spPr>
          <a:xfrm>
            <a:off x="5169024" y="4602607"/>
            <a:ext cx="4392487" cy="19599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prstClr val="black"/>
                </a:solidFill>
                <a:effectLst/>
                <a:uLnTx/>
                <a:uFillTx/>
                <a:latin typeface="Yu Gothic UI"/>
                <a:ea typeface="Yu Gothic UI"/>
                <a:cs typeface="+mn-cs"/>
              </a:rPr>
              <a:t>イメージ図を添付</a:t>
            </a:r>
          </a:p>
        </p:txBody>
      </p:sp>
      <p:sp>
        <p:nvSpPr>
          <p:cNvPr id="26" name="テキスト ボックス 25">
            <a:extLst>
              <a:ext uri="{FF2B5EF4-FFF2-40B4-BE49-F238E27FC236}">
                <a16:creationId xmlns:a16="http://schemas.microsoft.com/office/drawing/2014/main" id="{5B127561-AB42-4F82-BDD3-C8EF2A0BA01A}"/>
              </a:ext>
            </a:extLst>
          </p:cNvPr>
          <p:cNvSpPr txBox="1"/>
          <p:nvPr/>
        </p:nvSpPr>
        <p:spPr>
          <a:xfrm>
            <a:off x="273051" y="4214756"/>
            <a:ext cx="4607941" cy="2423898"/>
          </a:xfrm>
          <a:prstGeom prst="rect">
            <a:avLst/>
          </a:prstGeom>
          <a:solidFill>
            <a:schemeClr val="bg1"/>
          </a:solidFill>
          <a:ln w="3175">
            <a:solidFill>
              <a:schemeClr val="tx1"/>
            </a:solidFill>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マーケットアドバイザー</a:t>
            </a:r>
            <a:r>
              <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（設置する場合、マーケットアドバイザーが記載すること）</a:t>
            </a:r>
            <a:endPar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23" name="テキスト ボックス 22">
            <a:extLst>
              <a:ext uri="{FF2B5EF4-FFF2-40B4-BE49-F238E27FC236}">
                <a16:creationId xmlns:a16="http://schemas.microsoft.com/office/drawing/2014/main" id="{3B4FA6EF-2397-47F1-9A12-E18608B40119}"/>
              </a:ext>
            </a:extLst>
          </p:cNvPr>
          <p:cNvSpPr txBox="1"/>
          <p:nvPr/>
        </p:nvSpPr>
        <p:spPr>
          <a:xfrm>
            <a:off x="407777" y="4618194"/>
            <a:ext cx="4329199" cy="1273032"/>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マーケットアドバイザーを設置することで、市場へのアプローチがどう促進されるのか具体的に記載してください。</a:t>
            </a:r>
            <a:endPar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マーケットアドバイザーの具体的な活動にもふれてください。</a:t>
            </a:r>
            <a:endPar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継続事業者については、過年度のマーケットアドバイザーとの連携実績を評価するため説明してください。</a:t>
            </a:r>
            <a:endPar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25" name="テキスト ボックス 24">
            <a:extLst>
              <a:ext uri="{FF2B5EF4-FFF2-40B4-BE49-F238E27FC236}">
                <a16:creationId xmlns:a16="http://schemas.microsoft.com/office/drawing/2014/main" id="{AC2DF17A-2B96-4D40-AA4A-8FFDF32F5ACB}"/>
              </a:ext>
            </a:extLst>
          </p:cNvPr>
          <p:cNvSpPr txBox="1"/>
          <p:nvPr/>
        </p:nvSpPr>
        <p:spPr>
          <a:xfrm>
            <a:off x="5385330" y="1662749"/>
            <a:ext cx="4112891" cy="634395"/>
          </a:xfrm>
          <a:prstGeom prst="rect">
            <a:avLst/>
          </a:prstGeom>
          <a:no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ターゲット顧客を明確にした上で、誰がどのようにアプローチをかけていくのかが分かるよう記載してください。</a:t>
            </a:r>
            <a:endPar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28" name="テキスト ボックス 27">
            <a:extLst>
              <a:ext uri="{FF2B5EF4-FFF2-40B4-BE49-F238E27FC236}">
                <a16:creationId xmlns:a16="http://schemas.microsoft.com/office/drawing/2014/main" id="{4B58861D-52B1-4E3C-8BF8-762C417C6C32}"/>
              </a:ext>
            </a:extLst>
          </p:cNvPr>
          <p:cNvSpPr txBox="1"/>
          <p:nvPr/>
        </p:nvSpPr>
        <p:spPr>
          <a:xfrm>
            <a:off x="5389737" y="4735927"/>
            <a:ext cx="4108485" cy="472813"/>
          </a:xfrm>
          <a:prstGeom prst="rect">
            <a:avLst/>
          </a:prstGeom>
          <a:no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産業集積にあたり自社が担う役割を明確にしながら記載してください。</a:t>
            </a:r>
            <a:endPar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Tree>
    <p:extLst>
      <p:ext uri="{BB962C8B-B14F-4D97-AF65-F5344CB8AC3E}">
        <p14:creationId xmlns:p14="http://schemas.microsoft.com/office/powerpoint/2010/main" val="14614779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FC208B-F590-AE65-F047-8EA1DCF4A2A2}"/>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69902296-CB9F-C4CB-C153-0CC9F30115FF}"/>
              </a:ext>
            </a:extLst>
          </p:cNvPr>
          <p:cNvSpPr>
            <a:spLocks noGrp="1"/>
          </p:cNvSpPr>
          <p:nvPr>
            <p:ph type="title"/>
          </p:nvPr>
        </p:nvSpPr>
        <p:spPr>
          <a:xfrm>
            <a:off x="272480" y="188640"/>
            <a:ext cx="9361039" cy="351109"/>
          </a:xfrm>
        </p:spPr>
        <p:txBody>
          <a:bodyPr vert="horz"/>
          <a:lstStyle/>
          <a:p>
            <a:r>
              <a:rPr lang="ja-JP" altLang="en-US"/>
              <a:t>福島県浜通り地域における実用化・事業化の展開、産業復興に対する寄与①</a:t>
            </a:r>
          </a:p>
        </p:txBody>
      </p:sp>
      <p:sp>
        <p:nvSpPr>
          <p:cNvPr id="15" name="スライド番号プレースホルダー 2">
            <a:extLst>
              <a:ext uri="{FF2B5EF4-FFF2-40B4-BE49-F238E27FC236}">
                <a16:creationId xmlns:a16="http://schemas.microsoft.com/office/drawing/2014/main" id="{77EE4821-601A-CC97-3EC7-665A9D901373}"/>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25</a:t>
            </a:fld>
            <a:endParaRPr kumimoji="1" lang="ja-JP" altLang="en-US" sz="105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6" name="フッター プレースホルダー 3">
            <a:extLst>
              <a:ext uri="{FF2B5EF4-FFF2-40B4-BE49-F238E27FC236}">
                <a16:creationId xmlns:a16="http://schemas.microsoft.com/office/drawing/2014/main" id="{8036F7F4-4215-FA99-6F4D-0313CC2B1631}"/>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4" name="テキスト ボックス 3">
            <a:extLst>
              <a:ext uri="{FF2B5EF4-FFF2-40B4-BE49-F238E27FC236}">
                <a16:creationId xmlns:a16="http://schemas.microsoft.com/office/drawing/2014/main" id="{F2F09CD4-DDE3-8BED-73DB-0233E0303D9F}"/>
              </a:ext>
            </a:extLst>
          </p:cNvPr>
          <p:cNvSpPr txBox="1"/>
          <p:nvPr/>
        </p:nvSpPr>
        <p:spPr>
          <a:xfrm>
            <a:off x="273049" y="1767580"/>
            <a:ext cx="4607943" cy="4829804"/>
          </a:xfrm>
          <a:prstGeom prst="rect">
            <a:avLst/>
          </a:prstGeom>
          <a:solidFill>
            <a:schemeClr val="bg1"/>
          </a:solidFill>
          <a:ln w="3175">
            <a:solidFill>
              <a:schemeClr val="tx1"/>
            </a:solidFill>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詳細</a:t>
            </a:r>
            <a:r>
              <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p:txBody>
      </p:sp>
      <p:sp>
        <p:nvSpPr>
          <p:cNvPr id="8" name="テキスト ボックス 7">
            <a:extLst>
              <a:ext uri="{FF2B5EF4-FFF2-40B4-BE49-F238E27FC236}">
                <a16:creationId xmlns:a16="http://schemas.microsoft.com/office/drawing/2014/main" id="{1314BDCB-50CC-1682-DAD2-E864631B2AA6}"/>
              </a:ext>
            </a:extLst>
          </p:cNvPr>
          <p:cNvSpPr txBox="1"/>
          <p:nvPr/>
        </p:nvSpPr>
        <p:spPr>
          <a:xfrm>
            <a:off x="273049" y="723901"/>
            <a:ext cx="9360471" cy="928662"/>
          </a:xfrm>
          <a:prstGeom prst="rect">
            <a:avLst/>
          </a:prstGeom>
          <a:solidFill>
            <a:schemeClr val="bg1"/>
          </a:solidFill>
          <a:ln w="3175">
            <a:solidFill>
              <a:schemeClr val="tx1"/>
            </a:solidFill>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要旨</a:t>
            </a:r>
            <a:r>
              <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p:txBody>
      </p:sp>
      <p:sp>
        <p:nvSpPr>
          <p:cNvPr id="11" name="テキスト ボックス 10">
            <a:extLst>
              <a:ext uri="{FF2B5EF4-FFF2-40B4-BE49-F238E27FC236}">
                <a16:creationId xmlns:a16="http://schemas.microsoft.com/office/drawing/2014/main" id="{0FD1E8D8-D562-39F1-530E-43E264D84AF4}"/>
              </a:ext>
            </a:extLst>
          </p:cNvPr>
          <p:cNvSpPr txBox="1"/>
          <p:nvPr/>
        </p:nvSpPr>
        <p:spPr>
          <a:xfrm>
            <a:off x="951261" y="2617248"/>
            <a:ext cx="3461251" cy="2080945"/>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事業化・実用化が達成された場合に、提案分野の関連産業の育成・集積にどのように貢献するかについて、具体的かつ詳細に記載してください。</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lvl="0" indent="-285750" eaLnBrk="0" hangingPunct="0">
              <a:spcAft>
                <a:spcPts val="600"/>
              </a:spcAft>
              <a:buFont typeface="Arial" panose="020B0604020202020204" pitchFamily="34" charset="0"/>
              <a:buChar char="•"/>
              <a:defRPr/>
            </a:pPr>
            <a:r>
              <a:rPr kumimoji="1" lang="ja-JP" altLang="en-US" sz="1050" i="0" u="sng" strike="noStrike" kern="1200" cap="none" spc="0" normalizeH="0" baseline="0" noProof="0">
                <a:ln>
                  <a:noFill/>
                </a:ln>
                <a:solidFill>
                  <a:srgbClr val="FF000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本事業終了後の事業展開において、地元裨益・定着を促進するために計画している取組について記載してください。 特に地域課題解決枠を活用する場合には、自治体が抱える課題解決にどのように寄与するのか等記載してください。</a:t>
            </a:r>
            <a:endParaRPr kumimoji="1" lang="en-US" altLang="ja-JP" sz="1050" i="0" u="sng" strike="noStrike" kern="1200" cap="none" spc="0" normalizeH="0" baseline="0" noProof="0">
              <a:ln>
                <a:noFill/>
              </a:ln>
              <a:solidFill>
                <a:srgbClr val="FF000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u="sng">
                <a:solidFill>
                  <a:srgbClr val="FF0000"/>
                </a:solidFill>
                <a:latin typeface="Yu Gothic UI" panose="020B0500000000000000" pitchFamily="50" charset="-128"/>
                <a:ea typeface="Yu Gothic UI" panose="020B0500000000000000" pitchFamily="50" charset="-128"/>
                <a:cs typeface="+mn-cs"/>
                <a:sym typeface="Yu Gothic UI" panose="020B0500000000000000" pitchFamily="50" charset="-128"/>
              </a:rPr>
              <a:t>福島県内の産業支援機関や教育機関等（イノベ構想地域パートナー）と連携して取り組む場合には、具体的な連携先や取組内容を記載してください。</a:t>
            </a:r>
          </a:p>
        </p:txBody>
      </p:sp>
      <p:sp>
        <p:nvSpPr>
          <p:cNvPr id="17" name="テキスト ボックス 16">
            <a:extLst>
              <a:ext uri="{FF2B5EF4-FFF2-40B4-BE49-F238E27FC236}">
                <a16:creationId xmlns:a16="http://schemas.microsoft.com/office/drawing/2014/main" id="{77B77C18-19BF-6E23-9F07-A7D31FE55A70}"/>
              </a:ext>
            </a:extLst>
          </p:cNvPr>
          <p:cNvSpPr txBox="1"/>
          <p:nvPr/>
        </p:nvSpPr>
        <p:spPr>
          <a:xfrm>
            <a:off x="1351704" y="890071"/>
            <a:ext cx="3960440" cy="711339"/>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箇条書きとしてください。</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３項目以内にまとめてください。</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graphicFrame>
        <p:nvGraphicFramePr>
          <p:cNvPr id="14" name="表 13">
            <a:extLst>
              <a:ext uri="{FF2B5EF4-FFF2-40B4-BE49-F238E27FC236}">
                <a16:creationId xmlns:a16="http://schemas.microsoft.com/office/drawing/2014/main" id="{07125557-7473-C645-CAFA-EE9FEDEB363F}"/>
              </a:ext>
            </a:extLst>
          </p:cNvPr>
          <p:cNvGraphicFramePr>
            <a:graphicFrameLocks noGrp="1"/>
          </p:cNvGraphicFramePr>
          <p:nvPr>
            <p:extLst>
              <p:ext uri="{D42A27DB-BD31-4B8C-83A1-F6EECF244321}">
                <p14:modId xmlns:p14="http://schemas.microsoft.com/office/powerpoint/2010/main" val="2389633708"/>
              </p:ext>
            </p:extLst>
          </p:nvPr>
        </p:nvGraphicFramePr>
        <p:xfrm>
          <a:off x="5040432" y="1943654"/>
          <a:ext cx="4593088" cy="2140020"/>
        </p:xfrm>
        <a:graphic>
          <a:graphicData uri="http://schemas.openxmlformats.org/drawingml/2006/table">
            <a:tbl>
              <a:tblPr firstRow="1" firstCol="1" bandRow="1"/>
              <a:tblGrid>
                <a:gridCol w="173007">
                  <a:extLst>
                    <a:ext uri="{9D8B030D-6E8A-4147-A177-3AD203B41FA5}">
                      <a16:colId xmlns:a16="http://schemas.microsoft.com/office/drawing/2014/main" val="1348369346"/>
                    </a:ext>
                  </a:extLst>
                </a:gridCol>
                <a:gridCol w="1251729">
                  <a:extLst>
                    <a:ext uri="{9D8B030D-6E8A-4147-A177-3AD203B41FA5}">
                      <a16:colId xmlns:a16="http://schemas.microsoft.com/office/drawing/2014/main" val="1553214119"/>
                    </a:ext>
                  </a:extLst>
                </a:gridCol>
                <a:gridCol w="2448272">
                  <a:extLst>
                    <a:ext uri="{9D8B030D-6E8A-4147-A177-3AD203B41FA5}">
                      <a16:colId xmlns:a16="http://schemas.microsoft.com/office/drawing/2014/main" val="267808582"/>
                    </a:ext>
                  </a:extLst>
                </a:gridCol>
                <a:gridCol w="720080">
                  <a:extLst>
                    <a:ext uri="{9D8B030D-6E8A-4147-A177-3AD203B41FA5}">
                      <a16:colId xmlns:a16="http://schemas.microsoft.com/office/drawing/2014/main" val="222267863"/>
                    </a:ext>
                  </a:extLst>
                </a:gridCol>
              </a:tblGrid>
              <a:tr h="0">
                <a:tc gridSpan="2">
                  <a:txBody>
                    <a:bodyPr/>
                    <a:lstStyle/>
                    <a:p>
                      <a:pPr algn="ctr"/>
                      <a:r>
                        <a:rPr lang="ja-JP" altLang="en-US"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選択（複数回答可）</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lang="ja-JP" sz="1100" kern="100">
                        <a:effectLst/>
                        <a:latin typeface="+mn-ea"/>
                        <a:ea typeface="+mn-ea"/>
                        <a:cs typeface="Times New Roman" panose="02020603050405020304" pitchFamily="18" charset="0"/>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ja-JP" altLang="en-US"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説明（具体的内容）</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b="1" kern="100">
                          <a:solidFill>
                            <a:schemeClr val="bg1"/>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実績値</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50000"/>
                      </a:schemeClr>
                    </a:solidFill>
                  </a:tcPr>
                </a:tc>
                <a:extLst>
                  <a:ext uri="{0D108BD9-81ED-4DB2-BD59-A6C34878D82A}">
                    <a16:rowId xmlns:a16="http://schemas.microsoft.com/office/drawing/2014/main" val="2311383891"/>
                  </a:ext>
                </a:extLst>
              </a:tr>
              <a:tr h="396000">
                <a:tc>
                  <a:txBody>
                    <a:bodyPr/>
                    <a:lstStyle/>
                    <a:p>
                      <a:pPr algn="ct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altLang="en-US"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本社機能の移転</a:t>
                      </a:r>
                      <a:endParaRPr lang="en-US" alt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p>
                      <a:pPr algn="l"/>
                      <a:endParaRPr lang="ja-JP" sz="1050" kern="100">
                        <a:effectLst/>
                        <a:latin typeface="+mn-ea"/>
                        <a:ea typeface="+mn-ea"/>
                        <a:cs typeface="Times New Roman" panose="02020603050405020304" pitchFamily="18" charset="0"/>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 </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6322732"/>
                  </a:ext>
                </a:extLst>
              </a:tr>
              <a:tr h="396000">
                <a:tc>
                  <a:txBody>
                    <a:bodyPr/>
                    <a:lstStyle/>
                    <a:p>
                      <a:pPr algn="ct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altLang="en-US"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マザー工場の移転</a:t>
                      </a:r>
                      <a:endParaRPr lang="en-US" alt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p>
                      <a:pPr algn="l"/>
                      <a:endParaRPr lang="ja-JP" sz="1050" kern="100">
                        <a:effectLst/>
                        <a:latin typeface="+mn-ea"/>
                        <a:ea typeface="+mn-ea"/>
                        <a:cs typeface="Times New Roman" panose="02020603050405020304" pitchFamily="18" charset="0"/>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65686281"/>
                  </a:ext>
                </a:extLst>
              </a:tr>
              <a:tr h="396000">
                <a:tc>
                  <a:txBody>
                    <a:bodyPr/>
                    <a:lstStyle/>
                    <a:p>
                      <a:pPr algn="ct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altLang="en-US"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支店等の新設</a:t>
                      </a:r>
                      <a:endParaRPr lang="en-US" alt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p>
                      <a:pPr algn="l"/>
                      <a:endParaRPr lang="ja-JP" sz="1050" kern="100">
                        <a:effectLst/>
                        <a:latin typeface="+mn-ea"/>
                        <a:ea typeface="+mn-ea"/>
                        <a:cs typeface="Times New Roman" panose="02020603050405020304" pitchFamily="18" charset="0"/>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 </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82581357"/>
                  </a:ext>
                </a:extLst>
              </a:tr>
              <a:tr h="396000">
                <a:tc>
                  <a:txBody>
                    <a:bodyPr/>
                    <a:lstStyle/>
                    <a:p>
                      <a:pPr algn="ct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altLang="en-US"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地元企業との提携</a:t>
                      </a:r>
                      <a:endParaRPr lang="en-US" alt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p>
                      <a:pPr algn="l"/>
                      <a:r>
                        <a:rPr lang="ja-JP" altLang="en-US"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（調達関連）</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76322175"/>
                  </a:ext>
                </a:extLst>
              </a:tr>
              <a:tr h="396000">
                <a:tc>
                  <a:txBody>
                    <a:bodyPr/>
                    <a:lstStyle/>
                    <a:p>
                      <a:pPr algn="ctr"/>
                      <a:endParaRPr lang="ja-JP" sz="1050" b="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altLang="en-US" sz="1050" b="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地元企業との連携</a:t>
                      </a:r>
                      <a:endParaRPr lang="en-US" altLang="ja-JP" sz="1050" b="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p>
                      <a:pPr algn="l"/>
                      <a:r>
                        <a:rPr lang="ja-JP" altLang="en-US" sz="1050" b="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（発注関連）</a:t>
                      </a:r>
                      <a:endParaRPr lang="ja-JP" sz="1050" b="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 </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09851073"/>
                  </a:ext>
                </a:extLst>
              </a:tr>
            </a:tbl>
          </a:graphicData>
        </a:graphic>
      </p:graphicFrame>
      <p:sp>
        <p:nvSpPr>
          <p:cNvPr id="18" name="正方形/長方形 17">
            <a:extLst>
              <a:ext uri="{FF2B5EF4-FFF2-40B4-BE49-F238E27FC236}">
                <a16:creationId xmlns:a16="http://schemas.microsoft.com/office/drawing/2014/main" id="{7DD53A2A-EFFB-83BC-668C-E68AB86AC389}"/>
              </a:ext>
            </a:extLst>
          </p:cNvPr>
          <p:cNvSpPr/>
          <p:nvPr/>
        </p:nvSpPr>
        <p:spPr>
          <a:xfrm>
            <a:off x="5025010" y="1709368"/>
            <a:ext cx="1559204" cy="234286"/>
          </a:xfrm>
          <a:prstGeom prst="rect">
            <a:avLst/>
          </a:prstGeom>
        </p:spPr>
        <p:txBody>
          <a:bodyPr wrap="none" lIns="0" tIns="36000" rIns="36000" bIns="3600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■浜通りでの事業展開計画</a:t>
            </a:r>
          </a:p>
        </p:txBody>
      </p:sp>
      <p:sp>
        <p:nvSpPr>
          <p:cNvPr id="21" name="タイトル 1">
            <a:extLst>
              <a:ext uri="{FF2B5EF4-FFF2-40B4-BE49-F238E27FC236}">
                <a16:creationId xmlns:a16="http://schemas.microsoft.com/office/drawing/2014/main" id="{DE3DEE17-7364-5328-486E-307D8C9991FB}"/>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22" name="正方形/長方形 21">
            <a:extLst>
              <a:ext uri="{FF2B5EF4-FFF2-40B4-BE49-F238E27FC236}">
                <a16:creationId xmlns:a16="http://schemas.microsoft.com/office/drawing/2014/main" id="{789E023E-3E6A-DA97-9527-A6DEA74AE807}"/>
              </a:ext>
            </a:extLst>
          </p:cNvPr>
          <p:cNvSpPr/>
          <p:nvPr/>
        </p:nvSpPr>
        <p:spPr>
          <a:xfrm>
            <a:off x="8561333" y="228745"/>
            <a:ext cx="1080119" cy="288001"/>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zh-TW" altLang="en-US" sz="1200" b="0" i="0" u="none" strike="noStrike" kern="1200" cap="none" spc="0" normalizeH="0" baseline="0" noProof="0">
                <a:ln>
                  <a:noFill/>
                </a:ln>
                <a:solidFill>
                  <a:prstClr val="black"/>
                </a:solidFill>
                <a:effectLst/>
                <a:uLnTx/>
                <a:uFillTx/>
                <a:latin typeface="Yu Gothic UI"/>
                <a:ea typeface="Yu Gothic UI"/>
                <a:cs typeface="+mn-cs"/>
              </a:rPr>
              <a:t>事業化可能性</a:t>
            </a:r>
            <a:endParaRPr kumimoji="1" lang="ja-JP" altLang="en-US" sz="1200" b="0" i="0" u="none" strike="noStrike" kern="1200" cap="none" spc="0" normalizeH="0" baseline="0" noProof="0">
              <a:ln>
                <a:noFill/>
              </a:ln>
              <a:solidFill>
                <a:prstClr val="black"/>
              </a:solidFill>
              <a:effectLst/>
              <a:uLnTx/>
              <a:uFillTx/>
              <a:latin typeface="Yu Gothic UI"/>
              <a:ea typeface="Yu Gothic UI"/>
              <a:cs typeface="+mn-cs"/>
            </a:endParaRPr>
          </a:p>
        </p:txBody>
      </p:sp>
      <p:graphicFrame>
        <p:nvGraphicFramePr>
          <p:cNvPr id="3" name="表 4">
            <a:extLst>
              <a:ext uri="{FF2B5EF4-FFF2-40B4-BE49-F238E27FC236}">
                <a16:creationId xmlns:a16="http://schemas.microsoft.com/office/drawing/2014/main" id="{2B3391F3-EC1D-00F6-78B1-4829E315A232}"/>
              </a:ext>
            </a:extLst>
          </p:cNvPr>
          <p:cNvGraphicFramePr>
            <a:graphicFrameLocks noGrp="1"/>
          </p:cNvGraphicFramePr>
          <p:nvPr>
            <p:extLst>
              <p:ext uri="{D42A27DB-BD31-4B8C-83A1-F6EECF244321}">
                <p14:modId xmlns:p14="http://schemas.microsoft.com/office/powerpoint/2010/main" val="1481277158"/>
              </p:ext>
            </p:extLst>
          </p:nvPr>
        </p:nvGraphicFramePr>
        <p:xfrm>
          <a:off x="5061183" y="4084884"/>
          <a:ext cx="4609079" cy="2512500"/>
        </p:xfrm>
        <a:graphic>
          <a:graphicData uri="http://schemas.openxmlformats.org/drawingml/2006/table">
            <a:tbl>
              <a:tblPr firstRow="1" bandRow="1">
                <a:tableStyleId>{2D5ABB26-0587-4C30-8999-92F81FD0307C}</a:tableStyleId>
              </a:tblPr>
              <a:tblGrid>
                <a:gridCol w="542419">
                  <a:extLst>
                    <a:ext uri="{9D8B030D-6E8A-4147-A177-3AD203B41FA5}">
                      <a16:colId xmlns:a16="http://schemas.microsoft.com/office/drawing/2014/main" val="1009332159"/>
                    </a:ext>
                  </a:extLst>
                </a:gridCol>
                <a:gridCol w="573534">
                  <a:extLst>
                    <a:ext uri="{9D8B030D-6E8A-4147-A177-3AD203B41FA5}">
                      <a16:colId xmlns:a16="http://schemas.microsoft.com/office/drawing/2014/main" val="1910679138"/>
                    </a:ext>
                  </a:extLst>
                </a:gridCol>
                <a:gridCol w="499018">
                  <a:extLst>
                    <a:ext uri="{9D8B030D-6E8A-4147-A177-3AD203B41FA5}">
                      <a16:colId xmlns:a16="http://schemas.microsoft.com/office/drawing/2014/main" val="1128576277"/>
                    </a:ext>
                  </a:extLst>
                </a:gridCol>
                <a:gridCol w="499018">
                  <a:extLst>
                    <a:ext uri="{9D8B030D-6E8A-4147-A177-3AD203B41FA5}">
                      <a16:colId xmlns:a16="http://schemas.microsoft.com/office/drawing/2014/main" val="3095990729"/>
                    </a:ext>
                  </a:extLst>
                </a:gridCol>
                <a:gridCol w="499018">
                  <a:extLst>
                    <a:ext uri="{9D8B030D-6E8A-4147-A177-3AD203B41FA5}">
                      <a16:colId xmlns:a16="http://schemas.microsoft.com/office/drawing/2014/main" val="3016350988"/>
                    </a:ext>
                  </a:extLst>
                </a:gridCol>
                <a:gridCol w="499018">
                  <a:extLst>
                    <a:ext uri="{9D8B030D-6E8A-4147-A177-3AD203B41FA5}">
                      <a16:colId xmlns:a16="http://schemas.microsoft.com/office/drawing/2014/main" val="3518646194"/>
                    </a:ext>
                  </a:extLst>
                </a:gridCol>
                <a:gridCol w="499018">
                  <a:extLst>
                    <a:ext uri="{9D8B030D-6E8A-4147-A177-3AD203B41FA5}">
                      <a16:colId xmlns:a16="http://schemas.microsoft.com/office/drawing/2014/main" val="3402367196"/>
                    </a:ext>
                  </a:extLst>
                </a:gridCol>
                <a:gridCol w="499018">
                  <a:extLst>
                    <a:ext uri="{9D8B030D-6E8A-4147-A177-3AD203B41FA5}">
                      <a16:colId xmlns:a16="http://schemas.microsoft.com/office/drawing/2014/main" val="4254724189"/>
                    </a:ext>
                  </a:extLst>
                </a:gridCol>
                <a:gridCol w="499018">
                  <a:extLst>
                    <a:ext uri="{9D8B030D-6E8A-4147-A177-3AD203B41FA5}">
                      <a16:colId xmlns:a16="http://schemas.microsoft.com/office/drawing/2014/main" val="2352497297"/>
                    </a:ext>
                  </a:extLst>
                </a:gridCol>
              </a:tblGrid>
              <a:tr h="0">
                <a:tc gridSpan="8">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a:latin typeface="+mn-lt"/>
                          <a:ea typeface="Yu Gothic UI" panose="020B0500000000000000" pitchFamily="50" charset="-128"/>
                          <a:sym typeface="Yu Gothic UI" panose="020B0500000000000000" pitchFamily="50" charset="-128"/>
                        </a:rPr>
                        <a:t>■人員配置計画</a:t>
                      </a:r>
                    </a:p>
                  </a:txBody>
                  <a:tcPr marL="36000" marR="36000" marT="18000" marB="1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pPr algn="ctr"/>
                      <a:endParaRPr kumimoji="1" lang="ja-JP" altLang="en-US" sz="100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kumimoji="1" lang="ja-JP" altLang="en-US" sz="100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sz="100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kumimoji="1" lang="ja-JP" altLang="en-US" sz="50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050">
                        <a:latin typeface="+mn-lt"/>
                        <a:ea typeface="Yu Gothic UI" panose="020B0500000000000000" pitchFamily="50" charset="-128"/>
                        <a:sym typeface="Yu Gothic UI" panose="020B0500000000000000" pitchFamily="50" charset="-128"/>
                      </a:endParaRPr>
                    </a:p>
                  </a:txBody>
                  <a:tcPr marL="36000" marR="36000" marT="18000" marB="1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6156288"/>
                  </a:ext>
                </a:extLst>
              </a:tr>
              <a:tr h="0">
                <a:tc rowSpan="2" gridSpan="2">
                  <a:txBody>
                    <a:bodyPr/>
                    <a:lstStyle/>
                    <a:p>
                      <a:pPr algn="l"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rowSpan="2" hMerge="1">
                  <a:txBody>
                    <a:bodyPr/>
                    <a:lstStyle/>
                    <a:p>
                      <a:endParaRPr kumimoji="1" lang="ja-JP" altLang="en-US"/>
                    </a:p>
                  </a:txBody>
                  <a:tcPr/>
                </a:tc>
                <a:tc rowSpan="2">
                  <a:txBody>
                    <a:bodyPr/>
                    <a:lstStyle/>
                    <a:p>
                      <a:pPr algn="ctr"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現在</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gridSpan="2">
                  <a:txBody>
                    <a:bodyPr/>
                    <a:lstStyle/>
                    <a:p>
                      <a:pPr algn="ctr"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計画初年度</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gridSpan="2">
                  <a:txBody>
                    <a:bodyPr/>
                    <a:lstStyle/>
                    <a:p>
                      <a:pPr algn="ctr"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計画２年目</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gridSpan="2">
                  <a:txBody>
                    <a:bodyPr/>
                    <a:lstStyle/>
                    <a:p>
                      <a:pPr algn="ctr"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計画３年目</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pPr algn="ctr" fontAlgn="ctr"/>
                      <a:endParaRPr lang="ja-JP" alt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886154965"/>
                  </a:ext>
                </a:extLst>
              </a:tr>
              <a:tr h="0">
                <a:tc gridSpan="2" vMerge="1">
                  <a:txBody>
                    <a:bodyPr/>
                    <a:lstStyle/>
                    <a:p>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vMerge="1">
                  <a:txBody>
                    <a:bodyPr/>
                    <a:lstStyle/>
                    <a:p>
                      <a:endParaRPr kumimoji="1" lang="ja-JP" altLang="en-US"/>
                    </a:p>
                  </a:txBody>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計画</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実績</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計画</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実績</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計画</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実績</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24167909"/>
                  </a:ext>
                </a:extLst>
              </a:tr>
              <a:tr h="329565">
                <a:tc gridSpan="2">
                  <a:txBody>
                    <a:bodyPr/>
                    <a:lstStyle/>
                    <a:p>
                      <a:pPr algn="ctr"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企画関係</a:t>
                      </a:r>
                      <a:br>
                        <a:rPr lang="ja-JP" altLang="en-US" sz="1050" b="0" i="0" u="none" strike="noStrike">
                          <a:solidFill>
                            <a:srgbClr val="000000"/>
                          </a:solidFill>
                          <a:effectLst/>
                          <a:latin typeface="Yu Gothic UI" panose="020B0500000000000000" pitchFamily="50" charset="-128"/>
                          <a:ea typeface="Yu Gothic UI" panose="020B0500000000000000" pitchFamily="50" charset="-128"/>
                        </a:rPr>
                      </a:b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（専任</a:t>
                      </a:r>
                      <a:r>
                        <a:rPr lang="en-US" altLang="ja-JP" sz="1050" b="0" i="0" u="none" strike="noStrike">
                          <a:solidFill>
                            <a:srgbClr val="000000"/>
                          </a:solidFill>
                          <a:effectLst/>
                          <a:latin typeface="Yu Gothic UI" panose="020B0500000000000000" pitchFamily="50" charset="-128"/>
                          <a:ea typeface="Yu Gothic UI" panose="020B0500000000000000" pitchFamily="50" charset="-128"/>
                        </a:rPr>
                        <a:t>/</a:t>
                      </a: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兼任）</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a:txBody>
                    <a:bodyPr/>
                    <a:lstStyle/>
                    <a:p>
                      <a:pPr algn="l"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1050" b="0" i="0" u="none" strike="noStrike">
                        <a:solidFill>
                          <a:srgbClr val="000000"/>
                        </a:solidFill>
                        <a:effectLst/>
                        <a:latin typeface="Yu Gothic UI" panose="020B0500000000000000" pitchFamily="50" charset="-128"/>
                        <a:ea typeface="Yu Gothic UI" panose="020B0500000000000000"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87046865"/>
                  </a:ext>
                </a:extLst>
              </a:tr>
              <a:tr h="329565">
                <a:tc gridSpan="2">
                  <a:txBody>
                    <a:bodyPr/>
                    <a:lstStyle/>
                    <a:p>
                      <a:pPr algn="ctr" fontAlgn="ctr"/>
                      <a:r>
                        <a:rPr lang="zh-TW" altLang="en-US" sz="1050" b="0" i="0" u="none" strike="noStrike">
                          <a:solidFill>
                            <a:srgbClr val="000000"/>
                          </a:solidFill>
                          <a:effectLst/>
                          <a:latin typeface="Yu Gothic UI" panose="020B0500000000000000" pitchFamily="50" charset="-128"/>
                          <a:ea typeface="Yu Gothic UI" panose="020B0500000000000000" pitchFamily="50" charset="-128"/>
                        </a:rPr>
                        <a:t>開発関係</a:t>
                      </a:r>
                      <a:br>
                        <a:rPr lang="zh-TW" altLang="en-US" sz="1050" b="0" i="0" u="none" strike="noStrike">
                          <a:solidFill>
                            <a:srgbClr val="000000"/>
                          </a:solidFill>
                          <a:effectLst/>
                          <a:latin typeface="Yu Gothic UI" panose="020B0500000000000000" pitchFamily="50" charset="-128"/>
                          <a:ea typeface="Yu Gothic UI" panose="020B0500000000000000" pitchFamily="50" charset="-128"/>
                        </a:rPr>
                      </a:br>
                      <a:r>
                        <a:rPr lang="zh-TW" altLang="en-US" sz="1050" b="0" i="0" u="none" strike="noStrike">
                          <a:solidFill>
                            <a:srgbClr val="000000"/>
                          </a:solidFill>
                          <a:effectLst/>
                          <a:latin typeface="Yu Gothic UI" panose="020B0500000000000000" pitchFamily="50" charset="-128"/>
                          <a:ea typeface="Yu Gothic UI" panose="020B0500000000000000" pitchFamily="50" charset="-128"/>
                        </a:rPr>
                        <a:t>（専任</a:t>
                      </a:r>
                      <a:r>
                        <a:rPr lang="en-US" altLang="zh-TW" sz="1050" b="0" i="0" u="none" strike="noStrike">
                          <a:solidFill>
                            <a:srgbClr val="000000"/>
                          </a:solidFill>
                          <a:effectLst/>
                          <a:latin typeface="Yu Gothic UI" panose="020B0500000000000000" pitchFamily="50" charset="-128"/>
                          <a:ea typeface="Yu Gothic UI" panose="020B0500000000000000" pitchFamily="50" charset="-128"/>
                        </a:rPr>
                        <a:t>/</a:t>
                      </a:r>
                      <a:r>
                        <a:rPr lang="zh-TW" altLang="en-US" sz="1050" b="0" i="0" u="none" strike="noStrike">
                          <a:solidFill>
                            <a:srgbClr val="000000"/>
                          </a:solidFill>
                          <a:effectLst/>
                          <a:latin typeface="Yu Gothic UI" panose="020B0500000000000000" pitchFamily="50" charset="-128"/>
                          <a:ea typeface="Yu Gothic UI" panose="020B0500000000000000" pitchFamily="50" charset="-128"/>
                        </a:rPr>
                        <a:t>兼任）</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a:txBody>
                    <a:bodyPr/>
                    <a:lstStyle/>
                    <a:p>
                      <a:pPr algn="l"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1050" b="0" i="0" u="none" strike="noStrike">
                        <a:solidFill>
                          <a:srgbClr val="000000"/>
                        </a:solidFill>
                        <a:effectLst/>
                        <a:latin typeface="Yu Gothic UI" panose="020B0500000000000000" pitchFamily="50" charset="-128"/>
                        <a:ea typeface="Yu Gothic UI" panose="020B0500000000000000"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54005816"/>
                  </a:ext>
                </a:extLst>
              </a:tr>
              <a:tr h="329565">
                <a:tc gridSpan="2">
                  <a:txBody>
                    <a:bodyPr/>
                    <a:lstStyle/>
                    <a:p>
                      <a:pPr algn="ctr" fontAlgn="ctr"/>
                      <a:r>
                        <a:rPr lang="zh-TW" altLang="en-US" sz="1050" b="0" i="0" u="none" strike="noStrike">
                          <a:solidFill>
                            <a:srgbClr val="000000"/>
                          </a:solidFill>
                          <a:effectLst/>
                          <a:latin typeface="Yu Gothic UI" panose="020B0500000000000000" pitchFamily="50" charset="-128"/>
                          <a:ea typeface="Yu Gothic UI" panose="020B0500000000000000" pitchFamily="50" charset="-128"/>
                        </a:rPr>
                        <a:t>販促関係</a:t>
                      </a:r>
                      <a:br>
                        <a:rPr lang="zh-TW" altLang="en-US" sz="1050" b="0" i="0" u="none" strike="noStrike">
                          <a:solidFill>
                            <a:srgbClr val="000000"/>
                          </a:solidFill>
                          <a:effectLst/>
                          <a:latin typeface="Yu Gothic UI" panose="020B0500000000000000" pitchFamily="50" charset="-128"/>
                          <a:ea typeface="Yu Gothic UI" panose="020B0500000000000000" pitchFamily="50" charset="-128"/>
                        </a:rPr>
                      </a:br>
                      <a:r>
                        <a:rPr lang="zh-TW" altLang="en-US" sz="1050" b="0" i="0" u="none" strike="noStrike">
                          <a:solidFill>
                            <a:srgbClr val="000000"/>
                          </a:solidFill>
                          <a:effectLst/>
                          <a:latin typeface="Yu Gothic UI" panose="020B0500000000000000" pitchFamily="50" charset="-128"/>
                          <a:ea typeface="Yu Gothic UI" panose="020B0500000000000000" pitchFamily="50" charset="-128"/>
                        </a:rPr>
                        <a:t>（専任</a:t>
                      </a:r>
                      <a:r>
                        <a:rPr lang="en-US" altLang="zh-TW" sz="1050" b="0" i="0" u="none" strike="noStrike">
                          <a:solidFill>
                            <a:srgbClr val="000000"/>
                          </a:solidFill>
                          <a:effectLst/>
                          <a:latin typeface="Yu Gothic UI" panose="020B0500000000000000" pitchFamily="50" charset="-128"/>
                          <a:ea typeface="Yu Gothic UI" panose="020B0500000000000000" pitchFamily="50" charset="-128"/>
                        </a:rPr>
                        <a:t>/</a:t>
                      </a:r>
                      <a:r>
                        <a:rPr lang="zh-TW" altLang="en-US" sz="1050" b="0" i="0" u="none" strike="noStrike">
                          <a:solidFill>
                            <a:srgbClr val="000000"/>
                          </a:solidFill>
                          <a:effectLst/>
                          <a:latin typeface="Yu Gothic UI" panose="020B0500000000000000" pitchFamily="50" charset="-128"/>
                          <a:ea typeface="Yu Gothic UI" panose="020B0500000000000000" pitchFamily="50" charset="-128"/>
                        </a:rPr>
                        <a:t>兼任）</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a:txBody>
                    <a:bodyPr/>
                    <a:lstStyle/>
                    <a:p>
                      <a:pPr algn="l"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1050" b="0" i="0" u="none" strike="noStrike">
                        <a:solidFill>
                          <a:srgbClr val="000000"/>
                        </a:solidFill>
                        <a:effectLst/>
                        <a:latin typeface="Yu Gothic UI" panose="020B0500000000000000" pitchFamily="50" charset="-128"/>
                        <a:ea typeface="Yu Gothic UI" panose="020B0500000000000000"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3007821"/>
                  </a:ext>
                </a:extLst>
              </a:tr>
              <a:tr h="329565">
                <a:tc gridSpan="2">
                  <a:txBody>
                    <a:bodyPr/>
                    <a:lstStyle/>
                    <a:p>
                      <a:pPr algn="ctr" fontAlgn="ctr"/>
                      <a:r>
                        <a:rPr lang="zh-TW" altLang="en-US" sz="1050" b="0" i="0" u="none" strike="noStrike">
                          <a:solidFill>
                            <a:srgbClr val="000000"/>
                          </a:solidFill>
                          <a:effectLst/>
                          <a:latin typeface="Yu Gothic UI" panose="020B0500000000000000" pitchFamily="50" charset="-128"/>
                          <a:ea typeface="Yu Gothic UI" panose="020B0500000000000000" pitchFamily="50" charset="-128"/>
                        </a:rPr>
                        <a:t>経理関係</a:t>
                      </a:r>
                      <a:br>
                        <a:rPr lang="zh-TW" altLang="en-US" sz="1050" b="0" i="0" u="none" strike="noStrike">
                          <a:solidFill>
                            <a:srgbClr val="000000"/>
                          </a:solidFill>
                          <a:effectLst/>
                          <a:latin typeface="Yu Gothic UI" panose="020B0500000000000000" pitchFamily="50" charset="-128"/>
                          <a:ea typeface="Yu Gothic UI" panose="020B0500000000000000" pitchFamily="50" charset="-128"/>
                        </a:rPr>
                      </a:br>
                      <a:r>
                        <a:rPr lang="zh-TW" altLang="en-US" sz="1050" b="0" i="0" u="none" strike="noStrike">
                          <a:solidFill>
                            <a:srgbClr val="000000"/>
                          </a:solidFill>
                          <a:effectLst/>
                          <a:latin typeface="Yu Gothic UI" panose="020B0500000000000000" pitchFamily="50" charset="-128"/>
                          <a:ea typeface="Yu Gothic UI" panose="020B0500000000000000" pitchFamily="50" charset="-128"/>
                        </a:rPr>
                        <a:t>（専任</a:t>
                      </a:r>
                      <a:r>
                        <a:rPr lang="en-US" altLang="zh-TW" sz="1050" b="0" i="0" u="none" strike="noStrike">
                          <a:solidFill>
                            <a:srgbClr val="000000"/>
                          </a:solidFill>
                          <a:effectLst/>
                          <a:latin typeface="Yu Gothic UI" panose="020B0500000000000000" pitchFamily="50" charset="-128"/>
                          <a:ea typeface="Yu Gothic UI" panose="020B0500000000000000" pitchFamily="50" charset="-128"/>
                        </a:rPr>
                        <a:t>/</a:t>
                      </a:r>
                      <a:r>
                        <a:rPr lang="zh-TW" altLang="en-US" sz="1050" b="0" i="0" u="none" strike="noStrike">
                          <a:solidFill>
                            <a:srgbClr val="000000"/>
                          </a:solidFill>
                          <a:effectLst/>
                          <a:latin typeface="Yu Gothic UI" panose="020B0500000000000000" pitchFamily="50" charset="-128"/>
                          <a:ea typeface="Yu Gothic UI" panose="020B0500000000000000" pitchFamily="50" charset="-128"/>
                        </a:rPr>
                        <a:t>兼任）</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1050" b="0" i="0" u="none" strike="noStrike">
                        <a:solidFill>
                          <a:srgbClr val="000000"/>
                        </a:solidFill>
                        <a:effectLst/>
                        <a:latin typeface="Yu Gothic UI" panose="020B0500000000000000" pitchFamily="50" charset="-128"/>
                        <a:ea typeface="Yu Gothic UI" panose="020B0500000000000000"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62232417"/>
                  </a:ext>
                </a:extLst>
              </a:tr>
              <a:tr h="329565">
                <a:tc rowSpan="2">
                  <a:txBody>
                    <a:bodyPr/>
                    <a:lstStyle/>
                    <a:p>
                      <a:pPr algn="ctr"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うち</a:t>
                      </a:r>
                      <a:endParaRPr lang="en-US" altLang="ja-JP" sz="1050" b="0" i="0" u="none" strike="noStrike">
                        <a:solidFill>
                          <a:srgbClr val="000000"/>
                        </a:solidFill>
                        <a:effectLst/>
                        <a:latin typeface="Yu Gothic UI" panose="020B0500000000000000" pitchFamily="50" charset="-128"/>
                        <a:ea typeface="Yu Gothic UI" panose="020B0500000000000000" pitchFamily="50" charset="-128"/>
                      </a:endParaRPr>
                    </a:p>
                    <a:p>
                      <a:pPr algn="ctr"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新規雇用</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fontAlgn="ctr"/>
                      <a:r>
                        <a:rPr lang="ja-JP" altLang="en-US" sz="1000" b="0" i="0" u="none" strike="noStrike">
                          <a:solidFill>
                            <a:srgbClr val="000000"/>
                          </a:solidFill>
                          <a:effectLst/>
                          <a:latin typeface="Yu Gothic UI" panose="020B0500000000000000" pitchFamily="50" charset="-128"/>
                          <a:ea typeface="Yu Gothic UI" panose="020B0500000000000000" pitchFamily="50" charset="-128"/>
                        </a:rPr>
                        <a:t>浜通り</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050" b="0" i="0" u="none" strike="noStrike">
                          <a:solidFill>
                            <a:srgbClr val="000000"/>
                          </a:solidFill>
                          <a:effectLst/>
                          <a:latin typeface="Yu Gothic UI" panose="020B0500000000000000" pitchFamily="50" charset="-128"/>
                          <a:ea typeface="Yu Gothic UI" panose="020B0500000000000000" pitchFamily="50" charset="-128"/>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1050" b="0" i="0" u="none" strike="noStrike">
                        <a:solidFill>
                          <a:srgbClr val="000000"/>
                        </a:solidFill>
                        <a:effectLst/>
                        <a:latin typeface="Yu Gothic UI" panose="020B0500000000000000" pitchFamily="50" charset="-128"/>
                        <a:ea typeface="Yu Gothic UI" panose="020B0500000000000000"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13818487"/>
                  </a:ext>
                </a:extLst>
              </a:tr>
              <a:tr h="329565">
                <a:tc vMerge="1">
                  <a:txBody>
                    <a:bodyPr/>
                    <a:lstStyle/>
                    <a:p>
                      <a:pPr algn="ctr" fontAlgn="ctr"/>
                      <a:endParaRPr lang="ja-JP" altLang="en-US" sz="1050" b="0" i="0" u="none" strike="noStrike">
                        <a:solidFill>
                          <a:srgbClr val="000000"/>
                        </a:solidFill>
                        <a:effectLst/>
                        <a:latin typeface="Yu Gothic UI" panose="020B0500000000000000" pitchFamily="50" charset="-128"/>
                        <a:ea typeface="Yu Gothic UI" panose="020B0500000000000000"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fontAlgn="ctr"/>
                      <a:r>
                        <a:rPr lang="ja-JP" altLang="en-US" sz="1000" b="0" i="0" u="none" strike="noStrike">
                          <a:solidFill>
                            <a:srgbClr val="000000"/>
                          </a:solidFill>
                          <a:effectLst/>
                          <a:latin typeface="Yu Gothic UI" panose="020B0500000000000000" pitchFamily="50" charset="-128"/>
                          <a:ea typeface="Yu Gothic UI" panose="020B0500000000000000" pitchFamily="50" charset="-128"/>
                        </a:rPr>
                        <a:t>浜通り外</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kumimoji="1" lang="ja-JP" altLang="en-US">
                        <a:latin typeface="Yu Gothic UI" panose="020B0500000000000000" pitchFamily="50" charset="-128"/>
                        <a:ea typeface="Yu Gothic UI" panose="020B0500000000000000"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latin typeface="Yu Gothic UI" panose="020B0500000000000000" pitchFamily="50" charset="-128"/>
                        <a:ea typeface="Yu Gothic UI" panose="020B0500000000000000"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latin typeface="Yu Gothic UI" panose="020B0500000000000000" pitchFamily="50" charset="-128"/>
                        <a:ea typeface="Yu Gothic UI" panose="020B0500000000000000"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latin typeface="Yu Gothic UI" panose="020B0500000000000000" pitchFamily="50" charset="-128"/>
                        <a:ea typeface="Yu Gothic UI" panose="020B0500000000000000"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latin typeface="Yu Gothic UI" panose="020B0500000000000000" pitchFamily="50" charset="-128"/>
                        <a:ea typeface="Yu Gothic UI" panose="020B0500000000000000"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latin typeface="Yu Gothic UI" panose="020B0500000000000000" pitchFamily="50" charset="-128"/>
                        <a:ea typeface="Yu Gothic UI" panose="020B0500000000000000"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latin typeface="Yu Gothic UI" panose="020B0500000000000000" pitchFamily="50" charset="-128"/>
                        <a:ea typeface="Yu Gothic UI" panose="020B0500000000000000"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37092119"/>
                  </a:ext>
                </a:extLst>
              </a:tr>
            </a:tbl>
          </a:graphicData>
        </a:graphic>
      </p:graphicFrame>
      <p:sp>
        <p:nvSpPr>
          <p:cNvPr id="5" name="テキスト ボックス 4">
            <a:extLst>
              <a:ext uri="{FF2B5EF4-FFF2-40B4-BE49-F238E27FC236}">
                <a16:creationId xmlns:a16="http://schemas.microsoft.com/office/drawing/2014/main" id="{92725AC3-8477-0623-5AE1-A362A7255116}"/>
              </a:ext>
            </a:extLst>
          </p:cNvPr>
          <p:cNvSpPr txBox="1"/>
          <p:nvPr/>
        </p:nvSpPr>
        <p:spPr>
          <a:xfrm>
            <a:off x="6008053" y="4565330"/>
            <a:ext cx="3842400" cy="872922"/>
          </a:xfrm>
          <a:prstGeom prst="rect">
            <a:avLst/>
          </a:prstGeom>
          <a:solidFill>
            <a:schemeClr val="bg1"/>
          </a:solidFill>
          <a:ln w="1905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作成上の注意</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初採択年度を</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1</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年目として今後の人員配置計画を示してください。</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lvl="0" indent="-285750" eaLnBrk="0" hangingPunct="0">
              <a:spcAft>
                <a:spcPts val="600"/>
              </a:spcAft>
              <a:buFont typeface="Arial" panose="020B0604020202020204" pitchFamily="34" charset="0"/>
              <a:buChar char="•"/>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連携提案の場合は、連携全体ではなく、自社の人員配置計画を</a:t>
            </a:r>
            <a:r>
              <a:rPr kumimoji="1" lang="ja-JP" altLang="en-US"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示してください</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7" name="テキスト ボックス 6">
            <a:extLst>
              <a:ext uri="{FF2B5EF4-FFF2-40B4-BE49-F238E27FC236}">
                <a16:creationId xmlns:a16="http://schemas.microsoft.com/office/drawing/2014/main" id="{B49A20C5-EDFE-FC1F-C126-3FF9CEC2D6DB}"/>
              </a:ext>
            </a:extLst>
          </p:cNvPr>
          <p:cNvSpPr txBox="1"/>
          <p:nvPr/>
        </p:nvSpPr>
        <p:spPr>
          <a:xfrm>
            <a:off x="6485860" y="2837544"/>
            <a:ext cx="3420140" cy="872922"/>
          </a:xfrm>
          <a:prstGeom prst="rect">
            <a:avLst/>
          </a:prstGeom>
          <a:solidFill>
            <a:schemeClr val="bg1"/>
          </a:solidFill>
          <a:ln w="1905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作成上の注意</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lvl="0" indent="-285750" eaLnBrk="0" hangingPunct="0">
              <a:spcAft>
                <a:spcPts val="600"/>
              </a:spcAft>
              <a:buFont typeface="Arial" panose="020B0604020202020204" pitchFamily="34" charset="0"/>
              <a:buChar char="•"/>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「説明（具体的内容）」欄には市町村名まで明示し記載</a:t>
            </a:r>
            <a:r>
              <a:rPr kumimoji="1" lang="ja-JP" altLang="en-US"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して</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ください。</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lvl="0" indent="-285750" eaLnBrk="0" hangingPunct="0">
              <a:spcAft>
                <a:spcPts val="600"/>
              </a:spcAft>
              <a:buFont typeface="Arial" panose="020B0604020202020204" pitchFamily="34" charset="0"/>
              <a:buChar char="•"/>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「実績値」には昨年度の件数を数値にて記載</a:t>
            </a:r>
            <a:r>
              <a:rPr kumimoji="1" lang="ja-JP" altLang="en-US"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して</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ください。</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Tree>
    <p:extLst>
      <p:ext uri="{BB962C8B-B14F-4D97-AF65-F5344CB8AC3E}">
        <p14:creationId xmlns:p14="http://schemas.microsoft.com/office/powerpoint/2010/main" val="9996730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2480" y="188640"/>
            <a:ext cx="9361039" cy="351109"/>
          </a:xfrm>
        </p:spPr>
        <p:txBody>
          <a:bodyPr vert="horz"/>
          <a:lstStyle/>
          <a:p>
            <a:r>
              <a:rPr lang="ja-JP" altLang="en-US"/>
              <a:t>福島県浜通り地域における実用化・事業化の展開、産業復興に対する寄与② </a:t>
            </a:r>
            <a:r>
              <a:rPr lang="en-US" altLang="ja-JP"/>
              <a:t>【</a:t>
            </a:r>
            <a:r>
              <a:rPr lang="ja-JP" altLang="en-US"/>
              <a:t>継続申請のみ記載</a:t>
            </a:r>
            <a:r>
              <a:rPr lang="en-US" altLang="ja-JP"/>
              <a:t>】</a:t>
            </a:r>
            <a:endParaRPr lang="ja-JP" altLang="en-US"/>
          </a:p>
        </p:txBody>
      </p:sp>
      <p:sp>
        <p:nvSpPr>
          <p:cNvPr id="15" name="スライド番号プレースホルダー 2">
            <a:extLst>
              <a:ext uri="{FF2B5EF4-FFF2-40B4-BE49-F238E27FC236}">
                <a16:creationId xmlns:a16="http://schemas.microsoft.com/office/drawing/2014/main" id="{E2F2FE1F-A614-438C-97CC-8A6F90A8540F}"/>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26</a:t>
            </a:fld>
            <a:endParaRPr kumimoji="1" lang="ja-JP" altLang="en-US" sz="105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6" name="フッター プレースホルダー 3">
            <a:extLst>
              <a:ext uri="{FF2B5EF4-FFF2-40B4-BE49-F238E27FC236}">
                <a16:creationId xmlns:a16="http://schemas.microsoft.com/office/drawing/2014/main" id="{E214CECC-D0C6-4F05-861E-9C1D8C8B218D}"/>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3" name="タイトル 1">
            <a:extLst>
              <a:ext uri="{FF2B5EF4-FFF2-40B4-BE49-F238E27FC236}">
                <a16:creationId xmlns:a16="http://schemas.microsoft.com/office/drawing/2014/main" id="{CD4BCA88-6902-45C0-957B-ECF8094F2A9C}"/>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graphicFrame>
        <p:nvGraphicFramePr>
          <p:cNvPr id="12" name="表 6">
            <a:extLst>
              <a:ext uri="{FF2B5EF4-FFF2-40B4-BE49-F238E27FC236}">
                <a16:creationId xmlns:a16="http://schemas.microsoft.com/office/drawing/2014/main" id="{F9ACA3EC-F6E3-446D-9FAB-A6AEEB36429F}"/>
              </a:ext>
            </a:extLst>
          </p:cNvPr>
          <p:cNvGraphicFramePr>
            <a:graphicFrameLocks noGrp="1"/>
          </p:cNvGraphicFramePr>
          <p:nvPr/>
        </p:nvGraphicFramePr>
        <p:xfrm>
          <a:off x="300766" y="742896"/>
          <a:ext cx="9332754" cy="5735612"/>
        </p:xfrm>
        <a:graphic>
          <a:graphicData uri="http://schemas.openxmlformats.org/drawingml/2006/table">
            <a:tbl>
              <a:tblPr firstRow="1" bandRow="1">
                <a:tableStyleId>{2D5ABB26-0587-4C30-8999-92F81FD0307C}</a:tableStyleId>
              </a:tblPr>
              <a:tblGrid>
                <a:gridCol w="1560078">
                  <a:extLst>
                    <a:ext uri="{9D8B030D-6E8A-4147-A177-3AD203B41FA5}">
                      <a16:colId xmlns:a16="http://schemas.microsoft.com/office/drawing/2014/main" val="3783149309"/>
                    </a:ext>
                  </a:extLst>
                </a:gridCol>
                <a:gridCol w="3886338">
                  <a:extLst>
                    <a:ext uri="{9D8B030D-6E8A-4147-A177-3AD203B41FA5}">
                      <a16:colId xmlns:a16="http://schemas.microsoft.com/office/drawing/2014/main" val="1221123920"/>
                    </a:ext>
                  </a:extLst>
                </a:gridCol>
                <a:gridCol w="3886338">
                  <a:extLst>
                    <a:ext uri="{9D8B030D-6E8A-4147-A177-3AD203B41FA5}">
                      <a16:colId xmlns:a16="http://schemas.microsoft.com/office/drawing/2014/main" val="2609185106"/>
                    </a:ext>
                  </a:extLst>
                </a:gridCol>
              </a:tblGrid>
              <a:tr h="326122">
                <a:tc gridSpan="3">
                  <a:txBody>
                    <a:bodyPr/>
                    <a:lstStyle/>
                    <a:p>
                      <a:pPr algn="l"/>
                      <a:r>
                        <a:rPr kumimoji="1" lang="en-US" altLang="ja-JP" sz="1050" b="1"/>
                        <a:t>※</a:t>
                      </a:r>
                      <a:r>
                        <a:rPr kumimoji="1" lang="ja-JP" altLang="en-US" sz="1050" b="1"/>
                        <a:t>過年度実績</a:t>
                      </a:r>
                      <a:endParaRPr kumimoji="1" lang="en-US" altLang="ja-JP" sz="1050" b="1"/>
                    </a:p>
                    <a:p>
                      <a:pPr algn="l"/>
                      <a:r>
                        <a:rPr kumimoji="1" lang="ja-JP" altLang="en-US" sz="1050" b="1"/>
                        <a:t>■その他要素に関する実績（経済波及効果等）</a:t>
                      </a:r>
                    </a:p>
                  </a:txBody>
                  <a:tcPr marL="36000" marR="36000" marT="36000" marB="36000" anchor="ctr">
                    <a:lnL w="6350" cap="flat" cmpd="sng" algn="ctr">
                      <a:noFill/>
                      <a:prstDash val="solid"/>
                      <a:round/>
                      <a:headEnd type="none" w="med" len="med"/>
                      <a:tailEnd type="none" w="med" len="med"/>
                    </a:lnL>
                    <a:lnR>
                      <a:noFill/>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en-US" altLang="ja-JP" sz="1050" b="1"/>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lnL>
                      <a:noFill/>
                    </a:lnL>
                  </a:tcPr>
                </a:tc>
                <a:extLst>
                  <a:ext uri="{0D108BD9-81ED-4DB2-BD59-A6C34878D82A}">
                    <a16:rowId xmlns:a16="http://schemas.microsoft.com/office/drawing/2014/main" val="4002485010"/>
                  </a:ext>
                </a:extLst>
              </a:tr>
              <a:tr h="193008">
                <a:tc rowSpan="2">
                  <a:txBody>
                    <a:bodyPr/>
                    <a:lstStyle/>
                    <a:p>
                      <a:pPr algn="ctr"/>
                      <a:r>
                        <a:rPr kumimoji="1" lang="ja-JP" altLang="en-US" sz="1050" b="1">
                          <a:solidFill>
                            <a:srgbClr val="FF0E0E"/>
                          </a:solidFill>
                        </a:rPr>
                        <a:t>福島県浜通り地域における実用化・事業化の展開、</a:t>
                      </a:r>
                      <a:br>
                        <a:rPr kumimoji="1" lang="en-US" altLang="ja-JP" sz="1050" b="1">
                          <a:solidFill>
                            <a:srgbClr val="FF0E0E"/>
                          </a:solidFill>
                        </a:rPr>
                      </a:br>
                      <a:r>
                        <a:rPr kumimoji="1" lang="ja-JP" altLang="en-US" sz="1050" b="1">
                          <a:solidFill>
                            <a:srgbClr val="FF0E0E"/>
                          </a:solidFill>
                        </a:rPr>
                        <a:t>産業復興に対する寄与</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65000"/>
                      </a:schemeClr>
                    </a:solidFill>
                  </a:tcPr>
                </a:tc>
                <a:tc gridSpan="2">
                  <a:txBody>
                    <a:bodyPr/>
                    <a:lstStyle/>
                    <a:p>
                      <a:pPr algn="ctr"/>
                      <a:r>
                        <a:rPr kumimoji="1" lang="ja-JP" altLang="en-US" sz="1050" b="1">
                          <a:solidFill>
                            <a:schemeClr val="bg1"/>
                          </a:solidFill>
                        </a:rPr>
                        <a:t>各年度の達成状況</a:t>
                      </a:r>
                      <a:endParaRPr kumimoji="1" lang="en-US" altLang="ja-JP" sz="1050" b="1">
                        <a:solidFill>
                          <a:schemeClr val="bg1"/>
                        </a:solidFill>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65000"/>
                      </a:schemeClr>
                    </a:solidFill>
                  </a:tcPr>
                </a:tc>
                <a:tc hMerge="1">
                  <a:txBody>
                    <a:bodyPr/>
                    <a:lstStyle/>
                    <a:p>
                      <a:endParaRPr kumimoji="1" lang="ja-JP" altLang="en-US" sz="105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3262023"/>
                  </a:ext>
                </a:extLst>
              </a:tr>
              <a:tr h="193008">
                <a:tc vMerge="1">
                  <a:txBody>
                    <a:bodyPr/>
                    <a:lstStyle/>
                    <a:p>
                      <a:endParaRPr kumimoji="1" lang="ja-JP" altLang="en-US"/>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a:solidFill>
                            <a:schemeClr val="bg1"/>
                          </a:solidFill>
                        </a:rPr>
                        <a:t>1</a:t>
                      </a:r>
                      <a:r>
                        <a:rPr kumimoji="1" lang="ja-JP" altLang="en-US" sz="1050" b="1">
                          <a:solidFill>
                            <a:schemeClr val="bg1"/>
                          </a:solidFill>
                        </a:rPr>
                        <a:t>年目</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65000"/>
                      </a:schemeClr>
                    </a:solidFill>
                  </a:tcPr>
                </a:tc>
                <a:tc>
                  <a:txBody>
                    <a:bodyPr/>
                    <a:lstStyle/>
                    <a:p>
                      <a:pPr algn="ctr"/>
                      <a:r>
                        <a:rPr kumimoji="1" lang="en-US" altLang="ja-JP" sz="1050" b="1">
                          <a:solidFill>
                            <a:schemeClr val="bg1"/>
                          </a:solidFill>
                        </a:rPr>
                        <a:t>2</a:t>
                      </a:r>
                      <a:r>
                        <a:rPr kumimoji="1" lang="ja-JP" altLang="en-US" sz="1050" b="1">
                          <a:solidFill>
                            <a:schemeClr val="bg1"/>
                          </a:solidFill>
                        </a:rPr>
                        <a:t>年目</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65000"/>
                      </a:schemeClr>
                    </a:solidFill>
                  </a:tcPr>
                </a:tc>
                <a:extLst>
                  <a:ext uri="{0D108BD9-81ED-4DB2-BD59-A6C34878D82A}">
                    <a16:rowId xmlns:a16="http://schemas.microsoft.com/office/drawing/2014/main" val="2438041475"/>
                  </a:ext>
                </a:extLst>
              </a:tr>
              <a:tr h="119787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a:solidFill>
                            <a:srgbClr val="FF0E0E"/>
                          </a:solidFill>
                        </a:rPr>
                        <a:t>【</a:t>
                      </a:r>
                      <a:r>
                        <a:rPr kumimoji="1" lang="ja-JP" altLang="en-US" sz="1050">
                          <a:solidFill>
                            <a:srgbClr val="FF0E0E"/>
                          </a:solidFill>
                        </a:rPr>
                        <a:t>拠点整備関連</a:t>
                      </a:r>
                      <a:r>
                        <a:rPr kumimoji="1" lang="en-US" altLang="ja-JP" sz="1050">
                          <a:solidFill>
                            <a:srgbClr val="FF0E0E"/>
                          </a:solidFill>
                        </a:rPr>
                        <a:t>】</a:t>
                      </a:r>
                      <a:br>
                        <a:rPr kumimoji="1" lang="en-US" altLang="ja-JP" sz="1050">
                          <a:solidFill>
                            <a:srgbClr val="FF0E0E"/>
                          </a:solidFill>
                        </a:rPr>
                      </a:br>
                      <a:r>
                        <a:rPr kumimoji="1" lang="ja-JP" altLang="en-US" sz="1050">
                          <a:solidFill>
                            <a:srgbClr val="FF0E0E"/>
                          </a:solidFill>
                        </a:rPr>
                        <a:t>浜通りでの事業展開計画</a:t>
                      </a:r>
                      <a:endParaRPr kumimoji="1" lang="en-US" altLang="ja-JP" sz="1050">
                        <a:solidFill>
                          <a:srgbClr val="FF0E0E"/>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solidFill>
                            <a:srgbClr val="FF0E0E"/>
                          </a:solidFill>
                        </a:rPr>
                        <a:t>・本社機能の移転</a:t>
                      </a:r>
                      <a:endParaRPr kumimoji="1" lang="en-US" altLang="ja-JP" sz="1050">
                        <a:solidFill>
                          <a:srgbClr val="FF0E0E"/>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solidFill>
                            <a:srgbClr val="FF0E0E"/>
                          </a:solidFill>
                        </a:rPr>
                        <a:t>・マザー工場の移転</a:t>
                      </a:r>
                      <a:endParaRPr kumimoji="1" lang="en-US" altLang="ja-JP" sz="1050">
                        <a:solidFill>
                          <a:srgbClr val="FF0E0E"/>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solidFill>
                            <a:srgbClr val="FF0E0E"/>
                          </a:solidFill>
                        </a:rPr>
                        <a:t>・支店等の新設</a:t>
                      </a:r>
                      <a:endParaRPr kumimoji="1" lang="en-US" altLang="ja-JP" sz="1050">
                        <a:solidFill>
                          <a:srgbClr val="FF0E0E"/>
                        </a:solidFill>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chemeClr val="tx1"/>
                        </a:solidFill>
                        <a:effectLst/>
                        <a:uLnTx/>
                        <a:uFillTx/>
                        <a:latin typeface="Yu Gothic UI"/>
                        <a:ea typeface="Yu Gothic UI"/>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chemeClr val="tx1"/>
                        </a:solidFill>
                        <a:effectLst/>
                        <a:uLnTx/>
                        <a:uFillTx/>
                        <a:latin typeface="Yu Gothic UI"/>
                        <a:ea typeface="Yu Gothic UI"/>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13683561"/>
                  </a:ext>
                </a:extLst>
              </a:tr>
              <a:tr h="119787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a:solidFill>
                            <a:srgbClr val="FF0E0E"/>
                          </a:solidFill>
                        </a:rPr>
                        <a:t>【</a:t>
                      </a:r>
                      <a:r>
                        <a:rPr kumimoji="1" lang="ja-JP" altLang="en-US" sz="1050">
                          <a:solidFill>
                            <a:srgbClr val="FF0E0E"/>
                          </a:solidFill>
                        </a:rPr>
                        <a:t>調達・発注関連</a:t>
                      </a:r>
                      <a:r>
                        <a:rPr kumimoji="1" lang="en-US" altLang="ja-JP" sz="1050">
                          <a:solidFill>
                            <a:srgbClr val="FF0E0E"/>
                          </a:solidFill>
                        </a:rPr>
                        <a:t>】</a:t>
                      </a:r>
                      <a:br>
                        <a:rPr kumimoji="1" lang="en-US" altLang="ja-JP" sz="1050">
                          <a:solidFill>
                            <a:srgbClr val="FF0E0E"/>
                          </a:solidFill>
                        </a:rPr>
                      </a:br>
                      <a:r>
                        <a:rPr kumimoji="1" lang="ja-JP" altLang="en-US" sz="1050">
                          <a:solidFill>
                            <a:srgbClr val="FF0E0E"/>
                          </a:solidFill>
                        </a:rPr>
                        <a:t>浜通りでの事業展開計画</a:t>
                      </a:r>
                      <a:endParaRPr kumimoji="1" lang="en-US" altLang="ja-JP" sz="1050">
                        <a:solidFill>
                          <a:srgbClr val="FF0E0E"/>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solidFill>
                            <a:srgbClr val="FF0E0E"/>
                          </a:solidFill>
                        </a:rPr>
                        <a:t>・地元企業との提携</a:t>
                      </a:r>
                      <a:br>
                        <a:rPr kumimoji="1" lang="en-US" altLang="ja-JP" sz="1050">
                          <a:solidFill>
                            <a:srgbClr val="FF0E0E"/>
                          </a:solidFill>
                        </a:rPr>
                      </a:br>
                      <a:r>
                        <a:rPr kumimoji="1" lang="ja-JP" altLang="en-US" sz="1050">
                          <a:solidFill>
                            <a:srgbClr val="FF0E0E"/>
                          </a:solidFill>
                        </a:rPr>
                        <a:t>　（調達・発注関連）</a:t>
                      </a:r>
                    </a:p>
                    <a:p>
                      <a:endParaRPr kumimoji="1" lang="ja-JP" altLang="en-US" sz="1050">
                        <a:solidFill>
                          <a:srgbClr val="FF0E0E"/>
                        </a:solidFill>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chemeClr val="tx1"/>
                        </a:solidFill>
                        <a:effectLst/>
                        <a:uLnTx/>
                        <a:uFillTx/>
                        <a:latin typeface="Yu Gothic UI"/>
                        <a:ea typeface="Yu Gothic UI"/>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chemeClr val="tx1"/>
                        </a:solidFill>
                        <a:effectLst/>
                        <a:uLnTx/>
                        <a:uFillTx/>
                        <a:latin typeface="Yu Gothic UI"/>
                        <a:ea typeface="Yu Gothic UI"/>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82269216"/>
                  </a:ext>
                </a:extLst>
              </a:tr>
              <a:tr h="1197878">
                <a:tc>
                  <a:txBody>
                    <a:bodyPr/>
                    <a:lstStyle/>
                    <a:p>
                      <a:r>
                        <a:rPr kumimoji="1" lang="en-US" altLang="ja-JP" sz="1050">
                          <a:solidFill>
                            <a:srgbClr val="FF0E0E"/>
                          </a:solidFill>
                        </a:rPr>
                        <a:t>【</a:t>
                      </a:r>
                      <a:r>
                        <a:rPr kumimoji="1" lang="ja-JP" altLang="en-US" sz="1050">
                          <a:solidFill>
                            <a:srgbClr val="FF0E0E"/>
                          </a:solidFill>
                        </a:rPr>
                        <a:t>人材雇用関連</a:t>
                      </a:r>
                      <a:r>
                        <a:rPr kumimoji="1" lang="en-US" altLang="ja-JP" sz="1050">
                          <a:solidFill>
                            <a:srgbClr val="FF0E0E"/>
                          </a:solidFill>
                        </a:rPr>
                        <a:t>】</a:t>
                      </a:r>
                    </a:p>
                    <a:p>
                      <a:r>
                        <a:rPr kumimoji="1" lang="ja-JP" altLang="en-US" sz="1050">
                          <a:solidFill>
                            <a:srgbClr val="FF0E0E"/>
                          </a:solidFill>
                        </a:rPr>
                        <a:t>・人員配置計画</a:t>
                      </a: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chemeClr val="tx1"/>
                        </a:solidFill>
                        <a:effectLst/>
                        <a:uLnTx/>
                        <a:uFillTx/>
                        <a:latin typeface="Yu Gothic UI"/>
                        <a:ea typeface="Yu Gothic UI"/>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a:ln>
                          <a:noFill/>
                        </a:ln>
                        <a:solidFill>
                          <a:schemeClr val="tx1"/>
                        </a:solidFill>
                        <a:effectLst/>
                        <a:uLnTx/>
                        <a:uFillTx/>
                        <a:latin typeface="Yu Gothic UI"/>
                        <a:ea typeface="Yu Gothic UI"/>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7140203"/>
                  </a:ext>
                </a:extLst>
              </a:tr>
              <a:tr h="119787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a:solidFill>
                            <a:srgbClr val="FF0E0E"/>
                          </a:solidFill>
                        </a:rPr>
                        <a:t>【</a:t>
                      </a:r>
                      <a:r>
                        <a:rPr kumimoji="1" lang="ja-JP" altLang="en-US" sz="1050">
                          <a:solidFill>
                            <a:srgbClr val="FF0E0E"/>
                          </a:solidFill>
                        </a:rPr>
                        <a:t>知的財産関連</a:t>
                      </a:r>
                      <a:r>
                        <a:rPr kumimoji="1" lang="en-US" altLang="ja-JP" sz="1050">
                          <a:solidFill>
                            <a:srgbClr val="FF0E0E"/>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a:solidFill>
                            <a:srgbClr val="FF0E0E"/>
                          </a:solidFill>
                          <a:latin typeface="Yu Gothic UI" panose="020B0500000000000000" pitchFamily="50" charset="-128"/>
                          <a:ea typeface="Yu Gothic UI" panose="020B0500000000000000" pitchFamily="50" charset="-128"/>
                          <a:sym typeface="Yu Gothic UI" panose="020B0500000000000000" pitchFamily="50" charset="-128"/>
                        </a:rPr>
                        <a:t>・</a:t>
                      </a:r>
                      <a:r>
                        <a:rPr lang="zh-TW" altLang="en-US" sz="1050">
                          <a:solidFill>
                            <a:srgbClr val="FF0E0E"/>
                          </a:solidFill>
                          <a:latin typeface="Yu Gothic UI" panose="020B0500000000000000" pitchFamily="50" charset="-128"/>
                          <a:ea typeface="Yu Gothic UI" panose="020B0500000000000000" pitchFamily="50" charset="-128"/>
                          <a:sym typeface="Yu Gothic UI" panose="020B0500000000000000" pitchFamily="50" charset="-128"/>
                        </a:rPr>
                        <a:t>知的財産出願件数</a:t>
                      </a:r>
                      <a:endParaRPr kumimoji="1" lang="ja-JP" altLang="en-US" sz="1050">
                        <a:solidFill>
                          <a:srgbClr val="FF0E0E"/>
                        </a:solidFill>
                      </a:endParaRPr>
                    </a:p>
                    <a:p>
                      <a:endParaRPr kumimoji="1" lang="ja-JP" altLang="en-US" sz="1050">
                        <a:solidFill>
                          <a:srgbClr val="FF0E0E"/>
                        </a:solidFill>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chemeClr val="tx1"/>
                        </a:solidFill>
                        <a:effectLst/>
                        <a:uLnTx/>
                        <a:uFillTx/>
                        <a:latin typeface="Yu Gothic UI"/>
                        <a:ea typeface="Yu Gothic UI"/>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a:ln>
                          <a:noFill/>
                        </a:ln>
                        <a:solidFill>
                          <a:schemeClr val="tx1"/>
                        </a:solidFill>
                        <a:effectLst/>
                        <a:uLnTx/>
                        <a:uFillTx/>
                        <a:latin typeface="Yu Gothic UI"/>
                        <a:ea typeface="Yu Gothic UI"/>
                        <a:cs typeface="+mn-cs"/>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37000968"/>
                  </a:ext>
                </a:extLst>
              </a:tr>
            </a:tbl>
          </a:graphicData>
        </a:graphic>
      </p:graphicFrame>
      <p:sp>
        <p:nvSpPr>
          <p:cNvPr id="10" name="テキスト ボックス 9">
            <a:extLst>
              <a:ext uri="{FF2B5EF4-FFF2-40B4-BE49-F238E27FC236}">
                <a16:creationId xmlns:a16="http://schemas.microsoft.com/office/drawing/2014/main" id="{BE92625A-37FB-4FEB-81E0-2A4765A2B906}"/>
              </a:ext>
            </a:extLst>
          </p:cNvPr>
          <p:cNvSpPr txBox="1"/>
          <p:nvPr/>
        </p:nvSpPr>
        <p:spPr>
          <a:xfrm>
            <a:off x="3152800" y="5517232"/>
            <a:ext cx="4603369" cy="711339"/>
          </a:xfrm>
          <a:prstGeom prst="rect">
            <a:avLst/>
          </a:prstGeom>
          <a:solidFill>
            <a:schemeClr val="bg1"/>
          </a:solidFill>
          <a:ln w="1905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達成状況については、具体的な数値で客観的に示してください</a:t>
            </a:r>
            <a:endPar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計画に対して未達があった場合には、その要因と対応方針を示してください</a:t>
            </a:r>
            <a:endPar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8" name="正方形/長方形 17">
            <a:extLst>
              <a:ext uri="{FF2B5EF4-FFF2-40B4-BE49-F238E27FC236}">
                <a16:creationId xmlns:a16="http://schemas.microsoft.com/office/drawing/2014/main" id="{C4163770-048B-D05E-3400-FFE32ACDF4E5}"/>
              </a:ext>
            </a:extLst>
          </p:cNvPr>
          <p:cNvSpPr/>
          <p:nvPr/>
        </p:nvSpPr>
        <p:spPr>
          <a:xfrm>
            <a:off x="8561333" y="228745"/>
            <a:ext cx="1080119" cy="288001"/>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zh-TW" altLang="en-US" sz="1200" b="0" i="0" u="none" strike="noStrike" kern="1200" cap="none" spc="0" normalizeH="0" baseline="0" noProof="0">
                <a:ln>
                  <a:noFill/>
                </a:ln>
                <a:solidFill>
                  <a:prstClr val="black"/>
                </a:solidFill>
                <a:effectLst/>
                <a:uLnTx/>
                <a:uFillTx/>
                <a:latin typeface="Yu Gothic UI"/>
                <a:ea typeface="Yu Gothic UI"/>
                <a:cs typeface="+mn-cs"/>
              </a:rPr>
              <a:t>事業化可能性</a:t>
            </a:r>
            <a:endParaRPr kumimoji="1" lang="ja-JP" altLang="en-US" sz="1200" b="0" i="0" u="none" strike="noStrike" kern="1200" cap="none" spc="0" normalizeH="0" baseline="0" noProof="0">
              <a:ln>
                <a:noFill/>
              </a:ln>
              <a:solidFill>
                <a:prstClr val="black"/>
              </a:solidFill>
              <a:effectLst/>
              <a:uLnTx/>
              <a:uFillTx/>
              <a:latin typeface="Yu Gothic UI"/>
              <a:ea typeface="Yu Gothic UI"/>
              <a:cs typeface="+mn-cs"/>
            </a:endParaRPr>
          </a:p>
        </p:txBody>
      </p:sp>
    </p:spTree>
    <p:extLst>
      <p:ext uri="{BB962C8B-B14F-4D97-AF65-F5344CB8AC3E}">
        <p14:creationId xmlns:p14="http://schemas.microsoft.com/office/powerpoint/2010/main" val="20116964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2480" y="188640"/>
            <a:ext cx="9361039" cy="351109"/>
          </a:xfrm>
        </p:spPr>
        <p:txBody>
          <a:bodyPr vert="horz"/>
          <a:lstStyle/>
          <a:p>
            <a:r>
              <a:rPr lang="ja-JP" altLang="en-US"/>
              <a:t>経営安定性</a:t>
            </a:r>
            <a:endParaRPr lang="en-US" altLang="ja-JP"/>
          </a:p>
        </p:txBody>
      </p:sp>
      <p:sp>
        <p:nvSpPr>
          <p:cNvPr id="15" name="スライド番号プレースホルダー 2">
            <a:extLst>
              <a:ext uri="{FF2B5EF4-FFF2-40B4-BE49-F238E27FC236}">
                <a16:creationId xmlns:a16="http://schemas.microsoft.com/office/drawing/2014/main" id="{E2F2FE1F-A614-438C-97CC-8A6F90A8540F}"/>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27</a:t>
            </a:fld>
            <a:endParaRPr kumimoji="1" lang="ja-JP" altLang="en-US" sz="105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6" name="フッター プレースホルダー 3">
            <a:extLst>
              <a:ext uri="{FF2B5EF4-FFF2-40B4-BE49-F238E27FC236}">
                <a16:creationId xmlns:a16="http://schemas.microsoft.com/office/drawing/2014/main" id="{E214CECC-D0C6-4F05-861E-9C1D8C8B218D}"/>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pic>
        <p:nvPicPr>
          <p:cNvPr id="8310" name="二等辺三角形 3">
            <a:extLst>
              <a:ext uri="{FF2B5EF4-FFF2-40B4-BE49-F238E27FC236}">
                <a16:creationId xmlns:a16="http://schemas.microsoft.com/office/drawing/2014/main" id="{5D7B7777-F057-46FD-83A7-D4F218EB34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250" y="57150"/>
            <a:ext cx="2352675" cy="13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タイトル 1">
            <a:extLst>
              <a:ext uri="{FF2B5EF4-FFF2-40B4-BE49-F238E27FC236}">
                <a16:creationId xmlns:a16="http://schemas.microsoft.com/office/drawing/2014/main" id="{C51E9C7D-45A3-4920-B4EB-5EA2226FCFAF}"/>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17" name="正方形/長方形 16">
            <a:extLst>
              <a:ext uri="{FF2B5EF4-FFF2-40B4-BE49-F238E27FC236}">
                <a16:creationId xmlns:a16="http://schemas.microsoft.com/office/drawing/2014/main" id="{62CAAC74-E2C6-4D61-A001-702EDED3D34A}"/>
              </a:ext>
            </a:extLst>
          </p:cNvPr>
          <p:cNvSpPr/>
          <p:nvPr/>
        </p:nvSpPr>
        <p:spPr>
          <a:xfrm>
            <a:off x="8561333" y="228745"/>
            <a:ext cx="1080119" cy="288001"/>
          </a:xfrm>
          <a:prstGeom prst="rect">
            <a:avLst/>
          </a:prstGeom>
          <a:gradFill flip="none" rotWithShape="1">
            <a:gsLst>
              <a:gs pos="0">
                <a:schemeClr val="accent3"/>
              </a:gs>
              <a:gs pos="50000">
                <a:schemeClr val="accent3"/>
              </a:gs>
              <a:gs pos="100000">
                <a:schemeClr val="accent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Yu Gothic UI"/>
                <a:ea typeface="Yu Gothic UI"/>
                <a:cs typeface="+mn-cs"/>
              </a:rPr>
              <a:t>経営安定性</a:t>
            </a:r>
          </a:p>
        </p:txBody>
      </p:sp>
      <p:sp>
        <p:nvSpPr>
          <p:cNvPr id="6" name="テキスト ボックス 5">
            <a:extLst>
              <a:ext uri="{FF2B5EF4-FFF2-40B4-BE49-F238E27FC236}">
                <a16:creationId xmlns:a16="http://schemas.microsoft.com/office/drawing/2014/main" id="{C4A6E026-3BC2-23AB-7A7C-4895025AF6E0}"/>
              </a:ext>
            </a:extLst>
          </p:cNvPr>
          <p:cNvSpPr txBox="1"/>
          <p:nvPr/>
        </p:nvSpPr>
        <p:spPr>
          <a:xfrm>
            <a:off x="344488" y="5765438"/>
            <a:ext cx="5922962" cy="849839"/>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作成</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上の注意</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別に用意してあるエクセルシートに数値を入力後、該当部分を</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貼り付けて</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作成してください</a:t>
            </a:r>
            <a:r>
              <a:rPr kumimoji="1" lang="ja-JP" altLang="en-US" sz="80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（オブジェクト形式）。</a:t>
            </a:r>
            <a:br>
              <a:rPr kumimoji="1" lang="en-US" altLang="ja-JP" sz="80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br>
            <a:r>
              <a:rPr kumimoji="1" lang="ja-JP" altLang="en-US" sz="90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en-US" altLang="ja-JP" sz="90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ctrl + alt + V</a:t>
            </a:r>
            <a:r>
              <a:rPr kumimoji="1" lang="ja-JP" altLang="en-US" sz="90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」で貼り付けることで、形式を選択できます）</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数値の根拠となる財務書類</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を添付してください。</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graphicFrame>
        <p:nvGraphicFramePr>
          <p:cNvPr id="4" name="オブジェクト 3">
            <a:extLst>
              <a:ext uri="{FF2B5EF4-FFF2-40B4-BE49-F238E27FC236}">
                <a16:creationId xmlns:a16="http://schemas.microsoft.com/office/drawing/2014/main" id="{66254E1C-1407-C567-E23A-D6A0BF4B8193}"/>
              </a:ext>
            </a:extLst>
          </p:cNvPr>
          <p:cNvGraphicFramePr>
            <a:graphicFrameLocks noChangeAspect="1"/>
          </p:cNvGraphicFramePr>
          <p:nvPr>
            <p:extLst>
              <p:ext uri="{D42A27DB-BD31-4B8C-83A1-F6EECF244321}">
                <p14:modId xmlns:p14="http://schemas.microsoft.com/office/powerpoint/2010/main" val="3995752989"/>
              </p:ext>
            </p:extLst>
          </p:nvPr>
        </p:nvGraphicFramePr>
        <p:xfrm>
          <a:off x="207130" y="671239"/>
          <a:ext cx="9491740" cy="4990009"/>
        </p:xfrm>
        <a:graphic>
          <a:graphicData uri="http://schemas.openxmlformats.org/presentationml/2006/ole">
            <mc:AlternateContent xmlns:mc="http://schemas.openxmlformats.org/markup-compatibility/2006">
              <mc:Choice xmlns:v="urn:schemas-microsoft-com:vml" Requires="v">
                <p:oleObj name="Worksheet" r:id="rId4" imgW="12830375" imgH="6743700" progId="Excel.Sheet.12">
                  <p:embed/>
                </p:oleObj>
              </mc:Choice>
              <mc:Fallback>
                <p:oleObj name="Worksheet" r:id="rId4" imgW="12830375" imgH="6743700" progId="Excel.Sheet.12">
                  <p:embed/>
                  <p:pic>
                    <p:nvPicPr>
                      <p:cNvPr id="4" name="オブジェクト 3">
                        <a:extLst>
                          <a:ext uri="{FF2B5EF4-FFF2-40B4-BE49-F238E27FC236}">
                            <a16:creationId xmlns:a16="http://schemas.microsoft.com/office/drawing/2014/main" id="{66254E1C-1407-C567-E23A-D6A0BF4B8193}"/>
                          </a:ext>
                        </a:extLst>
                      </p:cNvPr>
                      <p:cNvPicPr/>
                      <p:nvPr/>
                    </p:nvPicPr>
                    <p:blipFill>
                      <a:blip r:embed="rId5"/>
                      <a:stretch>
                        <a:fillRect/>
                      </a:stretch>
                    </p:blipFill>
                    <p:spPr>
                      <a:xfrm>
                        <a:off x="207130" y="671239"/>
                        <a:ext cx="9491740" cy="4990009"/>
                      </a:xfrm>
                      <a:prstGeom prst="rect">
                        <a:avLst/>
                      </a:prstGeom>
                    </p:spPr>
                  </p:pic>
                </p:oleObj>
              </mc:Fallback>
            </mc:AlternateContent>
          </a:graphicData>
        </a:graphic>
      </p:graphicFrame>
    </p:spTree>
    <p:extLst>
      <p:ext uri="{BB962C8B-B14F-4D97-AF65-F5344CB8AC3E}">
        <p14:creationId xmlns:p14="http://schemas.microsoft.com/office/powerpoint/2010/main" val="4329842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F0E9C7-1742-3AC6-42AD-743ECA995CC3}"/>
            </a:ext>
          </a:extLst>
        </p:cNvPr>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A287AF31-79E7-F5E3-2F08-786EBA1A07BC}"/>
              </a:ext>
            </a:extLst>
          </p:cNvPr>
          <p:cNvGraphicFramePr>
            <a:graphicFrameLocks noChangeAspect="1"/>
          </p:cNvGraphicFramePr>
          <p:nvPr>
            <p:custDataLst>
              <p:tags r:id="rId1"/>
            </p:custDataLst>
            <p:extLst>
              <p:ext uri="{D42A27DB-BD31-4B8C-83A1-F6EECF244321}">
                <p14:modId xmlns:p14="http://schemas.microsoft.com/office/powerpoint/2010/main" val="6647980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39" imgH="642" progId="TCLayout.ActiveDocument.1">
                  <p:embed/>
                </p:oleObj>
              </mc:Choice>
              <mc:Fallback>
                <p:oleObj name="think-cellスライド" r:id="rId4" imgW="639" imgH="642" progId="TCLayout.ActiveDocument.1">
                  <p:embed/>
                  <p:pic>
                    <p:nvPicPr>
                      <p:cNvPr id="8" name="think-cell data - do not delete" hidden="1">
                        <a:extLst>
                          <a:ext uri="{FF2B5EF4-FFF2-40B4-BE49-F238E27FC236}">
                            <a16:creationId xmlns:a16="http://schemas.microsoft.com/office/drawing/2014/main" id="{A287AF31-79E7-F5E3-2F08-786EBA1A07B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タイトル 1">
            <a:extLst>
              <a:ext uri="{FF2B5EF4-FFF2-40B4-BE49-F238E27FC236}">
                <a16:creationId xmlns:a16="http://schemas.microsoft.com/office/drawing/2014/main" id="{ACDEC35C-16D2-7756-A649-15397C4DF504}"/>
              </a:ext>
            </a:extLst>
          </p:cNvPr>
          <p:cNvSpPr>
            <a:spLocks noGrp="1"/>
          </p:cNvSpPr>
          <p:nvPr>
            <p:ph type="title"/>
          </p:nvPr>
        </p:nvSpPr>
        <p:spPr>
          <a:xfrm>
            <a:off x="272480" y="188640"/>
            <a:ext cx="9361039" cy="351109"/>
          </a:xfrm>
        </p:spPr>
        <p:txBody>
          <a:bodyPr vert="horz"/>
          <a:lstStyle/>
          <a:p>
            <a:r>
              <a:rPr lang="ja-JP" altLang="en-US"/>
              <a:t>地域課題解決に向けた取組内容、自治体（浜通り地域）との調整・連携状況</a:t>
            </a:r>
            <a:r>
              <a:rPr lang="en-US" altLang="ja-JP"/>
              <a:t>【</a:t>
            </a:r>
            <a:r>
              <a:rPr lang="ja-JP" altLang="en-US"/>
              <a:t>活用する場合記載</a:t>
            </a:r>
            <a:r>
              <a:rPr lang="en-US" altLang="ja-JP"/>
              <a:t>】</a:t>
            </a:r>
            <a:endParaRPr lang="ja-JP" altLang="en-US"/>
          </a:p>
        </p:txBody>
      </p:sp>
      <p:sp>
        <p:nvSpPr>
          <p:cNvPr id="15" name="スライド番号プレースホルダー 2">
            <a:extLst>
              <a:ext uri="{FF2B5EF4-FFF2-40B4-BE49-F238E27FC236}">
                <a16:creationId xmlns:a16="http://schemas.microsoft.com/office/drawing/2014/main" id="{3DDD0F88-751D-531A-30E6-2118571BB5BF}"/>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28</a:t>
            </a:fld>
            <a:endParaRPr kumimoji="1" lang="ja-JP" altLang="en-US" sz="105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6" name="フッター プレースホルダー 3">
            <a:extLst>
              <a:ext uri="{FF2B5EF4-FFF2-40B4-BE49-F238E27FC236}">
                <a16:creationId xmlns:a16="http://schemas.microsoft.com/office/drawing/2014/main" id="{3D664A2A-48D1-43A5-BFE6-CBB957DCDE5E}"/>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3" name="タイトル 1">
            <a:extLst>
              <a:ext uri="{FF2B5EF4-FFF2-40B4-BE49-F238E27FC236}">
                <a16:creationId xmlns:a16="http://schemas.microsoft.com/office/drawing/2014/main" id="{2C513C36-E436-1B80-E02F-7553C36DB85E}"/>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graphicFrame>
        <p:nvGraphicFramePr>
          <p:cNvPr id="14" name="表 9">
            <a:extLst>
              <a:ext uri="{FF2B5EF4-FFF2-40B4-BE49-F238E27FC236}">
                <a16:creationId xmlns:a16="http://schemas.microsoft.com/office/drawing/2014/main" id="{92201B1B-DDE6-7435-2E2E-C3D63844DA5F}"/>
              </a:ext>
            </a:extLst>
          </p:cNvPr>
          <p:cNvGraphicFramePr>
            <a:graphicFrameLocks noGrp="1"/>
          </p:cNvGraphicFramePr>
          <p:nvPr>
            <p:extLst>
              <p:ext uri="{D42A27DB-BD31-4B8C-83A1-F6EECF244321}">
                <p14:modId xmlns:p14="http://schemas.microsoft.com/office/powerpoint/2010/main" val="527427303"/>
              </p:ext>
            </p:extLst>
          </p:nvPr>
        </p:nvGraphicFramePr>
        <p:xfrm>
          <a:off x="344488" y="1255820"/>
          <a:ext cx="9359900" cy="754380"/>
        </p:xfrm>
        <a:graphic>
          <a:graphicData uri="http://schemas.openxmlformats.org/drawingml/2006/table">
            <a:tbl>
              <a:tblPr firstRow="1" bandRow="1">
                <a:tableStyleId>{2D5ABB26-0587-4C30-8999-92F81FD0307C}</a:tableStyleId>
              </a:tblPr>
              <a:tblGrid>
                <a:gridCol w="720080">
                  <a:extLst>
                    <a:ext uri="{9D8B030D-6E8A-4147-A177-3AD203B41FA5}">
                      <a16:colId xmlns:a16="http://schemas.microsoft.com/office/drawing/2014/main" val="3471068759"/>
                    </a:ext>
                  </a:extLst>
                </a:gridCol>
                <a:gridCol w="2964299">
                  <a:extLst>
                    <a:ext uri="{9D8B030D-6E8A-4147-A177-3AD203B41FA5}">
                      <a16:colId xmlns:a16="http://schemas.microsoft.com/office/drawing/2014/main" val="2008786202"/>
                    </a:ext>
                  </a:extLst>
                </a:gridCol>
                <a:gridCol w="1140157">
                  <a:extLst>
                    <a:ext uri="{9D8B030D-6E8A-4147-A177-3AD203B41FA5}">
                      <a16:colId xmlns:a16="http://schemas.microsoft.com/office/drawing/2014/main" val="3855576993"/>
                    </a:ext>
                  </a:extLst>
                </a:gridCol>
                <a:gridCol w="4535364">
                  <a:extLst>
                    <a:ext uri="{9D8B030D-6E8A-4147-A177-3AD203B41FA5}">
                      <a16:colId xmlns:a16="http://schemas.microsoft.com/office/drawing/2014/main" val="1730953258"/>
                    </a:ext>
                  </a:extLst>
                </a:gridCol>
              </a:tblGrid>
              <a:tr h="0">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kern="1200">
                          <a:solidFill>
                            <a:schemeClr val="tx1"/>
                          </a:solidFill>
                          <a:latin typeface="+mn-lt"/>
                          <a:ea typeface="+mn-ea"/>
                          <a:cs typeface="+mn-cs"/>
                        </a:rPr>
                        <a:t>【</a:t>
                      </a:r>
                      <a:r>
                        <a:rPr kumimoji="1" lang="ja-JP" altLang="en-US" sz="1050" kern="1200">
                          <a:solidFill>
                            <a:schemeClr val="tx1"/>
                          </a:solidFill>
                          <a:latin typeface="+mn-lt"/>
                          <a:ea typeface="+mn-ea"/>
                          <a:cs typeface="+mn-cs"/>
                        </a:rPr>
                        <a:t>連携先自治体情報</a:t>
                      </a:r>
                      <a:r>
                        <a:rPr kumimoji="1" lang="en-US" altLang="ja-JP" sz="1050" kern="1200">
                          <a:solidFill>
                            <a:schemeClr val="tx1"/>
                          </a:solidFill>
                          <a:latin typeface="+mn-lt"/>
                          <a:ea typeface="+mn-ea"/>
                          <a:cs typeface="+mn-cs"/>
                        </a:rPr>
                        <a:t>】</a:t>
                      </a:r>
                      <a:r>
                        <a:rPr kumimoji="1" lang="ja-JP" altLang="en-US" sz="1050" kern="1200">
                          <a:solidFill>
                            <a:schemeClr val="tx1"/>
                          </a:solidFill>
                          <a:latin typeface="+mn-lt"/>
                          <a:ea typeface="+mn-ea"/>
                          <a:cs typeface="+mn-cs"/>
                        </a:rPr>
                        <a:t>　</a:t>
                      </a:r>
                      <a:r>
                        <a:rPr kumimoji="1" lang="en-US" altLang="ja-JP" sz="1050" b="0" kern="1200">
                          <a:solidFill>
                            <a:schemeClr val="tx1"/>
                          </a:solidFill>
                          <a:latin typeface="+mn-lt"/>
                          <a:ea typeface="+mn-ea"/>
                          <a:cs typeface="+mn-cs"/>
                        </a:rPr>
                        <a:t>※</a:t>
                      </a:r>
                      <a:r>
                        <a:rPr kumimoji="1" lang="ja-JP" altLang="en-US" sz="105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確実に連絡のつく宛先を記載</a:t>
                      </a:r>
                      <a:r>
                        <a:rPr kumimoji="1" lang="ja-JP" altLang="en-US" sz="105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して</a:t>
                      </a:r>
                      <a:r>
                        <a:rPr kumimoji="1" lang="ja-JP" altLang="en-US" sz="105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ください。</a:t>
                      </a:r>
                      <a:endParaRPr kumimoji="1" lang="en-US" altLang="ja-JP" sz="105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100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100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100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93358387"/>
                  </a:ext>
                </a:extLst>
              </a:tr>
              <a:tr h="0">
                <a:tc>
                  <a:txBody>
                    <a:bodyPr/>
                    <a:lstStyle/>
                    <a:p>
                      <a:pPr algn="ctr"/>
                      <a:r>
                        <a:rPr kumimoji="1" lang="ja-JP" altLang="en-US" sz="1050">
                          <a:latin typeface="+mj-lt"/>
                        </a:rPr>
                        <a:t>市町村名</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kumimoji="1" lang="ja-JP" altLang="en-US" sz="1050">
                        <a:latin typeface="+mj-lt"/>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a:r>
                        <a:rPr kumimoji="1" lang="ja-JP" altLang="en-US" sz="1050">
                          <a:latin typeface="+mj-lt"/>
                        </a:rPr>
                        <a:t>担当部署</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kumimoji="1" lang="ja-JP" altLang="en-US" sz="1050">
                        <a:latin typeface="+mj-lt"/>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36053508"/>
                  </a:ext>
                </a:extLst>
              </a:tr>
              <a:tr h="0">
                <a:tc>
                  <a:txBody>
                    <a:bodyPr/>
                    <a:lstStyle/>
                    <a:p>
                      <a:pPr algn="ctr"/>
                      <a:r>
                        <a:rPr kumimoji="1" lang="ja-JP" altLang="en-US" sz="1050">
                          <a:latin typeface="+mj-lt"/>
                        </a:rPr>
                        <a:t>担当者名</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kumimoji="1" lang="ja-JP" altLang="en-US" sz="1050">
                        <a:latin typeface="+mj-lt"/>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a:r>
                        <a:rPr kumimoji="1" lang="ja-JP" altLang="en-US" sz="1050">
                          <a:latin typeface="+mj-lt"/>
                        </a:rPr>
                        <a:t>担当者連絡先</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l"/>
                      <a:r>
                        <a:rPr kumimoji="1" lang="en-US" altLang="ja-JP" sz="1050">
                          <a:latin typeface="+mj-lt"/>
                        </a:rPr>
                        <a:t>【</a:t>
                      </a:r>
                      <a:r>
                        <a:rPr kumimoji="1" lang="ja-JP" altLang="en-US" sz="1050">
                          <a:latin typeface="+mj-lt"/>
                        </a:rPr>
                        <a:t>電話</a:t>
                      </a:r>
                      <a:r>
                        <a:rPr kumimoji="1" lang="en-US" altLang="ja-JP" sz="1050">
                          <a:latin typeface="+mj-lt"/>
                        </a:rPr>
                        <a:t>】</a:t>
                      </a:r>
                      <a:r>
                        <a:rPr kumimoji="1" lang="ja-JP" altLang="en-US" sz="1050">
                          <a:latin typeface="+mj-lt"/>
                        </a:rPr>
                        <a:t>　　　　　　　　　　</a:t>
                      </a:r>
                      <a:r>
                        <a:rPr kumimoji="1" lang="en-US" altLang="ja-JP" sz="1050">
                          <a:latin typeface="+mj-lt"/>
                        </a:rPr>
                        <a:t>【Email】</a:t>
                      </a:r>
                      <a:endParaRPr kumimoji="1" lang="ja-JP" altLang="en-US" sz="1050">
                        <a:latin typeface="+mj-lt"/>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40717383"/>
                  </a:ext>
                </a:extLst>
              </a:tr>
            </a:tbl>
          </a:graphicData>
        </a:graphic>
      </p:graphicFrame>
      <p:graphicFrame>
        <p:nvGraphicFramePr>
          <p:cNvPr id="17" name="表 9">
            <a:extLst>
              <a:ext uri="{FF2B5EF4-FFF2-40B4-BE49-F238E27FC236}">
                <a16:creationId xmlns:a16="http://schemas.microsoft.com/office/drawing/2014/main" id="{A29E2635-AACD-F905-4F9A-6EC8F721E62F}"/>
              </a:ext>
            </a:extLst>
          </p:cNvPr>
          <p:cNvGraphicFramePr>
            <a:graphicFrameLocks noGrp="1"/>
          </p:cNvGraphicFramePr>
          <p:nvPr>
            <p:extLst>
              <p:ext uri="{D42A27DB-BD31-4B8C-83A1-F6EECF244321}">
                <p14:modId xmlns:p14="http://schemas.microsoft.com/office/powerpoint/2010/main" val="3633109112"/>
              </p:ext>
            </p:extLst>
          </p:nvPr>
        </p:nvGraphicFramePr>
        <p:xfrm>
          <a:off x="344488" y="692696"/>
          <a:ext cx="9361040" cy="464040"/>
        </p:xfrm>
        <a:graphic>
          <a:graphicData uri="http://schemas.openxmlformats.org/drawingml/2006/table">
            <a:tbl>
              <a:tblPr firstRow="1" bandRow="1">
                <a:tableStyleId>{2D5ABB26-0587-4C30-8999-92F81FD0307C}</a:tableStyleId>
              </a:tblPr>
              <a:tblGrid>
                <a:gridCol w="1115207">
                  <a:extLst>
                    <a:ext uri="{9D8B030D-6E8A-4147-A177-3AD203B41FA5}">
                      <a16:colId xmlns:a16="http://schemas.microsoft.com/office/drawing/2014/main" val="1250197570"/>
                    </a:ext>
                  </a:extLst>
                </a:gridCol>
                <a:gridCol w="5427343">
                  <a:extLst>
                    <a:ext uri="{9D8B030D-6E8A-4147-A177-3AD203B41FA5}">
                      <a16:colId xmlns:a16="http://schemas.microsoft.com/office/drawing/2014/main" val="2008786202"/>
                    </a:ext>
                  </a:extLst>
                </a:gridCol>
                <a:gridCol w="2818490">
                  <a:extLst>
                    <a:ext uri="{9D8B030D-6E8A-4147-A177-3AD203B41FA5}">
                      <a16:colId xmlns:a16="http://schemas.microsoft.com/office/drawing/2014/main" val="3855576993"/>
                    </a:ext>
                  </a:extLst>
                </a:gridCol>
              </a:tblGrid>
              <a:tr h="0">
                <a:tc gridSpan="3">
                  <a:txBody>
                    <a:bodyPr/>
                    <a:lstStyle/>
                    <a:p>
                      <a:pPr algn="l"/>
                      <a:r>
                        <a:rPr kumimoji="1" lang="en-US" altLang="ja-JP" sz="1050" kern="1200">
                          <a:solidFill>
                            <a:schemeClr val="tx1"/>
                          </a:solidFill>
                          <a:latin typeface="+mn-lt"/>
                          <a:ea typeface="+mn-ea"/>
                          <a:cs typeface="+mn-cs"/>
                        </a:rPr>
                        <a:t>※</a:t>
                      </a:r>
                      <a:r>
                        <a:rPr kumimoji="1" lang="ja-JP" altLang="en-US" sz="1050" kern="1200">
                          <a:solidFill>
                            <a:schemeClr val="tx1"/>
                          </a:solidFill>
                          <a:latin typeface="+mn-lt"/>
                          <a:ea typeface="+mn-ea"/>
                          <a:cs typeface="+mn-cs"/>
                        </a:rPr>
                        <a:t>自治体との合意文書等の写しを添付してください。</a:t>
                      </a:r>
                      <a:endParaRPr kumimoji="1" lang="en-US" altLang="ja-JP" sz="1050" kern="1200">
                        <a:solidFill>
                          <a:schemeClr val="tx1"/>
                        </a:solidFill>
                        <a:latin typeface="+mn-lt"/>
                        <a:ea typeface="+mn-ea"/>
                        <a:cs typeface="+mn-cs"/>
                      </a:endParaRPr>
                    </a:p>
                  </a:txBody>
                  <a:tcPr marL="36000" marR="3600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100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100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93358387"/>
                  </a:ext>
                </a:extLst>
              </a:tr>
              <a:tr h="0">
                <a:tc>
                  <a:txBody>
                    <a:bodyPr/>
                    <a:lstStyle/>
                    <a:p>
                      <a:pPr algn="l"/>
                      <a:r>
                        <a:rPr kumimoji="1" lang="ja-JP" altLang="en-US" sz="1050" kern="1200">
                          <a:solidFill>
                            <a:schemeClr val="tx1"/>
                          </a:solidFill>
                          <a:latin typeface="+mn-lt"/>
                          <a:ea typeface="+mn-ea"/>
                          <a:cs typeface="+mn-cs"/>
                        </a:rPr>
                        <a:t>協定書等の締結</a:t>
                      </a:r>
                      <a:endParaRPr kumimoji="1" lang="ja-JP" altLang="en-US" sz="1050">
                        <a:latin typeface="+mj-lt"/>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l"/>
                      <a:r>
                        <a:rPr kumimoji="1" lang="en-US" altLang="ja-JP" sz="1050">
                          <a:latin typeface="+mj-lt"/>
                        </a:rPr>
                        <a:t>【</a:t>
                      </a:r>
                      <a:r>
                        <a:rPr kumimoji="1" lang="ja-JP" altLang="en-US" sz="1050">
                          <a:latin typeface="+mj-lt"/>
                        </a:rPr>
                        <a:t>協定名</a:t>
                      </a:r>
                      <a:r>
                        <a:rPr kumimoji="1" lang="en-US" altLang="ja-JP" sz="1050">
                          <a:latin typeface="+mj-lt"/>
                        </a:rPr>
                        <a:t>】</a:t>
                      </a:r>
                      <a:endParaRPr kumimoji="1" lang="ja-JP" altLang="en-US" sz="1050">
                        <a:latin typeface="+mj-lt"/>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kumimoji="1" lang="en-US" altLang="ja-JP" sz="1050">
                          <a:latin typeface="+mj-lt"/>
                        </a:rPr>
                        <a:t>【</a:t>
                      </a:r>
                      <a:r>
                        <a:rPr kumimoji="1" lang="ja-JP" altLang="en-US" sz="1050">
                          <a:latin typeface="+mj-lt"/>
                        </a:rPr>
                        <a:t>締結年月日</a:t>
                      </a:r>
                      <a:r>
                        <a:rPr kumimoji="1" lang="en-US" altLang="ja-JP" sz="1050">
                          <a:latin typeface="+mj-lt"/>
                        </a:rPr>
                        <a:t>】</a:t>
                      </a:r>
                      <a:endParaRPr kumimoji="1" lang="ja-JP" altLang="en-US" sz="1050">
                        <a:latin typeface="+mj-lt"/>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36053508"/>
                  </a:ext>
                </a:extLst>
              </a:tr>
            </a:tbl>
          </a:graphicData>
        </a:graphic>
      </p:graphicFrame>
      <p:graphicFrame>
        <p:nvGraphicFramePr>
          <p:cNvPr id="19" name="表 5">
            <a:extLst>
              <a:ext uri="{FF2B5EF4-FFF2-40B4-BE49-F238E27FC236}">
                <a16:creationId xmlns:a16="http://schemas.microsoft.com/office/drawing/2014/main" id="{E01B39DD-D073-2CA0-9FF6-9346AAF3899B}"/>
              </a:ext>
            </a:extLst>
          </p:cNvPr>
          <p:cNvGraphicFramePr>
            <a:graphicFrameLocks noGrp="1"/>
          </p:cNvGraphicFramePr>
          <p:nvPr>
            <p:extLst>
              <p:ext uri="{D42A27DB-BD31-4B8C-83A1-F6EECF244321}">
                <p14:modId xmlns:p14="http://schemas.microsoft.com/office/powerpoint/2010/main" val="2791266559"/>
              </p:ext>
            </p:extLst>
          </p:nvPr>
        </p:nvGraphicFramePr>
        <p:xfrm>
          <a:off x="345626" y="2010200"/>
          <a:ext cx="9359902" cy="4587184"/>
        </p:xfrm>
        <a:graphic>
          <a:graphicData uri="http://schemas.openxmlformats.org/drawingml/2006/table">
            <a:tbl>
              <a:tblPr firstRow="1" bandRow="1">
                <a:tableStyleId>{2D5ABB26-0587-4C30-8999-92F81FD0307C}</a:tableStyleId>
              </a:tblPr>
              <a:tblGrid>
                <a:gridCol w="8389701">
                  <a:extLst>
                    <a:ext uri="{9D8B030D-6E8A-4147-A177-3AD203B41FA5}">
                      <a16:colId xmlns:a16="http://schemas.microsoft.com/office/drawing/2014/main" val="2272419329"/>
                    </a:ext>
                  </a:extLst>
                </a:gridCol>
                <a:gridCol w="970201">
                  <a:extLst>
                    <a:ext uri="{9D8B030D-6E8A-4147-A177-3AD203B41FA5}">
                      <a16:colId xmlns:a16="http://schemas.microsoft.com/office/drawing/2014/main" val="2557152213"/>
                    </a:ext>
                  </a:extLst>
                </a:gridCol>
              </a:tblGrid>
              <a:tr h="298031">
                <a:tc>
                  <a:txBody>
                    <a:bodyPr/>
                    <a:lstStyle/>
                    <a:p>
                      <a:r>
                        <a:rPr kumimoji="1" lang="en-US" altLang="ja-JP" sz="1050">
                          <a:latin typeface="+mn-ea"/>
                          <a:ea typeface="+mn-ea"/>
                        </a:rPr>
                        <a:t>【</a:t>
                      </a:r>
                      <a:r>
                        <a:rPr kumimoji="1" lang="ja-JP" altLang="en-US" sz="1050">
                          <a:latin typeface="+mn-ea"/>
                          <a:ea typeface="+mn-ea"/>
                        </a:rPr>
                        <a:t>連携の概要</a:t>
                      </a:r>
                      <a:r>
                        <a:rPr kumimoji="1" lang="en-US" altLang="ja-JP" sz="1050">
                          <a:latin typeface="+mn-ea"/>
                          <a:ea typeface="+mn-ea"/>
                        </a:rPr>
                        <a:t>】</a:t>
                      </a:r>
                      <a:r>
                        <a:rPr kumimoji="1" lang="ja-JP" altLang="en-US" sz="1050">
                          <a:latin typeface="+mn-ea"/>
                          <a:ea typeface="+mn-ea"/>
                        </a:rPr>
                        <a:t>　</a:t>
                      </a:r>
                      <a:r>
                        <a:rPr kumimoji="1" lang="en-US" altLang="ja-JP" sz="1050">
                          <a:latin typeface="+mn-ea"/>
                          <a:ea typeface="+mn-ea"/>
                        </a:rPr>
                        <a:t>※</a:t>
                      </a:r>
                      <a:r>
                        <a:rPr kumimoji="1" lang="ja-JP" altLang="en-US" sz="1050">
                          <a:solidFill>
                            <a:schemeClr val="tx1"/>
                          </a:solidFill>
                          <a:latin typeface="+mn-ea"/>
                          <a:ea typeface="+mn-ea"/>
                        </a:rPr>
                        <a:t>合意文書等</a:t>
                      </a:r>
                      <a:r>
                        <a:rPr kumimoji="1" lang="ja-JP" altLang="en-US" sz="1050">
                          <a:latin typeface="+mn-ea"/>
                          <a:ea typeface="+mn-ea"/>
                        </a:rPr>
                        <a:t>に基づく連携内容について記載してください。なお、記載内容は連携先自治体と合意した内容を記載してください。　</a:t>
                      </a:r>
                    </a:p>
                  </a:txBody>
                  <a:tcPr marL="36000" marR="36000" marT="3600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latin typeface="+mn-ea"/>
                        <a:ea typeface="+mn-ea"/>
                      </a:endParaRPr>
                    </a:p>
                  </a:txBody>
                  <a:tcPr marL="36000" marR="36000" marT="3600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2546253"/>
                  </a:ext>
                </a:extLst>
              </a:tr>
              <a:tr h="4289153">
                <a:tc gridSpan="2">
                  <a:txBody>
                    <a:bodyPr/>
                    <a:lstStyle/>
                    <a:p>
                      <a:r>
                        <a:rPr kumimoji="1" lang="ja-JP" altLang="en-US" sz="1050">
                          <a:solidFill>
                            <a:schemeClr val="tx1"/>
                          </a:solidFill>
                          <a:latin typeface="+mn-ea"/>
                          <a:ea typeface="+mn-ea"/>
                        </a:rPr>
                        <a:t>■解決すべき地域課題</a:t>
                      </a:r>
                      <a:endParaRPr kumimoji="1" lang="en-US" altLang="ja-JP" sz="1050">
                        <a:solidFill>
                          <a:schemeClr val="tx1"/>
                        </a:solidFill>
                        <a:latin typeface="+mn-ea"/>
                        <a:ea typeface="+mn-ea"/>
                      </a:endParaRPr>
                    </a:p>
                    <a:p>
                      <a:r>
                        <a:rPr kumimoji="1" lang="ja-JP" altLang="en-US" sz="1050" b="0">
                          <a:solidFill>
                            <a:schemeClr val="tx1"/>
                          </a:solidFill>
                          <a:latin typeface="+mn-ea"/>
                          <a:ea typeface="+mn-ea"/>
                        </a:rPr>
                        <a:t>　・</a:t>
                      </a:r>
                      <a:endParaRPr kumimoji="1" lang="en-US" altLang="ja-JP" sz="1050" b="0">
                        <a:solidFill>
                          <a:schemeClr val="tx1"/>
                        </a:solidFill>
                        <a:latin typeface="+mn-ea"/>
                        <a:ea typeface="+mn-ea"/>
                      </a:endParaRPr>
                    </a:p>
                    <a:p>
                      <a:r>
                        <a:rPr kumimoji="1" lang="ja-JP" altLang="en-US" sz="1050" b="0">
                          <a:solidFill>
                            <a:schemeClr val="tx1"/>
                          </a:solidFill>
                          <a:latin typeface="+mn-ea"/>
                          <a:ea typeface="+mn-ea"/>
                        </a:rPr>
                        <a:t>　・</a:t>
                      </a:r>
                      <a:endParaRPr kumimoji="1" lang="en-US" altLang="ja-JP" sz="1050" b="0">
                        <a:solidFill>
                          <a:schemeClr val="tx1"/>
                        </a:solidFill>
                        <a:latin typeface="+mn-ea"/>
                        <a:ea typeface="+mn-ea"/>
                      </a:endParaRPr>
                    </a:p>
                    <a:p>
                      <a:endParaRPr kumimoji="1" lang="en-US" altLang="ja-JP" sz="1050">
                        <a:latin typeface="+mn-ea"/>
                        <a:ea typeface="+mn-ea"/>
                      </a:endParaRPr>
                    </a:p>
                    <a:p>
                      <a:r>
                        <a:rPr kumimoji="1" lang="ja-JP" altLang="en-US" sz="1050">
                          <a:latin typeface="+mn-ea"/>
                          <a:ea typeface="+mn-ea"/>
                        </a:rPr>
                        <a:t>■自治体との協力内容の具体性</a:t>
                      </a:r>
                      <a:endParaRPr kumimoji="1" lang="en-US" altLang="ja-JP" sz="1050">
                        <a:latin typeface="+mn-ea"/>
                        <a:ea typeface="+mn-ea"/>
                      </a:endParaRPr>
                    </a:p>
                    <a:p>
                      <a:endParaRPr kumimoji="1" lang="en-US" altLang="ja-JP" sz="1050" b="0">
                        <a:solidFill>
                          <a:srgbClr val="FF0E0E"/>
                        </a:solidFill>
                        <a:latin typeface="+mn-ea"/>
                        <a:ea typeface="+mn-ea"/>
                      </a:endParaRPr>
                    </a:p>
                    <a:p>
                      <a:endParaRPr kumimoji="1" lang="en-US" altLang="ja-JP" sz="1050" b="0">
                        <a:solidFill>
                          <a:srgbClr val="FF0E0E"/>
                        </a:solidFill>
                        <a:latin typeface="+mn-ea"/>
                        <a:ea typeface="+mn-ea"/>
                      </a:endParaRPr>
                    </a:p>
                    <a:p>
                      <a:endParaRPr kumimoji="1" lang="en-US" altLang="ja-JP" sz="1050" b="0">
                        <a:solidFill>
                          <a:srgbClr val="FF0E0E"/>
                        </a:solidFill>
                        <a:latin typeface="+mn-ea"/>
                        <a:ea typeface="+mn-ea"/>
                      </a:endParaRPr>
                    </a:p>
                    <a:p>
                      <a:endParaRPr kumimoji="1" lang="en-US" altLang="ja-JP" sz="1050" b="0">
                        <a:solidFill>
                          <a:srgbClr val="FF0E0E"/>
                        </a:solidFill>
                        <a:latin typeface="+mn-ea"/>
                        <a:ea typeface="+mn-ea"/>
                      </a:endParaRPr>
                    </a:p>
                    <a:p>
                      <a:endParaRPr kumimoji="1" lang="en-US" altLang="ja-JP" sz="1050" b="0">
                        <a:solidFill>
                          <a:srgbClr val="FF0E0E"/>
                        </a:solidFill>
                        <a:latin typeface="+mn-ea"/>
                        <a:ea typeface="+mn-ea"/>
                      </a:endParaRPr>
                    </a:p>
                    <a:p>
                      <a:endParaRPr kumimoji="1" lang="en-US" altLang="ja-JP" sz="1050" b="0">
                        <a:solidFill>
                          <a:srgbClr val="FF0E0E"/>
                        </a:solidFill>
                        <a:latin typeface="+mn-ea"/>
                        <a:ea typeface="+mn-ea"/>
                      </a:endParaRPr>
                    </a:p>
                    <a:p>
                      <a:r>
                        <a:rPr kumimoji="1" lang="ja-JP" altLang="en-US" sz="1050" b="0">
                          <a:solidFill>
                            <a:srgbClr val="FF0E0E"/>
                          </a:solidFill>
                          <a:latin typeface="+mn-ea"/>
                          <a:ea typeface="+mn-ea"/>
                        </a:rPr>
                        <a:t>　</a:t>
                      </a:r>
                      <a:endParaRPr kumimoji="1" lang="en-US" altLang="ja-JP" sz="1050">
                        <a:latin typeface="+mn-ea"/>
                        <a:ea typeface="+mn-ea"/>
                      </a:endParaRPr>
                    </a:p>
                    <a:p>
                      <a:r>
                        <a:rPr kumimoji="1" lang="ja-JP" altLang="en-US" sz="1050">
                          <a:latin typeface="+mn-ea"/>
                          <a:ea typeface="+mn-ea"/>
                        </a:rPr>
                        <a:t>■協力内容の実行可能性</a:t>
                      </a:r>
                      <a:endParaRPr kumimoji="1" lang="en-US" altLang="ja-JP" sz="1050">
                        <a:latin typeface="+mn-ea"/>
                        <a:ea typeface="+mn-ea"/>
                      </a:endParaRPr>
                    </a:p>
                    <a:p>
                      <a:r>
                        <a:rPr kumimoji="1" lang="ja-JP" altLang="en-US" sz="1050" b="0">
                          <a:solidFill>
                            <a:schemeClr val="tx1"/>
                          </a:solidFill>
                          <a:latin typeface="+mn-ea"/>
                          <a:ea typeface="+mn-ea"/>
                        </a:rPr>
                        <a:t>　・</a:t>
                      </a:r>
                      <a:endParaRPr kumimoji="1" lang="en-US" altLang="ja-JP" sz="1050" b="0">
                        <a:solidFill>
                          <a:schemeClr val="tx1"/>
                        </a:solidFill>
                        <a:latin typeface="+mn-ea"/>
                        <a:ea typeface="+mn-ea"/>
                      </a:endParaRPr>
                    </a:p>
                    <a:p>
                      <a:r>
                        <a:rPr kumimoji="1" lang="ja-JP" altLang="en-US" sz="1050" b="0">
                          <a:solidFill>
                            <a:schemeClr val="tx1"/>
                          </a:solidFill>
                          <a:latin typeface="+mn-ea"/>
                          <a:ea typeface="+mn-ea"/>
                        </a:rPr>
                        <a:t>　・</a:t>
                      </a:r>
                      <a:endParaRPr kumimoji="1" lang="en-US" altLang="ja-JP" sz="1050" b="0">
                        <a:solidFill>
                          <a:schemeClr val="tx1"/>
                        </a:solidFill>
                        <a:latin typeface="+mn-ea"/>
                        <a:ea typeface="+mn-ea"/>
                      </a:endParaRPr>
                    </a:p>
                    <a:p>
                      <a:endParaRPr kumimoji="1" lang="en-US" altLang="ja-JP" sz="1050">
                        <a:latin typeface="+mn-ea"/>
                        <a:ea typeface="+mn-ea"/>
                      </a:endParaRPr>
                    </a:p>
                    <a:p>
                      <a:r>
                        <a:rPr kumimoji="1" lang="ja-JP" altLang="en-US" sz="1050">
                          <a:latin typeface="+mn-ea"/>
                          <a:ea typeface="+mn-ea"/>
                        </a:rPr>
                        <a:t>■自治体との協力体制の構築状況 </a:t>
                      </a:r>
                      <a:endParaRPr kumimoji="1" lang="en-US" altLang="ja-JP" sz="1050">
                        <a:latin typeface="+mn-ea"/>
                        <a:ea typeface="+mn-ea"/>
                      </a:endParaRPr>
                    </a:p>
                    <a:p>
                      <a:r>
                        <a:rPr kumimoji="1" lang="ja-JP" altLang="en-US" sz="1050" b="0">
                          <a:solidFill>
                            <a:schemeClr val="tx1"/>
                          </a:solidFill>
                          <a:latin typeface="+mn-ea"/>
                          <a:ea typeface="+mn-ea"/>
                        </a:rPr>
                        <a:t>　・</a:t>
                      </a:r>
                      <a:endParaRPr kumimoji="1" lang="en-US" altLang="ja-JP" sz="1050" b="0">
                        <a:solidFill>
                          <a:schemeClr val="tx1"/>
                        </a:solidFill>
                        <a:latin typeface="+mn-ea"/>
                        <a:ea typeface="+mn-ea"/>
                      </a:endParaRPr>
                    </a:p>
                    <a:p>
                      <a:r>
                        <a:rPr kumimoji="1" lang="ja-JP" altLang="en-US" sz="1050" b="0">
                          <a:solidFill>
                            <a:schemeClr val="tx1"/>
                          </a:solidFill>
                          <a:latin typeface="+mn-ea"/>
                          <a:ea typeface="+mn-ea"/>
                        </a:rPr>
                        <a:t>　・</a:t>
                      </a:r>
                      <a:endParaRPr kumimoji="1" lang="en-US" altLang="ja-JP" sz="1050">
                        <a:latin typeface="+mn-ea"/>
                        <a:ea typeface="+mn-ea"/>
                      </a:endParaRPr>
                    </a:p>
                    <a:p>
                      <a:endParaRPr kumimoji="1" lang="en-US" altLang="ja-JP" sz="1050">
                        <a:latin typeface="+mn-ea"/>
                        <a:ea typeface="+mn-ea"/>
                      </a:endParaRPr>
                    </a:p>
                    <a:p>
                      <a:r>
                        <a:rPr kumimoji="1" lang="ja-JP" altLang="en-US" sz="1050">
                          <a:latin typeface="+mn-ea"/>
                          <a:ea typeface="+mn-ea"/>
                        </a:rPr>
                        <a:t>■自治体戦略・中長期的連携に資する公益性</a:t>
                      </a:r>
                      <a:endParaRPr kumimoji="1" lang="en-US" altLang="ja-JP" sz="1050" strike="sngStrike">
                        <a:solidFill>
                          <a:srgbClr val="FF0000"/>
                        </a:solidFill>
                        <a:latin typeface="+mn-ea"/>
                        <a:ea typeface="+mn-ea"/>
                      </a:endParaRPr>
                    </a:p>
                    <a:p>
                      <a:r>
                        <a:rPr kumimoji="1" lang="ja-JP" altLang="en-US" sz="1050" b="0">
                          <a:solidFill>
                            <a:schemeClr val="tx1"/>
                          </a:solidFill>
                          <a:latin typeface="+mn-ea"/>
                          <a:ea typeface="+mn-ea"/>
                        </a:rPr>
                        <a:t>　・</a:t>
                      </a:r>
                      <a:endParaRPr kumimoji="1" lang="en-US" altLang="ja-JP" sz="1050" b="0">
                        <a:solidFill>
                          <a:schemeClr val="tx1"/>
                        </a:solidFill>
                        <a:latin typeface="+mn-ea"/>
                        <a:ea typeface="+mn-ea"/>
                      </a:endParaRPr>
                    </a:p>
                    <a:p>
                      <a:r>
                        <a:rPr kumimoji="1" lang="ja-JP" altLang="en-US" sz="1050" b="0">
                          <a:solidFill>
                            <a:schemeClr val="tx1"/>
                          </a:solidFill>
                          <a:latin typeface="+mn-ea"/>
                          <a:ea typeface="+mn-ea"/>
                        </a:rPr>
                        <a:t>　・</a:t>
                      </a:r>
                      <a:endParaRPr kumimoji="1" lang="en-US" altLang="ja-JP" sz="1050" b="0">
                        <a:solidFill>
                          <a:schemeClr val="tx1"/>
                        </a:solidFill>
                        <a:latin typeface="+mn-ea"/>
                        <a:ea typeface="+mn-ea"/>
                      </a:endParaRPr>
                    </a:p>
                    <a:p>
                      <a:endParaRPr kumimoji="1" lang="en-US" altLang="ja-JP" sz="1050">
                        <a:latin typeface="+mn-ea"/>
                        <a:ea typeface="+mn-ea"/>
                      </a:endParaRPr>
                    </a:p>
                    <a:p>
                      <a:r>
                        <a:rPr kumimoji="1" lang="ja-JP" altLang="en-US" sz="1050">
                          <a:latin typeface="+mn-ea"/>
                          <a:ea typeface="+mn-ea"/>
                        </a:rPr>
                        <a:t>■その他</a:t>
                      </a:r>
                      <a:endParaRPr kumimoji="1" lang="en-US" altLang="ja-JP" sz="1050">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a:solidFill>
                            <a:schemeClr val="tx1"/>
                          </a:solidFill>
                          <a:latin typeface="+mn-ea"/>
                          <a:ea typeface="+mn-ea"/>
                        </a:rPr>
                        <a:t>　・</a:t>
                      </a:r>
                      <a:endParaRPr kumimoji="1" lang="en-US" altLang="ja-JP" sz="1050" b="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r>
                        <a:rPr kumimoji="1" lang="ja-JP" altLang="en-US" sz="1050">
                          <a:latin typeface="+mn-ea"/>
                          <a:ea typeface="+mn-ea"/>
                        </a:rPr>
                        <a:t>実績値</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164169"/>
                  </a:ext>
                </a:extLst>
              </a:tr>
            </a:tbl>
          </a:graphicData>
        </a:graphic>
      </p:graphicFrame>
      <p:graphicFrame>
        <p:nvGraphicFramePr>
          <p:cNvPr id="5" name="表 4">
            <a:extLst>
              <a:ext uri="{FF2B5EF4-FFF2-40B4-BE49-F238E27FC236}">
                <a16:creationId xmlns:a16="http://schemas.microsoft.com/office/drawing/2014/main" id="{09A60DE6-2F2A-5110-108D-3DB812EDF6EB}"/>
              </a:ext>
            </a:extLst>
          </p:cNvPr>
          <p:cNvGraphicFramePr>
            <a:graphicFrameLocks noGrp="1"/>
          </p:cNvGraphicFramePr>
          <p:nvPr>
            <p:extLst>
              <p:ext uri="{D42A27DB-BD31-4B8C-83A1-F6EECF244321}">
                <p14:modId xmlns:p14="http://schemas.microsoft.com/office/powerpoint/2010/main" val="91815023"/>
              </p:ext>
            </p:extLst>
          </p:nvPr>
        </p:nvGraphicFramePr>
        <p:xfrm>
          <a:off x="523395" y="3221069"/>
          <a:ext cx="9002086" cy="928080"/>
        </p:xfrm>
        <a:graphic>
          <a:graphicData uri="http://schemas.openxmlformats.org/drawingml/2006/table">
            <a:tbl>
              <a:tblPr>
                <a:tableStyleId>{5C22544A-7EE6-4342-B048-85BDC9FD1C3A}</a:tableStyleId>
              </a:tblPr>
              <a:tblGrid>
                <a:gridCol w="1872209">
                  <a:extLst>
                    <a:ext uri="{9D8B030D-6E8A-4147-A177-3AD203B41FA5}">
                      <a16:colId xmlns:a16="http://schemas.microsoft.com/office/drawing/2014/main" val="3580221274"/>
                    </a:ext>
                  </a:extLst>
                </a:gridCol>
                <a:gridCol w="4176464">
                  <a:extLst>
                    <a:ext uri="{9D8B030D-6E8A-4147-A177-3AD203B41FA5}">
                      <a16:colId xmlns:a16="http://schemas.microsoft.com/office/drawing/2014/main" val="2300321664"/>
                    </a:ext>
                  </a:extLst>
                </a:gridCol>
                <a:gridCol w="2953413">
                  <a:extLst>
                    <a:ext uri="{9D8B030D-6E8A-4147-A177-3AD203B41FA5}">
                      <a16:colId xmlns:a16="http://schemas.microsoft.com/office/drawing/2014/main" val="1158687727"/>
                    </a:ext>
                  </a:extLst>
                </a:gridCol>
              </a:tblGrid>
              <a:tr h="158115">
                <a:tc>
                  <a:txBody>
                    <a:bodyPr/>
                    <a:lstStyle/>
                    <a:p>
                      <a:pPr algn="l" fontAlgn="b"/>
                      <a:r>
                        <a:rPr lang="ja-JP" altLang="en-US" sz="1050" b="0" u="none" strike="noStrike">
                          <a:effectLst/>
                          <a:latin typeface="+mn-lt"/>
                        </a:rPr>
                        <a:t>連携協定の記載内容</a:t>
                      </a:r>
                      <a:endParaRPr lang="ja-JP" altLang="en-US" sz="1050" b="0" i="0" u="none" strike="noStrike">
                        <a:solidFill>
                          <a:srgbClr val="000000"/>
                        </a:solidFill>
                        <a:effectLst/>
                        <a:latin typeface="+mn-lt"/>
                        <a:ea typeface="ＭＳ Ｐゴシック" panose="020B0600070205080204" pitchFamily="50" charset="-128"/>
                      </a:endParaRPr>
                    </a:p>
                  </a:txBody>
                  <a:tcPr marL="36000" marR="36000" marT="36000" marB="3600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a:txBody>
                    <a:bodyPr/>
                    <a:lstStyle/>
                    <a:p>
                      <a:pPr algn="l" fontAlgn="b"/>
                      <a:r>
                        <a:rPr lang="ja-JP" altLang="en-US" sz="1050" b="0" u="none" strike="noStrike">
                          <a:solidFill>
                            <a:schemeClr val="tx1"/>
                          </a:solidFill>
                          <a:effectLst/>
                          <a:latin typeface="+mn-lt"/>
                        </a:rPr>
                        <a:t>取組</a:t>
                      </a:r>
                      <a:r>
                        <a:rPr lang="ja-JP" altLang="en-US" sz="1050" b="0" u="none" strike="noStrike">
                          <a:effectLst/>
                          <a:latin typeface="+mn-lt"/>
                        </a:rPr>
                        <a:t>の具体的な方針</a:t>
                      </a:r>
                      <a:endParaRPr lang="ja-JP" altLang="en-US" sz="1050" b="0" i="0" u="none" strike="noStrike">
                        <a:solidFill>
                          <a:srgbClr val="000000"/>
                        </a:solidFill>
                        <a:effectLst/>
                        <a:latin typeface="+mn-lt"/>
                        <a:ea typeface="ＭＳ Ｐゴシック" panose="020B0600070205080204" pitchFamily="50" charset="-128"/>
                      </a:endParaRPr>
                    </a:p>
                  </a:txBody>
                  <a:tcPr marL="36000" marR="36000" marT="36000" marB="3600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a:txBody>
                    <a:bodyPr/>
                    <a:lstStyle/>
                    <a:p>
                      <a:pPr algn="l" fontAlgn="b"/>
                      <a:r>
                        <a:rPr lang="ja-JP" altLang="en-US" sz="1050" b="0" u="none" strike="noStrike">
                          <a:effectLst/>
                          <a:latin typeface="+mn-lt"/>
                        </a:rPr>
                        <a:t>期待する影響</a:t>
                      </a:r>
                      <a:r>
                        <a:rPr lang="en-US" altLang="ja-JP" sz="1050" b="0" u="none" strike="noStrike">
                          <a:effectLst/>
                          <a:latin typeface="+mn-lt"/>
                        </a:rPr>
                        <a:t>/</a:t>
                      </a:r>
                      <a:r>
                        <a:rPr lang="ja-JP" altLang="en-US" sz="1050" b="0" u="none" strike="noStrike">
                          <a:effectLst/>
                          <a:latin typeface="+mn-lt"/>
                        </a:rPr>
                        <a:t>効果等の補足</a:t>
                      </a:r>
                      <a:endParaRPr lang="ja-JP" altLang="en-US" sz="1050" b="0" i="0" u="none" strike="noStrike">
                        <a:solidFill>
                          <a:srgbClr val="000000"/>
                        </a:solidFill>
                        <a:effectLst/>
                        <a:latin typeface="+mn-lt"/>
                        <a:ea typeface="ＭＳ Ｐゴシック" panose="020B0600070205080204" pitchFamily="50" charset="-128"/>
                      </a:endParaRPr>
                    </a:p>
                  </a:txBody>
                  <a:tcPr marL="36000" marR="36000" marT="36000" marB="3600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extLst>
                  <a:ext uri="{0D108BD9-81ED-4DB2-BD59-A6C34878D82A}">
                    <a16:rowId xmlns:a16="http://schemas.microsoft.com/office/drawing/2014/main" val="3740480053"/>
                  </a:ext>
                </a:extLst>
              </a:tr>
              <a:tr h="158115">
                <a:tc>
                  <a:txBody>
                    <a:bodyPr/>
                    <a:lstStyle/>
                    <a:p>
                      <a:pPr algn="l" fontAlgn="b"/>
                      <a:r>
                        <a:rPr lang="en-US" sz="1050" u="none" strike="noStrike">
                          <a:solidFill>
                            <a:schemeClr val="tx1"/>
                          </a:solidFill>
                          <a:effectLst/>
                          <a:latin typeface="+mn-lt"/>
                        </a:rPr>
                        <a:t>①</a:t>
                      </a:r>
                      <a:r>
                        <a:rPr lang="ja-JP" altLang="en-US" sz="1050" u="none" strike="noStrike">
                          <a:solidFill>
                            <a:schemeClr val="tx1"/>
                          </a:solidFill>
                          <a:effectLst/>
                          <a:latin typeface="+mn-lt"/>
                        </a:rPr>
                        <a:t>・・・</a:t>
                      </a:r>
                      <a:endParaRPr lang="en-US" sz="1050" b="0" i="0" u="none" strike="noStrike">
                        <a:solidFill>
                          <a:schemeClr val="tx1"/>
                        </a:solidFill>
                        <a:effectLst/>
                        <a:latin typeface="+mn-lt"/>
                        <a:ea typeface="ＭＳ Ｐゴシック" panose="020B060007020508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l"/>
                      <a:endParaRPr kumimoji="1" lang="en-US" altLang="ja-JP" sz="1050" b="0">
                        <a:solidFill>
                          <a:schemeClr val="tx1"/>
                        </a:solidFill>
                        <a:latin typeface="+mn-lt"/>
                        <a:ea typeface="+mn-ea"/>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kumimoji="1" lang="en-US" altLang="ja-JP" sz="1050" b="0">
                        <a:solidFill>
                          <a:schemeClr val="tx1"/>
                        </a:solidFill>
                        <a:latin typeface="+mn-lt"/>
                        <a:ea typeface="+mn-ea"/>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498525"/>
                  </a:ext>
                </a:extLst>
              </a:tr>
              <a:tr h="158115">
                <a:tc>
                  <a:txBody>
                    <a:bodyPr/>
                    <a:lstStyle/>
                    <a:p>
                      <a:pPr algn="l" fontAlgn="b"/>
                      <a:r>
                        <a:rPr lang="ja-JP" altLang="en-US" sz="1050" u="none" strike="noStrike">
                          <a:solidFill>
                            <a:schemeClr val="tx1"/>
                          </a:solidFill>
                          <a:effectLst/>
                          <a:latin typeface="+mn-lt"/>
                        </a:rPr>
                        <a:t>②・・・</a:t>
                      </a:r>
                      <a:endParaRPr lang="ja-JP" altLang="en-US" sz="1050" b="0" i="0" u="none" strike="noStrike">
                        <a:solidFill>
                          <a:schemeClr val="tx1"/>
                        </a:solidFill>
                        <a:effectLst/>
                        <a:latin typeface="+mn-lt"/>
                        <a:ea typeface="ＭＳ Ｐゴシック" panose="020B060007020508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endParaRPr kumimoji="1" lang="en-US" altLang="ja-JP" sz="1050" b="0">
                        <a:solidFill>
                          <a:schemeClr val="tx1"/>
                        </a:solidFill>
                        <a:latin typeface="+mn-lt"/>
                        <a:ea typeface="+mn-ea"/>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l" fontAlgn="b"/>
                      <a:endParaRPr lang="ja-JP" altLang="en-US" sz="1050" b="0" i="0" u="none" strike="noStrike">
                        <a:solidFill>
                          <a:schemeClr val="tx1"/>
                        </a:solidFill>
                        <a:effectLst/>
                        <a:latin typeface="+mn-lt"/>
                        <a:ea typeface="游ゴシック" panose="020B0400000000000000"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0506999"/>
                  </a:ext>
                </a:extLst>
              </a:tr>
              <a:tr h="158115">
                <a:tc>
                  <a:txBody>
                    <a:bodyPr/>
                    <a:lstStyle/>
                    <a:p>
                      <a:pPr algn="l" fontAlgn="b"/>
                      <a:r>
                        <a:rPr lang="ja-JP" altLang="en-US" sz="1050" u="none" strike="noStrike">
                          <a:solidFill>
                            <a:schemeClr val="tx1"/>
                          </a:solidFill>
                          <a:effectLst/>
                          <a:latin typeface="+mn-lt"/>
                        </a:rPr>
                        <a:t>③・・・</a:t>
                      </a:r>
                      <a:endParaRPr lang="ja-JP" altLang="en-US" sz="1050" b="0" i="0" u="none" strike="noStrike">
                        <a:solidFill>
                          <a:schemeClr val="tx1"/>
                        </a:solidFill>
                        <a:effectLst/>
                        <a:latin typeface="+mn-lt"/>
                        <a:ea typeface="ＭＳ Ｐゴシック" panose="020B0600070205080204"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endParaRPr lang="ja-JP" altLang="en-US" sz="1050" b="0" i="0" u="none" strike="noStrike">
                        <a:solidFill>
                          <a:schemeClr val="tx1"/>
                        </a:solidFill>
                        <a:effectLst/>
                        <a:latin typeface="+mn-lt"/>
                        <a:ea typeface="游ゴシック" panose="020B0400000000000000"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l" fontAlgn="b"/>
                      <a:endParaRPr lang="ja-JP" altLang="en-US" sz="1050" b="0" i="0" u="none" strike="noStrike">
                        <a:solidFill>
                          <a:schemeClr val="tx1"/>
                        </a:solidFill>
                        <a:effectLst/>
                        <a:latin typeface="+mn-lt"/>
                        <a:ea typeface="游ゴシック" panose="020B0400000000000000" pitchFamily="50" charset="-128"/>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896233204"/>
                  </a:ext>
                </a:extLst>
              </a:tr>
            </a:tbl>
          </a:graphicData>
        </a:graphic>
      </p:graphicFrame>
      <p:sp>
        <p:nvSpPr>
          <p:cNvPr id="20" name="テキスト ボックス 19">
            <a:extLst>
              <a:ext uri="{FF2B5EF4-FFF2-40B4-BE49-F238E27FC236}">
                <a16:creationId xmlns:a16="http://schemas.microsoft.com/office/drawing/2014/main" id="{777497F0-FDEA-1D73-0A8F-C064310503A3}"/>
              </a:ext>
            </a:extLst>
          </p:cNvPr>
          <p:cNvSpPr txBox="1"/>
          <p:nvPr/>
        </p:nvSpPr>
        <p:spPr>
          <a:xfrm>
            <a:off x="2129808" y="3554952"/>
            <a:ext cx="7395674" cy="1188393"/>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自治体による協力内容の具体性</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に関する</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表中の「連携協定の記載内容」は自治体との合意文書に記載の内容を書き写してください。</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連携内容の説明を列挙してください。</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次ページで記載する具体的な連携施策を踏まえた記載としてください。</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各説明は、具体的かつ定量的に記載してください。</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7" name="正方形/長方形 6">
            <a:extLst>
              <a:ext uri="{FF2B5EF4-FFF2-40B4-BE49-F238E27FC236}">
                <a16:creationId xmlns:a16="http://schemas.microsoft.com/office/drawing/2014/main" id="{573BF3FA-D6AD-D51D-90AC-FF6CFFEA6A67}"/>
              </a:ext>
            </a:extLst>
          </p:cNvPr>
          <p:cNvSpPr/>
          <p:nvPr/>
        </p:nvSpPr>
        <p:spPr>
          <a:xfrm>
            <a:off x="8561333" y="237938"/>
            <a:ext cx="1080119" cy="28800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a:solidFill>
                  <a:prstClr val="white"/>
                </a:solidFill>
                <a:latin typeface="Yu Gothic UI"/>
                <a:ea typeface="Yu Gothic UI"/>
              </a:rPr>
              <a:t>地域課題解決</a:t>
            </a:r>
            <a:r>
              <a:rPr kumimoji="1" lang="ja-JP" altLang="en-US" sz="1200" b="0" i="0" u="none" strike="noStrike" kern="1200" cap="none" spc="0" normalizeH="0" baseline="0" noProof="0">
                <a:ln>
                  <a:noFill/>
                </a:ln>
                <a:solidFill>
                  <a:prstClr val="white"/>
                </a:solidFill>
                <a:effectLst/>
                <a:uLnTx/>
                <a:uFillTx/>
                <a:latin typeface="Yu Gothic UI"/>
                <a:ea typeface="Yu Gothic UI"/>
                <a:cs typeface="+mn-cs"/>
              </a:rPr>
              <a:t>枠</a:t>
            </a:r>
          </a:p>
        </p:txBody>
      </p:sp>
      <p:sp>
        <p:nvSpPr>
          <p:cNvPr id="3" name="テキスト ボックス 2">
            <a:extLst>
              <a:ext uri="{FF2B5EF4-FFF2-40B4-BE49-F238E27FC236}">
                <a16:creationId xmlns:a16="http://schemas.microsoft.com/office/drawing/2014/main" id="{0C0305F6-24C7-5A81-4147-AF8E7F26EBF4}"/>
              </a:ext>
            </a:extLst>
          </p:cNvPr>
          <p:cNvSpPr txBox="1"/>
          <p:nvPr/>
        </p:nvSpPr>
        <p:spPr>
          <a:xfrm>
            <a:off x="3082892" y="4872266"/>
            <a:ext cx="6442589" cy="1596197"/>
          </a:xfrm>
          <a:prstGeom prst="accentBorderCallout3">
            <a:avLst>
              <a:gd name="adj1" fmla="val 31618"/>
              <a:gd name="adj2" fmla="val 101201"/>
              <a:gd name="adj3" fmla="val 31203"/>
              <a:gd name="adj4" fmla="val 103871"/>
              <a:gd name="adj5" fmla="val -151146"/>
              <a:gd name="adj6" fmla="val 103769"/>
              <a:gd name="adj7" fmla="val -151882"/>
              <a:gd name="adj8" fmla="val -21086"/>
            </a:avLst>
          </a:prstGeom>
          <a:noFill/>
          <a:ln w="12700">
            <a:solidFill>
              <a:schemeClr val="accent1"/>
            </a:solidFill>
            <a:prstDash val="solid"/>
            <a:headEnd type="diamond" w="med" len="med"/>
            <a:tailEnd type="diamond" w="med" len="me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イノベ構想重点</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6</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分野の産業振興や浜通り地域等の抱える地域課題について、連携する自治体が抱える課題の</a:t>
            </a:r>
            <a:b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b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内容と、その解決に向けて本事業期間中及び補助事業終了後に実施する内容を説明してください。</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する課題は、自治体が策定する計画等、自治体の方針とも整合している根拠を明示してください。複数の課題を記載しても差し支えありません。イノベ構想の青写真等を参考に、浜通り地域等の地域課題の例をイノベ機構</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HP</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で公表しているため、参照してください。</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hlinkClick r:id="" action="ppaction://noaction"/>
              </a:rPr>
              <a:t>https://www.fipo.or.jp/framework/issue</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本事業で開発する製品やサービスが、当該地域課題解決にどのように寄与するか説明してください。</a:t>
            </a:r>
            <a:b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b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（アプローチ・検証方法・スケジュール・金額規模）</a:t>
            </a:r>
            <a:endPar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Tree>
    <p:extLst>
      <p:ext uri="{BB962C8B-B14F-4D97-AF65-F5344CB8AC3E}">
        <p14:creationId xmlns:p14="http://schemas.microsoft.com/office/powerpoint/2010/main" val="13336877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EE4E35-D64C-C5F8-F0CF-7346697854F4}"/>
            </a:ext>
          </a:extLst>
        </p:cNvPr>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5BEF799B-5FE4-6BBE-3CF6-EA114910B049}"/>
              </a:ext>
            </a:extLst>
          </p:cNvPr>
          <p:cNvGraphicFramePr>
            <a:graphicFrameLocks noChangeAspect="1"/>
          </p:cNvGraphicFramePr>
          <p:nvPr>
            <p:custDataLst>
              <p:tags r:id="rId1"/>
            </p:custDataLst>
            <p:extLst>
              <p:ext uri="{D42A27DB-BD31-4B8C-83A1-F6EECF244321}">
                <p14:modId xmlns:p14="http://schemas.microsoft.com/office/powerpoint/2010/main" val="249226356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39" imgH="642" progId="TCLayout.ActiveDocument.1">
                  <p:embed/>
                </p:oleObj>
              </mc:Choice>
              <mc:Fallback>
                <p:oleObj name="think-cellスライド" r:id="rId4" imgW="639" imgH="642" progId="TCLayout.ActiveDocument.1">
                  <p:embed/>
                  <p:pic>
                    <p:nvPicPr>
                      <p:cNvPr id="5" name="think-cell data - do not delete" hidden="1">
                        <a:extLst>
                          <a:ext uri="{FF2B5EF4-FFF2-40B4-BE49-F238E27FC236}">
                            <a16:creationId xmlns:a16="http://schemas.microsoft.com/office/drawing/2014/main" id="{5BEF799B-5FE4-6BBE-3CF6-EA114910B049}"/>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タイトル 1">
            <a:extLst>
              <a:ext uri="{FF2B5EF4-FFF2-40B4-BE49-F238E27FC236}">
                <a16:creationId xmlns:a16="http://schemas.microsoft.com/office/drawing/2014/main" id="{DA409CAB-1035-5FE8-445C-AC91EB52CAC5}"/>
              </a:ext>
            </a:extLst>
          </p:cNvPr>
          <p:cNvSpPr>
            <a:spLocks noGrp="1"/>
          </p:cNvSpPr>
          <p:nvPr>
            <p:ph type="title"/>
          </p:nvPr>
        </p:nvSpPr>
        <p:spPr>
          <a:xfrm>
            <a:off x="272480" y="188640"/>
            <a:ext cx="9361039" cy="351109"/>
          </a:xfrm>
        </p:spPr>
        <p:txBody>
          <a:bodyPr vert="horz"/>
          <a:lstStyle/>
          <a:p>
            <a:r>
              <a:rPr lang="ja-JP" altLang="en-US"/>
              <a:t>地域課題解決に向けた取組内容、自治体（浜通り地域）との調整・連携状況</a:t>
            </a:r>
            <a:r>
              <a:rPr lang="en-US" altLang="ja-JP"/>
              <a:t>【</a:t>
            </a:r>
            <a:r>
              <a:rPr lang="ja-JP" altLang="en-US"/>
              <a:t>活用する場合記載</a:t>
            </a:r>
            <a:r>
              <a:rPr lang="en-US" altLang="ja-JP"/>
              <a:t>】</a:t>
            </a:r>
            <a:endParaRPr lang="ja-JP" altLang="en-US"/>
          </a:p>
        </p:txBody>
      </p:sp>
      <p:sp>
        <p:nvSpPr>
          <p:cNvPr id="15" name="スライド番号プレースホルダー 2">
            <a:extLst>
              <a:ext uri="{FF2B5EF4-FFF2-40B4-BE49-F238E27FC236}">
                <a16:creationId xmlns:a16="http://schemas.microsoft.com/office/drawing/2014/main" id="{98EB80C8-AF56-7059-D0CC-EEF6D7F7D590}"/>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29</a:t>
            </a:fld>
            <a:endParaRPr kumimoji="1" lang="ja-JP" altLang="en-US" sz="105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6" name="フッター プレースホルダー 3">
            <a:extLst>
              <a:ext uri="{FF2B5EF4-FFF2-40B4-BE49-F238E27FC236}">
                <a16:creationId xmlns:a16="http://schemas.microsoft.com/office/drawing/2014/main" id="{79590028-AB79-C286-1526-376E15839F88}"/>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3" name="タイトル 1">
            <a:extLst>
              <a:ext uri="{FF2B5EF4-FFF2-40B4-BE49-F238E27FC236}">
                <a16:creationId xmlns:a16="http://schemas.microsoft.com/office/drawing/2014/main" id="{BA58B8D4-618E-8108-730D-FC47AD56641A}"/>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graphicFrame>
        <p:nvGraphicFramePr>
          <p:cNvPr id="10" name="表 5">
            <a:extLst>
              <a:ext uri="{FF2B5EF4-FFF2-40B4-BE49-F238E27FC236}">
                <a16:creationId xmlns:a16="http://schemas.microsoft.com/office/drawing/2014/main" id="{161C7A6C-1761-9EA2-3E77-AE30A6D1BFAC}"/>
              </a:ext>
            </a:extLst>
          </p:cNvPr>
          <p:cNvGraphicFramePr>
            <a:graphicFrameLocks noGrp="1"/>
          </p:cNvGraphicFramePr>
          <p:nvPr>
            <p:extLst>
              <p:ext uri="{D42A27DB-BD31-4B8C-83A1-F6EECF244321}">
                <p14:modId xmlns:p14="http://schemas.microsoft.com/office/powerpoint/2010/main" val="757571991"/>
              </p:ext>
            </p:extLst>
          </p:nvPr>
        </p:nvGraphicFramePr>
        <p:xfrm>
          <a:off x="273049" y="980728"/>
          <a:ext cx="9359902" cy="3792420"/>
        </p:xfrm>
        <a:graphic>
          <a:graphicData uri="http://schemas.openxmlformats.org/drawingml/2006/table">
            <a:tbl>
              <a:tblPr firstRow="1" bandRow="1">
                <a:tableStyleId>{2D5ABB26-0587-4C30-8999-92F81FD0307C}</a:tableStyleId>
              </a:tblPr>
              <a:tblGrid>
                <a:gridCol w="217022">
                  <a:extLst>
                    <a:ext uri="{9D8B030D-6E8A-4147-A177-3AD203B41FA5}">
                      <a16:colId xmlns:a16="http://schemas.microsoft.com/office/drawing/2014/main" val="2272419329"/>
                    </a:ext>
                  </a:extLst>
                </a:gridCol>
                <a:gridCol w="1297822">
                  <a:extLst>
                    <a:ext uri="{9D8B030D-6E8A-4147-A177-3AD203B41FA5}">
                      <a16:colId xmlns:a16="http://schemas.microsoft.com/office/drawing/2014/main" val="2376971184"/>
                    </a:ext>
                  </a:extLst>
                </a:gridCol>
                <a:gridCol w="3525716">
                  <a:extLst>
                    <a:ext uri="{9D8B030D-6E8A-4147-A177-3AD203B41FA5}">
                      <a16:colId xmlns:a16="http://schemas.microsoft.com/office/drawing/2014/main" val="2593565249"/>
                    </a:ext>
                  </a:extLst>
                </a:gridCol>
                <a:gridCol w="2378940">
                  <a:extLst>
                    <a:ext uri="{9D8B030D-6E8A-4147-A177-3AD203B41FA5}">
                      <a16:colId xmlns:a16="http://schemas.microsoft.com/office/drawing/2014/main" val="2394340697"/>
                    </a:ext>
                  </a:extLst>
                </a:gridCol>
                <a:gridCol w="970201">
                  <a:extLst>
                    <a:ext uri="{9D8B030D-6E8A-4147-A177-3AD203B41FA5}">
                      <a16:colId xmlns:a16="http://schemas.microsoft.com/office/drawing/2014/main" val="1807999324"/>
                    </a:ext>
                  </a:extLst>
                </a:gridCol>
                <a:gridCol w="970201">
                  <a:extLst>
                    <a:ext uri="{9D8B030D-6E8A-4147-A177-3AD203B41FA5}">
                      <a16:colId xmlns:a16="http://schemas.microsoft.com/office/drawing/2014/main" val="2557152213"/>
                    </a:ext>
                  </a:extLst>
                </a:gridCol>
              </a:tblGrid>
              <a:tr h="0">
                <a:tc gridSpan="5">
                  <a:txBody>
                    <a:bodyPr/>
                    <a:lstStyle/>
                    <a:p>
                      <a:r>
                        <a:rPr kumimoji="1" lang="en-US" altLang="ja-JP" sz="1050">
                          <a:latin typeface="+mn-ea"/>
                          <a:ea typeface="+mn-ea"/>
                        </a:rPr>
                        <a:t>【</a:t>
                      </a:r>
                      <a:r>
                        <a:rPr kumimoji="1" lang="ja-JP" altLang="en-US" sz="1050">
                          <a:latin typeface="+mn-ea"/>
                          <a:ea typeface="+mn-ea"/>
                        </a:rPr>
                        <a:t>連携施策</a:t>
                      </a:r>
                      <a:r>
                        <a:rPr kumimoji="1" lang="en-US" altLang="ja-JP" sz="1050">
                          <a:latin typeface="+mn-ea"/>
                          <a:ea typeface="+mn-ea"/>
                        </a:rPr>
                        <a:t>】</a:t>
                      </a:r>
                      <a:r>
                        <a:rPr kumimoji="1" lang="ja-JP" altLang="en-US" sz="1050">
                          <a:latin typeface="+mn-ea"/>
                          <a:ea typeface="+mn-ea"/>
                        </a:rPr>
                        <a:t>　</a:t>
                      </a:r>
                      <a:r>
                        <a:rPr kumimoji="1" lang="en-US" altLang="ja-JP" sz="1050">
                          <a:latin typeface="+mn-ea"/>
                          <a:ea typeface="+mn-ea"/>
                        </a:rPr>
                        <a:t>※</a:t>
                      </a:r>
                      <a:r>
                        <a:rPr kumimoji="1" lang="ja-JP" altLang="en-US" sz="1050">
                          <a:latin typeface="+mn-ea"/>
                          <a:ea typeface="+mn-ea"/>
                        </a:rPr>
                        <a:t>「地元定着」「連携促進」の両分野から１つずつ以上選択すること</a:t>
                      </a:r>
                    </a:p>
                  </a:txBody>
                  <a:tcPr marL="36000" marR="36000" marT="3600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r>
                        <a:rPr kumimoji="1" lang="en-US" altLang="ja-JP" sz="1050">
                          <a:latin typeface="+mn-ea"/>
                          <a:ea typeface="+mn-ea"/>
                        </a:rPr>
                        <a:t>【</a:t>
                      </a:r>
                      <a:r>
                        <a:rPr kumimoji="1" lang="ja-JP" altLang="en-US" sz="1050">
                          <a:latin typeface="+mn-ea"/>
                          <a:ea typeface="+mn-ea"/>
                        </a:rPr>
                        <a:t>連携の概要</a:t>
                      </a:r>
                      <a:r>
                        <a:rPr kumimoji="1" lang="en-US" altLang="ja-JP" sz="1050">
                          <a:latin typeface="+mn-ea"/>
                          <a:ea typeface="+mn-ea"/>
                        </a:rPr>
                        <a:t>】</a:t>
                      </a:r>
                      <a:r>
                        <a:rPr kumimoji="1" lang="ja-JP" altLang="en-US" sz="1050">
                          <a:latin typeface="+mn-ea"/>
                          <a:ea typeface="+mn-ea"/>
                        </a:rPr>
                        <a:t>　</a:t>
                      </a:r>
                      <a:r>
                        <a:rPr kumimoji="1" lang="en-US" altLang="ja-JP" sz="1050">
                          <a:latin typeface="+mn-ea"/>
                          <a:ea typeface="+mn-ea"/>
                        </a:rPr>
                        <a:t>※</a:t>
                      </a:r>
                      <a:r>
                        <a:rPr kumimoji="1" lang="ja-JP" altLang="en-US" sz="1050">
                          <a:latin typeface="+mn-ea"/>
                          <a:ea typeface="+mn-ea"/>
                        </a:rPr>
                        <a:t>「地元定着促進」「連携促進」の両分野から１つずつ以上選択すること</a:t>
                      </a:r>
                    </a:p>
                  </a:txBody>
                  <a:tcPr marL="36000" marR="36000" marT="3600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10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10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10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latin typeface="+mn-ea"/>
                        <a:ea typeface="+mn-ea"/>
                      </a:endParaRPr>
                    </a:p>
                  </a:txBody>
                  <a:tcPr marL="36000" marR="36000" marT="3600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2546253"/>
                  </a:ext>
                </a:extLst>
              </a:tr>
              <a:tr h="0">
                <a:tc gridSpan="2">
                  <a:txBody>
                    <a:bodyPr/>
                    <a:lstStyle/>
                    <a:p>
                      <a:r>
                        <a:rPr kumimoji="1" lang="ja-JP" altLang="en-US" sz="1050">
                          <a:latin typeface="+mn-ea"/>
                          <a:ea typeface="+mn-ea"/>
                        </a:rPr>
                        <a:t>協力要素</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hMerge="1">
                  <a:txBody>
                    <a:bodyPr/>
                    <a:lstStyle/>
                    <a:p>
                      <a:r>
                        <a:rPr kumimoji="1" lang="ja-JP" altLang="en-US" sz="1050">
                          <a:latin typeface="+mn-ea"/>
                          <a:ea typeface="+mn-ea"/>
                        </a:rPr>
                        <a:t>協力要素</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ja-JP" altLang="en-US" sz="1050">
                          <a:latin typeface="+mn-ea"/>
                          <a:ea typeface="+mn-ea"/>
                        </a:rPr>
                        <a:t>具体的施策</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ja-JP" altLang="en-US" sz="1050">
                          <a:latin typeface="+mn-ea"/>
                          <a:ea typeface="+mn-ea"/>
                        </a:rPr>
                        <a:t>実施方法</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ja-JP" altLang="en-US" sz="1050">
                          <a:latin typeface="+mn-ea"/>
                          <a:ea typeface="+mn-ea"/>
                        </a:rPr>
                        <a:t>目標値</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ja-JP" altLang="en-US" sz="1050">
                          <a:latin typeface="+mn-ea"/>
                          <a:ea typeface="+mn-ea"/>
                        </a:rPr>
                        <a:t>前年度実績値</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164169"/>
                  </a:ext>
                </a:extLst>
              </a:tr>
              <a:tr h="147041">
                <a:tc rowSpan="3">
                  <a:txBody>
                    <a:bodyPr/>
                    <a:lstStyle/>
                    <a:p>
                      <a:pPr algn="ctr"/>
                      <a:r>
                        <a:rPr kumimoji="1" lang="ja-JP" altLang="en-US" sz="1050">
                          <a:latin typeface="+mn-ea"/>
                          <a:ea typeface="+mn-ea"/>
                        </a:rPr>
                        <a:t>地元定着</a:t>
                      </a:r>
                      <a:endParaRPr kumimoji="1" lang="en-US" altLang="ja-JP" sz="1050">
                        <a:latin typeface="+mn-ea"/>
                        <a:ea typeface="+mn-ea"/>
                      </a:endParaRPr>
                    </a:p>
                  </a:txBody>
                  <a:tcPr marL="36000" marR="36000" marT="36000" marB="36000" vert="eaVert"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kumimoji="1" lang="ja-JP" altLang="en-US" sz="1050">
                          <a:latin typeface="+mn-ea"/>
                          <a:ea typeface="+mn-ea"/>
                        </a:rPr>
                        <a:t>①実証場所支援</a:t>
                      </a:r>
                      <a:endParaRPr kumimoji="1" lang="en-US" altLang="ja-JP" sz="1050">
                        <a:latin typeface="+mn-ea"/>
                        <a:ea typeface="+mn-ea"/>
                      </a:endParaRPr>
                    </a:p>
                    <a:p>
                      <a:endParaRPr kumimoji="1" lang="en-US" altLang="ja-JP" sz="1050">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kumimoji="1" lang="ja-JP" altLang="en-US" sz="1050">
                          <a:latin typeface="+mn-ea"/>
                          <a:ea typeface="+mn-ea"/>
                        </a:rPr>
                        <a:t>□実証場所の紹介・斡旋　□公有財産の貸し出し</a:t>
                      </a:r>
                      <a:endParaRPr kumimoji="1" lang="en-US" altLang="ja-JP" sz="1050">
                        <a:latin typeface="+mn-ea"/>
                        <a:ea typeface="+mn-ea"/>
                      </a:endParaRPr>
                    </a:p>
                    <a:p>
                      <a:r>
                        <a:rPr kumimoji="1" lang="ja-JP" altLang="en-US" sz="1050">
                          <a:latin typeface="+mn-ea"/>
                          <a:ea typeface="+mn-ea"/>
                        </a:rPr>
                        <a:t>□協力者仲介支援　　　 □行政手続支援</a:t>
                      </a:r>
                      <a:endParaRPr kumimoji="1" lang="en-US" altLang="ja-JP" sz="1050">
                        <a:latin typeface="+mn-ea"/>
                        <a:ea typeface="+mn-ea"/>
                      </a:endParaRPr>
                    </a:p>
                    <a:p>
                      <a:r>
                        <a:rPr kumimoji="1" lang="ja-JP" altLang="en-US" sz="1050">
                          <a:latin typeface="+mn-ea"/>
                          <a:ea typeface="+mn-ea"/>
                        </a:rPr>
                        <a:t>□その他（　　　　　　　　　　　　　　　　　　　　）</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61101633"/>
                  </a:ext>
                </a:extLst>
              </a:tr>
              <a:tr h="147041">
                <a:tc vMerge="1">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endParaRPr kumimoji="1" lang="en-US" altLang="ja-JP" sz="1050">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kumimoji="1" lang="ja-JP" altLang="en-US" sz="1050">
                          <a:latin typeface="+mn-ea"/>
                          <a:ea typeface="+mn-ea"/>
                        </a:rPr>
                        <a:t>②マッチング支援</a:t>
                      </a:r>
                      <a:endParaRPr kumimoji="1" lang="en-US" altLang="ja-JP" sz="1050">
                        <a:latin typeface="+mn-ea"/>
                        <a:ea typeface="+mn-ea"/>
                      </a:endParaRPr>
                    </a:p>
                    <a:p>
                      <a:pPr marL="0" marR="0" lvl="0" indent="0" algn="l" defTabSz="990564" rtl="0" eaLnBrk="1" fontAlgn="auto" latinLnBrk="0" hangingPunct="1">
                        <a:lnSpc>
                          <a:spcPct val="100000"/>
                        </a:lnSpc>
                        <a:spcBef>
                          <a:spcPts val="0"/>
                        </a:spcBef>
                        <a:spcAft>
                          <a:spcPts val="0"/>
                        </a:spcAft>
                        <a:buClrTx/>
                        <a:buSzTx/>
                        <a:buFontTx/>
                        <a:buNone/>
                        <a:tabLst/>
                        <a:defRPr/>
                      </a:pPr>
                      <a:endParaRPr kumimoji="1" lang="en-US" altLang="ja-JP" sz="1050">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kumimoji="1" lang="ja-JP" altLang="en-US" sz="1050">
                          <a:latin typeface="+mn-ea"/>
                          <a:ea typeface="+mn-ea"/>
                        </a:rPr>
                        <a:t>□地元企業の紹介（資材調達先、加工委託先等）</a:t>
                      </a:r>
                      <a:endParaRPr kumimoji="1" lang="en-US" altLang="ja-JP" sz="1050">
                        <a:latin typeface="+mn-ea"/>
                        <a:ea typeface="+mn-ea"/>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a:latin typeface="+mn-ea"/>
                          <a:ea typeface="+mn-ea"/>
                        </a:rPr>
                        <a:t>□商工会との連携　</a:t>
                      </a:r>
                      <a:r>
                        <a:rPr kumimoji="1" lang="ja-JP" altLang="en-US" sz="1050">
                          <a:solidFill>
                            <a:schemeClr val="tx1"/>
                          </a:solidFill>
                          <a:latin typeface="+mn-ea"/>
                          <a:ea typeface="+mn-ea"/>
                        </a:rPr>
                        <a:t>□マッチングイベントの開催　</a:t>
                      </a:r>
                      <a:r>
                        <a:rPr kumimoji="1" lang="ja-JP" altLang="en-US" sz="1050">
                          <a:latin typeface="+mn-ea"/>
                          <a:ea typeface="+mn-ea"/>
                        </a:rPr>
                        <a:t>□採用支援</a:t>
                      </a:r>
                      <a:endParaRPr kumimoji="1" lang="en-US" altLang="ja-JP" sz="1050">
                        <a:latin typeface="+mn-ea"/>
                        <a:ea typeface="+mn-ea"/>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a:latin typeface="+mn-ea"/>
                          <a:ea typeface="+mn-ea"/>
                        </a:rPr>
                        <a:t>□その他（　　　　　　　　　　　　　　　　　　　　）</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84844612"/>
                  </a:ext>
                </a:extLst>
              </a:tr>
              <a:tr h="147041">
                <a:tc vMerge="1">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endParaRPr kumimoji="1" lang="en-US" altLang="ja-JP" sz="1050">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kumimoji="1" lang="ja-JP" altLang="en-US" sz="1050">
                          <a:latin typeface="+mn-ea"/>
                          <a:ea typeface="+mn-ea"/>
                        </a:rPr>
                        <a:t>③販路開拓支援</a:t>
                      </a:r>
                      <a:endParaRPr kumimoji="1" lang="en-US" altLang="ja-JP" sz="1050">
                        <a:latin typeface="+mn-ea"/>
                        <a:ea typeface="+mn-ea"/>
                      </a:endParaRPr>
                    </a:p>
                    <a:p>
                      <a:pPr marL="0" marR="0" lvl="0" indent="0" algn="l" defTabSz="990564" rtl="0" eaLnBrk="1" fontAlgn="auto" latinLnBrk="0" hangingPunct="1">
                        <a:lnSpc>
                          <a:spcPct val="100000"/>
                        </a:lnSpc>
                        <a:spcBef>
                          <a:spcPts val="0"/>
                        </a:spcBef>
                        <a:spcAft>
                          <a:spcPts val="0"/>
                        </a:spcAft>
                        <a:buClrTx/>
                        <a:buSzTx/>
                        <a:buFontTx/>
                        <a:buNone/>
                        <a:tabLst/>
                        <a:defRPr/>
                      </a:pPr>
                      <a:endParaRPr kumimoji="1" lang="en-US" altLang="ja-JP" sz="1050">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kumimoji="1" lang="ja-JP" altLang="en-US" sz="1050">
                          <a:latin typeface="+mn-ea"/>
                          <a:ea typeface="+mn-ea"/>
                        </a:rPr>
                        <a:t>□販売先の斡旋　□協働プロジェクトの実施</a:t>
                      </a:r>
                      <a:endParaRPr kumimoji="1" lang="en-US" altLang="ja-JP" sz="1050">
                        <a:latin typeface="+mn-ea"/>
                        <a:ea typeface="+mn-ea"/>
                      </a:endParaRPr>
                    </a:p>
                    <a:p>
                      <a:r>
                        <a:rPr kumimoji="1" lang="ja-JP" altLang="en-US" sz="1050">
                          <a:latin typeface="+mn-ea"/>
                          <a:ea typeface="+mn-ea"/>
                        </a:rPr>
                        <a:t>□公共プロジェクトへの採択支援</a:t>
                      </a:r>
                      <a:endParaRPr kumimoji="1" lang="en-US" altLang="ja-JP" sz="1050">
                        <a:latin typeface="+mn-ea"/>
                        <a:ea typeface="+mn-ea"/>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a:latin typeface="+mn-ea"/>
                          <a:ea typeface="+mn-ea"/>
                        </a:rPr>
                        <a:t>□その他（　　　　　　　　　　　　　　　　　　　　）</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en-US" altLang="ja-JP" sz="105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endParaRPr kumimoji="1" lang="ja-JP" altLang="en-US" sz="105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endParaRPr kumimoji="1" lang="ja-JP" altLang="en-US" sz="105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26020667"/>
                  </a:ext>
                </a:extLst>
              </a:tr>
              <a:tr h="147041">
                <a:tc rowSpan="3">
                  <a:txBody>
                    <a:bodyPr/>
                    <a:lstStyle/>
                    <a:p>
                      <a:pPr marL="0" marR="0" lvl="0" indent="0" algn="ctr" defTabSz="990564" rtl="0" eaLnBrk="1" fontAlgn="auto" latinLnBrk="0" hangingPunct="1">
                        <a:lnSpc>
                          <a:spcPct val="100000"/>
                        </a:lnSpc>
                        <a:spcBef>
                          <a:spcPts val="0"/>
                        </a:spcBef>
                        <a:spcAft>
                          <a:spcPts val="0"/>
                        </a:spcAft>
                        <a:buClrTx/>
                        <a:buSzTx/>
                        <a:buFontTx/>
                        <a:buNone/>
                        <a:tabLst/>
                        <a:defRPr/>
                      </a:pPr>
                      <a:r>
                        <a:rPr kumimoji="1" lang="ja-JP" altLang="en-US" sz="1050">
                          <a:latin typeface="+mn-ea"/>
                          <a:ea typeface="+mn-ea"/>
                        </a:rPr>
                        <a:t>連携促進</a:t>
                      </a:r>
                      <a:endParaRPr kumimoji="1" lang="en-US" altLang="ja-JP" sz="1050">
                        <a:latin typeface="+mn-ea"/>
                        <a:ea typeface="+mn-ea"/>
                      </a:endParaRPr>
                    </a:p>
                  </a:txBody>
                  <a:tcPr marL="36000" marR="36000" marT="36000" marB="36000" vert="eaVert"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kumimoji="1" lang="ja-JP" altLang="en-US" sz="1050">
                          <a:latin typeface="+mn-ea"/>
                          <a:ea typeface="+mn-ea"/>
                        </a:rPr>
                        <a:t>④</a:t>
                      </a:r>
                      <a:r>
                        <a:rPr kumimoji="1" lang="en-US" altLang="ja-JP" sz="1050">
                          <a:latin typeface="+mn-ea"/>
                          <a:ea typeface="+mn-ea"/>
                        </a:rPr>
                        <a:t>PR</a:t>
                      </a:r>
                      <a:r>
                        <a:rPr kumimoji="1" lang="ja-JP" altLang="en-US" sz="1050">
                          <a:latin typeface="+mn-ea"/>
                          <a:ea typeface="+mn-ea"/>
                        </a:rPr>
                        <a:t>支援</a:t>
                      </a:r>
                      <a:endParaRPr kumimoji="1" lang="en-US" altLang="ja-JP" sz="1050">
                        <a:latin typeface="+mn-ea"/>
                        <a:ea typeface="+mn-ea"/>
                      </a:endParaRPr>
                    </a:p>
                    <a:p>
                      <a:pPr marL="0" marR="0" lvl="0" indent="0" algn="l" defTabSz="990564" rtl="0" eaLnBrk="1" fontAlgn="auto" latinLnBrk="0" hangingPunct="1">
                        <a:lnSpc>
                          <a:spcPct val="100000"/>
                        </a:lnSpc>
                        <a:spcBef>
                          <a:spcPts val="0"/>
                        </a:spcBef>
                        <a:spcAft>
                          <a:spcPts val="0"/>
                        </a:spcAft>
                        <a:buClrTx/>
                        <a:buSzTx/>
                        <a:buFontTx/>
                        <a:buNone/>
                        <a:tabLst/>
                        <a:defRPr/>
                      </a:pPr>
                      <a:endParaRPr kumimoji="1" lang="en-US" altLang="ja-JP" sz="1050">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a:latin typeface="+mn-ea"/>
                          <a:ea typeface="+mn-ea"/>
                        </a:rPr>
                        <a:t>□広報等への掲載　　□各種イベントへの招聘</a:t>
                      </a:r>
                      <a:endParaRPr kumimoji="1" lang="en-US" altLang="ja-JP" sz="1050">
                        <a:latin typeface="+mn-ea"/>
                        <a:ea typeface="+mn-ea"/>
                      </a:endParaRPr>
                    </a:p>
                    <a:p>
                      <a:r>
                        <a:rPr kumimoji="1" lang="ja-JP" altLang="en-US" sz="1050">
                          <a:latin typeface="+mn-ea"/>
                          <a:ea typeface="+mn-ea"/>
                        </a:rPr>
                        <a:t>□小中学校等との連携支援（キャリア教育支援）</a:t>
                      </a:r>
                      <a:endParaRPr kumimoji="1" lang="en-US" altLang="ja-JP" sz="1050">
                        <a:latin typeface="+mn-ea"/>
                        <a:ea typeface="+mn-ea"/>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a:latin typeface="+mn-ea"/>
                          <a:ea typeface="+mn-ea"/>
                        </a:rPr>
                        <a:t>□その他（　　　　　　　　　　　　　　　　　　　　）</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33772568"/>
                  </a:ext>
                </a:extLst>
              </a:tr>
              <a:tr h="568080">
                <a:tc vMerge="1">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endParaRPr kumimoji="1" lang="en-US" altLang="ja-JP" sz="1050">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kumimoji="1" lang="ja-JP" altLang="en-US" sz="1050">
                          <a:latin typeface="+mn-ea"/>
                          <a:ea typeface="+mn-ea"/>
                        </a:rPr>
                        <a:t>⑤財政支援</a:t>
                      </a:r>
                      <a:endParaRPr kumimoji="1" lang="en-US" altLang="ja-JP" sz="1050">
                        <a:latin typeface="+mn-ea"/>
                        <a:ea typeface="+mn-ea"/>
                      </a:endParaRPr>
                    </a:p>
                    <a:p>
                      <a:pPr marL="0" marR="0" lvl="0" indent="0" algn="l" defTabSz="990564" rtl="0" eaLnBrk="1" fontAlgn="auto" latinLnBrk="0" hangingPunct="1">
                        <a:lnSpc>
                          <a:spcPct val="100000"/>
                        </a:lnSpc>
                        <a:spcBef>
                          <a:spcPts val="0"/>
                        </a:spcBef>
                        <a:spcAft>
                          <a:spcPts val="0"/>
                        </a:spcAft>
                        <a:buClrTx/>
                        <a:buSzTx/>
                        <a:buFontTx/>
                        <a:buNone/>
                        <a:tabLst/>
                        <a:defRPr/>
                      </a:pPr>
                      <a:endParaRPr kumimoji="1" lang="en-US" altLang="ja-JP" sz="1050">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a:latin typeface="+mn-ea"/>
                          <a:ea typeface="+mn-ea"/>
                        </a:rPr>
                        <a:t>□賃料等の軽減　　　</a:t>
                      </a:r>
                      <a:r>
                        <a:rPr kumimoji="1" lang="ja-JP" altLang="en-US" sz="1050">
                          <a:solidFill>
                            <a:schemeClr val="tx1"/>
                          </a:solidFill>
                          <a:latin typeface="+mn-ea"/>
                          <a:ea typeface="+mn-ea"/>
                        </a:rPr>
                        <a:t>□</a:t>
                      </a:r>
                      <a:r>
                        <a:rPr kumimoji="1" lang="ja-JP" altLang="en-US" sz="1050">
                          <a:latin typeface="+mn-ea"/>
                          <a:ea typeface="+mn-ea"/>
                        </a:rPr>
                        <a:t>上乗せ補助の実施</a:t>
                      </a:r>
                      <a:endParaRPr kumimoji="1" lang="en-US" altLang="ja-JP" sz="1050">
                        <a:latin typeface="+mn-ea"/>
                        <a:ea typeface="+mn-ea"/>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a:latin typeface="+mn-ea"/>
                          <a:ea typeface="+mn-ea"/>
                        </a:rPr>
                        <a:t>□その他（　　　　　　　　　　　　　　　　　　　　）</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41008888"/>
                  </a:ext>
                </a:extLst>
              </a:tr>
              <a:tr h="493112">
                <a:tc vMerge="1">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endParaRPr kumimoji="1" lang="en-US" altLang="ja-JP" sz="1050">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kumimoji="1" lang="ja-JP" altLang="en-US" sz="1050">
                          <a:latin typeface="+mn-ea"/>
                          <a:ea typeface="+mn-ea"/>
                        </a:rPr>
                        <a:t>⑥連携体制強化</a:t>
                      </a:r>
                      <a:endParaRPr kumimoji="1" lang="en-US" altLang="ja-JP" sz="1050">
                        <a:latin typeface="+mn-ea"/>
                        <a:ea typeface="+mn-ea"/>
                      </a:endParaRPr>
                    </a:p>
                    <a:p>
                      <a:pPr marL="0" marR="0" lvl="0" indent="0" algn="l" defTabSz="990564" rtl="0" eaLnBrk="1" fontAlgn="auto" latinLnBrk="0" hangingPunct="1">
                        <a:lnSpc>
                          <a:spcPct val="100000"/>
                        </a:lnSpc>
                        <a:spcBef>
                          <a:spcPts val="0"/>
                        </a:spcBef>
                        <a:spcAft>
                          <a:spcPts val="0"/>
                        </a:spcAft>
                        <a:buClrTx/>
                        <a:buSzTx/>
                        <a:buFontTx/>
                        <a:buNone/>
                        <a:tabLst/>
                        <a:defRPr/>
                      </a:pPr>
                      <a:endParaRPr kumimoji="1" lang="en-US" altLang="ja-JP" sz="1050">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a:latin typeface="+mn-ea"/>
                          <a:ea typeface="+mn-ea"/>
                        </a:rPr>
                        <a:t>□検査への同席　　□議会視察の実施</a:t>
                      </a:r>
                      <a:endParaRPr kumimoji="1" lang="en-US" altLang="ja-JP" sz="1050">
                        <a:latin typeface="+mn-ea"/>
                        <a:ea typeface="+mn-ea"/>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a:latin typeface="+mn-ea"/>
                          <a:ea typeface="+mn-ea"/>
                        </a:rPr>
                        <a:t>□住民説明への協力（資料・調査票等）　□各種情報提供</a:t>
                      </a:r>
                      <a:endParaRPr kumimoji="1" lang="en-US" altLang="ja-JP" sz="1050">
                        <a:latin typeface="+mn-ea"/>
                        <a:ea typeface="+mn-ea"/>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a:latin typeface="+mn-ea"/>
                          <a:ea typeface="+mn-ea"/>
                        </a:rPr>
                        <a:t>□その他（　　　　　　　　　　　　　　　　　　　　）</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16024476"/>
                  </a:ext>
                </a:extLst>
              </a:tr>
            </a:tbl>
          </a:graphicData>
        </a:graphic>
      </p:graphicFrame>
      <p:sp>
        <p:nvSpPr>
          <p:cNvPr id="4" name="正方形/長方形 3">
            <a:extLst>
              <a:ext uri="{FF2B5EF4-FFF2-40B4-BE49-F238E27FC236}">
                <a16:creationId xmlns:a16="http://schemas.microsoft.com/office/drawing/2014/main" id="{A00044B7-890C-E5D7-C45E-25988EC348C9}"/>
              </a:ext>
            </a:extLst>
          </p:cNvPr>
          <p:cNvSpPr/>
          <p:nvPr/>
        </p:nvSpPr>
        <p:spPr>
          <a:xfrm>
            <a:off x="8561333" y="237938"/>
            <a:ext cx="1080119" cy="28800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a:solidFill>
                  <a:prstClr val="white"/>
                </a:solidFill>
                <a:latin typeface="Yu Gothic UI"/>
                <a:ea typeface="Yu Gothic UI"/>
              </a:rPr>
              <a:t>地域課題解決</a:t>
            </a:r>
            <a:r>
              <a:rPr kumimoji="1" lang="ja-JP" altLang="en-US" sz="1200" b="0" i="0" u="none" strike="noStrike" kern="1200" cap="none" spc="0" normalizeH="0" baseline="0" noProof="0">
                <a:ln>
                  <a:noFill/>
                </a:ln>
                <a:solidFill>
                  <a:prstClr val="white"/>
                </a:solidFill>
                <a:effectLst/>
                <a:uLnTx/>
                <a:uFillTx/>
                <a:latin typeface="Yu Gothic UI"/>
                <a:ea typeface="Yu Gothic UI"/>
                <a:cs typeface="+mn-cs"/>
              </a:rPr>
              <a:t>枠</a:t>
            </a:r>
          </a:p>
        </p:txBody>
      </p:sp>
    </p:spTree>
    <p:extLst>
      <p:ext uri="{BB962C8B-B14F-4D97-AF65-F5344CB8AC3E}">
        <p14:creationId xmlns:p14="http://schemas.microsoft.com/office/powerpoint/2010/main" val="436273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2F277B-03D6-FD6E-8585-11E395881FCD}"/>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6B237D5F-2E7F-17BA-F26E-333F283C3701}"/>
              </a:ext>
            </a:extLst>
          </p:cNvPr>
          <p:cNvSpPr>
            <a:spLocks noGrp="1"/>
          </p:cNvSpPr>
          <p:nvPr>
            <p:ph type="title"/>
          </p:nvPr>
        </p:nvSpPr>
        <p:spPr>
          <a:xfrm>
            <a:off x="272480" y="188640"/>
            <a:ext cx="9361039" cy="351109"/>
          </a:xfrm>
        </p:spPr>
        <p:txBody>
          <a:bodyPr vert="horz"/>
          <a:lstStyle/>
          <a:p>
            <a:r>
              <a:rPr lang="zh-TW" altLang="en-US">
                <a:sym typeface="Yu Gothic UI" panose="020B0500000000000000" pitchFamily="50" charset="-128"/>
              </a:rPr>
              <a:t>申請企業説明書</a:t>
            </a:r>
            <a:endParaRPr lang="ja-JP" altLang="en-US">
              <a:sym typeface="Yu Gothic UI" panose="020B0500000000000000" pitchFamily="50" charset="-128"/>
            </a:endParaRPr>
          </a:p>
        </p:txBody>
      </p:sp>
      <p:sp>
        <p:nvSpPr>
          <p:cNvPr id="3" name="スライド番号プレースホルダー 2">
            <a:extLst>
              <a:ext uri="{FF2B5EF4-FFF2-40B4-BE49-F238E27FC236}">
                <a16:creationId xmlns:a16="http://schemas.microsoft.com/office/drawing/2014/main" id="{BBBC64D2-12B7-F586-0E21-42956D5BD51B}"/>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3</a:t>
            </a:fld>
            <a:endParaRPr kumimoji="1" lang="ja-JP" altLang="en-US" sz="105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4" name="フッター プレースホルダー 3">
            <a:extLst>
              <a:ext uri="{FF2B5EF4-FFF2-40B4-BE49-F238E27FC236}">
                <a16:creationId xmlns:a16="http://schemas.microsoft.com/office/drawing/2014/main" id="{3D5112E2-5D70-273B-4729-94E0647F862F}"/>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graphicFrame>
        <p:nvGraphicFramePr>
          <p:cNvPr id="6" name="表 8">
            <a:extLst>
              <a:ext uri="{FF2B5EF4-FFF2-40B4-BE49-F238E27FC236}">
                <a16:creationId xmlns:a16="http://schemas.microsoft.com/office/drawing/2014/main" id="{767E524F-501F-79B7-7FDA-411AFC8B69E3}"/>
              </a:ext>
            </a:extLst>
          </p:cNvPr>
          <p:cNvGraphicFramePr>
            <a:graphicFrameLocks noGrp="1"/>
          </p:cNvGraphicFramePr>
          <p:nvPr>
            <p:extLst>
              <p:ext uri="{D42A27DB-BD31-4B8C-83A1-F6EECF244321}">
                <p14:modId xmlns:p14="http://schemas.microsoft.com/office/powerpoint/2010/main" val="2186316587"/>
              </p:ext>
            </p:extLst>
          </p:nvPr>
        </p:nvGraphicFramePr>
        <p:xfrm>
          <a:off x="280191" y="692696"/>
          <a:ext cx="4456785" cy="5288580"/>
        </p:xfrm>
        <a:graphic>
          <a:graphicData uri="http://schemas.openxmlformats.org/drawingml/2006/table">
            <a:tbl>
              <a:tblPr firstRow="1" bandRow="1">
                <a:tableStyleId>{2D5ABB26-0587-4C30-8999-92F81FD0307C}</a:tableStyleId>
              </a:tblPr>
              <a:tblGrid>
                <a:gridCol w="1703797">
                  <a:extLst>
                    <a:ext uri="{9D8B030D-6E8A-4147-A177-3AD203B41FA5}">
                      <a16:colId xmlns:a16="http://schemas.microsoft.com/office/drawing/2014/main" val="2115539018"/>
                    </a:ext>
                  </a:extLst>
                </a:gridCol>
                <a:gridCol w="2752988">
                  <a:extLst>
                    <a:ext uri="{9D8B030D-6E8A-4147-A177-3AD203B41FA5}">
                      <a16:colId xmlns:a16="http://schemas.microsoft.com/office/drawing/2014/main" val="1876329676"/>
                    </a:ext>
                  </a:extLst>
                </a:gridCol>
              </a:tblGrid>
              <a:tr h="90673">
                <a:tc gridSpan="2">
                  <a:txBody>
                    <a:bodyPr/>
                    <a:lstStyle/>
                    <a:p>
                      <a:pPr algn="l"/>
                      <a:r>
                        <a:rPr kumimoji="1" lang="en-US" altLang="ja-JP" sz="1050">
                          <a:latin typeface="Yu Gothic UI" panose="020B0500000000000000" pitchFamily="50" charset="-128"/>
                          <a:ea typeface="Yu Gothic UI" panose="020B0500000000000000" pitchFamily="50" charset="-128"/>
                          <a:sym typeface="Yu Gothic UI" panose="020B0500000000000000" pitchFamily="50" charset="-128"/>
                        </a:rPr>
                        <a:t>(1) </a:t>
                      </a: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申請企業の説明</a:t>
                      </a:r>
                    </a:p>
                  </a:txBody>
                  <a:tcPr marL="36000" marR="36000" marT="18000" marB="1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85836952"/>
                  </a:ext>
                </a:extLst>
              </a:tr>
              <a:tr h="90673">
                <a:tc>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企業・事業者名</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l"/>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87509893"/>
                  </a:ext>
                </a:extLst>
              </a:tr>
              <a:tr h="90673">
                <a:tc>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本社所在地</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l"/>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829822"/>
                  </a:ext>
                </a:extLst>
              </a:tr>
              <a:tr h="90673">
                <a:tc>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主な事業所とその所在地</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58985696"/>
                  </a:ext>
                </a:extLst>
              </a:tr>
              <a:tr h="90673">
                <a:tc>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連絡先（電話番号）</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96811242"/>
                  </a:ext>
                </a:extLst>
              </a:tr>
              <a:tr h="90673">
                <a:tc>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代表者役職・氏名</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l"/>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80721019"/>
                  </a:ext>
                </a:extLst>
              </a:tr>
              <a:tr h="90673">
                <a:tc>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資本金</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l"/>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2828741"/>
                  </a:ext>
                </a:extLst>
              </a:tr>
              <a:tr h="90673">
                <a:tc>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主な出資者（出資割合）</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l"/>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41288480"/>
                  </a:ext>
                </a:extLst>
              </a:tr>
              <a:tr h="9067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設立年月日</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l"/>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91535259"/>
                  </a:ext>
                </a:extLst>
              </a:tr>
              <a:tr h="238715">
                <a:tc>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主事業の業種名</a:t>
                      </a:r>
                      <a:endParaRPr kumimoji="1" lang="en-US" altLang="ja-JP" sz="1050">
                        <a:latin typeface="Yu Gothic UI" panose="020B0500000000000000" pitchFamily="50" charset="-128"/>
                        <a:ea typeface="Yu Gothic UI" panose="020B0500000000000000" pitchFamily="50" charset="-128"/>
                        <a:sym typeface="Yu Gothic UI" panose="020B0500000000000000" pitchFamily="50" charset="-128"/>
                      </a:endParaRPr>
                    </a:p>
                    <a:p>
                      <a:pPr algn="l"/>
                      <a:r>
                        <a:rPr kumimoji="1" lang="en-US" altLang="ja-JP" sz="1050">
                          <a:latin typeface="Yu Gothic UI" panose="020B0500000000000000" pitchFamily="50" charset="-128"/>
                          <a:ea typeface="Yu Gothic UI" panose="020B0500000000000000" pitchFamily="50" charset="-128"/>
                          <a:sym typeface="Yu Gothic UI" panose="020B0500000000000000" pitchFamily="50" charset="-128"/>
                        </a:rPr>
                        <a:t>※</a:t>
                      </a: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日本標準産業分類（中分類以下）による</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l"/>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93529441"/>
                  </a:ext>
                </a:extLst>
              </a:tr>
              <a:tr h="23871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会社概要</a:t>
                      </a:r>
                      <a:br>
                        <a:rPr kumimoji="1" lang="en-US" altLang="ja-JP" sz="1050">
                          <a:latin typeface="Yu Gothic UI" panose="020B0500000000000000" pitchFamily="50" charset="-128"/>
                          <a:ea typeface="Yu Gothic UI" panose="020B0500000000000000" pitchFamily="50" charset="-128"/>
                          <a:sym typeface="Yu Gothic UI" panose="020B0500000000000000" pitchFamily="50" charset="-128"/>
                        </a:rPr>
                      </a:b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（企業の紹介や主な生業、特に</a:t>
                      </a:r>
                      <a:r>
                        <a:rPr kumimoji="1" lang="en-US" altLang="ja-JP" sz="1050">
                          <a:latin typeface="Yu Gothic UI" panose="020B0500000000000000" pitchFamily="50" charset="-128"/>
                          <a:ea typeface="Yu Gothic UI" panose="020B0500000000000000" pitchFamily="50" charset="-128"/>
                          <a:sym typeface="Yu Gothic UI" panose="020B0500000000000000" pitchFamily="50" charset="-128"/>
                        </a:rPr>
                        <a:t>PR</a:t>
                      </a: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したい事項（</a:t>
                      </a:r>
                      <a:r>
                        <a:rPr kumimoji="1" lang="en-US" altLang="ja-JP" sz="1050">
                          <a:latin typeface="Yu Gothic UI" panose="020B0500000000000000" pitchFamily="50" charset="-128"/>
                          <a:ea typeface="Yu Gothic UI" panose="020B0500000000000000" pitchFamily="50" charset="-128"/>
                          <a:sym typeface="Yu Gothic UI" panose="020B0500000000000000" pitchFamily="50" charset="-128"/>
                        </a:rPr>
                        <a:t>150</a:t>
                      </a: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文字程度まで、記述任意））</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89522410"/>
                  </a:ext>
                </a:extLst>
              </a:tr>
              <a:tr h="90673">
                <a:tc>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主製品、サービス等</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l"/>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58590402"/>
                  </a:ext>
                </a:extLst>
              </a:tr>
              <a:tr h="164694">
                <a:tc>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経営上の強み（経営ノウハウ・技術等のアピール）</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l"/>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54214127"/>
                  </a:ext>
                </a:extLst>
              </a:tr>
              <a:tr h="90673">
                <a:tc>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経営環境及び経営課題</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39957271"/>
                  </a:ext>
                </a:extLst>
              </a:tr>
              <a:tr h="164694">
                <a:tc>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従業員数（全体）</a:t>
                      </a:r>
                      <a:endParaRPr kumimoji="1" lang="en-US" altLang="ja-JP" sz="1050">
                        <a:latin typeface="Yu Gothic UI" panose="020B0500000000000000" pitchFamily="50" charset="-128"/>
                        <a:ea typeface="Yu Gothic UI" panose="020B0500000000000000" pitchFamily="50" charset="-128"/>
                        <a:sym typeface="Yu Gothic UI" panose="020B0500000000000000" pitchFamily="50" charset="-128"/>
                      </a:endParaRPr>
                    </a:p>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（内、研究員数）</a:t>
                      </a:r>
                      <a:endParaRPr kumimoji="1" lang="en-US" altLang="ja-JP"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l"/>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99378357"/>
                  </a:ext>
                </a:extLst>
              </a:tr>
              <a:tr h="90673">
                <a:tc>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主なグループ会社名</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l"/>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94560654"/>
                  </a:ext>
                </a:extLst>
              </a:tr>
              <a:tr h="90673">
                <a:tc>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企業分類</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9BBB59"/>
                    </a:solidFill>
                  </a:tcPr>
                </a:tc>
                <a:tc>
                  <a:txBody>
                    <a:bodyPr/>
                    <a:lstStyle/>
                    <a:p>
                      <a:pPr algn="l"/>
                      <a:r>
                        <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中小企業／大企業／みなし大企業</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38831325"/>
                  </a:ext>
                </a:extLst>
              </a:tr>
              <a:tr h="90673">
                <a:tc>
                  <a:txBody>
                    <a:bodyPr/>
                    <a:lstStyle/>
                    <a:p>
                      <a:pPr algn="l"/>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パートナーシップ構築宣言</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9BBB59"/>
                    </a:solidFill>
                  </a:tcPr>
                </a:tc>
                <a:tc>
                  <a:txBody>
                    <a:bodyPr/>
                    <a:lstStyle/>
                    <a:p>
                      <a:pPr algn="l"/>
                      <a:r>
                        <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　　有　・　無</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12131245"/>
                  </a:ext>
                </a:extLst>
              </a:tr>
            </a:tbl>
          </a:graphicData>
        </a:graphic>
      </p:graphicFrame>
      <p:graphicFrame>
        <p:nvGraphicFramePr>
          <p:cNvPr id="14" name="表 8">
            <a:extLst>
              <a:ext uri="{FF2B5EF4-FFF2-40B4-BE49-F238E27FC236}">
                <a16:creationId xmlns:a16="http://schemas.microsoft.com/office/drawing/2014/main" id="{2227D0E2-AC66-1B96-19D5-3BFACE9C86F9}"/>
              </a:ext>
            </a:extLst>
          </p:cNvPr>
          <p:cNvGraphicFramePr>
            <a:graphicFrameLocks noGrp="1"/>
          </p:cNvGraphicFramePr>
          <p:nvPr>
            <p:extLst>
              <p:ext uri="{D42A27DB-BD31-4B8C-83A1-F6EECF244321}">
                <p14:modId xmlns:p14="http://schemas.microsoft.com/office/powerpoint/2010/main" val="2702780949"/>
              </p:ext>
            </p:extLst>
          </p:nvPr>
        </p:nvGraphicFramePr>
        <p:xfrm>
          <a:off x="5147576" y="692696"/>
          <a:ext cx="4504095" cy="1104120"/>
        </p:xfrm>
        <a:graphic>
          <a:graphicData uri="http://schemas.openxmlformats.org/drawingml/2006/table">
            <a:tbl>
              <a:tblPr firstRow="1" bandRow="1">
                <a:tableStyleId>{2D5ABB26-0587-4C30-8999-92F81FD0307C}</a:tableStyleId>
              </a:tblPr>
              <a:tblGrid>
                <a:gridCol w="1222938">
                  <a:extLst>
                    <a:ext uri="{9D8B030D-6E8A-4147-A177-3AD203B41FA5}">
                      <a16:colId xmlns:a16="http://schemas.microsoft.com/office/drawing/2014/main" val="457107957"/>
                    </a:ext>
                  </a:extLst>
                </a:gridCol>
                <a:gridCol w="1093719">
                  <a:extLst>
                    <a:ext uri="{9D8B030D-6E8A-4147-A177-3AD203B41FA5}">
                      <a16:colId xmlns:a16="http://schemas.microsoft.com/office/drawing/2014/main" val="3281596624"/>
                    </a:ext>
                  </a:extLst>
                </a:gridCol>
                <a:gridCol w="1093719">
                  <a:extLst>
                    <a:ext uri="{9D8B030D-6E8A-4147-A177-3AD203B41FA5}">
                      <a16:colId xmlns:a16="http://schemas.microsoft.com/office/drawing/2014/main" val="3156510720"/>
                    </a:ext>
                  </a:extLst>
                </a:gridCol>
                <a:gridCol w="1093719">
                  <a:extLst>
                    <a:ext uri="{9D8B030D-6E8A-4147-A177-3AD203B41FA5}">
                      <a16:colId xmlns:a16="http://schemas.microsoft.com/office/drawing/2014/main" val="2582832797"/>
                    </a:ext>
                  </a:extLst>
                </a:gridCol>
              </a:tblGrid>
              <a:tr h="0">
                <a:tc gridSpan="4">
                  <a:txBody>
                    <a:bodyPr/>
                    <a:lstStyle/>
                    <a:p>
                      <a:pPr algn="l"/>
                      <a:r>
                        <a:rPr kumimoji="1" lang="en-US" altLang="ja-JP" sz="1050">
                          <a:latin typeface="Yu Gothic UI" panose="020B0500000000000000" pitchFamily="50" charset="-128"/>
                          <a:ea typeface="Yu Gothic UI" panose="020B0500000000000000" pitchFamily="50" charset="-128"/>
                          <a:sym typeface="Yu Gothic UI" panose="020B0500000000000000" pitchFamily="50" charset="-128"/>
                        </a:rPr>
                        <a:t>(2) </a:t>
                      </a: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決算状況</a:t>
                      </a:r>
                      <a:r>
                        <a:rPr kumimoji="1" lang="en-US" altLang="ja-JP" sz="1050">
                          <a:latin typeface="Yu Gothic UI" panose="020B0500000000000000" pitchFamily="50" charset="-128"/>
                          <a:ea typeface="Yu Gothic UI" panose="020B0500000000000000" pitchFamily="50" charset="-128"/>
                          <a:sym typeface="Yu Gothic UI" panose="020B0500000000000000" pitchFamily="50" charset="-128"/>
                        </a:rPr>
                        <a:t> </a:t>
                      </a: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直近過去３年分の各年の課税所得額と過去</a:t>
                      </a:r>
                      <a:r>
                        <a:rPr kumimoji="1" lang="en-US" altLang="ja-JP" sz="1050">
                          <a:latin typeface="Yu Gothic UI" panose="020B0500000000000000" pitchFamily="50" charset="-128"/>
                          <a:ea typeface="Yu Gothic UI" panose="020B0500000000000000" pitchFamily="50" charset="-128"/>
                          <a:sym typeface="Yu Gothic UI" panose="020B0500000000000000" pitchFamily="50" charset="-128"/>
                        </a:rPr>
                        <a:t>3 </a:t>
                      </a: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年分の平均額</a:t>
                      </a:r>
                      <a:endParaRPr kumimoji="1" lang="en-US" altLang="zh-TW" sz="1050">
                        <a:latin typeface="Yu Gothic UI" panose="020B0500000000000000" pitchFamily="50" charset="-128"/>
                        <a:ea typeface="Yu Gothic UI" panose="020B0500000000000000" pitchFamily="50" charset="-128"/>
                        <a:sym typeface="Yu Gothic UI" panose="020B0500000000000000" pitchFamily="50" charset="-128"/>
                      </a:endParaRPr>
                    </a:p>
                    <a:p>
                      <a:pPr algn="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単位（円）</a:t>
                      </a:r>
                    </a:p>
                  </a:txBody>
                  <a:tcPr marL="36000" marR="36000" marT="18000" marB="1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r"/>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11798546"/>
                  </a:ext>
                </a:extLst>
              </a:tr>
              <a:tr h="0">
                <a:tc>
                  <a:txBody>
                    <a:bodyPr/>
                    <a:lstStyle/>
                    <a:p>
                      <a:pPr algn="ct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区分</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直近</a:t>
                      </a:r>
                    </a:p>
                    <a:p>
                      <a:pPr algn="ct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（令和</a:t>
                      </a:r>
                      <a:r>
                        <a:rPr kumimoji="1" lang="en-US" altLang="ja-JP" sz="1050">
                          <a:latin typeface="Yu Gothic UI" panose="020B0500000000000000" pitchFamily="50" charset="-128"/>
                          <a:ea typeface="Yu Gothic UI" panose="020B0500000000000000" pitchFamily="50" charset="-128"/>
                          <a:sym typeface="Yu Gothic UI" panose="020B0500000000000000" pitchFamily="50" charset="-128"/>
                        </a:rPr>
                        <a:t>○</a:t>
                      </a: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年度）</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en-US" altLang="ja-JP" sz="1050">
                          <a:latin typeface="Yu Gothic UI" panose="020B0500000000000000" pitchFamily="50" charset="-128"/>
                          <a:ea typeface="Yu Gothic UI" panose="020B0500000000000000" pitchFamily="50" charset="-128"/>
                          <a:sym typeface="Yu Gothic UI" panose="020B0500000000000000" pitchFamily="50" charset="-128"/>
                        </a:rPr>
                        <a:t>1</a:t>
                      </a: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期前</a:t>
                      </a:r>
                    </a:p>
                    <a:p>
                      <a:pPr algn="ct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（令和</a:t>
                      </a:r>
                      <a:r>
                        <a:rPr kumimoji="1" lang="en-US" altLang="ja-JP" sz="1050">
                          <a:latin typeface="Yu Gothic UI" panose="020B0500000000000000" pitchFamily="50" charset="-128"/>
                          <a:ea typeface="Yu Gothic UI" panose="020B0500000000000000" pitchFamily="50" charset="-128"/>
                          <a:sym typeface="Yu Gothic UI" panose="020B0500000000000000" pitchFamily="50" charset="-128"/>
                        </a:rPr>
                        <a:t>○</a:t>
                      </a: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年度）</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en-US" altLang="ja-JP" sz="1050">
                          <a:latin typeface="Yu Gothic UI" panose="020B0500000000000000" pitchFamily="50" charset="-128"/>
                          <a:ea typeface="Yu Gothic UI" panose="020B0500000000000000" pitchFamily="50" charset="-128"/>
                          <a:sym typeface="Yu Gothic UI" panose="020B0500000000000000" pitchFamily="50" charset="-128"/>
                        </a:rPr>
                        <a:t>2</a:t>
                      </a: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期前</a:t>
                      </a:r>
                    </a:p>
                    <a:p>
                      <a:pPr algn="ct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（令和</a:t>
                      </a:r>
                      <a:r>
                        <a:rPr kumimoji="1" lang="en-US" altLang="ja-JP" sz="1050">
                          <a:latin typeface="Yu Gothic UI" panose="020B0500000000000000" pitchFamily="50" charset="-128"/>
                          <a:ea typeface="Yu Gothic UI" panose="020B0500000000000000" pitchFamily="50" charset="-128"/>
                          <a:sym typeface="Yu Gothic UI" panose="020B0500000000000000" pitchFamily="50" charset="-128"/>
                        </a:rPr>
                        <a:t>○</a:t>
                      </a: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年度）</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65963870"/>
                  </a:ext>
                </a:extLst>
              </a:tr>
              <a:tr h="0">
                <a:tc>
                  <a:txBody>
                    <a:bodyPr/>
                    <a:lstStyle/>
                    <a:p>
                      <a:pPr algn="ct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課税所得</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25328075"/>
                  </a:ext>
                </a:extLst>
              </a:tr>
              <a:tr h="0">
                <a:tc>
                  <a:txBody>
                    <a:bodyPr/>
                    <a:lstStyle/>
                    <a:p>
                      <a:pPr algn="ct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過去</a:t>
                      </a:r>
                      <a:r>
                        <a:rPr kumimoji="1" lang="en-US" altLang="ja-JP" sz="1050">
                          <a:latin typeface="Yu Gothic UI" panose="020B0500000000000000" pitchFamily="50" charset="-128"/>
                          <a:ea typeface="Yu Gothic UI" panose="020B0500000000000000" pitchFamily="50" charset="-128"/>
                          <a:sym typeface="Yu Gothic UI" panose="020B0500000000000000" pitchFamily="50" charset="-128"/>
                        </a:rPr>
                        <a:t>3</a:t>
                      </a: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年分の平均値</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gridSpan="3">
                  <a:txBody>
                    <a:bodyPr/>
                    <a:lstStyle/>
                    <a:p>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14959174"/>
                  </a:ext>
                </a:extLst>
              </a:tr>
            </a:tbl>
          </a:graphicData>
        </a:graphic>
      </p:graphicFrame>
      <p:graphicFrame>
        <p:nvGraphicFramePr>
          <p:cNvPr id="10" name="表 9">
            <a:extLst>
              <a:ext uri="{FF2B5EF4-FFF2-40B4-BE49-F238E27FC236}">
                <a16:creationId xmlns:a16="http://schemas.microsoft.com/office/drawing/2014/main" id="{4559B0DF-A6E4-41D7-DE55-951EAD5CA6B7}"/>
              </a:ext>
            </a:extLst>
          </p:cNvPr>
          <p:cNvGraphicFramePr>
            <a:graphicFrameLocks noGrp="1"/>
          </p:cNvGraphicFramePr>
          <p:nvPr>
            <p:extLst>
              <p:ext uri="{D42A27DB-BD31-4B8C-83A1-F6EECF244321}">
                <p14:modId xmlns:p14="http://schemas.microsoft.com/office/powerpoint/2010/main" val="3931036995"/>
              </p:ext>
            </p:extLst>
          </p:nvPr>
        </p:nvGraphicFramePr>
        <p:xfrm>
          <a:off x="5147576" y="2092755"/>
          <a:ext cx="4504096" cy="2568060"/>
        </p:xfrm>
        <a:graphic>
          <a:graphicData uri="http://schemas.openxmlformats.org/drawingml/2006/table">
            <a:tbl>
              <a:tblPr firstRow="1" bandRow="1">
                <a:tableStyleId>{2D5ABB26-0587-4C30-8999-92F81FD0307C}</a:tableStyleId>
              </a:tblPr>
              <a:tblGrid>
                <a:gridCol w="525504">
                  <a:extLst>
                    <a:ext uri="{9D8B030D-6E8A-4147-A177-3AD203B41FA5}">
                      <a16:colId xmlns:a16="http://schemas.microsoft.com/office/drawing/2014/main" val="457107957"/>
                    </a:ext>
                  </a:extLst>
                </a:gridCol>
                <a:gridCol w="1008112">
                  <a:extLst>
                    <a:ext uri="{9D8B030D-6E8A-4147-A177-3AD203B41FA5}">
                      <a16:colId xmlns:a16="http://schemas.microsoft.com/office/drawing/2014/main" val="3281596624"/>
                    </a:ext>
                  </a:extLst>
                </a:gridCol>
                <a:gridCol w="936104">
                  <a:extLst>
                    <a:ext uri="{9D8B030D-6E8A-4147-A177-3AD203B41FA5}">
                      <a16:colId xmlns:a16="http://schemas.microsoft.com/office/drawing/2014/main" val="3156510720"/>
                    </a:ext>
                  </a:extLst>
                </a:gridCol>
                <a:gridCol w="1512168">
                  <a:extLst>
                    <a:ext uri="{9D8B030D-6E8A-4147-A177-3AD203B41FA5}">
                      <a16:colId xmlns:a16="http://schemas.microsoft.com/office/drawing/2014/main" val="2582832797"/>
                    </a:ext>
                  </a:extLst>
                </a:gridCol>
                <a:gridCol w="522208">
                  <a:extLst>
                    <a:ext uri="{9D8B030D-6E8A-4147-A177-3AD203B41FA5}">
                      <a16:colId xmlns:a16="http://schemas.microsoft.com/office/drawing/2014/main" val="737728957"/>
                    </a:ext>
                  </a:extLst>
                </a:gridCol>
              </a:tblGrid>
              <a:tr h="0">
                <a:tc gridSpan="4">
                  <a:txBody>
                    <a:bodyPr/>
                    <a:lstStyle/>
                    <a:p>
                      <a:pPr algn="l"/>
                      <a:r>
                        <a:rPr kumimoji="1" lang="en-US" altLang="ja-JP" sz="1050">
                          <a:latin typeface="Yu Gothic UI" panose="020B0500000000000000" pitchFamily="50" charset="-128"/>
                          <a:ea typeface="Yu Gothic UI" panose="020B0500000000000000" pitchFamily="50" charset="-128"/>
                          <a:sym typeface="Yu Gothic UI" panose="020B0500000000000000" pitchFamily="50" charset="-128"/>
                        </a:rPr>
                        <a:t>(3) </a:t>
                      </a:r>
                      <a:r>
                        <a:rPr kumimoji="1" lang="zh-TW" altLang="en-US" sz="1050">
                          <a:latin typeface="Yu Gothic UI" panose="020B0500000000000000" pitchFamily="50" charset="-128"/>
                          <a:ea typeface="Yu Gothic UI" panose="020B0500000000000000" pitchFamily="50" charset="-128"/>
                          <a:sym typeface="Yu Gothic UI" panose="020B0500000000000000" pitchFamily="50" charset="-128"/>
                        </a:rPr>
                        <a:t>研究開発関係補助金利用実績</a:t>
                      </a:r>
                      <a:endParaRPr kumimoji="1" lang="en-US" altLang="zh-TW"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r"/>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kumimoji="1" lang="en-US" altLang="zh-TW"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11798546"/>
                  </a:ext>
                </a:extLst>
              </a:tr>
              <a:tr h="0">
                <a:tc>
                  <a:txBody>
                    <a:bodyPr/>
                    <a:lstStyle/>
                    <a:p>
                      <a:pPr algn="ctr"/>
                      <a:r>
                        <a:rPr lang="ja-JP" sz="1050" kern="100">
                          <a:effectLst/>
                          <a:latin typeface="+mn-ea"/>
                          <a:ea typeface="+mn-ea"/>
                          <a:cs typeface="Times New Roman" panose="02020603050405020304" pitchFamily="18" charset="0"/>
                        </a:rPr>
                        <a:t>年度</a:t>
                      </a:r>
                      <a:endParaRPr lang="en-US" altLang="ja-JP" sz="1050" kern="100">
                        <a:effectLst/>
                        <a:latin typeface="+mn-ea"/>
                        <a:ea typeface="+mn-ea"/>
                        <a:cs typeface="Times New Roman" panose="02020603050405020304" pitchFamily="18" charset="0"/>
                      </a:endParaRPr>
                    </a:p>
                    <a:p>
                      <a:pPr algn="ctr"/>
                      <a:r>
                        <a:rPr lang="en-US" altLang="ja-JP" sz="1050" kern="100">
                          <a:effectLst/>
                          <a:latin typeface="+mn-ea"/>
                          <a:ea typeface="+mn-ea"/>
                          <a:cs typeface="Times New Roman" panose="02020603050405020304" pitchFamily="18" charset="0"/>
                        </a:rPr>
                        <a:t>(</a:t>
                      </a:r>
                      <a:r>
                        <a:rPr lang="ja-JP" altLang="en-US" sz="1050" kern="100">
                          <a:effectLst/>
                          <a:latin typeface="+mn-ea"/>
                          <a:ea typeface="+mn-ea"/>
                          <a:cs typeface="Times New Roman" panose="02020603050405020304" pitchFamily="18" charset="0"/>
                        </a:rPr>
                        <a:t>和暦</a:t>
                      </a:r>
                      <a:r>
                        <a:rPr lang="en-US" altLang="ja-JP" sz="1050" kern="100">
                          <a:effectLst/>
                          <a:latin typeface="+mn-ea"/>
                          <a:ea typeface="+mn-ea"/>
                          <a:cs typeface="Times New Roman" panose="02020603050405020304" pitchFamily="18" charset="0"/>
                        </a:rPr>
                        <a:t>)</a:t>
                      </a:r>
                    </a:p>
                  </a:txBody>
                  <a:tcPr marL="18000" marR="18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ja-JP" sz="1050" kern="100">
                          <a:effectLst/>
                          <a:latin typeface="+mn-ea"/>
                          <a:ea typeface="+mn-ea"/>
                          <a:cs typeface="Times New Roman" panose="02020603050405020304" pitchFamily="18" charset="0"/>
                        </a:rPr>
                        <a:t>事業主体</a:t>
                      </a:r>
                    </a:p>
                    <a:p>
                      <a:pPr algn="ctr"/>
                      <a:r>
                        <a:rPr lang="en-US" altLang="ja-JP" sz="1050" kern="100">
                          <a:effectLst/>
                          <a:latin typeface="+mn-ea"/>
                          <a:ea typeface="+mn-ea"/>
                          <a:cs typeface="Times New Roman" panose="02020603050405020304" pitchFamily="18" charset="0"/>
                        </a:rPr>
                        <a:t>(</a:t>
                      </a:r>
                      <a:r>
                        <a:rPr lang="ja-JP" sz="1050" kern="100">
                          <a:effectLst/>
                          <a:latin typeface="+mn-ea"/>
                          <a:ea typeface="+mn-ea"/>
                          <a:cs typeface="Times New Roman" panose="02020603050405020304" pitchFamily="18" charset="0"/>
                        </a:rPr>
                        <a:t>官公庁省名等</a:t>
                      </a:r>
                      <a:r>
                        <a:rPr lang="en-US" altLang="ja-JP" sz="1050" kern="100">
                          <a:effectLst/>
                          <a:latin typeface="+mn-ea"/>
                          <a:ea typeface="+mn-ea"/>
                          <a:cs typeface="Times New Roman" panose="02020603050405020304" pitchFamily="18" charset="0"/>
                        </a:rPr>
                        <a:t>)</a:t>
                      </a:r>
                      <a:endParaRPr lang="ja-JP" sz="1050" kern="100">
                        <a:effectLst/>
                        <a:latin typeface="+mn-ea"/>
                        <a:ea typeface="+mn-ea"/>
                        <a:cs typeface="Times New Roman" panose="02020603050405020304" pitchFamily="18" charset="0"/>
                      </a:endParaRPr>
                    </a:p>
                  </a:txBody>
                  <a:tcPr marL="18000" marR="18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ja-JP" altLang="en-US" sz="1050" kern="100">
                          <a:effectLst/>
                          <a:latin typeface="+mn-ea"/>
                          <a:ea typeface="+mn-ea"/>
                          <a:cs typeface="Times New Roman" panose="02020603050405020304" pitchFamily="18" charset="0"/>
                        </a:rPr>
                        <a:t>補助</a:t>
                      </a:r>
                      <a:r>
                        <a:rPr lang="ja-JP" sz="1050" kern="100">
                          <a:effectLst/>
                          <a:latin typeface="+mn-ea"/>
                          <a:ea typeface="+mn-ea"/>
                          <a:cs typeface="Times New Roman" panose="02020603050405020304" pitchFamily="18" charset="0"/>
                        </a:rPr>
                        <a:t>事業名称</a:t>
                      </a:r>
                    </a:p>
                  </a:txBody>
                  <a:tcPr marL="18000" marR="18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ja-JP" sz="1050" kern="100">
                          <a:effectLst/>
                          <a:latin typeface="+mn-ea"/>
                          <a:ea typeface="+mn-ea"/>
                          <a:cs typeface="Times New Roman" panose="02020603050405020304" pitchFamily="18" charset="0"/>
                        </a:rPr>
                        <a:t>テーマ名</a:t>
                      </a:r>
                    </a:p>
                  </a:txBody>
                  <a:tcPr marL="18000" marR="18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ja-JP" altLang="en-US" sz="1050" kern="100">
                          <a:effectLst/>
                          <a:latin typeface="+mn-ea"/>
                          <a:ea typeface="+mn-ea"/>
                          <a:cs typeface="Times New Roman" panose="02020603050405020304" pitchFamily="18" charset="0"/>
                        </a:rPr>
                        <a:t>実用化状況</a:t>
                      </a:r>
                      <a:endParaRPr lang="ja-JP" sz="1050" kern="100">
                        <a:effectLst/>
                        <a:latin typeface="+mn-ea"/>
                        <a:ea typeface="+mn-ea"/>
                        <a:cs typeface="Times New Roman" panose="02020603050405020304" pitchFamily="18" charset="0"/>
                      </a:endParaRPr>
                    </a:p>
                  </a:txBody>
                  <a:tcPr marL="18000" marR="18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extLst>
                  <a:ext uri="{0D108BD9-81ED-4DB2-BD59-A6C34878D82A}">
                    <a16:rowId xmlns:a16="http://schemas.microsoft.com/office/drawing/2014/main" val="3665963870"/>
                  </a:ext>
                </a:extLst>
              </a:tr>
              <a:tr h="288000">
                <a:tc>
                  <a:txBody>
                    <a:bodyPr/>
                    <a:lstStyle/>
                    <a:p>
                      <a:pPr algn="ctr"/>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25328075"/>
                  </a:ext>
                </a:extLst>
              </a:tr>
              <a:tr h="288000">
                <a:tc>
                  <a:txBody>
                    <a:bodyPr/>
                    <a:lstStyle/>
                    <a:p>
                      <a:pPr algn="ctr"/>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76616487"/>
                  </a:ext>
                </a:extLst>
              </a:tr>
              <a:tr h="288000">
                <a:tc>
                  <a:txBody>
                    <a:bodyPr/>
                    <a:lstStyle/>
                    <a:p>
                      <a:pPr algn="ctr"/>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25463242"/>
                  </a:ext>
                </a:extLst>
              </a:tr>
              <a:tr h="288000">
                <a:tc>
                  <a:txBody>
                    <a:bodyPr/>
                    <a:lstStyle/>
                    <a:p>
                      <a:pPr algn="ctr"/>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79977522"/>
                  </a:ext>
                </a:extLst>
              </a:tr>
              <a:tr h="288000">
                <a:tc>
                  <a:txBody>
                    <a:bodyPr/>
                    <a:lstStyle/>
                    <a:p>
                      <a:pPr algn="ctr"/>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69006884"/>
                  </a:ext>
                </a:extLst>
              </a:tr>
              <a:tr h="288000">
                <a:tc>
                  <a:txBody>
                    <a:bodyPr/>
                    <a:lstStyle/>
                    <a:p>
                      <a:pPr algn="ctr"/>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41228366"/>
                  </a:ext>
                </a:extLst>
              </a:tr>
              <a:tr h="288000">
                <a:tc>
                  <a:txBody>
                    <a:bodyPr/>
                    <a:lstStyle/>
                    <a:p>
                      <a:pPr algn="ctr"/>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18000" marR="18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32346771"/>
                  </a:ext>
                </a:extLst>
              </a:tr>
            </a:tbl>
          </a:graphicData>
        </a:graphic>
      </p:graphicFrame>
      <p:sp>
        <p:nvSpPr>
          <p:cNvPr id="13" name="テキスト ボックス 12">
            <a:extLst>
              <a:ext uri="{FF2B5EF4-FFF2-40B4-BE49-F238E27FC236}">
                <a16:creationId xmlns:a16="http://schemas.microsoft.com/office/drawing/2014/main" id="{72CD8A13-E912-3CC0-B910-0CC3CAB06FE3}"/>
              </a:ext>
            </a:extLst>
          </p:cNvPr>
          <p:cNvSpPr txBox="1"/>
          <p:nvPr/>
        </p:nvSpPr>
        <p:spPr>
          <a:xfrm>
            <a:off x="7644264" y="1818114"/>
            <a:ext cx="2016224" cy="395869"/>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lvl="0" eaLnBrk="0" hangingPunct="0">
              <a:spcAft>
                <a:spcPts val="600"/>
              </a:spcAft>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「納税証明書（その２）」と整合の取れる数値を記載</a:t>
            </a:r>
            <a:r>
              <a:rPr kumimoji="1" lang="ja-JP" altLang="en-US"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して</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ください。</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5" name="テキスト ボックス 14">
            <a:extLst>
              <a:ext uri="{FF2B5EF4-FFF2-40B4-BE49-F238E27FC236}">
                <a16:creationId xmlns:a16="http://schemas.microsoft.com/office/drawing/2014/main" id="{9955910F-6A97-E526-BBD9-5AE71BA6B16A}"/>
              </a:ext>
            </a:extLst>
          </p:cNvPr>
          <p:cNvSpPr txBox="1"/>
          <p:nvPr/>
        </p:nvSpPr>
        <p:spPr>
          <a:xfrm>
            <a:off x="6897216" y="4633852"/>
            <a:ext cx="2754455" cy="395869"/>
          </a:xfrm>
          <a:prstGeom prst="rect">
            <a:avLst/>
          </a:prstGeom>
          <a:solidFill>
            <a:schemeClr val="bg1"/>
          </a:solidFill>
          <a:ln w="12700">
            <a:solidFill>
              <a:srgbClr val="0070C0"/>
            </a:solidFill>
            <a:prstDash val="solid"/>
          </a:ln>
          <a:effectLst/>
        </p:spPr>
        <p:txBody>
          <a:bodyPr wrap="square" lIns="36000" tIns="36000" rIns="36000" bIns="36000" rtlCol="0" anchor="t">
            <a:spAutoFit/>
          </a:bodyPr>
          <a:lstStyle/>
          <a:p>
            <a:pPr lvl="0" eaLnBrk="0" hangingPunct="0">
              <a:spcAft>
                <a:spcPts val="600"/>
              </a:spcAft>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過年度に当補助金に採択された場合は、その実用化達成状況の有無を記載</a:t>
            </a:r>
            <a:r>
              <a:rPr kumimoji="1" lang="ja-JP" altLang="en-US"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して</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ください。</a:t>
            </a:r>
            <a:endPar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7" name="テキスト ボックス 16">
            <a:extLst>
              <a:ext uri="{FF2B5EF4-FFF2-40B4-BE49-F238E27FC236}">
                <a16:creationId xmlns:a16="http://schemas.microsoft.com/office/drawing/2014/main" id="{4BAAD8D6-6A39-2954-970B-F00D3C657401}"/>
              </a:ext>
            </a:extLst>
          </p:cNvPr>
          <p:cNvSpPr txBox="1"/>
          <p:nvPr/>
        </p:nvSpPr>
        <p:spPr>
          <a:xfrm>
            <a:off x="4549603" y="5645829"/>
            <a:ext cx="4011730" cy="872922"/>
          </a:xfrm>
          <a:prstGeom prst="rect">
            <a:avLst/>
          </a:prstGeom>
          <a:solidFill>
            <a:schemeClr val="bg1"/>
          </a:solidFill>
          <a:ln w="12700">
            <a:solidFill>
              <a:srgbClr val="0070C0"/>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交付提案時点で、「パートナーシップ構築宣言」ポータルサイト</a:t>
            </a:r>
            <a:endPar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0" fontAlgn="base" latinLnBrk="0" hangingPunct="0">
              <a:lnSpc>
                <a:spcPct val="100000"/>
              </a:lnSpc>
              <a:spcBef>
                <a:spcPct val="0"/>
              </a:spcBef>
              <a:spcAft>
                <a:spcPts val="600"/>
              </a:spcAft>
              <a:buClrTx/>
              <a:buSzTx/>
              <a:buFontTx/>
              <a:buNone/>
              <a:tabLst/>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hlinkClick r:id="" action="ppaction://noaction"/>
              </a:rPr>
              <a:t>https://www.biz-partnership.jp/index.html</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）において宣言を公表している事業者である場合は、「有」を選択してください。</a:t>
            </a:r>
            <a:endPar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パートナーシップ構築宣言制度に基づく加点の対象となります。</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8" name="タイトル 1">
            <a:extLst>
              <a:ext uri="{FF2B5EF4-FFF2-40B4-BE49-F238E27FC236}">
                <a16:creationId xmlns:a16="http://schemas.microsoft.com/office/drawing/2014/main" id="{16610279-5337-CF8B-8CD1-683491507BBD}"/>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１～２枚</a:t>
            </a:r>
          </a:p>
        </p:txBody>
      </p:sp>
      <p:sp>
        <p:nvSpPr>
          <p:cNvPr id="19" name="正方形/長方形 18">
            <a:extLst>
              <a:ext uri="{FF2B5EF4-FFF2-40B4-BE49-F238E27FC236}">
                <a16:creationId xmlns:a16="http://schemas.microsoft.com/office/drawing/2014/main" id="{89A36142-B150-EB92-F87D-2ED2F6C3E641}"/>
              </a:ext>
            </a:extLst>
          </p:cNvPr>
          <p:cNvSpPr/>
          <p:nvPr/>
        </p:nvSpPr>
        <p:spPr>
          <a:xfrm>
            <a:off x="8561333" y="228745"/>
            <a:ext cx="1080119" cy="28800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white"/>
                </a:solidFill>
                <a:effectLst/>
                <a:uLnTx/>
                <a:uFillTx/>
                <a:latin typeface="Yu Gothic UI"/>
                <a:ea typeface="Yu Gothic UI"/>
                <a:cs typeface="+mn-cs"/>
              </a:rPr>
              <a:t>基本情報</a:t>
            </a:r>
          </a:p>
        </p:txBody>
      </p:sp>
    </p:spTree>
    <p:extLst>
      <p:ext uri="{BB962C8B-B14F-4D97-AF65-F5344CB8AC3E}">
        <p14:creationId xmlns:p14="http://schemas.microsoft.com/office/powerpoint/2010/main" val="29876467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7361CC-432D-BB21-BE19-BF65E5A94BE9}"/>
            </a:ext>
          </a:extLst>
        </p:cNvPr>
        <p:cNvGrpSpPr/>
        <p:nvPr/>
      </p:nvGrpSpPr>
      <p:grpSpPr>
        <a:xfrm>
          <a:off x="0" y="0"/>
          <a:ext cx="0" cy="0"/>
          <a:chOff x="0" y="0"/>
          <a:chExt cx="0" cy="0"/>
        </a:xfrm>
      </p:grpSpPr>
      <p:graphicFrame>
        <p:nvGraphicFramePr>
          <p:cNvPr id="11" name="表 5">
            <a:extLst>
              <a:ext uri="{FF2B5EF4-FFF2-40B4-BE49-F238E27FC236}">
                <a16:creationId xmlns:a16="http://schemas.microsoft.com/office/drawing/2014/main" id="{05E033AC-1A6F-644C-4D04-AEC025F67E6B}"/>
              </a:ext>
            </a:extLst>
          </p:cNvPr>
          <p:cNvGraphicFramePr>
            <a:graphicFrameLocks noGrp="1"/>
          </p:cNvGraphicFramePr>
          <p:nvPr>
            <p:extLst>
              <p:ext uri="{D42A27DB-BD31-4B8C-83A1-F6EECF244321}">
                <p14:modId xmlns:p14="http://schemas.microsoft.com/office/powerpoint/2010/main" val="299581664"/>
              </p:ext>
            </p:extLst>
          </p:nvPr>
        </p:nvGraphicFramePr>
        <p:xfrm>
          <a:off x="345296" y="3052980"/>
          <a:ext cx="9355940" cy="3616380"/>
        </p:xfrm>
        <a:graphic>
          <a:graphicData uri="http://schemas.openxmlformats.org/drawingml/2006/table">
            <a:tbl>
              <a:tblPr firstRow="1" bandRow="1">
                <a:tableStyleId>{2D5ABB26-0587-4C30-8999-92F81FD0307C}</a:tableStyleId>
              </a:tblPr>
              <a:tblGrid>
                <a:gridCol w="1297822">
                  <a:extLst>
                    <a:ext uri="{9D8B030D-6E8A-4147-A177-3AD203B41FA5}">
                      <a16:colId xmlns:a16="http://schemas.microsoft.com/office/drawing/2014/main" val="2376971184"/>
                    </a:ext>
                  </a:extLst>
                </a:gridCol>
                <a:gridCol w="3525716">
                  <a:extLst>
                    <a:ext uri="{9D8B030D-6E8A-4147-A177-3AD203B41FA5}">
                      <a16:colId xmlns:a16="http://schemas.microsoft.com/office/drawing/2014/main" val="2593565249"/>
                    </a:ext>
                  </a:extLst>
                </a:gridCol>
                <a:gridCol w="2592000">
                  <a:extLst>
                    <a:ext uri="{9D8B030D-6E8A-4147-A177-3AD203B41FA5}">
                      <a16:colId xmlns:a16="http://schemas.microsoft.com/office/drawing/2014/main" val="2394340697"/>
                    </a:ext>
                  </a:extLst>
                </a:gridCol>
                <a:gridCol w="970201">
                  <a:extLst>
                    <a:ext uri="{9D8B030D-6E8A-4147-A177-3AD203B41FA5}">
                      <a16:colId xmlns:a16="http://schemas.microsoft.com/office/drawing/2014/main" val="1807999324"/>
                    </a:ext>
                  </a:extLst>
                </a:gridCol>
                <a:gridCol w="970201">
                  <a:extLst>
                    <a:ext uri="{9D8B030D-6E8A-4147-A177-3AD203B41FA5}">
                      <a16:colId xmlns:a16="http://schemas.microsoft.com/office/drawing/2014/main" val="2557152213"/>
                    </a:ext>
                  </a:extLst>
                </a:gridCol>
              </a:tblGrid>
              <a:tr h="0">
                <a:tc gridSpan="4">
                  <a:txBody>
                    <a:bodyPr/>
                    <a:lstStyle/>
                    <a:p>
                      <a:r>
                        <a:rPr kumimoji="1" lang="en-US" altLang="ja-JP" sz="1050">
                          <a:latin typeface="+mn-ea"/>
                          <a:ea typeface="+mn-ea"/>
                        </a:rPr>
                        <a:t>【</a:t>
                      </a:r>
                      <a:r>
                        <a:rPr kumimoji="1" lang="ja-JP" altLang="en-US" sz="1050">
                          <a:latin typeface="+mn-ea"/>
                          <a:ea typeface="+mn-ea"/>
                        </a:rPr>
                        <a:t>連携の概要</a:t>
                      </a:r>
                      <a:r>
                        <a:rPr kumimoji="1" lang="en-US" altLang="ja-JP" sz="1050">
                          <a:latin typeface="+mn-ea"/>
                          <a:ea typeface="+mn-ea"/>
                        </a:rPr>
                        <a:t>】</a:t>
                      </a:r>
                      <a:r>
                        <a:rPr kumimoji="1" lang="ja-JP" altLang="en-US" sz="1050">
                          <a:latin typeface="+mn-ea"/>
                          <a:ea typeface="+mn-ea"/>
                        </a:rPr>
                        <a:t>　</a:t>
                      </a:r>
                      <a:r>
                        <a:rPr kumimoji="1" lang="en-US" altLang="ja-JP" sz="1050">
                          <a:latin typeface="+mn-ea"/>
                          <a:ea typeface="+mn-ea"/>
                        </a:rPr>
                        <a:t>※</a:t>
                      </a:r>
                      <a:r>
                        <a:rPr kumimoji="1" lang="ja-JP" altLang="en-US" sz="1050">
                          <a:latin typeface="+mn-ea"/>
                          <a:ea typeface="+mn-ea"/>
                        </a:rPr>
                        <a:t>「地元定着促進」「連携促進」の両分野から１つずつ以上選択すること</a:t>
                      </a:r>
                    </a:p>
                  </a:txBody>
                  <a:tcPr marL="36000" marR="36000" marT="3600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10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10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10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latin typeface="+mn-ea"/>
                        <a:ea typeface="+mn-ea"/>
                      </a:endParaRPr>
                    </a:p>
                  </a:txBody>
                  <a:tcPr marL="36000" marR="36000" marT="3600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2546253"/>
                  </a:ext>
                </a:extLst>
              </a:tr>
              <a:tr h="0">
                <a:tc>
                  <a:txBody>
                    <a:bodyPr/>
                    <a:lstStyle/>
                    <a:p>
                      <a:r>
                        <a:rPr kumimoji="1" lang="ja-JP" altLang="en-US" sz="1050">
                          <a:latin typeface="+mn-ea"/>
                          <a:ea typeface="+mn-ea"/>
                        </a:rPr>
                        <a:t>協力要素</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ja-JP" altLang="en-US" sz="1050">
                          <a:latin typeface="+mn-ea"/>
                          <a:ea typeface="+mn-ea"/>
                        </a:rPr>
                        <a:t>具体的施策</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ja-JP" altLang="en-US" sz="1050">
                          <a:latin typeface="+mn-ea"/>
                          <a:ea typeface="+mn-ea"/>
                        </a:rPr>
                        <a:t>実施方法</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ja-JP" altLang="en-US" sz="1050">
                          <a:latin typeface="+mn-ea"/>
                          <a:ea typeface="+mn-ea"/>
                        </a:rPr>
                        <a:t>目標値</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ja-JP" altLang="en-US" sz="1050">
                          <a:latin typeface="+mn-ea"/>
                          <a:ea typeface="+mn-ea"/>
                        </a:rPr>
                        <a:t>前年度実績値</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164169"/>
                  </a:ext>
                </a:extLst>
              </a:tr>
              <a:tr h="147041">
                <a:tc>
                  <a:txBody>
                    <a:bodyPr/>
                    <a:lstStyle/>
                    <a:p>
                      <a:r>
                        <a:rPr kumimoji="1" lang="ja-JP" altLang="en-US" sz="1050">
                          <a:latin typeface="+mn-ea"/>
                          <a:ea typeface="+mn-ea"/>
                        </a:rPr>
                        <a:t>①実証場所支援</a:t>
                      </a:r>
                      <a:endParaRPr kumimoji="1" lang="en-US" altLang="ja-JP" sz="1050">
                        <a:latin typeface="+mn-ea"/>
                        <a:ea typeface="+mn-ea"/>
                      </a:endParaRPr>
                    </a:p>
                    <a:p>
                      <a:endParaRPr kumimoji="1" lang="en-US" altLang="ja-JP" sz="1050">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kumimoji="1" lang="ja-JP" altLang="en-US" sz="1050">
                          <a:latin typeface="+mn-ea"/>
                          <a:ea typeface="+mn-ea"/>
                        </a:rPr>
                        <a:t>□実証場所の紹介・斡旋　□財産の貸し出し</a:t>
                      </a:r>
                      <a:endParaRPr kumimoji="1" lang="en-US" altLang="ja-JP" sz="1050">
                        <a:latin typeface="+mn-ea"/>
                        <a:ea typeface="+mn-ea"/>
                      </a:endParaRPr>
                    </a:p>
                    <a:p>
                      <a:r>
                        <a:rPr kumimoji="1" lang="ja-JP" altLang="en-US" sz="1050">
                          <a:latin typeface="+mn-ea"/>
                          <a:ea typeface="+mn-ea"/>
                        </a:rPr>
                        <a:t>□協力者仲介支援　　　 □行政手続支援</a:t>
                      </a:r>
                      <a:endParaRPr kumimoji="1" lang="en-US" altLang="ja-JP" sz="1050">
                        <a:latin typeface="+mn-ea"/>
                        <a:ea typeface="+mn-ea"/>
                      </a:endParaRPr>
                    </a:p>
                    <a:p>
                      <a:r>
                        <a:rPr kumimoji="1" lang="ja-JP" altLang="en-US" sz="1050">
                          <a:latin typeface="+mn-ea"/>
                          <a:ea typeface="+mn-ea"/>
                        </a:rPr>
                        <a:t>□その他（　　　　　　　　　　　　　　　　　　　　）</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61101633"/>
                  </a:ext>
                </a:extLst>
              </a:tr>
              <a:tr h="147041">
                <a:tc>
                  <a:txBody>
                    <a:bodyPr/>
                    <a:lstStyle/>
                    <a:p>
                      <a:r>
                        <a:rPr kumimoji="1" lang="ja-JP" altLang="en-US" sz="1050">
                          <a:latin typeface="+mn-ea"/>
                          <a:ea typeface="+mn-ea"/>
                        </a:rPr>
                        <a:t>②マッチング支援</a:t>
                      </a:r>
                      <a:endParaRPr kumimoji="1" lang="en-US" altLang="ja-JP" sz="1050">
                        <a:latin typeface="+mn-ea"/>
                        <a:ea typeface="+mn-ea"/>
                      </a:endParaRPr>
                    </a:p>
                    <a:p>
                      <a:pPr marL="0" marR="0" lvl="0" indent="0" algn="l" defTabSz="990564" rtl="0" eaLnBrk="1" fontAlgn="auto" latinLnBrk="0" hangingPunct="1">
                        <a:lnSpc>
                          <a:spcPct val="100000"/>
                        </a:lnSpc>
                        <a:spcBef>
                          <a:spcPts val="0"/>
                        </a:spcBef>
                        <a:spcAft>
                          <a:spcPts val="0"/>
                        </a:spcAft>
                        <a:buClrTx/>
                        <a:buSzTx/>
                        <a:buFontTx/>
                        <a:buNone/>
                        <a:tabLst/>
                        <a:defRPr/>
                      </a:pPr>
                      <a:endParaRPr kumimoji="1" lang="en-US" altLang="ja-JP" sz="1050">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kumimoji="1" lang="ja-JP" altLang="en-US" sz="1050">
                          <a:latin typeface="+mn-ea"/>
                          <a:ea typeface="+mn-ea"/>
                        </a:rPr>
                        <a:t>□地元企業の紹介（資材調達先、加工委託先等）</a:t>
                      </a:r>
                      <a:endParaRPr kumimoji="1" lang="en-US" altLang="ja-JP" sz="1050">
                        <a:latin typeface="+mn-ea"/>
                        <a:ea typeface="+mn-ea"/>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a:latin typeface="+mn-ea"/>
                          <a:ea typeface="+mn-ea"/>
                        </a:rPr>
                        <a:t>□商工会との連携　</a:t>
                      </a:r>
                      <a:r>
                        <a:rPr kumimoji="1" lang="ja-JP" altLang="en-US" sz="1050">
                          <a:solidFill>
                            <a:schemeClr val="tx1"/>
                          </a:solidFill>
                          <a:latin typeface="+mn-ea"/>
                          <a:ea typeface="+mn-ea"/>
                        </a:rPr>
                        <a:t>□マッチングイベントの開催　</a:t>
                      </a:r>
                      <a:r>
                        <a:rPr kumimoji="1" lang="ja-JP" altLang="en-US" sz="1050">
                          <a:latin typeface="+mn-ea"/>
                          <a:ea typeface="+mn-ea"/>
                        </a:rPr>
                        <a:t>□採用支援</a:t>
                      </a:r>
                      <a:endParaRPr kumimoji="1" lang="en-US" altLang="ja-JP" sz="1050">
                        <a:latin typeface="+mn-ea"/>
                        <a:ea typeface="+mn-ea"/>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a:latin typeface="+mn-ea"/>
                          <a:ea typeface="+mn-ea"/>
                        </a:rPr>
                        <a:t>□その他（　　　　　　　　　　　　　　　　　　　　）</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84844612"/>
                  </a:ext>
                </a:extLst>
              </a:tr>
              <a:tr h="147041">
                <a:tc>
                  <a:txBody>
                    <a:bodyPr/>
                    <a:lstStyle/>
                    <a:p>
                      <a:r>
                        <a:rPr kumimoji="1" lang="ja-JP" altLang="en-US" sz="1050">
                          <a:latin typeface="+mn-ea"/>
                          <a:ea typeface="+mn-ea"/>
                        </a:rPr>
                        <a:t>③販路開拓支援</a:t>
                      </a:r>
                      <a:endParaRPr kumimoji="1" lang="en-US" altLang="ja-JP" sz="1050">
                        <a:latin typeface="+mn-ea"/>
                        <a:ea typeface="+mn-ea"/>
                      </a:endParaRPr>
                    </a:p>
                    <a:p>
                      <a:pPr marL="0" marR="0" lvl="0" indent="0" algn="l" defTabSz="990564" rtl="0" eaLnBrk="1" fontAlgn="auto" latinLnBrk="0" hangingPunct="1">
                        <a:lnSpc>
                          <a:spcPct val="100000"/>
                        </a:lnSpc>
                        <a:spcBef>
                          <a:spcPts val="0"/>
                        </a:spcBef>
                        <a:spcAft>
                          <a:spcPts val="0"/>
                        </a:spcAft>
                        <a:buClrTx/>
                        <a:buSzTx/>
                        <a:buFontTx/>
                        <a:buNone/>
                        <a:tabLst/>
                        <a:defRPr/>
                      </a:pPr>
                      <a:endParaRPr kumimoji="1" lang="en-US" altLang="ja-JP" sz="1050">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kumimoji="1" lang="ja-JP" altLang="en-US" sz="1050">
                          <a:latin typeface="+mn-ea"/>
                          <a:ea typeface="+mn-ea"/>
                        </a:rPr>
                        <a:t>□販売先の斡旋　□協働プロジェクトの実施</a:t>
                      </a:r>
                      <a:endParaRPr kumimoji="1" lang="en-US" altLang="ja-JP" sz="1050">
                        <a:latin typeface="+mn-ea"/>
                        <a:ea typeface="+mn-ea"/>
                      </a:endParaRPr>
                    </a:p>
                    <a:p>
                      <a:r>
                        <a:rPr kumimoji="1" lang="ja-JP" altLang="en-US" sz="1050">
                          <a:latin typeface="+mn-ea"/>
                          <a:ea typeface="+mn-ea"/>
                        </a:rPr>
                        <a:t>□公共プロジェクトへの採択支援</a:t>
                      </a:r>
                      <a:endParaRPr kumimoji="1" lang="en-US" altLang="ja-JP" sz="1050">
                        <a:latin typeface="+mn-ea"/>
                        <a:ea typeface="+mn-ea"/>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a:latin typeface="+mn-ea"/>
                          <a:ea typeface="+mn-ea"/>
                        </a:rPr>
                        <a:t>□その他（　　　　　　　　　　　　　　　　　　　　）</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en-US" altLang="ja-JP" sz="105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endParaRPr kumimoji="1" lang="ja-JP" altLang="en-US" sz="105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endParaRPr kumimoji="1" lang="ja-JP" altLang="en-US" sz="105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26020667"/>
                  </a:ext>
                </a:extLst>
              </a:tr>
              <a:tr h="147041">
                <a:tc>
                  <a:txBody>
                    <a:bodyPr/>
                    <a:lstStyle/>
                    <a:p>
                      <a:r>
                        <a:rPr kumimoji="1" lang="ja-JP" altLang="en-US" sz="1050">
                          <a:latin typeface="+mn-ea"/>
                          <a:ea typeface="+mn-ea"/>
                        </a:rPr>
                        <a:t>④</a:t>
                      </a:r>
                      <a:r>
                        <a:rPr kumimoji="1" lang="en-US" altLang="ja-JP" sz="1050">
                          <a:latin typeface="+mn-ea"/>
                          <a:ea typeface="+mn-ea"/>
                        </a:rPr>
                        <a:t>PR</a:t>
                      </a:r>
                      <a:r>
                        <a:rPr kumimoji="1" lang="ja-JP" altLang="en-US" sz="1050">
                          <a:latin typeface="+mn-ea"/>
                          <a:ea typeface="+mn-ea"/>
                        </a:rPr>
                        <a:t>支援</a:t>
                      </a:r>
                      <a:endParaRPr kumimoji="1" lang="en-US" altLang="ja-JP" sz="1050">
                        <a:latin typeface="+mn-ea"/>
                        <a:ea typeface="+mn-ea"/>
                      </a:endParaRPr>
                    </a:p>
                    <a:p>
                      <a:pPr marL="0" marR="0" lvl="0" indent="0" algn="l" defTabSz="990564" rtl="0" eaLnBrk="1" fontAlgn="auto" latinLnBrk="0" hangingPunct="1">
                        <a:lnSpc>
                          <a:spcPct val="100000"/>
                        </a:lnSpc>
                        <a:spcBef>
                          <a:spcPts val="0"/>
                        </a:spcBef>
                        <a:spcAft>
                          <a:spcPts val="0"/>
                        </a:spcAft>
                        <a:buClrTx/>
                        <a:buSzTx/>
                        <a:buFontTx/>
                        <a:buNone/>
                        <a:tabLst/>
                        <a:defRPr/>
                      </a:pPr>
                      <a:endParaRPr kumimoji="1" lang="en-US" altLang="ja-JP" sz="1050">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a:latin typeface="+mn-ea"/>
                          <a:ea typeface="+mn-ea"/>
                        </a:rPr>
                        <a:t>□広報等への掲載　　□各種イベントへの招聘</a:t>
                      </a:r>
                      <a:endParaRPr kumimoji="1" lang="en-US" altLang="ja-JP" sz="1050">
                        <a:latin typeface="+mn-ea"/>
                        <a:ea typeface="+mn-ea"/>
                      </a:endParaRPr>
                    </a:p>
                    <a:p>
                      <a:r>
                        <a:rPr kumimoji="1" lang="ja-JP" altLang="en-US" sz="1050">
                          <a:latin typeface="+mn-ea"/>
                          <a:ea typeface="+mn-ea"/>
                        </a:rPr>
                        <a:t>□小中学校等との連携支援（キャリア教育支援）</a:t>
                      </a:r>
                      <a:endParaRPr kumimoji="1" lang="en-US" altLang="ja-JP" sz="1050">
                        <a:latin typeface="+mn-ea"/>
                        <a:ea typeface="+mn-ea"/>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a:latin typeface="+mn-ea"/>
                          <a:ea typeface="+mn-ea"/>
                        </a:rPr>
                        <a:t>□その他（　　　　　　　　　　　　　　　　　　　　）</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33772568"/>
                  </a:ext>
                </a:extLst>
              </a:tr>
              <a:tr h="0">
                <a:tc>
                  <a:txBody>
                    <a:bodyPr/>
                    <a:lstStyle/>
                    <a:p>
                      <a:r>
                        <a:rPr kumimoji="1" lang="ja-JP" altLang="en-US" sz="1050">
                          <a:latin typeface="+mn-ea"/>
                          <a:ea typeface="+mn-ea"/>
                        </a:rPr>
                        <a:t>⑤財政支援</a:t>
                      </a:r>
                      <a:endParaRPr kumimoji="1" lang="en-US" altLang="ja-JP" sz="1050">
                        <a:latin typeface="+mn-ea"/>
                        <a:ea typeface="+mn-ea"/>
                      </a:endParaRPr>
                    </a:p>
                    <a:p>
                      <a:pPr marL="0" marR="0" lvl="0" indent="0" algn="l" defTabSz="990564" rtl="0" eaLnBrk="1" fontAlgn="auto" latinLnBrk="0" hangingPunct="1">
                        <a:lnSpc>
                          <a:spcPct val="100000"/>
                        </a:lnSpc>
                        <a:spcBef>
                          <a:spcPts val="0"/>
                        </a:spcBef>
                        <a:spcAft>
                          <a:spcPts val="0"/>
                        </a:spcAft>
                        <a:buClrTx/>
                        <a:buSzTx/>
                        <a:buFontTx/>
                        <a:buNone/>
                        <a:tabLst/>
                        <a:defRPr/>
                      </a:pPr>
                      <a:endParaRPr kumimoji="1" lang="en-US" altLang="ja-JP" sz="1050">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a:latin typeface="+mn-ea"/>
                          <a:ea typeface="+mn-ea"/>
                        </a:rPr>
                        <a:t>□賃料等の軽減　　　□資金提供</a:t>
                      </a:r>
                      <a:endParaRPr kumimoji="1" lang="en-US" altLang="ja-JP" sz="1050">
                        <a:latin typeface="+mn-ea"/>
                        <a:ea typeface="+mn-ea"/>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a:latin typeface="+mn-ea"/>
                          <a:ea typeface="+mn-ea"/>
                        </a:rPr>
                        <a:t>□その他（　　　　　　　　　　　　　　　　　　　　）</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41008888"/>
                  </a:ext>
                </a:extLst>
              </a:tr>
              <a:tr h="493112">
                <a:tc>
                  <a:txBody>
                    <a:bodyPr/>
                    <a:lstStyle/>
                    <a:p>
                      <a:r>
                        <a:rPr kumimoji="1" lang="ja-JP" altLang="en-US" sz="1050">
                          <a:latin typeface="+mn-ea"/>
                          <a:ea typeface="+mn-ea"/>
                        </a:rPr>
                        <a:t>⑥その他連携</a:t>
                      </a:r>
                      <a:endParaRPr kumimoji="1" lang="en-US" altLang="ja-JP" sz="1050" strike="sngStrike">
                        <a:solidFill>
                          <a:srgbClr val="FF0000"/>
                        </a:solidFill>
                        <a:highlight>
                          <a:srgbClr val="FFFF00"/>
                        </a:highlight>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a:latin typeface="+mn-ea"/>
                          <a:ea typeface="+mn-ea"/>
                        </a:rPr>
                        <a:t>□検査への同席　　　□各種情報提供　□技術連携・指導</a:t>
                      </a:r>
                      <a:endParaRPr kumimoji="1" lang="en-US" altLang="ja-JP" sz="1050">
                        <a:latin typeface="+mn-ea"/>
                        <a:ea typeface="+mn-ea"/>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a:latin typeface="+mn-ea"/>
                          <a:ea typeface="+mn-ea"/>
                        </a:rPr>
                        <a:t>□住民説明への協力（資料・調査票等）　</a:t>
                      </a:r>
                      <a:endParaRPr kumimoji="1" lang="en-US" altLang="ja-JP" sz="1050">
                        <a:latin typeface="+mn-ea"/>
                        <a:ea typeface="+mn-ea"/>
                      </a:endParaRPr>
                    </a:p>
                    <a:p>
                      <a:pPr marL="0" marR="0" lvl="0" indent="0" algn="l" defTabSz="990564" rtl="0" eaLnBrk="1" fontAlgn="auto" latinLnBrk="0" hangingPunct="1">
                        <a:lnSpc>
                          <a:spcPct val="100000"/>
                        </a:lnSpc>
                        <a:spcBef>
                          <a:spcPts val="0"/>
                        </a:spcBef>
                        <a:spcAft>
                          <a:spcPts val="0"/>
                        </a:spcAft>
                        <a:buClrTx/>
                        <a:buSzTx/>
                        <a:buFontTx/>
                        <a:buNone/>
                        <a:tabLst/>
                        <a:defRPr/>
                      </a:pPr>
                      <a:r>
                        <a:rPr kumimoji="1" lang="ja-JP" altLang="en-US" sz="1050">
                          <a:latin typeface="+mn-ea"/>
                          <a:ea typeface="+mn-ea"/>
                        </a:rPr>
                        <a:t>□その他（　　　　　　　　　　　　　　　　　　　　）</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kumimoji="1" lang="ja-JP" altLang="en-US" sz="1050">
                        <a:solidFill>
                          <a:schemeClr val="tx1"/>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16024476"/>
                  </a:ext>
                </a:extLst>
              </a:tr>
            </a:tbl>
          </a:graphicData>
        </a:graphic>
      </p:graphicFrame>
      <p:graphicFrame>
        <p:nvGraphicFramePr>
          <p:cNvPr id="8" name="think-cell data - do not delete" hidden="1">
            <a:extLst>
              <a:ext uri="{FF2B5EF4-FFF2-40B4-BE49-F238E27FC236}">
                <a16:creationId xmlns:a16="http://schemas.microsoft.com/office/drawing/2014/main" id="{C1613F26-1E08-D63C-7C92-D9A7BA7A5DE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39" imgH="642" progId="TCLayout.ActiveDocument.1">
                  <p:embed/>
                </p:oleObj>
              </mc:Choice>
              <mc:Fallback>
                <p:oleObj name="think-cellスライド" r:id="rId4" imgW="639" imgH="642" progId="TCLayout.ActiveDocument.1">
                  <p:embed/>
                  <p:pic>
                    <p:nvPicPr>
                      <p:cNvPr id="8" name="think-cell data - do not delete" hidden="1">
                        <a:extLst>
                          <a:ext uri="{FF2B5EF4-FFF2-40B4-BE49-F238E27FC236}">
                            <a16:creationId xmlns:a16="http://schemas.microsoft.com/office/drawing/2014/main" id="{C1613F26-1E08-D63C-7C92-D9A7BA7A5DE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タイトル 1">
            <a:extLst>
              <a:ext uri="{FF2B5EF4-FFF2-40B4-BE49-F238E27FC236}">
                <a16:creationId xmlns:a16="http://schemas.microsoft.com/office/drawing/2014/main" id="{58F534D2-242F-CCE3-798D-D46B4B101FB3}"/>
              </a:ext>
            </a:extLst>
          </p:cNvPr>
          <p:cNvSpPr>
            <a:spLocks noGrp="1"/>
          </p:cNvSpPr>
          <p:nvPr>
            <p:ph type="title"/>
          </p:nvPr>
        </p:nvSpPr>
        <p:spPr>
          <a:xfrm>
            <a:off x="272480" y="188640"/>
            <a:ext cx="9361039" cy="351109"/>
          </a:xfrm>
        </p:spPr>
        <p:txBody>
          <a:bodyPr vert="horz"/>
          <a:lstStyle/>
          <a:p>
            <a:r>
              <a:rPr lang="ja-JP" altLang="en-US"/>
              <a:t>地域課題解決に向けた取組内容、イノベ構想地域パートナーとの調整・連携状況</a:t>
            </a:r>
            <a:r>
              <a:rPr lang="en-US" altLang="ja-JP"/>
              <a:t>【</a:t>
            </a:r>
            <a:r>
              <a:rPr lang="ja-JP" altLang="en-US"/>
              <a:t>活用する場合記載</a:t>
            </a:r>
            <a:r>
              <a:rPr lang="en-US" altLang="ja-JP"/>
              <a:t>】</a:t>
            </a:r>
            <a:endParaRPr lang="ja-JP" altLang="en-US"/>
          </a:p>
        </p:txBody>
      </p:sp>
      <p:sp>
        <p:nvSpPr>
          <p:cNvPr id="15" name="スライド番号プレースホルダー 2">
            <a:extLst>
              <a:ext uri="{FF2B5EF4-FFF2-40B4-BE49-F238E27FC236}">
                <a16:creationId xmlns:a16="http://schemas.microsoft.com/office/drawing/2014/main" id="{589DAD9C-A3CE-8C2B-5246-2E03DF978BC6}"/>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30</a:t>
            </a:fld>
            <a:endParaRPr kumimoji="1" lang="ja-JP" altLang="en-US" sz="105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6" name="フッター プレースホルダー 3">
            <a:extLst>
              <a:ext uri="{FF2B5EF4-FFF2-40B4-BE49-F238E27FC236}">
                <a16:creationId xmlns:a16="http://schemas.microsoft.com/office/drawing/2014/main" id="{F80D7C04-1DE0-B720-BC86-6107C1DEC29F}"/>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3" name="タイトル 1">
            <a:extLst>
              <a:ext uri="{FF2B5EF4-FFF2-40B4-BE49-F238E27FC236}">
                <a16:creationId xmlns:a16="http://schemas.microsoft.com/office/drawing/2014/main" id="{EF084DD2-493B-99D7-FA32-D88BC44F18C9}"/>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graphicFrame>
        <p:nvGraphicFramePr>
          <p:cNvPr id="14" name="表 9">
            <a:extLst>
              <a:ext uri="{FF2B5EF4-FFF2-40B4-BE49-F238E27FC236}">
                <a16:creationId xmlns:a16="http://schemas.microsoft.com/office/drawing/2014/main" id="{C71A687A-DE6D-E104-0746-FD25EAB1173C}"/>
              </a:ext>
            </a:extLst>
          </p:cNvPr>
          <p:cNvGraphicFramePr>
            <a:graphicFrameLocks noGrp="1"/>
          </p:cNvGraphicFramePr>
          <p:nvPr>
            <p:extLst>
              <p:ext uri="{D42A27DB-BD31-4B8C-83A1-F6EECF244321}">
                <p14:modId xmlns:p14="http://schemas.microsoft.com/office/powerpoint/2010/main" val="1171186764"/>
              </p:ext>
            </p:extLst>
          </p:nvPr>
        </p:nvGraphicFramePr>
        <p:xfrm>
          <a:off x="344488" y="716081"/>
          <a:ext cx="9359900" cy="754380"/>
        </p:xfrm>
        <a:graphic>
          <a:graphicData uri="http://schemas.openxmlformats.org/drawingml/2006/table">
            <a:tbl>
              <a:tblPr firstRow="1" bandRow="1">
                <a:tableStyleId>{2D5ABB26-0587-4C30-8999-92F81FD0307C}</a:tableStyleId>
              </a:tblPr>
              <a:tblGrid>
                <a:gridCol w="720080">
                  <a:extLst>
                    <a:ext uri="{9D8B030D-6E8A-4147-A177-3AD203B41FA5}">
                      <a16:colId xmlns:a16="http://schemas.microsoft.com/office/drawing/2014/main" val="3471068759"/>
                    </a:ext>
                  </a:extLst>
                </a:gridCol>
                <a:gridCol w="2964299">
                  <a:extLst>
                    <a:ext uri="{9D8B030D-6E8A-4147-A177-3AD203B41FA5}">
                      <a16:colId xmlns:a16="http://schemas.microsoft.com/office/drawing/2014/main" val="2008786202"/>
                    </a:ext>
                  </a:extLst>
                </a:gridCol>
                <a:gridCol w="1140157">
                  <a:extLst>
                    <a:ext uri="{9D8B030D-6E8A-4147-A177-3AD203B41FA5}">
                      <a16:colId xmlns:a16="http://schemas.microsoft.com/office/drawing/2014/main" val="3855576993"/>
                    </a:ext>
                  </a:extLst>
                </a:gridCol>
                <a:gridCol w="4535364">
                  <a:extLst>
                    <a:ext uri="{9D8B030D-6E8A-4147-A177-3AD203B41FA5}">
                      <a16:colId xmlns:a16="http://schemas.microsoft.com/office/drawing/2014/main" val="1730953258"/>
                    </a:ext>
                  </a:extLst>
                </a:gridCol>
              </a:tblGrid>
              <a:tr h="0">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kern="1200">
                          <a:solidFill>
                            <a:schemeClr val="tx1"/>
                          </a:solidFill>
                          <a:latin typeface="+mn-lt"/>
                          <a:ea typeface="+mn-ea"/>
                          <a:cs typeface="+mn-cs"/>
                        </a:rPr>
                        <a:t>【</a:t>
                      </a:r>
                      <a:r>
                        <a:rPr kumimoji="1" lang="ja-JP" altLang="en-US" sz="1050" kern="1200">
                          <a:solidFill>
                            <a:schemeClr val="tx1"/>
                          </a:solidFill>
                          <a:latin typeface="+mn-lt"/>
                          <a:ea typeface="+mn-ea"/>
                          <a:cs typeface="+mn-cs"/>
                        </a:rPr>
                        <a:t>連携するイノベ構想地域パートナーの情報</a:t>
                      </a:r>
                      <a:r>
                        <a:rPr kumimoji="1" lang="en-US" altLang="ja-JP" sz="1050" kern="1200">
                          <a:solidFill>
                            <a:schemeClr val="tx1"/>
                          </a:solidFill>
                          <a:latin typeface="+mn-lt"/>
                          <a:ea typeface="+mn-ea"/>
                          <a:cs typeface="+mn-cs"/>
                        </a:rPr>
                        <a:t>】</a:t>
                      </a:r>
                      <a:r>
                        <a:rPr kumimoji="1" lang="ja-JP" altLang="en-US" sz="1050" kern="1200">
                          <a:solidFill>
                            <a:schemeClr val="tx1"/>
                          </a:solidFill>
                          <a:latin typeface="+mn-lt"/>
                          <a:ea typeface="+mn-ea"/>
                          <a:cs typeface="+mn-cs"/>
                        </a:rPr>
                        <a:t>　</a:t>
                      </a:r>
                      <a:r>
                        <a:rPr kumimoji="1" lang="en-US" altLang="ja-JP" sz="1050" b="0" kern="1200">
                          <a:solidFill>
                            <a:schemeClr val="tx1"/>
                          </a:solidFill>
                          <a:latin typeface="+mn-lt"/>
                          <a:ea typeface="+mn-ea"/>
                          <a:cs typeface="+mn-cs"/>
                        </a:rPr>
                        <a:t>※</a:t>
                      </a:r>
                      <a:r>
                        <a:rPr kumimoji="1" lang="ja-JP" altLang="en-US" sz="105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確実に連絡のつく宛先を記載してください。</a:t>
                      </a:r>
                      <a:endParaRPr kumimoji="1" lang="en-US" altLang="ja-JP" sz="105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100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100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kumimoji="1" lang="ja-JP" altLang="en-US" sz="100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93358387"/>
                  </a:ext>
                </a:extLst>
              </a:tr>
              <a:tr h="0">
                <a:tc>
                  <a:txBody>
                    <a:bodyPr/>
                    <a:lstStyle/>
                    <a:p>
                      <a:pPr algn="ctr"/>
                      <a:r>
                        <a:rPr kumimoji="1" lang="ja-JP" altLang="en-US" sz="1050">
                          <a:latin typeface="+mj-lt"/>
                        </a:rPr>
                        <a:t>組織名</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kumimoji="1" lang="ja-JP" altLang="en-US" sz="1050">
                        <a:latin typeface="+mj-lt"/>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a:r>
                        <a:rPr kumimoji="1" lang="ja-JP" altLang="en-US" sz="1050">
                          <a:latin typeface="+mj-lt"/>
                        </a:rPr>
                        <a:t>担当部署</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kumimoji="1" lang="ja-JP" altLang="en-US" sz="1050">
                        <a:latin typeface="+mj-lt"/>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36053508"/>
                  </a:ext>
                </a:extLst>
              </a:tr>
              <a:tr h="0">
                <a:tc>
                  <a:txBody>
                    <a:bodyPr/>
                    <a:lstStyle/>
                    <a:p>
                      <a:pPr algn="ctr"/>
                      <a:r>
                        <a:rPr kumimoji="1" lang="ja-JP" altLang="en-US" sz="1050">
                          <a:latin typeface="+mj-lt"/>
                        </a:rPr>
                        <a:t>担当者名</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endParaRPr kumimoji="1" lang="ja-JP" altLang="en-US" sz="1050">
                        <a:latin typeface="+mj-lt"/>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a:r>
                        <a:rPr kumimoji="1" lang="ja-JP" altLang="en-US" sz="1050">
                          <a:latin typeface="+mj-lt"/>
                        </a:rPr>
                        <a:t>担当者連絡先</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l"/>
                      <a:r>
                        <a:rPr kumimoji="1" lang="en-US" altLang="ja-JP" sz="1050">
                          <a:latin typeface="+mj-lt"/>
                        </a:rPr>
                        <a:t>【</a:t>
                      </a:r>
                      <a:r>
                        <a:rPr kumimoji="1" lang="ja-JP" altLang="en-US" sz="1050">
                          <a:latin typeface="+mj-lt"/>
                        </a:rPr>
                        <a:t>電話</a:t>
                      </a:r>
                      <a:r>
                        <a:rPr kumimoji="1" lang="en-US" altLang="ja-JP" sz="1050">
                          <a:latin typeface="+mj-lt"/>
                        </a:rPr>
                        <a:t>】</a:t>
                      </a:r>
                      <a:r>
                        <a:rPr kumimoji="1" lang="ja-JP" altLang="en-US" sz="1050">
                          <a:latin typeface="+mj-lt"/>
                        </a:rPr>
                        <a:t>　　　　　　　　　　</a:t>
                      </a:r>
                      <a:r>
                        <a:rPr kumimoji="1" lang="en-US" altLang="ja-JP" sz="1050">
                          <a:latin typeface="+mj-lt"/>
                        </a:rPr>
                        <a:t>【Email】</a:t>
                      </a:r>
                      <a:endParaRPr kumimoji="1" lang="ja-JP" altLang="en-US" sz="1050">
                        <a:latin typeface="+mj-lt"/>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40717383"/>
                  </a:ext>
                </a:extLst>
              </a:tr>
            </a:tbl>
          </a:graphicData>
        </a:graphic>
      </p:graphicFrame>
      <p:graphicFrame>
        <p:nvGraphicFramePr>
          <p:cNvPr id="19" name="表 5">
            <a:extLst>
              <a:ext uri="{FF2B5EF4-FFF2-40B4-BE49-F238E27FC236}">
                <a16:creationId xmlns:a16="http://schemas.microsoft.com/office/drawing/2014/main" id="{ED7F6D98-D589-D054-D4EE-29CC1F9D4540}"/>
              </a:ext>
            </a:extLst>
          </p:cNvPr>
          <p:cNvGraphicFramePr>
            <a:graphicFrameLocks noGrp="1"/>
          </p:cNvGraphicFramePr>
          <p:nvPr>
            <p:extLst>
              <p:ext uri="{D42A27DB-BD31-4B8C-83A1-F6EECF244321}">
                <p14:modId xmlns:p14="http://schemas.microsoft.com/office/powerpoint/2010/main" val="271933978"/>
              </p:ext>
            </p:extLst>
          </p:nvPr>
        </p:nvGraphicFramePr>
        <p:xfrm>
          <a:off x="345626" y="1603120"/>
          <a:ext cx="9359902" cy="1424160"/>
        </p:xfrm>
        <a:graphic>
          <a:graphicData uri="http://schemas.openxmlformats.org/drawingml/2006/table">
            <a:tbl>
              <a:tblPr firstRow="1" bandRow="1">
                <a:tableStyleId>{2D5ABB26-0587-4C30-8999-92F81FD0307C}</a:tableStyleId>
              </a:tblPr>
              <a:tblGrid>
                <a:gridCol w="8389701">
                  <a:extLst>
                    <a:ext uri="{9D8B030D-6E8A-4147-A177-3AD203B41FA5}">
                      <a16:colId xmlns:a16="http://schemas.microsoft.com/office/drawing/2014/main" val="2272419329"/>
                    </a:ext>
                  </a:extLst>
                </a:gridCol>
                <a:gridCol w="970201">
                  <a:extLst>
                    <a:ext uri="{9D8B030D-6E8A-4147-A177-3AD203B41FA5}">
                      <a16:colId xmlns:a16="http://schemas.microsoft.com/office/drawing/2014/main" val="2557152213"/>
                    </a:ext>
                  </a:extLst>
                </a:gridCol>
              </a:tblGrid>
              <a:tr h="100109">
                <a:tc>
                  <a:txBody>
                    <a:bodyPr/>
                    <a:lstStyle/>
                    <a:p>
                      <a:r>
                        <a:rPr kumimoji="1" lang="en-US" altLang="ja-JP" sz="1050">
                          <a:latin typeface="+mn-ea"/>
                          <a:ea typeface="+mn-ea"/>
                        </a:rPr>
                        <a:t>【</a:t>
                      </a:r>
                      <a:r>
                        <a:rPr kumimoji="1" lang="ja-JP" altLang="en-US" sz="1050">
                          <a:latin typeface="+mn-ea"/>
                          <a:ea typeface="+mn-ea"/>
                        </a:rPr>
                        <a:t>連携の概要</a:t>
                      </a:r>
                      <a:r>
                        <a:rPr kumimoji="1" lang="en-US" altLang="ja-JP" sz="1050">
                          <a:latin typeface="+mn-ea"/>
                          <a:ea typeface="+mn-ea"/>
                        </a:rPr>
                        <a:t>】</a:t>
                      </a:r>
                      <a:r>
                        <a:rPr kumimoji="1" lang="ja-JP" altLang="en-US" sz="1050">
                          <a:latin typeface="+mn-ea"/>
                          <a:ea typeface="+mn-ea"/>
                        </a:rPr>
                        <a:t>　</a:t>
                      </a:r>
                      <a:r>
                        <a:rPr kumimoji="1" lang="en-US" altLang="ja-JP" sz="1050">
                          <a:latin typeface="+mn-ea"/>
                          <a:ea typeface="+mn-ea"/>
                        </a:rPr>
                        <a:t>※</a:t>
                      </a:r>
                      <a:r>
                        <a:rPr kumimoji="1" lang="ja-JP" altLang="en-US" sz="1050">
                          <a:latin typeface="+mn-ea"/>
                          <a:ea typeface="+mn-ea"/>
                        </a:rPr>
                        <a:t>記載内容は連携するイノベ構想地域パートナーと合意した内容としてください。　</a:t>
                      </a:r>
                    </a:p>
                  </a:txBody>
                  <a:tcPr marL="36000" marR="36000" marT="3600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latin typeface="+mn-ea"/>
                        <a:ea typeface="+mn-ea"/>
                      </a:endParaRPr>
                    </a:p>
                  </a:txBody>
                  <a:tcPr marL="36000" marR="36000" marT="3600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2546253"/>
                  </a:ext>
                </a:extLst>
              </a:tr>
              <a:tr h="651163">
                <a:tc gridSpan="2">
                  <a:txBody>
                    <a:bodyPr/>
                    <a:lstStyle/>
                    <a:p>
                      <a:r>
                        <a:rPr kumimoji="1" lang="ja-JP" altLang="en-US" sz="1050">
                          <a:solidFill>
                            <a:schemeClr val="tx1"/>
                          </a:solidFill>
                          <a:latin typeface="+mn-ea"/>
                          <a:ea typeface="+mn-ea"/>
                        </a:rPr>
                        <a:t>■連携組織等の概要（○○文字程度）</a:t>
                      </a:r>
                      <a:endParaRPr kumimoji="1" lang="en-US" altLang="ja-JP" sz="1050" strike="sngStrike">
                        <a:solidFill>
                          <a:schemeClr val="tx1"/>
                        </a:solidFill>
                        <a:latin typeface="+mn-ea"/>
                        <a:ea typeface="+mn-ea"/>
                      </a:endParaRPr>
                    </a:p>
                    <a:p>
                      <a:r>
                        <a:rPr kumimoji="1" lang="ja-JP" altLang="en-US" sz="1050" b="0">
                          <a:solidFill>
                            <a:schemeClr val="tx1"/>
                          </a:solidFill>
                          <a:latin typeface="+mn-ea"/>
                          <a:ea typeface="+mn-ea"/>
                        </a:rPr>
                        <a:t>　・</a:t>
                      </a:r>
                      <a:endParaRPr kumimoji="1" lang="en-US" altLang="ja-JP" sz="1050" b="0">
                        <a:solidFill>
                          <a:schemeClr val="tx1"/>
                        </a:solidFill>
                        <a:latin typeface="+mn-ea"/>
                        <a:ea typeface="+mn-ea"/>
                      </a:endParaRPr>
                    </a:p>
                    <a:p>
                      <a:r>
                        <a:rPr kumimoji="1" lang="ja-JP" altLang="en-US" sz="1050" b="0">
                          <a:solidFill>
                            <a:schemeClr val="tx1"/>
                          </a:solidFill>
                          <a:latin typeface="+mn-ea"/>
                          <a:ea typeface="+mn-ea"/>
                        </a:rPr>
                        <a:t>　・</a:t>
                      </a:r>
                      <a:endParaRPr kumimoji="1" lang="en-US" altLang="ja-JP" sz="1050">
                        <a:solidFill>
                          <a:schemeClr val="tx1"/>
                        </a:solidFill>
                        <a:latin typeface="+mn-ea"/>
                        <a:ea typeface="+mn-ea"/>
                      </a:endParaRPr>
                    </a:p>
                    <a:p>
                      <a:r>
                        <a:rPr kumimoji="1" lang="ja-JP" altLang="en-US" sz="1050">
                          <a:solidFill>
                            <a:schemeClr val="tx1"/>
                          </a:solidFill>
                          <a:latin typeface="+mn-ea"/>
                          <a:ea typeface="+mn-ea"/>
                        </a:rPr>
                        <a:t>■申請者とイノベ構想地域パートナーとの連携内容・連携体制</a:t>
                      </a:r>
                      <a:endParaRPr kumimoji="1" lang="en-US" altLang="ja-JP" sz="1050">
                        <a:solidFill>
                          <a:schemeClr val="tx1"/>
                        </a:solidFill>
                        <a:latin typeface="+mn-ea"/>
                        <a:ea typeface="+mn-ea"/>
                      </a:endParaRPr>
                    </a:p>
                    <a:p>
                      <a:r>
                        <a:rPr kumimoji="1" lang="ja-JP" altLang="en-US" sz="1050" b="0">
                          <a:solidFill>
                            <a:schemeClr val="tx1"/>
                          </a:solidFill>
                          <a:latin typeface="+mn-ea"/>
                          <a:ea typeface="+mn-ea"/>
                        </a:rPr>
                        <a:t>　・</a:t>
                      </a:r>
                      <a:endParaRPr kumimoji="1" lang="en-US" altLang="ja-JP" sz="1050" b="0">
                        <a:solidFill>
                          <a:srgbClr val="FF0E0E"/>
                        </a:solidFill>
                        <a:latin typeface="+mn-ea"/>
                        <a:ea typeface="+mn-ea"/>
                      </a:endParaRPr>
                    </a:p>
                    <a:p>
                      <a:r>
                        <a:rPr kumimoji="1" lang="ja-JP" altLang="en-US" sz="1050" b="0">
                          <a:solidFill>
                            <a:schemeClr val="tx1"/>
                          </a:solidFill>
                          <a:latin typeface="+mn-ea"/>
                          <a:ea typeface="+mn-ea"/>
                        </a:rPr>
                        <a:t>　・</a:t>
                      </a:r>
                      <a:endParaRPr kumimoji="1" lang="en-US" altLang="ja-JP" sz="1050" b="0">
                        <a:solidFill>
                          <a:schemeClr val="tx1"/>
                        </a:solidFill>
                        <a:latin typeface="+mn-ea"/>
                        <a:ea typeface="+mn-ea"/>
                      </a:endParaRPr>
                    </a:p>
                    <a:p>
                      <a:endParaRPr kumimoji="1" lang="en-US" altLang="ja-JP" sz="1050" b="0">
                        <a:solidFill>
                          <a:srgbClr val="FF0E0E"/>
                        </a:solidFill>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r>
                        <a:rPr kumimoji="1" lang="ja-JP" altLang="en-US" sz="1050">
                          <a:latin typeface="+mn-ea"/>
                          <a:ea typeface="+mn-ea"/>
                        </a:rPr>
                        <a:t>実績値</a:t>
                      </a: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164169"/>
                  </a:ext>
                </a:extLst>
              </a:tr>
            </a:tbl>
          </a:graphicData>
        </a:graphic>
      </p:graphicFrame>
      <p:sp>
        <p:nvSpPr>
          <p:cNvPr id="7" name="正方形/長方形 6">
            <a:extLst>
              <a:ext uri="{FF2B5EF4-FFF2-40B4-BE49-F238E27FC236}">
                <a16:creationId xmlns:a16="http://schemas.microsoft.com/office/drawing/2014/main" id="{AC2AE4A7-591E-D7EA-8C11-495825FEBE26}"/>
              </a:ext>
            </a:extLst>
          </p:cNvPr>
          <p:cNvSpPr/>
          <p:nvPr/>
        </p:nvSpPr>
        <p:spPr>
          <a:xfrm>
            <a:off x="8561333" y="237938"/>
            <a:ext cx="1080119" cy="28800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a:solidFill>
                  <a:prstClr val="white"/>
                </a:solidFill>
                <a:latin typeface="Yu Gothic UI"/>
                <a:ea typeface="Yu Gothic UI"/>
              </a:rPr>
              <a:t>地域課題解決</a:t>
            </a:r>
            <a:r>
              <a:rPr kumimoji="1" lang="ja-JP" altLang="en-US" sz="1200" b="0" i="0" u="none" strike="noStrike" kern="1200" cap="none" spc="0" normalizeH="0" baseline="0" noProof="0">
                <a:ln>
                  <a:noFill/>
                </a:ln>
                <a:solidFill>
                  <a:prstClr val="white"/>
                </a:solidFill>
                <a:effectLst/>
                <a:uLnTx/>
                <a:uFillTx/>
                <a:latin typeface="Yu Gothic UI"/>
                <a:ea typeface="Yu Gothic UI"/>
                <a:cs typeface="+mn-cs"/>
              </a:rPr>
              <a:t>枠</a:t>
            </a:r>
          </a:p>
        </p:txBody>
      </p:sp>
      <p:sp>
        <p:nvSpPr>
          <p:cNvPr id="28" name="テキスト ボックス 27">
            <a:extLst>
              <a:ext uri="{FF2B5EF4-FFF2-40B4-BE49-F238E27FC236}">
                <a16:creationId xmlns:a16="http://schemas.microsoft.com/office/drawing/2014/main" id="{A46FC468-CDF9-B7C3-3279-BCC2741C3162}"/>
              </a:ext>
            </a:extLst>
          </p:cNvPr>
          <p:cNvSpPr txBox="1"/>
          <p:nvPr/>
        </p:nvSpPr>
        <p:spPr>
          <a:xfrm>
            <a:off x="5124893" y="4193273"/>
            <a:ext cx="4579495" cy="1919363"/>
          </a:xfrm>
          <a:prstGeom prst="accentBorderCallout3">
            <a:avLst>
              <a:gd name="adj1" fmla="val 32487"/>
              <a:gd name="adj2" fmla="val 101515"/>
              <a:gd name="adj3" fmla="val 32030"/>
              <a:gd name="adj4" fmla="val 103269"/>
              <a:gd name="adj5" fmla="val -56835"/>
              <a:gd name="adj6" fmla="val 103376"/>
              <a:gd name="adj7" fmla="val -89038"/>
              <a:gd name="adj8" fmla="val -46696"/>
            </a:avLst>
          </a:prstGeom>
          <a:solidFill>
            <a:schemeClr val="bg1"/>
          </a:solidFill>
          <a:ln w="12700">
            <a:solidFill>
              <a:schemeClr val="accent1"/>
            </a:solidFill>
            <a:prstDash val="solid"/>
            <a:headEnd type="diamond" w="med" len="med"/>
            <a:tailEnd type="diamond" w="med" len="med"/>
          </a:ln>
          <a:effectLst/>
        </p:spPr>
        <p:txBody>
          <a:bodyPr wrap="square" lIns="36000" tIns="36000" rIns="36000" bIns="36000" rtlCol="0" anchor="t">
            <a:spAutoFit/>
          </a:bodyPr>
          <a:lstStyle/>
          <a:p>
            <a:pPr lvl="0" eaLnBrk="0" hangingPunct="0">
              <a:spcAft>
                <a:spcPts val="600"/>
              </a:spcAft>
              <a:defRPr/>
            </a:pPr>
            <a:r>
              <a:rPr kumimoji="1" lang="en-US" altLang="ja-JP"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a:t>
            </a:r>
            <a:r>
              <a:rPr kumimoji="1" lang="ja-JP" altLang="en-US"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記載上の注意</a:t>
            </a:r>
            <a:r>
              <a:rPr kumimoji="1" lang="en-US" altLang="ja-JP"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a:t>
            </a:r>
          </a:p>
          <a:p>
            <a:pPr marL="285750" lvl="0" indent="-285750" eaLnBrk="0" hangingPunct="0">
              <a:spcAft>
                <a:spcPts val="600"/>
              </a:spcAft>
              <a:buFont typeface="Arial" panose="020B0604020202020204" pitchFamily="34" charset="0"/>
              <a:buChar char="•"/>
              <a:defRPr/>
            </a:pPr>
            <a:r>
              <a:rPr kumimoji="1" lang="ja-JP" altLang="en-US"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イノベ構想重点</a:t>
            </a:r>
            <a:r>
              <a:rPr kumimoji="1" lang="en-US" altLang="ja-JP"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6</a:t>
            </a:r>
            <a:r>
              <a:rPr kumimoji="1" lang="ja-JP" altLang="en-US"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分野の産業振興や浜通り地域等の抱える地域課題について、連携する自治体が抱える課題の内容と、その解決に向けて本事業期間中及び補助事業終了後にイノベ構想地域パートナーと連携して実施する内容を説明してください。</a:t>
            </a:r>
            <a:endParaRPr kumimoji="1" lang="en-US" altLang="ja-JP"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endParaRPr>
          </a:p>
          <a:p>
            <a:pPr marL="285750" lvl="0" indent="-285750" eaLnBrk="0" hangingPunct="0">
              <a:spcAft>
                <a:spcPts val="600"/>
              </a:spcAft>
              <a:buFont typeface="Arial" panose="020B0604020202020204" pitchFamily="34" charset="0"/>
              <a:buChar char="•"/>
              <a:defRPr/>
            </a:pPr>
            <a:r>
              <a:rPr kumimoji="1" lang="ja-JP" altLang="en-US"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記載する課題は、自治体が策定する計画等、自治体の方針とも整合している根拠を明示してください。複数の課題を記載しても差し支えありません。イノベ構想の青写真等を参考に、浜通り地域等の地域課題の例をイノベ機構</a:t>
            </a:r>
            <a:r>
              <a:rPr kumimoji="1" lang="en-US" altLang="ja-JP"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HP</a:t>
            </a:r>
            <a:r>
              <a:rPr kumimoji="1" lang="ja-JP" altLang="en-US"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で公表しているため、参照してください。（</a:t>
            </a:r>
            <a:r>
              <a:rPr kumimoji="1" lang="en-US" altLang="ja-JP"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hlinkClick r:id="" action="ppaction://noaction"/>
              </a:rPr>
              <a:t>https://www.fipo.or.jp/framework/issue</a:t>
            </a:r>
            <a:r>
              <a:rPr kumimoji="1" lang="ja-JP" altLang="en-US"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a:t>
            </a:r>
            <a:endParaRPr kumimoji="1" lang="en-US" altLang="ja-JP"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endParaRPr>
          </a:p>
          <a:p>
            <a:pPr marL="285750" lvl="0" indent="-285750" eaLnBrk="0" hangingPunct="0">
              <a:spcAft>
                <a:spcPts val="600"/>
              </a:spcAft>
              <a:buFont typeface="Arial" panose="020B0604020202020204" pitchFamily="34" charset="0"/>
              <a:buChar char="•"/>
              <a:defRPr/>
            </a:pPr>
            <a:r>
              <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rPr>
              <a:t>イノベ構想地域パートナーについては、公募説明資料</a:t>
            </a:r>
            <a:r>
              <a:rPr kumimoji="1" lang="en-US" altLang="ja-JP"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rPr>
              <a:t>p.28-29</a:t>
            </a:r>
            <a:r>
              <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rPr>
              <a:t>を参照してください。</a:t>
            </a:r>
            <a:endParaRPr kumimoji="1" lang="en-US" altLang="ja-JP" sz="1050" strike="sngStrike">
              <a:solidFill>
                <a:srgbClr val="0070C0"/>
              </a:solidFill>
              <a:latin typeface="Yu Gothic UI" panose="020B0500000000000000" pitchFamily="50" charset="-128"/>
              <a:ea typeface="Yu Gothic UI" panose="020B0500000000000000" pitchFamily="50" charset="-128"/>
              <a:sym typeface="Yu Gothic UI" panose="020B0500000000000000" pitchFamily="50" charset="-128"/>
            </a:endParaRPr>
          </a:p>
        </p:txBody>
      </p:sp>
    </p:spTree>
    <p:extLst>
      <p:ext uri="{BB962C8B-B14F-4D97-AF65-F5344CB8AC3E}">
        <p14:creationId xmlns:p14="http://schemas.microsoft.com/office/powerpoint/2010/main" val="2598830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9D6ABC-6583-ED4C-89B4-6361E08814AF}"/>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3E6AC360-C0E8-84ED-B9BE-75668D3DD1B5}"/>
              </a:ext>
            </a:extLst>
          </p:cNvPr>
          <p:cNvSpPr>
            <a:spLocks noGrp="1"/>
          </p:cNvSpPr>
          <p:nvPr>
            <p:ph type="title"/>
          </p:nvPr>
        </p:nvSpPr>
        <p:spPr>
          <a:xfrm>
            <a:off x="272480" y="188640"/>
            <a:ext cx="9361039" cy="351109"/>
          </a:xfrm>
        </p:spPr>
        <p:txBody>
          <a:bodyPr vert="horz"/>
          <a:lstStyle/>
          <a:p>
            <a:r>
              <a:rPr lang="zh-TW" altLang="en-US"/>
              <a:t>施設等整備計画書</a:t>
            </a:r>
            <a:endParaRPr lang="ja-JP" altLang="en-US"/>
          </a:p>
        </p:txBody>
      </p:sp>
      <p:sp>
        <p:nvSpPr>
          <p:cNvPr id="15" name="スライド番号プレースホルダー 2">
            <a:extLst>
              <a:ext uri="{FF2B5EF4-FFF2-40B4-BE49-F238E27FC236}">
                <a16:creationId xmlns:a16="http://schemas.microsoft.com/office/drawing/2014/main" id="{6A1148B0-5EFD-979B-5655-DBB60414418E}"/>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31</a:t>
            </a:fld>
            <a:endParaRPr kumimoji="1" lang="ja-JP" altLang="en-US" sz="105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6" name="フッター プレースホルダー 3">
            <a:extLst>
              <a:ext uri="{FF2B5EF4-FFF2-40B4-BE49-F238E27FC236}">
                <a16:creationId xmlns:a16="http://schemas.microsoft.com/office/drawing/2014/main" id="{1617D168-AFFD-378E-FCF2-BBF03A7F19C3}"/>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8" name="タイトル 1">
            <a:extLst>
              <a:ext uri="{FF2B5EF4-FFF2-40B4-BE49-F238E27FC236}">
                <a16:creationId xmlns:a16="http://schemas.microsoft.com/office/drawing/2014/main" id="{83D414B1-E6F9-757A-7D60-667D384A0F76}"/>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17" name="正方形/長方形 16">
            <a:extLst>
              <a:ext uri="{FF2B5EF4-FFF2-40B4-BE49-F238E27FC236}">
                <a16:creationId xmlns:a16="http://schemas.microsoft.com/office/drawing/2014/main" id="{4C48E459-ABFD-5F84-2425-DC086B283F8C}"/>
              </a:ext>
            </a:extLst>
          </p:cNvPr>
          <p:cNvSpPr/>
          <p:nvPr/>
        </p:nvSpPr>
        <p:spPr>
          <a:xfrm>
            <a:off x="8561333" y="228745"/>
            <a:ext cx="1080119" cy="28800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Yu Gothic UI"/>
                <a:ea typeface="Yu Gothic UI"/>
                <a:cs typeface="+mn-cs"/>
              </a:rPr>
              <a:t>計画性</a:t>
            </a:r>
          </a:p>
        </p:txBody>
      </p:sp>
      <p:graphicFrame>
        <p:nvGraphicFramePr>
          <p:cNvPr id="10" name="表 5">
            <a:extLst>
              <a:ext uri="{FF2B5EF4-FFF2-40B4-BE49-F238E27FC236}">
                <a16:creationId xmlns:a16="http://schemas.microsoft.com/office/drawing/2014/main" id="{058B9B4D-5D3E-BD77-EB2A-2628498B7118}"/>
              </a:ext>
            </a:extLst>
          </p:cNvPr>
          <p:cNvGraphicFramePr>
            <a:graphicFrameLocks noGrp="1"/>
          </p:cNvGraphicFramePr>
          <p:nvPr/>
        </p:nvGraphicFramePr>
        <p:xfrm>
          <a:off x="269804" y="698836"/>
          <a:ext cx="4602722" cy="5826508"/>
        </p:xfrm>
        <a:graphic>
          <a:graphicData uri="http://schemas.openxmlformats.org/drawingml/2006/table">
            <a:tbl>
              <a:tblPr firstRow="1" bandRow="1">
                <a:tableStyleId>{2D5ABB26-0587-4C30-8999-92F81FD0307C}</a:tableStyleId>
              </a:tblPr>
              <a:tblGrid>
                <a:gridCol w="4602722">
                  <a:extLst>
                    <a:ext uri="{9D8B030D-6E8A-4147-A177-3AD203B41FA5}">
                      <a16:colId xmlns:a16="http://schemas.microsoft.com/office/drawing/2014/main" val="2272419329"/>
                    </a:ext>
                  </a:extLst>
                </a:gridCol>
              </a:tblGrid>
              <a:tr h="120631">
                <a:tc>
                  <a:txBody>
                    <a:bodyPr/>
                    <a:lstStyle/>
                    <a:p>
                      <a:r>
                        <a:rPr kumimoji="1" lang="en-US" altLang="ja-JP" sz="1050">
                          <a:latin typeface="+mn-ea"/>
                          <a:ea typeface="+mn-ea"/>
                        </a:rPr>
                        <a:t>1</a:t>
                      </a:r>
                      <a:r>
                        <a:rPr kumimoji="1" lang="ja-JP" altLang="en-US" sz="1050">
                          <a:latin typeface="+mn-ea"/>
                          <a:ea typeface="+mn-ea"/>
                        </a:rPr>
                        <a:t>　整備計画の概要</a:t>
                      </a:r>
                    </a:p>
                  </a:txBody>
                  <a:tcPr marL="36000" marR="36000" marT="3600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2546253"/>
                  </a:ext>
                </a:extLst>
              </a:tr>
              <a:tr h="5594488">
                <a:tc>
                  <a:txBody>
                    <a:bodyPr/>
                    <a:lstStyle/>
                    <a:p>
                      <a:r>
                        <a:rPr kumimoji="1" lang="ja-JP" altLang="en-US" sz="1050">
                          <a:latin typeface="+mn-ea"/>
                          <a:ea typeface="+mn-ea"/>
                        </a:rPr>
                        <a:t>（計画の内容について記載すること）</a:t>
                      </a:r>
                    </a:p>
                    <a:p>
                      <a:r>
                        <a:rPr kumimoji="1" lang="ja-JP" altLang="en-US" sz="1050">
                          <a:latin typeface="+mn-ea"/>
                          <a:ea typeface="+mn-ea"/>
                        </a:rPr>
                        <a:t>①目的・実用化開発等を行うために不可欠で最低限必要な施設である理由</a:t>
                      </a:r>
                    </a:p>
                    <a:p>
                      <a:endParaRPr kumimoji="1" lang="ja-JP" altLang="en-US" sz="1050">
                        <a:latin typeface="+mn-ea"/>
                        <a:ea typeface="+mn-ea"/>
                      </a:endParaRPr>
                    </a:p>
                    <a:p>
                      <a:r>
                        <a:rPr kumimoji="1" lang="ja-JP" altLang="en-US" sz="1050">
                          <a:latin typeface="+mn-ea"/>
                          <a:ea typeface="+mn-ea"/>
                        </a:rPr>
                        <a:t>②内容（新・増設、業種、投資の具体的内容、投資額、場所等）</a:t>
                      </a:r>
                    </a:p>
                    <a:p>
                      <a:endParaRPr kumimoji="1" lang="ja-JP" altLang="en-US" sz="1050">
                        <a:latin typeface="+mn-ea"/>
                        <a:ea typeface="+mn-ea"/>
                      </a:endParaRPr>
                    </a:p>
                    <a:p>
                      <a:r>
                        <a:rPr kumimoji="1" lang="ja-JP" altLang="en-US" sz="1050">
                          <a:latin typeface="+mn-ea"/>
                          <a:ea typeface="+mn-ea"/>
                        </a:rPr>
                        <a:t>③土地・建物・設備の計画</a:t>
                      </a:r>
                    </a:p>
                    <a:p>
                      <a:endParaRPr kumimoji="1" lang="ja-JP" altLang="en-US" sz="1050">
                        <a:latin typeface="+mn-ea"/>
                        <a:ea typeface="+mn-ea"/>
                      </a:endParaRPr>
                    </a:p>
                    <a:p>
                      <a:r>
                        <a:rPr kumimoji="1" lang="ja-JP" altLang="en-US" sz="1050">
                          <a:latin typeface="+mn-ea"/>
                          <a:ea typeface="+mn-ea"/>
                        </a:rPr>
                        <a:t>④その他</a:t>
                      </a:r>
                    </a:p>
                    <a:p>
                      <a:endParaRPr kumimoji="1" lang="ja-JP" altLang="en-US" sz="1050">
                        <a:latin typeface="+mn-ea"/>
                        <a:ea typeface="+mn-ea"/>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64169"/>
                  </a:ext>
                </a:extLst>
              </a:tr>
            </a:tbl>
          </a:graphicData>
        </a:graphic>
      </p:graphicFrame>
      <p:sp>
        <p:nvSpPr>
          <p:cNvPr id="19" name="テキスト ボックス 18">
            <a:extLst>
              <a:ext uri="{FF2B5EF4-FFF2-40B4-BE49-F238E27FC236}">
                <a16:creationId xmlns:a16="http://schemas.microsoft.com/office/drawing/2014/main" id="{5695C1E6-1E6E-F664-2BFA-C085B2F96EC6}"/>
              </a:ext>
            </a:extLst>
          </p:cNvPr>
          <p:cNvSpPr txBox="1"/>
          <p:nvPr/>
        </p:nvSpPr>
        <p:spPr>
          <a:xfrm>
            <a:off x="2288704" y="133182"/>
            <a:ext cx="6084878" cy="415498"/>
          </a:xfrm>
          <a:prstGeom prst="rect">
            <a:avLst/>
          </a:prstGeom>
          <a:noFill/>
        </p:spPr>
        <p:txBody>
          <a:bodyPr wrap="square">
            <a:spAutoFit/>
          </a:bodyPr>
          <a:lstStyle/>
          <a:p>
            <a:pPr marL="90488" indent="-90488"/>
            <a:r>
              <a:rPr kumimoji="1" lang="en-US" altLang="ja-JP" sz="1050">
                <a:solidFill>
                  <a:prstClr val="black"/>
                </a:solidFill>
                <a:latin typeface="Yu Gothic UI"/>
                <a:ea typeface="Yu Gothic UI"/>
                <a:cs typeface="+mn-cs"/>
              </a:rPr>
              <a:t>※</a:t>
            </a: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補助対象期間内に福島県浜通り地域に登記を必要とする施設整備（実用化開発等を行うために不可欠で最低限必要な施設に限る。）に係る経費計上を予定している場合に提出すること</a:t>
            </a:r>
            <a:endParaRPr lang="ja-JP" altLang="en-US"/>
          </a:p>
        </p:txBody>
      </p:sp>
      <p:graphicFrame>
        <p:nvGraphicFramePr>
          <p:cNvPr id="20" name="表 19">
            <a:extLst>
              <a:ext uri="{FF2B5EF4-FFF2-40B4-BE49-F238E27FC236}">
                <a16:creationId xmlns:a16="http://schemas.microsoft.com/office/drawing/2014/main" id="{7BB3D758-53C7-70BC-D54F-CDB09A4EA6F3}"/>
              </a:ext>
            </a:extLst>
          </p:cNvPr>
          <p:cNvGraphicFramePr>
            <a:graphicFrameLocks noGrp="1"/>
          </p:cNvGraphicFramePr>
          <p:nvPr/>
        </p:nvGraphicFramePr>
        <p:xfrm>
          <a:off x="5033475" y="698836"/>
          <a:ext cx="4609082" cy="3760380"/>
        </p:xfrm>
        <a:graphic>
          <a:graphicData uri="http://schemas.openxmlformats.org/drawingml/2006/table">
            <a:tbl>
              <a:tblPr firstRow="1" firstCol="1" bandRow="1"/>
              <a:tblGrid>
                <a:gridCol w="1071653">
                  <a:extLst>
                    <a:ext uri="{9D8B030D-6E8A-4147-A177-3AD203B41FA5}">
                      <a16:colId xmlns:a16="http://schemas.microsoft.com/office/drawing/2014/main" val="4191014491"/>
                    </a:ext>
                  </a:extLst>
                </a:gridCol>
                <a:gridCol w="1179143">
                  <a:extLst>
                    <a:ext uri="{9D8B030D-6E8A-4147-A177-3AD203B41FA5}">
                      <a16:colId xmlns:a16="http://schemas.microsoft.com/office/drawing/2014/main" val="4138452893"/>
                    </a:ext>
                  </a:extLst>
                </a:gridCol>
                <a:gridCol w="1179143">
                  <a:extLst>
                    <a:ext uri="{9D8B030D-6E8A-4147-A177-3AD203B41FA5}">
                      <a16:colId xmlns:a16="http://schemas.microsoft.com/office/drawing/2014/main" val="3948310193"/>
                    </a:ext>
                  </a:extLst>
                </a:gridCol>
                <a:gridCol w="1179143">
                  <a:extLst>
                    <a:ext uri="{9D8B030D-6E8A-4147-A177-3AD203B41FA5}">
                      <a16:colId xmlns:a16="http://schemas.microsoft.com/office/drawing/2014/main" val="3384095174"/>
                    </a:ext>
                  </a:extLst>
                </a:gridCol>
              </a:tblGrid>
              <a:tr h="272536">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a:latin typeface="+mn-ea"/>
                          <a:ea typeface="+mn-ea"/>
                          <a:sym typeface="Yu Gothic UI" panose="020B0500000000000000" pitchFamily="50" charset="-128"/>
                        </a:rPr>
                        <a:t>2</a:t>
                      </a:r>
                      <a:r>
                        <a:rPr kumimoji="1" lang="ja-JP" altLang="en-US" sz="1050">
                          <a:latin typeface="+mn-ea"/>
                          <a:ea typeface="+mn-ea"/>
                          <a:sym typeface="Yu Gothic UI" panose="020B0500000000000000" pitchFamily="50" charset="-128"/>
                        </a:rPr>
                        <a:t>　工事等の日程</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n-ea"/>
                          <a:ea typeface="+mn-ea"/>
                          <a:sym typeface="Yu Gothic UI" panose="020B0500000000000000" pitchFamily="50" charset="-128"/>
                        </a:rPr>
                        <a:t>    ア  建物工事着工予定              年　　月　　日</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n-ea"/>
                          <a:ea typeface="+mn-ea"/>
                          <a:sym typeface="Yu Gothic UI" panose="020B0500000000000000" pitchFamily="50" charset="-128"/>
                        </a:rPr>
                        <a:t>    イ  設備設置開始予定              年　　月　　日</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n-ea"/>
                          <a:ea typeface="+mn-ea"/>
                          <a:sym typeface="Yu Gothic UI" panose="020B0500000000000000" pitchFamily="50" charset="-128"/>
                        </a:rPr>
                        <a:t>    ウ  操業開始予定              　　年　　月　　日</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a:latin typeface="+mn-ea"/>
                        <a:ea typeface="+mn-ea"/>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a:latin typeface="+mn-ea"/>
                          <a:ea typeface="+mn-ea"/>
                          <a:sym typeface="Yu Gothic UI" panose="020B0500000000000000" pitchFamily="50" charset="-128"/>
                        </a:rPr>
                        <a:t>3</a:t>
                      </a:r>
                      <a:r>
                        <a:rPr kumimoji="1" lang="ja-JP" altLang="en-US" sz="1050">
                          <a:latin typeface="+mn-ea"/>
                          <a:ea typeface="+mn-ea"/>
                          <a:sym typeface="Yu Gothic UI" panose="020B0500000000000000" pitchFamily="50" charset="-128"/>
                        </a:rPr>
                        <a:t>　投資予定の施設等の概要</a:t>
                      </a:r>
                    </a:p>
                  </a:txBody>
                  <a:tcPr marL="36000" marR="36000" marT="36000" marB="36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405424579"/>
                  </a:ext>
                </a:extLst>
              </a:tr>
              <a:tr h="0">
                <a:tc>
                  <a:txBody>
                    <a:bodyPr/>
                    <a:lstStyle/>
                    <a:p>
                      <a:pPr algn="l" eaLnBrk="0" hangingPunct="0">
                        <a:lnSpc>
                          <a:spcPct val="100000"/>
                        </a:lnSpc>
                      </a:pPr>
                      <a:r>
                        <a:rPr lang="ja-JP" sz="1050" kern="100">
                          <a:solidFill>
                            <a:srgbClr val="000000"/>
                          </a:solidFill>
                          <a:effectLst/>
                          <a:latin typeface="+mn-ea"/>
                          <a:ea typeface="+mn-ea"/>
                          <a:cs typeface="Times New Roman" panose="02020603050405020304" pitchFamily="18" charset="0"/>
                        </a:rPr>
                        <a:t>施設等の名称</a:t>
                      </a:r>
                      <a:endParaRPr lang="ja-JP" sz="1050" kern="100">
                        <a:effectLst/>
                        <a:latin typeface="+mn-ea"/>
                        <a:ea typeface="+mn-ea"/>
                        <a:cs typeface="Times New Roman" panose="02020603050405020304" pitchFamily="18" charset="0"/>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3">
                  <a:txBody>
                    <a:bodyPr/>
                    <a:lstStyle/>
                    <a:p>
                      <a:pPr algn="l">
                        <a:lnSpc>
                          <a:spcPct val="100000"/>
                        </a:lnSpc>
                      </a:pPr>
                      <a:endParaRPr lang="ja-JP" altLang="en-US" sz="1050" kern="100">
                        <a:solidFill>
                          <a:schemeClr val="tx1"/>
                        </a:solidFill>
                        <a:effectLst/>
                        <a:latin typeface="+mn-ea"/>
                        <a:ea typeface="+mn-ea"/>
                        <a:cs typeface="Times New Roman" panose="02020603050405020304" pitchFamily="18" charset="0"/>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r>
                        <a:rPr 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経費全体額</a:t>
                      </a:r>
                      <a:endParaRPr lang="en-US" alt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p>
                      <a:pPr algn="ctr"/>
                      <a:r>
                        <a:rPr lang="ja-JP" altLang="en-US"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 </a:t>
                      </a:r>
                      <a:r>
                        <a:rPr lang="en-US" alt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(A)</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pPr algn="ctr"/>
                      <a:r>
                        <a:rPr 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補助対象経費</a:t>
                      </a:r>
                      <a:br>
                        <a:rPr lang="en-US" alt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br>
                      <a:r>
                        <a:rPr lang="en-US" altLang="ja-JP" sz="1050" kern="100">
                          <a:solidFill>
                            <a:srgbClr val="000000"/>
                          </a:solidFill>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rPr>
                        <a:t> (B)</a:t>
                      </a:r>
                      <a:endParaRPr lang="ja-JP" sz="1050" kern="100">
                        <a:effectLst/>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748979327"/>
                  </a:ext>
                </a:extLst>
              </a:tr>
              <a:tr h="155941">
                <a:tc>
                  <a:txBody>
                    <a:bodyPr/>
                    <a:lstStyle/>
                    <a:p>
                      <a:pPr algn="l" eaLnBrk="0" hangingPunct="0">
                        <a:lnSpc>
                          <a:spcPct val="100000"/>
                        </a:lnSpc>
                      </a:pPr>
                      <a:r>
                        <a:rPr lang="ja-JP" sz="1050" kern="100">
                          <a:solidFill>
                            <a:srgbClr val="000000"/>
                          </a:solidFill>
                          <a:effectLst/>
                          <a:latin typeface="+mn-ea"/>
                          <a:ea typeface="+mn-ea"/>
                          <a:cs typeface="Times New Roman" panose="02020603050405020304" pitchFamily="18" charset="0"/>
                        </a:rPr>
                        <a:t>施設等の所在地</a:t>
                      </a:r>
                      <a:endParaRPr lang="ja-JP" sz="1050" kern="100">
                        <a:effectLst/>
                        <a:latin typeface="+mn-ea"/>
                        <a:ea typeface="+mn-ea"/>
                        <a:cs typeface="Times New Roman" panose="02020603050405020304" pitchFamily="18" charset="0"/>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3">
                  <a:txBody>
                    <a:bodyPr/>
                    <a:lstStyle/>
                    <a:p>
                      <a:pPr marL="1270" algn="l">
                        <a:lnSpc>
                          <a:spcPct val="100000"/>
                        </a:lnSpc>
                      </a:pPr>
                      <a:endParaRPr lang="en-US" altLang="ja-JP" sz="1050" kern="100">
                        <a:solidFill>
                          <a:schemeClr val="tx1"/>
                        </a:solidFill>
                        <a:effectLst/>
                        <a:latin typeface="+mn-ea"/>
                        <a:ea typeface="+mn-ea"/>
                        <a:cs typeface="Times New Roman" panose="02020603050405020304" pitchFamily="18" charset="0"/>
                        <a:sym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Times New Roman" panose="02020603050405020304" pitchFamily="18" charset="0"/>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0955814"/>
                  </a:ext>
                </a:extLst>
              </a:tr>
              <a:tr h="155941">
                <a:tc>
                  <a:txBody>
                    <a:bodyPr/>
                    <a:lstStyle/>
                    <a:p>
                      <a:pPr algn="l" eaLnBrk="0" hangingPunct="0">
                        <a:lnSpc>
                          <a:spcPct val="100000"/>
                        </a:lnSpc>
                      </a:pPr>
                      <a:r>
                        <a:rPr lang="ja-JP" sz="1050" kern="100">
                          <a:solidFill>
                            <a:srgbClr val="000000"/>
                          </a:solidFill>
                          <a:effectLst/>
                          <a:latin typeface="+mn-ea"/>
                          <a:ea typeface="+mn-ea"/>
                          <a:cs typeface="Times New Roman" panose="02020603050405020304" pitchFamily="18" charset="0"/>
                        </a:rPr>
                        <a:t>敷地面積</a:t>
                      </a:r>
                      <a:endParaRPr lang="ja-JP" sz="1050" kern="100">
                        <a:effectLst/>
                        <a:latin typeface="+mn-ea"/>
                        <a:ea typeface="+mn-ea"/>
                        <a:cs typeface="Times New Roman" panose="02020603050405020304" pitchFamily="18" charset="0"/>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pPr algn="r" eaLnBrk="0" hangingPunct="0">
                        <a:lnSpc>
                          <a:spcPct val="100000"/>
                        </a:lnSpc>
                      </a:pPr>
                      <a:r>
                        <a:rPr lang="ja-JP" sz="1050" kern="100">
                          <a:solidFill>
                            <a:srgbClr val="000000"/>
                          </a:solidFill>
                          <a:effectLst/>
                          <a:latin typeface="+mn-ea"/>
                          <a:ea typeface="+mn-ea"/>
                          <a:cs typeface="Times New Roman" panose="02020603050405020304" pitchFamily="18" charset="0"/>
                        </a:rPr>
                        <a:t>㎡</a:t>
                      </a:r>
                      <a:endParaRPr lang="ja-JP" sz="1050" kern="100">
                        <a:effectLst/>
                        <a:latin typeface="+mn-ea"/>
                        <a:ea typeface="+mn-ea"/>
                        <a:cs typeface="Times New Roman" panose="02020603050405020304" pitchFamily="18" charset="0"/>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eaLnBrk="0" hangingPunct="0">
                        <a:lnSpc>
                          <a:spcPct val="100000"/>
                        </a:lnSpc>
                      </a:pPr>
                      <a:r>
                        <a:rPr lang="ja-JP" sz="1050" kern="100">
                          <a:solidFill>
                            <a:srgbClr val="000000"/>
                          </a:solidFill>
                          <a:effectLst/>
                          <a:latin typeface="+mn-ea"/>
                          <a:ea typeface="+mn-ea"/>
                          <a:cs typeface="Times New Roman" panose="02020603050405020304" pitchFamily="18" charset="0"/>
                        </a:rPr>
                        <a:t>建築面積</a:t>
                      </a:r>
                      <a:endParaRPr lang="ja-JP" sz="1050" kern="100">
                        <a:effectLst/>
                        <a:latin typeface="+mn-ea"/>
                        <a:ea typeface="+mn-ea"/>
                        <a:cs typeface="Times New Roman" panose="02020603050405020304" pitchFamily="18" charset="0"/>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eaLnBrk="0" hangingPunct="0">
                        <a:lnSpc>
                          <a:spcPct val="100000"/>
                        </a:lnSpc>
                      </a:pPr>
                      <a:r>
                        <a:rPr lang="ja-JP" sz="1050" kern="100">
                          <a:solidFill>
                            <a:srgbClr val="000000"/>
                          </a:solidFill>
                          <a:effectLst/>
                          <a:latin typeface="+mn-ea"/>
                          <a:ea typeface="+mn-ea"/>
                          <a:cs typeface="Times New Roman" panose="02020603050405020304" pitchFamily="18" charset="0"/>
                        </a:rPr>
                        <a:t>㎡</a:t>
                      </a:r>
                      <a:endParaRPr lang="ja-JP" sz="1050" kern="100">
                        <a:effectLst/>
                        <a:latin typeface="+mn-ea"/>
                        <a:ea typeface="+mn-ea"/>
                        <a:cs typeface="Times New Roman" panose="02020603050405020304" pitchFamily="18" charset="0"/>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52308818"/>
                  </a:ext>
                </a:extLst>
              </a:tr>
              <a:tr h="155941">
                <a:tc>
                  <a:txBody>
                    <a:bodyPr/>
                    <a:lstStyle/>
                    <a:p>
                      <a:pPr algn="l" eaLnBrk="0" hangingPunct="0">
                        <a:lnSpc>
                          <a:spcPct val="100000"/>
                        </a:lnSpc>
                      </a:pPr>
                      <a:r>
                        <a:rPr lang="ja-JP" sz="1050" kern="100">
                          <a:solidFill>
                            <a:srgbClr val="000000"/>
                          </a:solidFill>
                          <a:effectLst/>
                          <a:latin typeface="+mn-ea"/>
                          <a:ea typeface="+mn-ea"/>
                          <a:cs typeface="Times New Roman" panose="02020603050405020304" pitchFamily="18" charset="0"/>
                        </a:rPr>
                        <a:t>緑地面積</a:t>
                      </a:r>
                      <a:endParaRPr lang="ja-JP" sz="1050" kern="100">
                        <a:effectLst/>
                        <a:latin typeface="+mn-ea"/>
                        <a:ea typeface="+mn-ea"/>
                        <a:cs typeface="Times New Roman" panose="02020603050405020304" pitchFamily="18" charset="0"/>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pPr algn="r" eaLnBrk="0" hangingPunct="0">
                        <a:lnSpc>
                          <a:spcPct val="100000"/>
                        </a:lnSpc>
                      </a:pPr>
                      <a:r>
                        <a:rPr lang="ja-JP" sz="1050" kern="100">
                          <a:solidFill>
                            <a:srgbClr val="000000"/>
                          </a:solidFill>
                          <a:effectLst/>
                          <a:latin typeface="+mn-ea"/>
                          <a:ea typeface="+mn-ea"/>
                          <a:cs typeface="Times New Roman" panose="02020603050405020304" pitchFamily="18" charset="0"/>
                        </a:rPr>
                        <a:t>㎡</a:t>
                      </a:r>
                      <a:endParaRPr lang="ja-JP" sz="1050" kern="100">
                        <a:effectLst/>
                        <a:latin typeface="+mn-ea"/>
                        <a:ea typeface="+mn-ea"/>
                        <a:cs typeface="Times New Roman" panose="02020603050405020304" pitchFamily="18" charset="0"/>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eaLnBrk="0" hangingPunct="0">
                        <a:lnSpc>
                          <a:spcPct val="100000"/>
                        </a:lnSpc>
                      </a:pPr>
                      <a:r>
                        <a:rPr lang="ja-JP" sz="1050" kern="100">
                          <a:solidFill>
                            <a:srgbClr val="000000"/>
                          </a:solidFill>
                          <a:effectLst/>
                          <a:latin typeface="+mn-ea"/>
                          <a:ea typeface="+mn-ea"/>
                          <a:cs typeface="Times New Roman" panose="02020603050405020304" pitchFamily="18" charset="0"/>
                        </a:rPr>
                        <a:t>敷地の緑化率</a:t>
                      </a:r>
                      <a:endParaRPr lang="ja-JP" sz="1050" kern="100">
                        <a:effectLst/>
                        <a:latin typeface="+mn-ea"/>
                        <a:ea typeface="+mn-ea"/>
                        <a:cs typeface="Times New Roman" panose="02020603050405020304" pitchFamily="18" charset="0"/>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eaLnBrk="0" hangingPunct="0">
                        <a:lnSpc>
                          <a:spcPct val="100000"/>
                        </a:lnSpc>
                      </a:pPr>
                      <a:r>
                        <a:rPr lang="ja-JP" sz="1050" kern="100">
                          <a:solidFill>
                            <a:srgbClr val="000000"/>
                          </a:solidFill>
                          <a:effectLst/>
                          <a:latin typeface="+mn-ea"/>
                          <a:ea typeface="+mn-ea"/>
                          <a:cs typeface="Times New Roman" panose="02020603050405020304" pitchFamily="18" charset="0"/>
                        </a:rPr>
                        <a:t>パーセント</a:t>
                      </a:r>
                      <a:endParaRPr lang="ja-JP" sz="1050" kern="100">
                        <a:effectLst/>
                        <a:latin typeface="+mn-ea"/>
                        <a:ea typeface="+mn-ea"/>
                        <a:cs typeface="Times New Roman" panose="02020603050405020304" pitchFamily="18" charset="0"/>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60884550"/>
                  </a:ext>
                </a:extLst>
              </a:tr>
              <a:tr h="155941">
                <a:tc>
                  <a:txBody>
                    <a:bodyPr/>
                    <a:lstStyle/>
                    <a:p>
                      <a:pPr algn="l" eaLnBrk="0" hangingPunct="0">
                        <a:lnSpc>
                          <a:spcPct val="100000"/>
                        </a:lnSpc>
                      </a:pPr>
                      <a:r>
                        <a:rPr lang="ja-JP" sz="1050" kern="100">
                          <a:solidFill>
                            <a:srgbClr val="000000"/>
                          </a:solidFill>
                          <a:effectLst/>
                          <a:latin typeface="+mn-ea"/>
                          <a:ea typeface="+mn-ea"/>
                          <a:cs typeface="Times New Roman" panose="02020603050405020304" pitchFamily="18" charset="0"/>
                        </a:rPr>
                        <a:t>用地取得年月日</a:t>
                      </a:r>
                      <a:endParaRPr lang="ja-JP" sz="1050" kern="100">
                        <a:effectLst/>
                        <a:latin typeface="+mn-ea"/>
                        <a:ea typeface="+mn-ea"/>
                        <a:cs typeface="Times New Roman" panose="02020603050405020304" pitchFamily="18" charset="0"/>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gridSpan="3">
                  <a:txBody>
                    <a:bodyPr/>
                    <a:lstStyle/>
                    <a:p>
                      <a:pPr algn="ctr" eaLnBrk="0" hangingPunct="0">
                        <a:lnSpc>
                          <a:spcPct val="100000"/>
                        </a:lnSpc>
                      </a:pPr>
                      <a:r>
                        <a:rPr lang="ja-JP" sz="1050" kern="100">
                          <a:solidFill>
                            <a:schemeClr val="tx1"/>
                          </a:solidFill>
                          <a:effectLst/>
                          <a:latin typeface="+mn-ea"/>
                          <a:ea typeface="+mn-ea"/>
                          <a:cs typeface="Times New Roman" panose="02020603050405020304" pitchFamily="18" charset="0"/>
                        </a:rPr>
                        <a:t>年　　　</a:t>
                      </a:r>
                      <a:r>
                        <a:rPr lang="en-US" altLang="ja-JP" sz="1050" kern="100">
                          <a:solidFill>
                            <a:schemeClr val="tx1"/>
                          </a:solidFill>
                          <a:effectLst/>
                          <a:latin typeface="+mn-ea"/>
                          <a:ea typeface="+mn-ea"/>
                          <a:cs typeface="Times New Roman" panose="02020603050405020304" pitchFamily="18" charset="0"/>
                        </a:rPr>
                        <a:t> </a:t>
                      </a:r>
                      <a:r>
                        <a:rPr lang="ja-JP" sz="1050" kern="100">
                          <a:solidFill>
                            <a:schemeClr val="tx1"/>
                          </a:solidFill>
                          <a:effectLst/>
                          <a:latin typeface="+mn-ea"/>
                          <a:ea typeface="+mn-ea"/>
                          <a:cs typeface="Times New Roman" panose="02020603050405020304" pitchFamily="18" charset="0"/>
                        </a:rPr>
                        <a:t>月　　　</a:t>
                      </a:r>
                      <a:r>
                        <a:rPr lang="en-US" altLang="ja-JP" sz="1050" kern="100">
                          <a:solidFill>
                            <a:schemeClr val="tx1"/>
                          </a:solidFill>
                          <a:effectLst/>
                          <a:latin typeface="+mn-ea"/>
                          <a:ea typeface="+mn-ea"/>
                          <a:cs typeface="Times New Roman" panose="02020603050405020304" pitchFamily="18" charset="0"/>
                        </a:rPr>
                        <a:t> </a:t>
                      </a:r>
                      <a:r>
                        <a:rPr lang="ja-JP" sz="1050" kern="100">
                          <a:solidFill>
                            <a:schemeClr val="tx1"/>
                          </a:solidFill>
                          <a:effectLst/>
                          <a:latin typeface="+mn-ea"/>
                          <a:ea typeface="+mn-ea"/>
                          <a:cs typeface="Times New Roman" panose="02020603050405020304" pitchFamily="18" charset="0"/>
                        </a:rPr>
                        <a:t>日</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eaLnBrk="0" hangingPunct="0">
                        <a:lnSpc>
                          <a:spcPts val="2320"/>
                        </a:lnSpc>
                      </a:pP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33020" marR="330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eaLnBrk="0" hangingPunct="0">
                        <a:lnSpc>
                          <a:spcPts val="2320"/>
                        </a:lnSpc>
                      </a:pP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33020" marR="330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12064896"/>
                  </a:ext>
                </a:extLst>
              </a:tr>
              <a:tr h="155941">
                <a:tc>
                  <a:txBody>
                    <a:bodyPr/>
                    <a:lstStyle/>
                    <a:p>
                      <a:pPr algn="l" eaLnBrk="0" hangingPunct="0">
                        <a:lnSpc>
                          <a:spcPct val="100000"/>
                        </a:lnSpc>
                      </a:pPr>
                      <a:r>
                        <a:rPr lang="ja-JP" sz="1050" kern="100">
                          <a:solidFill>
                            <a:srgbClr val="000000"/>
                          </a:solidFill>
                          <a:effectLst/>
                          <a:latin typeface="+mn-ea"/>
                          <a:ea typeface="+mn-ea"/>
                          <a:cs typeface="Times New Roman" panose="02020603050405020304" pitchFamily="18" charset="0"/>
                        </a:rPr>
                        <a:t>主要製品名</a:t>
                      </a:r>
                      <a:endParaRPr lang="ja-JP" sz="1050" kern="100">
                        <a:effectLst/>
                        <a:latin typeface="+mn-ea"/>
                        <a:ea typeface="+mn-ea"/>
                        <a:cs typeface="Times New Roman" panose="02020603050405020304" pitchFamily="18" charset="0"/>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gridSpan="3">
                  <a:txBody>
                    <a:bodyPr/>
                    <a:lstStyle/>
                    <a:p>
                      <a:pPr algn="l" eaLnBrk="0" hangingPunct="0">
                        <a:lnSpc>
                          <a:spcPct val="100000"/>
                        </a:lnSpc>
                      </a:pPr>
                      <a:r>
                        <a:rPr lang="en-US" sz="1050" kern="100">
                          <a:solidFill>
                            <a:srgbClr val="000000"/>
                          </a:solidFill>
                          <a:effectLst/>
                          <a:latin typeface="+mn-ea"/>
                          <a:ea typeface="+mn-ea"/>
                          <a:cs typeface="Times New Roman" panose="02020603050405020304" pitchFamily="18" charset="0"/>
                        </a:rPr>
                        <a:t> </a:t>
                      </a:r>
                      <a:endParaRPr lang="ja-JP" sz="1050" kern="100">
                        <a:effectLst/>
                        <a:latin typeface="+mn-ea"/>
                        <a:ea typeface="+mn-ea"/>
                        <a:cs typeface="Times New Roman" panose="02020603050405020304" pitchFamily="18" charset="0"/>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just" eaLnBrk="0" hangingPunct="0">
                        <a:lnSpc>
                          <a:spcPts val="2320"/>
                        </a:lnSpc>
                      </a:pP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33020" marR="330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just" eaLnBrk="0" hangingPunct="0">
                        <a:lnSpc>
                          <a:spcPts val="2320"/>
                        </a:lnSpc>
                      </a:pP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33020" marR="330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58425316"/>
                  </a:ext>
                </a:extLst>
              </a:tr>
              <a:tr h="155941">
                <a:tc>
                  <a:txBody>
                    <a:bodyPr/>
                    <a:lstStyle/>
                    <a:p>
                      <a:pPr algn="l" eaLnBrk="0" hangingPunct="0">
                        <a:lnSpc>
                          <a:spcPct val="100000"/>
                        </a:lnSpc>
                      </a:pPr>
                      <a:r>
                        <a:rPr lang="ja-JP" sz="1050" kern="100">
                          <a:solidFill>
                            <a:srgbClr val="000000"/>
                          </a:solidFill>
                          <a:effectLst/>
                          <a:latin typeface="+mn-ea"/>
                          <a:ea typeface="+mn-ea"/>
                          <a:cs typeface="Times New Roman" panose="02020603050405020304" pitchFamily="18" charset="0"/>
                        </a:rPr>
                        <a:t>業種分類</a:t>
                      </a:r>
                      <a:br>
                        <a:rPr lang="en-US" altLang="ja-JP" sz="1050" kern="100">
                          <a:solidFill>
                            <a:srgbClr val="000000"/>
                          </a:solidFill>
                          <a:effectLst/>
                          <a:latin typeface="+mn-ea"/>
                          <a:ea typeface="+mn-ea"/>
                          <a:cs typeface="Times New Roman" panose="02020603050405020304" pitchFamily="18" charset="0"/>
                        </a:rPr>
                      </a:br>
                      <a:r>
                        <a:rPr lang="ja-JP" sz="1050" kern="100">
                          <a:solidFill>
                            <a:srgbClr val="000000"/>
                          </a:solidFill>
                          <a:effectLst/>
                          <a:latin typeface="+mn-ea"/>
                          <a:ea typeface="+mn-ea"/>
                          <a:cs typeface="Times New Roman" panose="02020603050405020304" pitchFamily="18" charset="0"/>
                        </a:rPr>
                        <a:t>（中・小分類）</a:t>
                      </a:r>
                      <a:endParaRPr lang="ja-JP" sz="1050" kern="100">
                        <a:effectLst/>
                        <a:latin typeface="+mn-ea"/>
                        <a:ea typeface="+mn-ea"/>
                        <a:cs typeface="Times New Roman" panose="02020603050405020304" pitchFamily="18" charset="0"/>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gridSpan="3">
                  <a:txBody>
                    <a:bodyPr/>
                    <a:lstStyle/>
                    <a:p>
                      <a:pPr algn="ctr" eaLnBrk="0" hangingPunct="0">
                        <a:lnSpc>
                          <a:spcPct val="100000"/>
                        </a:lnSpc>
                      </a:pPr>
                      <a:r>
                        <a:rPr lang="ja-JP" sz="1050" kern="100">
                          <a:solidFill>
                            <a:srgbClr val="000000"/>
                          </a:solidFill>
                          <a:effectLst/>
                          <a:latin typeface="+mn-ea"/>
                          <a:ea typeface="+mn-ea"/>
                          <a:cs typeface="Times New Roman" panose="02020603050405020304" pitchFamily="18" charset="0"/>
                        </a:rPr>
                        <a:t>業（分類番号　中分類　　　 小分類　 　　　）</a:t>
                      </a:r>
                      <a:endParaRPr lang="ja-JP" sz="1050" kern="100">
                        <a:effectLst/>
                        <a:latin typeface="+mn-ea"/>
                        <a:ea typeface="+mn-ea"/>
                        <a:cs typeface="Times New Roman" panose="02020603050405020304" pitchFamily="18" charset="0"/>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eaLnBrk="0" hangingPunct="0">
                        <a:lnSpc>
                          <a:spcPts val="2320"/>
                        </a:lnSpc>
                      </a:pP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33020" marR="33020" marT="0" marB="0" anchor="ctr"/>
                </a:tc>
                <a:tc hMerge="1">
                  <a:txBody>
                    <a:bodyPr/>
                    <a:lstStyle/>
                    <a:p>
                      <a:pPr algn="ctr" eaLnBrk="0" hangingPunct="0">
                        <a:lnSpc>
                          <a:spcPts val="2320"/>
                        </a:lnSpc>
                      </a:pP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33020" marR="33020" marT="0" marB="0" anchor="ctr"/>
                </a:tc>
                <a:extLst>
                  <a:ext uri="{0D108BD9-81ED-4DB2-BD59-A6C34878D82A}">
                    <a16:rowId xmlns:a16="http://schemas.microsoft.com/office/drawing/2014/main" val="835757398"/>
                  </a:ext>
                </a:extLst>
              </a:tr>
              <a:tr h="155941">
                <a:tc gridSpan="4">
                  <a:txBody>
                    <a:bodyPr/>
                    <a:lstStyle/>
                    <a:p>
                      <a:pPr algn="l" eaLnBrk="0" hangingPunct="0">
                        <a:lnSpc>
                          <a:spcPct val="100000"/>
                        </a:lnSpc>
                      </a:pPr>
                      <a:r>
                        <a:rPr lang="en-US" altLang="ja-JP" sz="1050" kern="100">
                          <a:effectLst/>
                          <a:latin typeface="+mn-ea"/>
                          <a:ea typeface="+mn-ea"/>
                          <a:cs typeface="Times New Roman" panose="02020603050405020304" pitchFamily="18" charset="0"/>
                        </a:rPr>
                        <a:t>※</a:t>
                      </a:r>
                      <a:r>
                        <a:rPr lang="ja-JP" altLang="en-US" sz="1050" kern="100">
                          <a:effectLst/>
                          <a:latin typeface="+mn-ea"/>
                          <a:ea typeface="+mn-ea"/>
                          <a:cs typeface="Times New Roman" panose="02020603050405020304" pitchFamily="18" charset="0"/>
                        </a:rPr>
                        <a:t>新設・増設する施設等について記載すること。</a:t>
                      </a:r>
                      <a:endParaRPr lang="en-US" altLang="ja-JP" sz="1050" kern="100">
                        <a:effectLst/>
                        <a:latin typeface="+mn-ea"/>
                        <a:ea typeface="+mn-ea"/>
                        <a:cs typeface="Times New Roman" panose="02020603050405020304" pitchFamily="18" charset="0"/>
                      </a:endParaRPr>
                    </a:p>
                    <a:p>
                      <a:pPr algn="l" eaLnBrk="0" hangingPunct="0">
                        <a:lnSpc>
                          <a:spcPct val="100000"/>
                        </a:lnSpc>
                      </a:pPr>
                      <a:endParaRPr lang="en-US" altLang="ja-JP" sz="1050" kern="100">
                        <a:effectLst/>
                        <a:latin typeface="+mn-ea"/>
                        <a:ea typeface="+mn-ea"/>
                        <a:cs typeface="Times New Roman" panose="02020603050405020304" pitchFamily="18" charset="0"/>
                      </a:endParaRPr>
                    </a:p>
                    <a:p>
                      <a:pPr algn="l" eaLnBrk="0" hangingPunct="0">
                        <a:lnSpc>
                          <a:spcPct val="100000"/>
                        </a:lnSpc>
                      </a:pPr>
                      <a:r>
                        <a:rPr lang="en-US" altLang="ja-JP" sz="1050" kern="100">
                          <a:effectLst/>
                          <a:latin typeface="+mn-ea"/>
                          <a:ea typeface="+mn-ea"/>
                          <a:cs typeface="Times New Roman" panose="02020603050405020304" pitchFamily="18" charset="0"/>
                        </a:rPr>
                        <a:t>4</a:t>
                      </a:r>
                      <a:r>
                        <a:rPr lang="ja-JP" altLang="en-US" sz="1050" kern="100">
                          <a:effectLst/>
                          <a:latin typeface="+mn-ea"/>
                          <a:ea typeface="+mn-ea"/>
                          <a:cs typeface="Times New Roman" panose="02020603050405020304" pitchFamily="18" charset="0"/>
                        </a:rPr>
                        <a:t>　着手状況（関係市町村等との打合せ状況について記載）</a:t>
                      </a:r>
                      <a:endParaRPr lang="en-US" altLang="ja-JP" sz="1050" kern="100">
                        <a:effectLst/>
                        <a:latin typeface="+mn-ea"/>
                        <a:ea typeface="+mn-ea"/>
                        <a:cs typeface="Times New Roman" panose="02020603050405020304" pitchFamily="18" charset="0"/>
                      </a:endParaRPr>
                    </a:p>
                  </a:txBody>
                  <a:tcPr marL="36000" marR="36000" marT="36000" marB="36000" anchor="ctr">
                    <a:lnL w="6350"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eaLnBrk="0" hangingPunct="0">
                        <a:lnSpc>
                          <a:spcPts val="2320"/>
                        </a:lnSpc>
                      </a:pP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33020" marR="33020" marT="0" marB="0" anchor="ctr">
                    <a:lnL w="6350" cap="flat" cmpd="sng" algn="ctr">
                      <a:noFill/>
                      <a:prstDash val="solid"/>
                      <a:round/>
                      <a:headEnd type="none" w="med" len="med"/>
                      <a:tailEnd type="none" w="med" len="med"/>
                    </a:lnL>
                    <a:lnR w="12700" cmpd="sng">
                      <a:noFill/>
                      <a:prstDash val="soli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208923143"/>
                  </a:ext>
                </a:extLst>
              </a:tr>
              <a:tr h="155941">
                <a:tc gridSpan="4">
                  <a:txBody>
                    <a:bodyPr/>
                    <a:lstStyle/>
                    <a:p>
                      <a:pPr algn="l" eaLnBrk="0" hangingPunct="0">
                        <a:lnSpc>
                          <a:spcPct val="100000"/>
                        </a:lnSpc>
                      </a:pPr>
                      <a:endParaRPr lang="en-US" altLang="ja-JP" sz="1050" kern="100">
                        <a:effectLst/>
                        <a:latin typeface="+mn-ea"/>
                        <a:ea typeface="+mn-ea"/>
                        <a:cs typeface="Times New Roman" panose="02020603050405020304" pitchFamily="18" charset="0"/>
                      </a:endParaRPr>
                    </a:p>
                    <a:p>
                      <a:pPr algn="l" eaLnBrk="0" hangingPunct="0">
                        <a:lnSpc>
                          <a:spcPct val="100000"/>
                        </a:lnSpc>
                      </a:pPr>
                      <a:endParaRPr lang="ja-JP" sz="1050" kern="100">
                        <a:effectLst/>
                        <a:latin typeface="+mn-ea"/>
                        <a:ea typeface="+mn-ea"/>
                        <a:cs typeface="Times New Roman" panose="02020603050405020304" pitchFamily="18" charset="0"/>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19032861"/>
                  </a:ext>
                </a:extLst>
              </a:tr>
            </a:tbl>
          </a:graphicData>
        </a:graphic>
      </p:graphicFrame>
      <p:sp>
        <p:nvSpPr>
          <p:cNvPr id="11" name="テキスト ボックス 10">
            <a:extLst>
              <a:ext uri="{FF2B5EF4-FFF2-40B4-BE49-F238E27FC236}">
                <a16:creationId xmlns:a16="http://schemas.microsoft.com/office/drawing/2014/main" id="{A26FAE09-2476-385F-8E1A-9C6D327737B0}"/>
              </a:ext>
            </a:extLst>
          </p:cNvPr>
          <p:cNvSpPr txBox="1"/>
          <p:nvPr/>
        </p:nvSpPr>
        <p:spPr>
          <a:xfrm>
            <a:off x="632521" y="2771670"/>
            <a:ext cx="3960440" cy="872922"/>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171450" marR="0" lvl="0" indent="-1714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2</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月末までに事業を完了する必要があります。</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171450" marR="0" lvl="0" indent="-1714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登記を要しない軽微な設備（柵の設置、部屋に仕切りを設ける等）については、本様式の記載は不要です。</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Tree>
    <p:extLst>
      <p:ext uri="{BB962C8B-B14F-4D97-AF65-F5344CB8AC3E}">
        <p14:creationId xmlns:p14="http://schemas.microsoft.com/office/powerpoint/2010/main" val="7647500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2480" y="188640"/>
            <a:ext cx="9361039" cy="351109"/>
          </a:xfrm>
        </p:spPr>
        <p:txBody>
          <a:bodyPr vert="horz"/>
          <a:lstStyle/>
          <a:p>
            <a:r>
              <a:rPr lang="ja-JP" altLang="en-US"/>
              <a:t>スタートアップ制度の活用状況</a:t>
            </a:r>
          </a:p>
        </p:txBody>
      </p:sp>
      <p:sp>
        <p:nvSpPr>
          <p:cNvPr id="15" name="スライド番号プレースホルダー 2">
            <a:extLst>
              <a:ext uri="{FF2B5EF4-FFF2-40B4-BE49-F238E27FC236}">
                <a16:creationId xmlns:a16="http://schemas.microsoft.com/office/drawing/2014/main" id="{8B710B4B-1B7B-431F-9DFA-267253A0111C}"/>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4</a:t>
            </a:fld>
            <a:endParaRPr kumimoji="1" lang="ja-JP" altLang="en-US" sz="105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6" name="フッター プレースホルダー 3">
            <a:extLst>
              <a:ext uri="{FF2B5EF4-FFF2-40B4-BE49-F238E27FC236}">
                <a16:creationId xmlns:a16="http://schemas.microsoft.com/office/drawing/2014/main" id="{AA7C9B2F-537E-4CF4-99C2-94989D1415E3}"/>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8" name="タイトル 1">
            <a:extLst>
              <a:ext uri="{FF2B5EF4-FFF2-40B4-BE49-F238E27FC236}">
                <a16:creationId xmlns:a16="http://schemas.microsoft.com/office/drawing/2014/main" id="{1132FB55-54E7-4C4C-ABBE-AE7576F3775C}"/>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9" name="正方形/長方形 8">
            <a:extLst>
              <a:ext uri="{FF2B5EF4-FFF2-40B4-BE49-F238E27FC236}">
                <a16:creationId xmlns:a16="http://schemas.microsoft.com/office/drawing/2014/main" id="{97352D38-813C-4191-BE9F-5A41A8F85D4F}"/>
              </a:ext>
            </a:extLst>
          </p:cNvPr>
          <p:cNvSpPr/>
          <p:nvPr/>
        </p:nvSpPr>
        <p:spPr>
          <a:xfrm>
            <a:off x="8561333" y="228745"/>
            <a:ext cx="1080119" cy="28800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white"/>
                </a:solidFill>
                <a:effectLst/>
                <a:uLnTx/>
                <a:uFillTx/>
                <a:latin typeface="Yu Gothic UI"/>
                <a:ea typeface="Yu Gothic UI"/>
                <a:cs typeface="+mn-cs"/>
              </a:rPr>
              <a:t>基本情報</a:t>
            </a:r>
          </a:p>
        </p:txBody>
      </p:sp>
      <p:graphicFrame>
        <p:nvGraphicFramePr>
          <p:cNvPr id="6" name="表 6">
            <a:extLst>
              <a:ext uri="{FF2B5EF4-FFF2-40B4-BE49-F238E27FC236}">
                <a16:creationId xmlns:a16="http://schemas.microsoft.com/office/drawing/2014/main" id="{42BD9890-6488-4E49-AF35-332D2843F758}"/>
              </a:ext>
            </a:extLst>
          </p:cNvPr>
          <p:cNvGraphicFramePr>
            <a:graphicFrameLocks noGrp="1"/>
          </p:cNvGraphicFramePr>
          <p:nvPr>
            <p:extLst>
              <p:ext uri="{D42A27DB-BD31-4B8C-83A1-F6EECF244321}">
                <p14:modId xmlns:p14="http://schemas.microsoft.com/office/powerpoint/2010/main" val="695195996"/>
              </p:ext>
            </p:extLst>
          </p:nvPr>
        </p:nvGraphicFramePr>
        <p:xfrm>
          <a:off x="273050" y="2127150"/>
          <a:ext cx="9232045" cy="3408300"/>
        </p:xfrm>
        <a:graphic>
          <a:graphicData uri="http://schemas.openxmlformats.org/drawingml/2006/table">
            <a:tbl>
              <a:tblPr firstRow="1" bandRow="1">
                <a:tableStyleId>{2D5ABB26-0587-4C30-8999-92F81FD0307C}</a:tableStyleId>
              </a:tblPr>
              <a:tblGrid>
                <a:gridCol w="1005258">
                  <a:extLst>
                    <a:ext uri="{9D8B030D-6E8A-4147-A177-3AD203B41FA5}">
                      <a16:colId xmlns:a16="http://schemas.microsoft.com/office/drawing/2014/main" val="1669297580"/>
                    </a:ext>
                  </a:extLst>
                </a:gridCol>
                <a:gridCol w="313222">
                  <a:extLst>
                    <a:ext uri="{9D8B030D-6E8A-4147-A177-3AD203B41FA5}">
                      <a16:colId xmlns:a16="http://schemas.microsoft.com/office/drawing/2014/main" val="3337274143"/>
                    </a:ext>
                  </a:extLst>
                </a:gridCol>
                <a:gridCol w="1777294">
                  <a:extLst>
                    <a:ext uri="{9D8B030D-6E8A-4147-A177-3AD203B41FA5}">
                      <a16:colId xmlns:a16="http://schemas.microsoft.com/office/drawing/2014/main" val="3100949173"/>
                    </a:ext>
                  </a:extLst>
                </a:gridCol>
                <a:gridCol w="1944216">
                  <a:extLst>
                    <a:ext uri="{9D8B030D-6E8A-4147-A177-3AD203B41FA5}">
                      <a16:colId xmlns:a16="http://schemas.microsoft.com/office/drawing/2014/main" val="4079344724"/>
                    </a:ext>
                  </a:extLst>
                </a:gridCol>
                <a:gridCol w="2197637">
                  <a:extLst>
                    <a:ext uri="{9D8B030D-6E8A-4147-A177-3AD203B41FA5}">
                      <a16:colId xmlns:a16="http://schemas.microsoft.com/office/drawing/2014/main" val="1003410967"/>
                    </a:ext>
                  </a:extLst>
                </a:gridCol>
                <a:gridCol w="1994418">
                  <a:extLst>
                    <a:ext uri="{9D8B030D-6E8A-4147-A177-3AD203B41FA5}">
                      <a16:colId xmlns:a16="http://schemas.microsoft.com/office/drawing/2014/main" val="3798752374"/>
                    </a:ext>
                  </a:extLst>
                </a:gridCol>
              </a:tblGrid>
              <a:tr h="125003">
                <a:tc gridSpan="3">
                  <a:txBody>
                    <a:bodyPr/>
                    <a:lstStyle/>
                    <a:p>
                      <a:pPr marL="0" algn="l" defTabSz="914400" rtl="0" eaLnBrk="1" latinLnBrk="0" hangingPunct="1"/>
                      <a:endParaRPr kumimoji="1" lang="ja-JP" altLang="en-US" sz="1050" kern="1200">
                        <a:solidFill>
                          <a:schemeClr val="tx1"/>
                        </a:solidFill>
                        <a:latin typeface="+mn-lt"/>
                        <a:ea typeface="+mn-ea"/>
                        <a:cs typeface="+mn-cs"/>
                      </a:endParaRPr>
                    </a:p>
                  </a:txBody>
                  <a:tcPr marL="36000" marR="36000" marT="36000" marB="36000">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r>
                        <a:rPr kumimoji="1" lang="ja-JP" altLang="en-US" sz="1050"/>
                        <a:t>要件</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r>
                        <a:rPr kumimoji="1" lang="ja-JP" altLang="en-US" sz="1050"/>
                        <a:t>要件</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marL="0" algn="l" defTabSz="914400" rtl="0" eaLnBrk="1" latinLnBrk="0" hangingPunct="1"/>
                      <a:r>
                        <a:rPr kumimoji="1" lang="ja-JP" altLang="en-US" sz="1050" kern="1200">
                          <a:solidFill>
                            <a:schemeClr val="tx1"/>
                          </a:solidFill>
                          <a:latin typeface="+mn-lt"/>
                          <a:ea typeface="+mn-ea"/>
                          <a:cs typeface="+mn-cs"/>
                        </a:rPr>
                        <a:t>該当状況</a:t>
                      </a:r>
                    </a:p>
                  </a:txBody>
                  <a:tcPr marL="36000" marR="36000" marT="36000" marB="36000"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hMerge="1">
                  <a:txBody>
                    <a:bodyPr/>
                    <a:lstStyle/>
                    <a:p>
                      <a:endParaRPr kumimoji="1" lang="ja-JP" altLang="en-US" sz="105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03483520"/>
                  </a:ext>
                </a:extLst>
              </a:tr>
              <a:tr h="125003">
                <a:tc rowSpan="2">
                  <a:txBody>
                    <a:bodyPr/>
                    <a:lstStyle/>
                    <a:p>
                      <a:pPr marL="0" algn="ctr" defTabSz="914400" rtl="0" eaLnBrk="1" latinLnBrk="0" hangingPunct="1"/>
                      <a:r>
                        <a:rPr kumimoji="1" lang="ja-JP" altLang="en-US" sz="1050" kern="1200">
                          <a:solidFill>
                            <a:schemeClr val="tx1"/>
                          </a:solidFill>
                          <a:latin typeface="+mn-lt"/>
                          <a:ea typeface="+mn-ea"/>
                          <a:cs typeface="+mn-cs"/>
                        </a:rPr>
                        <a:t>①登録制度</a:t>
                      </a:r>
                    </a:p>
                  </a:txBody>
                  <a:tcPr marL="36000" marR="36000" marT="36000" marB="36000">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gridSpan="2">
                  <a:txBody>
                    <a:bodyPr/>
                    <a:lstStyle/>
                    <a:p>
                      <a:pPr marL="0" algn="l" defTabSz="914400" rtl="0" eaLnBrk="1" latinLnBrk="0" hangingPunct="1"/>
                      <a:r>
                        <a:rPr kumimoji="1" lang="en-US" altLang="ja-JP" sz="1050" kern="1200">
                          <a:solidFill>
                            <a:schemeClr val="tx1"/>
                          </a:solidFill>
                          <a:latin typeface="+mn-lt"/>
                          <a:ea typeface="+mn-ea"/>
                          <a:cs typeface="+mn-cs"/>
                        </a:rPr>
                        <a:t>J-Startup</a:t>
                      </a:r>
                      <a:r>
                        <a:rPr kumimoji="1" lang="ja-JP" altLang="en-US" sz="1050" kern="1200">
                          <a:solidFill>
                            <a:schemeClr val="tx1"/>
                          </a:solidFill>
                          <a:latin typeface="+mn-lt"/>
                          <a:ea typeface="+mn-ea"/>
                          <a:cs typeface="+mn-cs"/>
                        </a:rPr>
                        <a:t>企業への該当</a:t>
                      </a:r>
                    </a:p>
                  </a:txBody>
                  <a:tcPr marL="36000" marR="36000" marT="36000" marB="36000" anchor="ctr">
                    <a:lnL w="3175"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hMerge="1">
                  <a:txBody>
                    <a:bodyPr/>
                    <a:lstStyle/>
                    <a:p>
                      <a:r>
                        <a:rPr kumimoji="1" lang="en-US" altLang="ja-JP" sz="1050"/>
                        <a:t>J-Startup</a:t>
                      </a:r>
                      <a:r>
                        <a:rPr kumimoji="1" lang="ja-JP" altLang="en-US" sz="1050"/>
                        <a:t>企業への該当有無</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marL="0" algn="l" defTabSz="914400" rtl="0" eaLnBrk="1" latinLnBrk="0" hangingPunct="1"/>
                      <a:r>
                        <a:rPr kumimoji="1" lang="ja-JP" altLang="en-US" sz="1050" kern="1200">
                          <a:solidFill>
                            <a:schemeClr val="tx1"/>
                          </a:solidFill>
                          <a:latin typeface="+mn-lt"/>
                          <a:ea typeface="+mn-ea"/>
                          <a:cs typeface="+mn-cs"/>
                        </a:rPr>
                        <a:t>□ 有　　　□ 無</a:t>
                      </a:r>
                    </a:p>
                  </a:txBody>
                  <a:tcPr marL="36000" marR="36000" marT="36000" marB="36000"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sz="105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12690710"/>
                  </a:ext>
                </a:extLst>
              </a:tr>
              <a:tr h="211215">
                <a:tc vMerge="1">
                  <a:txBody>
                    <a:bodyPr/>
                    <a:lstStyle/>
                    <a:p>
                      <a:endParaRPr kumimoji="1" lang="ja-JP" altLang="en-US" sz="105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marL="0" algn="l" defTabSz="914400" rtl="0" eaLnBrk="1" latinLnBrk="0" hangingPunct="1"/>
                      <a:r>
                        <a:rPr kumimoji="1" lang="ja-JP" altLang="en-US" sz="1050" kern="1200">
                          <a:solidFill>
                            <a:schemeClr val="tx1"/>
                          </a:solidFill>
                          <a:latin typeface="+mn-lt"/>
                          <a:ea typeface="+mn-ea"/>
                          <a:cs typeface="+mn-cs"/>
                        </a:rPr>
                        <a:t>　　登録先</a:t>
                      </a:r>
                    </a:p>
                  </a:txBody>
                  <a:tcPr marL="36000" marR="36000" marT="36000" marB="36000" anchor="ctr">
                    <a:lnL w="3175"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r>
                        <a:rPr kumimoji="1" lang="ja-JP" altLang="en-US" sz="1050"/>
                        <a:t>登録先</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gridSpan="3">
                  <a:txBody>
                    <a:bodyPr/>
                    <a:lstStyle/>
                    <a:p>
                      <a:pPr marL="0" algn="l" defTabSz="914400" rtl="0" eaLnBrk="1" latinLnBrk="0" hangingPunct="1"/>
                      <a:r>
                        <a:rPr kumimoji="1" lang="ja-JP" altLang="en-US" sz="1050" kern="1200">
                          <a:solidFill>
                            <a:schemeClr val="tx1"/>
                          </a:solidFill>
                          <a:latin typeface="+mn-lt"/>
                          <a:ea typeface="+mn-ea"/>
                          <a:cs typeface="+mn-cs"/>
                        </a:rPr>
                        <a:t>□ </a:t>
                      </a:r>
                      <a:r>
                        <a:rPr kumimoji="1" lang="en-US" altLang="ja-JP" sz="1050" kern="1200">
                          <a:solidFill>
                            <a:schemeClr val="tx1"/>
                          </a:solidFill>
                          <a:latin typeface="+mn-lt"/>
                          <a:ea typeface="+mn-ea"/>
                          <a:cs typeface="+mn-cs"/>
                        </a:rPr>
                        <a:t>J-Startup</a:t>
                      </a:r>
                    </a:p>
                    <a:p>
                      <a:pPr marL="0" algn="l" defTabSz="914400" rtl="0" eaLnBrk="1" latinLnBrk="0" hangingPunct="1"/>
                      <a:r>
                        <a:rPr kumimoji="1" lang="ja-JP" altLang="en-US" sz="1050" kern="1200">
                          <a:solidFill>
                            <a:schemeClr val="tx1"/>
                          </a:solidFill>
                          <a:latin typeface="+mn-lt"/>
                          <a:ea typeface="+mn-ea"/>
                          <a:cs typeface="+mn-cs"/>
                        </a:rPr>
                        <a:t>□ </a:t>
                      </a:r>
                      <a:r>
                        <a:rPr kumimoji="1" lang="en-US" altLang="ja-JP" sz="1050" kern="1200">
                          <a:solidFill>
                            <a:schemeClr val="tx1"/>
                          </a:solidFill>
                          <a:latin typeface="+mn-lt"/>
                          <a:ea typeface="+mn-ea"/>
                          <a:cs typeface="+mn-cs"/>
                        </a:rPr>
                        <a:t>J-Startup</a:t>
                      </a:r>
                      <a:r>
                        <a:rPr kumimoji="1" lang="ja-JP" altLang="en-US" sz="1050" kern="1200">
                          <a:solidFill>
                            <a:schemeClr val="tx1"/>
                          </a:solidFill>
                          <a:latin typeface="+mn-lt"/>
                          <a:ea typeface="+mn-ea"/>
                          <a:cs typeface="+mn-cs"/>
                        </a:rPr>
                        <a:t> </a:t>
                      </a:r>
                      <a:r>
                        <a:rPr kumimoji="1" lang="en-US" altLang="ja-JP" sz="1050" kern="1200">
                          <a:solidFill>
                            <a:schemeClr val="tx1"/>
                          </a:solidFill>
                          <a:latin typeface="+mn-lt"/>
                          <a:ea typeface="+mn-ea"/>
                          <a:cs typeface="+mn-cs"/>
                        </a:rPr>
                        <a:t>Local</a:t>
                      </a:r>
                      <a:r>
                        <a:rPr kumimoji="1" lang="ja-JP" altLang="en-US" sz="1050" kern="1200">
                          <a:solidFill>
                            <a:schemeClr val="tx1"/>
                          </a:solidFill>
                          <a:latin typeface="+mn-lt"/>
                          <a:ea typeface="+mn-ea"/>
                          <a:cs typeface="+mn-cs"/>
                        </a:rPr>
                        <a:t>（　　　　　　　　）</a:t>
                      </a:r>
                      <a:endParaRPr kumimoji="1" lang="en-US" altLang="ja-JP" sz="1050" kern="1200">
                        <a:solidFill>
                          <a:schemeClr val="tx1"/>
                        </a:solidFill>
                        <a:latin typeface="+mn-lt"/>
                        <a:ea typeface="+mn-ea"/>
                        <a:cs typeface="+mn-cs"/>
                      </a:endParaRPr>
                    </a:p>
                  </a:txBody>
                  <a:tcPr marL="36000" marR="36000" marT="36000" marB="36000"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en-US" altLang="ja-JP" sz="105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83710267"/>
                  </a:ext>
                </a:extLst>
              </a:tr>
              <a:tr h="116010">
                <a:tc rowSpan="3">
                  <a:txBody>
                    <a:bodyPr/>
                    <a:lstStyle/>
                    <a:p>
                      <a:pPr marL="0" algn="ctr" defTabSz="914400" rtl="0" eaLnBrk="1" latinLnBrk="0" hangingPunct="1"/>
                      <a:r>
                        <a:rPr kumimoji="1" lang="ja-JP" altLang="en-US" sz="1050" kern="1200">
                          <a:solidFill>
                            <a:schemeClr val="tx1"/>
                          </a:solidFill>
                          <a:latin typeface="+mn-lt"/>
                          <a:ea typeface="+mn-ea"/>
                          <a:cs typeface="+mn-cs"/>
                        </a:rPr>
                        <a:t>②表彰制度</a:t>
                      </a:r>
                    </a:p>
                  </a:txBody>
                  <a:tcPr marL="36000" marR="36000" marT="36000" marB="36000">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gridSpan="2">
                  <a:txBody>
                    <a:bodyPr/>
                    <a:lstStyle/>
                    <a:p>
                      <a:pPr marL="0" algn="l" defTabSz="914400" rtl="0" eaLnBrk="1" latinLnBrk="0" hangingPunct="1"/>
                      <a:r>
                        <a:rPr kumimoji="1" lang="ja-JP" altLang="en-US" sz="1050" kern="1200">
                          <a:solidFill>
                            <a:schemeClr val="tx1"/>
                          </a:solidFill>
                          <a:latin typeface="+mn-lt"/>
                          <a:ea typeface="+mn-ea"/>
                          <a:cs typeface="+mn-cs"/>
                        </a:rPr>
                        <a:t>表彰実績</a:t>
                      </a:r>
                    </a:p>
                  </a:txBody>
                  <a:tcPr marL="36000" marR="36000" marT="36000" marB="36000" anchor="ctr">
                    <a:lnL w="3175"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a:solidFill>
                            <a:schemeClr val="tx1"/>
                          </a:solidFill>
                          <a:latin typeface="+mn-lt"/>
                          <a:ea typeface="+mn-ea"/>
                          <a:cs typeface="+mn-cs"/>
                        </a:rPr>
                        <a:t>□ 有　　　□ 無</a:t>
                      </a:r>
                    </a:p>
                  </a:txBody>
                  <a:tcPr marL="36000" marR="36000" marT="36000" marB="36000"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4057665565"/>
                  </a:ext>
                </a:extLst>
              </a:tr>
              <a:tr h="0">
                <a:tc vMerge="1">
                  <a:txBody>
                    <a:bodyPr/>
                    <a:lstStyle/>
                    <a:p>
                      <a:endParaRPr kumimoji="1" lang="ja-JP" altLang="en-US"/>
                    </a:p>
                  </a:txBody>
                  <a:tcPr/>
                </a:tc>
                <a:tc rowSpan="2"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a:solidFill>
                            <a:schemeClr val="tx1"/>
                          </a:solidFill>
                          <a:latin typeface="+mn-lt"/>
                          <a:ea typeface="+mn-ea"/>
                          <a:cs typeface="+mn-cs"/>
                        </a:rPr>
                        <a:t>表彰内容</a:t>
                      </a:r>
                    </a:p>
                  </a:txBody>
                  <a:tcPr marL="36000" marR="36000" marT="36000" marB="36000" anchor="ctr">
                    <a:lnL w="3175"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rowSpan="2" hMerge="1">
                  <a:txBody>
                    <a:bodyPr/>
                    <a:lstStyle/>
                    <a:p>
                      <a:endParaRPr kumimoji="1" lang="ja-JP" altLang="en-US"/>
                    </a:p>
                  </a:txBody>
                  <a:tcPr/>
                </a:tc>
                <a:tc>
                  <a:txBody>
                    <a:bodyPr/>
                    <a:lstStyle/>
                    <a:p>
                      <a:pPr marL="0" algn="l" defTabSz="914400" rtl="0" eaLnBrk="1" latinLnBrk="0" hangingPunct="1"/>
                      <a:r>
                        <a:rPr kumimoji="1" lang="ja-JP" altLang="en-US" sz="1050" kern="1200">
                          <a:solidFill>
                            <a:schemeClr val="tx1"/>
                          </a:solidFill>
                          <a:latin typeface="+mn-lt"/>
                          <a:ea typeface="+mn-ea"/>
                          <a:cs typeface="+mn-cs"/>
                        </a:rPr>
                        <a:t>表彰機関</a:t>
                      </a:r>
                    </a:p>
                  </a:txBody>
                  <a:tcPr marL="36000" marR="36000" marT="36000" marB="36000" anchor="ctr">
                    <a:lnL w="63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l" defTabSz="914400" rtl="0" eaLnBrk="1" latinLnBrk="0" hangingPunct="1"/>
                      <a:r>
                        <a:rPr kumimoji="1" lang="ja-JP" altLang="en-US" sz="1050" kern="1200">
                          <a:solidFill>
                            <a:schemeClr val="tx1"/>
                          </a:solidFill>
                          <a:latin typeface="+mn-lt"/>
                          <a:ea typeface="+mn-ea"/>
                          <a:cs typeface="+mn-cs"/>
                        </a:rPr>
                        <a:t>表彰名</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l" defTabSz="914400" rtl="0" eaLnBrk="1" latinLnBrk="0" hangingPunct="1"/>
                      <a:r>
                        <a:rPr kumimoji="1" lang="ja-JP" altLang="en-US" sz="1050" kern="1200">
                          <a:solidFill>
                            <a:schemeClr val="tx1"/>
                          </a:solidFill>
                          <a:latin typeface="+mn-lt"/>
                          <a:ea typeface="+mn-ea"/>
                          <a:cs typeface="+mn-cs"/>
                        </a:rPr>
                        <a:t>表彰時期</a:t>
                      </a:r>
                    </a:p>
                  </a:txBody>
                  <a:tcPr marL="36000" marR="36000" marT="36000" marB="3600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890296933"/>
                  </a:ext>
                </a:extLst>
              </a:tr>
              <a:tr h="0">
                <a:tc vMerge="1">
                  <a:txBody>
                    <a:bodyPr/>
                    <a:lstStyle/>
                    <a:p>
                      <a:pPr marL="0" algn="ctr" defTabSz="914400" rtl="0" eaLnBrk="1" latinLnBrk="0" hangingPunct="1"/>
                      <a:endParaRPr kumimoji="1" lang="ja-JP" altLang="en-US" sz="1050" kern="1200">
                        <a:solidFill>
                          <a:schemeClr val="tx1"/>
                        </a:solidFill>
                        <a:latin typeface="+mn-lt"/>
                        <a:ea typeface="+mn-ea"/>
                        <a:cs typeface="+mn-cs"/>
                      </a:endParaRPr>
                    </a:p>
                  </a:txBody>
                  <a:tcPr marL="36000" marR="36000" marT="36000" marB="36000">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gridSpan="2" vMerge="1">
                  <a:txBody>
                    <a:bodyPr/>
                    <a:lstStyle/>
                    <a:p>
                      <a:endParaRPr/>
                    </a:p>
                  </a:txBody>
                  <a:tcPr marL="36000" marR="36000" marT="36000" marB="36000" anchor="ctr">
                    <a:lnL w="3175"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vMerge="1">
                  <a:txBody>
                    <a:bodyPr/>
                    <a:lstStyle/>
                    <a:p>
                      <a:endParaRPr kumimoji="1" lang="ja-JP" altLang="en-US"/>
                    </a:p>
                  </a:txBody>
                  <a:tcPr/>
                </a:tc>
                <a:tc>
                  <a:txBody>
                    <a:bodyPr/>
                    <a:lstStyle/>
                    <a:p>
                      <a:pPr marL="0" algn="l" defTabSz="914400" rtl="0" eaLnBrk="1" latinLnBrk="0" hangingPunct="1"/>
                      <a:r>
                        <a:rPr kumimoji="1" lang="ja-JP" altLang="en-US" sz="1050" kern="1200">
                          <a:solidFill>
                            <a:schemeClr val="tx1"/>
                          </a:solidFill>
                          <a:latin typeface="+mn-lt"/>
                          <a:ea typeface="+mn-ea"/>
                          <a:cs typeface="+mn-cs"/>
                        </a:rPr>
                        <a:t> </a:t>
                      </a:r>
                      <a:endParaRPr kumimoji="1" lang="en-US" altLang="ja-JP" sz="1050" kern="1200">
                        <a:solidFill>
                          <a:schemeClr val="tx1"/>
                        </a:solidFill>
                        <a:latin typeface="+mn-lt"/>
                        <a:ea typeface="+mn-ea"/>
                        <a:cs typeface="+mn-cs"/>
                      </a:endParaRPr>
                    </a:p>
                  </a:txBody>
                  <a:tcPr marL="36000" marR="36000" marT="36000" marB="36000" anchor="ctr">
                    <a:lnL w="63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050"/>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050"/>
                    </a:p>
                  </a:txBody>
                  <a:tcPr marL="36000" marR="36000" marT="36000" marB="3600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24489003"/>
                  </a:ext>
                </a:extLst>
              </a:tr>
              <a:tr h="125003">
                <a:tc rowSpan="4">
                  <a:txBody>
                    <a:bodyPr/>
                    <a:lstStyle/>
                    <a:p>
                      <a:pPr marL="0" algn="ctr" defTabSz="914400" rtl="0" eaLnBrk="1" latinLnBrk="0" hangingPunct="1"/>
                      <a:r>
                        <a:rPr kumimoji="1" lang="ja-JP" altLang="en-US" sz="1050" kern="1200">
                          <a:solidFill>
                            <a:schemeClr val="tx1"/>
                          </a:solidFill>
                          <a:latin typeface="+mn-lt"/>
                          <a:ea typeface="+mn-ea"/>
                          <a:cs typeface="+mn-cs"/>
                        </a:rPr>
                        <a:t>③資金調達</a:t>
                      </a:r>
                    </a:p>
                  </a:txBody>
                  <a:tcP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gridSpan="2">
                  <a:txBody>
                    <a:bodyPr/>
                    <a:lstStyle/>
                    <a:p>
                      <a:pPr marL="0" algn="l" defTabSz="914400" rtl="0" eaLnBrk="1" latinLnBrk="0" hangingPunct="1"/>
                      <a:r>
                        <a:rPr kumimoji="1" lang="en-US" altLang="ja-JP" sz="1050" kern="1200">
                          <a:solidFill>
                            <a:schemeClr val="tx1"/>
                          </a:solidFill>
                          <a:latin typeface="+mn-lt"/>
                          <a:ea typeface="+mn-ea"/>
                          <a:cs typeface="+mn-cs"/>
                        </a:rPr>
                        <a:t>3</a:t>
                      </a:r>
                      <a:r>
                        <a:rPr kumimoji="1" lang="ja-JP" altLang="en-US" sz="1050" kern="1200">
                          <a:solidFill>
                            <a:schemeClr val="tx1"/>
                          </a:solidFill>
                          <a:latin typeface="+mn-lt"/>
                          <a:ea typeface="+mn-ea"/>
                          <a:cs typeface="+mn-cs"/>
                        </a:rPr>
                        <a:t>年以内の支援策の活用</a:t>
                      </a:r>
                    </a:p>
                  </a:txBody>
                  <a:tcPr marL="36000" marR="36000" marT="36000" marB="36000" anchor="ctr">
                    <a:lnL w="3175"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a:solidFill>
                            <a:schemeClr val="tx1"/>
                          </a:solidFill>
                          <a:latin typeface="+mn-lt"/>
                          <a:ea typeface="+mn-ea"/>
                          <a:cs typeface="+mn-cs"/>
                        </a:rPr>
                        <a:t>□ 有　　　□ 無</a:t>
                      </a:r>
                    </a:p>
                  </a:txBody>
                  <a:tcPr marL="36000" marR="36000" marT="36000" marB="36000"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hMerge="1">
                  <a:txBody>
                    <a:bodyPr/>
                    <a:lstStyle/>
                    <a:p>
                      <a:endParaRPr kumimoji="1" lang="ja-JP" altLang="en-US"/>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644918171"/>
                  </a:ext>
                </a:extLst>
              </a:tr>
              <a:tr h="125003">
                <a:tc vMerge="1">
                  <a:txBody>
                    <a:bodyPr/>
                    <a:lstStyle/>
                    <a:p>
                      <a:endParaRPr kumimoji="1" lang="ja-JP" altLang="en-US"/>
                    </a:p>
                  </a:txBody>
                  <a:tcPr/>
                </a:tc>
                <a:tc gridSpan="2">
                  <a:txBody>
                    <a:bodyPr/>
                    <a:lstStyle/>
                    <a:p>
                      <a:pPr marL="0" algn="l" defTabSz="914400" rtl="0" eaLnBrk="1" latinLnBrk="0" hangingPunct="1"/>
                      <a:r>
                        <a:rPr kumimoji="1" lang="ja-JP" altLang="en-US" sz="1050" kern="1200">
                          <a:solidFill>
                            <a:schemeClr val="tx1"/>
                          </a:solidFill>
                          <a:latin typeface="+mn-lt"/>
                          <a:ea typeface="+mn-ea"/>
                          <a:cs typeface="+mn-cs"/>
                        </a:rPr>
                        <a:t>資金調達の状況</a:t>
                      </a:r>
                    </a:p>
                  </a:txBody>
                  <a:tcPr marL="36000" marR="36000" marT="36000" marB="36000" anchor="ctr">
                    <a:lnL w="3175"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sz="1050"/>
                    </a:p>
                  </a:txBody>
                  <a:tcPr/>
                </a:tc>
                <a:tc>
                  <a:txBody>
                    <a:bodyPr/>
                    <a:lstStyle/>
                    <a:p>
                      <a:pPr marL="0" algn="l" defTabSz="914400" rtl="0" eaLnBrk="1" latinLnBrk="0" hangingPunct="1"/>
                      <a:r>
                        <a:rPr kumimoji="1" lang="ja-JP" altLang="en-US" sz="1050" kern="1200">
                          <a:solidFill>
                            <a:schemeClr val="tx1"/>
                          </a:solidFill>
                          <a:latin typeface="+mn-lt"/>
                          <a:ea typeface="+mn-ea"/>
                          <a:cs typeface="+mn-cs"/>
                        </a:rPr>
                        <a:t>調達先</a:t>
                      </a:r>
                    </a:p>
                  </a:txBody>
                  <a:tcPr marL="36000" marR="36000" marT="36000" marB="36000" anchor="ctr">
                    <a:lnL w="63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l" defTabSz="914400" rtl="0" eaLnBrk="1" latinLnBrk="0" hangingPunct="1"/>
                      <a:r>
                        <a:rPr kumimoji="1" lang="ja-JP" altLang="en-US" sz="1050" kern="1200">
                          <a:solidFill>
                            <a:schemeClr val="tx1"/>
                          </a:solidFill>
                          <a:latin typeface="+mn-lt"/>
                          <a:ea typeface="+mn-ea"/>
                          <a:cs typeface="+mn-cs"/>
                        </a:rPr>
                        <a:t>調達金額</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l" defTabSz="914400" rtl="0" eaLnBrk="1" latinLnBrk="0" hangingPunct="1"/>
                      <a:r>
                        <a:rPr kumimoji="1" lang="ja-JP" altLang="en-US" sz="1050" kern="1200">
                          <a:solidFill>
                            <a:schemeClr val="tx1"/>
                          </a:solidFill>
                          <a:latin typeface="+mn-lt"/>
                          <a:ea typeface="+mn-ea"/>
                          <a:cs typeface="+mn-cs"/>
                        </a:rPr>
                        <a:t>調達時期</a:t>
                      </a:r>
                    </a:p>
                  </a:txBody>
                  <a:tcPr marL="36000" marR="36000" marT="36000" marB="3600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013768086"/>
                  </a:ext>
                </a:extLst>
              </a:tr>
              <a:tr h="125003">
                <a:tc vMerge="1">
                  <a:txBody>
                    <a:bodyPr/>
                    <a:lstStyle/>
                    <a:p>
                      <a:endParaRPr kumimoji="1" lang="ja-JP" altLang="en-US" sz="105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algn="l" defTabSz="914400" rtl="0" eaLnBrk="1" latinLnBrk="0" hangingPunct="1"/>
                      <a:endParaRPr kumimoji="1" lang="ja-JP" altLang="en-US" sz="1050" kern="1200">
                        <a:solidFill>
                          <a:schemeClr val="tx1"/>
                        </a:solidFill>
                        <a:latin typeface="+mn-lt"/>
                        <a:ea typeface="+mn-ea"/>
                        <a:cs typeface="+mn-cs"/>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l" defTabSz="914400" rtl="0" eaLnBrk="1" latinLnBrk="0" hangingPunct="1"/>
                      <a:r>
                        <a:rPr kumimoji="1" lang="ja-JP" altLang="en-US" sz="1050" kern="1200">
                          <a:solidFill>
                            <a:schemeClr val="tx1"/>
                          </a:solidFill>
                          <a:latin typeface="+mn-lt"/>
                          <a:ea typeface="+mn-ea"/>
                          <a:cs typeface="+mn-cs"/>
                        </a:rPr>
                        <a:t>出資</a:t>
                      </a:r>
                    </a:p>
                  </a:txBody>
                  <a:tcPr marL="36000" marR="36000" marT="36000" marB="36000" anchor="ctr">
                    <a:lnL w="3175"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l" defTabSz="914400" rtl="0" eaLnBrk="1" latinLnBrk="0" hangingPunct="1"/>
                      <a:endParaRPr kumimoji="1" lang="ja-JP" altLang="en-US" sz="1050" kern="1200">
                        <a:solidFill>
                          <a:schemeClr val="tx1"/>
                        </a:solidFill>
                        <a:latin typeface="+mn-lt"/>
                        <a:ea typeface="+mn-ea"/>
                        <a:cs typeface="+mn-cs"/>
                      </a:endParaRPr>
                    </a:p>
                  </a:txBody>
                  <a:tcPr marL="36000" marR="36000" marT="36000" marB="36000" anchor="ctr">
                    <a:lnL w="63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algn="l" defTabSz="914400" rtl="0" eaLnBrk="1" latinLnBrk="0" hangingPunct="1"/>
                      <a:endParaRPr kumimoji="1" lang="ja-JP" altLang="en-US" sz="1050" kern="1200">
                        <a:solidFill>
                          <a:schemeClr val="tx1"/>
                        </a:solidFill>
                        <a:latin typeface="+mn-lt"/>
                        <a:ea typeface="+mn-ea"/>
                        <a:cs typeface="+mn-cs"/>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algn="l" defTabSz="914400" rtl="0" eaLnBrk="1" latinLnBrk="0" hangingPunct="1"/>
                      <a:endParaRPr kumimoji="1" lang="ja-JP" altLang="en-US" sz="1050" kern="1200">
                        <a:solidFill>
                          <a:schemeClr val="tx1"/>
                        </a:solidFill>
                        <a:latin typeface="+mn-lt"/>
                        <a:ea typeface="+mn-ea"/>
                        <a:cs typeface="+mn-cs"/>
                      </a:endParaRPr>
                    </a:p>
                  </a:txBody>
                  <a:tcPr marL="36000" marR="36000" marT="36000" marB="3600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092465"/>
                  </a:ext>
                </a:extLst>
              </a:tr>
              <a:tr h="125003">
                <a:tc vMerge="1">
                  <a:txBody>
                    <a:bodyPr/>
                    <a:lstStyle/>
                    <a:p>
                      <a:endParaRPr kumimoji="1" lang="ja-JP" altLang="en-US" sz="105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kumimoji="1" lang="ja-JP" altLang="en-US" sz="105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r>
                        <a:rPr kumimoji="1" lang="ja-JP" altLang="en-US" sz="1050" kern="1200">
                          <a:solidFill>
                            <a:schemeClr val="tx1"/>
                          </a:solidFill>
                          <a:latin typeface="+mn-lt"/>
                          <a:ea typeface="+mn-ea"/>
                          <a:cs typeface="+mn-cs"/>
                        </a:rPr>
                        <a:t>融資</a:t>
                      </a:r>
                    </a:p>
                  </a:txBody>
                  <a:tcPr marL="36000" marR="36000" marT="36000" marB="36000" anchor="ctr">
                    <a:lnL w="3175"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l" defTabSz="914400" rtl="0" eaLnBrk="1" latinLnBrk="0" hangingPunct="1"/>
                      <a:endParaRPr kumimoji="1" lang="ja-JP" altLang="en-US" sz="1050" kern="1200">
                        <a:solidFill>
                          <a:schemeClr val="tx1"/>
                        </a:solidFill>
                        <a:latin typeface="+mn-lt"/>
                        <a:ea typeface="+mn-ea"/>
                        <a:cs typeface="+mn-cs"/>
                      </a:endParaRPr>
                    </a:p>
                  </a:txBody>
                  <a:tcPr marL="36000" marR="36000" marT="36000" marB="36000" anchor="ctr">
                    <a:lnL w="63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endParaRPr kumimoji="1" lang="ja-JP" altLang="en-US" sz="1050" kern="1200">
                        <a:solidFill>
                          <a:schemeClr val="tx1"/>
                        </a:solidFill>
                        <a:latin typeface="+mn-lt"/>
                        <a:ea typeface="+mn-ea"/>
                        <a:cs typeface="+mn-cs"/>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endParaRPr kumimoji="1" lang="ja-JP" altLang="en-US" sz="1050" kern="1200">
                        <a:solidFill>
                          <a:schemeClr val="tx1"/>
                        </a:solidFill>
                        <a:latin typeface="+mn-lt"/>
                        <a:ea typeface="+mn-ea"/>
                        <a:cs typeface="+mn-cs"/>
                      </a:endParaRPr>
                    </a:p>
                  </a:txBody>
                  <a:tcPr marL="36000" marR="36000" marT="36000" marB="3600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32682585"/>
                  </a:ext>
                </a:extLst>
              </a:tr>
              <a:tr h="125003">
                <a:tc rowSpan="4">
                  <a:txBody>
                    <a:bodyPr/>
                    <a:lstStyle/>
                    <a:p>
                      <a:pPr marL="0" algn="ctr" defTabSz="914400" rtl="0" eaLnBrk="1" latinLnBrk="0" hangingPunct="1"/>
                      <a:r>
                        <a:rPr kumimoji="1" lang="ja-JP" altLang="en-US" sz="1050" kern="1200">
                          <a:solidFill>
                            <a:schemeClr val="tx1"/>
                          </a:solidFill>
                          <a:latin typeface="+mn-lt"/>
                          <a:ea typeface="+mn-ea"/>
                          <a:cs typeface="+mn-cs"/>
                        </a:rPr>
                        <a:t>④支援制度</a:t>
                      </a:r>
                    </a:p>
                  </a:txBody>
                  <a:tcP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gridSpan="2">
                  <a:txBody>
                    <a:bodyPr/>
                    <a:lstStyle/>
                    <a:p>
                      <a:pPr marL="0" algn="l" defTabSz="914400" rtl="0" eaLnBrk="1" latinLnBrk="0" hangingPunct="1"/>
                      <a:r>
                        <a:rPr kumimoji="1" lang="en-US" altLang="ja-JP" sz="1050" kern="1200">
                          <a:solidFill>
                            <a:schemeClr val="tx1"/>
                          </a:solidFill>
                          <a:latin typeface="+mn-lt"/>
                          <a:ea typeface="+mn-ea"/>
                          <a:cs typeface="+mn-cs"/>
                        </a:rPr>
                        <a:t>3</a:t>
                      </a:r>
                      <a:r>
                        <a:rPr kumimoji="1" lang="ja-JP" altLang="en-US" sz="1050" kern="1200">
                          <a:solidFill>
                            <a:schemeClr val="tx1"/>
                          </a:solidFill>
                          <a:latin typeface="+mn-lt"/>
                          <a:ea typeface="+mn-ea"/>
                          <a:cs typeface="+mn-cs"/>
                        </a:rPr>
                        <a:t>年以内の支援策の活用</a:t>
                      </a:r>
                    </a:p>
                  </a:txBody>
                  <a:tcPr marL="36000" marR="36000" marT="36000" marB="36000" anchor="ctr">
                    <a:lnL w="3175"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a:solidFill>
                            <a:schemeClr val="tx1"/>
                          </a:solidFill>
                          <a:latin typeface="+mn-lt"/>
                          <a:ea typeface="+mn-ea"/>
                          <a:cs typeface="+mn-cs"/>
                        </a:rPr>
                        <a:t>□ 有　　　□ 無</a:t>
                      </a:r>
                    </a:p>
                  </a:txBody>
                  <a:tcPr marL="36000" marR="36000" marT="36000" marB="36000"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450167570"/>
                  </a:ext>
                </a:extLst>
              </a:tr>
              <a:tr h="125003">
                <a:tc vMerge="1">
                  <a:txBody>
                    <a:bodyPr/>
                    <a:lstStyle/>
                    <a:p>
                      <a:endParaRPr kumimoji="1" lang="ja-JP" altLang="en-US" sz="105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a:solidFill>
                            <a:schemeClr val="tx1"/>
                          </a:solidFill>
                          <a:latin typeface="+mn-lt"/>
                          <a:ea typeface="+mn-ea"/>
                          <a:cs typeface="+mn-cs"/>
                        </a:rPr>
                        <a:t>スタートアップ支援事業の採択状況</a:t>
                      </a:r>
                    </a:p>
                  </a:txBody>
                  <a:tcPr marL="36000" marR="36000" marT="36000" marB="36000" anchor="ctr">
                    <a:lnL w="3175"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sz="105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r>
                        <a:rPr kumimoji="1" lang="ja-JP" altLang="en-US" sz="1050" kern="1200">
                          <a:solidFill>
                            <a:schemeClr val="tx1"/>
                          </a:solidFill>
                          <a:latin typeface="+mn-lt"/>
                          <a:ea typeface="+mn-ea"/>
                          <a:cs typeface="+mn-cs"/>
                        </a:rPr>
                        <a:t>支援元</a:t>
                      </a:r>
                    </a:p>
                  </a:txBody>
                  <a:tcPr marL="36000" marR="36000" marT="36000" marB="36000" anchor="ctr">
                    <a:lnL w="63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l" defTabSz="914400" rtl="0" eaLnBrk="1" latinLnBrk="0" hangingPunct="1"/>
                      <a:r>
                        <a:rPr kumimoji="1" lang="ja-JP" altLang="en-US" sz="1050" kern="1200">
                          <a:solidFill>
                            <a:schemeClr val="tx1"/>
                          </a:solidFill>
                          <a:latin typeface="+mn-lt"/>
                          <a:ea typeface="+mn-ea"/>
                          <a:cs typeface="+mn-cs"/>
                        </a:rPr>
                        <a:t>事業名</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l" defTabSz="914400" rtl="0" eaLnBrk="1" latinLnBrk="0" hangingPunct="1"/>
                      <a:r>
                        <a:rPr kumimoji="1" lang="ja-JP" altLang="en-US" sz="1050" kern="1200">
                          <a:solidFill>
                            <a:schemeClr val="tx1"/>
                          </a:solidFill>
                          <a:latin typeface="+mn-lt"/>
                          <a:ea typeface="+mn-ea"/>
                          <a:cs typeface="+mn-cs"/>
                        </a:rPr>
                        <a:t>採択年度</a:t>
                      </a:r>
                    </a:p>
                  </a:txBody>
                  <a:tcPr marL="36000" marR="36000" marT="36000" marB="3600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723287010"/>
                  </a:ext>
                </a:extLst>
              </a:tr>
              <a:tr h="125003">
                <a:tc vMerge="1">
                  <a:txBody>
                    <a:bodyPr/>
                    <a:lstStyle/>
                    <a:p>
                      <a:endParaRPr kumimoji="1" lang="ja-JP" altLang="en-US" sz="105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algn="l" defTabSz="914400" rtl="0" eaLnBrk="1" latinLnBrk="0" hangingPunct="1"/>
                      <a:endParaRPr kumimoji="1" lang="ja-JP" altLang="en-US" sz="1050" kern="1200">
                        <a:solidFill>
                          <a:schemeClr val="tx1"/>
                        </a:solidFill>
                        <a:latin typeface="+mn-lt"/>
                        <a:ea typeface="+mn-ea"/>
                        <a:cs typeface="+mn-cs"/>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l" defTabSz="914400" rtl="0" eaLnBrk="1" latinLnBrk="0" hangingPunct="1"/>
                      <a:r>
                        <a:rPr kumimoji="1" lang="ja-JP" altLang="en-US" sz="1050" kern="1200">
                          <a:solidFill>
                            <a:schemeClr val="tx1"/>
                          </a:solidFill>
                          <a:latin typeface="+mn-lt"/>
                          <a:ea typeface="+mn-ea"/>
                          <a:cs typeface="+mn-cs"/>
                        </a:rPr>
                        <a:t>国庫事業</a:t>
                      </a:r>
                    </a:p>
                  </a:txBody>
                  <a:tcPr marL="36000" marR="36000" marT="36000" marB="36000" anchor="ctr">
                    <a:lnL w="3175"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l" defTabSz="914400" rtl="0" eaLnBrk="1" latinLnBrk="0" hangingPunct="1"/>
                      <a:endParaRPr kumimoji="1" lang="ja-JP" altLang="en-US" sz="1050" kern="1200">
                        <a:solidFill>
                          <a:schemeClr val="tx1"/>
                        </a:solidFill>
                        <a:latin typeface="+mn-lt"/>
                        <a:ea typeface="+mn-ea"/>
                        <a:cs typeface="+mn-cs"/>
                      </a:endParaRPr>
                    </a:p>
                  </a:txBody>
                  <a:tcPr marL="36000" marR="36000" marT="36000" marB="36000" anchor="ctr">
                    <a:lnL w="63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algn="l" defTabSz="914400" rtl="0" eaLnBrk="1" latinLnBrk="0" hangingPunct="1"/>
                      <a:endParaRPr kumimoji="1" lang="ja-JP" altLang="en-US" sz="1050" kern="1200">
                        <a:solidFill>
                          <a:schemeClr val="tx1"/>
                        </a:solidFill>
                        <a:latin typeface="+mn-lt"/>
                        <a:ea typeface="+mn-ea"/>
                        <a:cs typeface="+mn-cs"/>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algn="l" defTabSz="914400" rtl="0" eaLnBrk="1" latinLnBrk="0" hangingPunct="1"/>
                      <a:endParaRPr kumimoji="1" lang="ja-JP" altLang="en-US" sz="1050" kern="1200">
                        <a:solidFill>
                          <a:schemeClr val="tx1"/>
                        </a:solidFill>
                        <a:latin typeface="+mn-lt"/>
                        <a:ea typeface="+mn-ea"/>
                        <a:cs typeface="+mn-cs"/>
                      </a:endParaRPr>
                    </a:p>
                  </a:txBody>
                  <a:tcPr marL="36000" marR="36000" marT="36000" marB="3600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98369462"/>
                  </a:ext>
                </a:extLst>
              </a:tr>
              <a:tr h="125003">
                <a:tc vMerge="1">
                  <a:txBody>
                    <a:bodyPr/>
                    <a:lstStyle/>
                    <a:p>
                      <a:endParaRPr kumimoji="1" lang="ja-JP" altLang="en-US" sz="105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kumimoji="1" lang="ja-JP" altLang="en-US" sz="105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r>
                        <a:rPr kumimoji="1" lang="ja-JP" altLang="en-US" sz="1050" kern="1200">
                          <a:solidFill>
                            <a:schemeClr val="tx1"/>
                          </a:solidFill>
                          <a:latin typeface="+mn-lt"/>
                          <a:ea typeface="+mn-ea"/>
                          <a:cs typeface="+mn-cs"/>
                        </a:rPr>
                        <a:t>都道府県／市町村事業</a:t>
                      </a:r>
                    </a:p>
                  </a:txBody>
                  <a:tcPr marL="36000" marR="36000" marT="36000" marB="36000" anchor="ctr">
                    <a:lnL w="3175"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l" defTabSz="914400" rtl="0" eaLnBrk="1" latinLnBrk="0" hangingPunct="1"/>
                      <a:endParaRPr kumimoji="1" lang="ja-JP" altLang="en-US" sz="1050" kern="1200">
                        <a:solidFill>
                          <a:schemeClr val="tx1"/>
                        </a:solidFill>
                        <a:latin typeface="+mn-lt"/>
                        <a:ea typeface="+mn-ea"/>
                        <a:cs typeface="+mn-cs"/>
                      </a:endParaRPr>
                    </a:p>
                  </a:txBody>
                  <a:tcPr marL="36000" marR="36000" marT="36000" marB="36000" anchor="ctr">
                    <a:lnL w="63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endParaRPr kumimoji="1" lang="ja-JP" altLang="en-US" sz="1050" kern="1200">
                        <a:solidFill>
                          <a:schemeClr val="tx1"/>
                        </a:solidFill>
                        <a:latin typeface="+mn-lt"/>
                        <a:ea typeface="+mn-ea"/>
                        <a:cs typeface="+mn-cs"/>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endParaRPr kumimoji="1" lang="ja-JP" altLang="en-US" sz="1050" kern="1200">
                        <a:solidFill>
                          <a:schemeClr val="tx1"/>
                        </a:solidFill>
                        <a:latin typeface="+mn-lt"/>
                        <a:ea typeface="+mn-ea"/>
                        <a:cs typeface="+mn-cs"/>
                      </a:endParaRPr>
                    </a:p>
                  </a:txBody>
                  <a:tcPr marL="36000" marR="36000" marT="36000" marB="3600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10655371"/>
                  </a:ext>
                </a:extLst>
              </a:tr>
            </a:tbl>
          </a:graphicData>
        </a:graphic>
      </p:graphicFrame>
      <p:graphicFrame>
        <p:nvGraphicFramePr>
          <p:cNvPr id="7" name="表 9">
            <a:extLst>
              <a:ext uri="{FF2B5EF4-FFF2-40B4-BE49-F238E27FC236}">
                <a16:creationId xmlns:a16="http://schemas.microsoft.com/office/drawing/2014/main" id="{B76BF866-4218-43E8-AD10-FAD7DEDB7C27}"/>
              </a:ext>
            </a:extLst>
          </p:cNvPr>
          <p:cNvGraphicFramePr>
            <a:graphicFrameLocks noGrp="1"/>
          </p:cNvGraphicFramePr>
          <p:nvPr>
            <p:extLst>
              <p:ext uri="{D42A27DB-BD31-4B8C-83A1-F6EECF244321}">
                <p14:modId xmlns:p14="http://schemas.microsoft.com/office/powerpoint/2010/main" val="2898827230"/>
              </p:ext>
            </p:extLst>
          </p:nvPr>
        </p:nvGraphicFramePr>
        <p:xfrm>
          <a:off x="272480" y="911761"/>
          <a:ext cx="4609083" cy="897600"/>
        </p:xfrm>
        <a:graphic>
          <a:graphicData uri="http://schemas.openxmlformats.org/drawingml/2006/table">
            <a:tbl>
              <a:tblPr firstRow="1" bandRow="1">
                <a:tableStyleId>{2D5ABB26-0587-4C30-8999-92F81FD0307C}</a:tableStyleId>
              </a:tblPr>
              <a:tblGrid>
                <a:gridCol w="785640">
                  <a:extLst>
                    <a:ext uri="{9D8B030D-6E8A-4147-A177-3AD203B41FA5}">
                      <a16:colId xmlns:a16="http://schemas.microsoft.com/office/drawing/2014/main" val="3218143140"/>
                    </a:ext>
                  </a:extLst>
                </a:gridCol>
                <a:gridCol w="1274481">
                  <a:extLst>
                    <a:ext uri="{9D8B030D-6E8A-4147-A177-3AD203B41FA5}">
                      <a16:colId xmlns:a16="http://schemas.microsoft.com/office/drawing/2014/main" val="3476122564"/>
                    </a:ext>
                  </a:extLst>
                </a:gridCol>
                <a:gridCol w="1756303">
                  <a:extLst>
                    <a:ext uri="{9D8B030D-6E8A-4147-A177-3AD203B41FA5}">
                      <a16:colId xmlns:a16="http://schemas.microsoft.com/office/drawing/2014/main" val="3100193261"/>
                    </a:ext>
                  </a:extLst>
                </a:gridCol>
                <a:gridCol w="792659">
                  <a:extLst>
                    <a:ext uri="{9D8B030D-6E8A-4147-A177-3AD203B41FA5}">
                      <a16:colId xmlns:a16="http://schemas.microsoft.com/office/drawing/2014/main" val="843441372"/>
                    </a:ext>
                  </a:extLst>
                </a:gridCol>
              </a:tblGrid>
              <a:tr h="0">
                <a:tc>
                  <a:txBody>
                    <a:bodyPr/>
                    <a:lstStyle/>
                    <a:p>
                      <a:r>
                        <a:rPr kumimoji="1" lang="ja-JP" altLang="en-US" sz="1000"/>
                        <a:t>設立年月</a:t>
                      </a:r>
                    </a:p>
                  </a:txBody>
                  <a:tcPr marL="36000" marR="36000" marT="36000" marB="36000" anchor="ctr">
                    <a:lnL w="63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r"/>
                      <a:r>
                        <a:rPr kumimoji="1" lang="ja-JP" altLang="en-US" sz="1000"/>
                        <a:t>年　　月</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kumimoji="1" lang="ja-JP" altLang="en-US" sz="1000"/>
                        <a:t>令和</a:t>
                      </a:r>
                      <a:r>
                        <a:rPr kumimoji="1" lang="en-US" altLang="ja-JP" sz="1000">
                          <a:solidFill>
                            <a:schemeClr val="tx1"/>
                          </a:solidFill>
                        </a:rPr>
                        <a:t>8</a:t>
                      </a:r>
                      <a:r>
                        <a:rPr kumimoji="1" lang="ja-JP" altLang="en-US" sz="1000"/>
                        <a:t>年</a:t>
                      </a:r>
                      <a:r>
                        <a:rPr kumimoji="1" lang="en-US" altLang="ja-JP" sz="1000"/>
                        <a:t>4</a:t>
                      </a:r>
                      <a:r>
                        <a:rPr kumimoji="1" lang="ja-JP" altLang="en-US" sz="1000"/>
                        <a:t>月</a:t>
                      </a:r>
                      <a:r>
                        <a:rPr kumimoji="1" lang="en-US" altLang="ja-JP" sz="1000"/>
                        <a:t>1</a:t>
                      </a:r>
                      <a:r>
                        <a:rPr kumimoji="1" lang="ja-JP" altLang="en-US" sz="1000"/>
                        <a:t>日時点の年数</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r"/>
                      <a:r>
                        <a:rPr kumimoji="1" lang="ja-JP" altLang="en-US" sz="1000"/>
                        <a:t>年</a:t>
                      </a:r>
                    </a:p>
                  </a:txBody>
                  <a:tcPr marL="36000" marR="36000" marT="36000" marB="36000" anchor="ctr">
                    <a:lnL w="3175"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7951597"/>
                  </a:ext>
                </a:extLst>
              </a:tr>
              <a:tr h="0">
                <a:tc>
                  <a:txBody>
                    <a:bodyPr/>
                    <a:lstStyle/>
                    <a:p>
                      <a:r>
                        <a:rPr kumimoji="1" lang="ja-JP" altLang="en-US" sz="1000"/>
                        <a:t>業種分類</a:t>
                      </a:r>
                    </a:p>
                  </a:txBody>
                  <a:tcPr marL="36000" marR="36000" marT="36000" marB="36000" anchor="ctr">
                    <a:lnL w="63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gridSpan="3">
                  <a:txBody>
                    <a:bodyPr/>
                    <a:lstStyle/>
                    <a:p>
                      <a:r>
                        <a:rPr kumimoji="1" lang="ja-JP" altLang="en-US" sz="1000"/>
                        <a:t>□製造業その他　　□卸売業　　□小売業　　□サービス業</a:t>
                      </a:r>
                    </a:p>
                  </a:txBody>
                  <a:tcPr marL="36000" marR="36000" marT="36000" marB="36000" anchor="ctr">
                    <a:lnL w="3175"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15249722"/>
                  </a:ext>
                </a:extLst>
              </a:tr>
              <a:tr h="0">
                <a:tc>
                  <a:txBody>
                    <a:bodyPr/>
                    <a:lstStyle/>
                    <a:p>
                      <a:r>
                        <a:rPr kumimoji="1" lang="ja-JP" altLang="en-US" sz="1000"/>
                        <a:t>資本金額</a:t>
                      </a:r>
                    </a:p>
                  </a:txBody>
                  <a:tcPr marL="36000" marR="36000" marT="36000" marB="36000" anchor="ctr">
                    <a:lnL w="63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gridSpan="3">
                  <a:txBody>
                    <a:bodyPr/>
                    <a:lstStyle/>
                    <a:p>
                      <a:pPr algn="r"/>
                      <a:r>
                        <a:rPr kumimoji="1" lang="ja-JP" altLang="en-US" sz="1000"/>
                        <a:t>円／（直近決算日時点）</a:t>
                      </a:r>
                    </a:p>
                  </a:txBody>
                  <a:tcPr marL="36000" marR="36000" marT="36000" marB="36000" anchor="ctr">
                    <a:lnL w="3175"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341104645"/>
                  </a:ext>
                </a:extLst>
              </a:tr>
              <a:tr h="0">
                <a:tc>
                  <a:txBody>
                    <a:bodyPr/>
                    <a:lstStyle/>
                    <a:p>
                      <a:r>
                        <a:rPr kumimoji="1" lang="ja-JP" altLang="en-US" sz="1000"/>
                        <a:t>従業員数</a:t>
                      </a:r>
                    </a:p>
                  </a:txBody>
                  <a:tcPr marL="36000" marR="36000" marT="36000" marB="36000" anchor="ctr">
                    <a:lnL w="63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3">
                  <a:txBody>
                    <a:bodyPr/>
                    <a:lstStyle/>
                    <a:p>
                      <a:pPr algn="r"/>
                      <a:r>
                        <a:rPr kumimoji="1" lang="ja-JP" altLang="en-US" sz="1000"/>
                        <a:t>人／（直近決算日時点）</a:t>
                      </a:r>
                    </a:p>
                  </a:txBody>
                  <a:tcPr marL="36000" marR="36000" marT="36000" marB="36000" anchor="ctr">
                    <a:lnL w="3175"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756129185"/>
                  </a:ext>
                </a:extLst>
              </a:tr>
            </a:tbl>
          </a:graphicData>
        </a:graphic>
      </p:graphicFrame>
      <p:sp>
        <p:nvSpPr>
          <p:cNvPr id="11" name="テキスト ボックス 10">
            <a:extLst>
              <a:ext uri="{FF2B5EF4-FFF2-40B4-BE49-F238E27FC236}">
                <a16:creationId xmlns:a16="http://schemas.microsoft.com/office/drawing/2014/main" id="{529D775A-BAAC-44B0-8FC6-BCDAF643C5BC}"/>
              </a:ext>
            </a:extLst>
          </p:cNvPr>
          <p:cNvSpPr txBox="1"/>
          <p:nvPr/>
        </p:nvSpPr>
        <p:spPr>
          <a:xfrm>
            <a:off x="4491036" y="5208458"/>
            <a:ext cx="4772000" cy="1511559"/>
          </a:xfrm>
          <a:prstGeom prst="rect">
            <a:avLst/>
          </a:prstGeom>
          <a:solidFill>
            <a:schemeClr val="bg1"/>
          </a:solidFill>
          <a:ln w="1905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lvl="0" indent="-285750" eaLnBrk="0" hangingPunct="0">
              <a:spcAft>
                <a:spcPts val="600"/>
              </a:spcAft>
              <a:buFont typeface="Arial" panose="020B0604020202020204" pitchFamily="34" charset="0"/>
              <a:buChar char="•"/>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①～④について、該当の有無を記載</a:t>
            </a:r>
            <a:r>
              <a:rPr kumimoji="1" lang="ja-JP" altLang="en-US"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して</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ください。</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lvl="0" indent="-285750" eaLnBrk="0" hangingPunct="0">
              <a:spcAft>
                <a:spcPts val="600"/>
              </a:spcAft>
              <a:buFont typeface="Arial" panose="020B0604020202020204" pitchFamily="34" charset="0"/>
              <a:buChar char="•"/>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該当あるものについては、詳細についても記載</a:t>
            </a:r>
            <a:r>
              <a:rPr kumimoji="1" lang="ja-JP" altLang="en-US"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して</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ください</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複数該当する場合は、行追加しても構いません。</a:t>
            </a:r>
            <a:endParaRPr kumimoji="1" lang="en-US" altLang="ja-JP"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lvl="0" indent="-285750" eaLnBrk="0" hangingPunct="0">
              <a:spcAft>
                <a:spcPts val="600"/>
              </a:spcAft>
              <a:buFont typeface="Arial" panose="020B0604020202020204" pitchFamily="34" charset="0"/>
              <a:buChar char="•"/>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②については、以下のような表彰制度等で該当するものがあれば記載</a:t>
            </a:r>
            <a:r>
              <a:rPr kumimoji="1" lang="ja-JP" altLang="en-US"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して</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ください。</a:t>
            </a:r>
            <a:b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b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例：日本スタートアップ大賞、日本ベンチャー大賞、</a:t>
            </a:r>
            <a:b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b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　　はばたく中小企業・小規模事業者</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300</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社　等</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3" name="テキスト ボックス 12">
            <a:extLst>
              <a:ext uri="{FF2B5EF4-FFF2-40B4-BE49-F238E27FC236}">
                <a16:creationId xmlns:a16="http://schemas.microsoft.com/office/drawing/2014/main" id="{A69BEF89-E711-4D99-80EE-8E00F8957053}"/>
              </a:ext>
            </a:extLst>
          </p:cNvPr>
          <p:cNvSpPr txBox="1"/>
          <p:nvPr/>
        </p:nvSpPr>
        <p:spPr>
          <a:xfrm>
            <a:off x="5097016" y="861955"/>
            <a:ext cx="2952328" cy="472813"/>
          </a:xfrm>
          <a:prstGeom prst="rect">
            <a:avLst/>
          </a:prstGeom>
          <a:solidFill>
            <a:schemeClr val="bg1"/>
          </a:solidFill>
          <a:ln w="1905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記載上の注意</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lvl="0" indent="-285750" eaLnBrk="0" hangingPunct="0">
              <a:spcAft>
                <a:spcPts val="600"/>
              </a:spcAft>
              <a:buFont typeface="Arial" panose="020B0604020202020204" pitchFamily="34" charset="0"/>
              <a:buChar char="•"/>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決算書等に基づき正確に記載</a:t>
            </a:r>
            <a:r>
              <a:rPr kumimoji="1" lang="ja-JP" altLang="en-US"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して</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ください。</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2" name="テキスト ボックス 11">
            <a:extLst>
              <a:ext uri="{FF2B5EF4-FFF2-40B4-BE49-F238E27FC236}">
                <a16:creationId xmlns:a16="http://schemas.microsoft.com/office/drawing/2014/main" id="{31FF2DDE-E4CF-42CF-9798-C426B7E45F24}"/>
              </a:ext>
            </a:extLst>
          </p:cNvPr>
          <p:cNvSpPr txBox="1"/>
          <p:nvPr/>
        </p:nvSpPr>
        <p:spPr>
          <a:xfrm>
            <a:off x="3152800" y="168374"/>
            <a:ext cx="2952328" cy="634395"/>
          </a:xfrm>
          <a:prstGeom prst="rect">
            <a:avLst/>
          </a:prstGeom>
          <a:solidFill>
            <a:schemeClr val="bg1"/>
          </a:solidFill>
          <a:ln w="1905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作成</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上の注意</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設立後</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10</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年未満の中小企業に該当する場合は必ず提出してください。</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Tree>
    <p:extLst>
      <p:ext uri="{BB962C8B-B14F-4D97-AF65-F5344CB8AC3E}">
        <p14:creationId xmlns:p14="http://schemas.microsoft.com/office/powerpoint/2010/main" val="41802806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2AD854-5701-46D8-520E-CEF734334583}"/>
            </a:ext>
          </a:extLst>
        </p:cNvPr>
        <p:cNvGrpSpPr/>
        <p:nvPr/>
      </p:nvGrpSpPr>
      <p:grpSpPr>
        <a:xfrm>
          <a:off x="0" y="0"/>
          <a:ext cx="0" cy="0"/>
          <a:chOff x="0" y="0"/>
          <a:chExt cx="0" cy="0"/>
        </a:xfrm>
      </p:grpSpPr>
      <p:sp>
        <p:nvSpPr>
          <p:cNvPr id="6" name="タイトル 1">
            <a:extLst>
              <a:ext uri="{FF2B5EF4-FFF2-40B4-BE49-F238E27FC236}">
                <a16:creationId xmlns:a16="http://schemas.microsoft.com/office/drawing/2014/main" id="{072E116C-54FA-3BD7-F109-A72CE75FF476}"/>
              </a:ext>
            </a:extLst>
          </p:cNvPr>
          <p:cNvSpPr>
            <a:spLocks noGrp="1"/>
          </p:cNvSpPr>
          <p:nvPr>
            <p:ph type="title"/>
          </p:nvPr>
        </p:nvSpPr>
        <p:spPr>
          <a:xfrm>
            <a:off x="272480" y="188640"/>
            <a:ext cx="9361039" cy="351109"/>
          </a:xfrm>
        </p:spPr>
        <p:txBody>
          <a:bodyPr vert="horz"/>
          <a:lstStyle/>
          <a:p>
            <a:r>
              <a:rPr lang="ja-JP" altLang="en-US"/>
              <a:t>事業計画サマリー</a:t>
            </a:r>
          </a:p>
        </p:txBody>
      </p:sp>
      <p:sp>
        <p:nvSpPr>
          <p:cNvPr id="3" name="スライド番号プレースホルダー 2">
            <a:extLst>
              <a:ext uri="{FF2B5EF4-FFF2-40B4-BE49-F238E27FC236}">
                <a16:creationId xmlns:a16="http://schemas.microsoft.com/office/drawing/2014/main" id="{B802F6B2-7C02-F502-A21F-99C6A580F23B}"/>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5</a:t>
            </a:fld>
            <a:endParaRPr kumimoji="1" lang="ja-JP" altLang="en-US" sz="105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4" name="フッター プレースホルダー 3">
            <a:extLst>
              <a:ext uri="{FF2B5EF4-FFF2-40B4-BE49-F238E27FC236}">
                <a16:creationId xmlns:a16="http://schemas.microsoft.com/office/drawing/2014/main" id="{ECC8F08F-BF6C-78CE-D66A-1387641A81C1}"/>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4" name="タイトル 1">
            <a:extLst>
              <a:ext uri="{FF2B5EF4-FFF2-40B4-BE49-F238E27FC236}">
                <a16:creationId xmlns:a16="http://schemas.microsoft.com/office/drawing/2014/main" id="{F8BCC17C-6BEE-2BCE-1669-DA3B8DB5E9D3}"/>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15" name="正方形/長方形 14">
            <a:extLst>
              <a:ext uri="{FF2B5EF4-FFF2-40B4-BE49-F238E27FC236}">
                <a16:creationId xmlns:a16="http://schemas.microsoft.com/office/drawing/2014/main" id="{2A95673D-E4F4-07DA-0BB5-EC243094DBF6}"/>
              </a:ext>
            </a:extLst>
          </p:cNvPr>
          <p:cNvSpPr/>
          <p:nvPr/>
        </p:nvSpPr>
        <p:spPr>
          <a:xfrm>
            <a:off x="8561333" y="232144"/>
            <a:ext cx="1080119" cy="281204"/>
          </a:xfrm>
          <a:prstGeom prst="rect">
            <a:avLst/>
          </a:prstGeom>
          <a:solidFill>
            <a:srgbClr val="E3E48D"/>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zh-TW" altLang="en-US" sz="1200" b="0" i="0" u="none" strike="noStrike" kern="1200" cap="none" spc="0" normalizeH="0" baseline="0" noProof="0">
                <a:ln>
                  <a:noFill/>
                </a:ln>
                <a:solidFill>
                  <a:prstClr val="black"/>
                </a:solidFill>
                <a:effectLst/>
                <a:uLnTx/>
                <a:uFillTx/>
                <a:latin typeface="Yu Gothic UI"/>
                <a:ea typeface="Yu Gothic UI"/>
                <a:cs typeface="+mn-cs"/>
              </a:rPr>
              <a:t>戦略性</a:t>
            </a:r>
            <a:r>
              <a:rPr kumimoji="1" lang="en-US" altLang="zh-TW" sz="1200" b="0" i="0" u="none" strike="noStrike" kern="1200" cap="none" spc="0" normalizeH="0" baseline="0" noProof="0">
                <a:ln>
                  <a:noFill/>
                </a:ln>
                <a:solidFill>
                  <a:prstClr val="black"/>
                </a:solidFill>
                <a:effectLst/>
                <a:uLnTx/>
                <a:uFillTx/>
                <a:latin typeface="Yu Gothic UI"/>
                <a:ea typeface="Yu Gothic UI"/>
                <a:cs typeface="+mn-cs"/>
              </a:rPr>
              <a:t>/</a:t>
            </a:r>
            <a:r>
              <a:rPr kumimoji="1" lang="zh-TW" altLang="en-US" sz="1200" b="0" i="0" u="none" strike="noStrike" kern="1200" cap="none" spc="0" normalizeH="0" baseline="0" noProof="0">
                <a:ln>
                  <a:noFill/>
                </a:ln>
                <a:solidFill>
                  <a:prstClr val="black"/>
                </a:solidFill>
                <a:effectLst/>
                <a:uLnTx/>
                <a:uFillTx/>
                <a:latin typeface="Yu Gothic UI"/>
                <a:ea typeface="Yu Gothic UI"/>
                <a:cs typeface="+mn-cs"/>
              </a:rPr>
              <a:t>市場性</a:t>
            </a:r>
            <a:endParaRPr kumimoji="1" lang="ja-JP" altLang="en-US" sz="1200" b="0" i="0" u="none" strike="noStrike" kern="1200" cap="none" spc="0" normalizeH="0" baseline="0" noProof="0">
              <a:ln>
                <a:noFill/>
              </a:ln>
              <a:solidFill>
                <a:prstClr val="black"/>
              </a:solidFill>
              <a:effectLst/>
              <a:uLnTx/>
              <a:uFillTx/>
              <a:latin typeface="Yu Gothic UI"/>
              <a:ea typeface="Yu Gothic UI"/>
              <a:cs typeface="+mn-cs"/>
            </a:endParaRPr>
          </a:p>
        </p:txBody>
      </p:sp>
      <p:sp>
        <p:nvSpPr>
          <p:cNvPr id="16" name="正方形/長方形 15">
            <a:extLst>
              <a:ext uri="{FF2B5EF4-FFF2-40B4-BE49-F238E27FC236}">
                <a16:creationId xmlns:a16="http://schemas.microsoft.com/office/drawing/2014/main" id="{9223D838-609C-9338-EFA1-0A4F6C026DDD}"/>
              </a:ext>
            </a:extLst>
          </p:cNvPr>
          <p:cNvSpPr/>
          <p:nvPr/>
        </p:nvSpPr>
        <p:spPr>
          <a:xfrm>
            <a:off x="272480" y="1079929"/>
            <a:ext cx="9360470" cy="5453967"/>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n"/>
              <a:tabLst/>
              <a:defRPr/>
            </a:pPr>
            <a:r>
              <a:rPr kumimoji="1" lang="ja-JP" altLang="en-US" sz="1100" b="0" i="0" u="none" strike="noStrike" kern="1200" cap="none" spc="0" normalizeH="0" baseline="0" noProof="0">
                <a:ln>
                  <a:noFill/>
                </a:ln>
                <a:solidFill>
                  <a:prstClr val="black"/>
                </a:solidFill>
                <a:effectLst/>
                <a:uLnTx/>
                <a:uFillTx/>
                <a:latin typeface="Yu Gothic UI"/>
                <a:ea typeface="Yu Gothic UI"/>
                <a:cs typeface="+mn-cs"/>
              </a:rPr>
              <a:t>背景や事業の説明</a:t>
            </a:r>
            <a:endParaRPr kumimoji="1" lang="en-US" altLang="ja-JP" sz="1100" b="0" i="0" u="none" strike="noStrike" kern="1200" cap="none" spc="0" normalizeH="0" baseline="0" noProof="0">
              <a:ln>
                <a:noFill/>
              </a:ln>
              <a:solidFill>
                <a:prstClr val="black"/>
              </a:solidFill>
              <a:effectLst/>
              <a:uLnTx/>
              <a:uFillTx/>
              <a:latin typeface="Yu Gothic UI"/>
              <a:ea typeface="Yu Gothic UI"/>
              <a:cs typeface="+mn-cs"/>
            </a:endParaRPr>
          </a:p>
          <a:p>
            <a:pPr marR="0" lvl="0" algn="l" defTabSz="914400" rtl="0" eaLnBrk="1" fontAlgn="auto" latinLnBrk="0" hangingPunct="1">
              <a:lnSpc>
                <a:spcPct val="100000"/>
              </a:lnSpc>
              <a:spcBef>
                <a:spcPts val="0"/>
              </a:spcBef>
              <a:spcAft>
                <a:spcPts val="0"/>
              </a:spcAft>
              <a:buClrTx/>
              <a:buSzTx/>
              <a:tabLst/>
              <a:defRPr/>
            </a:pPr>
            <a:endParaRPr kumimoji="1" lang="en-US" altLang="ja-JP" sz="1100" b="0" i="0" u="none" strike="noStrike" kern="1200" cap="none" spc="0" normalizeH="0" baseline="0" noProof="0">
              <a:ln>
                <a:noFill/>
              </a:ln>
              <a:solidFill>
                <a:prstClr val="black"/>
              </a:solidFill>
              <a:effectLst/>
              <a:uLnTx/>
              <a:uFillTx/>
              <a:latin typeface="Yu Gothic UI"/>
              <a:ea typeface="Yu Gothic UI"/>
              <a:cs typeface="+mn-cs"/>
            </a:endParaRPr>
          </a:p>
          <a:p>
            <a:pPr marR="0" lvl="0" algn="l" defTabSz="914400" rtl="0" eaLnBrk="1" fontAlgn="auto" latinLnBrk="0" hangingPunct="1">
              <a:lnSpc>
                <a:spcPct val="100000"/>
              </a:lnSpc>
              <a:spcBef>
                <a:spcPts val="0"/>
              </a:spcBef>
              <a:spcAft>
                <a:spcPts val="0"/>
              </a:spcAft>
              <a:buClrTx/>
              <a:buSzTx/>
              <a:tabLst/>
              <a:defRPr/>
            </a:pPr>
            <a:r>
              <a:rPr kumimoji="1" lang="en-US" altLang="ja-JP" sz="1100">
                <a:solidFill>
                  <a:prstClr val="black"/>
                </a:solidFill>
                <a:latin typeface="Yu Gothic UI"/>
                <a:ea typeface="Yu Gothic UI"/>
              </a:rPr>
              <a:t>【</a:t>
            </a:r>
            <a:r>
              <a:rPr kumimoji="1" lang="ja-JP" altLang="en-US" sz="1100">
                <a:solidFill>
                  <a:prstClr val="black"/>
                </a:solidFill>
                <a:latin typeface="Yu Gothic UI"/>
                <a:ea typeface="Yu Gothic UI"/>
              </a:rPr>
              <a:t>背景と目的</a:t>
            </a:r>
            <a:r>
              <a:rPr kumimoji="1" lang="en-US" altLang="ja-JP" sz="1100">
                <a:solidFill>
                  <a:prstClr val="black"/>
                </a:solidFill>
                <a:latin typeface="Yu Gothic UI"/>
                <a:ea typeface="Yu Gothic UI"/>
              </a:rPr>
              <a:t>】</a:t>
            </a:r>
          </a:p>
          <a:p>
            <a:pPr marR="0" lvl="0" algn="l" defTabSz="914400" rtl="0" eaLnBrk="1" fontAlgn="auto" latinLnBrk="0" hangingPunct="1">
              <a:lnSpc>
                <a:spcPct val="100000"/>
              </a:lnSpc>
              <a:spcBef>
                <a:spcPts val="0"/>
              </a:spcBef>
              <a:spcAft>
                <a:spcPts val="0"/>
              </a:spcAft>
              <a:buClrTx/>
              <a:buSzTx/>
              <a:tabLst/>
              <a:defRPr/>
            </a:pPr>
            <a:endParaRPr kumimoji="1" lang="en-US" altLang="ja-JP" sz="1100" b="0" i="0" u="none" strike="noStrike" kern="1200" cap="none" spc="0" normalizeH="0" baseline="0" noProof="0">
              <a:ln>
                <a:noFill/>
              </a:ln>
              <a:solidFill>
                <a:prstClr val="black"/>
              </a:solidFill>
              <a:effectLst/>
              <a:uLnTx/>
              <a:uFillTx/>
              <a:latin typeface="Yu Gothic UI"/>
              <a:ea typeface="Yu Gothic UI"/>
              <a:cs typeface="+mn-cs"/>
            </a:endParaRPr>
          </a:p>
          <a:p>
            <a:pPr marR="0" lvl="0" algn="l" defTabSz="914400" rtl="0" eaLnBrk="1" fontAlgn="auto" latinLnBrk="0" hangingPunct="1">
              <a:lnSpc>
                <a:spcPct val="100000"/>
              </a:lnSpc>
              <a:spcBef>
                <a:spcPts val="0"/>
              </a:spcBef>
              <a:spcAft>
                <a:spcPts val="0"/>
              </a:spcAft>
              <a:buClrTx/>
              <a:buSzTx/>
              <a:tabLst/>
              <a:defRPr/>
            </a:pPr>
            <a:endParaRPr kumimoji="1" lang="en-US" altLang="ja-JP" sz="1100">
              <a:solidFill>
                <a:prstClr val="black"/>
              </a:solidFill>
              <a:latin typeface="Yu Gothic UI"/>
              <a:ea typeface="Yu Gothic UI"/>
            </a:endParaRPr>
          </a:p>
          <a:p>
            <a:pPr marR="0" lvl="0" algn="l" defTabSz="914400" rtl="0" eaLnBrk="1" fontAlgn="auto" latinLnBrk="0" hangingPunct="1">
              <a:lnSpc>
                <a:spcPct val="100000"/>
              </a:lnSpc>
              <a:spcBef>
                <a:spcPts val="0"/>
              </a:spcBef>
              <a:spcAft>
                <a:spcPts val="0"/>
              </a:spcAft>
              <a:buClrTx/>
              <a:buSzTx/>
              <a:tabLst/>
              <a:defRPr/>
            </a:pPr>
            <a:endParaRPr kumimoji="1" lang="en-US" altLang="ja-JP" sz="1100">
              <a:solidFill>
                <a:prstClr val="black"/>
              </a:solidFill>
              <a:latin typeface="Yu Gothic UI"/>
              <a:ea typeface="Yu Gothic UI"/>
            </a:endParaRPr>
          </a:p>
          <a:p>
            <a:pPr marR="0" lvl="0" algn="l" defTabSz="914400" rtl="0" eaLnBrk="1" fontAlgn="auto" latinLnBrk="0" hangingPunct="1">
              <a:lnSpc>
                <a:spcPct val="100000"/>
              </a:lnSpc>
              <a:spcBef>
                <a:spcPts val="0"/>
              </a:spcBef>
              <a:spcAft>
                <a:spcPts val="0"/>
              </a:spcAft>
              <a:buClrTx/>
              <a:buSzTx/>
              <a:tabLst/>
              <a:defRPr/>
            </a:pPr>
            <a:endParaRPr kumimoji="1" lang="en-US" altLang="ja-JP" sz="1100">
              <a:solidFill>
                <a:prstClr val="black"/>
              </a:solidFill>
              <a:latin typeface="Yu Gothic UI"/>
              <a:ea typeface="Yu Gothic UI"/>
            </a:endParaRPr>
          </a:p>
          <a:p>
            <a:pPr marR="0" lvl="0" algn="l" defTabSz="914400" rtl="0" eaLnBrk="1" fontAlgn="auto" latinLnBrk="0" hangingPunct="1">
              <a:lnSpc>
                <a:spcPct val="100000"/>
              </a:lnSpc>
              <a:spcBef>
                <a:spcPts val="0"/>
              </a:spcBef>
              <a:spcAft>
                <a:spcPts val="0"/>
              </a:spcAft>
              <a:buClrTx/>
              <a:buSzTx/>
              <a:tabLst/>
              <a:defRPr/>
            </a:pPr>
            <a:endParaRPr kumimoji="1" lang="en-US" altLang="ja-JP" sz="1100">
              <a:solidFill>
                <a:prstClr val="black"/>
              </a:solidFill>
              <a:latin typeface="Yu Gothic UI"/>
              <a:ea typeface="Yu Gothic UI"/>
            </a:endParaRPr>
          </a:p>
          <a:p>
            <a:pPr marR="0" lvl="0" algn="l" defTabSz="914400" rtl="0" eaLnBrk="1" fontAlgn="auto" latinLnBrk="0" hangingPunct="1">
              <a:lnSpc>
                <a:spcPct val="100000"/>
              </a:lnSpc>
              <a:spcBef>
                <a:spcPts val="0"/>
              </a:spcBef>
              <a:spcAft>
                <a:spcPts val="0"/>
              </a:spcAft>
              <a:buClrTx/>
              <a:buSzTx/>
              <a:tabLst/>
              <a:defRPr/>
            </a:pPr>
            <a:r>
              <a:rPr kumimoji="1" lang="en-US" altLang="ja-JP" sz="1100" b="0" i="0" u="none" strike="noStrike" kern="1200" cap="none" spc="0" normalizeH="0" baseline="0" noProof="0">
                <a:ln>
                  <a:noFill/>
                </a:ln>
                <a:solidFill>
                  <a:prstClr val="black"/>
                </a:solidFill>
                <a:effectLst/>
                <a:uLnTx/>
                <a:uFillTx/>
                <a:latin typeface="Yu Gothic UI"/>
                <a:ea typeface="Yu Gothic UI"/>
                <a:cs typeface="+mn-cs"/>
              </a:rPr>
              <a:t>【</a:t>
            </a:r>
            <a:r>
              <a:rPr kumimoji="1" lang="ja-JP" altLang="en-US" sz="1100" b="0" i="0" u="none" strike="noStrike" kern="1200" cap="none" spc="0" normalizeH="0" baseline="0" noProof="0">
                <a:ln>
                  <a:noFill/>
                </a:ln>
                <a:solidFill>
                  <a:prstClr val="black"/>
                </a:solidFill>
                <a:effectLst/>
                <a:uLnTx/>
                <a:uFillTx/>
                <a:latin typeface="Yu Gothic UI"/>
                <a:ea typeface="Yu Gothic UI"/>
                <a:cs typeface="+mn-cs"/>
              </a:rPr>
              <a:t>課題</a:t>
            </a:r>
            <a:r>
              <a:rPr kumimoji="1" lang="en-US" altLang="ja-JP" sz="1100" b="0" i="0" u="none" strike="noStrike" kern="1200" cap="none" spc="0" normalizeH="0" baseline="0" noProof="0">
                <a:ln>
                  <a:noFill/>
                </a:ln>
                <a:solidFill>
                  <a:prstClr val="black"/>
                </a:solidFill>
                <a:effectLst/>
                <a:uLnTx/>
                <a:uFillTx/>
                <a:latin typeface="Yu Gothic UI"/>
                <a:ea typeface="Yu Gothic UI"/>
                <a:cs typeface="+mn-cs"/>
              </a:rPr>
              <a:t>】</a:t>
            </a:r>
          </a:p>
          <a:p>
            <a:pPr marR="0" lvl="0" algn="l" defTabSz="914400" rtl="0" eaLnBrk="1" fontAlgn="auto" latinLnBrk="0" hangingPunct="1">
              <a:lnSpc>
                <a:spcPct val="100000"/>
              </a:lnSpc>
              <a:spcBef>
                <a:spcPts val="0"/>
              </a:spcBef>
              <a:spcAft>
                <a:spcPts val="0"/>
              </a:spcAft>
              <a:buClrTx/>
              <a:buSzTx/>
              <a:tabLst/>
              <a:defRPr/>
            </a:pPr>
            <a:endParaRPr kumimoji="1" lang="en-US" altLang="ja-JP" sz="1100" b="0" i="0" u="none" strike="noStrike" kern="1200" cap="none" spc="0" normalizeH="0" baseline="0" noProof="0">
              <a:ln>
                <a:noFill/>
              </a:ln>
              <a:solidFill>
                <a:prstClr val="black"/>
              </a:solidFill>
              <a:effectLst/>
              <a:uLnTx/>
              <a:uFillTx/>
              <a:latin typeface="Yu Gothic UI"/>
              <a:ea typeface="Yu Gothic UI"/>
              <a:cs typeface="+mn-cs"/>
            </a:endParaRPr>
          </a:p>
          <a:p>
            <a:pPr marR="0" lvl="0" algn="l" defTabSz="914400" rtl="0" eaLnBrk="1" fontAlgn="auto" latinLnBrk="0" hangingPunct="1">
              <a:lnSpc>
                <a:spcPct val="100000"/>
              </a:lnSpc>
              <a:spcBef>
                <a:spcPts val="0"/>
              </a:spcBef>
              <a:spcAft>
                <a:spcPts val="0"/>
              </a:spcAft>
              <a:buClrTx/>
              <a:buSzTx/>
              <a:tabLst/>
              <a:defRPr/>
            </a:pPr>
            <a:endParaRPr kumimoji="1" lang="en-US" altLang="ja-JP" sz="1100">
              <a:solidFill>
                <a:prstClr val="black"/>
              </a:solidFill>
              <a:latin typeface="Yu Gothic UI"/>
              <a:ea typeface="Yu Gothic UI"/>
            </a:endParaRPr>
          </a:p>
          <a:p>
            <a:pPr marR="0" lvl="0" algn="l" defTabSz="914400" rtl="0" eaLnBrk="1" fontAlgn="auto" latinLnBrk="0" hangingPunct="1">
              <a:lnSpc>
                <a:spcPct val="100000"/>
              </a:lnSpc>
              <a:spcBef>
                <a:spcPts val="0"/>
              </a:spcBef>
              <a:spcAft>
                <a:spcPts val="0"/>
              </a:spcAft>
              <a:buClrTx/>
              <a:buSzTx/>
              <a:tabLst/>
              <a:defRPr/>
            </a:pPr>
            <a:endParaRPr kumimoji="1" lang="en-US" altLang="ja-JP" sz="1100">
              <a:solidFill>
                <a:prstClr val="black"/>
              </a:solidFill>
              <a:latin typeface="Yu Gothic UI"/>
              <a:ea typeface="Yu Gothic UI"/>
            </a:endParaRPr>
          </a:p>
          <a:p>
            <a:pPr marR="0" lvl="0" algn="l" defTabSz="914400" rtl="0" eaLnBrk="1" fontAlgn="auto" latinLnBrk="0" hangingPunct="1">
              <a:lnSpc>
                <a:spcPct val="100000"/>
              </a:lnSpc>
              <a:spcBef>
                <a:spcPts val="0"/>
              </a:spcBef>
              <a:spcAft>
                <a:spcPts val="0"/>
              </a:spcAft>
              <a:buClrTx/>
              <a:buSzTx/>
              <a:tabLst/>
              <a:defRPr/>
            </a:pPr>
            <a:endParaRPr kumimoji="1" lang="en-US" altLang="ja-JP" sz="1100" b="0" i="0" u="none" strike="noStrike" kern="1200" cap="none" spc="0" normalizeH="0" baseline="0" noProof="0">
              <a:ln>
                <a:noFill/>
              </a:ln>
              <a:solidFill>
                <a:prstClr val="black"/>
              </a:solidFill>
              <a:effectLst/>
              <a:uLnTx/>
              <a:uFillTx/>
              <a:latin typeface="Yu Gothic UI"/>
              <a:ea typeface="Yu Gothic UI"/>
              <a:cs typeface="+mn-cs"/>
            </a:endParaRPr>
          </a:p>
          <a:p>
            <a:pPr marR="0" lvl="0" algn="l" defTabSz="914400" rtl="0" eaLnBrk="1" fontAlgn="auto" latinLnBrk="0" hangingPunct="1">
              <a:lnSpc>
                <a:spcPct val="100000"/>
              </a:lnSpc>
              <a:spcBef>
                <a:spcPts val="0"/>
              </a:spcBef>
              <a:spcAft>
                <a:spcPts val="0"/>
              </a:spcAft>
              <a:buClrTx/>
              <a:buSzTx/>
              <a:tabLst/>
              <a:defRPr/>
            </a:pPr>
            <a:endParaRPr kumimoji="1" lang="en-US" altLang="ja-JP" sz="1100">
              <a:solidFill>
                <a:prstClr val="black"/>
              </a:solidFill>
              <a:latin typeface="Yu Gothic UI"/>
              <a:ea typeface="Yu Gothic UI"/>
            </a:endParaRPr>
          </a:p>
          <a:p>
            <a:pPr marR="0" lvl="0" algn="l" defTabSz="914400" rtl="0" eaLnBrk="1" fontAlgn="auto" latinLnBrk="0" hangingPunct="1">
              <a:lnSpc>
                <a:spcPct val="100000"/>
              </a:lnSpc>
              <a:spcBef>
                <a:spcPts val="0"/>
              </a:spcBef>
              <a:spcAft>
                <a:spcPts val="0"/>
              </a:spcAft>
              <a:buClrTx/>
              <a:buSzTx/>
              <a:tabLst/>
              <a:defRPr/>
            </a:pPr>
            <a:endParaRPr kumimoji="1" lang="en-US" altLang="ja-JP" sz="1100">
              <a:solidFill>
                <a:prstClr val="black"/>
              </a:solidFill>
              <a:latin typeface="Yu Gothic UI"/>
              <a:ea typeface="Yu Gothic UI"/>
            </a:endParaRPr>
          </a:p>
          <a:p>
            <a:pPr marR="0" lvl="0" algn="l" defTabSz="914400" rtl="0" eaLnBrk="1" fontAlgn="auto" latinLnBrk="0" hangingPunct="1">
              <a:lnSpc>
                <a:spcPct val="100000"/>
              </a:lnSpc>
              <a:spcBef>
                <a:spcPts val="0"/>
              </a:spcBef>
              <a:spcAft>
                <a:spcPts val="0"/>
              </a:spcAft>
              <a:buClrTx/>
              <a:buSzTx/>
              <a:tabLst/>
              <a:defRPr/>
            </a:pPr>
            <a:r>
              <a:rPr kumimoji="1" lang="en-US" altLang="ja-JP" sz="1100" b="0" i="0" u="none" strike="noStrike" kern="1200" cap="none" spc="0" normalizeH="0" baseline="0" noProof="0">
                <a:ln>
                  <a:noFill/>
                </a:ln>
                <a:solidFill>
                  <a:prstClr val="black"/>
                </a:solidFill>
                <a:effectLst/>
                <a:uLnTx/>
                <a:uFillTx/>
                <a:latin typeface="Yu Gothic UI"/>
                <a:ea typeface="Yu Gothic UI"/>
                <a:cs typeface="+mn-cs"/>
              </a:rPr>
              <a:t>【</a:t>
            </a:r>
            <a:r>
              <a:rPr kumimoji="1" lang="ja-JP" altLang="en-US" sz="1100" b="0" i="0" u="none" strike="noStrike" kern="1200" cap="none" spc="0" normalizeH="0" baseline="0" noProof="0">
                <a:ln>
                  <a:noFill/>
                </a:ln>
                <a:solidFill>
                  <a:prstClr val="black"/>
                </a:solidFill>
                <a:effectLst/>
                <a:uLnTx/>
                <a:uFillTx/>
                <a:latin typeface="Yu Gothic UI"/>
                <a:ea typeface="Yu Gothic UI"/>
                <a:cs typeface="+mn-cs"/>
              </a:rPr>
              <a:t>開発内容とこれまでの実績</a:t>
            </a:r>
            <a:r>
              <a:rPr kumimoji="1" lang="en-US" altLang="ja-JP" sz="1100" b="0" i="0" u="none" strike="noStrike" kern="1200" cap="none" spc="0" normalizeH="0" baseline="0" noProof="0">
                <a:ln>
                  <a:noFill/>
                </a:ln>
                <a:solidFill>
                  <a:prstClr val="black"/>
                </a:solidFill>
                <a:effectLst/>
                <a:uLnTx/>
                <a:uFillTx/>
                <a:latin typeface="Yu Gothic UI"/>
                <a:ea typeface="Yu Gothic UI"/>
                <a:cs typeface="+mn-cs"/>
              </a:rPr>
              <a:t>】</a:t>
            </a:r>
          </a:p>
          <a:p>
            <a:pPr marR="0" lvl="0" algn="l" defTabSz="914400" rtl="0" eaLnBrk="1" fontAlgn="auto" latinLnBrk="0" hangingPunct="1">
              <a:lnSpc>
                <a:spcPct val="100000"/>
              </a:lnSpc>
              <a:spcBef>
                <a:spcPts val="0"/>
              </a:spcBef>
              <a:spcAft>
                <a:spcPts val="0"/>
              </a:spcAft>
              <a:buClrTx/>
              <a:buSzTx/>
              <a:tabLst/>
              <a:defRPr/>
            </a:pPr>
            <a:endParaRPr kumimoji="1" lang="en-US" altLang="ja-JP" sz="1100">
              <a:solidFill>
                <a:prstClr val="black"/>
              </a:solidFill>
              <a:latin typeface="Yu Gothic UI"/>
              <a:ea typeface="Yu Gothic UI"/>
            </a:endParaRPr>
          </a:p>
          <a:p>
            <a:pPr marR="0" lvl="0" algn="l" defTabSz="914400" rtl="0" eaLnBrk="1" fontAlgn="auto" latinLnBrk="0" hangingPunct="1">
              <a:lnSpc>
                <a:spcPct val="100000"/>
              </a:lnSpc>
              <a:spcBef>
                <a:spcPts val="0"/>
              </a:spcBef>
              <a:spcAft>
                <a:spcPts val="0"/>
              </a:spcAft>
              <a:buClrTx/>
              <a:buSzTx/>
              <a:tabLst/>
              <a:defRPr/>
            </a:pPr>
            <a:endParaRPr kumimoji="1" lang="en-US" altLang="ja-JP" sz="1100" b="0" i="0" u="none" strike="noStrike" kern="1200" cap="none" spc="0" normalizeH="0" baseline="0" noProof="0">
              <a:ln>
                <a:noFill/>
              </a:ln>
              <a:solidFill>
                <a:prstClr val="black"/>
              </a:solidFill>
              <a:effectLst/>
              <a:uLnTx/>
              <a:uFillTx/>
              <a:latin typeface="Yu Gothic UI"/>
              <a:ea typeface="Yu Gothic UI"/>
              <a:cs typeface="+mn-cs"/>
            </a:endParaRPr>
          </a:p>
          <a:p>
            <a:pPr marR="0" lvl="0" algn="l" defTabSz="914400" rtl="0" eaLnBrk="1" fontAlgn="auto" latinLnBrk="0" hangingPunct="1">
              <a:lnSpc>
                <a:spcPct val="100000"/>
              </a:lnSpc>
              <a:spcBef>
                <a:spcPts val="0"/>
              </a:spcBef>
              <a:spcAft>
                <a:spcPts val="0"/>
              </a:spcAft>
              <a:buClrTx/>
              <a:buSzTx/>
              <a:tabLst/>
              <a:defRPr/>
            </a:pPr>
            <a:endParaRPr kumimoji="1" lang="en-US" altLang="ja-JP" sz="1100">
              <a:solidFill>
                <a:prstClr val="black"/>
              </a:solidFill>
              <a:latin typeface="Yu Gothic UI"/>
              <a:ea typeface="Yu Gothic UI"/>
            </a:endParaRPr>
          </a:p>
          <a:p>
            <a:pPr marR="0" lvl="0" algn="l" defTabSz="914400" rtl="0" eaLnBrk="1" fontAlgn="auto" latinLnBrk="0" hangingPunct="1">
              <a:lnSpc>
                <a:spcPct val="100000"/>
              </a:lnSpc>
              <a:spcBef>
                <a:spcPts val="0"/>
              </a:spcBef>
              <a:spcAft>
                <a:spcPts val="0"/>
              </a:spcAft>
              <a:buClrTx/>
              <a:buSzTx/>
              <a:tabLst/>
              <a:defRPr/>
            </a:pPr>
            <a:endParaRPr kumimoji="1" lang="en-US" altLang="ja-JP" sz="1100" b="0" i="0" u="none" strike="noStrike" kern="1200" cap="none" spc="0" normalizeH="0" baseline="0" noProof="0">
              <a:ln>
                <a:noFill/>
              </a:ln>
              <a:solidFill>
                <a:prstClr val="black"/>
              </a:solidFill>
              <a:effectLst/>
              <a:uLnTx/>
              <a:uFillTx/>
              <a:latin typeface="Yu Gothic UI"/>
              <a:ea typeface="Yu Gothic UI"/>
              <a:cs typeface="+mn-cs"/>
            </a:endParaRPr>
          </a:p>
          <a:p>
            <a:pPr marR="0" lvl="0" algn="l" defTabSz="914400" rtl="0" eaLnBrk="1" fontAlgn="auto" latinLnBrk="0" hangingPunct="1">
              <a:lnSpc>
                <a:spcPct val="100000"/>
              </a:lnSpc>
              <a:spcBef>
                <a:spcPts val="0"/>
              </a:spcBef>
              <a:spcAft>
                <a:spcPts val="0"/>
              </a:spcAft>
              <a:buClrTx/>
              <a:buSzTx/>
              <a:tabLst/>
              <a:defRPr/>
            </a:pPr>
            <a:endParaRPr kumimoji="1" lang="en-US" altLang="ja-JP" sz="1100" b="0" i="0" u="none" strike="noStrike" kern="1200" cap="none" spc="0" normalizeH="0" baseline="0" noProof="0">
              <a:ln>
                <a:noFill/>
              </a:ln>
              <a:solidFill>
                <a:prstClr val="black"/>
              </a:solidFill>
              <a:effectLst/>
              <a:uLnTx/>
              <a:uFillTx/>
              <a:latin typeface="Yu Gothic UI"/>
              <a:ea typeface="Yu Gothic UI"/>
              <a:cs typeface="+mn-cs"/>
            </a:endParaRPr>
          </a:p>
          <a:p>
            <a:pPr marR="0" lvl="0" algn="l" defTabSz="914400" rtl="0" eaLnBrk="1" fontAlgn="auto" latinLnBrk="0" hangingPunct="1">
              <a:lnSpc>
                <a:spcPct val="100000"/>
              </a:lnSpc>
              <a:spcBef>
                <a:spcPts val="0"/>
              </a:spcBef>
              <a:spcAft>
                <a:spcPts val="0"/>
              </a:spcAft>
              <a:buClrTx/>
              <a:buSzTx/>
              <a:tabLst/>
              <a:defRPr/>
            </a:pPr>
            <a:endParaRPr kumimoji="1" lang="en-US" altLang="ja-JP" sz="1100" b="0" i="0" u="none" strike="noStrike" kern="1200" cap="none" spc="0" normalizeH="0" baseline="0" noProof="0">
              <a:ln>
                <a:noFill/>
              </a:ln>
              <a:solidFill>
                <a:prstClr val="black"/>
              </a:solidFill>
              <a:effectLst/>
              <a:uLnTx/>
              <a:uFillTx/>
              <a:latin typeface="Yu Gothic UI"/>
              <a:ea typeface="Yu Gothic UI"/>
              <a:cs typeface="+mn-cs"/>
            </a:endParaRPr>
          </a:p>
          <a:p>
            <a:pPr marR="0" lvl="0" algn="l" defTabSz="914400" rtl="0" eaLnBrk="1" fontAlgn="auto" latinLnBrk="0" hangingPunct="1">
              <a:lnSpc>
                <a:spcPct val="100000"/>
              </a:lnSpc>
              <a:spcBef>
                <a:spcPts val="0"/>
              </a:spcBef>
              <a:spcAft>
                <a:spcPts val="0"/>
              </a:spcAft>
              <a:buClrTx/>
              <a:buSzTx/>
              <a:tabLst/>
              <a:defRPr/>
            </a:pPr>
            <a:r>
              <a:rPr kumimoji="1" lang="en-US" altLang="ja-JP" sz="1100" b="0" i="0" u="none" strike="noStrike" kern="1200" cap="none" spc="0" normalizeH="0" baseline="0" noProof="0">
                <a:ln>
                  <a:noFill/>
                </a:ln>
                <a:solidFill>
                  <a:prstClr val="black"/>
                </a:solidFill>
                <a:effectLst/>
                <a:uLnTx/>
                <a:uFillTx/>
                <a:latin typeface="Yu Gothic UI"/>
                <a:ea typeface="Yu Gothic UI"/>
                <a:cs typeface="+mn-cs"/>
              </a:rPr>
              <a:t>【</a:t>
            </a:r>
            <a:r>
              <a:rPr kumimoji="1" lang="ja-JP" altLang="en-US" sz="1100" b="0" i="0" u="none" strike="noStrike" kern="1200" cap="none" spc="0" normalizeH="0" baseline="0" noProof="0">
                <a:ln>
                  <a:noFill/>
                </a:ln>
                <a:solidFill>
                  <a:prstClr val="black"/>
                </a:solidFill>
                <a:effectLst/>
                <a:uLnTx/>
                <a:uFillTx/>
                <a:latin typeface="Yu Gothic UI"/>
                <a:ea typeface="Yu Gothic UI"/>
                <a:cs typeface="+mn-cs"/>
              </a:rPr>
              <a:t>ビジネスモデルの想定と浜通りへの貢献計画</a:t>
            </a:r>
            <a:r>
              <a:rPr kumimoji="1" lang="en-US" altLang="ja-JP" sz="1100" b="0" i="0" u="none" strike="noStrike" kern="1200" cap="none" spc="0" normalizeH="0" baseline="0" noProof="0">
                <a:ln>
                  <a:noFill/>
                </a:ln>
                <a:solidFill>
                  <a:prstClr val="black"/>
                </a:solidFill>
                <a:effectLst/>
                <a:uLnTx/>
                <a:uFillTx/>
                <a:latin typeface="Yu Gothic UI"/>
                <a:ea typeface="Yu Gothic UI"/>
                <a:cs typeface="+mn-cs"/>
              </a:rPr>
              <a:t>】</a:t>
            </a:r>
            <a:endParaRPr kumimoji="1" lang="ja-JP" altLang="en-US" sz="1100" b="0" i="0" u="none" strike="noStrike" kern="1200" cap="none" spc="0" normalizeH="0" baseline="0" noProof="0">
              <a:ln>
                <a:noFill/>
              </a:ln>
              <a:solidFill>
                <a:prstClr val="black"/>
              </a:solidFill>
              <a:effectLst/>
              <a:uLnTx/>
              <a:uFillTx/>
              <a:latin typeface="Yu Gothic UI"/>
              <a:ea typeface="Yu Gothic UI"/>
              <a:cs typeface="+mn-cs"/>
            </a:endParaRPr>
          </a:p>
        </p:txBody>
      </p:sp>
      <p:sp>
        <p:nvSpPr>
          <p:cNvPr id="17" name="テキスト ボックス 16">
            <a:extLst>
              <a:ext uri="{FF2B5EF4-FFF2-40B4-BE49-F238E27FC236}">
                <a16:creationId xmlns:a16="http://schemas.microsoft.com/office/drawing/2014/main" id="{8C7E5656-AF5F-B465-76FF-DC18BF47364D}"/>
              </a:ext>
            </a:extLst>
          </p:cNvPr>
          <p:cNvSpPr txBox="1"/>
          <p:nvPr/>
        </p:nvSpPr>
        <p:spPr>
          <a:xfrm>
            <a:off x="3800872" y="1837478"/>
            <a:ext cx="5468641" cy="949866"/>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記載</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上の注意</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本件提案に関する背景や事業の位置づけを説明してください。</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提案する事業計画のこれまでの研究開発・基礎検証の進捗状況や実績を明らかにしてください。</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保有する特許技術を活用して実用化開発を行う場合にはその概要を説明してください</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0" name="正方形/長方形 9">
            <a:extLst>
              <a:ext uri="{FF2B5EF4-FFF2-40B4-BE49-F238E27FC236}">
                <a16:creationId xmlns:a16="http://schemas.microsoft.com/office/drawing/2014/main" id="{5DE08B16-B886-4B73-9631-3285C76AFA68}"/>
              </a:ext>
            </a:extLst>
          </p:cNvPr>
          <p:cNvSpPr/>
          <p:nvPr/>
        </p:nvSpPr>
        <p:spPr>
          <a:xfrm>
            <a:off x="273050" y="692696"/>
            <a:ext cx="1260529" cy="234286"/>
          </a:xfrm>
          <a:prstGeom prst="rect">
            <a:avLst/>
          </a:prstGeom>
        </p:spPr>
        <p:txBody>
          <a:bodyPr wrap="square" lIns="36000" tIns="36000" rIns="36000" bIns="36000" anchor="ctr">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実用化開発等の内容</a:t>
            </a:r>
          </a:p>
        </p:txBody>
      </p:sp>
    </p:spTree>
    <p:extLst>
      <p:ext uri="{BB962C8B-B14F-4D97-AF65-F5344CB8AC3E}">
        <p14:creationId xmlns:p14="http://schemas.microsoft.com/office/powerpoint/2010/main" val="23488619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94C87C4F-775A-EF26-978D-6B7F01FD6F17}"/>
              </a:ext>
            </a:extLst>
          </p:cNvPr>
          <p:cNvGraphicFramePr>
            <a:graphicFrameLocks noChangeAspect="1"/>
          </p:cNvGraphicFramePr>
          <p:nvPr>
            <p:custDataLst>
              <p:tags r:id="rId1"/>
            </p:custDataLst>
            <p:extLst>
              <p:ext uri="{D42A27DB-BD31-4B8C-83A1-F6EECF244321}">
                <p14:modId xmlns:p14="http://schemas.microsoft.com/office/powerpoint/2010/main" val="230088612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39" imgH="642" progId="TCLayout.ActiveDocument.1">
                  <p:embed/>
                </p:oleObj>
              </mc:Choice>
              <mc:Fallback>
                <p:oleObj name="think-cellスライド" r:id="rId4" imgW="639" imgH="642" progId="TCLayout.ActiveDocument.1">
                  <p:embed/>
                  <p:pic>
                    <p:nvPicPr>
                      <p:cNvPr id="8" name="think-cell data - do not delete" hidden="1">
                        <a:extLst>
                          <a:ext uri="{FF2B5EF4-FFF2-40B4-BE49-F238E27FC236}">
                            <a16:creationId xmlns:a16="http://schemas.microsoft.com/office/drawing/2014/main" id="{94C87C4F-775A-EF26-978D-6B7F01FD6F1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タイトル 1">
            <a:extLst>
              <a:ext uri="{FF2B5EF4-FFF2-40B4-BE49-F238E27FC236}">
                <a16:creationId xmlns:a16="http://schemas.microsoft.com/office/drawing/2014/main" id="{D5147466-79F4-495E-841B-BFEC9345334B}"/>
              </a:ext>
            </a:extLst>
          </p:cNvPr>
          <p:cNvSpPr>
            <a:spLocks noGrp="1"/>
          </p:cNvSpPr>
          <p:nvPr>
            <p:ph type="title"/>
          </p:nvPr>
        </p:nvSpPr>
        <p:spPr>
          <a:xfrm>
            <a:off x="272480" y="188640"/>
            <a:ext cx="9361039" cy="351109"/>
          </a:xfrm>
        </p:spPr>
        <p:txBody>
          <a:bodyPr vert="horz"/>
          <a:lstStyle/>
          <a:p>
            <a:r>
              <a:rPr lang="ja-JP" altLang="en-US"/>
              <a:t>事業計画サマリー</a:t>
            </a:r>
          </a:p>
        </p:txBody>
      </p:sp>
      <p:sp>
        <p:nvSpPr>
          <p:cNvPr id="3" name="スライド番号プレースホルダー 2">
            <a:extLst>
              <a:ext uri="{FF2B5EF4-FFF2-40B4-BE49-F238E27FC236}">
                <a16:creationId xmlns:a16="http://schemas.microsoft.com/office/drawing/2014/main" id="{607A46AC-1ACD-4A2E-82C4-36A0ABD28F2D}"/>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6</a:t>
            </a:fld>
            <a:endParaRPr kumimoji="1" lang="ja-JP" altLang="en-US" sz="105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4" name="フッター プレースホルダー 3">
            <a:extLst>
              <a:ext uri="{FF2B5EF4-FFF2-40B4-BE49-F238E27FC236}">
                <a16:creationId xmlns:a16="http://schemas.microsoft.com/office/drawing/2014/main" id="{E229E5A8-F34E-4DB7-84E3-BA95ACFC27E5}"/>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4" name="タイトル 1">
            <a:extLst>
              <a:ext uri="{FF2B5EF4-FFF2-40B4-BE49-F238E27FC236}">
                <a16:creationId xmlns:a16="http://schemas.microsoft.com/office/drawing/2014/main" id="{2D5B6535-8071-4919-8E1A-37DC1526946A}"/>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15" name="正方形/長方形 14">
            <a:extLst>
              <a:ext uri="{FF2B5EF4-FFF2-40B4-BE49-F238E27FC236}">
                <a16:creationId xmlns:a16="http://schemas.microsoft.com/office/drawing/2014/main" id="{DDD4014C-5CA2-447D-BB07-F5925BB756B5}"/>
              </a:ext>
            </a:extLst>
          </p:cNvPr>
          <p:cNvSpPr/>
          <p:nvPr/>
        </p:nvSpPr>
        <p:spPr>
          <a:xfrm>
            <a:off x="8561333" y="232144"/>
            <a:ext cx="1080119" cy="281204"/>
          </a:xfrm>
          <a:prstGeom prst="rect">
            <a:avLst/>
          </a:prstGeom>
          <a:solidFill>
            <a:srgbClr val="E3E48D"/>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zh-TW" altLang="en-US" sz="1200" b="0" i="0" u="none" strike="noStrike" kern="1200" cap="none" spc="0" normalizeH="0" baseline="0" noProof="0">
                <a:ln>
                  <a:noFill/>
                </a:ln>
                <a:solidFill>
                  <a:prstClr val="black"/>
                </a:solidFill>
                <a:effectLst/>
                <a:uLnTx/>
                <a:uFillTx/>
                <a:latin typeface="Yu Gothic UI"/>
                <a:ea typeface="Yu Gothic UI"/>
                <a:cs typeface="+mn-cs"/>
              </a:rPr>
              <a:t>戦略性</a:t>
            </a:r>
            <a:r>
              <a:rPr kumimoji="1" lang="en-US" altLang="zh-TW" sz="1200" b="0" i="0" u="none" strike="noStrike" kern="1200" cap="none" spc="0" normalizeH="0" baseline="0" noProof="0">
                <a:ln>
                  <a:noFill/>
                </a:ln>
                <a:solidFill>
                  <a:prstClr val="black"/>
                </a:solidFill>
                <a:effectLst/>
                <a:uLnTx/>
                <a:uFillTx/>
                <a:latin typeface="Yu Gothic UI"/>
                <a:ea typeface="Yu Gothic UI"/>
                <a:cs typeface="+mn-cs"/>
              </a:rPr>
              <a:t>/</a:t>
            </a:r>
            <a:r>
              <a:rPr kumimoji="1" lang="zh-TW" altLang="en-US" sz="1200" b="0" i="0" u="none" strike="noStrike" kern="1200" cap="none" spc="0" normalizeH="0" baseline="0" noProof="0">
                <a:ln>
                  <a:noFill/>
                </a:ln>
                <a:solidFill>
                  <a:prstClr val="black"/>
                </a:solidFill>
                <a:effectLst/>
                <a:uLnTx/>
                <a:uFillTx/>
                <a:latin typeface="Yu Gothic UI"/>
                <a:ea typeface="Yu Gothic UI"/>
                <a:cs typeface="+mn-cs"/>
              </a:rPr>
              <a:t>市場性</a:t>
            </a:r>
            <a:endParaRPr kumimoji="1" lang="ja-JP" altLang="en-US" sz="1200" b="0" i="0" u="none" strike="noStrike" kern="1200" cap="none" spc="0" normalizeH="0" baseline="0" noProof="0">
              <a:ln>
                <a:noFill/>
              </a:ln>
              <a:solidFill>
                <a:prstClr val="black"/>
              </a:solidFill>
              <a:effectLst/>
              <a:uLnTx/>
              <a:uFillTx/>
              <a:latin typeface="Yu Gothic UI"/>
              <a:ea typeface="Yu Gothic UI"/>
              <a:cs typeface="+mn-cs"/>
            </a:endParaRPr>
          </a:p>
        </p:txBody>
      </p:sp>
      <p:sp>
        <p:nvSpPr>
          <p:cNvPr id="10" name="正方形/長方形 9">
            <a:extLst>
              <a:ext uri="{FF2B5EF4-FFF2-40B4-BE49-F238E27FC236}">
                <a16:creationId xmlns:a16="http://schemas.microsoft.com/office/drawing/2014/main" id="{24EC89AA-9749-7416-00A9-7709F9B832AE}"/>
              </a:ext>
            </a:extLst>
          </p:cNvPr>
          <p:cNvSpPr/>
          <p:nvPr/>
        </p:nvSpPr>
        <p:spPr>
          <a:xfrm>
            <a:off x="394636" y="1507086"/>
            <a:ext cx="3577902" cy="234286"/>
          </a:xfrm>
          <a:prstGeom prst="rect">
            <a:avLst/>
          </a:prstGeom>
        </p:spPr>
        <p:txBody>
          <a:bodyPr wrap="square" lIns="36000" tIns="36000" rIns="36000" bIns="36000" anchor="ctr">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1050" u="sng">
                <a:solidFill>
                  <a:prstClr val="black"/>
                </a:solidFill>
                <a:latin typeface="Yu Gothic UI" panose="020B0500000000000000" pitchFamily="50" charset="-128"/>
                <a:ea typeface="Yu Gothic UI" panose="020B0500000000000000" pitchFamily="50" charset="-128"/>
                <a:cs typeface="+mn-cs"/>
                <a:sym typeface="Yu Gothic UI" panose="020B0500000000000000" pitchFamily="50" charset="-128"/>
              </a:rPr>
              <a:t>申請</a:t>
            </a:r>
            <a:r>
              <a:rPr kumimoji="1" lang="ja-JP" altLang="en-US" sz="1050" b="0" i="0" u="sng"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事業に係る</a:t>
            </a:r>
            <a:r>
              <a:rPr kumimoji="1" lang="en-US" altLang="ja-JP" sz="1050" b="0" i="0" u="sng"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Technology Readiness Level</a:t>
            </a:r>
            <a:r>
              <a:rPr kumimoji="1" lang="ja-JP" altLang="en-US" sz="1050" b="0" i="0" u="sng"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en-US" altLang="ja-JP" sz="1050" b="0" i="0" u="sng"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TRL</a:t>
            </a:r>
            <a:r>
              <a:rPr kumimoji="1" lang="ja-JP" altLang="en-US" sz="1050" b="0" i="0" u="sng"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）の整理</a:t>
            </a:r>
          </a:p>
        </p:txBody>
      </p:sp>
      <p:graphicFrame>
        <p:nvGraphicFramePr>
          <p:cNvPr id="7" name="表 6">
            <a:extLst>
              <a:ext uri="{FF2B5EF4-FFF2-40B4-BE49-F238E27FC236}">
                <a16:creationId xmlns:a16="http://schemas.microsoft.com/office/drawing/2014/main" id="{D00DECAE-D13D-2791-E602-5F0166EC0296}"/>
              </a:ext>
            </a:extLst>
          </p:cNvPr>
          <p:cNvGraphicFramePr>
            <a:graphicFrameLocks noGrp="1"/>
          </p:cNvGraphicFramePr>
          <p:nvPr>
            <p:extLst>
              <p:ext uri="{D42A27DB-BD31-4B8C-83A1-F6EECF244321}">
                <p14:modId xmlns:p14="http://schemas.microsoft.com/office/powerpoint/2010/main" val="3620084580"/>
              </p:ext>
            </p:extLst>
          </p:nvPr>
        </p:nvGraphicFramePr>
        <p:xfrm>
          <a:off x="394636" y="1757095"/>
          <a:ext cx="3577903" cy="4768421"/>
        </p:xfrm>
        <a:graphic>
          <a:graphicData uri="http://schemas.openxmlformats.org/drawingml/2006/table">
            <a:tbl>
              <a:tblPr firstRow="1" bandRow="1">
                <a:tableStyleId>{2D5ABB26-0587-4C30-8999-92F81FD0307C}</a:tableStyleId>
              </a:tblPr>
              <a:tblGrid>
                <a:gridCol w="1080121">
                  <a:extLst>
                    <a:ext uri="{9D8B030D-6E8A-4147-A177-3AD203B41FA5}">
                      <a16:colId xmlns:a16="http://schemas.microsoft.com/office/drawing/2014/main" val="2120551216"/>
                    </a:ext>
                  </a:extLst>
                </a:gridCol>
                <a:gridCol w="433134">
                  <a:extLst>
                    <a:ext uri="{9D8B030D-6E8A-4147-A177-3AD203B41FA5}">
                      <a16:colId xmlns:a16="http://schemas.microsoft.com/office/drawing/2014/main" val="2278413946"/>
                    </a:ext>
                  </a:extLst>
                </a:gridCol>
                <a:gridCol w="2064648">
                  <a:extLst>
                    <a:ext uri="{9D8B030D-6E8A-4147-A177-3AD203B41FA5}">
                      <a16:colId xmlns:a16="http://schemas.microsoft.com/office/drawing/2014/main" val="3000449004"/>
                    </a:ext>
                  </a:extLst>
                </a:gridCol>
              </a:tblGrid>
              <a:tr h="232421">
                <a:tc>
                  <a:txBody>
                    <a:bodyPr/>
                    <a:lstStyle/>
                    <a:p>
                      <a:pPr algn="ctr"/>
                      <a:r>
                        <a:rPr kumimoji="1" lang="en-US" altLang="ja-JP" sz="1050">
                          <a:latin typeface="Yu Gothic UI"/>
                          <a:ea typeface="Yu Gothic UI"/>
                          <a:sym typeface="Yu Gothic UI" panose="020B0500000000000000" pitchFamily="50" charset="-128"/>
                        </a:rPr>
                        <a:t>TRL</a:t>
                      </a:r>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時期</a:t>
                      </a: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a:latin typeface="Yu Gothic UI"/>
                          <a:ea typeface="Yu Gothic UI"/>
                          <a:sym typeface="Yu Gothic UI" panose="020B0500000000000000" pitchFamily="50" charset="-128"/>
                        </a:rPr>
                        <a:t>現状と今後目指す姿</a:t>
                      </a: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937559625"/>
                  </a:ext>
                </a:extLst>
              </a:tr>
              <a:tr h="504000">
                <a:tc>
                  <a:txBody>
                    <a:bodyPr/>
                    <a:lstStyle/>
                    <a:p>
                      <a:pPr algn="ctr"/>
                      <a:r>
                        <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基礎研究</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a:solidFill>
                            <a:srgbClr val="FF0000"/>
                          </a:solidFill>
                          <a:latin typeface="Yu Gothic UI"/>
                          <a:ea typeface="Yu Gothic UI"/>
                          <a:sym typeface="Yu Gothic UI" panose="020B0500000000000000" pitchFamily="50" charset="-128"/>
                        </a:rPr>
                        <a:t>R4.10</a:t>
                      </a:r>
                      <a:endParaRPr kumimoji="1" lang="ja-JP" altLang="en-US" sz="1050">
                        <a:solidFill>
                          <a:srgbClr val="FF0000"/>
                        </a:solidFill>
                        <a:latin typeface="Yu Gothic UI"/>
                        <a:ea typeface="Yu Gothic UI"/>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610466208"/>
                  </a:ext>
                </a:extLst>
              </a:tr>
              <a:tr h="504000">
                <a:tc>
                  <a:txBody>
                    <a:bodyPr/>
                    <a:lstStyle/>
                    <a:p>
                      <a:pPr algn="ctr"/>
                      <a:r>
                        <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仮説</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kumimoji="1" lang="en-US" altLang="ja-JP" sz="1050">
                          <a:solidFill>
                            <a:srgbClr val="FF0000"/>
                          </a:solidFill>
                          <a:latin typeface="Yu Gothic UI"/>
                          <a:ea typeface="Yu Gothic UI"/>
                          <a:sym typeface="Yu Gothic UI" panose="020B0500000000000000" pitchFamily="50" charset="-128"/>
                        </a:rPr>
                        <a:t>R5.11</a:t>
                      </a:r>
                      <a:endParaRPr kumimoji="1" lang="ja-JP" altLang="en-US" sz="1050">
                        <a:solidFill>
                          <a:srgbClr val="FF0000"/>
                        </a:solidFill>
                        <a:latin typeface="Yu Gothic UI"/>
                        <a:ea typeface="Yu Gothic UI"/>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849777916"/>
                  </a:ext>
                </a:extLst>
              </a:tr>
              <a:tr h="504000">
                <a:tc>
                  <a:txBody>
                    <a:bodyPr/>
                    <a:lstStyle/>
                    <a:p>
                      <a:pPr algn="ctr"/>
                      <a:r>
                        <a:rPr kumimoji="1" lang="ja-JP" altLang="en-US" sz="1050">
                          <a:latin typeface="Yu Gothic UI"/>
                          <a:ea typeface="Yu Gothic UI"/>
                          <a:sym typeface="Yu Gothic UI" panose="020B0500000000000000" pitchFamily="50" charset="-128"/>
                        </a:rPr>
                        <a:t>検証</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793121649"/>
                  </a:ext>
                </a:extLst>
              </a:tr>
              <a:tr h="504000">
                <a:tc>
                  <a:txBody>
                    <a:bodyPr/>
                    <a:lstStyle/>
                    <a:p>
                      <a:pPr algn="ct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研究室レベルでの初期テスト</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594604338"/>
                  </a:ext>
                </a:extLst>
              </a:tr>
              <a:tr h="504000">
                <a:tc>
                  <a:txBody>
                    <a:bodyPr/>
                    <a:lstStyle/>
                    <a:p>
                      <a:pPr algn="ctr"/>
                      <a:r>
                        <a:rPr kumimoji="1" lang="ja-JP" altLang="en-US" sz="1050">
                          <a:latin typeface="Yu Gothic UI"/>
                          <a:ea typeface="Yu Gothic UI"/>
                          <a:sym typeface="Yu Gothic UI" panose="020B0500000000000000" pitchFamily="50" charset="-128"/>
                        </a:rPr>
                        <a:t>想定使用環境</a:t>
                      </a:r>
                      <a:br>
                        <a:rPr kumimoji="1" lang="en-US" altLang="ja-JP" sz="1050">
                          <a:latin typeface="Yu Gothic UI"/>
                          <a:ea typeface="Yu Gothic UI"/>
                          <a:sym typeface="Yu Gothic UI" panose="020B0500000000000000" pitchFamily="50" charset="-128"/>
                        </a:rPr>
                      </a:br>
                      <a:r>
                        <a:rPr kumimoji="1" lang="ja-JP" altLang="en-US" sz="1050">
                          <a:latin typeface="Yu Gothic UI"/>
                          <a:ea typeface="Yu Gothic UI"/>
                          <a:sym typeface="Yu Gothic UI" panose="020B0500000000000000" pitchFamily="50" charset="-128"/>
                        </a:rPr>
                        <a:t>でのテスト</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69729482"/>
                  </a:ext>
                </a:extLst>
              </a:tr>
              <a:tr h="504000">
                <a:tc>
                  <a:txBody>
                    <a:bodyPr/>
                    <a:lstStyle/>
                    <a:p>
                      <a:pPr algn="ctr"/>
                      <a:r>
                        <a:rPr kumimoji="1" lang="ja-JP" altLang="en-US" sz="1050">
                          <a:latin typeface="Yu Gothic UI"/>
                          <a:ea typeface="Yu Gothic UI"/>
                          <a:sym typeface="Yu Gothic UI" panose="020B0500000000000000" pitchFamily="50" charset="-128"/>
                        </a:rPr>
                        <a:t>実証</a:t>
                      </a:r>
                      <a:br>
                        <a:rPr kumimoji="1" lang="en-US" altLang="ja-JP" sz="1050">
                          <a:latin typeface="Yu Gothic UI"/>
                          <a:ea typeface="Yu Gothic UI"/>
                          <a:sym typeface="Yu Gothic UI" panose="020B0500000000000000" pitchFamily="50" charset="-128"/>
                        </a:rPr>
                      </a:br>
                      <a:r>
                        <a:rPr kumimoji="1" lang="ja-JP" altLang="en-US" sz="1050">
                          <a:latin typeface="Yu Gothic UI"/>
                          <a:ea typeface="Yu Gothic UI"/>
                          <a:sym typeface="Yu Gothic UI" panose="020B0500000000000000" pitchFamily="50" charset="-128"/>
                        </a:rPr>
                        <a:t>（システム）</a:t>
                      </a:r>
                    </a:p>
                  </a:txBody>
                  <a:tcPr marL="0" marR="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1587959"/>
                  </a:ext>
                </a:extLst>
              </a:tr>
              <a:tr h="504000">
                <a:tc>
                  <a:txBody>
                    <a:bodyPr/>
                    <a:lstStyle/>
                    <a:p>
                      <a:pPr algn="ct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生産計画</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11538022"/>
                  </a:ext>
                </a:extLst>
              </a:tr>
              <a:tr h="504000">
                <a:tc>
                  <a:txBody>
                    <a:bodyPr/>
                    <a:lstStyle/>
                    <a:p>
                      <a:pPr algn="ctr"/>
                      <a:r>
                        <a:rPr kumimoji="1" lang="ja-JP" altLang="en-US" sz="1050">
                          <a:latin typeface="Yu Gothic UI"/>
                          <a:ea typeface="Yu Gothic UI"/>
                          <a:sym typeface="Yu Gothic UI" panose="020B0500000000000000" pitchFamily="50" charset="-128"/>
                        </a:rPr>
                        <a:t>スケール</a:t>
                      </a:r>
                      <a:br>
                        <a:rPr kumimoji="1" lang="en-US" altLang="ja-JP" sz="1050">
                          <a:latin typeface="Yu Gothic UI"/>
                          <a:ea typeface="Yu Gothic UI"/>
                          <a:sym typeface="Yu Gothic UI" panose="020B0500000000000000" pitchFamily="50" charset="-128"/>
                        </a:rPr>
                      </a:br>
                      <a:r>
                        <a:rPr kumimoji="1" lang="ja-JP" altLang="en-US" sz="1050">
                          <a:latin typeface="Yu Gothic UI"/>
                          <a:ea typeface="Yu Gothic UI"/>
                          <a:sym typeface="Yu Gothic UI" panose="020B0500000000000000" pitchFamily="50" charset="-128"/>
                        </a:rPr>
                        <a:t>（パイロットライン）</a:t>
                      </a:r>
                    </a:p>
                  </a:txBody>
                  <a:tcPr marL="7200" marR="72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662424779"/>
                  </a:ext>
                </a:extLst>
              </a:tr>
              <a:tr h="504000">
                <a:tc>
                  <a:txBody>
                    <a:bodyPr/>
                    <a:lstStyle/>
                    <a:p>
                      <a:pPr algn="ct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安定供給</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864050909"/>
                  </a:ext>
                </a:extLst>
              </a:tr>
            </a:tbl>
          </a:graphicData>
        </a:graphic>
      </p:graphicFrame>
      <p:sp>
        <p:nvSpPr>
          <p:cNvPr id="9" name="テキスト ボックス 8">
            <a:extLst>
              <a:ext uri="{FF2B5EF4-FFF2-40B4-BE49-F238E27FC236}">
                <a16:creationId xmlns:a16="http://schemas.microsoft.com/office/drawing/2014/main" id="{91AECE6F-BCAF-8DA2-B0C1-4FC5E22C5869}"/>
              </a:ext>
            </a:extLst>
          </p:cNvPr>
          <p:cNvSpPr txBox="1"/>
          <p:nvPr/>
        </p:nvSpPr>
        <p:spPr>
          <a:xfrm>
            <a:off x="273049" y="723901"/>
            <a:ext cx="9360471" cy="728206"/>
          </a:xfrm>
          <a:prstGeom prst="rect">
            <a:avLst/>
          </a:prstGeom>
          <a:solidFill>
            <a:schemeClr val="bg1"/>
          </a:solidFill>
          <a:ln w="3175">
            <a:solidFill>
              <a:schemeClr val="tx1"/>
            </a:solidFill>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要旨</a:t>
            </a:r>
            <a:r>
              <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p:txBody>
      </p:sp>
      <p:graphicFrame>
        <p:nvGraphicFramePr>
          <p:cNvPr id="18" name="表 17">
            <a:extLst>
              <a:ext uri="{FF2B5EF4-FFF2-40B4-BE49-F238E27FC236}">
                <a16:creationId xmlns:a16="http://schemas.microsoft.com/office/drawing/2014/main" id="{1241C21D-80DA-D5ED-9707-89E0C802895E}"/>
              </a:ext>
            </a:extLst>
          </p:cNvPr>
          <p:cNvGraphicFramePr>
            <a:graphicFrameLocks noGrp="1"/>
          </p:cNvGraphicFramePr>
          <p:nvPr>
            <p:extLst>
              <p:ext uri="{D42A27DB-BD31-4B8C-83A1-F6EECF244321}">
                <p14:modId xmlns:p14="http://schemas.microsoft.com/office/powerpoint/2010/main" val="1501268676"/>
              </p:ext>
            </p:extLst>
          </p:nvPr>
        </p:nvGraphicFramePr>
        <p:xfrm>
          <a:off x="5117870" y="1757095"/>
          <a:ext cx="3577903" cy="4732020"/>
        </p:xfrm>
        <a:graphic>
          <a:graphicData uri="http://schemas.openxmlformats.org/drawingml/2006/table">
            <a:tbl>
              <a:tblPr firstRow="1" bandRow="1">
                <a:tableStyleId>{2D5ABB26-0587-4C30-8999-92F81FD0307C}</a:tableStyleId>
              </a:tblPr>
              <a:tblGrid>
                <a:gridCol w="1080121">
                  <a:extLst>
                    <a:ext uri="{9D8B030D-6E8A-4147-A177-3AD203B41FA5}">
                      <a16:colId xmlns:a16="http://schemas.microsoft.com/office/drawing/2014/main" val="2120551216"/>
                    </a:ext>
                  </a:extLst>
                </a:gridCol>
                <a:gridCol w="432047">
                  <a:extLst>
                    <a:ext uri="{9D8B030D-6E8A-4147-A177-3AD203B41FA5}">
                      <a16:colId xmlns:a16="http://schemas.microsoft.com/office/drawing/2014/main" val="2278413946"/>
                    </a:ext>
                  </a:extLst>
                </a:gridCol>
                <a:gridCol w="2065735">
                  <a:extLst>
                    <a:ext uri="{9D8B030D-6E8A-4147-A177-3AD203B41FA5}">
                      <a16:colId xmlns:a16="http://schemas.microsoft.com/office/drawing/2014/main" val="4078188233"/>
                    </a:ext>
                  </a:extLst>
                </a:gridCol>
              </a:tblGrid>
              <a:tr h="157430">
                <a:tc>
                  <a:txBody>
                    <a:bodyPr/>
                    <a:lstStyle/>
                    <a:p>
                      <a:pPr algn="ctr"/>
                      <a:r>
                        <a:rPr kumimoji="1" lang="en-US" altLang="ja-JP" sz="1050">
                          <a:latin typeface="Yu Gothic UI"/>
                          <a:ea typeface="Yu Gothic UI"/>
                          <a:sym typeface="Yu Gothic UI" panose="020B0500000000000000" pitchFamily="50" charset="-128"/>
                        </a:rPr>
                        <a:t>BRL</a:t>
                      </a:r>
                      <a:endParaRPr kumimoji="1" lang="ja-JP" altLang="en-US" sz="1050">
                        <a:latin typeface="Yu Gothic UI"/>
                        <a:ea typeface="Yu Gothic UI"/>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時期</a:t>
                      </a: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a:latin typeface="Yu Gothic UI"/>
                          <a:ea typeface="Yu Gothic UI"/>
                          <a:sym typeface="Yu Gothic UI" panose="020B0500000000000000" pitchFamily="50" charset="-128"/>
                        </a:rPr>
                        <a:t>現状と今後目指す姿</a:t>
                      </a: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937559625"/>
                  </a:ext>
                </a:extLst>
              </a:tr>
              <a:tr h="504000">
                <a:tc>
                  <a:txBody>
                    <a:bodyPr/>
                    <a:lstStyle/>
                    <a:p>
                      <a:pPr algn="ctr"/>
                      <a:r>
                        <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基礎研究</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a:solidFill>
                            <a:srgbClr val="FF0000"/>
                          </a:solidFill>
                          <a:latin typeface="Yu Gothic UI"/>
                          <a:ea typeface="Yu Gothic UI"/>
                          <a:sym typeface="Yu Gothic UI" panose="020B0500000000000000" pitchFamily="50" charset="-128"/>
                        </a:rPr>
                        <a:t>R4.10</a:t>
                      </a:r>
                      <a:endParaRPr kumimoji="1" lang="ja-JP" altLang="en-US" sz="1050">
                        <a:solidFill>
                          <a:srgbClr val="FF0000"/>
                        </a:solidFill>
                        <a:latin typeface="Yu Gothic UI"/>
                        <a:ea typeface="Yu Gothic UI"/>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610466208"/>
                  </a:ext>
                </a:extLst>
              </a:tr>
              <a:tr h="504000">
                <a:tc>
                  <a:txBody>
                    <a:bodyPr/>
                    <a:lstStyle/>
                    <a:p>
                      <a:pPr algn="ctr"/>
                      <a:r>
                        <a:rPr kumimoji="1" lang="ja-JP" altLang="en-US" sz="1050">
                          <a:solidFill>
                            <a:schemeClr val="tx1"/>
                          </a:solidFill>
                          <a:latin typeface="Yu Gothic UI" panose="020B0500000000000000" pitchFamily="50" charset="-128"/>
                          <a:ea typeface="Yu Gothic UI" panose="020B0500000000000000" pitchFamily="50" charset="-128"/>
                          <a:sym typeface="Yu Gothic UI" panose="020B0500000000000000" pitchFamily="50" charset="-128"/>
                        </a:rPr>
                        <a:t>仮説</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kumimoji="1" lang="en-US" altLang="ja-JP" sz="1050">
                          <a:solidFill>
                            <a:srgbClr val="FF0000"/>
                          </a:solidFill>
                          <a:latin typeface="Yu Gothic UI"/>
                          <a:ea typeface="Yu Gothic UI"/>
                          <a:sym typeface="Yu Gothic UI" panose="020B0500000000000000" pitchFamily="50" charset="-128"/>
                        </a:rPr>
                        <a:t>R5.11</a:t>
                      </a:r>
                      <a:endParaRPr kumimoji="1" lang="ja-JP" altLang="en-US" sz="1050">
                        <a:solidFill>
                          <a:srgbClr val="FF0000"/>
                        </a:solidFill>
                        <a:latin typeface="Yu Gothic UI"/>
                        <a:ea typeface="Yu Gothic UI"/>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849777916"/>
                  </a:ext>
                </a:extLst>
              </a:tr>
              <a:tr h="504000">
                <a:tc>
                  <a:txBody>
                    <a:bodyPr/>
                    <a:lstStyle/>
                    <a:p>
                      <a:pPr algn="ctr"/>
                      <a:r>
                        <a:rPr kumimoji="1" lang="ja-JP" altLang="en-US" sz="1050">
                          <a:latin typeface="Yu Gothic UI"/>
                          <a:ea typeface="Yu Gothic UI"/>
                          <a:sym typeface="Yu Gothic UI" panose="020B0500000000000000" pitchFamily="50" charset="-128"/>
                        </a:rPr>
                        <a:t>検証</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793121649"/>
                  </a:ext>
                </a:extLst>
              </a:tr>
              <a:tr h="504000">
                <a:tc>
                  <a:txBody>
                    <a:bodyPr/>
                    <a:lstStyle/>
                    <a:p>
                      <a:pPr algn="ctr"/>
                      <a:r>
                        <a:rPr kumimoji="1" lang="ja-JP" altLang="en-US" sz="1050">
                          <a:latin typeface="Yu Gothic UI"/>
                          <a:ea typeface="Yu Gothic UI"/>
                          <a:sym typeface="Yu Gothic UI" panose="020B0500000000000000" pitchFamily="50" charset="-128"/>
                        </a:rPr>
                        <a:t>実用最小限の</a:t>
                      </a:r>
                      <a:br>
                        <a:rPr kumimoji="1" lang="en-US" altLang="ja-JP" sz="1050">
                          <a:latin typeface="Yu Gothic UI"/>
                          <a:ea typeface="Yu Gothic UI"/>
                          <a:sym typeface="Yu Gothic UI" panose="020B0500000000000000" pitchFamily="50" charset="-128"/>
                        </a:rPr>
                      </a:br>
                      <a:r>
                        <a:rPr kumimoji="1" lang="ja-JP" altLang="en-US" sz="1050">
                          <a:latin typeface="Yu Gothic UI"/>
                          <a:ea typeface="Yu Gothic UI"/>
                          <a:sym typeface="Yu Gothic UI" panose="020B0500000000000000" pitchFamily="50" charset="-128"/>
                        </a:rPr>
                        <a:t>初期テスト</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94604338"/>
                  </a:ext>
                </a:extLst>
              </a:tr>
              <a:tr h="504000">
                <a:tc>
                  <a:txBody>
                    <a:bodyPr/>
                    <a:lstStyle/>
                    <a:p>
                      <a:pPr algn="ctr"/>
                      <a:r>
                        <a:rPr kumimoji="1" lang="ja-JP" altLang="en-US" sz="1050">
                          <a:latin typeface="Yu Gothic UI"/>
                          <a:ea typeface="Yu Gothic UI"/>
                          <a:sym typeface="Yu Gothic UI" panose="020B0500000000000000" pitchFamily="50" charset="-128"/>
                        </a:rPr>
                        <a:t>想定顧客の</a:t>
                      </a:r>
                      <a:br>
                        <a:rPr kumimoji="1" lang="en-US" altLang="ja-JP" sz="1050">
                          <a:latin typeface="Yu Gothic UI"/>
                          <a:ea typeface="Yu Gothic UI"/>
                          <a:sym typeface="Yu Gothic UI" panose="020B0500000000000000" pitchFamily="50" charset="-128"/>
                        </a:rPr>
                      </a:br>
                      <a:r>
                        <a:rPr kumimoji="1" lang="ja-JP" altLang="en-US" sz="1050">
                          <a:latin typeface="Yu Gothic UI"/>
                          <a:ea typeface="Yu Gothic UI"/>
                          <a:sym typeface="Yu Gothic UI" panose="020B0500000000000000" pitchFamily="50" charset="-128"/>
                        </a:rPr>
                        <a:t>フィードバックテスト</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69729482"/>
                  </a:ext>
                </a:extLst>
              </a:tr>
              <a:tr h="504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実証</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1587959"/>
                  </a:ext>
                </a:extLst>
              </a:tr>
              <a:tr h="504000">
                <a:tc>
                  <a:txBody>
                    <a:bodyPr/>
                    <a:lstStyle/>
                    <a:p>
                      <a:pPr algn="ct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事業化</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11538022"/>
                  </a:ext>
                </a:extLst>
              </a:tr>
              <a:tr h="504000">
                <a:tc>
                  <a:txBody>
                    <a:bodyPr/>
                    <a:lstStyle/>
                    <a:p>
                      <a:pPr algn="ctr"/>
                      <a:r>
                        <a:rPr kumimoji="1" lang="ja-JP" altLang="en-US" sz="1050">
                          <a:latin typeface="Yu Gothic UI"/>
                          <a:ea typeface="Yu Gothic UI"/>
                          <a:sym typeface="Yu Gothic UI" panose="020B0500000000000000" pitchFamily="50" charset="-128"/>
                        </a:rPr>
                        <a:t>スケール</a:t>
                      </a:r>
                    </a:p>
                  </a:txBody>
                  <a:tcPr marL="7200" marR="72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662424779"/>
                  </a:ext>
                </a:extLst>
              </a:tr>
              <a:tr h="504000">
                <a:tc>
                  <a:txBody>
                    <a:bodyPr/>
                    <a:lstStyle/>
                    <a:p>
                      <a:pPr algn="ct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安定成長</a:t>
                      </a: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864050909"/>
                  </a:ext>
                </a:extLst>
              </a:tr>
            </a:tbl>
          </a:graphicData>
        </a:graphic>
      </p:graphicFrame>
      <p:cxnSp>
        <p:nvCxnSpPr>
          <p:cNvPr id="28" name="直線矢印コネクタ 27">
            <a:extLst>
              <a:ext uri="{FF2B5EF4-FFF2-40B4-BE49-F238E27FC236}">
                <a16:creationId xmlns:a16="http://schemas.microsoft.com/office/drawing/2014/main" id="{A22BE449-EFDC-8912-3AFC-F320D4AD7489}"/>
              </a:ext>
            </a:extLst>
          </p:cNvPr>
          <p:cNvCxnSpPr>
            <a:cxnSpLocks/>
            <a:stCxn id="35" idx="2"/>
            <a:endCxn id="5" idx="0"/>
          </p:cNvCxnSpPr>
          <p:nvPr/>
        </p:nvCxnSpPr>
        <p:spPr>
          <a:xfrm>
            <a:off x="4428131" y="3769800"/>
            <a:ext cx="0" cy="1177623"/>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7" name="正方形/長方形 36">
            <a:extLst>
              <a:ext uri="{FF2B5EF4-FFF2-40B4-BE49-F238E27FC236}">
                <a16:creationId xmlns:a16="http://schemas.microsoft.com/office/drawing/2014/main" id="{1A608293-D333-9D70-B480-B698D15B66A9}"/>
              </a:ext>
            </a:extLst>
          </p:cNvPr>
          <p:cNvSpPr/>
          <p:nvPr/>
        </p:nvSpPr>
        <p:spPr>
          <a:xfrm>
            <a:off x="4068131" y="4327538"/>
            <a:ext cx="720000" cy="358223"/>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rtlCol="0" anchor="ctr"/>
          <a:lstStyle/>
          <a:p>
            <a:pPr algn="ctr" eaLnBrk="1" fontAlgn="auto" hangingPunct="1">
              <a:spcBef>
                <a:spcPts val="0"/>
              </a:spcBef>
              <a:spcAft>
                <a:spcPts val="0"/>
              </a:spcAft>
            </a:pPr>
            <a:r>
              <a:rPr kumimoji="1" lang="ja-JP" altLang="en-US" sz="1050">
                <a:solidFill>
                  <a:schemeClr val="tx1"/>
                </a:solidFill>
              </a:rPr>
              <a:t>補助期間</a:t>
            </a:r>
            <a:r>
              <a:rPr kumimoji="1" lang="en-US" altLang="ja-JP" sz="1050">
                <a:solidFill>
                  <a:schemeClr val="tx1"/>
                </a:solidFill>
              </a:rPr>
              <a:t>XX</a:t>
            </a:r>
            <a:r>
              <a:rPr kumimoji="1" lang="ja-JP" altLang="en-US" sz="1050">
                <a:solidFill>
                  <a:schemeClr val="tx1"/>
                </a:solidFill>
              </a:rPr>
              <a:t>年間</a:t>
            </a:r>
          </a:p>
        </p:txBody>
      </p:sp>
      <p:cxnSp>
        <p:nvCxnSpPr>
          <p:cNvPr id="39" name="直線矢印コネクタ 38">
            <a:extLst>
              <a:ext uri="{FF2B5EF4-FFF2-40B4-BE49-F238E27FC236}">
                <a16:creationId xmlns:a16="http://schemas.microsoft.com/office/drawing/2014/main" id="{77E578D3-E268-43A3-1CC8-63CD1E7DE06C}"/>
              </a:ext>
            </a:extLst>
          </p:cNvPr>
          <p:cNvCxnSpPr>
            <a:cxnSpLocks/>
            <a:stCxn id="5" idx="2"/>
            <a:endCxn id="24" idx="2"/>
          </p:cNvCxnSpPr>
          <p:nvPr/>
        </p:nvCxnSpPr>
        <p:spPr>
          <a:xfrm>
            <a:off x="4428131" y="4983423"/>
            <a:ext cx="0" cy="1559608"/>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A973CB82-1B54-F72C-9ABA-55F040F992D2}"/>
              </a:ext>
            </a:extLst>
          </p:cNvPr>
          <p:cNvSpPr/>
          <p:nvPr/>
        </p:nvSpPr>
        <p:spPr>
          <a:xfrm>
            <a:off x="4068131" y="5571836"/>
            <a:ext cx="720000" cy="358223"/>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rtlCol="0" anchor="ctr"/>
          <a:lstStyle/>
          <a:p>
            <a:pPr algn="ctr" eaLnBrk="1" fontAlgn="auto" hangingPunct="1">
              <a:spcBef>
                <a:spcPts val="0"/>
              </a:spcBef>
              <a:spcAft>
                <a:spcPts val="0"/>
              </a:spcAft>
            </a:pPr>
            <a:r>
              <a:rPr kumimoji="1" lang="ja-JP" altLang="en-US" sz="1050">
                <a:solidFill>
                  <a:schemeClr val="tx1"/>
                </a:solidFill>
              </a:rPr>
              <a:t>補助終了後</a:t>
            </a:r>
            <a:r>
              <a:rPr kumimoji="1" lang="en-US" altLang="ja-JP" sz="1050">
                <a:solidFill>
                  <a:schemeClr val="tx1"/>
                </a:solidFill>
              </a:rPr>
              <a:t>XX</a:t>
            </a:r>
            <a:r>
              <a:rPr kumimoji="1" lang="ja-JP" altLang="en-US" sz="1050">
                <a:solidFill>
                  <a:schemeClr val="tx1"/>
                </a:solidFill>
              </a:rPr>
              <a:t>年間</a:t>
            </a:r>
          </a:p>
        </p:txBody>
      </p:sp>
      <p:sp>
        <p:nvSpPr>
          <p:cNvPr id="47" name="正方形/長方形 46">
            <a:extLst>
              <a:ext uri="{FF2B5EF4-FFF2-40B4-BE49-F238E27FC236}">
                <a16:creationId xmlns:a16="http://schemas.microsoft.com/office/drawing/2014/main" id="{314A3296-DEAA-7C1C-4F6E-589C27327602}"/>
              </a:ext>
            </a:extLst>
          </p:cNvPr>
          <p:cNvSpPr/>
          <p:nvPr/>
        </p:nvSpPr>
        <p:spPr>
          <a:xfrm>
            <a:off x="5117870" y="1507086"/>
            <a:ext cx="3577902" cy="234286"/>
          </a:xfrm>
          <a:prstGeom prst="rect">
            <a:avLst/>
          </a:prstGeom>
        </p:spPr>
        <p:txBody>
          <a:bodyPr wrap="square" lIns="36000" tIns="36000" rIns="36000" bIns="36000" anchor="ctr">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1050" u="sng">
                <a:solidFill>
                  <a:prstClr val="black"/>
                </a:solidFill>
                <a:latin typeface="Yu Gothic UI" panose="020B0500000000000000" pitchFamily="50" charset="-128"/>
                <a:ea typeface="Yu Gothic UI" panose="020B0500000000000000" pitchFamily="50" charset="-128"/>
                <a:cs typeface="+mn-cs"/>
                <a:sym typeface="Yu Gothic UI" panose="020B0500000000000000" pitchFamily="50" charset="-128"/>
              </a:rPr>
              <a:t>申請</a:t>
            </a:r>
            <a:r>
              <a:rPr kumimoji="1" lang="ja-JP" altLang="en-US" sz="1050" b="0" i="0" u="sng"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事業に係る</a:t>
            </a:r>
            <a:r>
              <a:rPr kumimoji="1" lang="en-US" altLang="ja-JP" sz="1050" b="0" i="0" u="sng"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Business Readiness Level</a:t>
            </a:r>
            <a:r>
              <a:rPr kumimoji="1" lang="ja-JP" altLang="en-US" sz="1050" b="0" i="0" u="sng"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en-US" altLang="ja-JP" sz="1050" b="0" i="0" u="sng"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BRL</a:t>
            </a:r>
            <a:r>
              <a:rPr kumimoji="1" lang="ja-JP" altLang="en-US" sz="1050" b="0" i="0" u="sng"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）の整理</a:t>
            </a:r>
          </a:p>
        </p:txBody>
      </p:sp>
      <p:sp>
        <p:nvSpPr>
          <p:cNvPr id="49" name="正方形/長方形 48">
            <a:extLst>
              <a:ext uri="{FF2B5EF4-FFF2-40B4-BE49-F238E27FC236}">
                <a16:creationId xmlns:a16="http://schemas.microsoft.com/office/drawing/2014/main" id="{143CBECE-ECCC-3D6F-6B38-32451939BB00}"/>
              </a:ext>
            </a:extLst>
          </p:cNvPr>
          <p:cNvSpPr/>
          <p:nvPr/>
        </p:nvSpPr>
        <p:spPr>
          <a:xfrm>
            <a:off x="4068131" y="1754302"/>
            <a:ext cx="720000" cy="21600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rtlCol="0" anchor="ctr"/>
          <a:lstStyle/>
          <a:p>
            <a:pPr algn="ctr" eaLnBrk="1" fontAlgn="auto" hangingPunct="1">
              <a:spcBef>
                <a:spcPts val="0"/>
              </a:spcBef>
              <a:spcAft>
                <a:spcPts val="0"/>
              </a:spcAft>
            </a:pPr>
            <a:r>
              <a:rPr kumimoji="1" lang="ja-JP" altLang="en-US" sz="1050" u="sng">
                <a:solidFill>
                  <a:schemeClr val="tx1"/>
                </a:solidFill>
              </a:rPr>
              <a:t>ステータス</a:t>
            </a:r>
          </a:p>
        </p:txBody>
      </p:sp>
      <p:sp>
        <p:nvSpPr>
          <p:cNvPr id="13" name="テキスト ボックス 12">
            <a:extLst>
              <a:ext uri="{FF2B5EF4-FFF2-40B4-BE49-F238E27FC236}">
                <a16:creationId xmlns:a16="http://schemas.microsoft.com/office/drawing/2014/main" id="{7A769BBB-8759-1B49-D018-CFCCBDA248BC}"/>
              </a:ext>
            </a:extLst>
          </p:cNvPr>
          <p:cNvSpPr txBox="1"/>
          <p:nvPr/>
        </p:nvSpPr>
        <p:spPr>
          <a:xfrm>
            <a:off x="2072680" y="467923"/>
            <a:ext cx="6674246" cy="1034505"/>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a:ln>
                  <a:noFill/>
                </a:ln>
                <a:solidFill>
                  <a:srgbClr val="0070C0"/>
                </a:solidFill>
                <a:effectLst/>
                <a:uLnTx/>
                <a:uFillTx/>
                <a:latin typeface="Yu Gothic UI"/>
                <a:ea typeface="Yu Gothic UI"/>
                <a:cs typeface="+mn-cs"/>
                <a:sym typeface="Yu Gothic UI" panose="020B0500000000000000" pitchFamily="50" charset="-128"/>
              </a:rPr>
              <a:t>【</a:t>
            </a:r>
            <a:r>
              <a:rPr kumimoji="1" lang="ja-JP" altLang="en-US" sz="1050">
                <a:solidFill>
                  <a:srgbClr val="0070C0"/>
                </a:solidFill>
                <a:latin typeface="Yu Gothic UI"/>
                <a:ea typeface="Yu Gothic UI"/>
                <a:cs typeface="+mn-cs"/>
                <a:sym typeface="Yu Gothic UI" panose="020B0500000000000000" pitchFamily="50" charset="-128"/>
              </a:rPr>
              <a:t>記載</a:t>
            </a:r>
            <a:r>
              <a:rPr kumimoji="1" lang="ja-JP" altLang="en-US" sz="1050" i="0" u="none" strike="noStrike" kern="1200" cap="none" spc="0" normalizeH="0" baseline="0" noProof="0">
                <a:ln>
                  <a:noFill/>
                </a:ln>
                <a:solidFill>
                  <a:srgbClr val="0070C0"/>
                </a:solidFill>
                <a:effectLst/>
                <a:uLnTx/>
                <a:uFillTx/>
                <a:latin typeface="Yu Gothic UI"/>
                <a:ea typeface="Yu Gothic UI"/>
                <a:cs typeface="+mn-cs"/>
                <a:sym typeface="Yu Gothic UI" panose="020B0500000000000000" pitchFamily="50" charset="-128"/>
              </a:rPr>
              <a:t>上の注意</a:t>
            </a:r>
            <a:r>
              <a:rPr kumimoji="1" lang="en-US" altLang="ja-JP" sz="1050" i="0" u="none" strike="noStrike" kern="1200" cap="none" spc="0" normalizeH="0" baseline="0" noProof="0">
                <a:ln>
                  <a:noFill/>
                </a:ln>
                <a:solidFill>
                  <a:srgbClr val="0070C0"/>
                </a:solidFill>
                <a:effectLst/>
                <a:uLnTx/>
                <a:uFillTx/>
                <a:latin typeface="Yu Gothic UI"/>
                <a:ea typeface="Yu Gothic UI"/>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a:solidFill>
                  <a:srgbClr val="0070C0"/>
                </a:solidFill>
                <a:latin typeface="Yu Gothic UI"/>
                <a:ea typeface="Yu Gothic UI"/>
                <a:cs typeface="+mn-cs"/>
                <a:sym typeface="Yu Gothic UI" panose="020B0500000000000000" pitchFamily="50" charset="-128"/>
              </a:rPr>
              <a:t>本ページでは、提案事業者が申請する事業計画に係る</a:t>
            </a:r>
            <a:r>
              <a:rPr kumimoji="1" lang="en-US" altLang="ja-JP" sz="1050">
                <a:solidFill>
                  <a:srgbClr val="0070C0"/>
                </a:solidFill>
                <a:latin typeface="Yu Gothic UI"/>
                <a:ea typeface="Yu Gothic UI"/>
                <a:cs typeface="+mn-cs"/>
                <a:sym typeface="Yu Gothic UI" panose="020B0500000000000000" pitchFamily="50" charset="-128"/>
              </a:rPr>
              <a:t>Technology Readiness Level</a:t>
            </a:r>
            <a:r>
              <a:rPr kumimoji="1" lang="ja-JP" altLang="en-US" sz="1050">
                <a:solidFill>
                  <a:srgbClr val="0070C0"/>
                </a:solidFill>
                <a:latin typeface="Yu Gothic UI"/>
                <a:ea typeface="Yu Gothic UI"/>
                <a:cs typeface="+mn-cs"/>
                <a:sym typeface="Yu Gothic UI" panose="020B0500000000000000" pitchFamily="50" charset="-128"/>
              </a:rPr>
              <a:t>（</a:t>
            </a:r>
            <a:r>
              <a:rPr kumimoji="1" lang="en-US" altLang="ja-JP" sz="1050">
                <a:solidFill>
                  <a:srgbClr val="0070C0"/>
                </a:solidFill>
                <a:latin typeface="Yu Gothic UI"/>
                <a:ea typeface="Yu Gothic UI"/>
                <a:cs typeface="+mn-cs"/>
                <a:sym typeface="Yu Gothic UI" panose="020B0500000000000000" pitchFamily="50" charset="-128"/>
              </a:rPr>
              <a:t>TRL</a:t>
            </a:r>
            <a:r>
              <a:rPr kumimoji="1" lang="ja-JP" altLang="en-US" sz="1050">
                <a:solidFill>
                  <a:srgbClr val="0070C0"/>
                </a:solidFill>
                <a:latin typeface="Yu Gothic UI"/>
                <a:ea typeface="Yu Gothic UI"/>
                <a:cs typeface="+mn-cs"/>
                <a:sym typeface="Yu Gothic UI" panose="020B0500000000000000" pitchFamily="50" charset="-128"/>
              </a:rPr>
              <a:t>：技術成熟度レベル）</a:t>
            </a:r>
            <a:r>
              <a:rPr kumimoji="1" lang="en-US" altLang="ja-JP" sz="1050">
                <a:solidFill>
                  <a:srgbClr val="0070C0"/>
                </a:solidFill>
                <a:latin typeface="Yu Gothic UI"/>
                <a:ea typeface="Yu Gothic UI"/>
                <a:cs typeface="+mn-cs"/>
                <a:sym typeface="Yu Gothic UI" panose="020B0500000000000000" pitchFamily="50" charset="-128"/>
              </a:rPr>
              <a:t>, Business Readiness Level</a:t>
            </a:r>
            <a:r>
              <a:rPr kumimoji="1" lang="ja-JP" altLang="en-US" sz="1050">
                <a:solidFill>
                  <a:srgbClr val="0070C0"/>
                </a:solidFill>
                <a:latin typeface="Yu Gothic UI"/>
                <a:ea typeface="Yu Gothic UI"/>
                <a:cs typeface="+mn-cs"/>
                <a:sym typeface="Yu Gothic UI" panose="020B0500000000000000" pitchFamily="50" charset="-128"/>
              </a:rPr>
              <a:t>（</a:t>
            </a:r>
            <a:r>
              <a:rPr kumimoji="1" lang="en-US" altLang="ja-JP" sz="1050">
                <a:solidFill>
                  <a:srgbClr val="0070C0"/>
                </a:solidFill>
                <a:latin typeface="Yu Gothic UI"/>
                <a:ea typeface="Yu Gothic UI"/>
                <a:cs typeface="+mn-cs"/>
                <a:sym typeface="Yu Gothic UI" panose="020B0500000000000000" pitchFamily="50" charset="-128"/>
              </a:rPr>
              <a:t>BRL</a:t>
            </a:r>
            <a:r>
              <a:rPr kumimoji="1" lang="ja-JP" altLang="en-US" sz="1050">
                <a:solidFill>
                  <a:srgbClr val="0070C0"/>
                </a:solidFill>
                <a:latin typeface="Yu Gothic UI"/>
                <a:ea typeface="Yu Gothic UI"/>
                <a:cs typeface="+mn-cs"/>
                <a:sym typeface="Yu Gothic UI" panose="020B0500000000000000" pitchFamily="50" charset="-128"/>
              </a:rPr>
              <a:t>：ビジネス成熟度レベル）のそれぞれで現状と目指す姿を説明するとともに、各ステップをどのような時間軸で達成するか明らかにしてください。</a:t>
            </a:r>
            <a:endParaRPr kumimoji="1" lang="en-US" altLang="ja-JP" sz="1050">
              <a:solidFill>
                <a:srgbClr val="0070C0"/>
              </a:solidFill>
              <a:latin typeface="Yu Gothic UI"/>
              <a:ea typeface="Yu Gothic UI"/>
              <a:cs typeface="+mn-cs"/>
              <a:sym typeface="Yu Gothic UI" panose="020B0500000000000000" pitchFamily="50" charset="-128"/>
            </a:endParaRP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en-US" altLang="ja-JP" sz="1050">
                <a:solidFill>
                  <a:srgbClr val="0070C0"/>
                </a:solidFill>
                <a:latin typeface="Yu Gothic UI"/>
                <a:ea typeface="Yu Gothic UI"/>
                <a:cs typeface="+mn-cs"/>
                <a:sym typeface="Yu Gothic UI" panose="020B0500000000000000" pitchFamily="50" charset="-128"/>
              </a:rPr>
              <a:t>TRL</a:t>
            </a:r>
            <a:r>
              <a:rPr kumimoji="1" lang="ja-JP" altLang="en-US" sz="1050">
                <a:solidFill>
                  <a:srgbClr val="0070C0"/>
                </a:solidFill>
                <a:latin typeface="Yu Gothic UI"/>
                <a:ea typeface="Yu Gothic UI"/>
                <a:cs typeface="+mn-cs"/>
                <a:sym typeface="Yu Gothic UI" panose="020B0500000000000000" pitchFamily="50" charset="-128"/>
              </a:rPr>
              <a:t>・</a:t>
            </a:r>
            <a:r>
              <a:rPr kumimoji="1" lang="en-US" altLang="ja-JP" sz="1050">
                <a:solidFill>
                  <a:srgbClr val="0070C0"/>
                </a:solidFill>
                <a:latin typeface="Yu Gothic UI"/>
                <a:ea typeface="Yu Gothic UI"/>
                <a:cs typeface="+mn-cs"/>
                <a:sym typeface="Yu Gothic UI" panose="020B0500000000000000" pitchFamily="50" charset="-128"/>
              </a:rPr>
              <a:t>BRL</a:t>
            </a:r>
            <a:r>
              <a:rPr kumimoji="1" lang="ja-JP" altLang="en-US" sz="1050">
                <a:solidFill>
                  <a:srgbClr val="0070C0"/>
                </a:solidFill>
                <a:latin typeface="Yu Gothic UI"/>
                <a:ea typeface="Yu Gothic UI"/>
                <a:cs typeface="+mn-cs"/>
                <a:sym typeface="Yu Gothic UI" panose="020B0500000000000000" pitchFamily="50" charset="-128"/>
              </a:rPr>
              <a:t>の考え方やそれぞれの定義は、公募説明資料P</a:t>
            </a:r>
            <a:r>
              <a:rPr kumimoji="1" lang="en-US" altLang="ja-JP" sz="1050">
                <a:solidFill>
                  <a:srgbClr val="0070C0"/>
                </a:solidFill>
                <a:latin typeface="Yu Gothic UI"/>
                <a:ea typeface="Yu Gothic UI"/>
                <a:cs typeface="+mn-cs"/>
                <a:sym typeface="Yu Gothic UI" panose="020B0500000000000000" pitchFamily="50" charset="-128"/>
              </a:rPr>
              <a:t>18-19</a:t>
            </a:r>
            <a:r>
              <a:rPr kumimoji="1" lang="ja-JP" altLang="en-US" sz="1050">
                <a:solidFill>
                  <a:srgbClr val="0070C0"/>
                </a:solidFill>
                <a:latin typeface="Yu Gothic UI"/>
                <a:ea typeface="Yu Gothic UI"/>
                <a:cs typeface="+mn-cs"/>
                <a:sym typeface="Yu Gothic UI" panose="020B0500000000000000" pitchFamily="50" charset="-128"/>
              </a:rPr>
              <a:t>を参照してください。</a:t>
            </a:r>
            <a:endParaRPr kumimoji="1" lang="en-US" altLang="ja-JP" sz="1050">
              <a:solidFill>
                <a:srgbClr val="0070C0"/>
              </a:solidFill>
              <a:latin typeface="Yu Gothic UI"/>
              <a:ea typeface="Yu Gothic UI"/>
              <a:cs typeface="+mn-cs"/>
              <a:sym typeface="Yu Gothic UI" panose="020B0500000000000000" pitchFamily="50" charset="-128"/>
            </a:endParaRPr>
          </a:p>
        </p:txBody>
      </p:sp>
      <p:sp>
        <p:nvSpPr>
          <p:cNvPr id="5" name="正方形/長方形 4">
            <a:extLst>
              <a:ext uri="{FF2B5EF4-FFF2-40B4-BE49-F238E27FC236}">
                <a16:creationId xmlns:a16="http://schemas.microsoft.com/office/drawing/2014/main" id="{BE02F8AD-E1E3-8A49-1A87-AD7DA5796F49}"/>
              </a:ext>
            </a:extLst>
          </p:cNvPr>
          <p:cNvSpPr/>
          <p:nvPr/>
        </p:nvSpPr>
        <p:spPr>
          <a:xfrm>
            <a:off x="4068131" y="4947423"/>
            <a:ext cx="720000" cy="36000"/>
          </a:xfrm>
          <a:prstGeom prst="rect">
            <a:avLst/>
          </a:prstGeom>
          <a:gradFill flip="none" rotWithShape="1">
            <a:gsLst>
              <a:gs pos="0">
                <a:schemeClr val="accent3"/>
              </a:gs>
              <a:gs pos="50000">
                <a:schemeClr val="accent3"/>
              </a:gs>
              <a:gs pos="100000">
                <a:schemeClr val="accent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kumimoji="1" lang="ja-JP" altLang="en-US"/>
          </a:p>
        </p:txBody>
      </p:sp>
      <p:sp>
        <p:nvSpPr>
          <p:cNvPr id="24" name="正方形/長方形 23">
            <a:extLst>
              <a:ext uri="{FF2B5EF4-FFF2-40B4-BE49-F238E27FC236}">
                <a16:creationId xmlns:a16="http://schemas.microsoft.com/office/drawing/2014/main" id="{F9A920C4-639B-C150-0D71-6090FD7F7290}"/>
              </a:ext>
            </a:extLst>
          </p:cNvPr>
          <p:cNvSpPr/>
          <p:nvPr/>
        </p:nvSpPr>
        <p:spPr>
          <a:xfrm>
            <a:off x="4068131" y="6507031"/>
            <a:ext cx="720000" cy="36000"/>
          </a:xfrm>
          <a:prstGeom prst="rect">
            <a:avLst/>
          </a:prstGeom>
          <a:gradFill flip="none" rotWithShape="1">
            <a:gsLst>
              <a:gs pos="0">
                <a:schemeClr val="accent3"/>
              </a:gs>
              <a:gs pos="50000">
                <a:schemeClr val="accent3"/>
              </a:gs>
              <a:gs pos="100000">
                <a:schemeClr val="accent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kumimoji="1" lang="ja-JP" altLang="en-US"/>
          </a:p>
        </p:txBody>
      </p:sp>
      <p:sp>
        <p:nvSpPr>
          <p:cNvPr id="35" name="正方形/長方形 34">
            <a:extLst>
              <a:ext uri="{FF2B5EF4-FFF2-40B4-BE49-F238E27FC236}">
                <a16:creationId xmlns:a16="http://schemas.microsoft.com/office/drawing/2014/main" id="{F40B2C9E-A7D7-79E7-02A0-7AA0A9542CAF}"/>
              </a:ext>
            </a:extLst>
          </p:cNvPr>
          <p:cNvSpPr/>
          <p:nvPr/>
        </p:nvSpPr>
        <p:spPr>
          <a:xfrm>
            <a:off x="4068131" y="3733800"/>
            <a:ext cx="720000" cy="36000"/>
          </a:xfrm>
          <a:prstGeom prst="rect">
            <a:avLst/>
          </a:prstGeom>
          <a:gradFill flip="none" rotWithShape="1">
            <a:gsLst>
              <a:gs pos="0">
                <a:schemeClr val="accent3"/>
              </a:gs>
              <a:gs pos="50000">
                <a:schemeClr val="accent3"/>
              </a:gs>
              <a:gs pos="100000">
                <a:schemeClr val="accent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kumimoji="1" lang="ja-JP" altLang="en-US"/>
          </a:p>
        </p:txBody>
      </p:sp>
      <p:sp>
        <p:nvSpPr>
          <p:cNvPr id="41" name="正方形/長方形 40">
            <a:extLst>
              <a:ext uri="{FF2B5EF4-FFF2-40B4-BE49-F238E27FC236}">
                <a16:creationId xmlns:a16="http://schemas.microsoft.com/office/drawing/2014/main" id="{76D3EE1D-48F7-5CE0-A9EE-4A60FD7F60C1}"/>
              </a:ext>
            </a:extLst>
          </p:cNvPr>
          <p:cNvSpPr/>
          <p:nvPr/>
        </p:nvSpPr>
        <p:spPr>
          <a:xfrm>
            <a:off x="4068131" y="2096856"/>
            <a:ext cx="720000" cy="36000"/>
          </a:xfrm>
          <a:prstGeom prst="rect">
            <a:avLst/>
          </a:prstGeom>
          <a:gradFill flip="none" rotWithShape="1">
            <a:gsLst>
              <a:gs pos="0">
                <a:schemeClr val="accent3"/>
              </a:gs>
              <a:gs pos="50000">
                <a:schemeClr val="accent3"/>
              </a:gs>
              <a:gs pos="100000">
                <a:schemeClr val="accent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kumimoji="1" lang="ja-JP" altLang="en-US"/>
          </a:p>
        </p:txBody>
      </p:sp>
      <p:cxnSp>
        <p:nvCxnSpPr>
          <p:cNvPr id="43" name="直線矢印コネクタ 42">
            <a:extLst>
              <a:ext uri="{FF2B5EF4-FFF2-40B4-BE49-F238E27FC236}">
                <a16:creationId xmlns:a16="http://schemas.microsoft.com/office/drawing/2014/main" id="{0C93E1CA-4FC6-B858-B913-51C494052CA2}"/>
              </a:ext>
            </a:extLst>
          </p:cNvPr>
          <p:cNvCxnSpPr>
            <a:cxnSpLocks/>
            <a:stCxn id="41" idx="2"/>
            <a:endCxn id="35" idx="0"/>
          </p:cNvCxnSpPr>
          <p:nvPr/>
        </p:nvCxnSpPr>
        <p:spPr>
          <a:xfrm>
            <a:off x="4428131" y="2132856"/>
            <a:ext cx="0" cy="1600944"/>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6" name="正方形/長方形 25">
            <a:extLst>
              <a:ext uri="{FF2B5EF4-FFF2-40B4-BE49-F238E27FC236}">
                <a16:creationId xmlns:a16="http://schemas.microsoft.com/office/drawing/2014/main" id="{618CEAAA-97E9-B3C1-1230-5398FAC9DA86}"/>
              </a:ext>
            </a:extLst>
          </p:cNvPr>
          <p:cNvSpPr/>
          <p:nvPr/>
        </p:nvSpPr>
        <p:spPr>
          <a:xfrm>
            <a:off x="4068131" y="2728005"/>
            <a:ext cx="720000" cy="358223"/>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rtlCol="0" anchor="ctr"/>
          <a:lstStyle/>
          <a:p>
            <a:pPr algn="ctr" eaLnBrk="1" fontAlgn="auto" hangingPunct="1">
              <a:spcBef>
                <a:spcPts val="0"/>
              </a:spcBef>
              <a:spcAft>
                <a:spcPts val="0"/>
              </a:spcAft>
            </a:pPr>
            <a:r>
              <a:rPr kumimoji="1" lang="ja-JP" altLang="en-US" sz="1050">
                <a:solidFill>
                  <a:schemeClr val="tx1"/>
                </a:solidFill>
              </a:rPr>
              <a:t>採択前に達成済</a:t>
            </a:r>
          </a:p>
        </p:txBody>
      </p:sp>
      <p:cxnSp>
        <p:nvCxnSpPr>
          <p:cNvPr id="11" name="直線矢印コネクタ 10">
            <a:extLst>
              <a:ext uri="{FF2B5EF4-FFF2-40B4-BE49-F238E27FC236}">
                <a16:creationId xmlns:a16="http://schemas.microsoft.com/office/drawing/2014/main" id="{CD364BB4-8777-22DE-0F7D-79F7F70E006F}"/>
              </a:ext>
            </a:extLst>
          </p:cNvPr>
          <p:cNvCxnSpPr>
            <a:cxnSpLocks/>
            <a:stCxn id="22" idx="2"/>
            <a:endCxn id="20" idx="0"/>
          </p:cNvCxnSpPr>
          <p:nvPr/>
        </p:nvCxnSpPr>
        <p:spPr>
          <a:xfrm>
            <a:off x="9193707" y="3753032"/>
            <a:ext cx="0" cy="1194391"/>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B102043E-1B00-51EB-BEAF-90F0B63DEDF4}"/>
              </a:ext>
            </a:extLst>
          </p:cNvPr>
          <p:cNvSpPr/>
          <p:nvPr/>
        </p:nvSpPr>
        <p:spPr>
          <a:xfrm>
            <a:off x="8833707" y="4327538"/>
            <a:ext cx="720000" cy="358223"/>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rtlCol="0" anchor="ctr"/>
          <a:lstStyle/>
          <a:p>
            <a:pPr algn="ctr" eaLnBrk="1" fontAlgn="auto" hangingPunct="1">
              <a:spcBef>
                <a:spcPts val="0"/>
              </a:spcBef>
              <a:spcAft>
                <a:spcPts val="0"/>
              </a:spcAft>
            </a:pPr>
            <a:r>
              <a:rPr kumimoji="1" lang="ja-JP" altLang="en-US" sz="1050">
                <a:solidFill>
                  <a:schemeClr val="tx1"/>
                </a:solidFill>
              </a:rPr>
              <a:t>補助期間</a:t>
            </a:r>
            <a:r>
              <a:rPr kumimoji="1" lang="en-US" altLang="ja-JP" sz="1050">
                <a:solidFill>
                  <a:schemeClr val="tx1"/>
                </a:solidFill>
              </a:rPr>
              <a:t>XX</a:t>
            </a:r>
            <a:r>
              <a:rPr kumimoji="1" lang="ja-JP" altLang="en-US" sz="1050">
                <a:solidFill>
                  <a:schemeClr val="tx1"/>
                </a:solidFill>
              </a:rPr>
              <a:t>年間</a:t>
            </a:r>
          </a:p>
        </p:txBody>
      </p:sp>
      <p:cxnSp>
        <p:nvCxnSpPr>
          <p:cNvPr id="16" name="直線矢印コネクタ 15">
            <a:extLst>
              <a:ext uri="{FF2B5EF4-FFF2-40B4-BE49-F238E27FC236}">
                <a16:creationId xmlns:a16="http://schemas.microsoft.com/office/drawing/2014/main" id="{5E024867-0DF0-57E1-744D-2143552986D8}"/>
              </a:ext>
            </a:extLst>
          </p:cNvPr>
          <p:cNvCxnSpPr>
            <a:cxnSpLocks/>
            <a:stCxn id="20" idx="2"/>
            <a:endCxn id="21" idx="2"/>
          </p:cNvCxnSpPr>
          <p:nvPr/>
        </p:nvCxnSpPr>
        <p:spPr>
          <a:xfrm>
            <a:off x="9193707" y="4983423"/>
            <a:ext cx="0" cy="1559608"/>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7" name="正方形/長方形 16">
            <a:extLst>
              <a:ext uri="{FF2B5EF4-FFF2-40B4-BE49-F238E27FC236}">
                <a16:creationId xmlns:a16="http://schemas.microsoft.com/office/drawing/2014/main" id="{365F196A-AB37-090B-76B9-0A448BAD3BEB}"/>
              </a:ext>
            </a:extLst>
          </p:cNvPr>
          <p:cNvSpPr/>
          <p:nvPr/>
        </p:nvSpPr>
        <p:spPr>
          <a:xfrm>
            <a:off x="8833707" y="5571836"/>
            <a:ext cx="720000" cy="358223"/>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rtlCol="0" anchor="ctr"/>
          <a:lstStyle/>
          <a:p>
            <a:pPr algn="ctr" eaLnBrk="1" fontAlgn="auto" hangingPunct="1">
              <a:spcBef>
                <a:spcPts val="0"/>
              </a:spcBef>
              <a:spcAft>
                <a:spcPts val="0"/>
              </a:spcAft>
            </a:pPr>
            <a:r>
              <a:rPr kumimoji="1" lang="ja-JP" altLang="en-US" sz="1050">
                <a:solidFill>
                  <a:schemeClr val="tx1"/>
                </a:solidFill>
              </a:rPr>
              <a:t>補助終了後</a:t>
            </a:r>
            <a:r>
              <a:rPr kumimoji="1" lang="en-US" altLang="ja-JP" sz="1050">
                <a:solidFill>
                  <a:schemeClr val="tx1"/>
                </a:solidFill>
              </a:rPr>
              <a:t>XX</a:t>
            </a:r>
            <a:r>
              <a:rPr kumimoji="1" lang="ja-JP" altLang="en-US" sz="1050">
                <a:solidFill>
                  <a:schemeClr val="tx1"/>
                </a:solidFill>
              </a:rPr>
              <a:t>年間</a:t>
            </a:r>
          </a:p>
        </p:txBody>
      </p:sp>
      <p:sp>
        <p:nvSpPr>
          <p:cNvPr id="19" name="正方形/長方形 18">
            <a:extLst>
              <a:ext uri="{FF2B5EF4-FFF2-40B4-BE49-F238E27FC236}">
                <a16:creationId xmlns:a16="http://schemas.microsoft.com/office/drawing/2014/main" id="{0B403401-CB29-5D03-CCA5-7AE98CA5576C}"/>
              </a:ext>
            </a:extLst>
          </p:cNvPr>
          <p:cNvSpPr/>
          <p:nvPr/>
        </p:nvSpPr>
        <p:spPr>
          <a:xfrm>
            <a:off x="8833707" y="1754302"/>
            <a:ext cx="720000" cy="21600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rtlCol="0" anchor="ctr"/>
          <a:lstStyle/>
          <a:p>
            <a:pPr algn="ctr" eaLnBrk="1" fontAlgn="auto" hangingPunct="1">
              <a:spcBef>
                <a:spcPts val="0"/>
              </a:spcBef>
              <a:spcAft>
                <a:spcPts val="0"/>
              </a:spcAft>
            </a:pPr>
            <a:r>
              <a:rPr kumimoji="1" lang="ja-JP" altLang="en-US" sz="1050" u="sng">
                <a:solidFill>
                  <a:schemeClr val="tx1"/>
                </a:solidFill>
              </a:rPr>
              <a:t>ステータス</a:t>
            </a:r>
          </a:p>
        </p:txBody>
      </p:sp>
      <p:sp>
        <p:nvSpPr>
          <p:cNvPr id="20" name="正方形/長方形 19">
            <a:extLst>
              <a:ext uri="{FF2B5EF4-FFF2-40B4-BE49-F238E27FC236}">
                <a16:creationId xmlns:a16="http://schemas.microsoft.com/office/drawing/2014/main" id="{4C077F98-4463-83B5-EE35-102473CFF3F5}"/>
              </a:ext>
            </a:extLst>
          </p:cNvPr>
          <p:cNvSpPr/>
          <p:nvPr/>
        </p:nvSpPr>
        <p:spPr>
          <a:xfrm>
            <a:off x="8833707" y="4947423"/>
            <a:ext cx="720000" cy="36000"/>
          </a:xfrm>
          <a:prstGeom prst="rect">
            <a:avLst/>
          </a:prstGeom>
          <a:gradFill flip="none" rotWithShape="1">
            <a:gsLst>
              <a:gs pos="0">
                <a:schemeClr val="accent3"/>
              </a:gs>
              <a:gs pos="50000">
                <a:schemeClr val="accent3"/>
              </a:gs>
              <a:gs pos="100000">
                <a:schemeClr val="accent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kumimoji="1" lang="ja-JP" altLang="en-US"/>
          </a:p>
        </p:txBody>
      </p:sp>
      <p:sp>
        <p:nvSpPr>
          <p:cNvPr id="21" name="正方形/長方形 20">
            <a:extLst>
              <a:ext uri="{FF2B5EF4-FFF2-40B4-BE49-F238E27FC236}">
                <a16:creationId xmlns:a16="http://schemas.microsoft.com/office/drawing/2014/main" id="{3524AEE6-EACB-6145-50C5-B902F22F5169}"/>
              </a:ext>
            </a:extLst>
          </p:cNvPr>
          <p:cNvSpPr/>
          <p:nvPr/>
        </p:nvSpPr>
        <p:spPr>
          <a:xfrm>
            <a:off x="8833707" y="6507031"/>
            <a:ext cx="720000" cy="36000"/>
          </a:xfrm>
          <a:prstGeom prst="rect">
            <a:avLst/>
          </a:prstGeom>
          <a:gradFill flip="none" rotWithShape="1">
            <a:gsLst>
              <a:gs pos="0">
                <a:schemeClr val="accent3"/>
              </a:gs>
              <a:gs pos="50000">
                <a:schemeClr val="accent3"/>
              </a:gs>
              <a:gs pos="100000">
                <a:schemeClr val="accent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kumimoji="1" lang="ja-JP" altLang="en-US"/>
          </a:p>
        </p:txBody>
      </p:sp>
      <p:sp>
        <p:nvSpPr>
          <p:cNvPr id="22" name="正方形/長方形 21">
            <a:extLst>
              <a:ext uri="{FF2B5EF4-FFF2-40B4-BE49-F238E27FC236}">
                <a16:creationId xmlns:a16="http://schemas.microsoft.com/office/drawing/2014/main" id="{8F2FCB11-588E-2CF0-DDE9-07E03DEF9A0A}"/>
              </a:ext>
            </a:extLst>
          </p:cNvPr>
          <p:cNvSpPr/>
          <p:nvPr/>
        </p:nvSpPr>
        <p:spPr>
          <a:xfrm>
            <a:off x="8833707" y="3717032"/>
            <a:ext cx="720000" cy="36000"/>
          </a:xfrm>
          <a:prstGeom prst="rect">
            <a:avLst/>
          </a:prstGeom>
          <a:gradFill flip="none" rotWithShape="1">
            <a:gsLst>
              <a:gs pos="0">
                <a:schemeClr val="accent3"/>
              </a:gs>
              <a:gs pos="50000">
                <a:schemeClr val="accent3"/>
              </a:gs>
              <a:gs pos="100000">
                <a:schemeClr val="accent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kumimoji="1" lang="ja-JP" altLang="en-US"/>
          </a:p>
        </p:txBody>
      </p:sp>
      <p:sp>
        <p:nvSpPr>
          <p:cNvPr id="23" name="正方形/長方形 22">
            <a:extLst>
              <a:ext uri="{FF2B5EF4-FFF2-40B4-BE49-F238E27FC236}">
                <a16:creationId xmlns:a16="http://schemas.microsoft.com/office/drawing/2014/main" id="{09B367A1-6AF4-4F12-BB12-DF975D06E5ED}"/>
              </a:ext>
            </a:extLst>
          </p:cNvPr>
          <p:cNvSpPr/>
          <p:nvPr/>
        </p:nvSpPr>
        <p:spPr>
          <a:xfrm>
            <a:off x="8833707" y="2096856"/>
            <a:ext cx="720000" cy="36000"/>
          </a:xfrm>
          <a:prstGeom prst="rect">
            <a:avLst/>
          </a:prstGeom>
          <a:gradFill flip="none" rotWithShape="1">
            <a:gsLst>
              <a:gs pos="0">
                <a:schemeClr val="accent3"/>
              </a:gs>
              <a:gs pos="50000">
                <a:schemeClr val="accent3"/>
              </a:gs>
              <a:gs pos="100000">
                <a:schemeClr val="accent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kumimoji="1" lang="ja-JP" altLang="en-US"/>
          </a:p>
        </p:txBody>
      </p:sp>
      <p:cxnSp>
        <p:nvCxnSpPr>
          <p:cNvPr id="25" name="直線矢印コネクタ 24">
            <a:extLst>
              <a:ext uri="{FF2B5EF4-FFF2-40B4-BE49-F238E27FC236}">
                <a16:creationId xmlns:a16="http://schemas.microsoft.com/office/drawing/2014/main" id="{DF7BA554-6221-4D32-CB69-894063685CCC}"/>
              </a:ext>
            </a:extLst>
          </p:cNvPr>
          <p:cNvCxnSpPr>
            <a:cxnSpLocks/>
            <a:stCxn id="23" idx="2"/>
            <a:endCxn id="22" idx="0"/>
          </p:cNvCxnSpPr>
          <p:nvPr/>
        </p:nvCxnSpPr>
        <p:spPr>
          <a:xfrm>
            <a:off x="9193707" y="2132856"/>
            <a:ext cx="0" cy="1584176"/>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7" name="正方形/長方形 26">
            <a:extLst>
              <a:ext uri="{FF2B5EF4-FFF2-40B4-BE49-F238E27FC236}">
                <a16:creationId xmlns:a16="http://schemas.microsoft.com/office/drawing/2014/main" id="{082D0FD7-6049-46F8-6641-D212C5D7E500}"/>
              </a:ext>
            </a:extLst>
          </p:cNvPr>
          <p:cNvSpPr/>
          <p:nvPr/>
        </p:nvSpPr>
        <p:spPr>
          <a:xfrm>
            <a:off x="8833707" y="2728005"/>
            <a:ext cx="720000" cy="358223"/>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rtlCol="0" anchor="ctr"/>
          <a:lstStyle/>
          <a:p>
            <a:pPr algn="ctr" eaLnBrk="1" fontAlgn="auto" hangingPunct="1">
              <a:spcBef>
                <a:spcPts val="0"/>
              </a:spcBef>
              <a:spcAft>
                <a:spcPts val="0"/>
              </a:spcAft>
            </a:pPr>
            <a:r>
              <a:rPr kumimoji="1" lang="ja-JP" altLang="en-US" sz="1050">
                <a:solidFill>
                  <a:schemeClr val="tx1"/>
                </a:solidFill>
              </a:rPr>
              <a:t>採択前に達成済</a:t>
            </a:r>
          </a:p>
        </p:txBody>
      </p:sp>
      <p:sp>
        <p:nvSpPr>
          <p:cNvPr id="29" name="楕円 28">
            <a:extLst>
              <a:ext uri="{FF2B5EF4-FFF2-40B4-BE49-F238E27FC236}">
                <a16:creationId xmlns:a16="http://schemas.microsoft.com/office/drawing/2014/main" id="{C6659096-C9A8-601D-4C78-A3F3F13371B0}"/>
              </a:ext>
            </a:extLst>
          </p:cNvPr>
          <p:cNvSpPr/>
          <p:nvPr/>
        </p:nvSpPr>
        <p:spPr>
          <a:xfrm>
            <a:off x="289545" y="2132856"/>
            <a:ext cx="216000" cy="2160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kumimoji="1" lang="en-US" altLang="ja-JP" sz="1050"/>
              <a:t>1</a:t>
            </a:r>
            <a:endParaRPr kumimoji="1" lang="ja-JP" altLang="en-US" sz="1050"/>
          </a:p>
        </p:txBody>
      </p:sp>
      <p:sp>
        <p:nvSpPr>
          <p:cNvPr id="30" name="楕円 29">
            <a:extLst>
              <a:ext uri="{FF2B5EF4-FFF2-40B4-BE49-F238E27FC236}">
                <a16:creationId xmlns:a16="http://schemas.microsoft.com/office/drawing/2014/main" id="{FA34ED0D-87C8-846C-CD6F-7D5130E77C5D}"/>
              </a:ext>
            </a:extLst>
          </p:cNvPr>
          <p:cNvSpPr/>
          <p:nvPr/>
        </p:nvSpPr>
        <p:spPr>
          <a:xfrm>
            <a:off x="289545" y="2635648"/>
            <a:ext cx="216000" cy="2160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kumimoji="1" lang="en-US" altLang="ja-JP" sz="1050"/>
              <a:t>2</a:t>
            </a:r>
            <a:endParaRPr kumimoji="1" lang="ja-JP" altLang="en-US" sz="1050"/>
          </a:p>
        </p:txBody>
      </p:sp>
      <p:sp>
        <p:nvSpPr>
          <p:cNvPr id="31" name="楕円 30">
            <a:extLst>
              <a:ext uri="{FF2B5EF4-FFF2-40B4-BE49-F238E27FC236}">
                <a16:creationId xmlns:a16="http://schemas.microsoft.com/office/drawing/2014/main" id="{4C0D7350-7952-C565-BBF0-D3205DA37EDE}"/>
              </a:ext>
            </a:extLst>
          </p:cNvPr>
          <p:cNvSpPr/>
          <p:nvPr/>
        </p:nvSpPr>
        <p:spPr>
          <a:xfrm>
            <a:off x="289545" y="3138440"/>
            <a:ext cx="216000" cy="2160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kumimoji="1" lang="en-US" altLang="ja-JP" sz="1050"/>
              <a:t>3</a:t>
            </a:r>
            <a:endParaRPr kumimoji="1" lang="ja-JP" altLang="en-US" sz="1050"/>
          </a:p>
        </p:txBody>
      </p:sp>
      <p:sp>
        <p:nvSpPr>
          <p:cNvPr id="32" name="楕円 31">
            <a:extLst>
              <a:ext uri="{FF2B5EF4-FFF2-40B4-BE49-F238E27FC236}">
                <a16:creationId xmlns:a16="http://schemas.microsoft.com/office/drawing/2014/main" id="{BCB7F58A-B989-29DA-7D24-7794489B113D}"/>
              </a:ext>
            </a:extLst>
          </p:cNvPr>
          <p:cNvSpPr/>
          <p:nvPr/>
        </p:nvSpPr>
        <p:spPr>
          <a:xfrm>
            <a:off x="289545" y="3641232"/>
            <a:ext cx="216000" cy="2160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kumimoji="1" lang="en-US" altLang="ja-JP" sz="1050"/>
              <a:t>4</a:t>
            </a:r>
            <a:endParaRPr kumimoji="1" lang="ja-JP" altLang="en-US" sz="1050"/>
          </a:p>
        </p:txBody>
      </p:sp>
      <p:sp>
        <p:nvSpPr>
          <p:cNvPr id="33" name="楕円 32">
            <a:extLst>
              <a:ext uri="{FF2B5EF4-FFF2-40B4-BE49-F238E27FC236}">
                <a16:creationId xmlns:a16="http://schemas.microsoft.com/office/drawing/2014/main" id="{0EBF1D36-DAD1-29CF-4E92-965BABFD9267}"/>
              </a:ext>
            </a:extLst>
          </p:cNvPr>
          <p:cNvSpPr/>
          <p:nvPr/>
        </p:nvSpPr>
        <p:spPr>
          <a:xfrm>
            <a:off x="289545" y="4144024"/>
            <a:ext cx="216000" cy="2160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kumimoji="1" lang="en-US" altLang="ja-JP" sz="1050"/>
              <a:t>5</a:t>
            </a:r>
            <a:endParaRPr kumimoji="1" lang="ja-JP" altLang="en-US" sz="1050"/>
          </a:p>
        </p:txBody>
      </p:sp>
      <p:sp>
        <p:nvSpPr>
          <p:cNvPr id="34" name="楕円 33">
            <a:extLst>
              <a:ext uri="{FF2B5EF4-FFF2-40B4-BE49-F238E27FC236}">
                <a16:creationId xmlns:a16="http://schemas.microsoft.com/office/drawing/2014/main" id="{DEC5D698-BC94-FFD0-F8B6-DACC098FAFFE}"/>
              </a:ext>
            </a:extLst>
          </p:cNvPr>
          <p:cNvSpPr/>
          <p:nvPr/>
        </p:nvSpPr>
        <p:spPr>
          <a:xfrm>
            <a:off x="289545" y="4646816"/>
            <a:ext cx="216000" cy="2160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kumimoji="1" lang="en-US" altLang="ja-JP" sz="1050"/>
              <a:t>6</a:t>
            </a:r>
            <a:endParaRPr kumimoji="1" lang="ja-JP" altLang="en-US" sz="1050"/>
          </a:p>
        </p:txBody>
      </p:sp>
      <p:sp>
        <p:nvSpPr>
          <p:cNvPr id="36" name="楕円 35">
            <a:extLst>
              <a:ext uri="{FF2B5EF4-FFF2-40B4-BE49-F238E27FC236}">
                <a16:creationId xmlns:a16="http://schemas.microsoft.com/office/drawing/2014/main" id="{4A70DAF1-6AEE-BA92-152A-1176C87298D8}"/>
              </a:ext>
            </a:extLst>
          </p:cNvPr>
          <p:cNvSpPr/>
          <p:nvPr/>
        </p:nvSpPr>
        <p:spPr>
          <a:xfrm>
            <a:off x="289545" y="5149608"/>
            <a:ext cx="216000" cy="2160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kumimoji="1" lang="en-US" altLang="ja-JP" sz="1050"/>
              <a:t>7</a:t>
            </a:r>
            <a:endParaRPr kumimoji="1" lang="ja-JP" altLang="en-US" sz="1050"/>
          </a:p>
        </p:txBody>
      </p:sp>
      <p:sp>
        <p:nvSpPr>
          <p:cNvPr id="38" name="楕円 37">
            <a:extLst>
              <a:ext uri="{FF2B5EF4-FFF2-40B4-BE49-F238E27FC236}">
                <a16:creationId xmlns:a16="http://schemas.microsoft.com/office/drawing/2014/main" id="{A1DAAF51-78FD-FD91-81C8-A1B28934F4A7}"/>
              </a:ext>
            </a:extLst>
          </p:cNvPr>
          <p:cNvSpPr/>
          <p:nvPr/>
        </p:nvSpPr>
        <p:spPr>
          <a:xfrm>
            <a:off x="289545" y="5652400"/>
            <a:ext cx="216000" cy="2160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kumimoji="1" lang="en-US" altLang="ja-JP" sz="1050"/>
              <a:t>8</a:t>
            </a:r>
            <a:endParaRPr kumimoji="1" lang="ja-JP" altLang="en-US" sz="1050"/>
          </a:p>
        </p:txBody>
      </p:sp>
      <p:sp>
        <p:nvSpPr>
          <p:cNvPr id="44" name="楕円 43">
            <a:extLst>
              <a:ext uri="{FF2B5EF4-FFF2-40B4-BE49-F238E27FC236}">
                <a16:creationId xmlns:a16="http://schemas.microsoft.com/office/drawing/2014/main" id="{BD2581EA-D8E7-9033-E282-7D19EC409DAB}"/>
              </a:ext>
            </a:extLst>
          </p:cNvPr>
          <p:cNvSpPr/>
          <p:nvPr/>
        </p:nvSpPr>
        <p:spPr>
          <a:xfrm>
            <a:off x="289545" y="6155193"/>
            <a:ext cx="216000" cy="2160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kumimoji="1" lang="en-US" altLang="ja-JP" sz="1050"/>
              <a:t>9</a:t>
            </a:r>
            <a:endParaRPr kumimoji="1" lang="ja-JP" altLang="en-US" sz="1050"/>
          </a:p>
        </p:txBody>
      </p:sp>
      <p:sp>
        <p:nvSpPr>
          <p:cNvPr id="45" name="楕円 44">
            <a:extLst>
              <a:ext uri="{FF2B5EF4-FFF2-40B4-BE49-F238E27FC236}">
                <a16:creationId xmlns:a16="http://schemas.microsoft.com/office/drawing/2014/main" id="{5AFE838A-E8BD-3FE7-2005-EC641B0A4B2C}"/>
              </a:ext>
            </a:extLst>
          </p:cNvPr>
          <p:cNvSpPr/>
          <p:nvPr/>
        </p:nvSpPr>
        <p:spPr>
          <a:xfrm>
            <a:off x="5009870" y="2132856"/>
            <a:ext cx="216000" cy="2160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kumimoji="1" lang="en-US" altLang="ja-JP" sz="1050"/>
              <a:t>1</a:t>
            </a:r>
            <a:endParaRPr kumimoji="1" lang="ja-JP" altLang="en-US" sz="1050"/>
          </a:p>
        </p:txBody>
      </p:sp>
      <p:sp>
        <p:nvSpPr>
          <p:cNvPr id="46" name="楕円 45">
            <a:extLst>
              <a:ext uri="{FF2B5EF4-FFF2-40B4-BE49-F238E27FC236}">
                <a16:creationId xmlns:a16="http://schemas.microsoft.com/office/drawing/2014/main" id="{A7604456-FA53-CEC3-872E-4614C02C4F57}"/>
              </a:ext>
            </a:extLst>
          </p:cNvPr>
          <p:cNvSpPr/>
          <p:nvPr/>
        </p:nvSpPr>
        <p:spPr>
          <a:xfrm>
            <a:off x="5009870" y="2635648"/>
            <a:ext cx="216000" cy="2160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kumimoji="1" lang="en-US" altLang="ja-JP" sz="1050"/>
              <a:t>2</a:t>
            </a:r>
            <a:endParaRPr kumimoji="1" lang="ja-JP" altLang="en-US" sz="1050"/>
          </a:p>
        </p:txBody>
      </p:sp>
      <p:sp>
        <p:nvSpPr>
          <p:cNvPr id="48" name="楕円 47">
            <a:extLst>
              <a:ext uri="{FF2B5EF4-FFF2-40B4-BE49-F238E27FC236}">
                <a16:creationId xmlns:a16="http://schemas.microsoft.com/office/drawing/2014/main" id="{175B7619-5663-64BE-6326-0E5E29DCCDEA}"/>
              </a:ext>
            </a:extLst>
          </p:cNvPr>
          <p:cNvSpPr/>
          <p:nvPr/>
        </p:nvSpPr>
        <p:spPr>
          <a:xfrm>
            <a:off x="5009870" y="3138440"/>
            <a:ext cx="216000" cy="2160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kumimoji="1" lang="en-US" altLang="ja-JP" sz="1050"/>
              <a:t>3</a:t>
            </a:r>
            <a:endParaRPr kumimoji="1" lang="ja-JP" altLang="en-US" sz="1050"/>
          </a:p>
        </p:txBody>
      </p:sp>
      <p:sp>
        <p:nvSpPr>
          <p:cNvPr id="50" name="楕円 49">
            <a:extLst>
              <a:ext uri="{FF2B5EF4-FFF2-40B4-BE49-F238E27FC236}">
                <a16:creationId xmlns:a16="http://schemas.microsoft.com/office/drawing/2014/main" id="{120FB3B8-C97F-E6E7-4A01-0DDE00ACA4EB}"/>
              </a:ext>
            </a:extLst>
          </p:cNvPr>
          <p:cNvSpPr/>
          <p:nvPr/>
        </p:nvSpPr>
        <p:spPr>
          <a:xfrm>
            <a:off x="5009870" y="3641232"/>
            <a:ext cx="216000" cy="2160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kumimoji="1" lang="en-US" altLang="ja-JP" sz="1050"/>
              <a:t>4</a:t>
            </a:r>
            <a:endParaRPr kumimoji="1" lang="ja-JP" altLang="en-US" sz="1050"/>
          </a:p>
        </p:txBody>
      </p:sp>
      <p:sp>
        <p:nvSpPr>
          <p:cNvPr id="59" name="楕円 58">
            <a:extLst>
              <a:ext uri="{FF2B5EF4-FFF2-40B4-BE49-F238E27FC236}">
                <a16:creationId xmlns:a16="http://schemas.microsoft.com/office/drawing/2014/main" id="{B138566C-5DBB-7A9A-F7C3-2B00E1C03FF1}"/>
              </a:ext>
            </a:extLst>
          </p:cNvPr>
          <p:cNvSpPr/>
          <p:nvPr/>
        </p:nvSpPr>
        <p:spPr>
          <a:xfrm>
            <a:off x="5009870" y="4144024"/>
            <a:ext cx="216000" cy="2160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kumimoji="1" lang="en-US" altLang="ja-JP" sz="1050"/>
              <a:t>5</a:t>
            </a:r>
            <a:endParaRPr kumimoji="1" lang="ja-JP" altLang="en-US" sz="1050"/>
          </a:p>
        </p:txBody>
      </p:sp>
      <p:sp>
        <p:nvSpPr>
          <p:cNvPr id="60" name="楕円 59">
            <a:extLst>
              <a:ext uri="{FF2B5EF4-FFF2-40B4-BE49-F238E27FC236}">
                <a16:creationId xmlns:a16="http://schemas.microsoft.com/office/drawing/2014/main" id="{BF6F2DB6-C6EE-2A2D-7FC8-FCA03F2C328C}"/>
              </a:ext>
            </a:extLst>
          </p:cNvPr>
          <p:cNvSpPr/>
          <p:nvPr/>
        </p:nvSpPr>
        <p:spPr>
          <a:xfrm>
            <a:off x="5009870" y="4646816"/>
            <a:ext cx="216000" cy="2160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kumimoji="1" lang="en-US" altLang="ja-JP" sz="1050"/>
              <a:t>6</a:t>
            </a:r>
            <a:endParaRPr kumimoji="1" lang="ja-JP" altLang="en-US" sz="1050"/>
          </a:p>
        </p:txBody>
      </p:sp>
      <p:sp>
        <p:nvSpPr>
          <p:cNvPr id="61" name="楕円 60">
            <a:extLst>
              <a:ext uri="{FF2B5EF4-FFF2-40B4-BE49-F238E27FC236}">
                <a16:creationId xmlns:a16="http://schemas.microsoft.com/office/drawing/2014/main" id="{83B27F11-EBC9-044D-79AE-46970EAFBDC9}"/>
              </a:ext>
            </a:extLst>
          </p:cNvPr>
          <p:cNvSpPr/>
          <p:nvPr/>
        </p:nvSpPr>
        <p:spPr>
          <a:xfrm>
            <a:off x="5009870" y="5149608"/>
            <a:ext cx="216000" cy="2160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kumimoji="1" lang="en-US" altLang="ja-JP" sz="1050"/>
              <a:t>7</a:t>
            </a:r>
            <a:endParaRPr kumimoji="1" lang="ja-JP" altLang="en-US" sz="1050"/>
          </a:p>
        </p:txBody>
      </p:sp>
      <p:sp>
        <p:nvSpPr>
          <p:cNvPr id="62" name="楕円 61">
            <a:extLst>
              <a:ext uri="{FF2B5EF4-FFF2-40B4-BE49-F238E27FC236}">
                <a16:creationId xmlns:a16="http://schemas.microsoft.com/office/drawing/2014/main" id="{0886DDE7-71C3-B7FD-6D4F-F1A40820B907}"/>
              </a:ext>
            </a:extLst>
          </p:cNvPr>
          <p:cNvSpPr/>
          <p:nvPr/>
        </p:nvSpPr>
        <p:spPr>
          <a:xfrm>
            <a:off x="5009870" y="5652400"/>
            <a:ext cx="216000" cy="2160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kumimoji="1" lang="en-US" altLang="ja-JP" sz="1050"/>
              <a:t>8</a:t>
            </a:r>
            <a:endParaRPr kumimoji="1" lang="ja-JP" altLang="en-US" sz="1050"/>
          </a:p>
        </p:txBody>
      </p:sp>
      <p:sp>
        <p:nvSpPr>
          <p:cNvPr id="63" name="楕円 62">
            <a:extLst>
              <a:ext uri="{FF2B5EF4-FFF2-40B4-BE49-F238E27FC236}">
                <a16:creationId xmlns:a16="http://schemas.microsoft.com/office/drawing/2014/main" id="{35EF13D0-FC27-3693-EAAF-16C396E53640}"/>
              </a:ext>
            </a:extLst>
          </p:cNvPr>
          <p:cNvSpPr/>
          <p:nvPr/>
        </p:nvSpPr>
        <p:spPr>
          <a:xfrm>
            <a:off x="5009870" y="6155193"/>
            <a:ext cx="216000" cy="2160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kumimoji="1" lang="en-US" altLang="ja-JP" sz="1050"/>
              <a:t>9</a:t>
            </a:r>
            <a:endParaRPr kumimoji="1" lang="ja-JP" altLang="en-US" sz="1050"/>
          </a:p>
        </p:txBody>
      </p:sp>
      <p:sp>
        <p:nvSpPr>
          <p:cNvPr id="68" name="テキスト ボックス 67">
            <a:extLst>
              <a:ext uri="{FF2B5EF4-FFF2-40B4-BE49-F238E27FC236}">
                <a16:creationId xmlns:a16="http://schemas.microsoft.com/office/drawing/2014/main" id="{A3466E61-19A4-CCC1-C6DD-7DF8D453A462}"/>
              </a:ext>
            </a:extLst>
          </p:cNvPr>
          <p:cNvSpPr txBox="1"/>
          <p:nvPr/>
        </p:nvSpPr>
        <p:spPr>
          <a:xfrm>
            <a:off x="1552929" y="2653473"/>
            <a:ext cx="2249588" cy="795978"/>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a:ln>
                  <a:noFill/>
                </a:ln>
                <a:solidFill>
                  <a:srgbClr val="0070C0"/>
                </a:solidFill>
                <a:effectLst/>
                <a:uLnTx/>
                <a:uFillTx/>
                <a:latin typeface="Yu Gothic UI"/>
                <a:ea typeface="Yu Gothic UI"/>
                <a:cs typeface="+mn-cs"/>
                <a:sym typeface="Yu Gothic UI" panose="020B0500000000000000" pitchFamily="50" charset="-128"/>
              </a:rPr>
              <a:t>【</a:t>
            </a:r>
            <a:r>
              <a:rPr kumimoji="1" lang="ja-JP" altLang="en-US" sz="1050">
                <a:solidFill>
                  <a:srgbClr val="0070C0"/>
                </a:solidFill>
                <a:latin typeface="Yu Gothic UI"/>
                <a:ea typeface="Yu Gothic UI"/>
                <a:cs typeface="+mn-cs"/>
                <a:sym typeface="Yu Gothic UI" panose="020B0500000000000000" pitchFamily="50" charset="-128"/>
              </a:rPr>
              <a:t>記載</a:t>
            </a:r>
            <a:r>
              <a:rPr kumimoji="1" lang="ja-JP" altLang="en-US" sz="1050" i="0" u="none" strike="noStrike" kern="1200" cap="none" spc="0" normalizeH="0" baseline="0" noProof="0">
                <a:ln>
                  <a:noFill/>
                </a:ln>
                <a:solidFill>
                  <a:srgbClr val="0070C0"/>
                </a:solidFill>
                <a:effectLst/>
                <a:uLnTx/>
                <a:uFillTx/>
                <a:latin typeface="Yu Gothic UI"/>
                <a:ea typeface="Yu Gothic UI"/>
                <a:cs typeface="+mn-cs"/>
                <a:sym typeface="Yu Gothic UI" panose="020B0500000000000000" pitchFamily="50" charset="-128"/>
              </a:rPr>
              <a:t>上の注意</a:t>
            </a:r>
            <a:r>
              <a:rPr kumimoji="1" lang="en-US" altLang="ja-JP" sz="1050" i="0" u="none" strike="noStrike" kern="1200" cap="none" spc="0" normalizeH="0" baseline="0" noProof="0">
                <a:ln>
                  <a:noFill/>
                </a:ln>
                <a:solidFill>
                  <a:srgbClr val="0070C0"/>
                </a:solidFill>
                <a:effectLst/>
                <a:uLnTx/>
                <a:uFillTx/>
                <a:latin typeface="Yu Gothic UI"/>
                <a:ea typeface="Yu Gothic UI"/>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a:solidFill>
                  <a:srgbClr val="0070C0"/>
                </a:solidFill>
                <a:latin typeface="Yu Gothic UI"/>
                <a:ea typeface="Yu Gothic UI"/>
                <a:cs typeface="+mn-cs"/>
                <a:sym typeface="Yu Gothic UI" panose="020B0500000000000000" pitchFamily="50" charset="-128"/>
              </a:rPr>
              <a:t>緑色のバーを上下させることにより、各ステップを達成する時間軸を明らかにしてください。</a:t>
            </a:r>
            <a:endParaRPr kumimoji="1" lang="en-US" altLang="ja-JP" sz="1050">
              <a:solidFill>
                <a:srgbClr val="0070C0"/>
              </a:solidFill>
              <a:latin typeface="Yu Gothic UI"/>
              <a:ea typeface="Yu Gothic UI"/>
              <a:cs typeface="+mn-cs"/>
              <a:sym typeface="Yu Gothic UI" panose="020B0500000000000000" pitchFamily="50" charset="-128"/>
            </a:endParaRPr>
          </a:p>
        </p:txBody>
      </p:sp>
      <p:cxnSp>
        <p:nvCxnSpPr>
          <p:cNvPr id="70" name="直線コネクタ 69">
            <a:extLst>
              <a:ext uri="{FF2B5EF4-FFF2-40B4-BE49-F238E27FC236}">
                <a16:creationId xmlns:a16="http://schemas.microsoft.com/office/drawing/2014/main" id="{93666C24-CCAF-2BE3-0908-A319893BDE68}"/>
              </a:ext>
            </a:extLst>
          </p:cNvPr>
          <p:cNvCxnSpPr>
            <a:cxnSpLocks/>
            <a:stCxn id="72" idx="1"/>
          </p:cNvCxnSpPr>
          <p:nvPr/>
        </p:nvCxnSpPr>
        <p:spPr>
          <a:xfrm flipH="1" flipV="1">
            <a:off x="4788131" y="4645725"/>
            <a:ext cx="799801" cy="719823"/>
          </a:xfrm>
          <a:prstGeom prst="line">
            <a:avLst/>
          </a:prstGeom>
          <a:ln>
            <a:tailEnd type="diamond"/>
          </a:ln>
        </p:spPr>
        <p:style>
          <a:lnRef idx="1">
            <a:schemeClr val="accent1"/>
          </a:lnRef>
          <a:fillRef idx="0">
            <a:schemeClr val="accent1"/>
          </a:fillRef>
          <a:effectRef idx="0">
            <a:schemeClr val="accent1"/>
          </a:effectRef>
          <a:fontRef idx="minor">
            <a:schemeClr val="tx1"/>
          </a:fontRef>
        </p:style>
      </p:cxnSp>
      <p:sp>
        <p:nvSpPr>
          <p:cNvPr id="72" name="テキスト ボックス 71">
            <a:extLst>
              <a:ext uri="{FF2B5EF4-FFF2-40B4-BE49-F238E27FC236}">
                <a16:creationId xmlns:a16="http://schemas.microsoft.com/office/drawing/2014/main" id="{AF330E7B-18BF-0C57-A571-AF847226FE6C}"/>
              </a:ext>
            </a:extLst>
          </p:cNvPr>
          <p:cNvSpPr txBox="1"/>
          <p:nvPr/>
        </p:nvSpPr>
        <p:spPr>
          <a:xfrm>
            <a:off x="5587932" y="5048350"/>
            <a:ext cx="2249588" cy="634395"/>
          </a:xfrm>
          <a:prstGeom prst="rect">
            <a:avLst/>
          </a:prstGeom>
          <a:solidFill>
            <a:schemeClr val="bg1"/>
          </a:solidFill>
          <a:ln w="1270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a:ln>
                  <a:noFill/>
                </a:ln>
                <a:solidFill>
                  <a:srgbClr val="0070C0"/>
                </a:solidFill>
                <a:effectLst/>
                <a:uLnTx/>
                <a:uFillTx/>
                <a:latin typeface="Yu Gothic UI"/>
                <a:ea typeface="Yu Gothic UI"/>
                <a:cs typeface="+mn-cs"/>
                <a:sym typeface="Yu Gothic UI" panose="020B0500000000000000" pitchFamily="50" charset="-128"/>
              </a:rPr>
              <a:t>【</a:t>
            </a:r>
            <a:r>
              <a:rPr kumimoji="1" lang="ja-JP" altLang="en-US" sz="1050">
                <a:solidFill>
                  <a:srgbClr val="0070C0"/>
                </a:solidFill>
                <a:latin typeface="Yu Gothic UI"/>
                <a:ea typeface="Yu Gothic UI"/>
                <a:cs typeface="+mn-cs"/>
                <a:sym typeface="Yu Gothic UI" panose="020B0500000000000000" pitchFamily="50" charset="-128"/>
              </a:rPr>
              <a:t>記載</a:t>
            </a:r>
            <a:r>
              <a:rPr kumimoji="1" lang="ja-JP" altLang="en-US" sz="1050" i="0" u="none" strike="noStrike" kern="1200" cap="none" spc="0" normalizeH="0" baseline="0" noProof="0">
                <a:ln>
                  <a:noFill/>
                </a:ln>
                <a:solidFill>
                  <a:srgbClr val="0070C0"/>
                </a:solidFill>
                <a:effectLst/>
                <a:uLnTx/>
                <a:uFillTx/>
                <a:latin typeface="Yu Gothic UI"/>
                <a:ea typeface="Yu Gothic UI"/>
                <a:cs typeface="+mn-cs"/>
                <a:sym typeface="Yu Gothic UI" panose="020B0500000000000000" pitchFamily="50" charset="-128"/>
              </a:rPr>
              <a:t>上の注意</a:t>
            </a:r>
            <a:r>
              <a:rPr kumimoji="1" lang="en-US" altLang="ja-JP" sz="1050" i="0" u="none" strike="noStrike" kern="1200" cap="none" spc="0" normalizeH="0" baseline="0" noProof="0">
                <a:ln>
                  <a:noFill/>
                </a:ln>
                <a:solidFill>
                  <a:srgbClr val="0070C0"/>
                </a:solidFill>
                <a:effectLst/>
                <a:uLnTx/>
                <a:uFillTx/>
                <a:latin typeface="Yu Gothic UI"/>
                <a:ea typeface="Yu Gothic UI"/>
                <a:cs typeface="+mn-cs"/>
                <a:sym typeface="Yu Gothic UI" panose="020B0500000000000000" pitchFamily="50" charset="-128"/>
              </a:rPr>
              <a:t>】</a:t>
            </a:r>
          </a:p>
          <a:p>
            <a:pPr marL="285750" marR="0" lvl="0" indent="-285750" algn="l" defTabSz="914400" rtl="0" eaLnBrk="0" fontAlgn="base" latinLnBrk="0" hangingPunct="0">
              <a:lnSpc>
                <a:spcPct val="100000"/>
              </a:lnSpc>
              <a:spcBef>
                <a:spcPct val="0"/>
              </a:spcBef>
              <a:spcAft>
                <a:spcPts val="600"/>
              </a:spcAft>
              <a:buClrTx/>
              <a:buSzTx/>
              <a:buFont typeface="Arial" panose="020B0604020202020204" pitchFamily="34" charset="0"/>
              <a:buChar char="•"/>
              <a:tabLst/>
              <a:defRPr/>
            </a:pPr>
            <a:r>
              <a:rPr kumimoji="1" lang="ja-JP" altLang="en-US" sz="1050">
                <a:solidFill>
                  <a:srgbClr val="0070C0"/>
                </a:solidFill>
                <a:latin typeface="Yu Gothic UI"/>
                <a:ea typeface="Yu Gothic UI"/>
                <a:cs typeface="+mn-cs"/>
                <a:sym typeface="Yu Gothic UI" panose="020B0500000000000000" pitchFamily="50" charset="-128"/>
              </a:rPr>
              <a:t>年数は提案事業者の計画に応じて入力してください。</a:t>
            </a:r>
            <a:endParaRPr kumimoji="1" lang="en-US" altLang="ja-JP" sz="1050">
              <a:solidFill>
                <a:srgbClr val="0070C0"/>
              </a:solidFill>
              <a:latin typeface="Yu Gothic UI"/>
              <a:ea typeface="Yu Gothic UI"/>
              <a:cs typeface="+mn-cs"/>
              <a:sym typeface="Yu Gothic UI" panose="020B0500000000000000" pitchFamily="50" charset="-128"/>
            </a:endParaRPr>
          </a:p>
        </p:txBody>
      </p:sp>
      <p:cxnSp>
        <p:nvCxnSpPr>
          <p:cNvPr id="75" name="直線コネクタ 74">
            <a:extLst>
              <a:ext uri="{FF2B5EF4-FFF2-40B4-BE49-F238E27FC236}">
                <a16:creationId xmlns:a16="http://schemas.microsoft.com/office/drawing/2014/main" id="{1B64482D-BDB0-343E-9DAF-BB17214223BF}"/>
              </a:ext>
            </a:extLst>
          </p:cNvPr>
          <p:cNvCxnSpPr>
            <a:cxnSpLocks/>
            <a:stCxn id="72" idx="1"/>
          </p:cNvCxnSpPr>
          <p:nvPr/>
        </p:nvCxnSpPr>
        <p:spPr>
          <a:xfrm flipH="1">
            <a:off x="4788131" y="5365548"/>
            <a:ext cx="799801" cy="245942"/>
          </a:xfrm>
          <a:prstGeom prst="line">
            <a:avLst/>
          </a:prstGeom>
          <a:ln>
            <a:tailEnd type="diamond"/>
          </a:ln>
        </p:spPr>
        <p:style>
          <a:lnRef idx="1">
            <a:schemeClr val="accent1"/>
          </a:lnRef>
          <a:fillRef idx="0">
            <a:schemeClr val="accent1"/>
          </a:fillRef>
          <a:effectRef idx="0">
            <a:schemeClr val="accent1"/>
          </a:effectRef>
          <a:fontRef idx="minor">
            <a:schemeClr val="tx1"/>
          </a:fontRef>
        </p:style>
      </p:cxnSp>
      <p:cxnSp>
        <p:nvCxnSpPr>
          <p:cNvPr id="78" name="直線コネクタ 77">
            <a:extLst>
              <a:ext uri="{FF2B5EF4-FFF2-40B4-BE49-F238E27FC236}">
                <a16:creationId xmlns:a16="http://schemas.microsoft.com/office/drawing/2014/main" id="{DF6DBB45-861E-177F-261E-C1C4BB14C5B6}"/>
              </a:ext>
            </a:extLst>
          </p:cNvPr>
          <p:cNvCxnSpPr>
            <a:cxnSpLocks/>
          </p:cNvCxnSpPr>
          <p:nvPr/>
        </p:nvCxnSpPr>
        <p:spPr>
          <a:xfrm flipV="1">
            <a:off x="7837520" y="4692326"/>
            <a:ext cx="996187" cy="754013"/>
          </a:xfrm>
          <a:prstGeom prst="line">
            <a:avLst/>
          </a:prstGeom>
          <a:ln>
            <a:tailEnd type="diamond"/>
          </a:ln>
        </p:spPr>
        <p:style>
          <a:lnRef idx="1">
            <a:schemeClr val="accent1"/>
          </a:lnRef>
          <a:fillRef idx="0">
            <a:schemeClr val="accent1"/>
          </a:fillRef>
          <a:effectRef idx="0">
            <a:schemeClr val="accent1"/>
          </a:effectRef>
          <a:fontRef idx="minor">
            <a:schemeClr val="tx1"/>
          </a:fontRef>
        </p:style>
      </p:cxnSp>
      <p:cxnSp>
        <p:nvCxnSpPr>
          <p:cNvPr id="79" name="直線コネクタ 78">
            <a:extLst>
              <a:ext uri="{FF2B5EF4-FFF2-40B4-BE49-F238E27FC236}">
                <a16:creationId xmlns:a16="http://schemas.microsoft.com/office/drawing/2014/main" id="{DBF50E4A-9990-048C-46D8-D388BA9461EB}"/>
              </a:ext>
            </a:extLst>
          </p:cNvPr>
          <p:cNvCxnSpPr>
            <a:cxnSpLocks/>
          </p:cNvCxnSpPr>
          <p:nvPr/>
        </p:nvCxnSpPr>
        <p:spPr>
          <a:xfrm>
            <a:off x="7837520" y="5446339"/>
            <a:ext cx="966253" cy="161965"/>
          </a:xfrm>
          <a:prstGeom prst="line">
            <a:avLst/>
          </a:prstGeom>
          <a:ln>
            <a:tailEnd type="diamond"/>
          </a:ln>
        </p:spPr>
        <p:style>
          <a:lnRef idx="1">
            <a:schemeClr val="accent1"/>
          </a:lnRef>
          <a:fillRef idx="0">
            <a:schemeClr val="accent1"/>
          </a:fillRef>
          <a:effectRef idx="0">
            <a:schemeClr val="accent1"/>
          </a:effectRef>
          <a:fontRef idx="minor">
            <a:schemeClr val="tx1"/>
          </a:fontRef>
        </p:style>
      </p:cxnSp>
      <p:cxnSp>
        <p:nvCxnSpPr>
          <p:cNvPr id="42" name="直線コネクタ 41">
            <a:extLst>
              <a:ext uri="{FF2B5EF4-FFF2-40B4-BE49-F238E27FC236}">
                <a16:creationId xmlns:a16="http://schemas.microsoft.com/office/drawing/2014/main" id="{E72660C3-5EEE-CDDB-3A04-6A2AB8DEE54C}"/>
              </a:ext>
            </a:extLst>
          </p:cNvPr>
          <p:cNvCxnSpPr>
            <a:cxnSpLocks/>
            <a:stCxn id="68" idx="3"/>
          </p:cNvCxnSpPr>
          <p:nvPr/>
        </p:nvCxnSpPr>
        <p:spPr>
          <a:xfrm flipV="1">
            <a:off x="3802517" y="2196493"/>
            <a:ext cx="329739" cy="854969"/>
          </a:xfrm>
          <a:prstGeom prst="line">
            <a:avLst/>
          </a:prstGeom>
          <a:ln>
            <a:tailEnd type="diamond"/>
          </a:ln>
        </p:spPr>
        <p:style>
          <a:lnRef idx="1">
            <a:schemeClr val="accent1"/>
          </a:lnRef>
          <a:fillRef idx="0">
            <a:schemeClr val="accent1"/>
          </a:fillRef>
          <a:effectRef idx="0">
            <a:schemeClr val="accent1"/>
          </a:effectRef>
          <a:fontRef idx="minor">
            <a:schemeClr val="tx1"/>
          </a:fontRef>
        </p:style>
      </p:cxnSp>
      <p:cxnSp>
        <p:nvCxnSpPr>
          <p:cNvPr id="53" name="直線コネクタ 52">
            <a:extLst>
              <a:ext uri="{FF2B5EF4-FFF2-40B4-BE49-F238E27FC236}">
                <a16:creationId xmlns:a16="http://schemas.microsoft.com/office/drawing/2014/main" id="{749F56F3-0972-E10E-0263-C717C1207E6D}"/>
              </a:ext>
            </a:extLst>
          </p:cNvPr>
          <p:cNvCxnSpPr>
            <a:cxnSpLocks/>
            <a:stCxn id="68" idx="3"/>
          </p:cNvCxnSpPr>
          <p:nvPr/>
        </p:nvCxnSpPr>
        <p:spPr>
          <a:xfrm>
            <a:off x="3802517" y="3051462"/>
            <a:ext cx="234000" cy="637539"/>
          </a:xfrm>
          <a:prstGeom prst="line">
            <a:avLst/>
          </a:prstGeom>
          <a:ln>
            <a:tailEnd type="diamo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77405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D5147466-79F4-495E-841B-BFEC9345334B}"/>
              </a:ext>
            </a:extLst>
          </p:cNvPr>
          <p:cNvSpPr>
            <a:spLocks noGrp="1"/>
          </p:cNvSpPr>
          <p:nvPr>
            <p:ph type="title"/>
          </p:nvPr>
        </p:nvSpPr>
        <p:spPr>
          <a:xfrm>
            <a:off x="272480" y="188640"/>
            <a:ext cx="9361039" cy="351109"/>
          </a:xfrm>
        </p:spPr>
        <p:txBody>
          <a:bodyPr vert="horz"/>
          <a:lstStyle/>
          <a:p>
            <a:r>
              <a:rPr lang="ja-JP" altLang="en-US"/>
              <a:t>事業計画サマリー</a:t>
            </a:r>
          </a:p>
        </p:txBody>
      </p:sp>
      <p:sp>
        <p:nvSpPr>
          <p:cNvPr id="3" name="スライド番号プレースホルダー 2">
            <a:extLst>
              <a:ext uri="{FF2B5EF4-FFF2-40B4-BE49-F238E27FC236}">
                <a16:creationId xmlns:a16="http://schemas.microsoft.com/office/drawing/2014/main" id="{607A46AC-1ACD-4A2E-82C4-36A0ABD28F2D}"/>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7</a:t>
            </a:fld>
            <a:endParaRPr kumimoji="1" lang="ja-JP" altLang="en-US" sz="105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4" name="フッター プレースホルダー 3">
            <a:extLst>
              <a:ext uri="{FF2B5EF4-FFF2-40B4-BE49-F238E27FC236}">
                <a16:creationId xmlns:a16="http://schemas.microsoft.com/office/drawing/2014/main" id="{E229E5A8-F34E-4DB7-84E3-BA95ACFC27E5}"/>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25" name="正方形/長方形 24">
            <a:extLst>
              <a:ext uri="{FF2B5EF4-FFF2-40B4-BE49-F238E27FC236}">
                <a16:creationId xmlns:a16="http://schemas.microsoft.com/office/drawing/2014/main" id="{88C7ED0C-49CF-47EF-9E07-3A94DEBF2ED4}"/>
              </a:ext>
            </a:extLst>
          </p:cNvPr>
          <p:cNvSpPr/>
          <p:nvPr/>
        </p:nvSpPr>
        <p:spPr>
          <a:xfrm>
            <a:off x="273050" y="690629"/>
            <a:ext cx="1260529" cy="234286"/>
          </a:xfrm>
          <a:prstGeom prst="rect">
            <a:avLst/>
          </a:prstGeom>
        </p:spPr>
        <p:txBody>
          <a:bodyPr wrap="none" lIns="36000" tIns="36000" rIns="36000" bIns="3600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実用化開発等の内容</a:t>
            </a:r>
          </a:p>
        </p:txBody>
      </p:sp>
      <p:sp>
        <p:nvSpPr>
          <p:cNvPr id="14" name="タイトル 1">
            <a:extLst>
              <a:ext uri="{FF2B5EF4-FFF2-40B4-BE49-F238E27FC236}">
                <a16:creationId xmlns:a16="http://schemas.microsoft.com/office/drawing/2014/main" id="{2D5B6535-8071-4919-8E1A-37DC1526946A}"/>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15" name="正方形/長方形 14">
            <a:extLst>
              <a:ext uri="{FF2B5EF4-FFF2-40B4-BE49-F238E27FC236}">
                <a16:creationId xmlns:a16="http://schemas.microsoft.com/office/drawing/2014/main" id="{DDD4014C-5CA2-447D-BB07-F5925BB756B5}"/>
              </a:ext>
            </a:extLst>
          </p:cNvPr>
          <p:cNvSpPr/>
          <p:nvPr/>
        </p:nvSpPr>
        <p:spPr>
          <a:xfrm>
            <a:off x="8561333" y="232144"/>
            <a:ext cx="1080119" cy="281204"/>
          </a:xfrm>
          <a:prstGeom prst="rect">
            <a:avLst/>
          </a:prstGeom>
          <a:solidFill>
            <a:srgbClr val="E3E48D"/>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zh-TW" altLang="en-US" sz="1200" b="0" i="0" u="none" strike="noStrike" kern="1200" cap="none" spc="0" normalizeH="0" baseline="0" noProof="0">
                <a:ln>
                  <a:noFill/>
                </a:ln>
                <a:solidFill>
                  <a:prstClr val="black"/>
                </a:solidFill>
                <a:effectLst/>
                <a:uLnTx/>
                <a:uFillTx/>
                <a:latin typeface="Yu Gothic UI"/>
                <a:ea typeface="Yu Gothic UI"/>
                <a:cs typeface="+mn-cs"/>
              </a:rPr>
              <a:t>戦略性</a:t>
            </a:r>
            <a:r>
              <a:rPr kumimoji="1" lang="en-US" altLang="zh-TW" sz="1200" b="0" i="0" u="none" strike="noStrike" kern="1200" cap="none" spc="0" normalizeH="0" baseline="0" noProof="0">
                <a:ln>
                  <a:noFill/>
                </a:ln>
                <a:solidFill>
                  <a:prstClr val="black"/>
                </a:solidFill>
                <a:effectLst/>
                <a:uLnTx/>
                <a:uFillTx/>
                <a:latin typeface="Yu Gothic UI"/>
                <a:ea typeface="Yu Gothic UI"/>
                <a:cs typeface="+mn-cs"/>
              </a:rPr>
              <a:t>/</a:t>
            </a:r>
            <a:r>
              <a:rPr kumimoji="1" lang="zh-TW" altLang="en-US" sz="1200" b="0" i="0" u="none" strike="noStrike" kern="1200" cap="none" spc="0" normalizeH="0" baseline="0" noProof="0">
                <a:ln>
                  <a:noFill/>
                </a:ln>
                <a:solidFill>
                  <a:prstClr val="black"/>
                </a:solidFill>
                <a:effectLst/>
                <a:uLnTx/>
                <a:uFillTx/>
                <a:latin typeface="Yu Gothic UI"/>
                <a:ea typeface="Yu Gothic UI"/>
                <a:cs typeface="+mn-cs"/>
              </a:rPr>
              <a:t>市場性</a:t>
            </a:r>
            <a:endParaRPr kumimoji="1" lang="ja-JP" altLang="en-US" sz="1200" b="0" i="0" u="none" strike="noStrike" kern="1200" cap="none" spc="0" normalizeH="0" baseline="0" noProof="0">
              <a:ln>
                <a:noFill/>
              </a:ln>
              <a:solidFill>
                <a:prstClr val="black"/>
              </a:solidFill>
              <a:effectLst/>
              <a:uLnTx/>
              <a:uFillTx/>
              <a:latin typeface="Yu Gothic UI"/>
              <a:ea typeface="Yu Gothic UI"/>
              <a:cs typeface="+mn-cs"/>
            </a:endParaRPr>
          </a:p>
        </p:txBody>
      </p:sp>
      <p:sp>
        <p:nvSpPr>
          <p:cNvPr id="13" name="正方形/長方形 12">
            <a:extLst>
              <a:ext uri="{FF2B5EF4-FFF2-40B4-BE49-F238E27FC236}">
                <a16:creationId xmlns:a16="http://schemas.microsoft.com/office/drawing/2014/main" id="{1C7BB60B-935C-4F04-9758-E27167D1DE43}"/>
              </a:ext>
            </a:extLst>
          </p:cNvPr>
          <p:cNvSpPr/>
          <p:nvPr/>
        </p:nvSpPr>
        <p:spPr>
          <a:xfrm>
            <a:off x="279942" y="924201"/>
            <a:ext cx="9353008" cy="5646781"/>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n"/>
              <a:tabLst/>
              <a:defRPr/>
            </a:pPr>
            <a:r>
              <a:rPr kumimoji="1" lang="ja-JP" altLang="en-US" sz="1100" b="0" i="0" u="none" strike="noStrike" kern="1200" cap="none" spc="0" normalizeH="0" baseline="0" noProof="0">
                <a:ln>
                  <a:noFill/>
                </a:ln>
                <a:solidFill>
                  <a:prstClr val="black"/>
                </a:solidFill>
                <a:effectLst/>
                <a:uLnTx/>
                <a:uFillTx/>
                <a:latin typeface="Yu Gothic UI"/>
                <a:ea typeface="Yu Gothic UI"/>
                <a:cs typeface="+mn-cs"/>
              </a:rPr>
              <a:t>完成予想図（イメージや写真等を添付）</a:t>
            </a:r>
          </a:p>
        </p:txBody>
      </p:sp>
    </p:spTree>
    <p:extLst>
      <p:ext uri="{BB962C8B-B14F-4D97-AF65-F5344CB8AC3E}">
        <p14:creationId xmlns:p14="http://schemas.microsoft.com/office/powerpoint/2010/main" val="8735590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D5147466-79F4-495E-841B-BFEC9345334B}"/>
              </a:ext>
            </a:extLst>
          </p:cNvPr>
          <p:cNvSpPr>
            <a:spLocks noGrp="1"/>
          </p:cNvSpPr>
          <p:nvPr>
            <p:ph type="title"/>
          </p:nvPr>
        </p:nvSpPr>
        <p:spPr>
          <a:xfrm>
            <a:off x="272480" y="188640"/>
            <a:ext cx="9361039" cy="351109"/>
          </a:xfrm>
        </p:spPr>
        <p:txBody>
          <a:bodyPr vert="horz"/>
          <a:lstStyle/>
          <a:p>
            <a:r>
              <a:rPr lang="ja-JP" altLang="en-US"/>
              <a:t>事業計画サマリー</a:t>
            </a:r>
          </a:p>
        </p:txBody>
      </p:sp>
      <p:sp>
        <p:nvSpPr>
          <p:cNvPr id="3" name="スライド番号プレースホルダー 2">
            <a:extLst>
              <a:ext uri="{FF2B5EF4-FFF2-40B4-BE49-F238E27FC236}">
                <a16:creationId xmlns:a16="http://schemas.microsoft.com/office/drawing/2014/main" id="{607A46AC-1ACD-4A2E-82C4-36A0ABD28F2D}"/>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8</a:t>
            </a:fld>
            <a:endParaRPr kumimoji="1" lang="ja-JP" altLang="en-US" sz="105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4" name="フッター プレースホルダー 3">
            <a:extLst>
              <a:ext uri="{FF2B5EF4-FFF2-40B4-BE49-F238E27FC236}">
                <a16:creationId xmlns:a16="http://schemas.microsoft.com/office/drawing/2014/main" id="{E229E5A8-F34E-4DB7-84E3-BA95ACFC27E5}"/>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25" name="正方形/長方形 24">
            <a:extLst>
              <a:ext uri="{FF2B5EF4-FFF2-40B4-BE49-F238E27FC236}">
                <a16:creationId xmlns:a16="http://schemas.microsoft.com/office/drawing/2014/main" id="{88C7ED0C-49CF-47EF-9E07-3A94DEBF2ED4}"/>
              </a:ext>
            </a:extLst>
          </p:cNvPr>
          <p:cNvSpPr/>
          <p:nvPr/>
        </p:nvSpPr>
        <p:spPr>
          <a:xfrm>
            <a:off x="273050" y="690629"/>
            <a:ext cx="1260529" cy="234286"/>
          </a:xfrm>
          <a:prstGeom prst="rect">
            <a:avLst/>
          </a:prstGeom>
        </p:spPr>
        <p:txBody>
          <a:bodyPr wrap="none" lIns="36000" tIns="36000" rIns="36000" bIns="3600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実用化開発等の内容</a:t>
            </a:r>
          </a:p>
        </p:txBody>
      </p:sp>
      <p:sp>
        <p:nvSpPr>
          <p:cNvPr id="14" name="タイトル 1">
            <a:extLst>
              <a:ext uri="{FF2B5EF4-FFF2-40B4-BE49-F238E27FC236}">
                <a16:creationId xmlns:a16="http://schemas.microsoft.com/office/drawing/2014/main" id="{2D5B6535-8071-4919-8E1A-37DC1526946A}"/>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15" name="正方形/長方形 14">
            <a:extLst>
              <a:ext uri="{FF2B5EF4-FFF2-40B4-BE49-F238E27FC236}">
                <a16:creationId xmlns:a16="http://schemas.microsoft.com/office/drawing/2014/main" id="{DDD4014C-5CA2-447D-BB07-F5925BB756B5}"/>
              </a:ext>
            </a:extLst>
          </p:cNvPr>
          <p:cNvSpPr/>
          <p:nvPr/>
        </p:nvSpPr>
        <p:spPr>
          <a:xfrm>
            <a:off x="8561333" y="232144"/>
            <a:ext cx="1080119" cy="281204"/>
          </a:xfrm>
          <a:prstGeom prst="rect">
            <a:avLst/>
          </a:prstGeom>
          <a:solidFill>
            <a:srgbClr val="E3E48D"/>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zh-TW" altLang="en-US" sz="1200" b="0" i="0" u="none" strike="noStrike" kern="1200" cap="none" spc="0" normalizeH="0" baseline="0" noProof="0">
                <a:ln>
                  <a:noFill/>
                </a:ln>
                <a:solidFill>
                  <a:prstClr val="black"/>
                </a:solidFill>
                <a:effectLst/>
                <a:uLnTx/>
                <a:uFillTx/>
                <a:latin typeface="Yu Gothic UI"/>
                <a:ea typeface="Yu Gothic UI"/>
                <a:cs typeface="+mn-cs"/>
              </a:rPr>
              <a:t>戦略性</a:t>
            </a:r>
            <a:r>
              <a:rPr kumimoji="1" lang="en-US" altLang="zh-TW" sz="1200" b="0" i="0" u="none" strike="noStrike" kern="1200" cap="none" spc="0" normalizeH="0" baseline="0" noProof="0">
                <a:ln>
                  <a:noFill/>
                </a:ln>
                <a:solidFill>
                  <a:prstClr val="black"/>
                </a:solidFill>
                <a:effectLst/>
                <a:uLnTx/>
                <a:uFillTx/>
                <a:latin typeface="Yu Gothic UI"/>
                <a:ea typeface="Yu Gothic UI"/>
                <a:cs typeface="+mn-cs"/>
              </a:rPr>
              <a:t>/</a:t>
            </a:r>
            <a:r>
              <a:rPr kumimoji="1" lang="zh-TW" altLang="en-US" sz="1200" b="0" i="0" u="none" strike="noStrike" kern="1200" cap="none" spc="0" normalizeH="0" baseline="0" noProof="0">
                <a:ln>
                  <a:noFill/>
                </a:ln>
                <a:solidFill>
                  <a:prstClr val="black"/>
                </a:solidFill>
                <a:effectLst/>
                <a:uLnTx/>
                <a:uFillTx/>
                <a:latin typeface="Yu Gothic UI"/>
                <a:ea typeface="Yu Gothic UI"/>
                <a:cs typeface="+mn-cs"/>
              </a:rPr>
              <a:t>市場性</a:t>
            </a:r>
            <a:endParaRPr kumimoji="1" lang="ja-JP" altLang="en-US" sz="1200" b="0" i="0" u="none" strike="noStrike" kern="1200" cap="none" spc="0" normalizeH="0" baseline="0" noProof="0">
              <a:ln>
                <a:noFill/>
              </a:ln>
              <a:solidFill>
                <a:prstClr val="black"/>
              </a:solidFill>
              <a:effectLst/>
              <a:uLnTx/>
              <a:uFillTx/>
              <a:latin typeface="Yu Gothic UI"/>
              <a:ea typeface="Yu Gothic UI"/>
              <a:cs typeface="+mn-cs"/>
            </a:endParaRPr>
          </a:p>
        </p:txBody>
      </p:sp>
      <p:sp>
        <p:nvSpPr>
          <p:cNvPr id="13" name="正方形/長方形 12">
            <a:extLst>
              <a:ext uri="{FF2B5EF4-FFF2-40B4-BE49-F238E27FC236}">
                <a16:creationId xmlns:a16="http://schemas.microsoft.com/office/drawing/2014/main" id="{1C7BB60B-935C-4F04-9758-E27167D1DE43}"/>
              </a:ext>
            </a:extLst>
          </p:cNvPr>
          <p:cNvSpPr/>
          <p:nvPr/>
        </p:nvSpPr>
        <p:spPr>
          <a:xfrm>
            <a:off x="279942" y="924201"/>
            <a:ext cx="9353008" cy="5646781"/>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n"/>
              <a:tabLst/>
              <a:defRPr/>
            </a:pPr>
            <a:r>
              <a:rPr kumimoji="1" lang="ja-JP" altLang="en-US" sz="1100" b="0" i="0" u="none" strike="noStrike" kern="1200" cap="none" spc="0" normalizeH="0" baseline="0" noProof="0">
                <a:ln>
                  <a:noFill/>
                </a:ln>
                <a:solidFill>
                  <a:prstClr val="black"/>
                </a:solidFill>
                <a:effectLst/>
                <a:uLnTx/>
                <a:uFillTx/>
                <a:latin typeface="Yu Gothic UI"/>
                <a:ea typeface="Yu Gothic UI"/>
                <a:cs typeface="+mn-cs"/>
              </a:rPr>
              <a:t>主な調達先・販売予定先・委託先等との関係（関係図等を添付）</a:t>
            </a:r>
          </a:p>
        </p:txBody>
      </p:sp>
    </p:spTree>
    <p:extLst>
      <p:ext uri="{BB962C8B-B14F-4D97-AF65-F5344CB8AC3E}">
        <p14:creationId xmlns:p14="http://schemas.microsoft.com/office/powerpoint/2010/main" val="31189823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2480" y="188640"/>
            <a:ext cx="9361039" cy="351109"/>
          </a:xfrm>
        </p:spPr>
        <p:txBody>
          <a:bodyPr vert="horz"/>
          <a:lstStyle/>
          <a:p>
            <a:r>
              <a:rPr lang="ja-JP" altLang="en-US"/>
              <a:t>戦略性</a:t>
            </a:r>
            <a:r>
              <a:rPr lang="en-US" altLang="ja-JP"/>
              <a:t>/</a:t>
            </a:r>
            <a:r>
              <a:rPr lang="ja-JP" altLang="en-US"/>
              <a:t>市場性</a:t>
            </a:r>
          </a:p>
        </p:txBody>
      </p:sp>
      <p:sp>
        <p:nvSpPr>
          <p:cNvPr id="15" name="スライド番号プレースホルダー 2">
            <a:extLst>
              <a:ext uri="{FF2B5EF4-FFF2-40B4-BE49-F238E27FC236}">
                <a16:creationId xmlns:a16="http://schemas.microsoft.com/office/drawing/2014/main" id="{EDDD3616-ADC7-4603-8B76-0DD967085799}"/>
              </a:ext>
            </a:extLst>
          </p:cNvPr>
          <p:cNvSpPr>
            <a:spLocks noGrp="1"/>
          </p:cNvSpPr>
          <p:nvPr>
            <p:ph type="sldNum" sz="quarter" idx="12"/>
          </p:nvPr>
        </p:nvSpPr>
        <p:spPr>
          <a:xfrm>
            <a:off x="344489" y="6597384"/>
            <a:ext cx="576064" cy="2880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A8D4A6D-85F2-41B7-A27E-54BD60322951}" type="slidenum">
              <a:rPr kumimoji="1" lang="ja-JP" altLang="en-US" sz="1050" b="0" i="0" u="none" strike="noStrike" kern="1200" cap="none" spc="0" normalizeH="0" baseline="0" noProof="0" smtClean="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pPr marL="0" marR="0" lvl="0" indent="0" algn="l" defTabSz="914400" rtl="0" eaLnBrk="1" fontAlgn="auto" latinLnBrk="0" hangingPunct="1">
                <a:lnSpc>
                  <a:spcPct val="100000"/>
                </a:lnSpc>
                <a:spcBef>
                  <a:spcPts val="0"/>
                </a:spcBef>
                <a:spcAft>
                  <a:spcPts val="0"/>
                </a:spcAft>
                <a:buClrTx/>
                <a:buSzTx/>
                <a:buFontTx/>
                <a:buNone/>
                <a:tabLst/>
                <a:defRPr/>
              </a:pPr>
              <a:t>9</a:t>
            </a:fld>
            <a:endParaRPr kumimoji="1" lang="ja-JP" altLang="en-US" sz="105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16" name="フッター プレースホルダー 3">
            <a:extLst>
              <a:ext uri="{FF2B5EF4-FFF2-40B4-BE49-F238E27FC236}">
                <a16:creationId xmlns:a16="http://schemas.microsoft.com/office/drawing/2014/main" id="{C7C7958F-04AF-4D69-9532-34944238565F}"/>
              </a:ext>
            </a:extLst>
          </p:cNvPr>
          <p:cNvSpPr>
            <a:spLocks noGrp="1"/>
          </p:cNvSpPr>
          <p:nvPr>
            <p:ph type="ftr" sz="quarter" idx="3"/>
          </p:nvPr>
        </p:nvSpPr>
        <p:spPr>
          <a:xfrm>
            <a:off x="920553" y="6597384"/>
            <a:ext cx="8712967" cy="288000"/>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「事業計画名」（事業者名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、事業者名</a:t>
            </a:r>
            <a:r>
              <a:rPr kumimoji="1" lang="en-US" altLang="zh-TW"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B</a:t>
            </a:r>
            <a:r>
              <a:rPr kumimoji="1" lang="zh-TW"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ja-JP" altLang="en-US" sz="800" b="0" i="0" u="none" strike="noStrike" kern="1200" cap="none" spc="0" normalizeH="0" baseline="0" noProof="0">
              <a:ln>
                <a:noFill/>
              </a:ln>
              <a:solidFill>
                <a:prstClr val="black">
                  <a:tint val="75000"/>
                </a:prstClr>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5" name="テキスト ボックス 4"/>
          <p:cNvSpPr txBox="1"/>
          <p:nvPr/>
        </p:nvSpPr>
        <p:spPr>
          <a:xfrm>
            <a:off x="273051" y="919954"/>
            <a:ext cx="9360468" cy="684854"/>
          </a:xfrm>
          <a:prstGeom prst="rect">
            <a:avLst/>
          </a:prstGeom>
          <a:solidFill>
            <a:schemeClr val="bg1"/>
          </a:solidFill>
          <a:ln w="3175">
            <a:solidFill>
              <a:schemeClr val="tx1"/>
            </a:solidFill>
          </a:ln>
          <a:effectLst/>
        </p:spPr>
        <p:txBody>
          <a:bodyPr lIns="36000" tIns="18000" rIns="36000" bIns="1800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産業</a:t>
            </a:r>
            <a:r>
              <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市場の定義</a:t>
            </a:r>
            <a:r>
              <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p:txBody>
      </p:sp>
      <p:sp>
        <p:nvSpPr>
          <p:cNvPr id="20" name="タイトル 1"/>
          <p:cNvSpPr txBox="1">
            <a:spLocks/>
          </p:cNvSpPr>
          <p:nvPr/>
        </p:nvSpPr>
        <p:spPr>
          <a:xfrm>
            <a:off x="266452" y="710116"/>
            <a:ext cx="1012063" cy="197934"/>
          </a:xfrm>
          <a:prstGeom prst="rect">
            <a:avLst/>
          </a:prstGeom>
        </p:spPr>
        <p:txBody>
          <a:bodyPr vert="horz" wrap="none" lIns="36000" tIns="18000" rIns="36000" bIns="18000">
            <a:spAutoFit/>
          </a:bodyPr>
          <a:lstStyle>
            <a:lvl1pPr algn="l" rtl="0" eaLnBrk="0" fontAlgn="base" hangingPunct="0">
              <a:spcBef>
                <a:spcPct val="0"/>
              </a:spcBef>
              <a:spcAft>
                <a:spcPct val="0"/>
              </a:spcAft>
              <a:defRPr kumimoji="1" sz="2000" b="1" kern="1200">
                <a:solidFill>
                  <a:schemeClr val="tx1"/>
                </a:solidFill>
                <a:latin typeface="メイリオ" panose="020B0604030504040204" pitchFamily="50" charset="-128"/>
                <a:ea typeface="メイリオ" panose="020B0604030504040204" pitchFamily="50" charset="-128"/>
                <a:cs typeface="+mj-cs"/>
              </a:defRPr>
            </a:lvl1pPr>
            <a:lvl2pPr algn="ctr" rtl="0" eaLnBrk="0" fontAlgn="base" hangingPunct="0">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2pPr>
            <a:lvl3pPr algn="ctr" rtl="0" eaLnBrk="0" fontAlgn="base" hangingPunct="0">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3pPr>
            <a:lvl4pPr algn="ctr" rtl="0" eaLnBrk="0" fontAlgn="base" hangingPunct="0">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4pPr>
            <a:lvl5pPr algn="ctr" rtl="0" eaLnBrk="0" fontAlgn="base" hangingPunct="0">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5pPr>
            <a:lvl6pPr marL="457200" algn="ctr" rtl="0" fontAlgn="base">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6pPr>
            <a:lvl7pPr marL="914400" algn="ctr" rtl="0" fontAlgn="base">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7pPr>
            <a:lvl8pPr marL="1371600" algn="ctr" rtl="0" fontAlgn="base">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8pPr>
            <a:lvl9pPr marL="1828800" algn="ctr" rtl="0" fontAlgn="base">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j-cs"/>
                <a:sym typeface="Yu Gothic UI" panose="020B0500000000000000" pitchFamily="50" charset="-128"/>
              </a:rPr>
              <a:t>(1) </a:t>
            </a: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j-cs"/>
                <a:sym typeface="Yu Gothic UI" panose="020B0500000000000000" pitchFamily="50" charset="-128"/>
              </a:rPr>
              <a:t>想定する市場</a:t>
            </a:r>
          </a:p>
        </p:txBody>
      </p:sp>
      <p:graphicFrame>
        <p:nvGraphicFramePr>
          <p:cNvPr id="7" name="表 8">
            <a:extLst>
              <a:ext uri="{FF2B5EF4-FFF2-40B4-BE49-F238E27FC236}">
                <a16:creationId xmlns:a16="http://schemas.microsoft.com/office/drawing/2014/main" id="{0C026975-19B0-4ECC-86E4-DD77CAF0F4DF}"/>
              </a:ext>
            </a:extLst>
          </p:cNvPr>
          <p:cNvGraphicFramePr>
            <a:graphicFrameLocks noGrp="1"/>
          </p:cNvGraphicFramePr>
          <p:nvPr>
            <p:extLst>
              <p:ext uri="{D42A27DB-BD31-4B8C-83A1-F6EECF244321}">
                <p14:modId xmlns:p14="http://schemas.microsoft.com/office/powerpoint/2010/main" val="4229574440"/>
              </p:ext>
            </p:extLst>
          </p:nvPr>
        </p:nvGraphicFramePr>
        <p:xfrm>
          <a:off x="273051" y="4077071"/>
          <a:ext cx="4608512" cy="2536454"/>
        </p:xfrm>
        <a:graphic>
          <a:graphicData uri="http://schemas.openxmlformats.org/drawingml/2006/table">
            <a:tbl>
              <a:tblPr firstRow="1" bandRow="1">
                <a:tableStyleId>{2D5ABB26-0587-4C30-8999-92F81FD0307C}</a:tableStyleId>
              </a:tblPr>
              <a:tblGrid>
                <a:gridCol w="1152128">
                  <a:extLst>
                    <a:ext uri="{9D8B030D-6E8A-4147-A177-3AD203B41FA5}">
                      <a16:colId xmlns:a16="http://schemas.microsoft.com/office/drawing/2014/main" val="2307491073"/>
                    </a:ext>
                  </a:extLst>
                </a:gridCol>
                <a:gridCol w="1152128">
                  <a:extLst>
                    <a:ext uri="{9D8B030D-6E8A-4147-A177-3AD203B41FA5}">
                      <a16:colId xmlns:a16="http://schemas.microsoft.com/office/drawing/2014/main" val="3666820405"/>
                    </a:ext>
                  </a:extLst>
                </a:gridCol>
                <a:gridCol w="1152128">
                  <a:extLst>
                    <a:ext uri="{9D8B030D-6E8A-4147-A177-3AD203B41FA5}">
                      <a16:colId xmlns:a16="http://schemas.microsoft.com/office/drawing/2014/main" val="109674387"/>
                    </a:ext>
                  </a:extLst>
                </a:gridCol>
                <a:gridCol w="1152128">
                  <a:extLst>
                    <a:ext uri="{9D8B030D-6E8A-4147-A177-3AD203B41FA5}">
                      <a16:colId xmlns:a16="http://schemas.microsoft.com/office/drawing/2014/main" val="2926290830"/>
                    </a:ext>
                  </a:extLst>
                </a:gridCol>
              </a:tblGrid>
              <a:tr h="288033">
                <a:tc gridSpan="4">
                  <a:txBody>
                    <a:bodyPr/>
                    <a:lstStyle/>
                    <a:p>
                      <a:r>
                        <a:rPr kumimoji="1" lang="en-US" altLang="ja-JP" sz="1050">
                          <a:latin typeface="Yu Gothic UI" panose="020B0500000000000000" pitchFamily="50" charset="-128"/>
                          <a:ea typeface="Yu Gothic UI" panose="020B0500000000000000" pitchFamily="50" charset="-128"/>
                          <a:sym typeface="Yu Gothic UI" panose="020B0500000000000000" pitchFamily="50" charset="-128"/>
                        </a:rPr>
                        <a:t>【</a:t>
                      </a: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市場優位性</a:t>
                      </a:r>
                      <a:r>
                        <a:rPr kumimoji="1" lang="en-US" altLang="ja-JP" sz="1050">
                          <a:latin typeface="Yu Gothic UI" panose="020B0500000000000000" pitchFamily="50" charset="-128"/>
                          <a:ea typeface="Yu Gothic UI" panose="020B0500000000000000" pitchFamily="50" charset="-128"/>
                          <a:sym typeface="Yu Gothic UI" panose="020B0500000000000000" pitchFamily="50" charset="-128"/>
                        </a:rPr>
                        <a:t>】</a:t>
                      </a:r>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47003460"/>
                  </a:ext>
                </a:extLst>
              </a:tr>
              <a:tr h="232421">
                <a:tc>
                  <a:txBody>
                    <a:bodyPr/>
                    <a:lstStyle/>
                    <a:p>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提案事業者</a:t>
                      </a: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r>
                        <a:rPr kumimoji="1" lang="en-US" altLang="ja-JP" sz="1050">
                          <a:latin typeface="Yu Gothic UI" panose="020B0500000000000000" pitchFamily="50" charset="-128"/>
                          <a:ea typeface="Yu Gothic UI" panose="020B0500000000000000" pitchFamily="50" charset="-128"/>
                          <a:sym typeface="Yu Gothic UI" panose="020B0500000000000000" pitchFamily="50" charset="-128"/>
                        </a:rPr>
                        <a:t>A</a:t>
                      </a: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社</a:t>
                      </a: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r>
                        <a:rPr kumimoji="1" lang="en-US" altLang="ja-JP" sz="1050">
                          <a:latin typeface="Yu Gothic UI" panose="020B0500000000000000" pitchFamily="50" charset="-128"/>
                          <a:ea typeface="Yu Gothic UI" panose="020B0500000000000000" pitchFamily="50" charset="-128"/>
                          <a:sym typeface="Yu Gothic UI" panose="020B0500000000000000" pitchFamily="50" charset="-128"/>
                        </a:rPr>
                        <a:t>B</a:t>
                      </a:r>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社</a:t>
                      </a: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869903858"/>
                  </a:ext>
                </a:extLst>
              </a:tr>
              <a:tr h="504000">
                <a:tc>
                  <a:txBody>
                    <a:bodyPr/>
                    <a:lstStyle/>
                    <a:p>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要素</a:t>
                      </a:r>
                      <a:r>
                        <a:rPr kumimoji="1" lang="en-US" altLang="ja-JP" sz="1050">
                          <a:latin typeface="Yu Gothic UI" panose="020B0500000000000000" pitchFamily="50" charset="-128"/>
                          <a:ea typeface="Yu Gothic UI" panose="020B0500000000000000" pitchFamily="50" charset="-128"/>
                          <a:sym typeface="Yu Gothic UI" panose="020B0500000000000000" pitchFamily="50" charset="-128"/>
                        </a:rPr>
                        <a:t>1</a:t>
                      </a:r>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rPr>
                        <a:t>・・・</a:t>
                      </a:r>
                    </a:p>
                    <a:p>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rPr>
                        <a:t>・・・</a:t>
                      </a: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rPr>
                        <a:t>・・・</a:t>
                      </a: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77953179"/>
                  </a:ext>
                </a:extLst>
              </a:tr>
              <a:tr h="504000">
                <a:tc>
                  <a:txBody>
                    <a:bodyPr/>
                    <a:lstStyle/>
                    <a:p>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要素</a:t>
                      </a:r>
                      <a:r>
                        <a:rPr kumimoji="1" lang="en-US" altLang="ja-JP" sz="1050">
                          <a:latin typeface="Yu Gothic UI" panose="020B0500000000000000" pitchFamily="50" charset="-128"/>
                          <a:ea typeface="Yu Gothic UI" panose="020B0500000000000000" pitchFamily="50" charset="-128"/>
                          <a:sym typeface="Yu Gothic UI" panose="020B0500000000000000" pitchFamily="50" charset="-128"/>
                        </a:rPr>
                        <a:t>2</a:t>
                      </a:r>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rPr>
                        <a:t>・・・</a:t>
                      </a:r>
                    </a:p>
                    <a:p>
                      <a:endPar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rPr>
                        <a:t>・・・</a:t>
                      </a: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050">
                          <a:solidFill>
                            <a:srgbClr val="FF0000"/>
                          </a:solidFill>
                          <a:latin typeface="Yu Gothic UI" panose="020B0500000000000000" pitchFamily="50" charset="-128"/>
                          <a:ea typeface="Yu Gothic UI" panose="020B0500000000000000" pitchFamily="50" charset="-128"/>
                          <a:sym typeface="Yu Gothic UI" panose="020B0500000000000000" pitchFamily="50" charset="-128"/>
                        </a:rPr>
                        <a:t>・・・</a:t>
                      </a: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14290756"/>
                  </a:ext>
                </a:extLst>
              </a:tr>
              <a:tr h="504000">
                <a:tc>
                  <a:txBody>
                    <a:bodyPr/>
                    <a:lstStyle/>
                    <a:p>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要素</a:t>
                      </a:r>
                      <a:r>
                        <a:rPr kumimoji="1" lang="en-US" altLang="ja-JP" sz="1050">
                          <a:latin typeface="Yu Gothic UI" panose="020B0500000000000000" pitchFamily="50" charset="-128"/>
                          <a:ea typeface="Yu Gothic UI" panose="020B0500000000000000" pitchFamily="50" charset="-128"/>
                          <a:sym typeface="Yu Gothic UI" panose="020B0500000000000000" pitchFamily="50" charset="-128"/>
                        </a:rPr>
                        <a:t>3</a:t>
                      </a:r>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93864406"/>
                  </a:ext>
                </a:extLst>
              </a:tr>
              <a:tr h="504000">
                <a:tc>
                  <a:txBody>
                    <a:bodyPr/>
                    <a:lstStyle/>
                    <a:p>
                      <a:r>
                        <a:rPr kumimoji="1" lang="ja-JP" altLang="en-US" sz="1050">
                          <a:latin typeface="Yu Gothic UI" panose="020B0500000000000000" pitchFamily="50" charset="-128"/>
                          <a:ea typeface="Yu Gothic UI" panose="020B0500000000000000" pitchFamily="50" charset="-128"/>
                          <a:sym typeface="Yu Gothic UI" panose="020B0500000000000000" pitchFamily="50" charset="-128"/>
                        </a:rPr>
                        <a:t>要素</a:t>
                      </a:r>
                      <a:r>
                        <a:rPr kumimoji="1" lang="en-US" altLang="ja-JP" sz="1050">
                          <a:latin typeface="Yu Gothic UI" panose="020B0500000000000000" pitchFamily="50" charset="-128"/>
                          <a:ea typeface="Yu Gothic UI" panose="020B0500000000000000" pitchFamily="50" charset="-128"/>
                          <a:sym typeface="Yu Gothic UI" panose="020B0500000000000000" pitchFamily="50" charset="-128"/>
                        </a:rPr>
                        <a:t>4</a:t>
                      </a:r>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050">
                        <a:latin typeface="Yu Gothic UI" panose="020B0500000000000000" pitchFamily="50" charset="-128"/>
                        <a:ea typeface="Yu Gothic UI" panose="020B0500000000000000" pitchFamily="50" charset="-128"/>
                        <a:sym typeface="Yu Gothic UI" panose="020B0500000000000000" pitchFamily="50" charset="-128"/>
                      </a:endParaRPr>
                    </a:p>
                  </a:txBody>
                  <a:tcPr marL="36000" marR="36000"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35333774"/>
                  </a:ext>
                </a:extLst>
              </a:tr>
            </a:tbl>
          </a:graphicData>
        </a:graphic>
      </p:graphicFrame>
      <p:sp>
        <p:nvSpPr>
          <p:cNvPr id="24" name="テキスト ボックス 23">
            <a:extLst>
              <a:ext uri="{FF2B5EF4-FFF2-40B4-BE49-F238E27FC236}">
                <a16:creationId xmlns:a16="http://schemas.microsoft.com/office/drawing/2014/main" id="{9FC2685E-0A0B-498D-A3DA-3C8852022398}"/>
              </a:ext>
            </a:extLst>
          </p:cNvPr>
          <p:cNvSpPr txBox="1"/>
          <p:nvPr/>
        </p:nvSpPr>
        <p:spPr>
          <a:xfrm>
            <a:off x="273051" y="1724684"/>
            <a:ext cx="9360468" cy="2235308"/>
          </a:xfrm>
          <a:prstGeom prst="rect">
            <a:avLst/>
          </a:prstGeom>
          <a:solidFill>
            <a:schemeClr val="bg1"/>
          </a:solidFill>
          <a:ln w="3175">
            <a:solidFill>
              <a:schemeClr val="tx1"/>
            </a:solidFill>
          </a:ln>
          <a:effectLst/>
        </p:spPr>
        <p:txBody>
          <a:bodyPr lIns="36000" tIns="18000" rIns="36000" bIns="1800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環境分析、</a:t>
            </a:r>
            <a:r>
              <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KSF (Key Success Factor)】</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■環境分析</a:t>
            </a:r>
            <a:endPar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　</a:t>
            </a:r>
            <a:endParaRPr kumimoji="1" lang="en-US" altLang="ja-JP" sz="1050" b="0" i="0" u="none" strike="noStrike" kern="1200" cap="none" spc="0" normalizeH="0" baseline="0" noProof="0">
              <a:ln>
                <a:noFill/>
              </a:ln>
              <a:solidFill>
                <a:srgbClr val="FF000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　</a:t>
            </a:r>
            <a:endParaRPr kumimoji="1" lang="en-US" altLang="ja-JP" sz="1050" b="0" i="0" u="none" strike="noStrike" kern="1200" cap="none" spc="0" normalizeH="0" baseline="0" noProof="0">
              <a:ln>
                <a:noFill/>
              </a:ln>
              <a:solidFill>
                <a:srgbClr val="FF000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KSF</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solidFill>
                  <a:prstClr val="black"/>
                </a:solidFill>
                <a:latin typeface="Yu Gothic UI"/>
                <a:ea typeface="Yu Gothic UI"/>
                <a:cs typeface="+mn-cs"/>
              </a:rPr>
              <a:t>・</a:t>
            </a:r>
            <a:endParaRPr kumimoji="1" lang="en-US" altLang="ja-JP" sz="1050" b="0" i="0" u="none" strike="noStrike" kern="1200" cap="none" spc="0" normalizeH="0" baseline="0" noProof="0">
              <a:ln>
                <a:noFill/>
              </a:ln>
              <a:solidFill>
                <a:srgbClr val="FF0000"/>
              </a:solidFill>
              <a:effectLst/>
              <a:uLnTx/>
              <a:uFillTx/>
              <a:latin typeface="Yu Gothic UI"/>
              <a:ea typeface="Yu Gothic UI"/>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solidFill>
                  <a:prstClr val="black"/>
                </a:solidFill>
                <a:latin typeface="Yu Gothic UI"/>
                <a:ea typeface="Yu Gothic UI"/>
                <a:cs typeface="+mn-cs"/>
              </a:rPr>
              <a:t>・</a:t>
            </a:r>
            <a:endParaRPr kumimoji="1" lang="en-US" altLang="ja-JP" sz="1050" b="0" i="0" u="none" strike="noStrike" kern="1200" cap="none" spc="0" normalizeH="0" baseline="0" noProof="0">
              <a:ln>
                <a:noFill/>
              </a:ln>
              <a:solidFill>
                <a:srgbClr val="FF0000"/>
              </a:solidFill>
              <a:effectLst/>
              <a:uLnTx/>
              <a:uFillTx/>
              <a:latin typeface="Yu Gothic UI"/>
              <a:ea typeface="Yu Gothic UI"/>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a:ea typeface="Yu Gothic UI"/>
                <a:cs typeface="+mn-cs"/>
              </a:rPr>
              <a:t>　</a:t>
            </a:r>
            <a:endParaRPr kumimoji="1" lang="en-US" altLang="ja-JP" sz="1050" b="0" i="0" u="none" strike="noStrike" kern="1200" cap="none" spc="0" normalizeH="0" baseline="0" noProof="0">
              <a:ln>
                <a:noFill/>
              </a:ln>
              <a:solidFill>
                <a:prstClr val="black"/>
              </a:solidFill>
              <a:effectLst/>
              <a:uLnTx/>
              <a:uFillTx/>
              <a:latin typeface="Yu Gothic UI"/>
              <a:ea typeface="Yu Gothic UI"/>
              <a:cs typeface="+mn-cs"/>
            </a:endParaRPr>
          </a:p>
        </p:txBody>
      </p:sp>
      <p:sp>
        <p:nvSpPr>
          <p:cNvPr id="21" name="タイトル 1">
            <a:extLst>
              <a:ext uri="{FF2B5EF4-FFF2-40B4-BE49-F238E27FC236}">
                <a16:creationId xmlns:a16="http://schemas.microsoft.com/office/drawing/2014/main" id="{D476FF92-E248-4C58-ABCF-869463C20B99}"/>
              </a:ext>
            </a:extLst>
          </p:cNvPr>
          <p:cNvSpPr txBox="1">
            <a:spLocks/>
          </p:cNvSpPr>
          <p:nvPr/>
        </p:nvSpPr>
        <p:spPr bwMode="auto">
          <a:xfrm>
            <a:off x="8561333" y="12308"/>
            <a:ext cx="1079550" cy="176605"/>
          </a:xfrm>
          <a:prstGeom prst="rect">
            <a:avLst/>
          </a:prstGeom>
          <a:solidFill>
            <a:schemeClr val="tx2"/>
          </a:solidFill>
          <a:ln w="25400">
            <a:noFill/>
            <a:miter lim="800000"/>
            <a:headEnd/>
            <a:tailEnd/>
          </a:ln>
        </p:spPr>
        <p:txBody>
          <a:bodyPr lIns="36000" tIns="36000" rIns="36000" bIns="36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１枚</a:t>
            </a:r>
          </a:p>
        </p:txBody>
      </p:sp>
      <p:sp>
        <p:nvSpPr>
          <p:cNvPr id="22" name="正方形/長方形 21">
            <a:extLst>
              <a:ext uri="{FF2B5EF4-FFF2-40B4-BE49-F238E27FC236}">
                <a16:creationId xmlns:a16="http://schemas.microsoft.com/office/drawing/2014/main" id="{9C9A7AB7-0E76-4B48-976C-D76A84913560}"/>
              </a:ext>
            </a:extLst>
          </p:cNvPr>
          <p:cNvSpPr/>
          <p:nvPr/>
        </p:nvSpPr>
        <p:spPr>
          <a:xfrm>
            <a:off x="8561333" y="232144"/>
            <a:ext cx="1080119" cy="281204"/>
          </a:xfrm>
          <a:prstGeom prst="rect">
            <a:avLst/>
          </a:prstGeom>
          <a:solidFill>
            <a:srgbClr val="E3E48D"/>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zh-TW" altLang="en-US" sz="1200" b="0" i="0" u="none" strike="noStrike" kern="1200" cap="none" spc="0" normalizeH="0" baseline="0" noProof="0">
                <a:ln>
                  <a:noFill/>
                </a:ln>
                <a:solidFill>
                  <a:prstClr val="black"/>
                </a:solidFill>
                <a:effectLst/>
                <a:uLnTx/>
                <a:uFillTx/>
                <a:latin typeface="Yu Gothic UI"/>
                <a:ea typeface="Yu Gothic UI"/>
                <a:cs typeface="+mn-cs"/>
              </a:rPr>
              <a:t>戦略性</a:t>
            </a:r>
            <a:r>
              <a:rPr kumimoji="1" lang="en-US" altLang="zh-TW" sz="1200" b="0" i="0" u="none" strike="noStrike" kern="1200" cap="none" spc="0" normalizeH="0" baseline="0" noProof="0">
                <a:ln>
                  <a:noFill/>
                </a:ln>
                <a:solidFill>
                  <a:prstClr val="black"/>
                </a:solidFill>
                <a:effectLst/>
                <a:uLnTx/>
                <a:uFillTx/>
                <a:latin typeface="Yu Gothic UI"/>
                <a:ea typeface="Yu Gothic UI"/>
                <a:cs typeface="+mn-cs"/>
              </a:rPr>
              <a:t>/</a:t>
            </a:r>
            <a:r>
              <a:rPr kumimoji="1" lang="zh-TW" altLang="en-US" sz="1200" b="0" i="0" u="none" strike="noStrike" kern="1200" cap="none" spc="0" normalizeH="0" baseline="0" noProof="0">
                <a:ln>
                  <a:noFill/>
                </a:ln>
                <a:solidFill>
                  <a:prstClr val="black"/>
                </a:solidFill>
                <a:effectLst/>
                <a:uLnTx/>
                <a:uFillTx/>
                <a:latin typeface="Yu Gothic UI"/>
                <a:ea typeface="Yu Gothic UI"/>
                <a:cs typeface="+mn-cs"/>
              </a:rPr>
              <a:t>市場性</a:t>
            </a:r>
            <a:endParaRPr kumimoji="1" lang="ja-JP" altLang="en-US" sz="1200" b="0" i="0" u="none" strike="noStrike" kern="1200" cap="none" spc="0" normalizeH="0" baseline="0" noProof="0">
              <a:ln>
                <a:noFill/>
              </a:ln>
              <a:solidFill>
                <a:prstClr val="black"/>
              </a:solidFill>
              <a:effectLst/>
              <a:uLnTx/>
              <a:uFillTx/>
              <a:latin typeface="Yu Gothic UI"/>
              <a:ea typeface="Yu Gothic UI"/>
              <a:cs typeface="+mn-cs"/>
            </a:endParaRPr>
          </a:p>
        </p:txBody>
      </p:sp>
      <p:sp>
        <p:nvSpPr>
          <p:cNvPr id="29" name="テキスト ボックス 28">
            <a:extLst>
              <a:ext uri="{FF2B5EF4-FFF2-40B4-BE49-F238E27FC236}">
                <a16:creationId xmlns:a16="http://schemas.microsoft.com/office/drawing/2014/main" id="{6E9BEDF7-D4EB-461D-AA45-B79FF89A808A}"/>
              </a:ext>
            </a:extLst>
          </p:cNvPr>
          <p:cNvSpPr txBox="1"/>
          <p:nvPr/>
        </p:nvSpPr>
        <p:spPr>
          <a:xfrm>
            <a:off x="2000672" y="75867"/>
            <a:ext cx="4680520" cy="472813"/>
          </a:xfrm>
          <a:prstGeom prst="rect">
            <a:avLst/>
          </a:prstGeom>
          <a:solidFill>
            <a:schemeClr val="bg1"/>
          </a:solidFill>
          <a:ln w="19050">
            <a:solidFill>
              <a:schemeClr val="accent1"/>
            </a:solidFill>
            <a:prstDash val="solid"/>
          </a:ln>
          <a:effectLst/>
        </p:spPr>
        <p:txBody>
          <a:bodyPr wrap="square" lIns="36000" tIns="36000" rIns="36000" bIns="36000" rtlCol="0" anchor="t">
            <a:spAutoFit/>
          </a:bodyPr>
          <a:lstStyle/>
          <a:p>
            <a:pPr marL="0" marR="0" lvl="0" indent="0" algn="l" defTabSz="914400" rtl="0" eaLnBrk="0" fontAlgn="base" latinLnBrk="0" hangingPunct="0">
              <a:lnSpc>
                <a:spcPct val="100000"/>
              </a:lnSpc>
              <a:spcBef>
                <a:spcPct val="0"/>
              </a:spcBef>
              <a:spcAft>
                <a:spcPts val="600"/>
              </a:spcAft>
              <a:buClrTx/>
              <a:buSzTx/>
              <a:buFontTx/>
              <a:buNone/>
              <a:tabLst/>
              <a:defRPr/>
            </a:pP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記載</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上の注意</a:t>
            </a:r>
            <a:r>
              <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285750" lvl="0" indent="-285750" eaLnBrk="0" hangingPunct="0">
              <a:buFont typeface="Arial" panose="020B0604020202020204" pitchFamily="34" charset="0"/>
              <a:buChar char="•"/>
              <a:defRPr/>
            </a:pP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項目ごとに、枠内に収まるよう明瞭・簡潔</a:t>
            </a:r>
            <a:r>
              <a:rPr kumimoji="1" lang="ja-JP" altLang="en-US" sz="1050">
                <a:solidFill>
                  <a:srgbClr val="0070C0"/>
                </a:solidFill>
                <a:latin typeface="Yu Gothic UI" panose="020B0500000000000000" pitchFamily="50" charset="-128"/>
                <a:ea typeface="Yu Gothic UI" panose="020B0500000000000000" pitchFamily="50" charset="-128"/>
                <a:cs typeface="+mn-cs"/>
                <a:sym typeface="Yu Gothic UI" panose="020B0500000000000000" pitchFamily="50" charset="-128"/>
              </a:rPr>
              <a:t>かつ定量的・客観的</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に記載</a:t>
            </a:r>
            <a:r>
              <a:rPr kumimoji="1" lang="ja-JP" altLang="en-US" sz="1050">
                <a:solidFill>
                  <a:srgbClr val="0070C0"/>
                </a:solidFill>
                <a:latin typeface="Yu Gothic UI" panose="020B0500000000000000" pitchFamily="50" charset="-128"/>
                <a:ea typeface="Yu Gothic UI" panose="020B0500000000000000" pitchFamily="50" charset="-128"/>
                <a:sym typeface="Yu Gothic UI" panose="020B0500000000000000" pitchFamily="50" charset="-128"/>
              </a:rPr>
              <a:t>して</a:t>
            </a:r>
            <a:r>
              <a:rPr kumimoji="1" lang="ja-JP" altLang="en-US"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ください。</a:t>
            </a:r>
            <a:endParaRPr kumimoji="1" lang="en-US" altLang="ja-JP" sz="1050" i="0" u="none" strike="noStrike" kern="1200" cap="none" spc="0" normalizeH="0" baseline="0" noProof="0">
              <a:ln>
                <a:noFill/>
              </a:ln>
              <a:solidFill>
                <a:srgbClr val="0070C0"/>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p:txBody>
      </p:sp>
      <p:sp>
        <p:nvSpPr>
          <p:cNvPr id="9" name="テキスト ボックス 8">
            <a:extLst>
              <a:ext uri="{FF2B5EF4-FFF2-40B4-BE49-F238E27FC236}">
                <a16:creationId xmlns:a16="http://schemas.microsoft.com/office/drawing/2014/main" id="{1F3BBBC8-04CF-CAC5-149F-F80BB59343DF}"/>
              </a:ext>
            </a:extLst>
          </p:cNvPr>
          <p:cNvSpPr txBox="1"/>
          <p:nvPr/>
        </p:nvSpPr>
        <p:spPr>
          <a:xfrm>
            <a:off x="5024439" y="4040289"/>
            <a:ext cx="4609080" cy="2573236"/>
          </a:xfrm>
          <a:prstGeom prst="rect">
            <a:avLst/>
          </a:prstGeom>
          <a:solidFill>
            <a:schemeClr val="bg1"/>
          </a:solidFill>
          <a:ln w="3175">
            <a:solidFill>
              <a:schemeClr val="tx1"/>
            </a:solidFill>
          </a:ln>
          <a:effectLst/>
        </p:spPr>
        <p:txBody>
          <a:bodyPr lIns="36000" tIns="18000" rIns="36000" bIns="1800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r>
              <a:rPr kumimoji="1" lang="ja-JP" altLang="en-US" sz="1050">
                <a:solidFill>
                  <a:prstClr val="black"/>
                </a:solidFill>
                <a:latin typeface="Yu Gothic UI" panose="020B0500000000000000" pitchFamily="50" charset="-128"/>
                <a:ea typeface="Yu Gothic UI" panose="020B0500000000000000" pitchFamily="50" charset="-128"/>
                <a:cs typeface="+mn-cs"/>
                <a:sym typeface="Yu Gothic UI" panose="020B0500000000000000" pitchFamily="50" charset="-128"/>
              </a:rPr>
              <a:t>市場優位性詳細</a:t>
            </a:r>
            <a:r>
              <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endParaRPr kumimoji="1" lang="en-US" altLang="ja-JP"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sym typeface="Yu Gothic UI" panose="020B0500000000000000" pitchFamily="50" charset="-128"/>
              </a:rPr>
              <a:t>■</a:t>
            </a:r>
          </a:p>
        </p:txBody>
      </p:sp>
    </p:spTree>
    <p:extLst>
      <p:ext uri="{BB962C8B-B14F-4D97-AF65-F5344CB8AC3E}">
        <p14:creationId xmlns:p14="http://schemas.microsoft.com/office/powerpoint/2010/main" val="313862075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7037&quot;&gt;&lt;version val=&quot;32810&quot;/&gt;&lt;CPresentation id=&quot;1&quot;&gt;&lt;m_precDefaultNumber&gt;&lt;m_yearfmt&gt;&lt;begin val=&quot;0&quot;/&gt;&lt;end val=&quot;4&quot;/&gt;&lt;/m_yearfmt&gt;&lt;/m_precDefaultNumber&gt;&lt;m_precDefaultPercent&gt;&lt;m_yearfmt&gt;&lt;begin val=&quot;0&quot;/&gt;&lt;end val=&quot;4&quot;/&gt;&lt;/m_yearfmt&gt;&lt;/m_precDefaultPercent&gt;&lt;m_precDefaultDate&gt;&lt;m_yearfmt&gt;&lt;begin val=&quot;0&quot;/&gt;&lt;end val=&quot;4&quot;/&gt;&lt;/m_yearfmt&gt;&lt;/m_precDefaultDate&gt;&lt;m_precDefaultDay&gt;&lt;m_bNumberIsYear val=&quot;0&quot;/&gt;&lt;m_strFormatTime&gt;%#d&lt;/m_strFormatTime&gt;&lt;m_yearfmt&gt;&lt;begin val=&quot;0&quot;/&gt;&lt;end val=&quot;4&quot;/&gt;&lt;/m_yearfmt&gt;&lt;/m_precDefaultDay&gt;&lt;m_precDefaultWeek&gt;&lt;m_yearfmt&gt;&lt;begin val=&quot;0&quot;/&gt;&lt;end val=&quot;4&quot;/&gt;&lt;/m_yearfmt&gt;&lt;/m_precDefaultWeek&gt;&lt;m_precDefaultMonth&gt;&lt;m_yearfmt&gt;&lt;begin val=&quot;0&quot;/&gt;&lt;end val=&quot;4&quot;/&gt;&lt;/m_yearfmt&gt;&lt;/m_precDefaultMonth&gt;&lt;m_precDefaultQuarter&gt;&lt;m_bNumberIsYear val=&quot;0&quot;/&gt;&lt;m_strFormatTime&gt;Q%5&lt;/m_strFormatTime&gt;&lt;m_yearfmt&gt;&lt;begin val=&quot;0&quot;/&gt;&lt;end val=&quot;4&quot;/&gt;&lt;/m_yearfmt&gt;&lt;/m_precDefaultQuarter&gt;&lt;m_precDefaultYear&gt;&lt;m_bNumberIsYear val=&quot;0&quot;/&gt;&lt;m_strFormatTime&gt;%Y&lt;/m_strFormatTime&gt;&lt;m_yearfmt&gt;&lt;begin val=&quot;0&quot;/&gt;&lt;end val=&quot;0&quot;/&gt;&lt;/m_yearfmt&gt;&lt;/m_precDefaultYear&gt;&lt;m_precDefaultFYDay&gt;&lt;m_yearfmt&gt;&lt;begin val=&quot;0&quot;/&gt;&lt;end val=&quot;4&quot;/&gt;&lt;/m_yearfmt&gt;&lt;/m_precDefaultFYDay&gt;&lt;m_precDefaultFYWeek&gt;&lt;m_yearfmt&gt;&lt;begin val=&quot;0&quot;/&gt;&lt;end val=&quot;4&quot;/&gt;&lt;/m_yearfmt&gt;&lt;/m_precDefaultFYWeek&gt;&lt;m_precDefaultFYMonth&gt;&lt;m_yearfmt&gt;&lt;begin val=&quot;0&quot;/&gt;&lt;end val=&quot;4&quot;/&gt;&lt;/m_yearfmt&gt;&lt;/m_precDefaultFYMonth&gt;&lt;m_precDefaultFYQuarter&gt;&lt;m_yearfmt&gt;&lt;begin val=&quot;0&quot;/&gt;&lt;end val=&quot;4&quot;/&gt;&lt;/m_yearfmt&gt;&lt;/m_precDefaultFYQuarter&gt;&lt;m_precDefaultFYYear&gt;&lt;m_yearfmt&gt;&lt;begin val=&quot;0&quot;/&gt;&lt;end val=&quot;4&quot;/&gt;&lt;/m_yearfmt&gt;&lt;/m_precDefaultFYYear&gt;&lt;m_mruColor&gt;&lt;m_vecMRU length=&quot;0&quot;/&gt;&lt;/m_mruColor&gt;&lt;m_eweekdayFirstOfWeek val=&quot;2&quot;/&gt;&lt;m_eweekdayFirstOfWorkweek val=&quot;2&quot;/&gt;&lt;m_eweekdayFirstOfWeekend val=&quot;7&quot;/&gt;&lt;/CPresentation&gt;&lt;/root&gt;"/>
  <p:tag name="EE4P_STYLE_ID" val="35e8e40f-b990-41de-a0fc-543397efce71"/>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ctISBUv0saaqtuVVQPslNg"/>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ctISBUv0saaqtuVVQPslN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DT Template_A4_J_202101">
  <a:themeElements>
    <a:clrScheme name="DT">
      <a:dk1>
        <a:sysClr val="windowText" lastClr="000000"/>
      </a:dk1>
      <a:lt1>
        <a:sysClr val="window" lastClr="FFFFFF"/>
      </a:lt1>
      <a:dk2>
        <a:srgbClr val="53565A"/>
      </a:dk2>
      <a:lt2>
        <a:srgbClr val="D0D0CE"/>
      </a:lt2>
      <a:accent1>
        <a:srgbClr val="86BC25"/>
      </a:accent1>
      <a:accent2>
        <a:srgbClr val="43B02A"/>
      </a:accent2>
      <a:accent3>
        <a:srgbClr val="26890D"/>
      </a:accent3>
      <a:accent4>
        <a:srgbClr val="046A38"/>
      </a:accent4>
      <a:accent5>
        <a:srgbClr val="0D8390"/>
      </a:accent5>
      <a:accent6>
        <a:srgbClr val="007CB0"/>
      </a:accent6>
      <a:hlink>
        <a:srgbClr val="00A3E0"/>
      </a:hlink>
      <a:folHlink>
        <a:srgbClr val="7F7F7F"/>
      </a:folHlink>
    </a:clrScheme>
    <a:fontScheme name="DT">
      <a:majorFont>
        <a:latin typeface="Calibri"/>
        <a:ea typeface="Yu Gothic UI"/>
        <a:cs typeface=""/>
      </a:majorFont>
      <a:minorFont>
        <a:latin typeface="Calibri Light"/>
        <a:ea typeface="Yu Gothic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BBBCBC"/>
        </a:solidFill>
        <a:ln w="12700" algn="ctr">
          <a:solidFill>
            <a:srgbClr val="BBBCBC"/>
          </a:solidFill>
          <a:miter lim="800000"/>
          <a:headEnd/>
          <a:tailEnd/>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spDef>
    <a:lnDef>
      <a:spPr bwMode="gray">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none" lIns="0" tIns="0" rIns="0" bIns="0" rtlCol="0">
        <a:spAutoFit/>
      </a:bodyPr>
      <a:lstStyle>
        <a:def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プレゼンテーション1" id="{CCF14BEE-FA11-44CD-8D57-D0DDA106B535}" vid="{7E3822FE-C2AD-47EB-88E2-95998CF7FCEE}"/>
    </a:ext>
  </a:extLst>
</a:theme>
</file>

<file path=ppt/theme/theme2.xml><?xml version="1.0" encoding="utf-8"?>
<a:theme xmlns:a="http://schemas.openxmlformats.org/drawingml/2006/main" name="DT Template_A4_J_202101_補足版">
  <a:themeElements>
    <a:clrScheme name="DT">
      <a:dk1>
        <a:sysClr val="windowText" lastClr="000000"/>
      </a:dk1>
      <a:lt1>
        <a:sysClr val="window" lastClr="FFFFFF"/>
      </a:lt1>
      <a:dk2>
        <a:srgbClr val="53565A"/>
      </a:dk2>
      <a:lt2>
        <a:srgbClr val="D0D0CE"/>
      </a:lt2>
      <a:accent1>
        <a:srgbClr val="86BC25"/>
      </a:accent1>
      <a:accent2>
        <a:srgbClr val="43B02A"/>
      </a:accent2>
      <a:accent3>
        <a:srgbClr val="26890D"/>
      </a:accent3>
      <a:accent4>
        <a:srgbClr val="046A38"/>
      </a:accent4>
      <a:accent5>
        <a:srgbClr val="0D8390"/>
      </a:accent5>
      <a:accent6>
        <a:srgbClr val="007CB0"/>
      </a:accent6>
      <a:hlink>
        <a:srgbClr val="00A3E0"/>
      </a:hlink>
      <a:folHlink>
        <a:srgbClr val="7F7F7F"/>
      </a:folHlink>
    </a:clrScheme>
    <a:fontScheme name="DT">
      <a:majorFont>
        <a:latin typeface="Calibri"/>
        <a:ea typeface="Yu Gothic UI"/>
        <a:cs typeface=""/>
      </a:majorFont>
      <a:minorFont>
        <a:latin typeface="Calibri Light"/>
        <a:ea typeface="Yu Gothic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BBBCBC"/>
        </a:solidFill>
        <a:ln w="12700" algn="ctr">
          <a:solidFill>
            <a:srgbClr val="BBBCBC"/>
          </a:solidFill>
          <a:miter lim="800000"/>
          <a:headEnd/>
          <a:tailEnd/>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spDef>
    <a:lnDef>
      <a:spPr bwMode="gray">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none" lIns="0" tIns="0" rIns="0" bIns="0" rtlCol="0">
        <a:spAutoFit/>
      </a:bodyPr>
      <a:lstStyle>
        <a:def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プレゼンテーション1" id="{CCF14BEE-FA11-44CD-8D57-D0DDA106B535}" vid="{FE1A62D3-9F28-4440-84F5-00A09BA024DA}"/>
    </a:ext>
  </a:extLst>
</a:theme>
</file>

<file path=ppt/theme/theme3.xml><?xml version="1.0" encoding="utf-8"?>
<a:theme xmlns:a="http://schemas.openxmlformats.org/drawingml/2006/main" name="1_DT Template_A4_J_202101">
  <a:themeElements>
    <a:clrScheme name="DT">
      <a:dk1>
        <a:sysClr val="windowText" lastClr="000000"/>
      </a:dk1>
      <a:lt1>
        <a:sysClr val="window" lastClr="FFFFFF"/>
      </a:lt1>
      <a:dk2>
        <a:srgbClr val="53565A"/>
      </a:dk2>
      <a:lt2>
        <a:srgbClr val="D0D0CE"/>
      </a:lt2>
      <a:accent1>
        <a:srgbClr val="86BC25"/>
      </a:accent1>
      <a:accent2>
        <a:srgbClr val="43B02A"/>
      </a:accent2>
      <a:accent3>
        <a:srgbClr val="26890D"/>
      </a:accent3>
      <a:accent4>
        <a:srgbClr val="046A38"/>
      </a:accent4>
      <a:accent5>
        <a:srgbClr val="0D8390"/>
      </a:accent5>
      <a:accent6>
        <a:srgbClr val="007CB0"/>
      </a:accent6>
      <a:hlink>
        <a:srgbClr val="00A3E0"/>
      </a:hlink>
      <a:folHlink>
        <a:srgbClr val="7F7F7F"/>
      </a:folHlink>
    </a:clrScheme>
    <a:fontScheme name="DT">
      <a:majorFont>
        <a:latin typeface="Calibri"/>
        <a:ea typeface="Yu Gothic UI"/>
        <a:cs typeface=""/>
      </a:majorFont>
      <a:minorFont>
        <a:latin typeface="Calibri Light"/>
        <a:ea typeface="Yu Gothic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BBBCBC"/>
        </a:solidFill>
        <a:ln w="12700" algn="ctr">
          <a:solidFill>
            <a:srgbClr val="BBBCBC"/>
          </a:solidFill>
          <a:miter lim="800000"/>
          <a:headEnd/>
          <a:tailEnd/>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spDef>
    <a:lnDef>
      <a:spPr bwMode="gray">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none" lIns="0" tIns="0" rIns="0" bIns="0" rtlCol="0">
        <a:spAutoFit/>
      </a:bodyPr>
      <a:lstStyle>
        <a:def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プレゼンテーション1" id="{CCF14BEE-FA11-44CD-8D57-D0DDA106B535}" vid="{7E3822FE-C2AD-47EB-88E2-95998CF7FCEE}"/>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2">
      <a:majorFont>
        <a:latin typeface="Yu Gothic UI"/>
        <a:ea typeface="Yu Gothic UI"/>
        <a:cs typeface=""/>
      </a:majorFont>
      <a:minorFont>
        <a:latin typeface="Yu Gothic UI"/>
        <a:ea typeface="Yu Gothic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adFill flip="none" rotWithShape="1">
          <a:gsLst>
            <a:gs pos="0">
              <a:schemeClr val="accent3"/>
            </a:gs>
            <a:gs pos="50000">
              <a:schemeClr val="accent3"/>
            </a:gs>
            <a:gs pos="100000">
              <a:schemeClr val="accent3"/>
            </a:gs>
          </a:gsLst>
          <a:lin ang="0" scaled="1"/>
          <a:tileRect/>
        </a:gradFill>
        <a:ln>
          <a:noFill/>
        </a:ln>
      </a:spPr>
      <a:bodyPr anchor="ctr"/>
      <a:lstStyle>
        <a:defPPr algn="ctr" eaLnBrk="1" fontAlgn="auto" hangingPunct="1">
          <a:spcBef>
            <a:spcPts val="0"/>
          </a:spcBef>
          <a:spcAft>
            <a:spcPts val="0"/>
          </a:spcAft>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5326B892077F84BB1AFE24EE2CB078E" ma:contentTypeVersion="13" ma:contentTypeDescription="Create a new document." ma:contentTypeScope="" ma:versionID="72d37edd5b069165bf76c204456b8c18">
  <xsd:schema xmlns:xsd="http://www.w3.org/2001/XMLSchema" xmlns:xs="http://www.w3.org/2001/XMLSchema" xmlns:p="http://schemas.microsoft.com/office/2006/metadata/properties" xmlns:ns2="06214f8d-1ba8-4801-9d82-1cfdd28b3747" xmlns:ns3="81dd65ed-57d5-4cf1-929d-de6fc58110f0" targetNamespace="http://schemas.microsoft.com/office/2006/metadata/properties" ma:root="true" ma:fieldsID="87a2152c1d2ab83f29ebf872d0330442" ns2:_="" ns3:_="">
    <xsd:import namespace="06214f8d-1ba8-4801-9d82-1cfdd28b3747"/>
    <xsd:import namespace="81dd65ed-57d5-4cf1-929d-de6fc58110f0"/>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LengthInSecond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214f8d-1ba8-4801-9d82-1cfdd28b374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1dd65ed-57d5-4cf1-929d-de6fc58110f0"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CB51CB7-EDE1-42CC-9E57-215988074FFE}">
  <ds:schemaRefs>
    <ds:schemaRef ds:uri="http://schemas.microsoft.com/sharepoint/v3/contenttype/forms"/>
  </ds:schemaRefs>
</ds:datastoreItem>
</file>

<file path=customXml/itemProps2.xml><?xml version="1.0" encoding="utf-8"?>
<ds:datastoreItem xmlns:ds="http://schemas.openxmlformats.org/officeDocument/2006/customXml" ds:itemID="{FA6A19E7-81C6-4834-B965-2B28288906C5}">
  <ds:schemaRefs>
    <ds:schemaRef ds:uri="http://schemas.microsoft.com/office/2006/metadata/properties"/>
    <ds:schemaRef ds:uri="http://schemas.microsoft.com/office/2006/documentManagement/types"/>
    <ds:schemaRef ds:uri="http://www.w3.org/XML/1998/namespace"/>
    <ds:schemaRef ds:uri="http://purl.org/dc/terms/"/>
    <ds:schemaRef ds:uri="http://schemas.openxmlformats.org/package/2006/metadata/core-properties"/>
    <ds:schemaRef ds:uri="81dd65ed-57d5-4cf1-929d-de6fc58110f0"/>
    <ds:schemaRef ds:uri="http://purl.org/dc/dcmitype/"/>
    <ds:schemaRef ds:uri="http://schemas.microsoft.com/office/infopath/2007/PartnerControls"/>
    <ds:schemaRef ds:uri="06214f8d-1ba8-4801-9d82-1cfdd28b3747"/>
    <ds:schemaRef ds:uri="http://purl.org/dc/elements/1.1/"/>
  </ds:schemaRefs>
</ds:datastoreItem>
</file>

<file path=customXml/itemProps3.xml><?xml version="1.0" encoding="utf-8"?>
<ds:datastoreItem xmlns:ds="http://schemas.openxmlformats.org/officeDocument/2006/customXml" ds:itemID="{2ECF507C-DAB0-4B69-9C5E-1793689FE399}">
  <ds:schemaRefs>
    <ds:schemaRef ds:uri="06214f8d-1ba8-4801-9d82-1cfdd28b3747"/>
    <ds:schemaRef ds:uri="81dd65ed-57d5-4cf1-929d-de6fc58110f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Metadata/LabelInfo.xml><?xml version="1.0" encoding="utf-8"?>
<clbl:labelList xmlns:clbl="http://schemas.microsoft.com/office/2020/mipLabelMetadata">
  <clbl:label id="{ea60d57e-af5b-4752-ac57-3e4f28ca11dc}" enabled="1" method="Standard" siteId="{36da45f1-dd2c-4d1f-af13-5abe46b99921}" removed="0"/>
</clbl:labelList>
</file>

<file path=docProps/app.xml><?xml version="1.0" encoding="utf-8"?>
<Properties xmlns="http://schemas.openxmlformats.org/officeDocument/2006/extended-properties" xmlns:vt="http://schemas.openxmlformats.org/officeDocument/2006/docPropsVTypes">
  <TotalTime>0</TotalTime>
  <Words>8656</Words>
  <Application>Microsoft Office PowerPoint</Application>
  <PresentationFormat>A4 210 x 297 mm</PresentationFormat>
  <Paragraphs>1502</Paragraphs>
  <Slides>31</Slides>
  <Notes>31</Notes>
  <HiddenSlides>0</HiddenSlides>
  <MMClips>0</MMClips>
  <ScaleCrop>false</ScaleCrop>
  <HeadingPairs>
    <vt:vector size="8" baseType="variant">
      <vt:variant>
        <vt:lpstr>使用されているフォント</vt:lpstr>
      </vt:variant>
      <vt:variant>
        <vt:i4>8</vt:i4>
      </vt:variant>
      <vt:variant>
        <vt:lpstr>テーマ</vt:lpstr>
      </vt:variant>
      <vt:variant>
        <vt:i4>4</vt:i4>
      </vt:variant>
      <vt:variant>
        <vt:lpstr>埋め込まれた OLE サーバー</vt:lpstr>
      </vt:variant>
      <vt:variant>
        <vt:i4>2</vt:i4>
      </vt:variant>
      <vt:variant>
        <vt:lpstr>スライド タイトル</vt:lpstr>
      </vt:variant>
      <vt:variant>
        <vt:i4>31</vt:i4>
      </vt:variant>
    </vt:vector>
  </HeadingPairs>
  <TitlesOfParts>
    <vt:vector size="45" baseType="lpstr">
      <vt:lpstr>Meiryo UI</vt:lpstr>
      <vt:lpstr>Yu Gothic UI</vt:lpstr>
      <vt:lpstr>メイリオ</vt:lpstr>
      <vt:lpstr>Arial</vt:lpstr>
      <vt:lpstr>Calibri</vt:lpstr>
      <vt:lpstr>Calibri Light</vt:lpstr>
      <vt:lpstr>Verdana</vt:lpstr>
      <vt:lpstr>Wingdings</vt:lpstr>
      <vt:lpstr>DT Template_A4_J_202101</vt:lpstr>
      <vt:lpstr>DT Template_A4_J_202101_補足版</vt:lpstr>
      <vt:lpstr>1_DT Template_A4_J_202101</vt:lpstr>
      <vt:lpstr>Office ​​テーマ</vt:lpstr>
      <vt:lpstr>think-cellスライド</vt:lpstr>
      <vt:lpstr>Worksheet</vt:lpstr>
      <vt:lpstr>被災地域の営農再開を支援する〇〇〇技術を活用した栽培管理システムの構築</vt:lpstr>
      <vt:lpstr>申請企業等概要</vt:lpstr>
      <vt:lpstr>申請企業説明書</vt:lpstr>
      <vt:lpstr>スタートアップ制度の活用状況</vt:lpstr>
      <vt:lpstr>事業計画サマリー</vt:lpstr>
      <vt:lpstr>事業計画サマリー</vt:lpstr>
      <vt:lpstr>事業計画サマリー</vt:lpstr>
      <vt:lpstr>事業計画サマリー</vt:lpstr>
      <vt:lpstr>戦略性/市場性</vt:lpstr>
      <vt:lpstr>戦略性/市場性</vt:lpstr>
      <vt:lpstr>【参考図】ビジネスモデル（リーン・キャンバス）</vt:lpstr>
      <vt:lpstr>技術性</vt:lpstr>
      <vt:lpstr>技術性－要素技術①詳細</vt:lpstr>
      <vt:lpstr>技術性－要素技術②詳細</vt:lpstr>
      <vt:lpstr>【参考図】申請事業者の技術的強み</vt:lpstr>
      <vt:lpstr>【参考図】使用想定技術構成表①</vt:lpstr>
      <vt:lpstr>【参考図】使用想定技術構成表②</vt:lpstr>
      <vt:lpstr>計画性① －各年度の達成目標（ステージゲート）</vt:lpstr>
      <vt:lpstr>計画性③ －事業計画</vt:lpstr>
      <vt:lpstr>計画性④</vt:lpstr>
      <vt:lpstr>計画性⑤</vt:lpstr>
      <vt:lpstr>計画性⑥</vt:lpstr>
      <vt:lpstr>計画性⑦　【有償実証を実施する場合記載】　</vt:lpstr>
      <vt:lpstr>事業化可能性</vt:lpstr>
      <vt:lpstr>福島県浜通り地域における実用化・事業化の展開、産業復興に対する寄与①</vt:lpstr>
      <vt:lpstr>福島県浜通り地域における実用化・事業化の展開、産業復興に対する寄与② 【継続申請のみ記載】</vt:lpstr>
      <vt:lpstr>経営安定性</vt:lpstr>
      <vt:lpstr>地域課題解決に向けた取組内容、自治体（浜通り地域）との調整・連携状況【活用する場合記載】</vt:lpstr>
      <vt:lpstr>地域課題解決に向けた取組内容、自治体（浜通り地域）との調整・連携状況【活用する場合記載】</vt:lpstr>
      <vt:lpstr>地域課題解決に向けた取組内容、イノベ構想地域パートナーとの調整・連携状況【活用する場合記載】</vt:lpstr>
      <vt:lpstr>施設等整備計画書</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Nakamoto, Takahiro</dc:creator>
  <cp:lastModifiedBy>Nakamoto, Takahiro</cp:lastModifiedBy>
  <cp:revision>1</cp:revision>
  <dcterms:modified xsi:type="dcterms:W3CDTF">2026-02-18T05:22:01Z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Enabled">
    <vt:lpwstr>true</vt:lpwstr>
  </property>
  <property fmtid="{D5CDD505-2E9C-101B-9397-08002B2CF9AE}" pid="3" name="MSIP_Label_ea60d57e-af5b-4752-ac57-3e4f28ca11dc_SetDate">
    <vt:lpwstr>2025-02-06T01:29:55Z</vt:lpwstr>
  </property>
  <property fmtid="{D5CDD505-2E9C-101B-9397-08002B2CF9AE}" pid="4" name="MSIP_Label_ea60d57e-af5b-4752-ac57-3e4f28ca11dc_Method">
    <vt:lpwstr>Standard</vt:lpwstr>
  </property>
  <property fmtid="{D5CDD505-2E9C-101B-9397-08002B2CF9AE}" pid="5" name="MSIP_Label_ea60d57e-af5b-4752-ac57-3e4f28ca11dc_Name">
    <vt:lpwstr>ea60d57e-af5b-4752-ac57-3e4f28ca11dc</vt:lpwstr>
  </property>
  <property fmtid="{D5CDD505-2E9C-101B-9397-08002B2CF9AE}" pid="6" name="MSIP_Label_ea60d57e-af5b-4752-ac57-3e4f28ca11dc_SiteId">
    <vt:lpwstr>36da45f1-dd2c-4d1f-af13-5abe46b99921</vt:lpwstr>
  </property>
  <property fmtid="{D5CDD505-2E9C-101B-9397-08002B2CF9AE}" pid="7" name="MSIP_Label_ea60d57e-af5b-4752-ac57-3e4f28ca11dc_ActionId">
    <vt:lpwstr>87bcaf58-1671-4cd7-8731-1b10da6f63e6</vt:lpwstr>
  </property>
  <property fmtid="{D5CDD505-2E9C-101B-9397-08002B2CF9AE}" pid="8" name="MSIP_Label_ea60d57e-af5b-4752-ac57-3e4f28ca11dc_ContentBits">
    <vt:lpwstr>0</vt:lpwstr>
  </property>
  <property fmtid="{D5CDD505-2E9C-101B-9397-08002B2CF9AE}" pid="9" name="ContentTypeId">
    <vt:lpwstr>0x01010075326B892077F84BB1AFE24EE2CB078E</vt:lpwstr>
  </property>
  <property fmtid="{D5CDD505-2E9C-101B-9397-08002B2CF9AE}" pid="10" name="MediaServiceImageTags">
    <vt:lpwstr/>
  </property>
</Properties>
</file>