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heme/theme5.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8" r:id="rId4"/>
    <p:sldMasterId id="2147483919" r:id="rId5"/>
    <p:sldMasterId id="2147483960" r:id="rId6"/>
    <p:sldMasterId id="2147483976" r:id="rId7"/>
  </p:sldMasterIdLst>
  <p:notesMasterIdLst>
    <p:notesMasterId r:id="rId41"/>
  </p:notesMasterIdLst>
  <p:sldIdLst>
    <p:sldId id="699" r:id="rId8"/>
    <p:sldId id="2701" r:id="rId9"/>
    <p:sldId id="2698" r:id="rId10"/>
    <p:sldId id="712" r:id="rId11"/>
    <p:sldId id="2691" r:id="rId12"/>
    <p:sldId id="2678" r:id="rId13"/>
    <p:sldId id="2673" r:id="rId14"/>
    <p:sldId id="2679" r:id="rId15"/>
    <p:sldId id="2675" r:id="rId16"/>
    <p:sldId id="2699" r:id="rId17"/>
    <p:sldId id="708" r:id="rId18"/>
    <p:sldId id="694" r:id="rId19"/>
    <p:sldId id="2680" r:id="rId20"/>
    <p:sldId id="2681" r:id="rId21"/>
    <p:sldId id="2672" r:id="rId22"/>
    <p:sldId id="2685" r:id="rId23"/>
    <p:sldId id="2671" r:id="rId24"/>
    <p:sldId id="691" r:id="rId25"/>
    <p:sldId id="713" r:id="rId26"/>
    <p:sldId id="2688" r:id="rId27"/>
    <p:sldId id="2687" r:id="rId28"/>
    <p:sldId id="688" r:id="rId29"/>
    <p:sldId id="696" r:id="rId30"/>
    <p:sldId id="2677" r:id="rId31"/>
    <p:sldId id="2689" r:id="rId32"/>
    <p:sldId id="695" r:id="rId33"/>
    <p:sldId id="687" r:id="rId34"/>
    <p:sldId id="2690" r:id="rId35"/>
    <p:sldId id="705" r:id="rId36"/>
    <p:sldId id="710" r:id="rId37"/>
    <p:sldId id="2669" r:id="rId38"/>
    <p:sldId id="2676" r:id="rId39"/>
    <p:sldId id="2695" r:id="rId40"/>
  </p:sldIdLst>
  <p:sldSz cx="9906000" cy="6858000" type="A4"/>
  <p:notesSz cx="6807200" cy="9939338"/>
  <p:custDataLst>
    <p:tags r:id="rId42"/>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2" pos="3120" userDrawn="1">
          <p15:clr>
            <a:srgbClr val="A4A3A4"/>
          </p15:clr>
        </p15:guide>
        <p15:guide id="3" orient="horz" pos="170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 id="{B8621D47-BBED-942E-2EEA-1D646BFADB43}" name="榎本" initials="E" userId="榎本" providerId="None"/>
  <p188:author id="{F37C105A-58B1-B8B3-8781-2845DED18E58}" name="佐藤 俊樹" initials="俊佐" userId="S::satou_toshiki_01@pref.fukushima.lg.jp::bd9496bc-0096-457b-9c9e-df6150659bc0" providerId="AD"/>
  <p188:author id="{75DDC15E-839A-4B2F-FA55-EBDA646B63E3}" name="北澤　礼韻(経産省　福島G新産業室)" initials="K" userId="北澤　礼韻(経産省　福島G新産業室)" providerId="None"/>
  <p188:author id="{ABA53D99-D315-099D-EC2E-4C0A6744E2CD}" name="小野　貴史" initials="O" userId="小野　貴史" providerId="None"/>
  <p188:author id="{F14B55C2-948A-2F2C-E299-5846AA8D8DFA}" name="Nakamoto, Takahiro" initials="TN" userId="S::taknakamoto@tohmatsu.co.jp::93d12951-dadf-49df-8faf-a1fde2cf82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E0E"/>
    <a:srgbClr val="C4D600"/>
    <a:srgbClr val="E8F6CF"/>
    <a:srgbClr val="DDEFE8"/>
    <a:srgbClr val="92D050"/>
    <a:srgbClr val="D9D9D9"/>
    <a:srgbClr val="A6A6A6"/>
    <a:srgbClr val="0070C0"/>
    <a:srgbClr val="007CB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FFFD5F-0F1A-4890-9A70-A3046C443DAE}" v="2" dt="2026-02-17T09:58:17.691"/>
    <p1510:client id="{C69CD998-ACBD-494F-8F84-44677F896B5B}" v="4" dt="2026-02-18T05:17:54.152"/>
  </p1510:revLst>
</p1510:revInfo>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0" d="100"/>
          <a:sy n="130" d="100"/>
        </p:scale>
        <p:origin x="138" y="2532"/>
      </p:cViewPr>
      <p:guideLst>
        <p:guide pos="3120"/>
        <p:guide orient="horz" pos="1706"/>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gs" Target="tags/tag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kamoto, Takahiro" userId="93d12951-dadf-49df-8faf-a1fde2cf8272" providerId="ADAL" clId="{21770593-1572-441D-98E2-89DA768B5445}"/>
    <pc:docChg chg="custSel delSld modSld">
      <pc:chgData name="Nakamoto, Takahiro" userId="93d12951-dadf-49df-8faf-a1fde2cf8272" providerId="ADAL" clId="{21770593-1572-441D-98E2-89DA768B5445}" dt="2026-02-05T11:20:11.790" v="14" actId="20577"/>
      <pc:docMkLst>
        <pc:docMk/>
      </pc:docMkLst>
      <pc:sldChg chg="delSp mod">
        <pc:chgData name="Nakamoto, Takahiro" userId="93d12951-dadf-49df-8faf-a1fde2cf8272" providerId="ADAL" clId="{21770593-1572-441D-98E2-89DA768B5445}" dt="2026-02-05T11:19:16.871" v="1" actId="478"/>
        <pc:sldMkLst>
          <pc:docMk/>
          <pc:sldMk cId="586698226" sldId="687"/>
        </pc:sldMkLst>
      </pc:sldChg>
      <pc:sldChg chg="modSp mod">
        <pc:chgData name="Nakamoto, Takahiro" userId="93d12951-dadf-49df-8faf-a1fde2cf8272" providerId="ADAL" clId="{21770593-1572-441D-98E2-89DA768B5445}" dt="2026-02-05T11:20:11.790" v="14" actId="20577"/>
        <pc:sldMkLst>
          <pc:docMk/>
          <pc:sldMk cId="1397553522" sldId="699"/>
        </pc:sldMkLst>
        <pc:graphicFrameChg chg="modGraphic">
          <ac:chgData name="Nakamoto, Takahiro" userId="93d12951-dadf-49df-8faf-a1fde2cf8272" providerId="ADAL" clId="{21770593-1572-441D-98E2-89DA768B5445}" dt="2026-02-05T11:20:11.790" v="14" actId="20577"/>
          <ac:graphicFrameMkLst>
            <pc:docMk/>
            <pc:sldMk cId="1397553522" sldId="699"/>
            <ac:graphicFrameMk id="13" creationId="{747144FC-E4E4-4AE3-B451-1B9E82050758}"/>
          </ac:graphicFrameMkLst>
        </pc:graphicFrameChg>
      </pc:sldChg>
      <pc:sldChg chg="delSp mod">
        <pc:chgData name="Nakamoto, Takahiro" userId="93d12951-dadf-49df-8faf-a1fde2cf8272" providerId="ADAL" clId="{21770593-1572-441D-98E2-89DA768B5445}" dt="2026-02-05T11:19:35.744" v="7" actId="478"/>
        <pc:sldMkLst>
          <pc:docMk/>
          <pc:sldMk cId="425318293" sldId="710"/>
        </pc:sldMkLst>
      </pc:sldChg>
      <pc:sldChg chg="delSp modSp mod">
        <pc:chgData name="Nakamoto, Takahiro" userId="93d12951-dadf-49df-8faf-a1fde2cf8272" providerId="ADAL" clId="{21770593-1572-441D-98E2-89DA768B5445}" dt="2026-02-05T11:19:39.245" v="9" actId="478"/>
        <pc:sldMkLst>
          <pc:docMk/>
          <pc:sldMk cId="3378501413" sldId="2669"/>
        </pc:sldMkLst>
      </pc:sldChg>
      <pc:sldChg chg="delSp mod">
        <pc:chgData name="Nakamoto, Takahiro" userId="93d12951-dadf-49df-8faf-a1fde2cf8272" providerId="ADAL" clId="{21770593-1572-441D-98E2-89DA768B5445}" dt="2026-02-05T11:19:41.045" v="10" actId="478"/>
        <pc:sldMkLst>
          <pc:docMk/>
          <pc:sldMk cId="581686014" sldId="2676"/>
        </pc:sldMkLst>
      </pc:sldChg>
    </pc:docChg>
  </pc:docChgLst>
  <pc:docChgLst>
    <pc:chgData name="Nakamoto, Takahiro" userId="S::taknakamoto@tohmatsu.co.jp::93d12951-dadf-49df-8faf-a1fde2cf8272" providerId="AD" clId="Web-{56F177F6-D407-3D06-75C9-CFAB65145BBB}"/>
    <pc:docChg chg="delSld">
      <pc:chgData name="Nakamoto, Takahiro" userId="S::taknakamoto@tohmatsu.co.jp::93d12951-dadf-49df-8faf-a1fde2cf8272" providerId="AD" clId="Web-{56F177F6-D407-3D06-75C9-CFAB65145BBB}" dt="2026-02-13T13:18:14.190" v="0"/>
      <pc:docMkLst>
        <pc:docMk/>
      </pc:docMkLst>
      <pc:sldChg chg="del">
        <pc:chgData name="Nakamoto, Takahiro" userId="S::taknakamoto@tohmatsu.co.jp::93d12951-dadf-49df-8faf-a1fde2cf8272" providerId="AD" clId="Web-{56F177F6-D407-3D06-75C9-CFAB65145BBB}" dt="2026-02-13T13:18:14.190" v="0"/>
        <pc:sldMkLst>
          <pc:docMk/>
          <pc:sldMk cId="1180634939" sldId="700"/>
        </pc:sldMkLst>
      </pc:sldChg>
    </pc:docChg>
  </pc:docChgLst>
  <pc:docChgLst>
    <pc:chgData name="小野 貴史" userId="b1be79f8-437e-4ddb-845a-8acb61fd2178" providerId="ADAL" clId="{E8DE9775-231F-4449-ACC3-14282B285823}"/>
    <pc:docChg chg="modSld">
      <pc:chgData name="小野 貴史" userId="b1be79f8-437e-4ddb-845a-8acb61fd2178" providerId="ADAL" clId="{E8DE9775-231F-4449-ACC3-14282B285823}" dt="2026-02-05T13:43:08.593" v="6"/>
      <pc:docMkLst>
        <pc:docMk/>
      </pc:docMkLst>
      <pc:sldChg chg="modSp mod">
        <pc:chgData name="小野 貴史" userId="b1be79f8-437e-4ddb-845a-8acb61fd2178" providerId="ADAL" clId="{E8DE9775-231F-4449-ACC3-14282B285823}" dt="2026-02-05T13:43:08.593" v="6"/>
        <pc:sldMkLst>
          <pc:docMk/>
          <pc:sldMk cId="394032316" sldId="696"/>
        </pc:sldMkLst>
        <pc:spChg chg="mod">
          <ac:chgData name="小野 貴史" userId="b1be79f8-437e-4ddb-845a-8acb61fd2178" providerId="ADAL" clId="{E8DE9775-231F-4449-ACC3-14282B285823}" dt="2026-02-05T13:43:08.593" v="6"/>
          <ac:spMkLst>
            <pc:docMk/>
            <pc:sldMk cId="394032316" sldId="696"/>
            <ac:spMk id="12" creationId="{E2045D78-6203-4DE8-82F6-611DAC34CBBA}"/>
          </ac:spMkLst>
        </pc:spChg>
      </pc:sldChg>
    </pc:docChg>
  </pc:docChgLst>
  <pc:docChgLst>
    <pc:chgData name="Nakamoto, Takahiro" userId="93d12951-dadf-49df-8faf-a1fde2cf8272" providerId="ADAL" clId="{2B8D9CB8-99B7-42A4-993E-F00322DD5657}"/>
    <pc:docChg chg="modSld">
      <pc:chgData name="Nakamoto, Takahiro" userId="93d12951-dadf-49df-8faf-a1fde2cf8272" providerId="ADAL" clId="{2B8D9CB8-99B7-42A4-993E-F00322DD5657}" dt="2026-02-18T05:48:47.711" v="1" actId="20577"/>
      <pc:docMkLst>
        <pc:docMk/>
      </pc:docMkLst>
      <pc:sldChg chg="modSp mod">
        <pc:chgData name="Nakamoto, Takahiro" userId="93d12951-dadf-49df-8faf-a1fde2cf8272" providerId="ADAL" clId="{2B8D9CB8-99B7-42A4-993E-F00322DD5657}" dt="2026-02-18T05:48:47.711" v="1" actId="20577"/>
        <pc:sldMkLst>
          <pc:docMk/>
          <pc:sldMk cId="2446177267" sldId="2701"/>
        </pc:sldMkLst>
        <pc:spChg chg="mod">
          <ac:chgData name="Nakamoto, Takahiro" userId="93d12951-dadf-49df-8faf-a1fde2cf8272" providerId="ADAL" clId="{2B8D9CB8-99B7-42A4-993E-F00322DD5657}" dt="2026-02-18T05:48:47.711" v="1" actId="20577"/>
          <ac:spMkLst>
            <pc:docMk/>
            <pc:sldMk cId="2446177267" sldId="2701"/>
            <ac:spMk id="11" creationId="{E6F60E76-281C-E820-090B-EB6298095DB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50375" cy="498966"/>
          </a:xfrm>
          <a:prstGeom prst="rect">
            <a:avLst/>
          </a:prstGeom>
        </p:spPr>
        <p:txBody>
          <a:bodyPr vert="horz" lIns="92228" tIns="46114" rIns="92228" bIns="46114"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3855221" y="0"/>
            <a:ext cx="2950374" cy="498966"/>
          </a:xfrm>
          <a:prstGeom prst="rect">
            <a:avLst/>
          </a:prstGeom>
        </p:spPr>
        <p:txBody>
          <a:bodyPr vert="horz" lIns="92228" tIns="46114" rIns="92228" bIns="46114"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2026/2/18</a:t>
            </a:fld>
            <a:endParaRPr kumimoji="1" lang="ja-JP" altLang="en-US"/>
          </a:p>
        </p:txBody>
      </p:sp>
      <p:sp>
        <p:nvSpPr>
          <p:cNvPr id="4" name="スライド イメージ プレースホルダー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2228" tIns="46114" rIns="92228" bIns="46114" rtlCol="0" anchor="ctr"/>
          <a:lstStyle/>
          <a:p>
            <a:endParaRPr lang="ja-JP" altLang="en-US"/>
          </a:p>
        </p:txBody>
      </p:sp>
      <p:sp>
        <p:nvSpPr>
          <p:cNvPr id="5" name="ノート プレースホルダー 4"/>
          <p:cNvSpPr>
            <a:spLocks noGrp="1"/>
          </p:cNvSpPr>
          <p:nvPr>
            <p:ph type="body" sz="quarter" idx="3"/>
          </p:nvPr>
        </p:nvSpPr>
        <p:spPr>
          <a:xfrm>
            <a:off x="680239" y="4783358"/>
            <a:ext cx="5446723" cy="3913364"/>
          </a:xfrm>
          <a:prstGeom prst="rect">
            <a:avLst/>
          </a:prstGeom>
        </p:spPr>
        <p:txBody>
          <a:bodyPr vert="horz" lIns="92228" tIns="46114" rIns="92228" bIns="4611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440373"/>
            <a:ext cx="2950375" cy="498966"/>
          </a:xfrm>
          <a:prstGeom prst="rect">
            <a:avLst/>
          </a:prstGeom>
        </p:spPr>
        <p:txBody>
          <a:bodyPr vert="horz" lIns="92228" tIns="46114" rIns="92228" bIns="46114"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3855221" y="9440373"/>
            <a:ext cx="2950374" cy="498966"/>
          </a:xfrm>
          <a:prstGeom prst="rect">
            <a:avLst/>
          </a:prstGeom>
        </p:spPr>
        <p:txBody>
          <a:bodyPr vert="horz" lIns="92228" tIns="46114" rIns="92228" bIns="46114"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93461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84563-39F2-A233-E267-2FFE4BE376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1223A9-6C6E-245E-7BA3-5216BF430C0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884E66-4952-4FC1-617C-A6DC21CAEE4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665821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85652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03143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76418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5809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8887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49175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7111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7222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47292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C9933-7FC4-7CE5-3D67-42CAE6D2A9F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B0BB2B4-0749-6B1E-5C13-B7D6567061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EF119AF-42F1-2D39-7872-9F54C3226EFF}"/>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044420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45734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60349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17516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1089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91679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68476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15628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723538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2954781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63091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7F70A-6C9A-ECFB-9BD7-66829A28C8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4C2869-F466-12BF-8EF2-519D183BD7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EBA128-E6B1-4241-B86B-F3235FFE3F4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2558256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531845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122758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47221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DB7FC-2345-C318-EB99-941F2C30F8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852D5D3-435E-4C46-8D46-A95443141D3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F3D38F4-7AD9-FD46-31AF-201CDEB2D59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5960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8787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19C33-8E53-C905-6483-3551D57ABF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E19478-8100-D12D-F095-3E80EF7DE5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8E35FC-4ECE-1647-C7FD-60F6ECA8EF72}"/>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496834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065358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15694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35071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7891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10581552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784938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383826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補足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4" name="スライド番号プレースホルダ 3"/>
          <p:cNvSpPr>
            <a:spLocks noGrp="1"/>
          </p:cNvSpPr>
          <p:nvPr>
            <p:ph type="sldNum" sz="quarter" idx="11"/>
          </p:nvPr>
        </p:nvSpPr>
        <p:spPr bwMode="gray"/>
        <p:txBody>
          <a:bodyPr/>
          <a:lstStyle>
            <a:lvl1pPr>
              <a:defRPr baseline="0">
                <a:solidFill>
                  <a:schemeClr val="tx1"/>
                </a:solidFill>
                <a:latin typeface="+mn-lt"/>
                <a:ea typeface="+mn-ea"/>
                <a:cs typeface="+mn-cs"/>
                <a:sym typeface="+mn-lt"/>
              </a:defRPr>
            </a:lvl1pPr>
          </a:lstStyle>
          <a:p>
            <a:fld id="{56E56C22-CD92-4A50-AAD1-E2171E0619BD}" type="slidenum">
              <a:rPr lang="ja-JP" altLang="en-US" smtClean="0"/>
              <a:pPr/>
              <a:t>‹#›</a:t>
            </a:fld>
            <a:endParaRPr lang="ja-JP" altLang="en-US"/>
          </a:p>
        </p:txBody>
      </p:sp>
      <p:sp>
        <p:nvSpPr>
          <p:cNvPr id="5" name="テキスト プレースホルダ 5"/>
          <p:cNvSpPr>
            <a:spLocks noGrp="1"/>
          </p:cNvSpPr>
          <p:nvPr>
            <p:ph type="body" sz="quarter" idx="14" hasCustomPrompt="1"/>
          </p:nvPr>
        </p:nvSpPr>
        <p:spPr bwMode="gray">
          <a:xfrm>
            <a:off x="417000" y="1009580"/>
            <a:ext cx="9072000" cy="468000"/>
          </a:xfrm>
          <a:prstGeom prst="rect">
            <a:avLst/>
          </a:prstGeom>
        </p:spPr>
        <p:txBody>
          <a:bodyPr lIns="0" tIns="0" rIns="0" bIns="0">
            <a:noAutofit/>
          </a:bodyPr>
          <a:lstStyle>
            <a:lvl1pPr marL="0" indent="0">
              <a:spcBef>
                <a:spcPts val="0"/>
              </a:spcBef>
              <a:defRPr sz="1400" baseline="0">
                <a:solidFill>
                  <a:schemeClr val="tx1"/>
                </a:solidFill>
                <a:latin typeface="+mn-lt"/>
                <a:ea typeface="+mn-ea"/>
                <a:cs typeface="+mn-cs"/>
                <a:sym typeface="+mn-lt"/>
              </a:defRPr>
            </a:lvl1pPr>
          </a:lstStyle>
          <a:p>
            <a:pPr lvl="0"/>
            <a:r>
              <a:rPr kumimoji="1" lang="ja-JP" altLang="en-US"/>
              <a:t>補足文を入力（キーメッセージを補足する内容＜</a:t>
            </a:r>
            <a:r>
              <a:rPr kumimoji="1" lang="en-US" altLang="ja-JP"/>
              <a:t>2</a:t>
            </a:r>
            <a:r>
              <a:rPr kumimoji="1" lang="ja-JP" altLang="en-US"/>
              <a:t>行以内＞）</a:t>
            </a:r>
          </a:p>
        </p:txBody>
      </p:sp>
      <p:sp>
        <p:nvSpPr>
          <p:cNvPr id="8" name="テキスト プレースホルダー 7"/>
          <p:cNvSpPr>
            <a:spLocks noGrp="1"/>
          </p:cNvSpPr>
          <p:nvPr>
            <p:ph type="body" sz="quarter" idx="15"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2796521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補足版） コンテンツ左サイド_レベル_A4">
    <p:spTree>
      <p:nvGrpSpPr>
        <p:cNvPr id="1" name=""/>
        <p:cNvGrpSpPr/>
        <p:nvPr/>
      </p:nvGrpSpPr>
      <p:grpSpPr>
        <a:xfrm>
          <a:off x="0" y="0"/>
          <a:ext cx="0" cy="0"/>
          <a:chOff x="0" y="0"/>
          <a:chExt cx="0" cy="0"/>
        </a:xfrm>
      </p:grpSpPr>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E01102E1-88D9-4790-8615-AC810340BF51}" type="slidenum">
              <a:rPr lang="ja-JP" altLang="en-US" smtClean="0"/>
              <a:pPr/>
              <a:t>‹#›</a:t>
            </a:fld>
            <a:endParaRPr lang="ja-JP" altLang="en-US"/>
          </a:p>
        </p:txBody>
      </p:sp>
      <p:sp>
        <p:nvSpPr>
          <p:cNvPr id="8" name="フッター プレースホルダ 7"/>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10" name="テキスト プレースホルダ 5"/>
          <p:cNvSpPr>
            <a:spLocks noGrp="1"/>
          </p:cNvSpPr>
          <p:nvPr>
            <p:ph type="body" sz="quarter" idx="14" hasCustomPrompt="1"/>
          </p:nvPr>
        </p:nvSpPr>
        <p:spPr bwMode="gray">
          <a:xfrm>
            <a:off x="4176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a:t>補足文を入力（キーメッセージを補足する内容＜</a:t>
            </a:r>
            <a:r>
              <a:rPr kumimoji="1" lang="en-US" altLang="ja-JP"/>
              <a:t>2</a:t>
            </a:r>
            <a:r>
              <a:rPr kumimoji="1" lang="ja-JP" altLang="en-US"/>
              <a:t>行以内＞）</a:t>
            </a:r>
            <a:endParaRPr kumimoji="1" lang="en-US" altLang="ja-JP"/>
          </a:p>
          <a:p>
            <a:pPr lvl="0">
              <a:spcBef>
                <a:spcPts val="0"/>
              </a:spcBef>
            </a:pPr>
            <a:endParaRPr kumimoji="1" lang="ja-JP" altLang="en-US"/>
          </a:p>
        </p:txBody>
      </p:sp>
      <p:sp>
        <p:nvSpPr>
          <p:cNvPr id="11" name="コンテンツ プレースホルダ 2"/>
          <p:cNvSpPr>
            <a:spLocks noGrp="1"/>
          </p:cNvSpPr>
          <p:nvPr>
            <p:ph idx="1"/>
          </p:nvPr>
        </p:nvSpPr>
        <p:spPr bwMode="gray">
          <a:xfrm>
            <a:off x="4176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3227458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補足版） コンテンツ両サイド_レベル_A4">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2917B94E-3120-478C-8085-A9F2B368A1AE}" type="slidenum">
              <a:rPr lang="ja-JP" altLang="en-US" smtClean="0"/>
              <a:pPr/>
              <a:t>‹#›</a:t>
            </a:fld>
            <a:endParaRPr lang="ja-JP" altLang="en-US"/>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12" name="テキスト プレースホルダ 5"/>
          <p:cNvSpPr>
            <a:spLocks noGrp="1"/>
          </p:cNvSpPr>
          <p:nvPr>
            <p:ph type="body" sz="quarter" idx="15"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a:t>補足文を入力（キーメッセージを補足する内容＜</a:t>
            </a:r>
            <a:r>
              <a:rPr kumimoji="1" lang="en-US" altLang="ja-JP"/>
              <a:t>2</a:t>
            </a:r>
            <a:r>
              <a:rPr kumimoji="1" lang="ja-JP" altLang="en-US"/>
              <a:t>行以内＞）</a:t>
            </a:r>
            <a:endParaRPr kumimoji="1" lang="en-US" altLang="ja-JP"/>
          </a:p>
          <a:p>
            <a:pPr lvl="0">
              <a:spcBef>
                <a:spcPts val="0"/>
              </a:spcBef>
            </a:pPr>
            <a:endParaRPr kumimoji="1" lang="ja-JP" altLang="en-US"/>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p>
        </p:txBody>
      </p:sp>
      <p:sp>
        <p:nvSpPr>
          <p:cNvPr id="3" name="テキスト プレースホルダー 2"/>
          <p:cNvSpPr>
            <a:spLocks noGrp="1"/>
          </p:cNvSpPr>
          <p:nvPr>
            <p:ph type="body" sz="quarter" idx="18"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18" name="テキスト プレースホルダー 2"/>
          <p:cNvSpPr>
            <a:spLocks noGrp="1"/>
          </p:cNvSpPr>
          <p:nvPr>
            <p:ph type="body" sz="quarter" idx="19" hasCustomPrompt="1"/>
          </p:nvPr>
        </p:nvSpPr>
        <p:spPr bwMode="gray">
          <a:xfrm>
            <a:off x="5132388"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2998751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補足版） コンテンツ全面_レベル_A4">
    <p:spTree>
      <p:nvGrpSpPr>
        <p:cNvPr id="1" name=""/>
        <p:cNvGrpSpPr/>
        <p:nvPr/>
      </p:nvGrpSpPr>
      <p:grpSpPr>
        <a:xfrm>
          <a:off x="0" y="0"/>
          <a:ext cx="0" cy="0"/>
          <a:chOff x="0" y="0"/>
          <a:chExt cx="0" cy="0"/>
        </a:xfrm>
      </p:grpSpPr>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4D9FACC8-259C-46ED-9283-8CCF027B3826}" type="slidenum">
              <a:rPr lang="ja-JP" altLang="en-US" smtClean="0"/>
              <a:pPr/>
              <a:t>‹#›</a:t>
            </a:fld>
            <a:endParaRPr lang="ja-JP" altLang="en-US"/>
          </a:p>
        </p:txBody>
      </p:sp>
      <p:sp>
        <p:nvSpPr>
          <p:cNvPr id="10" name="フッター プレースホルダ 9"/>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8" name="テキスト プレースホルダ 5"/>
          <p:cNvSpPr>
            <a:spLocks noGrp="1"/>
          </p:cNvSpPr>
          <p:nvPr>
            <p:ph type="body" sz="quarter" idx="14"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a:t>補足文を入力（キーメッセージを補足する内容＜</a:t>
            </a:r>
            <a:r>
              <a:rPr kumimoji="1" lang="en-US" altLang="ja-JP"/>
              <a:t>2</a:t>
            </a:r>
            <a:r>
              <a:rPr kumimoji="1" lang="ja-JP" altLang="en-US"/>
              <a:t>行以内＞）</a:t>
            </a:r>
            <a:endParaRPr kumimoji="1" lang="en-US" altLang="ja-JP"/>
          </a:p>
          <a:p>
            <a:pPr lvl="0">
              <a:spcBef>
                <a:spcPts val="0"/>
              </a:spcBef>
            </a:pPr>
            <a:endParaRPr kumimoji="1" lang="ja-JP" altLang="en-US"/>
          </a:p>
        </p:txBody>
      </p:sp>
      <p:sp>
        <p:nvSpPr>
          <p:cNvPr id="11" name="コンテンツ プレースホルダ 2"/>
          <p:cNvSpPr>
            <a:spLocks noGrp="1"/>
          </p:cNvSpPr>
          <p:nvPr>
            <p:ph idx="1"/>
          </p:nvPr>
        </p:nvSpPr>
        <p:spPr bwMode="gray">
          <a:xfrm>
            <a:off x="417599" y="1944000"/>
            <a:ext cx="9072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vl5pPr marL="504000" indent="0">
              <a:buNone/>
              <a:defRPr/>
            </a:lvl5pPr>
          </a:lstStyle>
          <a:p>
            <a:pPr lvl="0"/>
            <a:r>
              <a:rPr lang="ja-JP" altLang="en-US"/>
              <a:t>マスター テキストの書式設定</a:t>
            </a:r>
            <a:endParaRPr lang="en-US" altLang="ja-JP"/>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endParaRPr lang="en-US" altLang="ja-JP"/>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3224858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29128860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50742582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199410450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63486866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254373981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p>
        </p:txBody>
      </p:sp>
    </p:spTree>
    <p:extLst>
      <p:ext uri="{BB962C8B-B14F-4D97-AF65-F5344CB8AC3E}">
        <p14:creationId xmlns:p14="http://schemas.microsoft.com/office/powerpoint/2010/main" val="254970600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4179212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Tree>
    <p:extLst>
      <p:ext uri="{BB962C8B-B14F-4D97-AF65-F5344CB8AC3E}">
        <p14:creationId xmlns:p14="http://schemas.microsoft.com/office/powerpoint/2010/main" val="1288782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43100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591774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066509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2404129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基本版） 中表紙_Proposal">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968400" y="2124000"/>
            <a:ext cx="5176793" cy="667409"/>
          </a:xfrm>
          <a:prstGeom prst="rect">
            <a:avLst/>
          </a:prstGeom>
          <a:noFill/>
        </p:spPr>
        <p:txBody>
          <a:bodyPr wrap="none" lIns="72000" rIns="73152" anchor="ctr" anchorCtr="0">
            <a:noAutofit/>
          </a:bodyPr>
          <a:lstStyle>
            <a:lvl1pPr marL="0" indent="0" algn="l">
              <a:lnSpc>
                <a:spcPct val="100000"/>
              </a:lnSpc>
              <a:spcBef>
                <a:spcPts val="0"/>
              </a:spcBef>
              <a:buNone/>
              <a:defRPr sz="2800" b="1" baseline="0">
                <a:solidFill>
                  <a:schemeClr val="tx1"/>
                </a:solidFill>
                <a:latin typeface="Arial" pitchFamily="34" charset="0"/>
                <a:cs typeface="Arial" pitchFamily="34" charset="0"/>
              </a:defRPr>
            </a:lvl1pPr>
          </a:lstStyle>
          <a:p>
            <a:pPr lvl="0"/>
            <a:r>
              <a:rPr lang="ja-JP" altLang="en-US"/>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defRPr>
            </a:lvl1pPr>
          </a:lstStyle>
          <a:p>
            <a:fld id="{AA5FCFE5-FE56-4EF1-80A8-07776887C2A1}" type="slidenum">
              <a:rPr lang="ja-JP" altLang="en-US" smtClean="0"/>
              <a:pPr/>
              <a:t>‹#›</a:t>
            </a:fld>
            <a:endParaRPr lang="ja-JP" altLang="en-US"/>
          </a:p>
        </p:txBody>
      </p:sp>
      <p:sp>
        <p:nvSpPr>
          <p:cNvPr id="7" name="フッター プレースホルダ 6"/>
          <p:cNvSpPr>
            <a:spLocks noGrp="1"/>
          </p:cNvSpPr>
          <p:nvPr>
            <p:ph type="ftr" sz="quarter" idx="12"/>
          </p:nvPr>
        </p:nvSpPr>
        <p:spPr bwMode="gray"/>
        <p:txBody>
          <a:bodyPr/>
          <a:lstStyle>
            <a:lvl1pPr>
              <a:defRPr>
                <a:solidFill>
                  <a:schemeClr val="tx1"/>
                </a:solidFill>
              </a:defRPr>
            </a:lvl1pPr>
          </a:lstStyle>
          <a:p>
            <a:r>
              <a:rPr lang="ja-JP" altLang="en-US"/>
              <a:t>地域復興実用化開発等促進事業　次年度公募に向けた検討事項</a:t>
            </a:r>
            <a:endParaRPr lang="en-GB" altLang="en-GB"/>
          </a:p>
        </p:txBody>
      </p:sp>
    </p:spTree>
    <p:extLst>
      <p:ext uri="{BB962C8B-B14F-4D97-AF65-F5344CB8AC3E}">
        <p14:creationId xmlns:p14="http://schemas.microsoft.com/office/powerpoint/2010/main" val="119838252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基本版） タイトル_ ロゴ入り_Proposal">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vl1pPr>
          </a:lstStyle>
          <a:p>
            <a:r>
              <a:rPr lang="ja-JP" altLang="en-US"/>
              <a:t>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Arial" panose="020B0604020202020204" pitchFamily="34" charset="0"/>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a:lvl1pPr>
            <a:lvl2pPr>
              <a:defRPr sz="2200"/>
            </a:lvl2pPr>
            <a:lvl3pPr>
              <a:defRPr sz="2200"/>
            </a:lvl3pPr>
            <a:lvl4pPr>
              <a:defRPr sz="2200"/>
            </a:lvl4pPr>
            <a:lvl5pPr>
              <a:defRPr sz="2200"/>
            </a:lvl5pPr>
          </a:lstStyle>
          <a:p>
            <a:pPr lvl="0"/>
            <a:r>
              <a:rPr kumimoji="1" lang="ja-JP" altLang="en-US"/>
              <a:t>クライアント社名</a:t>
            </a:r>
          </a:p>
        </p:txBody>
      </p:sp>
    </p:spTree>
    <p:extLst>
      <p:ext uri="{BB962C8B-B14F-4D97-AF65-F5344CB8AC3E}">
        <p14:creationId xmlns:p14="http://schemas.microsoft.com/office/powerpoint/2010/main" val="179665868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補足版） コンテンツ両サイド_レベル_Proposal">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a:solidFill>
                  <a:schemeClr val="tx1"/>
                </a:solidFill>
              </a:defRPr>
            </a:lvl1pPr>
          </a:lstStyle>
          <a:p>
            <a:fld id="{2917B94E-3120-478C-8085-A9F2B368A1AE}" type="slidenum">
              <a:rPr lang="ja-JP" altLang="en-US" smtClean="0"/>
              <a:pPr/>
              <a:t>‹#›</a:t>
            </a:fld>
            <a:endParaRPr lang="ja-JP" altLang="en-US"/>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a:solidFill>
                  <a:schemeClr val="tx1"/>
                </a:solidFill>
              </a:defRPr>
            </a:lvl1pPr>
          </a:lstStyle>
          <a:p>
            <a:r>
              <a:rPr lang="ja-JP" altLang="en-US"/>
              <a:t>地域復興実用化開発等促進事業　次年度公募に向けた検討事項</a:t>
            </a:r>
            <a:endParaRPr lang="en-GB" altLang="en-GB"/>
          </a:p>
        </p:txBody>
      </p:sp>
      <p:sp>
        <p:nvSpPr>
          <p:cNvPr id="12" name="テキスト プレースホルダ 5"/>
          <p:cNvSpPr>
            <a:spLocks noGrp="1"/>
          </p:cNvSpPr>
          <p:nvPr>
            <p:ph type="body" sz="quarter" idx="15" hasCustomPrompt="1"/>
          </p:nvPr>
        </p:nvSpPr>
        <p:spPr bwMode="gray">
          <a:xfrm>
            <a:off x="417000" y="1009580"/>
            <a:ext cx="9072000" cy="457200"/>
          </a:xfrm>
          <a:prstGeom prst="rect">
            <a:avLst/>
          </a:prstGeom>
        </p:spPr>
        <p:txBody>
          <a:bodyPr vert="horz" lIns="72000" tIns="0" rIns="0" bIns="0" rtlCol="0">
            <a:noAutofit/>
          </a:bodyPr>
          <a:lstStyle>
            <a:lvl1pPr>
              <a:defRPr lang="ja-JP" altLang="en-US" sz="1400" baseline="0" dirty="0">
                <a:latin typeface="Arial" pitchFamily="34" charset="0"/>
                <a:cs typeface="Arial" pitchFamily="34" charset="0"/>
              </a:defRPr>
            </a:lvl1pPr>
          </a:lstStyle>
          <a:p>
            <a:pPr lvl="0">
              <a:spcBef>
                <a:spcPts val="0"/>
              </a:spcBef>
            </a:pPr>
            <a:r>
              <a:rPr kumimoji="1" lang="ja-JP" altLang="en-US"/>
              <a:t>補足文を入力（キーメッセージを補足する内容＜</a:t>
            </a:r>
            <a:r>
              <a:rPr kumimoji="1" lang="en-US" altLang="ja-JP"/>
              <a:t>2</a:t>
            </a:r>
            <a:r>
              <a:rPr kumimoji="1" lang="ja-JP" altLang="en-US"/>
              <a:t>行以内＞）</a:t>
            </a:r>
            <a:endParaRPr kumimoji="1" lang="en-US" altLang="ja-JP"/>
          </a:p>
          <a:p>
            <a:pPr lvl="0">
              <a:spcBef>
                <a:spcPts val="0"/>
              </a:spcBef>
            </a:pPr>
            <a:endParaRPr kumimoji="1" lang="ja-JP" altLang="en-US"/>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defRPr baseline="0">
                <a:latin typeface="Arial" pitchFamily="34" charset="0"/>
                <a:ea typeface="+mn-ea"/>
                <a:cs typeface="Arial" pitchFamily="34" charset="0"/>
              </a:defRPr>
            </a:lvl1pPr>
            <a:lvl2pPr>
              <a:lnSpc>
                <a:spcPct val="106000"/>
              </a:lnSpc>
              <a:spcBef>
                <a:spcPts val="1056"/>
              </a:spcBef>
              <a:defRPr baseline="0">
                <a:latin typeface="Arial" pitchFamily="34" charset="0"/>
                <a:ea typeface="+mn-ea"/>
                <a:cs typeface="Arial" pitchFamily="34" charset="0"/>
              </a:defRPr>
            </a:lvl2pPr>
            <a:lvl3pPr>
              <a:lnSpc>
                <a:spcPct val="106000"/>
              </a:lnSpc>
              <a:spcBef>
                <a:spcPts val="480"/>
              </a:spcBef>
              <a:defRPr baseline="0">
                <a:latin typeface="Arial" pitchFamily="34" charset="0"/>
                <a:ea typeface="+mn-ea"/>
                <a:cs typeface="Arial" pitchFamily="34" charset="0"/>
              </a:defRPr>
            </a:lvl3pPr>
            <a:lvl4pPr>
              <a:lnSpc>
                <a:spcPct val="106000"/>
              </a:lnSpc>
              <a:defRPr baseline="0">
                <a:latin typeface="Arial" pitchFamily="34" charset="0"/>
                <a:ea typeface="+mn-ea"/>
                <a:cs typeface="Arial" pitchFamily="34" charset="0"/>
              </a:defRPr>
            </a:lvl4pPr>
          </a:lstStyle>
          <a:p>
            <a:pPr lvl="0"/>
            <a:r>
              <a:rPr lang="ja-JP" altLang="en-US"/>
              <a:t>マスター テキストの書式設定</a:t>
            </a:r>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defRPr baseline="0">
                <a:latin typeface="+mn-lt"/>
                <a:ea typeface="+mn-ea"/>
              </a:defRPr>
            </a:lvl1pPr>
            <a:lvl2pPr>
              <a:lnSpc>
                <a:spcPct val="106000"/>
              </a:lnSpc>
              <a:spcBef>
                <a:spcPts val="1056"/>
              </a:spcBef>
              <a:defRPr baseline="0">
                <a:latin typeface="+mn-lt"/>
                <a:ea typeface="+mn-ea"/>
              </a:defRPr>
            </a:lvl2pPr>
            <a:lvl3pPr>
              <a:lnSpc>
                <a:spcPct val="106000"/>
              </a:lnSpc>
              <a:spcBef>
                <a:spcPts val="480"/>
              </a:spcBef>
              <a:defRPr baseline="0">
                <a:latin typeface="+mn-lt"/>
                <a:ea typeface="+mn-ea"/>
              </a:defRPr>
            </a:lvl3pPr>
            <a:lvl4pPr>
              <a:lnSpc>
                <a:spcPct val="106000"/>
              </a:lnSpc>
              <a:defRPr baseline="0">
                <a:latin typeface="+mn-lt"/>
                <a:ea typeface="+mn-ea"/>
              </a:defRPr>
            </a:lvl4pPr>
          </a:lstStyle>
          <a:p>
            <a:pPr lvl="0"/>
            <a:r>
              <a:rPr lang="ja-JP" altLang="en-US"/>
              <a:t>マスター テキストの書式設定</a:t>
            </a:r>
          </a:p>
          <a:p>
            <a:pPr lvl="1"/>
            <a:r>
              <a:rPr lang="ja-JP" altLang="en-US"/>
              <a:t>第 </a:t>
            </a:r>
            <a:r>
              <a:rPr lang="en-US" altLang="ja-JP"/>
              <a:t>1 </a:t>
            </a:r>
            <a:r>
              <a:rPr lang="ja-JP" altLang="en-US"/>
              <a:t>レベル</a:t>
            </a:r>
          </a:p>
          <a:p>
            <a:pPr lvl="2"/>
            <a:r>
              <a:rPr lang="ja-JP" altLang="en-US"/>
              <a:t>第 </a:t>
            </a:r>
            <a:r>
              <a:rPr lang="en-US" altLang="ja-JP"/>
              <a:t>2 </a:t>
            </a:r>
            <a:r>
              <a:rPr lang="ja-JP" altLang="en-US"/>
              <a:t>レベル</a:t>
            </a:r>
          </a:p>
          <a:p>
            <a:pPr lvl="3"/>
            <a:r>
              <a:rPr lang="ja-JP" altLang="en-US"/>
              <a:t>第 </a:t>
            </a:r>
            <a:r>
              <a:rPr lang="en-US" altLang="ja-JP"/>
              <a:t>3 </a:t>
            </a:r>
            <a:r>
              <a:rPr lang="ja-JP" altLang="en-US"/>
              <a:t>レベル</a:t>
            </a:r>
          </a:p>
        </p:txBody>
      </p:sp>
      <p:sp>
        <p:nvSpPr>
          <p:cNvPr id="3" name="テキスト プレースホルダー 2"/>
          <p:cNvSpPr>
            <a:spLocks noGrp="1"/>
          </p:cNvSpPr>
          <p:nvPr>
            <p:ph type="body" sz="quarter" idx="18" hasCustomPrompt="1"/>
          </p:nvPr>
        </p:nvSpPr>
        <p:spPr bwMode="gray">
          <a:xfrm>
            <a:off x="417000"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a:t>Header</a:t>
            </a:r>
            <a:r>
              <a:rPr kumimoji="1" lang="ja-JP" altLang="en-US"/>
              <a:t>を入力（スライドタイトル）</a:t>
            </a:r>
          </a:p>
        </p:txBody>
      </p:sp>
      <p:sp>
        <p:nvSpPr>
          <p:cNvPr id="18" name="テキスト プレースホルダー 2"/>
          <p:cNvSpPr>
            <a:spLocks noGrp="1"/>
          </p:cNvSpPr>
          <p:nvPr>
            <p:ph type="body" sz="quarter" idx="19" hasCustomPrompt="1"/>
          </p:nvPr>
        </p:nvSpPr>
        <p:spPr bwMode="gray">
          <a:xfrm>
            <a:off x="5132388"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p>
            <a:r>
              <a:rPr lang="ja-JP" altLang="en-US" noProof="0"/>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751094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329153851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5" name="スライド番号プレースホルダー 5">
            <a:extLst>
              <a:ext uri="{FF2B5EF4-FFF2-40B4-BE49-F238E27FC236}">
                <a16:creationId xmlns:a16="http://schemas.microsoft.com/office/drawing/2014/main" id="{03960CF3-3D27-4FE5-A0EA-393F55774526}"/>
              </a:ext>
            </a:extLst>
          </p:cNvPr>
          <p:cNvSpPr>
            <a:spLocks noGrp="1"/>
          </p:cNvSpPr>
          <p:nvPr>
            <p:ph type="sldNum" sz="quarter" idx="12"/>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a:p>
        </p:txBody>
      </p:sp>
      <p:sp>
        <p:nvSpPr>
          <p:cNvPr id="6" name="フッター プレースホルダー 4">
            <a:extLst>
              <a:ext uri="{FF2B5EF4-FFF2-40B4-BE49-F238E27FC236}">
                <a16:creationId xmlns:a16="http://schemas.microsoft.com/office/drawing/2014/main" id="{D39CE525-0659-419D-938D-400F4AF609BF}"/>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a:p>
        </p:txBody>
      </p:sp>
    </p:spTree>
    <p:extLst>
      <p:ext uri="{BB962C8B-B14F-4D97-AF65-F5344CB8AC3E}">
        <p14:creationId xmlns:p14="http://schemas.microsoft.com/office/powerpoint/2010/main" val="961982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4" name="正方形/長方形 3"/>
          <p:cNvSpPr/>
          <p:nvPr userDrawn="1"/>
        </p:nvSpPr>
        <p:spPr>
          <a:xfrm>
            <a:off x="-6350" y="548680"/>
            <a:ext cx="991235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タイトル 1"/>
          <p:cNvSpPr>
            <a:spLocks noGrp="1"/>
          </p:cNvSpPr>
          <p:nvPr>
            <p:ph type="title"/>
          </p:nvPr>
        </p:nvSpPr>
        <p:spPr>
          <a:xfrm>
            <a:off x="272480" y="188640"/>
            <a:ext cx="9361039" cy="351109"/>
          </a:xfrm>
          <a:prstGeom prst="rect">
            <a:avLst/>
          </a:prstGeom>
        </p:spPr>
        <p:txBody>
          <a:bodyPr vert="horz"/>
          <a:lstStyle>
            <a:lvl1pPr algn="l">
              <a:defRPr sz="1600" b="1">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a:t>マスター タイトルの書式設定</a:t>
            </a:r>
          </a:p>
        </p:txBody>
      </p:sp>
      <p:sp>
        <p:nvSpPr>
          <p:cNvPr id="7" name="スライド番号プレースホルダー 5"/>
          <p:cNvSpPr>
            <a:spLocks noGrp="1"/>
          </p:cNvSpPr>
          <p:nvPr>
            <p:ph type="sldNum" sz="quarter" idx="12"/>
          </p:nvPr>
        </p:nvSpPr>
        <p:spPr>
          <a:xfrm>
            <a:off x="344489" y="6597384"/>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a:p>
        </p:txBody>
      </p:sp>
      <p:sp>
        <p:nvSpPr>
          <p:cNvPr id="5" name="フッター プレースホルダー 4">
            <a:extLst>
              <a:ext uri="{FF2B5EF4-FFF2-40B4-BE49-F238E27FC236}">
                <a16:creationId xmlns:a16="http://schemas.microsoft.com/office/drawing/2014/main" id="{59D2D8BA-D67A-4DE2-A5AC-B8B630953AFA}"/>
              </a:ext>
            </a:extLst>
          </p:cNvPr>
          <p:cNvSpPr>
            <a:spLocks noGrp="1"/>
          </p:cNvSpPr>
          <p:nvPr>
            <p:ph type="ftr" sz="quarter" idx="3"/>
          </p:nvPr>
        </p:nvSpPr>
        <p:spPr>
          <a:xfrm>
            <a:off x="920553" y="6597384"/>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a:p>
        </p:txBody>
      </p:sp>
    </p:spTree>
    <p:extLst>
      <p:ext uri="{BB962C8B-B14F-4D97-AF65-F5344CB8AC3E}">
        <p14:creationId xmlns:p14="http://schemas.microsoft.com/office/powerpoint/2010/main" val="225861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a:t>表紙タイトル</a:t>
            </a:r>
            <a:endParaRPr lang="en-US" noProof="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a:t>表紙サブタイトル</a:t>
            </a:r>
            <a:endParaRPr lang="en-US" noProof="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79343854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p>
        </p:txBody>
      </p:sp>
    </p:spTree>
    <p:extLst>
      <p:ext uri="{BB962C8B-B14F-4D97-AF65-F5344CB8AC3E}">
        <p14:creationId xmlns:p14="http://schemas.microsoft.com/office/powerpoint/2010/main" val="298290319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2894029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Tree>
    <p:extLst>
      <p:ext uri="{BB962C8B-B14F-4D97-AF65-F5344CB8AC3E}">
        <p14:creationId xmlns:p14="http://schemas.microsoft.com/office/powerpoint/2010/main" val="1633268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168936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a:t>Header</a:t>
            </a:r>
            <a:r>
              <a:rPr kumimoji="1" lang="ja-JP" altLang="en-US"/>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a:t>キーメッセージを入力（本スライドで一番伝えたいこと＜名詞止め・体言止め不可＞）</a:t>
            </a:r>
            <a:endParaRPr kumimoji="1" lang="ja-JP" altLang="en-US"/>
          </a:p>
        </p:txBody>
      </p:sp>
    </p:spTree>
    <p:extLst>
      <p:ext uri="{BB962C8B-B14F-4D97-AF65-F5344CB8AC3E}">
        <p14:creationId xmlns:p14="http://schemas.microsoft.com/office/powerpoint/2010/main" val="225068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14.xml"/><Relationship Id="rId7"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ags" Target="../tags/tag4.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oleObject" Target="../embeddings/oleObject1.bin"/><Relationship Id="rId2" Type="http://schemas.openxmlformats.org/officeDocument/2006/relationships/slideLayout" Target="../slideLayouts/slideLayout17.xml"/><Relationship Id="rId16" Type="http://schemas.openxmlformats.org/officeDocument/2006/relationships/tags" Target="../tags/tag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66000A9-1FAB-D616-82AD-A83810DEC7C3}"/>
              </a:ext>
            </a:extLst>
          </p:cNvPr>
          <p:cNvGraphicFramePr>
            <a:graphicFrameLocks noChangeAspect="1"/>
          </p:cNvGraphicFramePr>
          <p:nvPr userDrawn="1">
            <p:custDataLst>
              <p:tags r:id="rId13"/>
            </p:custDataLst>
            <p:extLst>
              <p:ext uri="{D42A27DB-BD31-4B8C-83A1-F6EECF244321}">
                <p14:modId xmlns:p14="http://schemas.microsoft.com/office/powerpoint/2010/main" val="21630477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4" imgW="639" imgH="642" progId="TCLayout.ActiveDocument.1">
                  <p:embed/>
                </p:oleObj>
              </mc:Choice>
              <mc:Fallback>
                <p:oleObj name="think-cellスライド" r:id="rId14" imgW="639" imgH="642" progId="TCLayout.ActiveDocument.1">
                  <p:embed/>
                  <p:pic>
                    <p:nvPicPr>
                      <p:cNvPr id="4" name="think-cell data - do not delete" hidden="1">
                        <a:extLst>
                          <a:ext uri="{FF2B5EF4-FFF2-40B4-BE49-F238E27FC236}">
                            <a16:creationId xmlns:a16="http://schemas.microsoft.com/office/drawing/2014/main" id="{166000A9-1FAB-D616-82AD-A83810DEC7C3}"/>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a:t>キーメッセージを入力（本スライドで一番伝えたいこと＜名詞止め・体言止め不可＞）</a:t>
            </a:r>
            <a:endParaRPr lang="en-US" noProof="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a:t>マスター テキストの書式設定</a:t>
            </a:r>
            <a:endParaRPr kumimoji="1" lang="en-US" altLang="ja-JP"/>
          </a:p>
          <a:p>
            <a:pPr lvl="1"/>
            <a:r>
              <a:rPr kumimoji="1" lang="ja-JP" altLang="en-US"/>
              <a:t>第 </a:t>
            </a:r>
            <a:r>
              <a:rPr kumimoji="1" lang="en-US" altLang="ja-JP"/>
              <a:t>1 </a:t>
            </a:r>
            <a:r>
              <a:rPr kumimoji="1" lang="ja-JP" altLang="en-US"/>
              <a:t>レベル</a:t>
            </a:r>
            <a:endParaRPr kumimoji="1" lang="en-US" altLang="ja-JP"/>
          </a:p>
          <a:p>
            <a:pPr lvl="2"/>
            <a:r>
              <a:rPr kumimoji="1" lang="ja-JP" altLang="en-US"/>
              <a:t>第 </a:t>
            </a:r>
            <a:r>
              <a:rPr kumimoji="1" lang="en-US" altLang="ja-JP"/>
              <a:t>2 </a:t>
            </a:r>
            <a:r>
              <a:rPr kumimoji="1" lang="ja-JP" altLang="en-US"/>
              <a:t>レベル</a:t>
            </a:r>
            <a:endParaRPr kumimoji="1" lang="en-US" altLang="ja-JP"/>
          </a:p>
          <a:p>
            <a:pPr lvl="3"/>
            <a:r>
              <a:rPr kumimoji="1" lang="ja-JP" altLang="en-US"/>
              <a:t>第 </a:t>
            </a:r>
            <a:r>
              <a:rPr kumimoji="1" lang="en-US" altLang="ja-JP"/>
              <a:t>3 </a:t>
            </a:r>
            <a:r>
              <a:rPr kumimoji="1" lang="ja-JP" altLang="en-US"/>
              <a:t>レベル</a:t>
            </a:r>
            <a:endParaRPr kumimoji="1" lang="en-US" altLang="ja-JP"/>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935" r:id="rId1"/>
    <p:sldLayoutId id="2147483944" r:id="rId2"/>
    <p:sldLayoutId id="2147483951" r:id="rId3"/>
    <p:sldLayoutId id="2147483952" r:id="rId4"/>
    <p:sldLayoutId id="2147483911" r:id="rId5"/>
    <p:sldLayoutId id="2147483912" r:id="rId6"/>
    <p:sldLayoutId id="2147483934" r:id="rId7"/>
    <p:sldLayoutId id="2147483936" r:id="rId8"/>
    <p:sldLayoutId id="2147483937" r:id="rId9"/>
    <p:sldLayoutId id="2147483938" r:id="rId10"/>
    <p:sldLayoutId id="2147483939" r:id="rId11"/>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818FD873-9E0B-1F29-ABD9-FDD6E21ED35D}"/>
              </a:ext>
            </a:extLst>
          </p:cNvPr>
          <p:cNvGraphicFramePr>
            <a:graphicFrameLocks noChangeAspect="1"/>
          </p:cNvGraphicFramePr>
          <p:nvPr userDrawn="1">
            <p:custDataLst>
              <p:tags r:id="rId6"/>
            </p:custDataLst>
            <p:extLst>
              <p:ext uri="{D42A27DB-BD31-4B8C-83A1-F6EECF244321}">
                <p14:modId xmlns:p14="http://schemas.microsoft.com/office/powerpoint/2010/main" val="4048960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639" imgH="642" progId="TCLayout.ActiveDocument.1">
                  <p:embed/>
                </p:oleObj>
              </mc:Choice>
              <mc:Fallback>
                <p:oleObj name="think-cellスライド" r:id="rId7" imgW="639" imgH="642" progId="TCLayout.ActiveDocument.1">
                  <p:embed/>
                  <p:pic>
                    <p:nvPicPr>
                      <p:cNvPr id="4" name="think-cell data - do not delete" hidden="1">
                        <a:extLst>
                          <a:ext uri="{FF2B5EF4-FFF2-40B4-BE49-F238E27FC236}">
                            <a16:creationId xmlns:a16="http://schemas.microsoft.com/office/drawing/2014/main" id="{818FD873-9E0B-1F29-ABD9-FDD6E21ED35D}"/>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a:t>キーメッセージを入力（本スライドで一番伝えたいこと＜名詞止め・体言止め不可＞）</a:t>
            </a:r>
            <a:endParaRPr lang="en-US" noProof="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a:p>
        </p:txBody>
      </p:sp>
      <p:sp>
        <p:nvSpPr>
          <p:cNvPr id="3" name="テキスト プレースホルダー 2"/>
          <p:cNvSpPr>
            <a:spLocks noGrp="1"/>
          </p:cNvSpPr>
          <p:nvPr>
            <p:ph type="body" idx="1"/>
          </p:nvPr>
        </p:nvSpPr>
        <p:spPr bwMode="gray">
          <a:xfrm>
            <a:off x="417600" y="1476000"/>
            <a:ext cx="9072000" cy="4824000"/>
          </a:xfrm>
          <a:prstGeom prst="rect">
            <a:avLst/>
          </a:prstGeom>
        </p:spPr>
        <p:txBody>
          <a:bodyPr vert="horz" lIns="0" tIns="0" rIns="0" bIns="0" rtlCol="0">
            <a:normAutofit/>
          </a:bodyPr>
          <a:lstStyle/>
          <a:p>
            <a:pPr lvl="0"/>
            <a:r>
              <a:rPr kumimoji="1" lang="ja-JP" altLang="en-US"/>
              <a:t>マスター テキストの書式設定</a:t>
            </a:r>
            <a:endParaRPr kumimoji="1" lang="en-US" altLang="ja-JP"/>
          </a:p>
          <a:p>
            <a:pPr lvl="1"/>
            <a:r>
              <a:rPr kumimoji="1" lang="ja-JP" altLang="en-US"/>
              <a:t>第 </a:t>
            </a:r>
            <a:r>
              <a:rPr kumimoji="1" lang="en-US" altLang="ja-JP"/>
              <a:t>1 </a:t>
            </a:r>
            <a:r>
              <a:rPr kumimoji="1" lang="ja-JP" altLang="en-US"/>
              <a:t>レベル</a:t>
            </a:r>
          </a:p>
          <a:p>
            <a:pPr lvl="2"/>
            <a:r>
              <a:rPr kumimoji="1" lang="ja-JP" altLang="en-US"/>
              <a:t>第 </a:t>
            </a:r>
            <a:r>
              <a:rPr kumimoji="1" lang="en-US" altLang="ja-JP"/>
              <a:t>2 </a:t>
            </a:r>
            <a:r>
              <a:rPr kumimoji="1" lang="ja-JP" altLang="en-US"/>
              <a:t>レベル</a:t>
            </a:r>
          </a:p>
          <a:p>
            <a:pPr lvl="3"/>
            <a:r>
              <a:rPr kumimoji="1" lang="ja-JP" altLang="en-US"/>
              <a:t>第 </a:t>
            </a:r>
            <a:r>
              <a:rPr kumimoji="1" lang="en-US" altLang="ja-JP"/>
              <a:t>3 </a:t>
            </a:r>
            <a:r>
              <a:rPr kumimoji="1" lang="ja-JP" altLang="en-US"/>
              <a:t>レベル</a:t>
            </a:r>
          </a:p>
        </p:txBody>
      </p:sp>
    </p:spTree>
    <p:extLst>
      <p:ext uri="{BB962C8B-B14F-4D97-AF65-F5344CB8AC3E}">
        <p14:creationId xmlns:p14="http://schemas.microsoft.com/office/powerpoint/2010/main" val="253086590"/>
      </p:ext>
    </p:extLst>
  </p:cSld>
  <p:clrMap bg1="lt1" tx1="dk1" bg2="lt2" tx2="dk2" accent1="accent1" accent2="accent2" accent3="accent3" accent4="accent4" accent5="accent5" accent6="accent6" hlink="hlink" folHlink="folHlink"/>
  <p:sldLayoutIdLst>
    <p:sldLayoutId id="2147483948" r:id="rId1"/>
    <p:sldLayoutId id="2147483941" r:id="rId2"/>
    <p:sldLayoutId id="2147483949" r:id="rId3"/>
    <p:sldLayoutId id="2147483950" r:id="rId4"/>
  </p:sldLayoutIdLst>
  <p:hf hdr="0" dt="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8" orient="horz" pos="640">
          <p15:clr>
            <a:srgbClr val="A4A3A4"/>
          </p15:clr>
        </p15:guide>
        <p15:guide id="9" orient="horz" pos="935">
          <p15:clr>
            <a:srgbClr val="A4A3A4"/>
          </p15:clr>
        </p15:guide>
        <p15:guide id="10" orient="horz" pos="3974">
          <p15:clr>
            <a:srgbClr val="A4A3A4"/>
          </p15:clr>
        </p15:guide>
        <p15:guide id="11" orient="horz" pos="4156">
          <p15:clr>
            <a:srgbClr val="A4A3A4"/>
          </p15:clr>
        </p15:guide>
        <p15:guide id="12" orient="horz" pos="4269">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19BBE71-1A4F-F03D-9295-7F7EE09833B3}"/>
              </a:ext>
            </a:extLst>
          </p:cNvPr>
          <p:cNvGraphicFramePr>
            <a:graphicFrameLocks noChangeAspect="1"/>
          </p:cNvGraphicFramePr>
          <p:nvPr userDrawn="1">
            <p:custDataLst>
              <p:tags r:id="rId16"/>
            </p:custDataLst>
            <p:extLst>
              <p:ext uri="{D42A27DB-BD31-4B8C-83A1-F6EECF244321}">
                <p14:modId xmlns:p14="http://schemas.microsoft.com/office/powerpoint/2010/main" val="1693362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7" imgW="639" imgH="642" progId="TCLayout.ActiveDocument.1">
                  <p:embed/>
                </p:oleObj>
              </mc:Choice>
              <mc:Fallback>
                <p:oleObj name="think-cellスライド" r:id="rId17" imgW="639" imgH="642" progId="TCLayout.ActiveDocument.1">
                  <p:embed/>
                  <p:pic>
                    <p:nvPicPr>
                      <p:cNvPr id="4" name="think-cell data - do not delete" hidden="1">
                        <a:extLst>
                          <a:ext uri="{FF2B5EF4-FFF2-40B4-BE49-F238E27FC236}">
                            <a16:creationId xmlns:a16="http://schemas.microsoft.com/office/drawing/2014/main" id="{319BBE71-1A4F-F03D-9295-7F7EE09833B3}"/>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a:t>キーメッセージを入力（本スライドで一番伝えたいこと＜名詞止め・体言止め不可＞）</a:t>
            </a:r>
            <a:endParaRPr lang="en-US" noProof="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a:t>マスター テキストの書式設定</a:t>
            </a:r>
            <a:endParaRPr kumimoji="1" lang="en-US" altLang="ja-JP"/>
          </a:p>
          <a:p>
            <a:pPr lvl="1"/>
            <a:r>
              <a:rPr kumimoji="1" lang="ja-JP" altLang="en-US"/>
              <a:t>第 </a:t>
            </a:r>
            <a:r>
              <a:rPr kumimoji="1" lang="en-US" altLang="ja-JP"/>
              <a:t>1 </a:t>
            </a:r>
            <a:r>
              <a:rPr kumimoji="1" lang="ja-JP" altLang="en-US"/>
              <a:t>レベル</a:t>
            </a:r>
            <a:endParaRPr kumimoji="1" lang="en-US" altLang="ja-JP"/>
          </a:p>
          <a:p>
            <a:pPr lvl="2"/>
            <a:r>
              <a:rPr kumimoji="1" lang="ja-JP" altLang="en-US"/>
              <a:t>第 </a:t>
            </a:r>
            <a:r>
              <a:rPr kumimoji="1" lang="en-US" altLang="ja-JP"/>
              <a:t>2 </a:t>
            </a:r>
            <a:r>
              <a:rPr kumimoji="1" lang="ja-JP" altLang="en-US"/>
              <a:t>レベル</a:t>
            </a:r>
            <a:endParaRPr kumimoji="1" lang="en-US" altLang="ja-JP"/>
          </a:p>
          <a:p>
            <a:pPr lvl="3"/>
            <a:r>
              <a:rPr kumimoji="1" lang="ja-JP" altLang="en-US"/>
              <a:t>第 </a:t>
            </a:r>
            <a:r>
              <a:rPr kumimoji="1" lang="en-US" altLang="ja-JP"/>
              <a:t>3 </a:t>
            </a:r>
            <a:r>
              <a:rPr kumimoji="1" lang="ja-JP" altLang="en-US"/>
              <a:t>レベル</a:t>
            </a:r>
            <a:endParaRPr kumimoji="1" lang="en-US" altLang="ja-JP"/>
          </a:p>
        </p:txBody>
      </p:sp>
    </p:spTree>
    <p:extLst>
      <p:ext uri="{BB962C8B-B14F-4D97-AF65-F5344CB8AC3E}">
        <p14:creationId xmlns:p14="http://schemas.microsoft.com/office/powerpoint/2010/main" val="290229792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4" r:id="rId13"/>
    <p:sldLayoutId id="2147483975" r:id="rId14"/>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8EFC5F7-FC93-4607-B84A-798C396DF5A9}"/>
              </a:ext>
            </a:extLst>
          </p:cNvPr>
          <p:cNvGraphicFramePr>
            <a:graphicFrameLocks noChangeAspect="1"/>
          </p:cNvGraphicFramePr>
          <p:nvPr userDrawn="1">
            <p:custDataLst>
              <p:tags r:id="rId4"/>
            </p:custDataLst>
            <p:extLst>
              <p:ext uri="{D42A27DB-BD31-4B8C-83A1-F6EECF244321}">
                <p14:modId xmlns:p14="http://schemas.microsoft.com/office/powerpoint/2010/main" val="13667838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639" imgH="642" progId="TCLayout.ActiveDocument.1">
                  <p:embed/>
                </p:oleObj>
              </mc:Choice>
              <mc:Fallback>
                <p:oleObj name="think-cellスライド" r:id="rId5" imgW="639" imgH="642" progId="TCLayout.ActiveDocument.1">
                  <p:embed/>
                  <p:pic>
                    <p:nvPicPr>
                      <p:cNvPr id="2" name="think-cell data - do not delete" hidden="1">
                        <a:extLst>
                          <a:ext uri="{FF2B5EF4-FFF2-40B4-BE49-F238E27FC236}">
                            <a16:creationId xmlns:a16="http://schemas.microsoft.com/office/drawing/2014/main" id="{08EFC5F7-FC93-4607-B84A-798C396DF5A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スライド番号プレースホルダー 5">
            <a:extLst>
              <a:ext uri="{FF2B5EF4-FFF2-40B4-BE49-F238E27FC236}">
                <a16:creationId xmlns:a16="http://schemas.microsoft.com/office/drawing/2014/main" id="{6FA5FB54-C568-4674-816A-EA208A36FDDF}"/>
              </a:ext>
            </a:extLst>
          </p:cNvPr>
          <p:cNvSpPr>
            <a:spLocks noGrp="1"/>
          </p:cNvSpPr>
          <p:nvPr>
            <p:ph type="sldNum" sz="quarter" idx="4"/>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a:p>
        </p:txBody>
      </p:sp>
      <p:sp>
        <p:nvSpPr>
          <p:cNvPr id="5" name="フッター プレースホルダー 4">
            <a:extLst>
              <a:ext uri="{FF2B5EF4-FFF2-40B4-BE49-F238E27FC236}">
                <a16:creationId xmlns:a16="http://schemas.microsoft.com/office/drawing/2014/main" id="{C4BDEA9F-6022-44CE-947C-92DC35BCC1AB}"/>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latin typeface="Yu Gothic UI" panose="020B0500000000000000" pitchFamily="50" charset="-128"/>
                <a:ea typeface="Yu Gothic UI" panose="020B0500000000000000" pitchFamily="50" charset="-128"/>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a:p>
        </p:txBody>
      </p:sp>
    </p:spTree>
    <p:extLst>
      <p:ext uri="{BB962C8B-B14F-4D97-AF65-F5344CB8AC3E}">
        <p14:creationId xmlns:p14="http://schemas.microsoft.com/office/powerpoint/2010/main" val="1855278082"/>
      </p:ext>
    </p:extLst>
  </p:cSld>
  <p:clrMap bg1="lt1" tx1="dk1" bg2="lt2" tx2="dk2" accent1="accent1" accent2="accent2" accent3="accent3" accent4="accent4" accent5="accent5" accent6="accent6" hlink="hlink" folHlink="folHlink"/>
  <p:sldLayoutIdLst>
    <p:sldLayoutId id="2147483977" r:id="rId1"/>
    <p:sldLayoutId id="2147483978" r:id="rId2"/>
  </p:sldLayoutIdLst>
  <p:hf hdr="0" dt="0"/>
  <p:txStyles>
    <p:titleStyle>
      <a:lvl1pPr algn="ctr" rtl="0" eaLnBrk="0" fontAlgn="base" hangingPunct="0">
        <a:spcBef>
          <a:spcPct val="0"/>
        </a:spcBef>
        <a:spcAft>
          <a:spcPct val="0"/>
        </a:spcAft>
        <a:defRPr kumimoji="1" sz="4400"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8" Type="http://schemas.openxmlformats.org/officeDocument/2006/relationships/hyperlink" Target="https://www.reconstruction.go.jp/topics/cat-11/cat-41/cat-142/20230928101604/" TargetMode="External"/><Relationship Id="rId3" Type="http://schemas.openxmlformats.org/officeDocument/2006/relationships/notesSlide" Target="../notesSlides/notesSlide2.xml"/><Relationship Id="rId7" Type="http://schemas.openxmlformats.org/officeDocument/2006/relationships/hyperlink" Target="https://www.reconstruction.go.jp/topics/cat-11/cat-41/cat-142/20170913162153/" TargetMode="External"/><Relationship Id="rId2" Type="http://schemas.openxmlformats.org/officeDocument/2006/relationships/slideLayout" Target="../slideLayouts/slideLayout31.xml"/><Relationship Id="rId1" Type="http://schemas.openxmlformats.org/officeDocument/2006/relationships/tags" Target="../tags/tag8.xml"/><Relationship Id="rId6" Type="http://schemas.openxmlformats.org/officeDocument/2006/relationships/hyperlink" Target="https://www.meti.go.jp/earthquake/nuclear/kinkyu.html" TargetMode="External"/><Relationship Id="rId5" Type="http://schemas.openxmlformats.org/officeDocument/2006/relationships/image" Target="../media/image1.emf"/><Relationship Id="rId4" Type="http://schemas.openxmlformats.org/officeDocument/2006/relationships/oleObject" Target="../embeddings/oleObject1.bin"/><Relationship Id="rId9" Type="http://schemas.openxmlformats.org/officeDocument/2006/relationships/hyperlink" Target="https://www.jgrants-portal.go.jp/subsidy/a0WJ200000CDK64MAH"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9.xml"/><Relationship Id="rId1" Type="http://schemas.openxmlformats.org/officeDocument/2006/relationships/slideLayout" Target="../slideLayouts/slideLayout31.xml"/><Relationship Id="rId5" Type="http://schemas.openxmlformats.org/officeDocument/2006/relationships/image" Target="../media/image6.emf"/><Relationship Id="rId4" Type="http://schemas.openxmlformats.org/officeDocument/2006/relationships/package" Target="../embeddings/Microsoft_Excel_Worksheet.xls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1.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 19">
            <a:extLst>
              <a:ext uri="{FF2B5EF4-FFF2-40B4-BE49-F238E27FC236}">
                <a16:creationId xmlns:a16="http://schemas.microsoft.com/office/drawing/2014/main" id="{747144FC-E4E4-4AE3-B451-1B9E82050758}"/>
              </a:ext>
            </a:extLst>
          </p:cNvPr>
          <p:cNvGraphicFramePr>
            <a:graphicFrameLocks noGrp="1"/>
          </p:cNvGraphicFramePr>
          <p:nvPr>
            <p:extLst>
              <p:ext uri="{D42A27DB-BD31-4B8C-83A1-F6EECF244321}">
                <p14:modId xmlns:p14="http://schemas.microsoft.com/office/powerpoint/2010/main" val="1283834796"/>
              </p:ext>
            </p:extLst>
          </p:nvPr>
        </p:nvGraphicFramePr>
        <p:xfrm>
          <a:off x="658810" y="2313649"/>
          <a:ext cx="8949120" cy="2872260"/>
        </p:xfrm>
        <a:graphic>
          <a:graphicData uri="http://schemas.openxmlformats.org/drawingml/2006/table">
            <a:tbl>
              <a:tblPr firstRow="1" bandRow="1">
                <a:tableStyleId>{5C22544A-7EE6-4342-B048-85BDC9FD1C3A}</a:tableStyleId>
              </a:tblPr>
              <a:tblGrid>
                <a:gridCol w="2218300">
                  <a:extLst>
                    <a:ext uri="{9D8B030D-6E8A-4147-A177-3AD203B41FA5}">
                      <a16:colId xmlns:a16="http://schemas.microsoft.com/office/drawing/2014/main" val="612360882"/>
                    </a:ext>
                  </a:extLst>
                </a:gridCol>
                <a:gridCol w="1037700">
                  <a:extLst>
                    <a:ext uri="{9D8B030D-6E8A-4147-A177-3AD203B41FA5}">
                      <a16:colId xmlns:a16="http://schemas.microsoft.com/office/drawing/2014/main" val="417653922"/>
                    </a:ext>
                  </a:extLst>
                </a:gridCol>
                <a:gridCol w="1000416">
                  <a:extLst>
                    <a:ext uri="{9D8B030D-6E8A-4147-A177-3AD203B41FA5}">
                      <a16:colId xmlns:a16="http://schemas.microsoft.com/office/drawing/2014/main" val="1347542361"/>
                    </a:ext>
                  </a:extLst>
                </a:gridCol>
                <a:gridCol w="720000">
                  <a:extLst>
                    <a:ext uri="{9D8B030D-6E8A-4147-A177-3AD203B41FA5}">
                      <a16:colId xmlns:a16="http://schemas.microsoft.com/office/drawing/2014/main" val="3041436933"/>
                    </a:ext>
                  </a:extLst>
                </a:gridCol>
                <a:gridCol w="469902">
                  <a:extLst>
                    <a:ext uri="{9D8B030D-6E8A-4147-A177-3AD203B41FA5}">
                      <a16:colId xmlns:a16="http://schemas.microsoft.com/office/drawing/2014/main" val="2685449663"/>
                    </a:ext>
                  </a:extLst>
                </a:gridCol>
                <a:gridCol w="250098">
                  <a:extLst>
                    <a:ext uri="{9D8B030D-6E8A-4147-A177-3AD203B41FA5}">
                      <a16:colId xmlns:a16="http://schemas.microsoft.com/office/drawing/2014/main" val="887699476"/>
                    </a:ext>
                  </a:extLst>
                </a:gridCol>
                <a:gridCol w="830022">
                  <a:extLst>
                    <a:ext uri="{9D8B030D-6E8A-4147-A177-3AD203B41FA5}">
                      <a16:colId xmlns:a16="http://schemas.microsoft.com/office/drawing/2014/main" val="532572980"/>
                    </a:ext>
                  </a:extLst>
                </a:gridCol>
                <a:gridCol w="256269">
                  <a:extLst>
                    <a:ext uri="{9D8B030D-6E8A-4147-A177-3AD203B41FA5}">
                      <a16:colId xmlns:a16="http://schemas.microsoft.com/office/drawing/2014/main" val="3527225512"/>
                    </a:ext>
                  </a:extLst>
                </a:gridCol>
                <a:gridCol w="895859">
                  <a:extLst>
                    <a:ext uri="{9D8B030D-6E8A-4147-A177-3AD203B41FA5}">
                      <a16:colId xmlns:a16="http://schemas.microsoft.com/office/drawing/2014/main" val="2854360987"/>
                    </a:ext>
                  </a:extLst>
                </a:gridCol>
                <a:gridCol w="106081">
                  <a:extLst>
                    <a:ext uri="{9D8B030D-6E8A-4147-A177-3AD203B41FA5}">
                      <a16:colId xmlns:a16="http://schemas.microsoft.com/office/drawing/2014/main" val="1860268357"/>
                    </a:ext>
                  </a:extLst>
                </a:gridCol>
                <a:gridCol w="1164473">
                  <a:extLst>
                    <a:ext uri="{9D8B030D-6E8A-4147-A177-3AD203B41FA5}">
                      <a16:colId xmlns:a16="http://schemas.microsoft.com/office/drawing/2014/main" val="1921848409"/>
                    </a:ext>
                  </a:extLst>
                </a:gridCol>
              </a:tblGrid>
              <a:tr h="0">
                <a:tc>
                  <a:txBody>
                    <a:bodyPr/>
                    <a:lstStyle/>
                    <a:p>
                      <a:r>
                        <a:rPr kumimoji="1" lang="ja-JP" altLang="en-US" sz="1050" b="0">
                          <a:solidFill>
                            <a:schemeClr val="tx1"/>
                          </a:solidFill>
                          <a:latin typeface="+mn-ea"/>
                          <a:ea typeface="+mn-ea"/>
                          <a:sym typeface="Yu Gothic UI" panose="020B0500000000000000" pitchFamily="50" charset="-128"/>
                        </a:rPr>
                        <a:t>事業計画の概要（</a:t>
                      </a:r>
                      <a:r>
                        <a:rPr kumimoji="1" lang="en-US" altLang="ja-JP" sz="1050" b="0">
                          <a:solidFill>
                            <a:schemeClr val="tx1"/>
                          </a:solidFill>
                          <a:latin typeface="+mn-ea"/>
                          <a:ea typeface="+mn-ea"/>
                          <a:sym typeface="Yu Gothic UI" panose="020B0500000000000000" pitchFamily="50" charset="-128"/>
                        </a:rPr>
                        <a:t>100</a:t>
                      </a:r>
                      <a:r>
                        <a:rPr kumimoji="1" lang="ja-JP" altLang="en-US" sz="1050" b="0">
                          <a:solidFill>
                            <a:schemeClr val="tx1"/>
                          </a:solidFill>
                          <a:latin typeface="+mn-ea"/>
                          <a:ea typeface="+mn-ea"/>
                          <a:sym typeface="Yu Gothic UI" panose="020B0500000000000000" pitchFamily="50" charset="-128"/>
                        </a:rPr>
                        <a:t>字程度）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10">
                  <a:txBody>
                    <a:bodyPr/>
                    <a:lstStyle/>
                    <a:p>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3712293"/>
                  </a:ext>
                </a:extLst>
              </a:tr>
              <a:tr h="0">
                <a:tc>
                  <a:txBody>
                    <a:bodyPr/>
                    <a:lstStyle/>
                    <a:p>
                      <a:r>
                        <a:rPr kumimoji="1" lang="ja-JP" altLang="en-US" sz="1050" b="0">
                          <a:solidFill>
                            <a:schemeClr val="tx1"/>
                          </a:solidFill>
                          <a:latin typeface="+mn-ea"/>
                          <a:ea typeface="+mn-ea"/>
                          <a:sym typeface="Yu Gothic UI" panose="020B0500000000000000" pitchFamily="50" charset="-128"/>
                        </a:rPr>
                        <a:t>申請分野区分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l"/>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r>
                        <a:rPr kumimoji="1" lang="ja-JP" altLang="en-US" sz="1050" b="0">
                          <a:solidFill>
                            <a:schemeClr val="tx1"/>
                          </a:solidFill>
                          <a:latin typeface="+mn-ea"/>
                          <a:ea typeface="+mn-ea"/>
                          <a:sym typeface="Yu Gothic UI" panose="020B0500000000000000" pitchFamily="50" charset="-128"/>
                        </a:rPr>
                        <a:t>新規・継続の別</a:t>
                      </a:r>
                      <a:endParaRPr kumimoji="1" lang="ja-JP" altLang="en-US" sz="105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endParaRPr kumimoji="1" lang="ja-JP" altLang="en-US" sz="105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sz="105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計画年数・年数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1076016"/>
                  </a:ext>
                </a:extLst>
              </a:tr>
              <a:tr h="0">
                <a:tc>
                  <a:txBody>
                    <a:bodyPr/>
                    <a:lstStyle/>
                    <a:p>
                      <a:r>
                        <a:rPr kumimoji="1" lang="ja-JP" altLang="en-US" sz="1050" b="0">
                          <a:solidFill>
                            <a:schemeClr val="tx1"/>
                          </a:solidFill>
                          <a:latin typeface="+mn-ea"/>
                          <a:ea typeface="+mn-ea"/>
                          <a:sym typeface="Yu Gothic UI" panose="020B0500000000000000" pitchFamily="50" charset="-128"/>
                        </a:rPr>
                        <a:t>申請枠</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r>
                        <a:rPr kumimoji="1" lang="ja-JP" altLang="en-US" sz="1050">
                          <a:latin typeface="+mn-ea"/>
                          <a:ea typeface="+mn-ea"/>
                        </a:rPr>
                        <a:t>連携先</a:t>
                      </a:r>
                      <a:br>
                        <a:rPr kumimoji="1" lang="en-US" altLang="ja-JP" sz="1050">
                          <a:latin typeface="+mn-ea"/>
                          <a:ea typeface="+mn-ea"/>
                        </a:rPr>
                      </a:br>
                      <a:r>
                        <a:rPr kumimoji="1" lang="ja-JP" altLang="en-US" sz="1050">
                          <a:latin typeface="+mn-ea"/>
                          <a:ea typeface="+mn-ea"/>
                        </a:rPr>
                        <a:t>自治体</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sz="105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2">
                  <a:txBody>
                    <a:bodyPr/>
                    <a:lstStyle/>
                    <a:p>
                      <a:endParaRPr kumimoji="1" lang="ja-JP" altLang="en-US" sz="105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sz="105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補助率</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9718318"/>
                  </a:ext>
                </a:extLst>
              </a:tr>
              <a:tr h="0">
                <a:tc>
                  <a:txBody>
                    <a:bodyPr/>
                    <a:lstStyle/>
                    <a:p>
                      <a:r>
                        <a:rPr kumimoji="1" lang="ja-JP" altLang="en-US" sz="1050" b="0">
                          <a:solidFill>
                            <a:schemeClr val="tx1"/>
                          </a:solidFill>
                          <a:latin typeface="+mn-ea"/>
                          <a:ea typeface="+mn-ea"/>
                          <a:sym typeface="Yu Gothic UI" panose="020B0500000000000000" pitchFamily="50" charset="-128"/>
                        </a:rPr>
                        <a:t>有償実証の予定</a:t>
                      </a:r>
                      <a:r>
                        <a:rPr kumimoji="1" lang="ja-JP" altLang="en-US" sz="1050" b="0">
                          <a:solidFill>
                            <a:srgbClr val="FF0E0E"/>
                          </a:solidFill>
                          <a:latin typeface="+mn-ea"/>
                          <a:ea typeface="+mn-ea"/>
                          <a:sym typeface="Yu Gothic UI" panose="020B0500000000000000" pitchFamily="50" charset="-128"/>
                        </a:rPr>
                        <a:t>（有・無）</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7">
                  <a:txBody>
                    <a:bodyPr/>
                    <a:lstStyle/>
                    <a:p>
                      <a:endParaRPr kumimoji="1" lang="ja-JP" altLang="en-US" sz="105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noFill/>
                  </a:tcPr>
                </a:tc>
                <a:tc hMerge="1">
                  <a:txBody>
                    <a:bodyPr/>
                    <a:lstStyle/>
                    <a:p>
                      <a:endParaRPr kumimoji="1" lang="ja-JP" altLang="en-US"/>
                    </a:p>
                  </a:txBody>
                  <a:tcPr/>
                </a:tc>
                <a:tc hMerge="1">
                  <a:txBody>
                    <a:bodyPr/>
                    <a:lstStyle/>
                    <a:p>
                      <a:endParaRPr kumimoji="1" lang="ja-JP" altLang="en-US" sz="105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6989202"/>
                  </a:ext>
                </a:extLst>
              </a:tr>
              <a:tr h="139649">
                <a:tc>
                  <a:txBody>
                    <a:bodyPr/>
                    <a:lstStyle/>
                    <a:p>
                      <a:r>
                        <a:rPr kumimoji="1" lang="ja-JP" altLang="en-US" sz="1050" b="0">
                          <a:solidFill>
                            <a:schemeClr val="tx1"/>
                          </a:solidFill>
                          <a:latin typeface="+mn-ea"/>
                          <a:ea typeface="+mn-ea"/>
                          <a:sym typeface="Yu Gothic UI" panose="020B0500000000000000" pitchFamily="50" charset="-128"/>
                        </a:rPr>
                        <a:t>連携先事業者名（連携提案の場合）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l"/>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97855228"/>
                  </a:ext>
                </a:extLst>
              </a:tr>
              <a:tr h="0">
                <a:tc>
                  <a:txBody>
                    <a:bodyPr/>
                    <a:lstStyle/>
                    <a:p>
                      <a:r>
                        <a:rPr kumimoji="1" lang="ja-JP" altLang="en-US" sz="1050" b="0">
                          <a:solidFill>
                            <a:schemeClr val="tx1"/>
                          </a:solidFill>
                          <a:latin typeface="+mn-ea"/>
                          <a:ea typeface="+mn-ea"/>
                          <a:sym typeface="Yu Gothic UI" panose="020B0500000000000000" pitchFamily="50" charset="-128"/>
                        </a:rPr>
                        <a:t>補助事業の開始及び完了予定日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8">
                  <a:txBody>
                    <a:bodyPr/>
                    <a:lstStyle/>
                    <a:p>
                      <a:pPr algn="l"/>
                      <a:r>
                        <a:rPr kumimoji="1" lang="ja-JP" altLang="en-US" sz="1050" b="0">
                          <a:solidFill>
                            <a:schemeClr val="tx1"/>
                          </a:solidFill>
                          <a:latin typeface="+mn-ea"/>
                          <a:ea typeface="+mn-ea"/>
                          <a:sym typeface="Yu Gothic UI" panose="020B0500000000000000" pitchFamily="50" charset="-128"/>
                        </a:rPr>
                        <a:t>補助事業の開始日は交付決定日又は指令前着手承認日のいずれか早い日　～　</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pPr algn="l"/>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lumMod val="85000"/>
                          <a:lumOff val="15000"/>
                        </a:schemeClr>
                      </a:solidFill>
                      <a:prstDash val="solid"/>
                      <a:round/>
                      <a:headEnd type="none" w="med" len="med"/>
                      <a:tailEnd type="none" w="med" len="med"/>
                    </a:lnB>
                    <a:noFill/>
                  </a:tcPr>
                </a:tc>
                <a:extLst>
                  <a:ext uri="{0D108BD9-81ED-4DB2-BD59-A6C34878D82A}">
                    <a16:rowId xmlns:a16="http://schemas.microsoft.com/office/drawing/2014/main" val="1589517251"/>
                  </a:ext>
                </a:extLst>
              </a:tr>
              <a:tr h="0">
                <a:tc rowSpan="5">
                  <a:txBody>
                    <a:bodyPr/>
                    <a:lstStyle/>
                    <a:p>
                      <a:r>
                        <a:rPr kumimoji="1" lang="ja-JP" altLang="en-US" sz="1050" b="0">
                          <a:solidFill>
                            <a:schemeClr val="tx1"/>
                          </a:solidFill>
                          <a:latin typeface="+mn-ea"/>
                          <a:ea typeface="+mn-ea"/>
                          <a:sym typeface="Yu Gothic UI" panose="020B0500000000000000" pitchFamily="50" charset="-128"/>
                        </a:rPr>
                        <a:t>補助金申請額等　［単位：円］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050" b="0">
                          <a:solidFill>
                            <a:schemeClr val="tx1"/>
                          </a:solidFill>
                          <a:latin typeface="+mn-ea"/>
                          <a:ea typeface="+mn-ea"/>
                          <a:sym typeface="Yu Gothic UI" panose="020B0500000000000000" pitchFamily="50" charset="-128"/>
                        </a:rPr>
                        <a:t>経費全体額 </a:t>
                      </a:r>
                      <a:r>
                        <a:rPr kumimoji="1" lang="en-US" altLang="ja-JP" sz="1050" b="0">
                          <a:solidFill>
                            <a:schemeClr val="tx1"/>
                          </a:solidFill>
                          <a:latin typeface="+mn-ea"/>
                          <a:ea typeface="+mn-ea"/>
                          <a:sym typeface="Yu Gothic UI" panose="020B0500000000000000" pitchFamily="50" charset="-128"/>
                        </a:rPr>
                        <a:t>(A)</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2">
                  <a:txBody>
                    <a:bodyPr/>
                    <a:lstStyle/>
                    <a:p>
                      <a:pPr algn="ctr"/>
                      <a:r>
                        <a:rPr kumimoji="1" lang="zh-TW" altLang="en-US" sz="1050" b="0">
                          <a:solidFill>
                            <a:schemeClr val="tx1"/>
                          </a:solidFill>
                          <a:latin typeface="+mn-ea"/>
                          <a:ea typeface="+mn-ea"/>
                          <a:sym typeface="Yu Gothic UI" panose="020B0500000000000000" pitchFamily="50" charset="-128"/>
                        </a:rPr>
                        <a:t>補助対象経費</a:t>
                      </a:r>
                      <a:r>
                        <a:rPr kumimoji="1" lang="en-US" altLang="zh-TW" sz="1050" b="0">
                          <a:solidFill>
                            <a:schemeClr val="tx1"/>
                          </a:solidFill>
                          <a:latin typeface="+mn-ea"/>
                          <a:ea typeface="+mn-ea"/>
                          <a:sym typeface="Yu Gothic UI" panose="020B0500000000000000" pitchFamily="50" charset="-128"/>
                        </a:rPr>
                        <a:t>(B)</a:t>
                      </a:r>
                      <a:endParaRPr kumimoji="1" lang="en-US" altLang="ja-JP"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zh-TW" altLang="en-US" sz="1050" b="0">
                          <a:solidFill>
                            <a:schemeClr val="tx1"/>
                          </a:solidFill>
                          <a:latin typeface="+mn-ea"/>
                          <a:ea typeface="+mn-ea"/>
                          <a:sym typeface="Yu Gothic UI" panose="020B0500000000000000" pitchFamily="50" charset="-128"/>
                        </a:rPr>
                        <a:t>補助対象経費</a:t>
                      </a:r>
                      <a:r>
                        <a:rPr kumimoji="1" lang="en-US" altLang="zh-TW" sz="1050" b="0">
                          <a:solidFill>
                            <a:schemeClr val="tx1"/>
                          </a:solidFill>
                          <a:latin typeface="+mn-ea"/>
                          <a:ea typeface="+mn-ea"/>
                          <a:sym typeface="Yu Gothic UI" panose="020B0500000000000000" pitchFamily="50" charset="-128"/>
                        </a:rPr>
                        <a:t>(B)</a:t>
                      </a:r>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zh-TW" altLang="en-US" sz="1050" b="0">
                          <a:solidFill>
                            <a:schemeClr val="tx1"/>
                          </a:solidFill>
                          <a:latin typeface="+mn-ea"/>
                          <a:ea typeface="+mn-ea"/>
                          <a:sym typeface="Yu Gothic UI" panose="020B0500000000000000" pitchFamily="50" charset="-128"/>
                        </a:rPr>
                        <a:t>補助金</a:t>
                      </a:r>
                      <a:r>
                        <a:rPr kumimoji="1" lang="ja-JP" altLang="en-US" sz="1050" b="0">
                          <a:solidFill>
                            <a:schemeClr val="tx1"/>
                          </a:solidFill>
                          <a:latin typeface="+mn-ea"/>
                          <a:ea typeface="+mn-ea"/>
                          <a:sym typeface="Yu Gothic UI" panose="020B0500000000000000" pitchFamily="50" charset="-128"/>
                        </a:rPr>
                        <a:t>相当</a:t>
                      </a:r>
                      <a:r>
                        <a:rPr kumimoji="1" lang="zh-TW" altLang="en-US" sz="1050" b="0">
                          <a:solidFill>
                            <a:schemeClr val="tx1"/>
                          </a:solidFill>
                          <a:latin typeface="+mn-ea"/>
                          <a:ea typeface="+mn-ea"/>
                          <a:sym typeface="Yu Gothic UI" panose="020B0500000000000000" pitchFamily="50" charset="-128"/>
                        </a:rPr>
                        <a:t>額</a:t>
                      </a:r>
                      <a:r>
                        <a:rPr kumimoji="1" lang="en-US" altLang="zh-TW" sz="1050" b="0">
                          <a:solidFill>
                            <a:schemeClr val="tx1"/>
                          </a:solidFill>
                          <a:latin typeface="+mn-ea"/>
                          <a:ea typeface="+mn-ea"/>
                          <a:sym typeface="Yu Gothic UI" panose="020B0500000000000000" pitchFamily="50" charset="-128"/>
                        </a:rPr>
                        <a:t>(C)</a:t>
                      </a:r>
                      <a:endParaRPr kumimoji="1" lang="en-US" altLang="ja-JP"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r>
                        <a:rPr kumimoji="1" lang="zh-TW" altLang="en-US" sz="1050" b="0">
                          <a:solidFill>
                            <a:schemeClr val="tx1"/>
                          </a:solidFill>
                          <a:latin typeface="+mn-ea"/>
                          <a:ea typeface="+mn-ea"/>
                          <a:sym typeface="Yu Gothic UI" panose="020B0500000000000000" pitchFamily="50" charset="-128"/>
                        </a:rPr>
                        <a:t>補助金</a:t>
                      </a:r>
                      <a:r>
                        <a:rPr kumimoji="1" lang="ja-JP" altLang="en-US" sz="1050" b="0">
                          <a:solidFill>
                            <a:schemeClr val="tx1"/>
                          </a:solidFill>
                          <a:latin typeface="+mn-ea"/>
                          <a:ea typeface="+mn-ea"/>
                          <a:sym typeface="Yu Gothic UI" panose="020B0500000000000000" pitchFamily="50" charset="-128"/>
                        </a:rPr>
                        <a:t>相当</a:t>
                      </a:r>
                      <a:r>
                        <a:rPr kumimoji="1" lang="zh-TW" altLang="en-US" sz="1050" b="0">
                          <a:solidFill>
                            <a:schemeClr val="tx1"/>
                          </a:solidFill>
                          <a:latin typeface="+mn-ea"/>
                          <a:ea typeface="+mn-ea"/>
                          <a:sym typeface="Yu Gothic UI" panose="020B0500000000000000" pitchFamily="50" charset="-128"/>
                        </a:rPr>
                        <a:t>額</a:t>
                      </a:r>
                      <a:r>
                        <a:rPr kumimoji="1" lang="en-US" altLang="zh-TW" sz="1050" b="0">
                          <a:solidFill>
                            <a:schemeClr val="tx1"/>
                          </a:solidFill>
                          <a:latin typeface="+mn-ea"/>
                          <a:ea typeface="+mn-ea"/>
                          <a:sym typeface="Yu Gothic UI" panose="020B0500000000000000" pitchFamily="50" charset="-128"/>
                        </a:rPr>
                        <a:t>(C)</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zh-TW" altLang="en-US" sz="1050" b="0">
                          <a:solidFill>
                            <a:schemeClr val="tx1"/>
                          </a:solidFill>
                          <a:latin typeface="+mn-ea"/>
                          <a:ea typeface="+mn-ea"/>
                          <a:sym typeface="Yu Gothic UI" panose="020B0500000000000000" pitchFamily="50" charset="-128"/>
                        </a:rPr>
                        <a:t>補助金申請額</a:t>
                      </a:r>
                      <a:endParaRPr kumimoji="1" lang="en-US" altLang="ja-JP"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r>
                        <a:rPr kumimoji="1" lang="zh-TW" altLang="en-US" sz="1050" b="0">
                          <a:solidFill>
                            <a:schemeClr val="tx1"/>
                          </a:solidFill>
                          <a:latin typeface="+mn-ea"/>
                          <a:ea typeface="+mn-ea"/>
                          <a:sym typeface="Yu Gothic UI" panose="020B0500000000000000" pitchFamily="50" charset="-128"/>
                        </a:rPr>
                        <a:t>補助金申請額</a:t>
                      </a:r>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lumMod val="85000"/>
                          <a:lumOff val="15000"/>
                        </a:schemeClr>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extLst>
                  <a:ext uri="{0D108BD9-81ED-4DB2-BD59-A6C34878D82A}">
                    <a16:rowId xmlns:a16="http://schemas.microsoft.com/office/drawing/2014/main" val="1252590568"/>
                  </a:ext>
                </a:extLst>
              </a:tr>
              <a:tr h="174015">
                <a:tc vMerge="1">
                  <a:txBody>
                    <a:bodyPr/>
                    <a:lstStyle/>
                    <a:p>
                      <a:endParaRPr kumimoji="1" lang="ja-JP" altLang="en-US"/>
                    </a:p>
                  </a:txBody>
                  <a:tcPr/>
                </a:tc>
                <a:tc>
                  <a:txBody>
                    <a:bodyPr/>
                    <a:lstStyle/>
                    <a:p>
                      <a:pPr algn="l"/>
                      <a:r>
                        <a:rPr kumimoji="1" lang="en-US" altLang="ja-JP" sz="1050" b="0">
                          <a:solidFill>
                            <a:schemeClr val="tx1"/>
                          </a:solidFill>
                          <a:latin typeface="+mn-ea"/>
                          <a:ea typeface="+mn-ea"/>
                          <a:sym typeface="Yu Gothic UI" panose="020B0500000000000000" pitchFamily="50" charset="-128"/>
                        </a:rPr>
                        <a:t>1</a:t>
                      </a:r>
                      <a:r>
                        <a:rPr kumimoji="1" lang="ja-JP" altLang="en-US" sz="1050" b="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b="0">
                          <a:solidFill>
                            <a:srgbClr val="FF0E0E"/>
                          </a:solidFill>
                          <a:latin typeface="+mn-ea"/>
                          <a:ea typeface="+mn-ea"/>
                          <a:sym typeface="Yu Gothic UI" panose="020B0500000000000000" pitchFamily="50" charset="-128"/>
                        </a:rPr>
                        <a:t>令和　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algn="r"/>
                      <a:endParaRPr kumimoji="1" lang="ja-JP" altLang="en-US"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85196752"/>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mn-ea"/>
                          <a:ea typeface="+mn-ea"/>
                          <a:sym typeface="Yu Gothic UI" panose="020B0500000000000000" pitchFamily="50" charset="-128"/>
                        </a:rPr>
                        <a:t>2</a:t>
                      </a:r>
                      <a:r>
                        <a:rPr kumimoji="1" lang="ja-JP" altLang="en-US" sz="1050" b="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rgbClr val="FF0E0E"/>
                          </a:solidFill>
                          <a:latin typeface="+mn-ea"/>
                          <a:ea typeface="+mn-ea"/>
                          <a:sym typeface="Yu Gothic UI" panose="020B0500000000000000" pitchFamily="50" charset="-128"/>
                        </a:rPr>
                        <a:t>令和　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algn="r"/>
                      <a:endParaRPr kumimoji="1" lang="ja-JP" altLang="en-US" sz="1050" b="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783298"/>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mn-ea"/>
                          <a:ea typeface="+mn-ea"/>
                          <a:sym typeface="Yu Gothic UI" panose="020B0500000000000000" pitchFamily="50" charset="-128"/>
                        </a:rPr>
                        <a:t>3</a:t>
                      </a:r>
                      <a:r>
                        <a:rPr kumimoji="1" lang="ja-JP" altLang="en-US" sz="1050" b="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rgbClr val="FF0E0E"/>
                          </a:solidFill>
                          <a:latin typeface="+mn-ea"/>
                          <a:ea typeface="+mn-ea"/>
                          <a:sym typeface="Yu Gothic UI" panose="020B0500000000000000" pitchFamily="50" charset="-128"/>
                        </a:rPr>
                        <a:t>令和　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algn="r"/>
                      <a:endParaRPr kumimoji="1" lang="ja-JP" altLang="en-US" sz="1050" b="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4429072"/>
                  </a:ext>
                </a:extLst>
              </a:tr>
              <a:tr h="0">
                <a:tc vMerge="1">
                  <a:txBody>
                    <a:bodyPr/>
                    <a:lstStyle/>
                    <a:p>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合計</a:t>
                      </a: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algn="r"/>
                      <a:endParaRPr kumimoji="1" lang="ja-JP" altLang="en-US" sz="1050" b="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2">
                  <a:txBody>
                    <a:bodyPr/>
                    <a:lstStyle/>
                    <a:p>
                      <a:pPr algn="r"/>
                      <a:endParaRPr kumimoji="1" lang="en-US" altLang="ja-JP" sz="1050" b="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6084613"/>
                  </a:ext>
                </a:extLst>
              </a:tr>
            </a:tbl>
          </a:graphicData>
        </a:graphic>
      </p:graphicFrame>
      <p:sp>
        <p:nvSpPr>
          <p:cNvPr id="8" name="タイトル 2">
            <a:extLst>
              <a:ext uri="{FF2B5EF4-FFF2-40B4-BE49-F238E27FC236}">
                <a16:creationId xmlns:a16="http://schemas.microsoft.com/office/drawing/2014/main" id="{7D8866F9-4296-41F3-8268-6B3D2F56FC70}"/>
              </a:ext>
            </a:extLst>
          </p:cNvPr>
          <p:cNvSpPr>
            <a:spLocks noGrp="1"/>
          </p:cNvSpPr>
          <p:nvPr>
            <p:ph type="ctrTitle" idx="4294967295"/>
          </p:nvPr>
        </p:nvSpPr>
        <p:spPr>
          <a:xfrm>
            <a:off x="737411" y="1553561"/>
            <a:ext cx="8420100" cy="668337"/>
          </a:xfrm>
          <a:prstGeom prst="rect">
            <a:avLst/>
          </a:prstGeom>
        </p:spPr>
        <p:txBody>
          <a:bodyPr vert="horz" anchor="b" anchorCtr="0"/>
          <a:lstStyle/>
          <a:p>
            <a:r>
              <a:rPr lang="ja-JP" altLang="en-US" sz="1800" b="1">
                <a:latin typeface="+mn-ea"/>
                <a:ea typeface="+mn-ea"/>
                <a:sym typeface="Yu Gothic UI" panose="020B0500000000000000" pitchFamily="50" charset="-128"/>
              </a:rPr>
              <a:t>被災地域の営農再開を支援する〇〇〇技術を活用した栽培管理システムの構築</a:t>
            </a:r>
          </a:p>
        </p:txBody>
      </p:sp>
      <p:sp>
        <p:nvSpPr>
          <p:cNvPr id="3" name="スライド番号プレースホルダー 2">
            <a:extLst>
              <a:ext uri="{FF2B5EF4-FFF2-40B4-BE49-F238E27FC236}">
                <a16:creationId xmlns:a16="http://schemas.microsoft.com/office/drawing/2014/main" id="{968C1C7A-A6DB-468E-BE39-626167A85C0E}"/>
              </a:ext>
            </a:extLst>
          </p:cNvPr>
          <p:cNvSpPr>
            <a:spLocks noGrp="1"/>
          </p:cNvSpPr>
          <p:nvPr>
            <p:ph type="sldNum" sz="quarter" idx="12"/>
          </p:nvPr>
        </p:nvSpPr>
        <p:spPr>
          <a:xfrm>
            <a:off x="344489" y="6597351"/>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35D0F0F9-AC34-474B-A2FD-B03F76F621A6}"/>
              </a:ext>
            </a:extLst>
          </p:cNvPr>
          <p:cNvSpPr>
            <a:spLocks noGrp="1"/>
          </p:cNvSpPr>
          <p:nvPr>
            <p:ph type="ftr" sz="quarter" idx="3"/>
          </p:nvPr>
        </p:nvSpPr>
        <p:spPr>
          <a:xfrm>
            <a:off x="920553" y="6597351"/>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角丸四角形吹き出し 9">
            <a:extLst>
              <a:ext uri="{FF2B5EF4-FFF2-40B4-BE49-F238E27FC236}">
                <a16:creationId xmlns:a16="http://schemas.microsoft.com/office/drawing/2014/main" id="{D1EC3EFC-DF43-4AF0-A83D-EEEA0AEA838E}"/>
              </a:ext>
            </a:extLst>
          </p:cNvPr>
          <p:cNvSpPr/>
          <p:nvPr/>
        </p:nvSpPr>
        <p:spPr>
          <a:xfrm>
            <a:off x="560512" y="6435074"/>
            <a:ext cx="2347365" cy="234286"/>
          </a:xfrm>
          <a:prstGeom prst="borderCallout1">
            <a:avLst>
              <a:gd name="adj1" fmla="val 107206"/>
              <a:gd name="adj2" fmla="val 4463"/>
              <a:gd name="adj3" fmla="val 150288"/>
              <a:gd name="adj4" fmla="val 12263"/>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事業計画名、事業者名を入力してください</a:t>
            </a:r>
          </a:p>
        </p:txBody>
      </p:sp>
      <p:sp>
        <p:nvSpPr>
          <p:cNvPr id="18" name="テキスト ボックス 17">
            <a:extLst>
              <a:ext uri="{FF2B5EF4-FFF2-40B4-BE49-F238E27FC236}">
                <a16:creationId xmlns:a16="http://schemas.microsoft.com/office/drawing/2014/main" id="{DC7F2DE4-5439-4E42-9AB4-3B57E85FC10F}"/>
              </a:ext>
            </a:extLst>
          </p:cNvPr>
          <p:cNvSpPr txBox="1"/>
          <p:nvPr/>
        </p:nvSpPr>
        <p:spPr>
          <a:xfrm>
            <a:off x="344488" y="188640"/>
            <a:ext cx="1261884"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400" b="1" i="0" u="none" strike="noStrike" kern="1200" cap="none" spc="0" normalizeH="0" baseline="0" noProof="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400" b="1" i="0" u="none" strike="noStrike" kern="1200" cap="none" spc="0" normalizeH="0" baseline="0" noProof="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交付提案書</a:t>
            </a:r>
            <a:r>
              <a:rPr kumimoji="1" lang="en-US" altLang="ja-JP" sz="1400" b="1" i="0" u="none" strike="noStrike" kern="1200" cap="none" spc="0" normalizeH="0" baseline="0" noProof="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1400" b="1" i="0" u="none" strike="noStrike" kern="1200" cap="none" spc="0" normalizeH="0" baseline="0" noProof="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BDEBB58C-9098-4EF8-80AE-C5769316DDD6}"/>
              </a:ext>
            </a:extLst>
          </p:cNvPr>
          <p:cNvSpPr txBox="1"/>
          <p:nvPr/>
        </p:nvSpPr>
        <p:spPr>
          <a:xfrm>
            <a:off x="6537176" y="188640"/>
            <a:ext cx="3095775" cy="7386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住</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所　</a:t>
            </a:r>
            <a:endParaRPr kumimoji="1" lang="zh-TW" altLang="en-US"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名</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称　</a:t>
            </a:r>
            <a:endParaRPr kumimoji="1" lang="zh-TW" altLang="en-US"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役職　</a:t>
            </a:r>
            <a:endParaRPr kumimoji="1" lang="en-US" altLang="ja-JP"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代表者氏名</a:t>
            </a: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zh-TW" altLang="en-US"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nvGrpSpPr>
          <p:cNvPr id="25" name="グループ化 24">
            <a:extLst>
              <a:ext uri="{FF2B5EF4-FFF2-40B4-BE49-F238E27FC236}">
                <a16:creationId xmlns:a16="http://schemas.microsoft.com/office/drawing/2014/main" id="{C89BCBAB-3E7B-4063-BAEE-9A1928A22BB6}"/>
              </a:ext>
            </a:extLst>
          </p:cNvPr>
          <p:cNvGrpSpPr/>
          <p:nvPr/>
        </p:nvGrpSpPr>
        <p:grpSpPr>
          <a:xfrm>
            <a:off x="2349635" y="980728"/>
            <a:ext cx="5195653" cy="560592"/>
            <a:chOff x="2349635" y="2077790"/>
            <a:chExt cx="5195653" cy="560592"/>
          </a:xfrm>
        </p:grpSpPr>
        <p:sp>
          <p:nvSpPr>
            <p:cNvPr id="15" name="テキスト ボックス 14">
              <a:extLst>
                <a:ext uri="{FF2B5EF4-FFF2-40B4-BE49-F238E27FC236}">
                  <a16:creationId xmlns:a16="http://schemas.microsoft.com/office/drawing/2014/main" id="{2884B480-1C51-4618-A046-465BF632D157}"/>
                </a:ext>
              </a:extLst>
            </p:cNvPr>
            <p:cNvSpPr txBox="1"/>
            <p:nvPr/>
          </p:nvSpPr>
          <p:spPr>
            <a:xfrm>
              <a:off x="2387984" y="2077790"/>
              <a:ext cx="5118956" cy="288147"/>
            </a:xfrm>
            <a:prstGeom prst="rect">
              <a:avLst/>
            </a:prstGeom>
            <a:noFill/>
          </p:spPr>
          <p:txBody>
            <a:bodyPr wrap="none" lIns="36000" tIns="36000" rIns="36000" bIns="36000"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令和</a:t>
              </a:r>
              <a:r>
                <a:rPr kumimoji="1" lang="en-US" altLang="ja-JP" sz="1400" b="1">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8</a:t>
              </a:r>
              <a:r>
                <a:rPr kumimoji="1" lang="ja-JP" altLang="en-US" sz="1400" b="1"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 地域復興実用化開発等促進事業費補助金 交付提案書</a:t>
              </a:r>
            </a:p>
          </p:txBody>
        </p:sp>
        <p:sp>
          <p:nvSpPr>
            <p:cNvPr id="23" name="テキスト ボックス 22">
              <a:extLst>
                <a:ext uri="{FF2B5EF4-FFF2-40B4-BE49-F238E27FC236}">
                  <a16:creationId xmlns:a16="http://schemas.microsoft.com/office/drawing/2014/main" id="{6A98E60F-4C14-4A72-BED8-9BA23310A03B}"/>
                </a:ext>
              </a:extLst>
            </p:cNvPr>
            <p:cNvSpPr txBox="1"/>
            <p:nvPr/>
          </p:nvSpPr>
          <p:spPr>
            <a:xfrm>
              <a:off x="2349635" y="2384466"/>
              <a:ext cx="5195653" cy="253916"/>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地域復興実用化開発等促進事業費補助金の交付を受けたいので、下記のとおり申請します。</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sp>
        <p:nvSpPr>
          <p:cNvPr id="27" name="テキスト ボックス 26">
            <a:extLst>
              <a:ext uri="{FF2B5EF4-FFF2-40B4-BE49-F238E27FC236}">
                <a16:creationId xmlns:a16="http://schemas.microsoft.com/office/drawing/2014/main" id="{7EC00085-7399-4654-A53C-4753439D0636}"/>
              </a:ext>
            </a:extLst>
          </p:cNvPr>
          <p:cNvSpPr txBox="1"/>
          <p:nvPr/>
        </p:nvSpPr>
        <p:spPr>
          <a:xfrm>
            <a:off x="241475" y="1556792"/>
            <a:ext cx="3486852" cy="25391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事業計画名（連携申請の場合、統一して記載してください）</a:t>
            </a:r>
          </a:p>
        </p:txBody>
      </p:sp>
      <p:sp>
        <p:nvSpPr>
          <p:cNvPr id="34" name="正方形/長方形 33">
            <a:extLst>
              <a:ext uri="{FF2B5EF4-FFF2-40B4-BE49-F238E27FC236}">
                <a16:creationId xmlns:a16="http://schemas.microsoft.com/office/drawing/2014/main" id="{56E61CD3-61DF-4843-A336-94304991AC3F}"/>
              </a:ext>
            </a:extLst>
          </p:cNvPr>
          <p:cNvSpPr/>
          <p:nvPr/>
        </p:nvSpPr>
        <p:spPr>
          <a:xfrm>
            <a:off x="3663" y="2222930"/>
            <a:ext cx="9912350" cy="4571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6" name="角丸四角形吹き出し 9">
            <a:extLst>
              <a:ext uri="{FF2B5EF4-FFF2-40B4-BE49-F238E27FC236}">
                <a16:creationId xmlns:a16="http://schemas.microsoft.com/office/drawing/2014/main" id="{7856938E-D994-4A3A-9B47-662BACDAA01B}"/>
              </a:ext>
            </a:extLst>
          </p:cNvPr>
          <p:cNvSpPr/>
          <p:nvPr/>
        </p:nvSpPr>
        <p:spPr>
          <a:xfrm>
            <a:off x="304800" y="5733256"/>
            <a:ext cx="3145992" cy="719034"/>
          </a:xfrm>
          <a:prstGeom prst="borderCallout1">
            <a:avLst>
              <a:gd name="adj1" fmla="val 37130"/>
              <a:gd name="adj2" fmla="val 100379"/>
              <a:gd name="adj3" fmla="val -127851"/>
              <a:gd name="adj4" fmla="val 101877"/>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lvl="0" indent="-171450" fontAlgn="auto">
              <a:spcBef>
                <a:spcPts val="0"/>
              </a:spcBef>
              <a:spcAft>
                <a:spcPts val="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連携提案の場合は、提案者ごとの経費を記載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 （連携先との合計は７億円が上限）</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lvl="0" indent="-171450" fontAlgn="auto">
              <a:spcBef>
                <a:spcPts val="0"/>
              </a:spcBef>
              <a:spcAft>
                <a:spcPts val="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継続提案を行う事業者は、過年度の補助金実績額を記載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してください</a:t>
            </a:r>
            <a:endParaRPr kumimoji="1" lang="en-US" altLang="ja-JP" sz="1050" i="0" u="none" strike="sng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角丸四角形吹き出し 9">
            <a:extLst>
              <a:ext uri="{FF2B5EF4-FFF2-40B4-BE49-F238E27FC236}">
                <a16:creationId xmlns:a16="http://schemas.microsoft.com/office/drawing/2014/main" id="{DC4DC6FF-A92C-41AA-8B7D-399545F98A50}"/>
              </a:ext>
            </a:extLst>
          </p:cNvPr>
          <p:cNvSpPr/>
          <p:nvPr/>
        </p:nvSpPr>
        <p:spPr>
          <a:xfrm>
            <a:off x="3579272" y="1549311"/>
            <a:ext cx="3749992" cy="234286"/>
          </a:xfrm>
          <a:prstGeom prst="borderCallout1">
            <a:avLst>
              <a:gd name="adj1" fmla="val 50357"/>
              <a:gd name="adj2" fmla="val 127"/>
              <a:gd name="adj3" fmla="val 116742"/>
              <a:gd name="adj4" fmla="val -4097"/>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連携提案の場合は、事業計画名が同一であることを確認してください</a:t>
            </a:r>
          </a:p>
        </p:txBody>
      </p:sp>
      <p:sp>
        <p:nvSpPr>
          <p:cNvPr id="29" name="角丸四角形吹き出し 9">
            <a:extLst>
              <a:ext uri="{FF2B5EF4-FFF2-40B4-BE49-F238E27FC236}">
                <a16:creationId xmlns:a16="http://schemas.microsoft.com/office/drawing/2014/main" id="{F58C1A95-43E1-4CB6-8CFB-1A54D70D2D2B}"/>
              </a:ext>
            </a:extLst>
          </p:cNvPr>
          <p:cNvSpPr/>
          <p:nvPr/>
        </p:nvSpPr>
        <p:spPr>
          <a:xfrm>
            <a:off x="7545288" y="905591"/>
            <a:ext cx="2280039" cy="234286"/>
          </a:xfrm>
          <a:prstGeom prst="borderCallout1">
            <a:avLst>
              <a:gd name="adj1" fmla="val 10118"/>
              <a:gd name="adj2" fmla="val 42501"/>
              <a:gd name="adj3" fmla="val -111591"/>
              <a:gd name="adj4" fmla="val 36516"/>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代表者役職は、登記と一致させてください</a:t>
            </a:r>
            <a:endParaRPr kumimoji="1" lang="ja-JP" altLang="en-US" sz="1050" i="0" u="none" strike="sng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角丸四角形吹き出し 9">
            <a:extLst>
              <a:ext uri="{FF2B5EF4-FFF2-40B4-BE49-F238E27FC236}">
                <a16:creationId xmlns:a16="http://schemas.microsoft.com/office/drawing/2014/main" id="{07DB60D2-60C7-465D-5F47-151BE116BE09}"/>
              </a:ext>
            </a:extLst>
          </p:cNvPr>
          <p:cNvSpPr/>
          <p:nvPr/>
        </p:nvSpPr>
        <p:spPr>
          <a:xfrm>
            <a:off x="7401272" y="3501008"/>
            <a:ext cx="2424309" cy="234286"/>
          </a:xfrm>
          <a:prstGeom prst="borderCallout1">
            <a:avLst>
              <a:gd name="adj1" fmla="val 99132"/>
              <a:gd name="adj2" fmla="val 86797"/>
              <a:gd name="adj3" fmla="val 155451"/>
              <a:gd name="adj4" fmla="val 70120"/>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年度内の</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月末まで（単年度補助のため）</a:t>
            </a:r>
          </a:p>
        </p:txBody>
      </p:sp>
      <p:sp>
        <p:nvSpPr>
          <p:cNvPr id="37" name="角丸四角形吹き出し 9">
            <a:extLst>
              <a:ext uri="{FF2B5EF4-FFF2-40B4-BE49-F238E27FC236}">
                <a16:creationId xmlns:a16="http://schemas.microsoft.com/office/drawing/2014/main" id="{DFF1FDA3-9788-44C5-8953-0DA331F003E5}"/>
              </a:ext>
            </a:extLst>
          </p:cNvPr>
          <p:cNvSpPr/>
          <p:nvPr/>
        </p:nvSpPr>
        <p:spPr>
          <a:xfrm>
            <a:off x="300140" y="5014222"/>
            <a:ext cx="3140692" cy="719034"/>
          </a:xfrm>
          <a:prstGeom prst="borderCallout1">
            <a:avLst>
              <a:gd name="adj1" fmla="val 2426"/>
              <a:gd name="adj2" fmla="val 1287"/>
              <a:gd name="adj3" fmla="val -289316"/>
              <a:gd name="adj4" fmla="val 11724"/>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lvl="0" fontAlgn="auto">
              <a:spcBef>
                <a:spcPts val="0"/>
              </a:spcBef>
              <a:spcAft>
                <a:spcPts val="600"/>
              </a:spcAf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「重点分野」（廃炉、ロボット・ドローン、エネルギー・環境・リサイクル、農林水産業、医療関連、航空宇宙）を１つ記載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ください。提案分野について疑問がある場合には、管理業務委託団体へ事前に相談</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p>
        </p:txBody>
      </p:sp>
      <p:sp>
        <p:nvSpPr>
          <p:cNvPr id="10" name="テキスト ボックス 9">
            <a:extLst>
              <a:ext uri="{FF2B5EF4-FFF2-40B4-BE49-F238E27FC236}">
                <a16:creationId xmlns:a16="http://schemas.microsoft.com/office/drawing/2014/main" id="{DE2EF1F9-9071-4B95-9724-27D6FA91777F}"/>
              </a:ext>
            </a:extLst>
          </p:cNvPr>
          <p:cNvSpPr txBox="1"/>
          <p:nvPr/>
        </p:nvSpPr>
        <p:spPr>
          <a:xfrm>
            <a:off x="3521735" y="5007887"/>
            <a:ext cx="6111216" cy="1850113"/>
          </a:xfrm>
          <a:prstGeom prst="rect">
            <a:avLst/>
          </a:prstGeom>
          <a:solidFill>
            <a:schemeClr val="accent5">
              <a:lumMod val="20000"/>
              <a:lumOff val="80000"/>
            </a:schemeClr>
          </a:solidFill>
          <a:ln w="3175">
            <a:solidFill>
              <a:schemeClr val="tx1"/>
            </a:solidFill>
            <a:prstDash val="sysDash"/>
          </a:ln>
          <a:effectLst/>
        </p:spPr>
        <p:txBody>
          <a:bodyPr wrap="none" lIns="36000" tIns="36000" rIns="36000" bIns="36000" rtlCol="0" anchor="ctr">
            <a:spAutoFit/>
          </a:bodyPr>
          <a:lstStyle/>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hangingPunct="0">
              <a:buFont typeface="Arial" panose="020B0604020202020204" pitchFamily="34" charset="0"/>
              <a:buChar char="•"/>
              <a:defRPr/>
            </a:pP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及び</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sng"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（青字部分）は、削除した上で、提出</a:t>
            </a:r>
            <a:r>
              <a:rPr kumimoji="1" lang="ja-JP" altLang="en-US" sz="1050" u="sng">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b="0" i="0" u="sng"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b="0" i="0" u="sng"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本資料は審査委員が提案内容を審査する際に使用しますので、以下の注意事項を遵守して作成してください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文字の大きさは</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10.5pt</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以上とすること</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既定のフォントを使用すること</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sng"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原則、スライド枚数は変更しないこと（該当しないページがある場合は削除すること）</a:t>
            </a:r>
            <a:endParaRPr kumimoji="1" lang="en-US" altLang="ja-JP" sz="1050" b="0" i="0" u="sng"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図表（写真、透視図、位置図、体制図、グラフ、線表等）などを用い、表現を工夫すること</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説明は、</a:t>
            </a:r>
            <a:r>
              <a:rPr kumimoji="1" lang="ja-JP" altLang="en-US"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可能な限り具体的・定量的</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にすること</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枠線については、適宜変更を行い、行の追加等を行うこと</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lvl="0" indent="-357188" hangingPunct="0">
              <a:buFont typeface="+mj-ea"/>
              <a:buAutoNum type="circleNumDbPlain"/>
              <a:defRPr/>
            </a:pPr>
            <a:r>
              <a:rPr kumimoji="1" lang="ja-JP" altLang="en-US"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連携申請の場合は、連携事業者間で調整し、同一の内容で提出</a:t>
            </a:r>
            <a:r>
              <a:rPr kumimoji="1" lang="ja-JP" altLang="en-US" sz="1050">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rPr>
              <a:t>すること</a:t>
            </a:r>
            <a:endParaRPr kumimoji="1" lang="ja-JP" altLang="en-US" sz="1050" b="0" i="0" u="none" strike="sng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397553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AB56F-1A67-C996-2A3D-6D3F6B8641F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4367EC4-7055-8D66-C742-D765358BD528}"/>
              </a:ext>
            </a:extLst>
          </p:cNvPr>
          <p:cNvSpPr>
            <a:spLocks noGrp="1"/>
          </p:cNvSpPr>
          <p:nvPr>
            <p:ph type="title"/>
          </p:nvPr>
        </p:nvSpPr>
        <p:spPr>
          <a:xfrm>
            <a:off x="272480" y="188640"/>
            <a:ext cx="9361039" cy="351109"/>
          </a:xfrm>
        </p:spPr>
        <p:txBody>
          <a:bodyPr vert="horz"/>
          <a:lstStyle/>
          <a:p>
            <a:r>
              <a:rPr lang="ja-JP" altLang="en-US"/>
              <a:t>戦略性</a:t>
            </a:r>
            <a:r>
              <a:rPr lang="en-US" altLang="ja-JP"/>
              <a:t>/</a:t>
            </a:r>
            <a:r>
              <a:rPr lang="ja-JP" altLang="en-US"/>
              <a:t>市場性</a:t>
            </a:r>
          </a:p>
        </p:txBody>
      </p:sp>
      <p:sp>
        <p:nvSpPr>
          <p:cNvPr id="15" name="スライド番号プレースホルダー 2">
            <a:extLst>
              <a:ext uri="{FF2B5EF4-FFF2-40B4-BE49-F238E27FC236}">
                <a16:creationId xmlns:a16="http://schemas.microsoft.com/office/drawing/2014/main" id="{44A31361-36F2-C96D-E847-2DB15615699A}"/>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2EC0BBED-74DD-DB15-33D4-995A94ECFB14}"/>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a:extLst>
              <a:ext uri="{FF2B5EF4-FFF2-40B4-BE49-F238E27FC236}">
                <a16:creationId xmlns:a16="http://schemas.microsoft.com/office/drawing/2014/main" id="{2A8E4159-B01D-05A7-7D79-FC0E48E3058B}"/>
              </a:ext>
            </a:extLst>
          </p:cNvPr>
          <p:cNvSpPr txBox="1"/>
          <p:nvPr/>
        </p:nvSpPr>
        <p:spPr>
          <a:xfrm>
            <a:off x="272481" y="929166"/>
            <a:ext cx="9354882" cy="257486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【TAM  (Total Addressable Market)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  (Serviceable Available Market)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 (Serviceable Obtainable Market)】※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算定根拠を明示すること</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TAM</a:t>
            </a:r>
            <a:endPar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u="sng">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u="sng">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u="sng">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a:t>
            </a:r>
            <a:endPar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571A98DA-EE2C-87E4-B7CF-3D9B0220F643}"/>
              </a:ext>
            </a:extLst>
          </p:cNvPr>
          <p:cNvSpPr txBox="1">
            <a:spLocks/>
          </p:cNvSpPr>
          <p:nvPr/>
        </p:nvSpPr>
        <p:spPr>
          <a:xfrm>
            <a:off x="272480" y="710786"/>
            <a:ext cx="2650446" cy="197934"/>
          </a:xfrm>
          <a:prstGeom prst="rect">
            <a:avLst/>
          </a:prstGeom>
        </p:spPr>
        <p:txBody>
          <a:bodyPr vert="horz" wrap="squar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(2) </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市場への参入戦略</a:t>
            </a:r>
          </a:p>
        </p:txBody>
      </p:sp>
      <p:sp>
        <p:nvSpPr>
          <p:cNvPr id="19" name="テキスト ボックス 18">
            <a:extLst>
              <a:ext uri="{FF2B5EF4-FFF2-40B4-BE49-F238E27FC236}">
                <a16:creationId xmlns:a16="http://schemas.microsoft.com/office/drawing/2014/main" id="{6A48F258-CC50-26F0-A784-6F9C8BD0A248}"/>
              </a:ext>
            </a:extLst>
          </p:cNvPr>
          <p:cNvSpPr txBox="1"/>
          <p:nvPr/>
        </p:nvSpPr>
        <p:spPr>
          <a:xfrm>
            <a:off x="273061" y="3633099"/>
            <a:ext cx="9353723" cy="2964285"/>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事業収支及び投資計画書（本事業）</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別紙財務分析用ファイルにて入力した表を貼り付けること</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楕円 16">
            <a:extLst>
              <a:ext uri="{FF2B5EF4-FFF2-40B4-BE49-F238E27FC236}">
                <a16:creationId xmlns:a16="http://schemas.microsoft.com/office/drawing/2014/main" id="{2002C992-E7B6-B735-FA4A-ED3644E47E22}"/>
              </a:ext>
            </a:extLst>
          </p:cNvPr>
          <p:cNvSpPr/>
          <p:nvPr/>
        </p:nvSpPr>
        <p:spPr>
          <a:xfrm>
            <a:off x="6986642" y="1700808"/>
            <a:ext cx="1959066" cy="1440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TAM</a:t>
            </a:r>
            <a:r>
              <a:rPr kumimoji="1" lang="ja-JP" altLang="en-US" sz="1050">
                <a:solidFill>
                  <a:schemeClr val="tx1"/>
                </a:solidFill>
                <a:latin typeface="Yu Gothic UI"/>
                <a:ea typeface="Yu Gothic UI"/>
              </a:rPr>
              <a:t>　○○</a:t>
            </a:r>
            <a:r>
              <a:rPr kumimoji="1" lang="ja-JP" altLang="en-US" sz="1050" b="0" i="0" u="none" strike="noStrike" kern="1200" cap="none" spc="0" normalizeH="0" baseline="0" noProof="0">
                <a:ln>
                  <a:noFill/>
                </a:ln>
                <a:solidFill>
                  <a:schemeClr val="tx1"/>
                </a:solidFill>
                <a:effectLst/>
                <a:uLnTx/>
                <a:uFillTx/>
                <a:latin typeface="Yu Gothic UI"/>
                <a:ea typeface="Yu Gothic UI"/>
                <a:cs typeface="+mn-cs"/>
              </a:rPr>
              <a:t>円</a:t>
            </a: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a:ea typeface="Yu Gothic UI"/>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p:txBody>
      </p:sp>
      <p:sp>
        <p:nvSpPr>
          <p:cNvPr id="26" name="楕円 25">
            <a:extLst>
              <a:ext uri="{FF2B5EF4-FFF2-40B4-BE49-F238E27FC236}">
                <a16:creationId xmlns:a16="http://schemas.microsoft.com/office/drawing/2014/main" id="{773F1498-45DA-2F2E-6066-7F45A9B94CD0}"/>
              </a:ext>
            </a:extLst>
          </p:cNvPr>
          <p:cNvSpPr/>
          <p:nvPr/>
        </p:nvSpPr>
        <p:spPr>
          <a:xfrm>
            <a:off x="7304991" y="2168808"/>
            <a:ext cx="1322370" cy="9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SAM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solidFill>
                  <a:schemeClr val="tx1"/>
                </a:solidFill>
                <a:latin typeface="Yu Gothic UI"/>
                <a:ea typeface="Yu Gothic UI"/>
              </a:rPr>
              <a:t>○○</a:t>
            </a:r>
            <a:r>
              <a:rPr kumimoji="1" lang="ja-JP" altLang="en-US" sz="1050" b="0" i="0" u="none" strike="noStrike" kern="1200" cap="none" spc="0" normalizeH="0" baseline="0" noProof="0">
                <a:ln>
                  <a:noFill/>
                </a:ln>
                <a:solidFill>
                  <a:schemeClr val="tx1"/>
                </a:solidFill>
                <a:effectLst/>
                <a:uLnTx/>
                <a:uFillTx/>
                <a:latin typeface="Yu Gothic UI"/>
                <a:ea typeface="Yu Gothic UI"/>
                <a:cs typeface="+mn-cs"/>
              </a:rPr>
              <a:t>円</a:t>
            </a:r>
          </a:p>
        </p:txBody>
      </p:sp>
      <p:sp>
        <p:nvSpPr>
          <p:cNvPr id="27" name="楕円 26">
            <a:extLst>
              <a:ext uri="{FF2B5EF4-FFF2-40B4-BE49-F238E27FC236}">
                <a16:creationId xmlns:a16="http://schemas.microsoft.com/office/drawing/2014/main" id="{5D7013B1-0B8C-E362-A812-1B05C564814F}"/>
              </a:ext>
            </a:extLst>
          </p:cNvPr>
          <p:cNvSpPr/>
          <p:nvPr/>
        </p:nvSpPr>
        <p:spPr>
          <a:xfrm>
            <a:off x="7672315" y="2708808"/>
            <a:ext cx="587720" cy="43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SOM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solidFill>
                  <a:schemeClr val="tx1"/>
                </a:solidFill>
                <a:latin typeface="Yu Gothic UI"/>
                <a:ea typeface="Yu Gothic UI"/>
              </a:rPr>
              <a:t>○○円</a:t>
            </a: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p:txBody>
      </p:sp>
      <p:sp>
        <p:nvSpPr>
          <p:cNvPr id="21" name="タイトル 1">
            <a:extLst>
              <a:ext uri="{FF2B5EF4-FFF2-40B4-BE49-F238E27FC236}">
                <a16:creationId xmlns:a16="http://schemas.microsoft.com/office/drawing/2014/main" id="{62B7E841-21FF-4DB7-FA2E-08681EE06524}"/>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13C0D762-025C-F73E-4784-6205101F58FE}"/>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29" name="テキスト ボックス 28">
            <a:extLst>
              <a:ext uri="{FF2B5EF4-FFF2-40B4-BE49-F238E27FC236}">
                <a16:creationId xmlns:a16="http://schemas.microsoft.com/office/drawing/2014/main" id="{358E0590-41EF-7492-8D9B-63329234396A}"/>
              </a:ext>
            </a:extLst>
          </p:cNvPr>
          <p:cNvSpPr txBox="1"/>
          <p:nvPr/>
        </p:nvSpPr>
        <p:spPr>
          <a:xfrm>
            <a:off x="1784648" y="117479"/>
            <a:ext cx="4388521" cy="472813"/>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項目ごとに、枠内に収まるよう明瞭・簡潔に記載してください。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 name="テキスト ボックス 2">
            <a:extLst>
              <a:ext uri="{FF2B5EF4-FFF2-40B4-BE49-F238E27FC236}">
                <a16:creationId xmlns:a16="http://schemas.microsoft.com/office/drawing/2014/main" id="{09DF4575-446C-FCED-F7D9-B157F93FBA07}"/>
              </a:ext>
            </a:extLst>
          </p:cNvPr>
          <p:cNvSpPr txBox="1"/>
          <p:nvPr/>
        </p:nvSpPr>
        <p:spPr>
          <a:xfrm>
            <a:off x="7336620" y="1412776"/>
            <a:ext cx="1259110" cy="234286"/>
          </a:xfrm>
          <a:prstGeom prst="rect">
            <a:avLst/>
          </a:prstGeom>
          <a:noFill/>
        </p:spPr>
        <p:txBody>
          <a:bodyPr wrap="square" lIns="36000" tIns="36000" rIns="36000" bIns="36000" rtlCol="0">
            <a:spAutoFit/>
          </a:bodyPr>
          <a:lstStyle/>
          <a:p>
            <a:pPr algn="ctr"/>
            <a:r>
              <a:rPr kumimoji="1" lang="ja-JP" altLang="en-US" sz="1050"/>
              <a:t>令和</a:t>
            </a:r>
            <a:r>
              <a:rPr kumimoji="1" lang="en-US" altLang="ja-JP" sz="1050"/>
              <a:t>XX</a:t>
            </a:r>
            <a:r>
              <a:rPr kumimoji="1" lang="ja-JP" altLang="en-US" sz="1050"/>
              <a:t>年時点</a:t>
            </a:r>
          </a:p>
        </p:txBody>
      </p:sp>
      <p:graphicFrame>
        <p:nvGraphicFramePr>
          <p:cNvPr id="33" name="表 32">
            <a:extLst>
              <a:ext uri="{FF2B5EF4-FFF2-40B4-BE49-F238E27FC236}">
                <a16:creationId xmlns:a16="http://schemas.microsoft.com/office/drawing/2014/main" id="{19CE207C-9249-2D4F-D51B-E1354BCF7D05}"/>
              </a:ext>
            </a:extLst>
          </p:cNvPr>
          <p:cNvGraphicFramePr>
            <a:graphicFrameLocks noGrp="1"/>
          </p:cNvGraphicFramePr>
          <p:nvPr/>
        </p:nvGraphicFramePr>
        <p:xfrm>
          <a:off x="10065568" y="1978214"/>
          <a:ext cx="2959099" cy="1000125"/>
        </p:xfrm>
        <a:graphic>
          <a:graphicData uri="http://schemas.openxmlformats.org/drawingml/2006/table">
            <a:tbl>
              <a:tblPr/>
              <a:tblGrid>
                <a:gridCol w="408698">
                  <a:extLst>
                    <a:ext uri="{9D8B030D-6E8A-4147-A177-3AD203B41FA5}">
                      <a16:colId xmlns:a16="http://schemas.microsoft.com/office/drawing/2014/main" val="2210118626"/>
                    </a:ext>
                  </a:extLst>
                </a:gridCol>
                <a:gridCol w="633640">
                  <a:extLst>
                    <a:ext uri="{9D8B030D-6E8A-4147-A177-3AD203B41FA5}">
                      <a16:colId xmlns:a16="http://schemas.microsoft.com/office/drawing/2014/main" val="2015281610"/>
                    </a:ext>
                  </a:extLst>
                </a:gridCol>
                <a:gridCol w="633640">
                  <a:extLst>
                    <a:ext uri="{9D8B030D-6E8A-4147-A177-3AD203B41FA5}">
                      <a16:colId xmlns:a16="http://schemas.microsoft.com/office/drawing/2014/main" val="2740356542"/>
                    </a:ext>
                  </a:extLst>
                </a:gridCol>
                <a:gridCol w="636808">
                  <a:extLst>
                    <a:ext uri="{9D8B030D-6E8A-4147-A177-3AD203B41FA5}">
                      <a16:colId xmlns:a16="http://schemas.microsoft.com/office/drawing/2014/main" val="3568605866"/>
                    </a:ext>
                  </a:extLst>
                </a:gridCol>
                <a:gridCol w="646313">
                  <a:extLst>
                    <a:ext uri="{9D8B030D-6E8A-4147-A177-3AD203B41FA5}">
                      <a16:colId xmlns:a16="http://schemas.microsoft.com/office/drawing/2014/main" val="1800759919"/>
                    </a:ext>
                  </a:extLst>
                </a:gridCol>
              </a:tblGrid>
              <a:tr h="400050">
                <a:tc>
                  <a:txBody>
                    <a:bodyPr/>
                    <a:lstStyle/>
                    <a:p>
                      <a:pPr algn="ctr"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円の直径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円の半径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円の面積</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cm2</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市場規模</a:t>
                      </a:r>
                      <a:br>
                        <a:rPr lang="zh-TW" altLang="en-US" sz="1050" b="1" i="0" u="none" strike="noStrike">
                          <a:solidFill>
                            <a:srgbClr val="FFFFFF"/>
                          </a:solidFill>
                          <a:effectLst/>
                          <a:latin typeface="Yu Gothic UI" panose="020B0500000000000000" pitchFamily="50" charset="-128"/>
                          <a:ea typeface="Yu Gothic UI" panose="020B0500000000000000" pitchFamily="50" charset="-128"/>
                        </a:rPr>
                      </a:b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（億円）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489909403"/>
                  </a:ext>
                </a:extLst>
              </a:tr>
              <a:tr h="200025">
                <a:tc>
                  <a:txBody>
                    <a:bodyPr/>
                    <a:lstStyle/>
                    <a:p>
                      <a:pPr algn="ctr" fontAlgn="ctr"/>
                      <a:r>
                        <a:rPr lang="en-US" sz="1050" b="0" i="0" u="none" strike="noStrike">
                          <a:solidFill>
                            <a:srgbClr val="000000"/>
                          </a:solidFill>
                          <a:effectLst/>
                          <a:latin typeface="Yu Gothic UI" panose="020B0500000000000000" pitchFamily="50" charset="-128"/>
                          <a:ea typeface="Yu Gothic UI" panose="020B0500000000000000" pitchFamily="50" charset="-128"/>
                        </a:rPr>
                        <a:t>TAM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1140668"/>
                  </a:ext>
                </a:extLst>
              </a:tr>
              <a:tr h="200025">
                <a:tc>
                  <a:txBody>
                    <a:bodyPr/>
                    <a:lstStyle/>
                    <a:p>
                      <a:pPr algn="ctr" fontAlgn="ctr"/>
                      <a:r>
                        <a:rPr lang="en-US" sz="1050" b="0" i="0" u="none" strike="noStrike">
                          <a:solidFill>
                            <a:srgbClr val="000000"/>
                          </a:solidFill>
                          <a:effectLst/>
                          <a:latin typeface="Yu Gothic UI" panose="020B0500000000000000" pitchFamily="50" charset="-128"/>
                          <a:ea typeface="Yu Gothic UI" panose="020B0500000000000000" pitchFamily="50" charset="-128"/>
                        </a:rPr>
                        <a:t>SAM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4,500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19058917"/>
                  </a:ext>
                </a:extLst>
              </a:tr>
              <a:tr h="200025">
                <a:tc>
                  <a:txBody>
                    <a:bodyPr/>
                    <a:lstStyle/>
                    <a:p>
                      <a:pPr algn="ctr" fontAlgn="ctr"/>
                      <a:r>
                        <a:rPr lang="en-US" sz="1050" b="0" i="0" u="none" strike="noStrike">
                          <a:solidFill>
                            <a:srgbClr val="000000"/>
                          </a:solidFill>
                          <a:effectLst/>
                          <a:latin typeface="Yu Gothic UI" panose="020B0500000000000000" pitchFamily="50" charset="-128"/>
                          <a:ea typeface="Yu Gothic UI" panose="020B0500000000000000" pitchFamily="50" charset="-128"/>
                        </a:rPr>
                        <a:t>SOM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900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53926790"/>
                  </a:ext>
                </a:extLst>
              </a:tr>
            </a:tbl>
          </a:graphicData>
        </a:graphic>
      </p:graphicFrame>
      <p:sp>
        <p:nvSpPr>
          <p:cNvPr id="34" name="テキスト ボックス 33">
            <a:extLst>
              <a:ext uri="{FF2B5EF4-FFF2-40B4-BE49-F238E27FC236}">
                <a16:creationId xmlns:a16="http://schemas.microsoft.com/office/drawing/2014/main" id="{18D10387-07B6-E649-4B5E-28A222012C6F}"/>
              </a:ext>
            </a:extLst>
          </p:cNvPr>
          <p:cNvSpPr txBox="1"/>
          <p:nvPr/>
        </p:nvSpPr>
        <p:spPr>
          <a:xfrm>
            <a:off x="10065568" y="1412776"/>
            <a:ext cx="3094364" cy="557451"/>
          </a:xfrm>
          <a:prstGeom prst="rect">
            <a:avLst/>
          </a:prstGeom>
          <a:noFill/>
        </p:spPr>
        <p:txBody>
          <a:bodyPr wrap="none" lIns="36000" tIns="36000" rIns="36000" bIns="36000" rtlCol="0">
            <a:spAutoFit/>
          </a:bodyPr>
          <a:lstStyle/>
          <a:p>
            <a:r>
              <a:rPr kumimoji="1" lang="ja-JP" altLang="en-US" sz="1050">
                <a:solidFill>
                  <a:srgbClr val="FF0000"/>
                </a:solidFill>
              </a:rPr>
              <a:t>円直径の試算は、添付のエクセルファイルを使用ください。</a:t>
            </a:r>
            <a:endParaRPr kumimoji="1" lang="en-US" altLang="ja-JP" sz="1050">
              <a:solidFill>
                <a:srgbClr val="FF0000"/>
              </a:solidFill>
            </a:endParaRPr>
          </a:p>
          <a:p>
            <a:r>
              <a:rPr kumimoji="1" lang="en-US" altLang="ja-JP" sz="1050">
                <a:solidFill>
                  <a:srgbClr val="FF0000"/>
                </a:solidFill>
              </a:rPr>
              <a:t>TAM</a:t>
            </a:r>
            <a:r>
              <a:rPr kumimoji="1" lang="ja-JP" altLang="en-US" sz="1050">
                <a:solidFill>
                  <a:srgbClr val="FF0000"/>
                </a:solidFill>
              </a:rPr>
              <a:t>、</a:t>
            </a:r>
            <a:r>
              <a:rPr kumimoji="1" lang="en-US" altLang="ja-JP" sz="1050">
                <a:solidFill>
                  <a:srgbClr val="FF0000"/>
                </a:solidFill>
              </a:rPr>
              <a:t>SAM</a:t>
            </a:r>
            <a:r>
              <a:rPr kumimoji="1" lang="ja-JP" altLang="en-US" sz="1050">
                <a:solidFill>
                  <a:srgbClr val="FF0000"/>
                </a:solidFill>
              </a:rPr>
              <a:t>、</a:t>
            </a:r>
            <a:r>
              <a:rPr kumimoji="1" lang="en-US" altLang="ja-JP" sz="1050">
                <a:solidFill>
                  <a:srgbClr val="FF0000"/>
                </a:solidFill>
              </a:rPr>
              <a:t>SOM</a:t>
            </a:r>
            <a:r>
              <a:rPr kumimoji="1" lang="ja-JP" altLang="en-US" sz="1050">
                <a:solidFill>
                  <a:srgbClr val="FF0000"/>
                </a:solidFill>
              </a:rPr>
              <a:t>の市場規模を入力し、円の直径を</a:t>
            </a:r>
            <a:endParaRPr kumimoji="1" lang="en-US" altLang="ja-JP" sz="1050">
              <a:solidFill>
                <a:srgbClr val="FF0000"/>
              </a:solidFill>
            </a:endParaRPr>
          </a:p>
          <a:p>
            <a:r>
              <a:rPr kumimoji="1" lang="ja-JP" altLang="en-US" sz="1050">
                <a:solidFill>
                  <a:srgbClr val="FF0000"/>
                </a:solidFill>
              </a:rPr>
              <a:t>円オブジェクトに設定してください。</a:t>
            </a:r>
          </a:p>
        </p:txBody>
      </p:sp>
      <p:pic>
        <p:nvPicPr>
          <p:cNvPr id="28" name="図 27">
            <a:extLst>
              <a:ext uri="{FF2B5EF4-FFF2-40B4-BE49-F238E27FC236}">
                <a16:creationId xmlns:a16="http://schemas.microsoft.com/office/drawing/2014/main" id="{326776F8-90D0-6B2B-C18E-5E5B4B03D16A}"/>
              </a:ext>
            </a:extLst>
          </p:cNvPr>
          <p:cNvPicPr>
            <a:picLocks noChangeAspect="1"/>
          </p:cNvPicPr>
          <p:nvPr/>
        </p:nvPicPr>
        <p:blipFill>
          <a:blip r:embed="rId3"/>
          <a:stretch>
            <a:fillRect/>
          </a:stretch>
        </p:blipFill>
        <p:spPr>
          <a:xfrm>
            <a:off x="388140" y="4073824"/>
            <a:ext cx="9035080" cy="2073389"/>
          </a:xfrm>
          <a:prstGeom prst="rect">
            <a:avLst/>
          </a:prstGeom>
        </p:spPr>
      </p:pic>
      <p:sp>
        <p:nvSpPr>
          <p:cNvPr id="8" name="正方形/長方形 7">
            <a:extLst>
              <a:ext uri="{FF2B5EF4-FFF2-40B4-BE49-F238E27FC236}">
                <a16:creationId xmlns:a16="http://schemas.microsoft.com/office/drawing/2014/main" id="{8B9B428B-36E5-DD93-0A1D-24DC0CA09E63}"/>
              </a:ext>
            </a:extLst>
          </p:cNvPr>
          <p:cNvSpPr/>
          <p:nvPr/>
        </p:nvSpPr>
        <p:spPr>
          <a:xfrm rot="19861321">
            <a:off x="3999735" y="4956151"/>
            <a:ext cx="1588632" cy="6619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eaLnBrk="1" fontAlgn="auto" hangingPunct="1">
              <a:spcBef>
                <a:spcPts val="0"/>
              </a:spcBef>
              <a:spcAft>
                <a:spcPts val="0"/>
              </a:spcAft>
            </a:pPr>
            <a:r>
              <a:rPr kumimoji="1" lang="ja-JP" altLang="en-US" sz="3600" b="1">
                <a:solidFill>
                  <a:srgbClr val="FFC000"/>
                </a:solidFill>
              </a:rPr>
              <a:t>イメージ</a:t>
            </a:r>
          </a:p>
        </p:txBody>
      </p:sp>
      <p:sp>
        <p:nvSpPr>
          <p:cNvPr id="30" name="テキスト ボックス 29">
            <a:extLst>
              <a:ext uri="{FF2B5EF4-FFF2-40B4-BE49-F238E27FC236}">
                <a16:creationId xmlns:a16="http://schemas.microsoft.com/office/drawing/2014/main" id="{C62F1A1E-302B-78BE-6725-E76CBA378580}"/>
              </a:ext>
            </a:extLst>
          </p:cNvPr>
          <p:cNvSpPr txBox="1"/>
          <p:nvPr/>
        </p:nvSpPr>
        <p:spPr>
          <a:xfrm>
            <a:off x="5836111" y="3504034"/>
            <a:ext cx="3672408" cy="772895"/>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別に用意してあるエクセルシート（財務分析資料）に数値を入力後、該当部分を貼り付けて作成してください</a:t>
            </a:r>
            <a:r>
              <a:rPr kumimoji="1" lang="ja-JP" altLang="en-US" sz="80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（オブジェクト形式）。</a:t>
            </a:r>
            <a:br>
              <a:rPr kumimoji="1" lang="en-US" altLang="ja-JP" sz="80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90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90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ctrl + alt + V</a:t>
            </a:r>
            <a:r>
              <a:rPr kumimoji="1" lang="ja-JP" altLang="en-US" sz="90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」で貼り付けることで、形式を選択できます）</a:t>
            </a:r>
            <a:endParaRPr kumimoji="1" lang="en-US" altLang="ja-JP"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p:txBody>
      </p:sp>
    </p:spTree>
    <p:extLst>
      <p:ext uri="{BB962C8B-B14F-4D97-AF65-F5344CB8AC3E}">
        <p14:creationId xmlns:p14="http://schemas.microsoft.com/office/powerpoint/2010/main" val="1677325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DFCE0B-AE90-4C75-8D2F-9586D1B3B724}"/>
              </a:ext>
            </a:extLst>
          </p:cNvPr>
          <p:cNvSpPr>
            <a:spLocks noGrp="1"/>
          </p:cNvSpPr>
          <p:nvPr>
            <p:ph type="title"/>
          </p:nvPr>
        </p:nvSpPr>
        <p:spPr>
          <a:xfrm>
            <a:off x="272480" y="188640"/>
            <a:ext cx="9361039" cy="351109"/>
          </a:xfrm>
        </p:spPr>
        <p:txBody>
          <a:bodyPr vert="horz"/>
          <a:lstStyle/>
          <a:p>
            <a:r>
              <a:rPr lang="en-US" altLang="ja-JP"/>
              <a:t>【</a:t>
            </a:r>
            <a:r>
              <a:rPr lang="ja-JP" altLang="en-US"/>
              <a:t>参考図</a:t>
            </a:r>
            <a:r>
              <a:rPr lang="en-US" altLang="ja-JP"/>
              <a:t>】</a:t>
            </a:r>
            <a:r>
              <a:rPr lang="ja-JP" altLang="en-US"/>
              <a:t>ビジネスモデル（リーン・キャンバス）</a:t>
            </a:r>
          </a:p>
        </p:txBody>
      </p:sp>
      <p:sp>
        <p:nvSpPr>
          <p:cNvPr id="3" name="スライド番号プレースホルダー 2">
            <a:extLst>
              <a:ext uri="{FF2B5EF4-FFF2-40B4-BE49-F238E27FC236}">
                <a16:creationId xmlns:a16="http://schemas.microsoft.com/office/drawing/2014/main" id="{8B689452-9CC0-488D-89F8-F5422DA11D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2134A67D-8F66-48AD-85ED-09F7F7717056}"/>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6" name="表 16">
            <a:extLst>
              <a:ext uri="{FF2B5EF4-FFF2-40B4-BE49-F238E27FC236}">
                <a16:creationId xmlns:a16="http://schemas.microsoft.com/office/drawing/2014/main" id="{CB5EF912-F159-4040-8F2C-D59F0684BB87}"/>
              </a:ext>
            </a:extLst>
          </p:cNvPr>
          <p:cNvGraphicFramePr>
            <a:graphicFrameLocks noGrp="1"/>
          </p:cNvGraphicFramePr>
          <p:nvPr>
            <p:extLst>
              <p:ext uri="{D42A27DB-BD31-4B8C-83A1-F6EECF244321}">
                <p14:modId xmlns:p14="http://schemas.microsoft.com/office/powerpoint/2010/main" val="2500585406"/>
              </p:ext>
            </p:extLst>
          </p:nvPr>
        </p:nvGraphicFramePr>
        <p:xfrm>
          <a:off x="273050" y="764705"/>
          <a:ext cx="9359900" cy="5688483"/>
        </p:xfrm>
        <a:graphic>
          <a:graphicData uri="http://schemas.openxmlformats.org/drawingml/2006/table">
            <a:tbl>
              <a:tblPr firstRow="1" bandRow="1">
                <a:tableStyleId>{2D5ABB26-0587-4C30-8999-92F81FD0307C}</a:tableStyleId>
              </a:tblPr>
              <a:tblGrid>
                <a:gridCol w="1871980">
                  <a:extLst>
                    <a:ext uri="{9D8B030D-6E8A-4147-A177-3AD203B41FA5}">
                      <a16:colId xmlns:a16="http://schemas.microsoft.com/office/drawing/2014/main" val="1543251562"/>
                    </a:ext>
                  </a:extLst>
                </a:gridCol>
                <a:gridCol w="1871980">
                  <a:extLst>
                    <a:ext uri="{9D8B030D-6E8A-4147-A177-3AD203B41FA5}">
                      <a16:colId xmlns:a16="http://schemas.microsoft.com/office/drawing/2014/main" val="1790320434"/>
                    </a:ext>
                  </a:extLst>
                </a:gridCol>
                <a:gridCol w="935990">
                  <a:extLst>
                    <a:ext uri="{9D8B030D-6E8A-4147-A177-3AD203B41FA5}">
                      <a16:colId xmlns:a16="http://schemas.microsoft.com/office/drawing/2014/main" val="1765670871"/>
                    </a:ext>
                  </a:extLst>
                </a:gridCol>
                <a:gridCol w="935990">
                  <a:extLst>
                    <a:ext uri="{9D8B030D-6E8A-4147-A177-3AD203B41FA5}">
                      <a16:colId xmlns:a16="http://schemas.microsoft.com/office/drawing/2014/main" val="2734565788"/>
                    </a:ext>
                  </a:extLst>
                </a:gridCol>
                <a:gridCol w="1871980">
                  <a:extLst>
                    <a:ext uri="{9D8B030D-6E8A-4147-A177-3AD203B41FA5}">
                      <a16:colId xmlns:a16="http://schemas.microsoft.com/office/drawing/2014/main" val="3137908046"/>
                    </a:ext>
                  </a:extLst>
                </a:gridCol>
                <a:gridCol w="1871980">
                  <a:extLst>
                    <a:ext uri="{9D8B030D-6E8A-4147-A177-3AD203B41FA5}">
                      <a16:colId xmlns:a16="http://schemas.microsoft.com/office/drawing/2014/main" val="2069590120"/>
                    </a:ext>
                  </a:extLst>
                </a:gridCol>
              </a:tblGrid>
              <a:tr h="1896161">
                <a:tc rowSpan="2">
                  <a:txBody>
                    <a:bodyPr/>
                    <a:lstStyle/>
                    <a:p>
                      <a:r>
                        <a:rPr kumimoji="1" lang="ja-JP" altLang="en-US" sz="1050">
                          <a:latin typeface="+mn-ea"/>
                          <a:ea typeface="+mn-ea"/>
                        </a:rPr>
                        <a:t>　課題 </a:t>
                      </a:r>
                      <a:r>
                        <a:rPr kumimoji="1" lang="en-US" altLang="ja-JP" sz="1050">
                          <a:latin typeface="+mn-ea"/>
                          <a:ea typeface="+mn-ea"/>
                        </a:rPr>
                        <a:t>(Problem)</a:t>
                      </a:r>
                    </a:p>
                    <a:p>
                      <a:endParaRPr kumimoji="1" lang="en-US" altLang="ja-JP"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　ソリューション </a:t>
                      </a:r>
                      <a:r>
                        <a:rPr kumimoji="1" lang="en-US" altLang="ja-JP" sz="1050">
                          <a:latin typeface="+mn-ea"/>
                          <a:ea typeface="+mn-ea"/>
                        </a:rPr>
                        <a:t>(Solution)</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gridSpan="2">
                  <a:txBody>
                    <a:bodyPr/>
                    <a:lstStyle/>
                    <a:p>
                      <a:r>
                        <a:rPr kumimoji="1" lang="ja-JP" altLang="en-US" sz="1050">
                          <a:latin typeface="+mn-ea"/>
                          <a:ea typeface="+mn-ea"/>
                        </a:rPr>
                        <a:t>　独自の提供価値</a:t>
                      </a:r>
                      <a:endParaRPr kumimoji="1" lang="en-US" altLang="ja-JP" sz="1050">
                        <a:latin typeface="+mn-ea"/>
                        <a:ea typeface="+mn-ea"/>
                      </a:endParaRPr>
                    </a:p>
                    <a:p>
                      <a:r>
                        <a:rPr kumimoji="1" lang="ja-JP" altLang="en-US" sz="1050">
                          <a:latin typeface="+mn-ea"/>
                          <a:ea typeface="+mn-ea"/>
                        </a:rPr>
                        <a:t>　</a:t>
                      </a:r>
                      <a:r>
                        <a:rPr kumimoji="1" lang="en-US" altLang="ja-JP" sz="1050">
                          <a:latin typeface="+mn-ea"/>
                          <a:ea typeface="+mn-ea"/>
                        </a:rPr>
                        <a:t>(Unique Value Proposition)</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hMerge="1">
                  <a:txBody>
                    <a:bodyPr/>
                    <a:lstStyle/>
                    <a:p>
                      <a:endParaRPr kumimoji="1" lang="ja-JP" altLang="en-US"/>
                    </a:p>
                  </a:txBody>
                  <a:tcPr/>
                </a:tc>
                <a:tc>
                  <a:txBody>
                    <a:bodyPr/>
                    <a:lstStyle/>
                    <a:p>
                      <a:r>
                        <a:rPr kumimoji="1" lang="ja-JP" altLang="en-US" sz="1050">
                          <a:latin typeface="+mn-ea"/>
                          <a:ea typeface="+mn-ea"/>
                        </a:rPr>
                        <a:t>　圧倒的優位性</a:t>
                      </a:r>
                      <a:r>
                        <a:rPr kumimoji="1" lang="en-US" altLang="ja-JP" sz="1050">
                          <a:latin typeface="+mn-ea"/>
                          <a:ea typeface="+mn-ea"/>
                        </a:rPr>
                        <a:t> </a:t>
                      </a:r>
                      <a:br>
                        <a:rPr kumimoji="1" lang="en-US" altLang="ja-JP" sz="1050">
                          <a:latin typeface="+mn-ea"/>
                          <a:ea typeface="+mn-ea"/>
                        </a:rPr>
                      </a:br>
                      <a:r>
                        <a:rPr kumimoji="1" lang="ja-JP" altLang="en-US" sz="1050">
                          <a:latin typeface="+mn-ea"/>
                          <a:ea typeface="+mn-ea"/>
                        </a:rPr>
                        <a:t>　</a:t>
                      </a:r>
                      <a:r>
                        <a:rPr kumimoji="1" lang="en-US" altLang="ja-JP" sz="1050">
                          <a:latin typeface="+mn-ea"/>
                          <a:ea typeface="+mn-ea"/>
                        </a:rPr>
                        <a:t>(Unfair Advantage)</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r>
                        <a:rPr kumimoji="1" lang="ja-JP" altLang="en-US" sz="1050">
                          <a:latin typeface="+mn-ea"/>
                          <a:ea typeface="+mn-ea"/>
                        </a:rPr>
                        <a:t>　ターゲット顧客</a:t>
                      </a:r>
                      <a:br>
                        <a:rPr kumimoji="1" lang="en-US" altLang="ja-JP" sz="1050">
                          <a:latin typeface="+mn-ea"/>
                          <a:ea typeface="+mn-ea"/>
                        </a:rPr>
                      </a:br>
                      <a:r>
                        <a:rPr kumimoji="1" lang="ja-JP" altLang="en-US" sz="1050">
                          <a:latin typeface="+mn-ea"/>
                          <a:ea typeface="+mn-ea"/>
                        </a:rPr>
                        <a:t>　</a:t>
                      </a:r>
                      <a:r>
                        <a:rPr kumimoji="1" lang="en-US" altLang="ja-JP" sz="1050">
                          <a:latin typeface="+mn-ea"/>
                          <a:ea typeface="+mn-ea"/>
                        </a:rPr>
                        <a:t>(Customer Segments)</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5431697"/>
                  </a:ext>
                </a:extLst>
              </a:tr>
              <a:tr h="1896161">
                <a:tc v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　主要指標 </a:t>
                      </a:r>
                      <a:r>
                        <a:rPr kumimoji="1" lang="en-US" altLang="ja-JP" sz="1050">
                          <a:latin typeface="+mn-ea"/>
                          <a:ea typeface="+mn-ea"/>
                        </a:rPr>
                        <a:t>(Key Metrics)</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v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ja-JP" altLang="en-US" sz="1050">
                          <a:latin typeface="+mn-ea"/>
                          <a:ea typeface="+mn-ea"/>
                        </a:rPr>
                        <a:t>　チャネル </a:t>
                      </a:r>
                      <a:r>
                        <a:rPr kumimoji="1" lang="en-US" altLang="ja-JP" sz="1050">
                          <a:latin typeface="+mn-ea"/>
                          <a:ea typeface="+mn-ea"/>
                        </a:rPr>
                        <a:t>(Channels)</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185479"/>
                  </a:ext>
                </a:extLst>
              </a:tr>
              <a:tr h="1896161">
                <a:tc gridSpan="3">
                  <a:txBody>
                    <a:bodyPr/>
                    <a:lstStyle/>
                    <a:p>
                      <a:r>
                        <a:rPr kumimoji="1" lang="ja-JP" altLang="en-US" sz="1050">
                          <a:latin typeface="+mn-ea"/>
                          <a:ea typeface="+mn-ea"/>
                        </a:rPr>
                        <a:t>　費用構造 </a:t>
                      </a:r>
                      <a:r>
                        <a:rPr kumimoji="1" lang="en-US" altLang="ja-JP" sz="1050">
                          <a:latin typeface="+mn-ea"/>
                          <a:ea typeface="+mn-ea"/>
                        </a:rPr>
                        <a:t>(Cost Structure)</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r>
                        <a:rPr kumimoji="1" lang="ja-JP" altLang="en-US" sz="1050">
                          <a:latin typeface="+mn-ea"/>
                          <a:ea typeface="+mn-ea"/>
                        </a:rPr>
                        <a:t>　収益の流れ </a:t>
                      </a:r>
                      <a:r>
                        <a:rPr kumimoji="1" lang="en-US" altLang="ja-JP" sz="1050">
                          <a:latin typeface="+mn-ea"/>
                          <a:ea typeface="+mn-ea"/>
                        </a:rPr>
                        <a:t>(Revenue Streams)</a:t>
                      </a:r>
                      <a:endParaRPr kumimoji="1" lang="ja-JP" altLang="en-US" sz="105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1672555"/>
                  </a:ext>
                </a:extLst>
              </a:tr>
            </a:tbl>
          </a:graphicData>
        </a:graphic>
      </p:graphicFrame>
      <p:sp>
        <p:nvSpPr>
          <p:cNvPr id="8" name="タイトル 1">
            <a:extLst>
              <a:ext uri="{FF2B5EF4-FFF2-40B4-BE49-F238E27FC236}">
                <a16:creationId xmlns:a16="http://schemas.microsoft.com/office/drawing/2014/main" id="{10521C10-7326-4066-A1DB-23F8934A5314}"/>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顧客ごとに１枚</a:t>
            </a:r>
          </a:p>
        </p:txBody>
      </p:sp>
      <p:sp>
        <p:nvSpPr>
          <p:cNvPr id="9" name="正方形/長方形 8">
            <a:extLst>
              <a:ext uri="{FF2B5EF4-FFF2-40B4-BE49-F238E27FC236}">
                <a16:creationId xmlns:a16="http://schemas.microsoft.com/office/drawing/2014/main" id="{2AA226FE-A833-4769-A723-1F2A30DC7608}"/>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2D7ADD5A-9864-4140-89E8-3B205B69CCBD}"/>
              </a:ext>
            </a:extLst>
          </p:cNvPr>
          <p:cNvSpPr txBox="1"/>
          <p:nvPr/>
        </p:nvSpPr>
        <p:spPr>
          <a:xfrm>
            <a:off x="4016896" y="13396"/>
            <a:ext cx="4464496"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ターゲット顧客ごとに作成してください。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lvl="0" indent="-85725" eaLnBrk="0" hangingPunct="0">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ターゲット顧客が複数存在する場合は、複数シート作成することも可能です。</a:t>
            </a:r>
            <a:b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ただし、優先的なターゲット顧客に絞って作成</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1E2D744D-8B12-480C-9235-B326A96DDCC7}"/>
              </a:ext>
            </a:extLst>
          </p:cNvPr>
          <p:cNvSpPr txBox="1"/>
          <p:nvPr/>
        </p:nvSpPr>
        <p:spPr>
          <a:xfrm>
            <a:off x="315028" y="1268760"/>
            <a:ext cx="1824719" cy="104219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ターゲット顧客の上位</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3</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つの課題を列記してください。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lvl="0" indent="-85725" eaLnBrk="0" hangingPunct="0">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「既存の代替品」が何で、上記課題を、現在、どのように解決しているかを記載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1B7D6052-E0CA-44A1-9CC1-C75E657C5310}"/>
              </a:ext>
            </a:extLst>
          </p:cNvPr>
          <p:cNvSpPr txBox="1"/>
          <p:nvPr/>
        </p:nvSpPr>
        <p:spPr>
          <a:xfrm>
            <a:off x="315028" y="6453188"/>
            <a:ext cx="5790100" cy="211203"/>
          </a:xfrm>
          <a:prstGeom prst="rect">
            <a:avLst/>
          </a:prstGeom>
          <a:noFill/>
          <a:ln w="12700">
            <a:no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作成上の注意は、</a:t>
            </a:r>
            <a:r>
              <a:rPr kumimoji="1" lang="en-US" altLang="ja-JP"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Ash </a:t>
            </a:r>
            <a:r>
              <a:rPr kumimoji="1" lang="en-US" altLang="ja-JP" sz="900" err="1">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Mauya</a:t>
            </a:r>
            <a:r>
              <a:rPr kumimoji="1" lang="en-US" altLang="ja-JP"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”Running Lean”</a:t>
            </a:r>
            <a:r>
              <a:rPr kumimoji="1" lang="ja-JP" altLang="en-US"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の一部を編集</a:t>
            </a:r>
            <a:endParaRPr kumimoji="1" lang="en-US" altLang="ja-JP" sz="9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76B22231-560C-4B54-87B6-A05453564527}"/>
              </a:ext>
            </a:extLst>
          </p:cNvPr>
          <p:cNvSpPr txBox="1"/>
          <p:nvPr/>
        </p:nvSpPr>
        <p:spPr>
          <a:xfrm>
            <a:off x="2216696"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lvl="0" indent="-85725" eaLnBrk="0" hangingPunct="0">
              <a:buFont typeface="Arial" panose="020B0604020202020204" pitchFamily="34" charset="0"/>
              <a:buChar char="•"/>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各問題に対する解決策</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の概要を記載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D4E74E0-28CE-4059-A1FC-BC3DE7445924}"/>
              </a:ext>
            </a:extLst>
          </p:cNvPr>
          <p:cNvSpPr txBox="1"/>
          <p:nvPr/>
        </p:nvSpPr>
        <p:spPr>
          <a:xfrm>
            <a:off x="4512960" y="6488264"/>
            <a:ext cx="5120560" cy="349702"/>
          </a:xfrm>
          <a:prstGeom prst="rect">
            <a:avLst/>
          </a:prstGeom>
          <a:noFill/>
          <a:ln w="12700">
            <a:solidFill>
              <a:schemeClr val="accent1"/>
            </a:solidFill>
            <a:prstDash val="solid"/>
          </a:ln>
          <a:effectLst/>
        </p:spPr>
        <p:txBody>
          <a:bodyPr wrap="non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（参考）リーン・キャンバスは、サービスを市場にフィットする状態まで導くため（実用化達成前）に有効なツール</a:t>
            </a:r>
            <a:endParaRPr kumimoji="1" lang="en-US" altLang="ja-JP" sz="9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だと言われています。　</a:t>
            </a:r>
            <a:r>
              <a:rPr kumimoji="1" lang="ja-JP" altLang="en-US" sz="9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ビジネスモデル・キャンバスは サービスの実用化達成後に有効なツールです。</a:t>
            </a:r>
            <a:endParaRPr kumimoji="1" lang="en-US" altLang="ja-JP" sz="9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A4A224CE-01DA-40CE-909D-CBFA56518302}"/>
              </a:ext>
            </a:extLst>
          </p:cNvPr>
          <p:cNvSpPr txBox="1"/>
          <p:nvPr/>
        </p:nvSpPr>
        <p:spPr>
          <a:xfrm>
            <a:off x="2216696" y="3011115"/>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現在の</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取組</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状況を示す主な数字を挙げてください。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D59FD4F0-E012-4428-B4EC-81A181381CB9}"/>
              </a:ext>
            </a:extLst>
          </p:cNvPr>
          <p:cNvSpPr txBox="1"/>
          <p:nvPr/>
        </p:nvSpPr>
        <p:spPr>
          <a:xfrm>
            <a:off x="4074174" y="1268760"/>
            <a:ext cx="1728191" cy="1526947"/>
          </a:xfrm>
          <a:prstGeom prst="rect">
            <a:avLst/>
          </a:prstGeom>
          <a:noFill/>
          <a:ln w="12700">
            <a:solidFill>
              <a:schemeClr val="accent1"/>
            </a:solidFill>
            <a:prstDash val="solid"/>
          </a:ln>
          <a:effectLst/>
        </p:spPr>
        <p:txBody>
          <a:bodyPr wrap="square" lIns="36000" tIns="36000" rIns="36000" bIns="36000" rtlCol="0" anchor="t">
            <a:spAutoFit/>
          </a:bodyPr>
          <a:lstStyle/>
          <a:p>
            <a:pPr marL="85725" lvl="0" indent="-85725" eaLnBrk="0" hangingPunct="0">
              <a:buFont typeface="Arial" panose="020B0604020202020204" pitchFamily="34" charset="0"/>
              <a:buChar char="•"/>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無知の訪問客を関心ある見込み客に変える、簡潔で、明快な説得力あるメッセージを記載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「上位概念」として、アナロジー等を挙げてください（アナロジーの例：</a:t>
            </a:r>
            <a:r>
              <a:rPr kumimoji="1" lang="en-US" altLang="ja-JP" sz="1050" b="0" i="0" u="none" strike="noStrike" kern="1200" cap="none" spc="0" normalizeH="0" baseline="0" noProof="0" err="1">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Youtube</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は、動画版の</a:t>
            </a:r>
            <a:r>
              <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Flickr)</a:t>
            </a: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テキスト ボックス 17">
            <a:extLst>
              <a:ext uri="{FF2B5EF4-FFF2-40B4-BE49-F238E27FC236}">
                <a16:creationId xmlns:a16="http://schemas.microsoft.com/office/drawing/2014/main" id="{C90BB09D-E807-48F7-9A84-7FED647A386C}"/>
              </a:ext>
            </a:extLst>
          </p:cNvPr>
          <p:cNvSpPr txBox="1"/>
          <p:nvPr/>
        </p:nvSpPr>
        <p:spPr>
          <a:xfrm>
            <a:off x="5961112"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簡単に真似したり、購入したりできないもの。</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テキスト ボックス 18">
            <a:extLst>
              <a:ext uri="{FF2B5EF4-FFF2-40B4-BE49-F238E27FC236}">
                <a16:creationId xmlns:a16="http://schemas.microsoft.com/office/drawing/2014/main" id="{3E6C0341-9976-48AA-AA01-B738BEDDA504}"/>
              </a:ext>
            </a:extLst>
          </p:cNvPr>
          <p:cNvSpPr txBox="1"/>
          <p:nvPr/>
        </p:nvSpPr>
        <p:spPr>
          <a:xfrm>
            <a:off x="5961112" y="3011115"/>
            <a:ext cx="1728191" cy="557451"/>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顧客にリーチするまでの経路（リアルやウェブ等）を挙げてください。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089A4385-8776-4133-921D-E900DE1D9F3E}"/>
              </a:ext>
            </a:extLst>
          </p:cNvPr>
          <p:cNvSpPr txBox="1"/>
          <p:nvPr/>
        </p:nvSpPr>
        <p:spPr>
          <a:xfrm>
            <a:off x="7833320" y="1268760"/>
            <a:ext cx="1728191" cy="1850113"/>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ターゲット顧客・ユーザーを挙げてください。</a:t>
            </a:r>
            <a:b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「顧客」とは実際にお金を支払う人。「ユーザー」は、支払いの有無に関わらず、実際にサービスや商品を使う人と定義します</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「アーリーアダプター」となる理想のターゲット顧客の特徴を挙げてください。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テキスト ボックス 20">
            <a:extLst>
              <a:ext uri="{FF2B5EF4-FFF2-40B4-BE49-F238E27FC236}">
                <a16:creationId xmlns:a16="http://schemas.microsoft.com/office/drawing/2014/main" id="{C4CDE4FC-F542-4AC5-A352-D993A55F5E7D}"/>
              </a:ext>
            </a:extLst>
          </p:cNvPr>
          <p:cNvSpPr txBox="1"/>
          <p:nvPr/>
        </p:nvSpPr>
        <p:spPr>
          <a:xfrm>
            <a:off x="315028" y="4889513"/>
            <a:ext cx="3049480"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この事業に係る主な固定費と変動費を挙げてください。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テキスト ボックス 21">
            <a:extLst>
              <a:ext uri="{FF2B5EF4-FFF2-40B4-BE49-F238E27FC236}">
                <a16:creationId xmlns:a16="http://schemas.microsoft.com/office/drawing/2014/main" id="{88205B9A-202B-44B8-ABF4-50EEC7CCE8E4}"/>
              </a:ext>
            </a:extLst>
          </p:cNvPr>
          <p:cNvSpPr txBox="1"/>
          <p:nvPr/>
        </p:nvSpPr>
        <p:spPr>
          <a:xfrm>
            <a:off x="5091728" y="4889513"/>
            <a:ext cx="2549343"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この事業に係る主な収入源を挙げてください。</a:t>
            </a:r>
            <a:endParaRPr kumimoji="1" lang="en-US" altLang="ja-JP" sz="1050" b="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正方形/長方形 4">
            <a:extLst>
              <a:ext uri="{FF2B5EF4-FFF2-40B4-BE49-F238E27FC236}">
                <a16:creationId xmlns:a16="http://schemas.microsoft.com/office/drawing/2014/main" id="{7AA3EB2A-EDF1-4910-9AD5-AFE52C447777}"/>
              </a:ext>
            </a:extLst>
          </p:cNvPr>
          <p:cNvSpPr/>
          <p:nvPr/>
        </p:nvSpPr>
        <p:spPr>
          <a:xfrm>
            <a:off x="7775303" y="3550077"/>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1</a:t>
            </a:r>
          </a:p>
          <a:p>
            <a:pPr algn="ctr" eaLnBrk="1" fontAlgn="auto" hangingPunct="1">
              <a:spcBef>
                <a:spcPts val="0"/>
              </a:spcBef>
              <a:spcAft>
                <a:spcPts val="0"/>
              </a:spcAft>
            </a:pPr>
            <a:r>
              <a:rPr kumimoji="1" lang="ja-JP" altLang="en-US" sz="1050" b="1">
                <a:solidFill>
                  <a:schemeClr val="accent3"/>
                </a:solidFill>
              </a:rPr>
              <a:t>最も重要な顧客は誰か、</a:t>
            </a:r>
            <a:endParaRPr kumimoji="1" lang="en-US" altLang="ja-JP" sz="1050" b="1">
              <a:solidFill>
                <a:schemeClr val="accent3"/>
              </a:solidFill>
            </a:endParaRPr>
          </a:p>
          <a:p>
            <a:pPr algn="ctr" eaLnBrk="1" fontAlgn="auto" hangingPunct="1">
              <a:spcBef>
                <a:spcPts val="0"/>
              </a:spcBef>
              <a:spcAft>
                <a:spcPts val="0"/>
              </a:spcAft>
            </a:pPr>
            <a:r>
              <a:rPr kumimoji="1" lang="ja-JP" altLang="en-US" sz="1050" b="1">
                <a:solidFill>
                  <a:schemeClr val="accent3"/>
                </a:solidFill>
              </a:rPr>
              <a:t>最初にアプローチすべき顧客は誰か、等を記載</a:t>
            </a:r>
            <a:r>
              <a:rPr kumimoji="1" lang="ja-JP" altLang="en-US" sz="1050" b="1">
                <a:solidFill>
                  <a:schemeClr val="accent3"/>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b="1">
                <a:solidFill>
                  <a:schemeClr val="accent3"/>
                </a:solidFill>
              </a:rPr>
              <a:t>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3" name="正方形/長方形 22">
            <a:extLst>
              <a:ext uri="{FF2B5EF4-FFF2-40B4-BE49-F238E27FC236}">
                <a16:creationId xmlns:a16="http://schemas.microsoft.com/office/drawing/2014/main" id="{592FC27A-C701-43F6-9ACB-E30DE6ECBA32}"/>
              </a:ext>
            </a:extLst>
          </p:cNvPr>
          <p:cNvSpPr/>
          <p:nvPr/>
        </p:nvSpPr>
        <p:spPr>
          <a:xfrm>
            <a:off x="277784" y="3388494"/>
            <a:ext cx="1865579"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2</a:t>
            </a:r>
          </a:p>
          <a:p>
            <a:pPr algn="ctr" eaLnBrk="1" fontAlgn="auto" hangingPunct="1">
              <a:spcBef>
                <a:spcPts val="0"/>
              </a:spcBef>
              <a:spcAft>
                <a:spcPts val="0"/>
              </a:spcAft>
            </a:pPr>
            <a:r>
              <a:rPr kumimoji="1" lang="ja-JP" altLang="en-US" sz="1050" b="1">
                <a:solidFill>
                  <a:schemeClr val="accent3"/>
                </a:solidFill>
              </a:rPr>
              <a:t>顧客のどんな課題を解決（ニーズを満たす）のか、本質的な課題は何か、等を記載してください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4" name="正方形/長方形 23">
            <a:extLst>
              <a:ext uri="{FF2B5EF4-FFF2-40B4-BE49-F238E27FC236}">
                <a16:creationId xmlns:a16="http://schemas.microsoft.com/office/drawing/2014/main" id="{4C346F48-7934-4520-A9D3-738B9BB26E5E}"/>
              </a:ext>
            </a:extLst>
          </p:cNvPr>
          <p:cNvSpPr/>
          <p:nvPr/>
        </p:nvSpPr>
        <p:spPr>
          <a:xfrm>
            <a:off x="2139747" y="1671679"/>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3</a:t>
            </a:r>
          </a:p>
          <a:p>
            <a:pPr algn="ctr" eaLnBrk="1" fontAlgn="auto" hangingPunct="1">
              <a:spcBef>
                <a:spcPts val="0"/>
              </a:spcBef>
              <a:spcAft>
                <a:spcPts val="0"/>
              </a:spcAft>
            </a:pPr>
            <a:r>
              <a:rPr kumimoji="1" lang="ja-JP" altLang="en-US" sz="1050" b="1">
                <a:solidFill>
                  <a:schemeClr val="accent3"/>
                </a:solidFill>
              </a:rPr>
              <a:t>どんな商品・サービスか、どのような機能や役割等が問題を解決するのかを記載してください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5" name="正方形/長方形 24">
            <a:extLst>
              <a:ext uri="{FF2B5EF4-FFF2-40B4-BE49-F238E27FC236}">
                <a16:creationId xmlns:a16="http://schemas.microsoft.com/office/drawing/2014/main" id="{CE58ADA2-5119-4B9B-AF09-0D30BC108CAD}"/>
              </a:ext>
            </a:extLst>
          </p:cNvPr>
          <p:cNvSpPr/>
          <p:nvPr/>
        </p:nvSpPr>
        <p:spPr>
          <a:xfrm>
            <a:off x="5925673" y="1671679"/>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4</a:t>
            </a:r>
          </a:p>
          <a:p>
            <a:pPr algn="ctr" eaLnBrk="1" fontAlgn="auto" hangingPunct="1">
              <a:spcBef>
                <a:spcPts val="0"/>
              </a:spcBef>
              <a:spcAft>
                <a:spcPts val="0"/>
              </a:spcAft>
            </a:pPr>
            <a:r>
              <a:rPr kumimoji="1" lang="ja-JP" altLang="en-US" sz="1050" b="1">
                <a:solidFill>
                  <a:schemeClr val="accent3"/>
                </a:solidFill>
              </a:rPr>
              <a:t>他社との競争に勝ち続けるためのポイントとその理由を記載してください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6" name="正方形/長方形 25">
            <a:extLst>
              <a:ext uri="{FF2B5EF4-FFF2-40B4-BE49-F238E27FC236}">
                <a16:creationId xmlns:a16="http://schemas.microsoft.com/office/drawing/2014/main" id="{7E9671F8-8474-4E28-A241-47A784C4B79E}"/>
              </a:ext>
            </a:extLst>
          </p:cNvPr>
          <p:cNvSpPr/>
          <p:nvPr/>
        </p:nvSpPr>
        <p:spPr>
          <a:xfrm>
            <a:off x="5925673" y="3550077"/>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6</a:t>
            </a:r>
          </a:p>
          <a:p>
            <a:pPr algn="ctr" eaLnBrk="1" fontAlgn="auto" hangingPunct="1">
              <a:spcBef>
                <a:spcPts val="0"/>
              </a:spcBef>
              <a:spcAft>
                <a:spcPts val="0"/>
              </a:spcAft>
            </a:pPr>
            <a:r>
              <a:rPr kumimoji="1" lang="ja-JP" altLang="en-US" sz="1050" b="1">
                <a:solidFill>
                  <a:schemeClr val="accent3"/>
                </a:solidFill>
              </a:rPr>
              <a:t>顧客にリーチしやすい販路は何か、顧客の日常体験に沿った販路は何か、等を記載してください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7" name="正方形/長方形 26">
            <a:extLst>
              <a:ext uri="{FF2B5EF4-FFF2-40B4-BE49-F238E27FC236}">
                <a16:creationId xmlns:a16="http://schemas.microsoft.com/office/drawing/2014/main" id="{F89207CE-771D-47CB-B63B-1E09B0C3FCC4}"/>
              </a:ext>
            </a:extLst>
          </p:cNvPr>
          <p:cNvSpPr/>
          <p:nvPr/>
        </p:nvSpPr>
        <p:spPr>
          <a:xfrm>
            <a:off x="4020210" y="3550077"/>
            <a:ext cx="1932970"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spAutoFit/>
          </a:bodyPr>
          <a:lstStyle/>
          <a:p>
            <a:pPr algn="ctr" eaLnBrk="1" fontAlgn="auto" hangingPunct="1">
              <a:spcBef>
                <a:spcPts val="0"/>
              </a:spcBef>
              <a:spcAft>
                <a:spcPts val="0"/>
              </a:spcAft>
            </a:pPr>
            <a:r>
              <a:rPr kumimoji="1" lang="en-US" altLang="ja-JP" b="1">
                <a:solidFill>
                  <a:schemeClr val="accent3"/>
                </a:solidFill>
              </a:rPr>
              <a:t>5</a:t>
            </a:r>
          </a:p>
          <a:p>
            <a:pPr algn="ctr" eaLnBrk="1" fontAlgn="auto" hangingPunct="1">
              <a:spcBef>
                <a:spcPts val="0"/>
              </a:spcBef>
              <a:spcAft>
                <a:spcPts val="0"/>
              </a:spcAft>
            </a:pPr>
            <a:r>
              <a:rPr kumimoji="1" lang="ja-JP" altLang="en-US" sz="1050" b="1">
                <a:solidFill>
                  <a:schemeClr val="accent3"/>
                </a:solidFill>
              </a:rPr>
              <a:t>他に無い独自の提供価値は何か、他社が目をつけていないポイントは何か、等を記載</a:t>
            </a:r>
            <a:r>
              <a:rPr kumimoji="1" lang="ja-JP" altLang="en-US" sz="1050" b="1">
                <a:solidFill>
                  <a:schemeClr val="accent3"/>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b="1">
                <a:solidFill>
                  <a:schemeClr val="accent3"/>
                </a:solidFill>
              </a:rPr>
              <a:t>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8" name="正方形/長方形 27">
            <a:extLst>
              <a:ext uri="{FF2B5EF4-FFF2-40B4-BE49-F238E27FC236}">
                <a16:creationId xmlns:a16="http://schemas.microsoft.com/office/drawing/2014/main" id="{DF74ECFA-B1F8-4609-9969-07922BC06DCE}"/>
              </a:ext>
            </a:extLst>
          </p:cNvPr>
          <p:cNvSpPr/>
          <p:nvPr/>
        </p:nvSpPr>
        <p:spPr>
          <a:xfrm>
            <a:off x="4953000" y="5269682"/>
            <a:ext cx="4694833"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7</a:t>
            </a:r>
          </a:p>
          <a:p>
            <a:pPr algn="ctr" eaLnBrk="1" fontAlgn="auto" hangingPunct="1">
              <a:spcBef>
                <a:spcPts val="0"/>
              </a:spcBef>
              <a:spcAft>
                <a:spcPts val="0"/>
              </a:spcAft>
            </a:pPr>
            <a:r>
              <a:rPr kumimoji="1" lang="ja-JP" altLang="en-US" sz="1050" b="1">
                <a:solidFill>
                  <a:schemeClr val="accent3"/>
                </a:solidFill>
              </a:rPr>
              <a:t>顧客やユーザーから、どのように収益を上げるか、顧客生涯価値（</a:t>
            </a:r>
            <a:r>
              <a:rPr kumimoji="1" lang="en-US" altLang="ja-JP" sz="1050" b="1">
                <a:solidFill>
                  <a:schemeClr val="accent3"/>
                </a:solidFill>
              </a:rPr>
              <a:t>CLV</a:t>
            </a:r>
            <a:r>
              <a:rPr kumimoji="1" lang="ja-JP" altLang="en-US" sz="1050" b="1">
                <a:solidFill>
                  <a:schemeClr val="accent3"/>
                </a:solidFill>
              </a:rPr>
              <a:t>）はどの程度になるか、等を記載してください</a:t>
            </a:r>
            <a:br>
              <a:rPr kumimoji="1" lang="en-US" altLang="ja-JP" sz="1050" b="1">
                <a:solidFill>
                  <a:schemeClr val="accent3"/>
                </a:solidFill>
              </a:rPr>
            </a:br>
            <a:r>
              <a:rPr kumimoji="1" lang="en-US" altLang="ja-JP" sz="1050" b="1">
                <a:solidFill>
                  <a:schemeClr val="accent3"/>
                </a:solidFill>
              </a:rPr>
              <a:t>※</a:t>
            </a:r>
            <a:r>
              <a:rPr kumimoji="1" lang="ja-JP" altLang="en-US" sz="1050" b="1">
                <a:solidFill>
                  <a:schemeClr val="accent3"/>
                </a:solidFill>
              </a:rPr>
              <a:t>顧客生涯価値は、顧客が企業にもたらす価値の総計。つまり、顧客の購買額と</a:t>
            </a:r>
            <a:br>
              <a:rPr kumimoji="1" lang="en-US" altLang="ja-JP" sz="1050" b="1">
                <a:solidFill>
                  <a:schemeClr val="accent3"/>
                </a:solidFill>
              </a:rPr>
            </a:br>
            <a:r>
              <a:rPr kumimoji="1" lang="ja-JP" altLang="en-US" sz="1050" b="1">
                <a:solidFill>
                  <a:schemeClr val="accent3"/>
                </a:solidFill>
              </a:rPr>
              <a:t>顧客を獲得・維持するための費用との差額です</a:t>
            </a:r>
            <a:endParaRPr kumimoji="1" lang="en-US" altLang="ja-JP" sz="1050" b="1" strike="sngStrike">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29" name="正方形/長方形 28">
            <a:extLst>
              <a:ext uri="{FF2B5EF4-FFF2-40B4-BE49-F238E27FC236}">
                <a16:creationId xmlns:a16="http://schemas.microsoft.com/office/drawing/2014/main" id="{784B1638-803C-4134-8E42-2E58A9B7FC41}"/>
              </a:ext>
            </a:extLst>
          </p:cNvPr>
          <p:cNvSpPr/>
          <p:nvPr/>
        </p:nvSpPr>
        <p:spPr>
          <a:xfrm>
            <a:off x="272480" y="5269682"/>
            <a:ext cx="4694833"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8</a:t>
            </a:r>
          </a:p>
          <a:p>
            <a:pPr algn="ctr" eaLnBrk="1" fontAlgn="auto" hangingPunct="1">
              <a:spcBef>
                <a:spcPts val="0"/>
              </a:spcBef>
              <a:spcAft>
                <a:spcPts val="0"/>
              </a:spcAft>
            </a:pPr>
            <a:r>
              <a:rPr kumimoji="1" lang="ja-JP" altLang="en-US" sz="1050" b="1">
                <a:solidFill>
                  <a:schemeClr val="accent3"/>
                </a:solidFill>
              </a:rPr>
              <a:t>商品・サービスの開発費用のほか、顧客やユーザーを獲得し、維持するために、どの程度の費用がかかるかを記載してください。そのうち、特に、重要な費用や特徴的な費用について言及してください</a:t>
            </a: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a:p>
            <a:pPr algn="ctr" eaLnBrk="1" fontAlgn="auto" hangingPunct="1">
              <a:spcBef>
                <a:spcPts val="0"/>
              </a:spcBef>
              <a:spcAft>
                <a:spcPts val="0"/>
              </a:spcAft>
            </a:pPr>
            <a:endParaRPr kumimoji="1" lang="en-US" altLang="ja-JP" sz="1050" b="1">
              <a:solidFill>
                <a:schemeClr val="accent3"/>
              </a:solidFill>
            </a:endParaRPr>
          </a:p>
        </p:txBody>
      </p:sp>
      <p:sp>
        <p:nvSpPr>
          <p:cNvPr id="30" name="正方形/長方形 29">
            <a:extLst>
              <a:ext uri="{FF2B5EF4-FFF2-40B4-BE49-F238E27FC236}">
                <a16:creationId xmlns:a16="http://schemas.microsoft.com/office/drawing/2014/main" id="{ACEEBAB1-0C3F-497E-B633-B7CE2BBD3EEF}"/>
              </a:ext>
            </a:extLst>
          </p:cNvPr>
          <p:cNvSpPr/>
          <p:nvPr/>
        </p:nvSpPr>
        <p:spPr>
          <a:xfrm>
            <a:off x="2139747" y="3388494"/>
            <a:ext cx="1865579"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a:solidFill>
                  <a:schemeClr val="accent3"/>
                </a:solidFill>
              </a:rPr>
              <a:t>9</a:t>
            </a:r>
          </a:p>
          <a:p>
            <a:pPr algn="ctr" eaLnBrk="1" fontAlgn="auto" hangingPunct="1">
              <a:spcBef>
                <a:spcPts val="0"/>
              </a:spcBef>
              <a:spcAft>
                <a:spcPts val="0"/>
              </a:spcAft>
            </a:pPr>
            <a:r>
              <a:rPr kumimoji="1" lang="ja-JP" altLang="en-US" sz="1050" b="1">
                <a:solidFill>
                  <a:schemeClr val="accent3"/>
                </a:solidFill>
              </a:rPr>
              <a:t>事業化を見据えて、進捗を測定する指標を設定してください。（実用化開発中の実証パートナー数、見込み客数・収益見込額等）</a:t>
            </a:r>
            <a:endParaRPr kumimoji="1" lang="en-US" altLang="ja-JP" sz="1050" b="1">
              <a:solidFill>
                <a:schemeClr val="accent3"/>
              </a:solidFill>
            </a:endParaRPr>
          </a:p>
        </p:txBody>
      </p:sp>
      <p:sp>
        <p:nvSpPr>
          <p:cNvPr id="7" name="正方形/長方形 6">
            <a:extLst>
              <a:ext uri="{FF2B5EF4-FFF2-40B4-BE49-F238E27FC236}">
                <a16:creationId xmlns:a16="http://schemas.microsoft.com/office/drawing/2014/main" id="{AABD08DC-CC8A-85F2-7A3A-209F6842FFF0}"/>
              </a:ext>
            </a:extLst>
          </p:cNvPr>
          <p:cNvSpPr/>
          <p:nvPr/>
        </p:nvSpPr>
        <p:spPr>
          <a:xfrm>
            <a:off x="6153892" y="98370"/>
            <a:ext cx="2259199" cy="234286"/>
          </a:xfrm>
          <a:prstGeom prst="rect">
            <a:avLst/>
          </a:prstGeom>
          <a:noFill/>
          <a:ln w="22225">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t" anchorCtr="0">
            <a:spAutoFit/>
          </a:bodyPr>
          <a:lstStyle/>
          <a:p>
            <a:pPr algn="ctr" eaLnBrk="1" fontAlgn="auto" hangingPunct="1">
              <a:spcBef>
                <a:spcPts val="0"/>
              </a:spcBef>
              <a:spcAft>
                <a:spcPts val="0"/>
              </a:spcAft>
            </a:pPr>
            <a:r>
              <a:rPr kumimoji="1" lang="ja-JP" altLang="en-US" sz="1050" b="1">
                <a:solidFill>
                  <a:schemeClr val="accent3"/>
                </a:solidFill>
              </a:rPr>
              <a:t>枠内の数字順に検討すると整理しやすい</a:t>
            </a:r>
            <a:endParaRPr kumimoji="1" lang="en-US" altLang="ja-JP" sz="500" b="1">
              <a:solidFill>
                <a:schemeClr val="accent3"/>
              </a:solidFill>
            </a:endParaRPr>
          </a:p>
        </p:txBody>
      </p:sp>
    </p:spTree>
    <p:extLst>
      <p:ext uri="{BB962C8B-B14F-4D97-AF65-F5344CB8AC3E}">
        <p14:creationId xmlns:p14="http://schemas.microsoft.com/office/powerpoint/2010/main" val="2621159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技術性</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1635952993"/>
              </p:ext>
            </p:extLst>
          </p:nvPr>
        </p:nvGraphicFramePr>
        <p:xfrm>
          <a:off x="272480" y="716082"/>
          <a:ext cx="9361043" cy="5881304"/>
        </p:xfrm>
        <a:graphic>
          <a:graphicData uri="http://schemas.openxmlformats.org/drawingml/2006/table">
            <a:tbl>
              <a:tblPr firstRow="1" bandRow="1">
                <a:tableStyleId>{2D5ABB26-0587-4C30-8999-92F81FD0307C}</a:tableStyleId>
              </a:tblPr>
              <a:tblGrid>
                <a:gridCol w="1418339">
                  <a:extLst>
                    <a:ext uri="{9D8B030D-6E8A-4147-A177-3AD203B41FA5}">
                      <a16:colId xmlns:a16="http://schemas.microsoft.com/office/drawing/2014/main" val="3783149309"/>
                    </a:ext>
                  </a:extLst>
                </a:gridCol>
                <a:gridCol w="1985676">
                  <a:extLst>
                    <a:ext uri="{9D8B030D-6E8A-4147-A177-3AD203B41FA5}">
                      <a16:colId xmlns:a16="http://schemas.microsoft.com/office/drawing/2014/main" val="1810068470"/>
                    </a:ext>
                  </a:extLst>
                </a:gridCol>
                <a:gridCol w="1985676">
                  <a:extLst>
                    <a:ext uri="{9D8B030D-6E8A-4147-A177-3AD203B41FA5}">
                      <a16:colId xmlns:a16="http://schemas.microsoft.com/office/drawing/2014/main" val="1511461562"/>
                    </a:ext>
                  </a:extLst>
                </a:gridCol>
                <a:gridCol w="1985676">
                  <a:extLst>
                    <a:ext uri="{9D8B030D-6E8A-4147-A177-3AD203B41FA5}">
                      <a16:colId xmlns:a16="http://schemas.microsoft.com/office/drawing/2014/main" val="851967022"/>
                    </a:ext>
                  </a:extLst>
                </a:gridCol>
                <a:gridCol w="1985676">
                  <a:extLst>
                    <a:ext uri="{9D8B030D-6E8A-4147-A177-3AD203B41FA5}">
                      <a16:colId xmlns:a16="http://schemas.microsoft.com/office/drawing/2014/main" val="1221123920"/>
                    </a:ext>
                  </a:extLst>
                </a:gridCol>
              </a:tblGrid>
              <a:tr h="587123">
                <a:tc>
                  <a:txBody>
                    <a:bodyPr/>
                    <a:lstStyle/>
                    <a:p>
                      <a:pPr algn="ctr"/>
                      <a:r>
                        <a:rPr kumimoji="1" lang="ja-JP" altLang="en-US" sz="1050" b="1"/>
                        <a:t>実用化・事業化する</a:t>
                      </a:r>
                      <a:br>
                        <a:rPr kumimoji="1" lang="en-US" altLang="ja-JP" sz="1050" b="1"/>
                      </a:br>
                      <a:r>
                        <a:rPr kumimoji="1" lang="ja-JP" altLang="en-US" sz="1050" b="1"/>
                        <a:t>要素技術（集合体・製品）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実用化判断基準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左記基準の選択理由と数値根拠（ベンチマーク等）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研究開発上の想定課題と解決法</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成果物イメージ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2144478">
                <a:tc>
                  <a:txBody>
                    <a:bodyPr/>
                    <a:lstStyle/>
                    <a:p>
                      <a:r>
                        <a:rPr kumimoji="1" lang="ja-JP" altLang="en-US" sz="1050"/>
                        <a:t>①</a:t>
                      </a:r>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675373">
                <a:tc>
                  <a:txBody>
                    <a:bodyPr/>
                    <a:lstStyle/>
                    <a:p>
                      <a:r>
                        <a:rPr kumimoji="1" lang="ja-JP" altLang="en-US" sz="1050"/>
                        <a:t>② </a:t>
                      </a:r>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737165">
                <a:tc>
                  <a:txBody>
                    <a:bodyPr/>
                    <a:lstStyle/>
                    <a:p>
                      <a:r>
                        <a:rPr kumimoji="1" lang="ja-JP" altLang="en-US" sz="1050"/>
                        <a:t>③</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737165">
                <a:tc>
                  <a:txBody>
                    <a:bodyPr/>
                    <a:lstStyle/>
                    <a:p>
                      <a:r>
                        <a:rPr kumimoji="1" lang="ja-JP" altLang="en-US" sz="1050"/>
                        <a: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2123848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904B1A04-37BB-9D7F-4550-4D619E713143}"/>
              </a:ext>
            </a:extLst>
          </p:cNvPr>
          <p:cNvSpPr txBox="1"/>
          <p:nvPr/>
        </p:nvSpPr>
        <p:spPr>
          <a:xfrm>
            <a:off x="273051" y="716081"/>
            <a:ext cx="9360470" cy="5809263"/>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 name="タイトル 1"/>
          <p:cNvSpPr>
            <a:spLocks noGrp="1"/>
          </p:cNvSpPr>
          <p:nvPr>
            <p:ph type="title"/>
          </p:nvPr>
        </p:nvSpPr>
        <p:spPr>
          <a:xfrm>
            <a:off x="272480" y="188640"/>
            <a:ext cx="9361039" cy="351109"/>
          </a:xfrm>
        </p:spPr>
        <p:txBody>
          <a:bodyPr vert="horz"/>
          <a:lstStyle/>
          <a:p>
            <a:r>
              <a:rPr lang="ja-JP" altLang="en-US"/>
              <a:t>技術性－要素技術①詳細</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2972780" y="2907901"/>
            <a:ext cx="3960440" cy="1273032"/>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前頁で記載した要素技術ごとに</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ページとしてください。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実用化・事業化を目指す技術や製品の新規性・革新性、必然性、実現可能性について言及してください。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図や写真、データを用い、要素技術ごとの開発内容詳細を説明してください。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16937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869D6A0-231F-F617-A3BB-CA778F660D59}"/>
              </a:ext>
            </a:extLst>
          </p:cNvPr>
          <p:cNvSpPr txBox="1"/>
          <p:nvPr/>
        </p:nvSpPr>
        <p:spPr>
          <a:xfrm>
            <a:off x="273051" y="716081"/>
            <a:ext cx="9360470" cy="5809263"/>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 name="タイトル 1"/>
          <p:cNvSpPr>
            <a:spLocks noGrp="1"/>
          </p:cNvSpPr>
          <p:nvPr>
            <p:ph type="title"/>
          </p:nvPr>
        </p:nvSpPr>
        <p:spPr>
          <a:xfrm>
            <a:off x="272480" y="188640"/>
            <a:ext cx="9361039" cy="351109"/>
          </a:xfrm>
        </p:spPr>
        <p:txBody>
          <a:bodyPr vert="horz"/>
          <a:lstStyle/>
          <a:p>
            <a:r>
              <a:rPr lang="ja-JP" altLang="en-US"/>
              <a:t>技術性－要素技術②詳細</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2972780" y="2907901"/>
            <a:ext cx="3960440" cy="1273032"/>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前頁で記載した要素技術ごとに</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ページとしてください。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実用化・事業化を目指す技術や製品の新規性・革新性、必然性、実現可能性について言及してください。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図や写真、データを用い、要素技術ごとの開発内容詳細を説明してください。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1333602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en-US" altLang="ja-JP"/>
              <a:t>【</a:t>
            </a:r>
            <a:r>
              <a:rPr lang="ja-JP" altLang="en-US"/>
              <a:t>参考図</a:t>
            </a:r>
            <a:r>
              <a:rPr lang="en-US" altLang="ja-JP"/>
              <a:t>】</a:t>
            </a:r>
            <a:r>
              <a:rPr lang="ja-JP" altLang="en-US"/>
              <a:t>申請事業者の技術的強み</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1172438300"/>
              </p:ext>
            </p:extLst>
          </p:nvPr>
        </p:nvGraphicFramePr>
        <p:xfrm>
          <a:off x="326628" y="1097981"/>
          <a:ext cx="9289030" cy="3275460"/>
        </p:xfrm>
        <a:graphic>
          <a:graphicData uri="http://schemas.openxmlformats.org/drawingml/2006/table">
            <a:tbl>
              <a:tblPr firstRow="1" bandRow="1">
                <a:tableStyleId>{2D5ABB26-0587-4C30-8999-92F81FD0307C}</a:tableStyleId>
              </a:tblPr>
              <a:tblGrid>
                <a:gridCol w="864096">
                  <a:extLst>
                    <a:ext uri="{9D8B030D-6E8A-4147-A177-3AD203B41FA5}">
                      <a16:colId xmlns:a16="http://schemas.microsoft.com/office/drawing/2014/main" val="3783149309"/>
                    </a:ext>
                  </a:extLst>
                </a:gridCol>
                <a:gridCol w="720080">
                  <a:extLst>
                    <a:ext uri="{9D8B030D-6E8A-4147-A177-3AD203B41FA5}">
                      <a16:colId xmlns:a16="http://schemas.microsoft.com/office/drawing/2014/main" val="1810068470"/>
                    </a:ext>
                  </a:extLst>
                </a:gridCol>
                <a:gridCol w="576064">
                  <a:extLst>
                    <a:ext uri="{9D8B030D-6E8A-4147-A177-3AD203B41FA5}">
                      <a16:colId xmlns:a16="http://schemas.microsoft.com/office/drawing/2014/main" val="1511461562"/>
                    </a:ext>
                  </a:extLst>
                </a:gridCol>
                <a:gridCol w="576064">
                  <a:extLst>
                    <a:ext uri="{9D8B030D-6E8A-4147-A177-3AD203B41FA5}">
                      <a16:colId xmlns:a16="http://schemas.microsoft.com/office/drawing/2014/main" val="3849819275"/>
                    </a:ext>
                  </a:extLst>
                </a:gridCol>
                <a:gridCol w="792088">
                  <a:extLst>
                    <a:ext uri="{9D8B030D-6E8A-4147-A177-3AD203B41FA5}">
                      <a16:colId xmlns:a16="http://schemas.microsoft.com/office/drawing/2014/main" val="851967022"/>
                    </a:ext>
                  </a:extLst>
                </a:gridCol>
                <a:gridCol w="720080">
                  <a:extLst>
                    <a:ext uri="{9D8B030D-6E8A-4147-A177-3AD203B41FA5}">
                      <a16:colId xmlns:a16="http://schemas.microsoft.com/office/drawing/2014/main" val="1221123920"/>
                    </a:ext>
                  </a:extLst>
                </a:gridCol>
                <a:gridCol w="3600400">
                  <a:extLst>
                    <a:ext uri="{9D8B030D-6E8A-4147-A177-3AD203B41FA5}">
                      <a16:colId xmlns:a16="http://schemas.microsoft.com/office/drawing/2014/main" val="2731422668"/>
                    </a:ext>
                  </a:extLst>
                </a:gridCol>
                <a:gridCol w="1440158">
                  <a:extLst>
                    <a:ext uri="{9D8B030D-6E8A-4147-A177-3AD203B41FA5}">
                      <a16:colId xmlns:a16="http://schemas.microsoft.com/office/drawing/2014/main" val="1130818135"/>
                    </a:ext>
                  </a:extLst>
                </a:gridCol>
              </a:tblGrid>
              <a:tr h="163929">
                <a:tc>
                  <a:txBody>
                    <a:bodyPr/>
                    <a:lstStyle/>
                    <a:p>
                      <a:pPr algn="ctr"/>
                      <a:r>
                        <a:rPr kumimoji="1" lang="ja-JP" altLang="en-US" sz="1050" b="1"/>
                        <a:t>特許番号</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特許名</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出願日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取得日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特許分類</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発行地域</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特許の内容要約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関連する製品例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504000">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504000">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504000">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504000">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0899991"/>
                  </a:ext>
                </a:extLst>
              </a:tr>
              <a:tr h="504000">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6908821"/>
                  </a:ext>
                </a:extLst>
              </a:tr>
              <a:tr h="504000">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1768559"/>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
        <p:nvSpPr>
          <p:cNvPr id="8" name="正方形/長方形 7">
            <a:extLst>
              <a:ext uri="{FF2B5EF4-FFF2-40B4-BE49-F238E27FC236}">
                <a16:creationId xmlns:a16="http://schemas.microsoft.com/office/drawing/2014/main" id="{EB1EE8C5-160A-9894-2C37-45AAC378FBD0}"/>
              </a:ext>
            </a:extLst>
          </p:cNvPr>
          <p:cNvSpPr/>
          <p:nvPr/>
        </p:nvSpPr>
        <p:spPr>
          <a:xfrm>
            <a:off x="146322" y="791761"/>
            <a:ext cx="9613354" cy="390977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実用化開発を行う領域に関連可能性のある特許情報</a:t>
            </a:r>
          </a:p>
        </p:txBody>
      </p:sp>
      <p:sp>
        <p:nvSpPr>
          <p:cNvPr id="5" name="テキスト ボックス 4">
            <a:extLst>
              <a:ext uri="{FF2B5EF4-FFF2-40B4-BE49-F238E27FC236}">
                <a16:creationId xmlns:a16="http://schemas.microsoft.com/office/drawing/2014/main" id="{48445C23-8456-9BFB-ACD5-0CBA7F7C6D35}"/>
              </a:ext>
            </a:extLst>
          </p:cNvPr>
          <p:cNvSpPr txBox="1"/>
          <p:nvPr/>
        </p:nvSpPr>
        <p:spPr>
          <a:xfrm>
            <a:off x="5277036" y="2020926"/>
            <a:ext cx="4207206" cy="1034505"/>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「特許の内容要約」欄には、特許の特徴として「解決すべき課題」および「どのように課題を解決したか（請求項</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）」を要約して記載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実用化開発するソリューションに使用される特許情報に加え、領域に関連がある特許情報があれば記載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25" name="表 4">
            <a:extLst>
              <a:ext uri="{FF2B5EF4-FFF2-40B4-BE49-F238E27FC236}">
                <a16:creationId xmlns:a16="http://schemas.microsoft.com/office/drawing/2014/main" id="{859C1A69-C244-DA98-3A06-33AFE32F39C5}"/>
              </a:ext>
            </a:extLst>
          </p:cNvPr>
          <p:cNvGraphicFramePr>
            <a:graphicFrameLocks noGrp="1"/>
          </p:cNvGraphicFramePr>
          <p:nvPr>
            <p:extLst>
              <p:ext uri="{D42A27DB-BD31-4B8C-83A1-F6EECF244321}">
                <p14:modId xmlns:p14="http://schemas.microsoft.com/office/powerpoint/2010/main" val="655369322"/>
              </p:ext>
            </p:extLst>
          </p:nvPr>
        </p:nvGraphicFramePr>
        <p:xfrm>
          <a:off x="272480" y="5007760"/>
          <a:ext cx="4602348" cy="1541574"/>
        </p:xfrm>
        <a:graphic>
          <a:graphicData uri="http://schemas.openxmlformats.org/drawingml/2006/table">
            <a:tbl>
              <a:tblPr firstRow="1" bandRow="1">
                <a:tableStyleId>{2D5ABB26-0587-4C30-8999-92F81FD0307C}</a:tableStyleId>
              </a:tblPr>
              <a:tblGrid>
                <a:gridCol w="563340">
                  <a:extLst>
                    <a:ext uri="{9D8B030D-6E8A-4147-A177-3AD203B41FA5}">
                      <a16:colId xmlns:a16="http://schemas.microsoft.com/office/drawing/2014/main" val="1933335513"/>
                    </a:ext>
                  </a:extLst>
                </a:gridCol>
                <a:gridCol w="563340">
                  <a:extLst>
                    <a:ext uri="{9D8B030D-6E8A-4147-A177-3AD203B41FA5}">
                      <a16:colId xmlns:a16="http://schemas.microsoft.com/office/drawing/2014/main" val="1009332159"/>
                    </a:ext>
                  </a:extLst>
                </a:gridCol>
                <a:gridCol w="579278">
                  <a:extLst>
                    <a:ext uri="{9D8B030D-6E8A-4147-A177-3AD203B41FA5}">
                      <a16:colId xmlns:a16="http://schemas.microsoft.com/office/drawing/2014/main" val="1128576277"/>
                    </a:ext>
                  </a:extLst>
                </a:gridCol>
                <a:gridCol w="579278">
                  <a:extLst>
                    <a:ext uri="{9D8B030D-6E8A-4147-A177-3AD203B41FA5}">
                      <a16:colId xmlns:a16="http://schemas.microsoft.com/office/drawing/2014/main" val="3095990729"/>
                    </a:ext>
                  </a:extLst>
                </a:gridCol>
                <a:gridCol w="579278">
                  <a:extLst>
                    <a:ext uri="{9D8B030D-6E8A-4147-A177-3AD203B41FA5}">
                      <a16:colId xmlns:a16="http://schemas.microsoft.com/office/drawing/2014/main" val="3016350988"/>
                    </a:ext>
                  </a:extLst>
                </a:gridCol>
                <a:gridCol w="579278">
                  <a:extLst>
                    <a:ext uri="{9D8B030D-6E8A-4147-A177-3AD203B41FA5}">
                      <a16:colId xmlns:a16="http://schemas.microsoft.com/office/drawing/2014/main" val="3518646194"/>
                    </a:ext>
                  </a:extLst>
                </a:gridCol>
                <a:gridCol w="579278">
                  <a:extLst>
                    <a:ext uri="{9D8B030D-6E8A-4147-A177-3AD203B41FA5}">
                      <a16:colId xmlns:a16="http://schemas.microsoft.com/office/drawing/2014/main" val="3402367196"/>
                    </a:ext>
                  </a:extLst>
                </a:gridCol>
                <a:gridCol w="579278">
                  <a:extLst>
                    <a:ext uri="{9D8B030D-6E8A-4147-A177-3AD203B41FA5}">
                      <a16:colId xmlns:a16="http://schemas.microsoft.com/office/drawing/2014/main" val="4254724189"/>
                    </a:ext>
                  </a:extLst>
                </a:gridCol>
              </a:tblGrid>
              <a:tr h="256929">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a:latin typeface="Yu Gothic UI" panose="020B0500000000000000" pitchFamily="50" charset="-128"/>
                          <a:ea typeface="Yu Gothic UI" panose="020B0500000000000000" pitchFamily="50" charset="-128"/>
                          <a:sym typeface="Yu Gothic UI" panose="020B0500000000000000" pitchFamily="50" charset="-128"/>
                        </a:rPr>
                        <a:t>知的財産出願件数（件）</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a:latin typeface="Yu Gothic UI" panose="020B0500000000000000" pitchFamily="50" charset="-128"/>
                          <a:ea typeface="Yu Gothic UI" panose="020B0500000000000000" pitchFamily="50" charset="-128"/>
                          <a:sym typeface="Yu Gothic UI" panose="020B0500000000000000" pitchFamily="50" charset="-128"/>
                        </a:rPr>
                        <a:t>知的財産出願件数（件）</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56288"/>
                  </a:ext>
                </a:extLst>
              </a:tr>
              <a:tr h="256929">
                <a:tc>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5</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256929">
                <a:tc rowSpan="2">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単体</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県内</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256929">
                <a:tc v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県外</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0752242"/>
                  </a:ext>
                </a:extLst>
              </a:tr>
              <a:tr h="256929">
                <a:tc rowSpan="2">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連携</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県内</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9790836"/>
                  </a:ext>
                </a:extLst>
              </a:tr>
              <a:tr h="256929">
                <a:tc v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県外</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31138647"/>
                  </a:ext>
                </a:extLst>
              </a:tr>
            </a:tbl>
          </a:graphicData>
        </a:graphic>
      </p:graphicFrame>
      <p:sp>
        <p:nvSpPr>
          <p:cNvPr id="6" name="テキスト ボックス 5">
            <a:extLst>
              <a:ext uri="{FF2B5EF4-FFF2-40B4-BE49-F238E27FC236}">
                <a16:creationId xmlns:a16="http://schemas.microsoft.com/office/drawing/2014/main" id="{AB011154-D42C-A74E-5F1C-94AA8C5E065D}"/>
              </a:ext>
            </a:extLst>
          </p:cNvPr>
          <p:cNvSpPr txBox="1"/>
          <p:nvPr/>
        </p:nvSpPr>
        <p:spPr>
          <a:xfrm>
            <a:off x="5024434" y="5072526"/>
            <a:ext cx="4602350" cy="1541574"/>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■知的財産に関する詳細説明</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テキスト ボックス 8">
            <a:extLst>
              <a:ext uri="{FF2B5EF4-FFF2-40B4-BE49-F238E27FC236}">
                <a16:creationId xmlns:a16="http://schemas.microsoft.com/office/drawing/2014/main" id="{E750C98A-2A84-E09E-6D24-FF21B9AB5740}"/>
              </a:ext>
            </a:extLst>
          </p:cNvPr>
          <p:cNvSpPr txBox="1"/>
          <p:nvPr/>
        </p:nvSpPr>
        <p:spPr>
          <a:xfrm>
            <a:off x="5198681" y="5625419"/>
            <a:ext cx="4362830" cy="872922"/>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申請事業に係る知財戦略（実績や今後の計画含む）について説明してください。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a:ea typeface="Yu Gothic UI"/>
                <a:cs typeface="+mn-cs"/>
                <a:sym typeface="Yu Gothic UI" panose="020B0500000000000000" pitchFamily="50" charset="-128"/>
              </a:rPr>
              <a:t>出願予定がある場合は、内容・申請主体・所在地を明らかにしてください。</a:t>
            </a:r>
            <a:endParaRPr lang="ja-JP" altLang="en-US" sz="1050">
              <a:solidFill>
                <a:srgbClr val="0070C0"/>
              </a:solidFill>
              <a:latin typeface="Yu Gothic UI"/>
              <a:ea typeface="Yu Gothic UI"/>
              <a:cs typeface="+mn-cs"/>
            </a:endParaRPr>
          </a:p>
        </p:txBody>
      </p:sp>
      <p:sp>
        <p:nvSpPr>
          <p:cNvPr id="7" name="テキスト ボックス 6">
            <a:extLst>
              <a:ext uri="{FF2B5EF4-FFF2-40B4-BE49-F238E27FC236}">
                <a16:creationId xmlns:a16="http://schemas.microsoft.com/office/drawing/2014/main" id="{F3935840-DA8C-0AAD-6D5F-204BD868C719}"/>
              </a:ext>
            </a:extLst>
          </p:cNvPr>
          <p:cNvSpPr txBox="1"/>
          <p:nvPr/>
        </p:nvSpPr>
        <p:spPr>
          <a:xfrm>
            <a:off x="1470660" y="5625419"/>
            <a:ext cx="3494161" cy="634395"/>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ja-JP" altLang="en-US" sz="1050">
                <a:solidFill>
                  <a:srgbClr val="0070C0"/>
                </a:solidFill>
                <a:latin typeface="Yu Gothic UI"/>
                <a:ea typeface="Yu Gothic UI"/>
                <a:cs typeface="+mn-cs"/>
              </a:rPr>
              <a:t>採択初年度を</a:t>
            </a:r>
            <a:r>
              <a:rPr lang="en-US" altLang="ja-JP" sz="1050">
                <a:solidFill>
                  <a:srgbClr val="0070C0"/>
                </a:solidFill>
                <a:latin typeface="Yu Gothic UI"/>
                <a:ea typeface="Yu Gothic UI"/>
                <a:cs typeface="+mn-cs"/>
              </a:rPr>
              <a:t>1</a:t>
            </a:r>
            <a:r>
              <a:rPr lang="ja-JP" altLang="en-US" sz="1050">
                <a:solidFill>
                  <a:srgbClr val="0070C0"/>
                </a:solidFill>
                <a:latin typeface="Yu Gothic UI"/>
                <a:ea typeface="Yu Gothic UI"/>
                <a:cs typeface="+mn-cs"/>
              </a:rPr>
              <a:t>年目として、今後の出願予定を入力してください。</a:t>
            </a:r>
          </a:p>
        </p:txBody>
      </p:sp>
    </p:spTree>
    <p:extLst>
      <p:ext uri="{BB962C8B-B14F-4D97-AF65-F5344CB8AC3E}">
        <p14:creationId xmlns:p14="http://schemas.microsoft.com/office/powerpoint/2010/main" val="1692845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B9E68E9E-4C34-8A44-5291-5290E88643C9}"/>
              </a:ext>
            </a:extLst>
          </p:cNvPr>
          <p:cNvSpPr/>
          <p:nvPr/>
        </p:nvSpPr>
        <p:spPr>
          <a:xfrm>
            <a:off x="138326" y="908720"/>
            <a:ext cx="9502557" cy="564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eaLnBrk="1" fontAlgn="auto" hangingPunct="1">
              <a:spcBef>
                <a:spcPts val="0"/>
              </a:spcBef>
              <a:spcAft>
                <a:spcPts val="0"/>
              </a:spcAft>
            </a:pPr>
            <a:r>
              <a:rPr kumimoji="1" lang="ja-JP" altLang="en-US" sz="1400" b="1">
                <a:solidFill>
                  <a:schemeClr val="tx1"/>
                </a:solidFill>
              </a:rPr>
              <a:t>（例）</a:t>
            </a:r>
            <a:r>
              <a:rPr kumimoji="1" lang="en-US" altLang="ja-JP" sz="1400" b="1">
                <a:solidFill>
                  <a:schemeClr val="tx1"/>
                </a:solidFill>
              </a:rPr>
              <a:t>XX</a:t>
            </a:r>
            <a:r>
              <a:rPr kumimoji="1" lang="ja-JP" altLang="en-US" sz="1400" b="1">
                <a:solidFill>
                  <a:schemeClr val="tx1"/>
                </a:solidFill>
              </a:rPr>
              <a:t>システム</a:t>
            </a:r>
            <a:r>
              <a:rPr kumimoji="1" lang="en-US" altLang="ja-JP" sz="1400" b="1">
                <a:solidFill>
                  <a:schemeClr val="tx1"/>
                </a:solidFill>
              </a:rPr>
              <a:t>/YY</a:t>
            </a:r>
            <a:r>
              <a:rPr kumimoji="1" lang="ja-JP" altLang="en-US" sz="1400" b="1">
                <a:solidFill>
                  <a:schemeClr val="tx1"/>
                </a:solidFill>
              </a:rPr>
              <a:t>加工技術</a:t>
            </a:r>
          </a:p>
        </p:txBody>
      </p:sp>
      <p:sp>
        <p:nvSpPr>
          <p:cNvPr id="2" name="タイトル 1"/>
          <p:cNvSpPr>
            <a:spLocks noGrp="1"/>
          </p:cNvSpPr>
          <p:nvPr>
            <p:ph type="title"/>
          </p:nvPr>
        </p:nvSpPr>
        <p:spPr>
          <a:xfrm>
            <a:off x="272480" y="188640"/>
            <a:ext cx="9361039" cy="351109"/>
          </a:xfrm>
        </p:spPr>
        <p:txBody>
          <a:bodyPr vert="horz"/>
          <a:lstStyle/>
          <a:p>
            <a:r>
              <a:rPr lang="en-US" altLang="ja-JP"/>
              <a:t>【</a:t>
            </a:r>
            <a:r>
              <a:rPr lang="ja-JP" altLang="en-US"/>
              <a:t>参考図</a:t>
            </a:r>
            <a:r>
              <a:rPr lang="en-US" altLang="ja-JP"/>
              <a:t>】</a:t>
            </a:r>
            <a:r>
              <a:rPr lang="ja-JP" altLang="en-US"/>
              <a:t>使用想定技術構成表①</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
        <p:nvSpPr>
          <p:cNvPr id="20" name="四角形: 角を丸くする 19">
            <a:extLst>
              <a:ext uri="{FF2B5EF4-FFF2-40B4-BE49-F238E27FC236}">
                <a16:creationId xmlns:a16="http://schemas.microsoft.com/office/drawing/2014/main" id="{E972B596-0C50-17BB-D8AB-097806C0A989}"/>
              </a:ext>
            </a:extLst>
          </p:cNvPr>
          <p:cNvSpPr/>
          <p:nvPr/>
        </p:nvSpPr>
        <p:spPr>
          <a:xfrm>
            <a:off x="272480" y="1265367"/>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工程１　</a:t>
            </a: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技術名）</a:t>
            </a:r>
            <a:endParaRPr kumimoji="1" lang="en-US" altLang="ja-JP" sz="1050" b="1">
              <a:solidFill>
                <a:schemeClr val="tx1"/>
              </a:solidFill>
            </a:endParaRPr>
          </a:p>
          <a:p>
            <a:pPr eaLnBrk="1" fontAlgn="auto" hangingPunct="1">
              <a:spcBef>
                <a:spcPts val="0"/>
              </a:spcBef>
              <a:spcAft>
                <a:spcPts val="0"/>
              </a:spcAft>
            </a:pPr>
            <a:endParaRPr kumimoji="1" lang="en-US" altLang="ja-JP" sz="1050" b="1">
              <a:solidFill>
                <a:schemeClr val="tx1"/>
              </a:solidFill>
            </a:endParaRPr>
          </a:p>
          <a:p>
            <a:pPr eaLnBrk="1" fontAlgn="auto" hangingPunct="1">
              <a:spcBef>
                <a:spcPts val="0"/>
              </a:spcBef>
              <a:spcAft>
                <a:spcPts val="0"/>
              </a:spcAft>
            </a:pPr>
            <a:endParaRPr kumimoji="1" lang="en-US" altLang="ja-JP" sz="1050" b="1">
              <a:solidFill>
                <a:schemeClr val="tx1"/>
              </a:solidFill>
            </a:endParaRPr>
          </a:p>
        </p:txBody>
      </p:sp>
      <p:sp>
        <p:nvSpPr>
          <p:cNvPr id="23" name="四角形: 角を丸くする 22">
            <a:extLst>
              <a:ext uri="{FF2B5EF4-FFF2-40B4-BE49-F238E27FC236}">
                <a16:creationId xmlns:a16="http://schemas.microsoft.com/office/drawing/2014/main" id="{63EC6D69-EB2C-DB97-BF61-09683EB6383C}"/>
              </a:ext>
            </a:extLst>
          </p:cNvPr>
          <p:cNvSpPr/>
          <p:nvPr/>
        </p:nvSpPr>
        <p:spPr>
          <a:xfrm>
            <a:off x="4961002" y="1265367"/>
            <a:ext cx="4526495" cy="2551420"/>
          </a:xfrm>
          <a:prstGeom prst="roundRect">
            <a:avLst>
              <a:gd name="adj" fmla="val 2822"/>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工程</a:t>
            </a:r>
            <a:r>
              <a:rPr kumimoji="1" lang="en-US" altLang="ja-JP" sz="1050" b="1">
                <a:solidFill>
                  <a:schemeClr val="tx1"/>
                </a:solidFill>
              </a:rPr>
              <a:t>4</a:t>
            </a:r>
          </a:p>
          <a:p>
            <a:pPr eaLnBrk="1" fontAlgn="auto" hangingPunct="1">
              <a:spcBef>
                <a:spcPts val="0"/>
              </a:spcBef>
              <a:spcAft>
                <a:spcPts val="0"/>
              </a:spcAft>
            </a:pP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技術名）</a:t>
            </a:r>
            <a:br>
              <a:rPr kumimoji="1" lang="en-US" altLang="ja-JP" sz="1050" b="1">
                <a:solidFill>
                  <a:schemeClr val="tx1"/>
                </a:solidFill>
              </a:rPr>
            </a:br>
            <a:endParaRPr kumimoji="1" lang="ja-JP" altLang="en-US" sz="1050" b="1">
              <a:solidFill>
                <a:schemeClr val="tx1"/>
              </a:solidFill>
            </a:endParaRPr>
          </a:p>
        </p:txBody>
      </p:sp>
      <p:sp>
        <p:nvSpPr>
          <p:cNvPr id="24" name="四角形: 角を丸くする 23">
            <a:extLst>
              <a:ext uri="{FF2B5EF4-FFF2-40B4-BE49-F238E27FC236}">
                <a16:creationId xmlns:a16="http://schemas.microsoft.com/office/drawing/2014/main" id="{1CCEDFD1-99C1-82CA-54FB-50BE2F13D762}"/>
              </a:ext>
            </a:extLst>
          </p:cNvPr>
          <p:cNvSpPr/>
          <p:nvPr/>
        </p:nvSpPr>
        <p:spPr>
          <a:xfrm>
            <a:off x="4961002" y="3892681"/>
            <a:ext cx="4526495" cy="2551421"/>
          </a:xfrm>
          <a:prstGeom prst="roundRect">
            <a:avLst>
              <a:gd name="adj" fmla="val 2821"/>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工程</a:t>
            </a:r>
            <a:r>
              <a:rPr kumimoji="1" lang="en-US" altLang="ja-JP" sz="1050" b="1">
                <a:solidFill>
                  <a:schemeClr val="tx1"/>
                </a:solidFill>
              </a:rPr>
              <a:t>5</a:t>
            </a:r>
          </a:p>
          <a:p>
            <a:pPr marL="171450" indent="-171450" eaLnBrk="1" fontAlgn="auto" hangingPunct="1">
              <a:spcBef>
                <a:spcPts val="0"/>
              </a:spcBef>
              <a:spcAft>
                <a:spcPts val="0"/>
              </a:spcAft>
              <a:buFont typeface="Wingdings" panose="05000000000000000000" pitchFamily="2" charset="2"/>
              <a:buChar char="n"/>
            </a:pP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技術名）</a:t>
            </a:r>
          </a:p>
        </p:txBody>
      </p:sp>
      <p:sp>
        <p:nvSpPr>
          <p:cNvPr id="5" name="四角形: 角を丸くする 4">
            <a:extLst>
              <a:ext uri="{FF2B5EF4-FFF2-40B4-BE49-F238E27FC236}">
                <a16:creationId xmlns:a16="http://schemas.microsoft.com/office/drawing/2014/main" id="{BD1C068E-45B7-8BD2-6CB6-C3F75168880D}"/>
              </a:ext>
            </a:extLst>
          </p:cNvPr>
          <p:cNvSpPr/>
          <p:nvPr/>
        </p:nvSpPr>
        <p:spPr>
          <a:xfrm>
            <a:off x="249152" y="3024946"/>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工程</a:t>
            </a:r>
            <a:r>
              <a:rPr kumimoji="1" lang="en-US" altLang="ja-JP" sz="1050" b="1">
                <a:solidFill>
                  <a:schemeClr val="tx1"/>
                </a:solidFill>
              </a:rPr>
              <a:t>2</a:t>
            </a:r>
          </a:p>
          <a:p>
            <a:pPr eaLnBrk="1" fontAlgn="auto" hangingPunct="1">
              <a:spcBef>
                <a:spcPts val="0"/>
              </a:spcBef>
              <a:spcAft>
                <a:spcPts val="0"/>
              </a:spcAft>
            </a:pP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技術名）</a:t>
            </a:r>
            <a:br>
              <a:rPr kumimoji="1" lang="en-US" altLang="ja-JP" sz="1050" b="1">
                <a:solidFill>
                  <a:schemeClr val="tx1"/>
                </a:solidFill>
              </a:rPr>
            </a:br>
            <a:endParaRPr kumimoji="1" lang="en-US" altLang="ja-JP" sz="1050" b="1">
              <a:solidFill>
                <a:schemeClr val="tx1"/>
              </a:solidFill>
            </a:endParaRPr>
          </a:p>
          <a:p>
            <a:pPr eaLnBrk="1" fontAlgn="auto" hangingPunct="1">
              <a:spcBef>
                <a:spcPts val="0"/>
              </a:spcBef>
              <a:spcAft>
                <a:spcPts val="0"/>
              </a:spcAft>
            </a:pPr>
            <a:r>
              <a:rPr kumimoji="1" lang="ja-JP" altLang="en-US" sz="1050" b="1">
                <a:solidFill>
                  <a:schemeClr val="tx1"/>
                </a:solidFill>
              </a:rPr>
              <a:t>　</a:t>
            </a:r>
            <a:endParaRPr kumimoji="1" lang="en-US" altLang="ja-JP" sz="1050" b="1">
              <a:solidFill>
                <a:schemeClr val="tx1"/>
              </a:solidFill>
            </a:endParaRPr>
          </a:p>
        </p:txBody>
      </p:sp>
      <p:sp>
        <p:nvSpPr>
          <p:cNvPr id="6" name="四角形: 角を丸くする 5">
            <a:extLst>
              <a:ext uri="{FF2B5EF4-FFF2-40B4-BE49-F238E27FC236}">
                <a16:creationId xmlns:a16="http://schemas.microsoft.com/office/drawing/2014/main" id="{9CB8DF77-6C6A-061B-1915-62FD5D5D4199}"/>
              </a:ext>
            </a:extLst>
          </p:cNvPr>
          <p:cNvSpPr/>
          <p:nvPr/>
        </p:nvSpPr>
        <p:spPr>
          <a:xfrm>
            <a:off x="249153" y="4784525"/>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工程</a:t>
            </a:r>
            <a:r>
              <a:rPr kumimoji="1" lang="en-US" altLang="ja-JP" sz="1050" b="1">
                <a:solidFill>
                  <a:schemeClr val="tx1"/>
                </a:solidFill>
              </a:rPr>
              <a:t>3</a:t>
            </a:r>
          </a:p>
          <a:p>
            <a:pPr marL="171450" indent="-171450" eaLnBrk="1" fontAlgn="auto" hangingPunct="1">
              <a:spcBef>
                <a:spcPts val="0"/>
              </a:spcBef>
              <a:spcAft>
                <a:spcPts val="0"/>
              </a:spcAft>
              <a:buFont typeface="Wingdings" panose="05000000000000000000" pitchFamily="2" charset="2"/>
              <a:buChar char="n"/>
            </a:pPr>
            <a:endParaRPr kumimoji="1" lang="en-US" altLang="ja-JP" sz="1050" b="1">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a:solidFill>
                  <a:schemeClr val="tx1"/>
                </a:solidFill>
              </a:rPr>
              <a:t>・・・（構成品</a:t>
            </a:r>
            <a:r>
              <a:rPr kumimoji="1" lang="en-US" altLang="ja-JP" sz="1050" b="1">
                <a:solidFill>
                  <a:schemeClr val="tx1"/>
                </a:solidFill>
              </a:rPr>
              <a:t>/</a:t>
            </a:r>
            <a:r>
              <a:rPr kumimoji="1" lang="ja-JP" altLang="en-US" sz="1050" b="1">
                <a:solidFill>
                  <a:schemeClr val="tx1"/>
                </a:solidFill>
              </a:rPr>
              <a:t>技術名）</a:t>
            </a:r>
          </a:p>
        </p:txBody>
      </p:sp>
      <p:sp>
        <p:nvSpPr>
          <p:cNvPr id="9" name="正方形/長方形 8">
            <a:extLst>
              <a:ext uri="{FF2B5EF4-FFF2-40B4-BE49-F238E27FC236}">
                <a16:creationId xmlns:a16="http://schemas.microsoft.com/office/drawing/2014/main" id="{B1CFB372-6D47-24E8-DA22-625C4BC7867F}"/>
              </a:ext>
            </a:extLst>
          </p:cNvPr>
          <p:cNvSpPr/>
          <p:nvPr/>
        </p:nvSpPr>
        <p:spPr>
          <a:xfrm>
            <a:off x="7113240" y="1847910"/>
            <a:ext cx="2232247" cy="15921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a:solidFill>
                  <a:prstClr val="black"/>
                </a:solidFill>
                <a:latin typeface="Yu Gothic UI"/>
                <a:ea typeface="Yu Gothic UI"/>
              </a:rPr>
              <a:t>イメージ図</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1" name="正方形/長方形 10">
            <a:extLst>
              <a:ext uri="{FF2B5EF4-FFF2-40B4-BE49-F238E27FC236}">
                <a16:creationId xmlns:a16="http://schemas.microsoft.com/office/drawing/2014/main" id="{A63E2ADA-A5B5-BDF9-2E62-6A3A751A6539}"/>
              </a:ext>
            </a:extLst>
          </p:cNvPr>
          <p:cNvSpPr/>
          <p:nvPr/>
        </p:nvSpPr>
        <p:spPr>
          <a:xfrm>
            <a:off x="7113239" y="4451290"/>
            <a:ext cx="2232247" cy="15921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a:solidFill>
                  <a:prstClr val="black"/>
                </a:solidFill>
                <a:latin typeface="Yu Gothic UI"/>
                <a:ea typeface="Yu Gothic UI"/>
              </a:rPr>
              <a:t>イメージ図</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07B5D530-FA93-8DC4-F8CD-0AFFF8B26417}"/>
              </a:ext>
            </a:extLst>
          </p:cNvPr>
          <p:cNvSpPr/>
          <p:nvPr/>
        </p:nvSpPr>
        <p:spPr>
          <a:xfrm>
            <a:off x="3008784" y="1368762"/>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a:solidFill>
                  <a:prstClr val="black"/>
                </a:solidFill>
                <a:latin typeface="Yu Gothic UI"/>
                <a:ea typeface="Yu Gothic UI"/>
              </a:rPr>
              <a:t>イメージ図</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7" name="正方形/長方形 16">
            <a:extLst>
              <a:ext uri="{FF2B5EF4-FFF2-40B4-BE49-F238E27FC236}">
                <a16:creationId xmlns:a16="http://schemas.microsoft.com/office/drawing/2014/main" id="{D9D888DB-2D14-A467-D980-7FD4C37AA3B6}"/>
              </a:ext>
            </a:extLst>
          </p:cNvPr>
          <p:cNvSpPr/>
          <p:nvPr/>
        </p:nvSpPr>
        <p:spPr>
          <a:xfrm>
            <a:off x="3008784" y="3141257"/>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a:solidFill>
                  <a:prstClr val="black"/>
                </a:solidFill>
                <a:latin typeface="Yu Gothic UI"/>
                <a:ea typeface="Yu Gothic UI"/>
              </a:rPr>
              <a:t>イメージ図</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8" name="正方形/長方形 17">
            <a:extLst>
              <a:ext uri="{FF2B5EF4-FFF2-40B4-BE49-F238E27FC236}">
                <a16:creationId xmlns:a16="http://schemas.microsoft.com/office/drawing/2014/main" id="{9F4E672B-CD80-C972-2489-4BBB2C29A2FA}"/>
              </a:ext>
            </a:extLst>
          </p:cNvPr>
          <p:cNvSpPr/>
          <p:nvPr/>
        </p:nvSpPr>
        <p:spPr>
          <a:xfrm>
            <a:off x="3008784" y="4913752"/>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a:solidFill>
                  <a:prstClr val="black"/>
                </a:solidFill>
                <a:latin typeface="Yu Gothic UI"/>
                <a:ea typeface="Yu Gothic UI"/>
              </a:rPr>
              <a:t>イメージ図</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9" name="テキスト ボックス 18">
            <a:extLst>
              <a:ext uri="{FF2B5EF4-FFF2-40B4-BE49-F238E27FC236}">
                <a16:creationId xmlns:a16="http://schemas.microsoft.com/office/drawing/2014/main" id="{5D76D417-019E-5315-0E42-6741C3E7101B}"/>
              </a:ext>
            </a:extLst>
          </p:cNvPr>
          <p:cNvSpPr txBox="1"/>
          <p:nvPr/>
        </p:nvSpPr>
        <p:spPr>
          <a:xfrm>
            <a:off x="4160912" y="2636912"/>
            <a:ext cx="4615875" cy="1273032"/>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実用化開発するソリューションを本ページの上段に記載し、ソリューションを構成する製品や技術を、構成品あるいは工程に分解し記載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分解する数に上限はございませんので、「構成品</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工程</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」から順番に数字を振り、■・・・の部分に構成品の名称を記載し、イメージ図を添付してください。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本スライドでは構成品</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工程の詳細な説明等は不要です。</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764435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en-US" altLang="ja-JP"/>
              <a:t>【</a:t>
            </a:r>
            <a:r>
              <a:rPr lang="ja-JP" altLang="en-US"/>
              <a:t>参考図</a:t>
            </a:r>
            <a:r>
              <a:rPr lang="en-US" altLang="ja-JP"/>
              <a:t>】</a:t>
            </a:r>
            <a:r>
              <a:rPr lang="ja-JP" altLang="en-US"/>
              <a:t>使用想定技術構成表②</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3648706133"/>
              </p:ext>
            </p:extLst>
          </p:nvPr>
        </p:nvGraphicFramePr>
        <p:xfrm>
          <a:off x="315413" y="1020508"/>
          <a:ext cx="9361040" cy="3390780"/>
        </p:xfrm>
        <a:graphic>
          <a:graphicData uri="http://schemas.openxmlformats.org/drawingml/2006/table">
            <a:tbl>
              <a:tblPr firstRow="1" bandRow="1">
                <a:tableStyleId>{2D5ABB26-0587-4C30-8999-92F81FD0307C}</a:tableStyleId>
              </a:tblPr>
              <a:tblGrid>
                <a:gridCol w="605139">
                  <a:extLst>
                    <a:ext uri="{9D8B030D-6E8A-4147-A177-3AD203B41FA5}">
                      <a16:colId xmlns:a16="http://schemas.microsoft.com/office/drawing/2014/main" val="1016098887"/>
                    </a:ext>
                  </a:extLst>
                </a:gridCol>
                <a:gridCol w="1800200">
                  <a:extLst>
                    <a:ext uri="{9D8B030D-6E8A-4147-A177-3AD203B41FA5}">
                      <a16:colId xmlns:a16="http://schemas.microsoft.com/office/drawing/2014/main" val="3783149309"/>
                    </a:ext>
                  </a:extLst>
                </a:gridCol>
                <a:gridCol w="1296144">
                  <a:extLst>
                    <a:ext uri="{9D8B030D-6E8A-4147-A177-3AD203B41FA5}">
                      <a16:colId xmlns:a16="http://schemas.microsoft.com/office/drawing/2014/main" val="1810068470"/>
                    </a:ext>
                  </a:extLst>
                </a:gridCol>
                <a:gridCol w="1069219">
                  <a:extLst>
                    <a:ext uri="{9D8B030D-6E8A-4147-A177-3AD203B41FA5}">
                      <a16:colId xmlns:a16="http://schemas.microsoft.com/office/drawing/2014/main" val="1511461562"/>
                    </a:ext>
                  </a:extLst>
                </a:gridCol>
                <a:gridCol w="1614283">
                  <a:extLst>
                    <a:ext uri="{9D8B030D-6E8A-4147-A177-3AD203B41FA5}">
                      <a16:colId xmlns:a16="http://schemas.microsoft.com/office/drawing/2014/main" val="3585600097"/>
                    </a:ext>
                  </a:extLst>
                </a:gridCol>
                <a:gridCol w="844890">
                  <a:extLst>
                    <a:ext uri="{9D8B030D-6E8A-4147-A177-3AD203B41FA5}">
                      <a16:colId xmlns:a16="http://schemas.microsoft.com/office/drawing/2014/main" val="851967022"/>
                    </a:ext>
                  </a:extLst>
                </a:gridCol>
                <a:gridCol w="1103073">
                  <a:extLst>
                    <a:ext uri="{9D8B030D-6E8A-4147-A177-3AD203B41FA5}">
                      <a16:colId xmlns:a16="http://schemas.microsoft.com/office/drawing/2014/main" val="1221123920"/>
                    </a:ext>
                  </a:extLst>
                </a:gridCol>
                <a:gridCol w="1028092">
                  <a:extLst>
                    <a:ext uri="{9D8B030D-6E8A-4147-A177-3AD203B41FA5}">
                      <a16:colId xmlns:a16="http://schemas.microsoft.com/office/drawing/2014/main" val="2921087856"/>
                    </a:ext>
                  </a:extLst>
                </a:gridCol>
              </a:tblGrid>
              <a:tr h="392268">
                <a:tc>
                  <a:txBody>
                    <a:bodyPr/>
                    <a:lstStyle/>
                    <a:p>
                      <a:pPr algn="ctr"/>
                      <a:r>
                        <a:rPr kumimoji="1" lang="ja-JP" altLang="en-US" sz="1050" b="1"/>
                        <a:t>構成品</a:t>
                      </a:r>
                      <a:r>
                        <a:rPr kumimoji="1" lang="en-US" altLang="ja-JP" sz="1050" b="1"/>
                        <a:t>/</a:t>
                      </a:r>
                      <a:r>
                        <a:rPr kumimoji="1" lang="ja-JP" altLang="en-US" sz="1050" b="1"/>
                        <a:t>工程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実用化・事業化する</a:t>
                      </a:r>
                      <a:br>
                        <a:rPr kumimoji="1" lang="ja-JP" altLang="en-US" sz="1050" b="1"/>
                      </a:br>
                      <a:r>
                        <a:rPr kumimoji="1" lang="ja-JP" altLang="en-US" sz="1050" b="1"/>
                        <a:t>要素技術（集合体・製品）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使用想定技術・</a:t>
                      </a:r>
                      <a:endParaRPr kumimoji="1" lang="en-US" altLang="ja-JP" sz="1050" b="1"/>
                    </a:p>
                    <a:p>
                      <a:pPr algn="ctr"/>
                      <a:r>
                        <a:rPr kumimoji="1" lang="ja-JP" altLang="en-US" sz="1050" b="1"/>
                        <a:t>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技術保持企業・</a:t>
                      </a:r>
                      <a:endParaRPr kumimoji="1" lang="en-US" altLang="ja-JP" sz="1050" b="1"/>
                    </a:p>
                    <a:p>
                      <a:pPr algn="ctr"/>
                      <a:r>
                        <a:rPr kumimoji="1" lang="ja-JP" altLang="en-US" sz="1050" b="1"/>
                        <a:t>個人名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用途概要</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特許番号</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実施可否判定</a:t>
                      </a:r>
                      <a:endParaRPr kumimoji="1" lang="en-US" altLang="ja-JP" sz="1050" b="1"/>
                    </a:p>
                    <a:p>
                      <a:pPr algn="ctr"/>
                      <a:r>
                        <a:rPr kumimoji="1" lang="ja-JP" altLang="en-US" sz="1050" b="1"/>
                        <a:t>（可能</a:t>
                      </a:r>
                      <a:r>
                        <a:rPr kumimoji="1" lang="en-US" altLang="ja-JP" sz="1050" b="1"/>
                        <a:t>/</a:t>
                      </a:r>
                      <a:r>
                        <a:rPr kumimoji="1" lang="ja-JP" altLang="en-US" sz="1050" b="1"/>
                        <a:t>不明）</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a:t>備考</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595860">
                <a:tc rowSpan="3">
                  <a:txBody>
                    <a:bodyPr/>
                    <a:lstStyle/>
                    <a:p>
                      <a:r>
                        <a:rPr kumimoji="1" lang="en-US" altLang="ja-JP" sz="1050">
                          <a:solidFill>
                            <a:schemeClr val="tx1"/>
                          </a:solidFill>
                        </a:rPr>
                        <a:t>1</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595860">
                <a:tc vMerge="1">
                  <a:txBody>
                    <a:bodyPr/>
                    <a:lstStyle/>
                    <a:p>
                      <a:endParaRPr kumimoji="1" lang="ja-JP" altLang="en-US"/>
                    </a:p>
                  </a:txBody>
                  <a:tcPr/>
                </a:tc>
                <a:tc vMerge="1">
                  <a:txBody>
                    <a:bodyPr/>
                    <a:lstStyle/>
                    <a:p>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729390"/>
                  </a:ext>
                </a:extLst>
              </a:tr>
              <a:tr h="595860">
                <a:tc vMerge="1">
                  <a:txBody>
                    <a:bodyPr/>
                    <a:lstStyle/>
                    <a:p>
                      <a:r>
                        <a:rPr kumimoji="1" lang="en-US" altLang="ja-JP" sz="1050">
                          <a:solidFill>
                            <a:srgbClr val="FF0000"/>
                          </a:solidFill>
                        </a:rPr>
                        <a:t>1</a:t>
                      </a:r>
                      <a:endParaRPr kumimoji="1" lang="ja-JP" altLang="en-US" sz="105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595860">
                <a:tc>
                  <a:txBody>
                    <a:bodyPr/>
                    <a:lstStyle/>
                    <a:p>
                      <a:r>
                        <a:rPr kumimoji="1" lang="en-US" altLang="ja-JP" sz="1050">
                          <a:solidFill>
                            <a:schemeClr val="tx1"/>
                          </a:solidFill>
                        </a:rPr>
                        <a:t>2</a:t>
                      </a:r>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595860">
                <a:tc>
                  <a:txBody>
                    <a:bodyPr/>
                    <a:lstStyle/>
                    <a:p>
                      <a:r>
                        <a:rPr kumimoji="1" lang="ja-JP" altLang="en-US" sz="1050">
                          <a:solidFill>
                            <a:schemeClr val="tx1"/>
                          </a:solidFill>
                        </a:rPr>
                        <a: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技術性</a:t>
            </a:r>
          </a:p>
        </p:txBody>
      </p:sp>
      <p:sp>
        <p:nvSpPr>
          <p:cNvPr id="6" name="テキスト ボックス 5">
            <a:extLst>
              <a:ext uri="{FF2B5EF4-FFF2-40B4-BE49-F238E27FC236}">
                <a16:creationId xmlns:a16="http://schemas.microsoft.com/office/drawing/2014/main" id="{109CD774-9876-9143-9C30-7D5DF10338D8}"/>
              </a:ext>
            </a:extLst>
          </p:cNvPr>
          <p:cNvSpPr txBox="1"/>
          <p:nvPr/>
        </p:nvSpPr>
        <p:spPr>
          <a:xfrm>
            <a:off x="3008784" y="3645024"/>
            <a:ext cx="6375284" cy="2150195"/>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要素技術に使用される想定の技術や製品を分解して「使用想定技術・製品」に記載していただき、技術や製品を保有する企業名や個人名を「技術保持企業・個人名」に記載してください（自社製品や技術の場合は</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当社」と記載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「用途概要」には記載頂いた使用想定技術・製品が何に使われるのか用途を端的に記載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使用想定技術・製品に該当する特許番号を「特許番号」に記載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特許番号を有する技術・製品を使用可能か確認ができている場合は「実施可否判定」に「可能」、確認ができていない場合には「不明」と記載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その他申し送り事項がある場合は「備考」に記載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057231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計画性① －</a:t>
            </a:r>
            <a:r>
              <a:rPr kumimoji="1" lang="ja-JP" altLang="en-US" sz="1600" b="1"/>
              <a:t>各年度の達成目標（ステージゲート）</a:t>
            </a:r>
            <a:endParaRPr lang="ja-JP" altLang="en-US"/>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8" name="表 6">
            <a:extLst>
              <a:ext uri="{FF2B5EF4-FFF2-40B4-BE49-F238E27FC236}">
                <a16:creationId xmlns:a16="http://schemas.microsoft.com/office/drawing/2014/main" id="{E0BA9D2E-E801-4AEA-8521-D4982AF0E687}"/>
              </a:ext>
            </a:extLst>
          </p:cNvPr>
          <p:cNvGraphicFramePr>
            <a:graphicFrameLocks noGrp="1"/>
          </p:cNvGraphicFramePr>
          <p:nvPr>
            <p:extLst>
              <p:ext uri="{D42A27DB-BD31-4B8C-83A1-F6EECF244321}">
                <p14:modId xmlns:p14="http://schemas.microsoft.com/office/powerpoint/2010/main" val="715914080"/>
              </p:ext>
            </p:extLst>
          </p:nvPr>
        </p:nvGraphicFramePr>
        <p:xfrm>
          <a:off x="300766" y="836712"/>
          <a:ext cx="9361041" cy="4376160"/>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2600321">
                  <a:extLst>
                    <a:ext uri="{9D8B030D-6E8A-4147-A177-3AD203B41FA5}">
                      <a16:colId xmlns:a16="http://schemas.microsoft.com/office/drawing/2014/main" val="1221123920"/>
                    </a:ext>
                  </a:extLst>
                </a:gridCol>
                <a:gridCol w="2600321">
                  <a:extLst>
                    <a:ext uri="{9D8B030D-6E8A-4147-A177-3AD203B41FA5}">
                      <a16:colId xmlns:a16="http://schemas.microsoft.com/office/drawing/2014/main" val="1325447014"/>
                    </a:ext>
                  </a:extLst>
                </a:gridCol>
                <a:gridCol w="2600321">
                  <a:extLst>
                    <a:ext uri="{9D8B030D-6E8A-4147-A177-3AD203B41FA5}">
                      <a16:colId xmlns:a16="http://schemas.microsoft.com/office/drawing/2014/main" val="2609185106"/>
                    </a:ext>
                  </a:extLst>
                </a:gridCol>
              </a:tblGrid>
              <a:tr h="205740">
                <a:tc gridSpan="4">
                  <a:txBody>
                    <a:bodyPr/>
                    <a:lstStyle/>
                    <a:p>
                      <a:pPr algn="l"/>
                      <a:r>
                        <a:rPr kumimoji="1" lang="ja-JP" altLang="en-US" sz="1050" b="1"/>
                        <a:t>■各年度の達成目標（ステージゲート）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02485010"/>
                  </a:ext>
                </a:extLst>
              </a:tr>
              <a:tr h="205740">
                <a:tc rowSpan="2">
                  <a:txBody>
                    <a:bodyPr/>
                    <a:lstStyle/>
                    <a:p>
                      <a:pPr algn="ctr"/>
                      <a:r>
                        <a:rPr kumimoji="1" lang="ja-JP" altLang="en-US" sz="1050" b="1"/>
                        <a:t>実用化・事業化する</a:t>
                      </a:r>
                      <a:br>
                        <a:rPr kumimoji="1" lang="en-US" altLang="ja-JP" sz="1050" b="1"/>
                      </a:br>
                      <a:r>
                        <a:rPr kumimoji="1" lang="ja-JP" altLang="en-US" sz="1050" b="1"/>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050" b="1"/>
                        <a:t>各年度の達成目標（ステージゲート）</a:t>
                      </a:r>
                      <a:endParaRPr kumimoji="1" lang="en-US" altLang="ja-JP"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20574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t>1</a:t>
                      </a:r>
                      <a:r>
                        <a:rPr kumimoji="1" lang="ja-JP" altLang="en-US" sz="1050" b="1"/>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t>2</a:t>
                      </a:r>
                      <a:r>
                        <a:rPr kumimoji="1" lang="ja-JP" altLang="en-US" sz="1050" b="1"/>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t>3</a:t>
                      </a:r>
                      <a:r>
                        <a:rPr kumimoji="1" lang="ja-JP" altLang="en-US" sz="1050" b="1"/>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38041475"/>
                  </a:ext>
                </a:extLst>
              </a:tr>
              <a:tr h="936000">
                <a:tc>
                  <a:txBody>
                    <a:bodyPr/>
                    <a:lstStyle/>
                    <a:p>
                      <a:r>
                        <a:rPr kumimoji="1" lang="ja-JP" altLang="en-US" sz="1050">
                          <a:solidFill>
                            <a:schemeClr val="tx1"/>
                          </a:solidFill>
                        </a:rPr>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936000">
                <a:tc>
                  <a:txBody>
                    <a:bodyPr/>
                    <a:lstStyle/>
                    <a:p>
                      <a:r>
                        <a:rPr kumimoji="1" lang="ja-JP" altLang="en-US" sz="1050">
                          <a:solidFill>
                            <a:schemeClr val="tx1"/>
                          </a:solidFill>
                        </a:rPr>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936000">
                <a:tc>
                  <a:txBody>
                    <a:bodyPr/>
                    <a:lstStyle/>
                    <a:p>
                      <a:r>
                        <a:rPr kumimoji="1" lang="ja-JP" altLang="en-US" sz="1050">
                          <a:solidFill>
                            <a:schemeClr val="tx1"/>
                          </a:solidFill>
                        </a:rPr>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0">
                <a:tc>
                  <a:txBody>
                    <a:bodyPr/>
                    <a:lstStyle/>
                    <a:p>
                      <a:r>
                        <a:rPr kumimoji="1" lang="ja-JP" altLang="en-US" sz="1050">
                          <a:solidFill>
                            <a:schemeClr val="tx1"/>
                          </a:solidFill>
                        </a:rPr>
                        <a:t>・・・</a:t>
                      </a:r>
                      <a:endParaRPr kumimoji="1" lang="en-US" altLang="ja-JP" sz="1050">
                        <a:solidFill>
                          <a:schemeClr val="tx1"/>
                        </a:solidFill>
                      </a:endParaRPr>
                    </a:p>
                    <a:p>
                      <a:endParaRPr kumimoji="1" lang="en-US" altLang="ja-JP" sz="1050">
                        <a:solidFill>
                          <a:schemeClr val="tx1"/>
                        </a:solidFill>
                      </a:endParaRPr>
                    </a:p>
                    <a:p>
                      <a:endParaRPr kumimoji="1" lang="en-US" altLang="ja-JP" sz="1050">
                        <a:solidFill>
                          <a:schemeClr val="tx1"/>
                        </a:solidFill>
                      </a:endParaRPr>
                    </a:p>
                    <a:p>
                      <a:endParaRPr kumimoji="1" lang="en-US" altLang="ja-JP" sz="1050">
                        <a:solidFill>
                          <a:schemeClr val="tx1"/>
                        </a:solidFill>
                      </a:endParaRPr>
                    </a:p>
                    <a:p>
                      <a:endParaRPr kumimoji="1" lang="en-US" altLang="ja-JP"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sp>
        <p:nvSpPr>
          <p:cNvPr id="11" name="テキスト ボックス 10">
            <a:extLst>
              <a:ext uri="{FF2B5EF4-FFF2-40B4-BE49-F238E27FC236}">
                <a16:creationId xmlns:a16="http://schemas.microsoft.com/office/drawing/2014/main" id="{7222940E-DB94-4978-A385-5D91E20B4EF2}"/>
              </a:ext>
            </a:extLst>
          </p:cNvPr>
          <p:cNvSpPr txBox="1"/>
          <p:nvPr/>
        </p:nvSpPr>
        <p:spPr>
          <a:xfrm>
            <a:off x="2288704" y="3055198"/>
            <a:ext cx="7284234" cy="949866"/>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記載上の注意：ステージゲート</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ステージゲートは前項の「実用化判断基準」や冒頭の「事業計画サマリー」にて整理した</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TRL</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BRL</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と平仄をとるようにしてください。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ステージゲートは各期の達成状況の判断指標となりますので、検証可能な数値を含めて設定してください。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837725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計画性① －</a:t>
            </a:r>
            <a:r>
              <a:rPr kumimoji="1" lang="ja-JP" altLang="en-US" sz="1600" b="1"/>
              <a:t>各年度の達成目標に対する実績（ステージゲート）</a:t>
            </a:r>
            <a:r>
              <a:rPr lang="en-US" altLang="ja-JP"/>
              <a:t> 【</a:t>
            </a:r>
            <a:r>
              <a:rPr lang="ja-JP" altLang="en-US"/>
              <a:t>継続申請の場合記載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graphicFrame>
        <p:nvGraphicFramePr>
          <p:cNvPr id="12" name="表 6">
            <a:extLst>
              <a:ext uri="{FF2B5EF4-FFF2-40B4-BE49-F238E27FC236}">
                <a16:creationId xmlns:a16="http://schemas.microsoft.com/office/drawing/2014/main" id="{F9ACA3EC-F6E3-446D-9FAB-A6AEEB36429F}"/>
              </a:ext>
            </a:extLst>
          </p:cNvPr>
          <p:cNvGraphicFramePr>
            <a:graphicFrameLocks noGrp="1"/>
          </p:cNvGraphicFramePr>
          <p:nvPr>
            <p:extLst>
              <p:ext uri="{D42A27DB-BD31-4B8C-83A1-F6EECF244321}">
                <p14:modId xmlns:p14="http://schemas.microsoft.com/office/powerpoint/2010/main" val="3455392726"/>
              </p:ext>
            </p:extLst>
          </p:nvPr>
        </p:nvGraphicFramePr>
        <p:xfrm>
          <a:off x="300766" y="742896"/>
          <a:ext cx="9331906" cy="5600164"/>
        </p:xfrm>
        <a:graphic>
          <a:graphicData uri="http://schemas.openxmlformats.org/drawingml/2006/table">
            <a:tbl>
              <a:tblPr firstRow="1" bandRow="1">
                <a:tableStyleId>{2D5ABB26-0587-4C30-8999-92F81FD0307C}</a:tableStyleId>
              </a:tblPr>
              <a:tblGrid>
                <a:gridCol w="1267858">
                  <a:extLst>
                    <a:ext uri="{9D8B030D-6E8A-4147-A177-3AD203B41FA5}">
                      <a16:colId xmlns:a16="http://schemas.microsoft.com/office/drawing/2014/main" val="3783149309"/>
                    </a:ext>
                  </a:extLst>
                </a:gridCol>
                <a:gridCol w="432048">
                  <a:extLst>
                    <a:ext uri="{9D8B030D-6E8A-4147-A177-3AD203B41FA5}">
                      <a16:colId xmlns:a16="http://schemas.microsoft.com/office/drawing/2014/main" val="2698436106"/>
                    </a:ext>
                  </a:extLst>
                </a:gridCol>
                <a:gridCol w="360000">
                  <a:extLst>
                    <a:ext uri="{9D8B030D-6E8A-4147-A177-3AD203B41FA5}">
                      <a16:colId xmlns:a16="http://schemas.microsoft.com/office/drawing/2014/main" val="1221123920"/>
                    </a:ext>
                  </a:extLst>
                </a:gridCol>
                <a:gridCol w="3456000">
                  <a:extLst>
                    <a:ext uri="{9D8B030D-6E8A-4147-A177-3AD203B41FA5}">
                      <a16:colId xmlns:a16="http://schemas.microsoft.com/office/drawing/2014/main" val="145203325"/>
                    </a:ext>
                  </a:extLst>
                </a:gridCol>
                <a:gridCol w="360000">
                  <a:extLst>
                    <a:ext uri="{9D8B030D-6E8A-4147-A177-3AD203B41FA5}">
                      <a16:colId xmlns:a16="http://schemas.microsoft.com/office/drawing/2014/main" val="2609185106"/>
                    </a:ext>
                  </a:extLst>
                </a:gridCol>
                <a:gridCol w="3456000">
                  <a:extLst>
                    <a:ext uri="{9D8B030D-6E8A-4147-A177-3AD203B41FA5}">
                      <a16:colId xmlns:a16="http://schemas.microsoft.com/office/drawing/2014/main" val="173828792"/>
                    </a:ext>
                  </a:extLst>
                </a:gridCol>
              </a:tblGrid>
              <a:tr h="205740">
                <a:tc gridSpan="6">
                  <a:txBody>
                    <a:bodyPr/>
                    <a:lstStyle/>
                    <a:p>
                      <a:pPr algn="l"/>
                      <a:r>
                        <a:rPr kumimoji="1" lang="en-US" altLang="ja-JP" sz="1050" b="1"/>
                        <a:t>※</a:t>
                      </a:r>
                      <a:r>
                        <a:rPr kumimoji="1" lang="ja-JP" altLang="en-US" sz="1050" b="1"/>
                        <a:t>過年度実績</a:t>
                      </a:r>
                      <a:endParaRPr kumimoji="1" lang="en-US" altLang="ja-JP" sz="1050" b="1"/>
                    </a:p>
                    <a:p>
                      <a:pPr algn="l"/>
                      <a:r>
                        <a:rPr kumimoji="1" lang="ja-JP" altLang="en-US" sz="1050" b="1"/>
                        <a:t>■各年度の達成目標に対する実績（ステージゲート）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ctr"/>
                      <a:endParaRPr kumimoji="1" lang="en-US" altLang="ja-JP"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lnL>
                      <a:noFill/>
                    </a:lnL>
                  </a:tcPr>
                </a:tc>
                <a:tc hMerge="1">
                  <a:txBody>
                    <a:bodyPr/>
                    <a:lstStyle/>
                    <a:p>
                      <a:endParaRPr kumimoji="1" lang="ja-JP" altLang="en-US"/>
                    </a:p>
                  </a:txBody>
                  <a:tcPr/>
                </a:tc>
                <a:extLst>
                  <a:ext uri="{0D108BD9-81ED-4DB2-BD59-A6C34878D82A}">
                    <a16:rowId xmlns:a16="http://schemas.microsoft.com/office/drawing/2014/main" val="4002485010"/>
                  </a:ext>
                </a:extLst>
              </a:tr>
              <a:tr h="205740">
                <a:tc rowSpan="3">
                  <a:txBody>
                    <a:bodyPr/>
                    <a:lstStyle/>
                    <a:p>
                      <a:pPr algn="ctr"/>
                      <a:r>
                        <a:rPr kumimoji="1" lang="ja-JP" altLang="en-US" sz="1050" b="1">
                          <a:solidFill>
                            <a:schemeClr val="bg1"/>
                          </a:solidFill>
                        </a:rPr>
                        <a:t>実用化・事業化する</a:t>
                      </a:r>
                      <a:br>
                        <a:rPr kumimoji="1" lang="en-US" altLang="ja-JP" sz="1050" b="1">
                          <a:solidFill>
                            <a:schemeClr val="bg1"/>
                          </a:solidFill>
                        </a:rPr>
                      </a:br>
                      <a:r>
                        <a:rPr kumimoji="1" lang="ja-JP" altLang="en-US" sz="1050" b="1">
                          <a:solidFill>
                            <a:schemeClr val="bg1"/>
                          </a:solidFill>
                        </a:rPr>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rowSpan="3">
                  <a:txBody>
                    <a:bodyPr/>
                    <a:lstStyle/>
                    <a:p>
                      <a:pPr algn="ctr"/>
                      <a:r>
                        <a:rPr kumimoji="1" lang="ja-JP" altLang="en-US" sz="1050" b="1">
                          <a:solidFill>
                            <a:schemeClr val="bg1"/>
                          </a:solidFill>
                        </a:rPr>
                        <a:t>進捗状況</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gridSpan="4">
                  <a:txBody>
                    <a:bodyPr/>
                    <a:lstStyle/>
                    <a:p>
                      <a:pPr algn="ctr"/>
                      <a:r>
                        <a:rPr kumimoji="1" lang="ja-JP" altLang="en-US" sz="1050" b="1">
                          <a:solidFill>
                            <a:schemeClr val="bg1"/>
                          </a:solidFill>
                        </a:rPr>
                        <a:t>各年度の達成状況</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hMerge="1">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573262023"/>
                  </a:ext>
                </a:extLst>
              </a:tr>
              <a:tr h="205740">
                <a:tc vMerge="1">
                  <a:txBody>
                    <a:bodyPr/>
                    <a:lstStyle/>
                    <a:p>
                      <a:endParaRPr kumimoji="1" lang="ja-JP" altLang="en-US"/>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solidFill>
                            <a:schemeClr val="bg1"/>
                          </a:solidFill>
                        </a:rPr>
                        <a:t>1</a:t>
                      </a:r>
                      <a:r>
                        <a:rPr kumimoji="1" lang="ja-JP" altLang="en-US" sz="1050" b="1">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gridSpan="2">
                  <a:txBody>
                    <a:bodyPr/>
                    <a:lstStyle/>
                    <a:p>
                      <a:pPr algn="ctr"/>
                      <a:r>
                        <a:rPr kumimoji="1" lang="en-US" altLang="ja-JP" sz="1050" b="1">
                          <a:solidFill>
                            <a:schemeClr val="bg1"/>
                          </a:solidFill>
                        </a:rPr>
                        <a:t>2</a:t>
                      </a:r>
                      <a:r>
                        <a:rPr kumimoji="1" lang="ja-JP" altLang="en-US" sz="1050" b="1">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2438041475"/>
                  </a:ext>
                </a:extLst>
              </a:tr>
              <a:tr h="216000">
                <a:tc vMerge="1">
                  <a:txBody>
                    <a:bodyPr/>
                    <a:lstStyle/>
                    <a:p>
                      <a:endParaRPr kumimoji="1" lang="ja-JP" altLang="en-US" sz="105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1"/>
                          </a:solidFill>
                          <a:effectLst/>
                          <a:uLnTx/>
                          <a:uFillTx/>
                          <a:latin typeface="Yu Gothic UI"/>
                          <a:ea typeface="Yu Gothic UI"/>
                          <a:cs typeface="+mn-cs"/>
                        </a:rPr>
                        <a:t>達成有無</a:t>
                      </a:r>
                      <a:endParaRPr kumimoji="1" lang="en-US" altLang="ja-JP" sz="1050" b="1" i="0" u="none" strike="noStrike" kern="1200" cap="none" spc="0" normalizeH="0" baseline="0" noProof="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1"/>
                          </a:solidFill>
                          <a:effectLst/>
                          <a:uLnTx/>
                          <a:uFillTx/>
                          <a:latin typeface="Yu Gothic UI"/>
                          <a:ea typeface="Yu Gothic UI"/>
                          <a:cs typeface="+mn-cs"/>
                        </a:rPr>
                        <a:t>成果達成状況詳細</a:t>
                      </a:r>
                      <a:endParaRPr kumimoji="1" lang="en-US" altLang="ja-JP" sz="1050" b="1" i="0" u="none" strike="noStrike" kern="1200" cap="none" spc="0" normalizeH="0" baseline="0" noProof="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1"/>
                          </a:solidFill>
                          <a:effectLst/>
                          <a:uLnTx/>
                          <a:uFillTx/>
                          <a:latin typeface="Yu Gothic UI"/>
                          <a:ea typeface="Yu Gothic UI"/>
                          <a:cs typeface="+mn-cs"/>
                        </a:rPr>
                        <a:t>達成状況</a:t>
                      </a:r>
                      <a:endParaRPr kumimoji="1" lang="en-US" altLang="ja-JP" sz="1050" b="1" i="0" u="none" strike="noStrike" kern="1200" cap="none" spc="0" normalizeH="0" baseline="0" noProof="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1"/>
                          </a:solidFill>
                          <a:effectLst/>
                          <a:uLnTx/>
                          <a:uFillTx/>
                          <a:latin typeface="+mn-lt"/>
                          <a:ea typeface="+mn-ea"/>
                          <a:cs typeface="+mn-cs"/>
                        </a:rPr>
                        <a:t>成果達成状況詳細</a:t>
                      </a:r>
                      <a:endParaRPr kumimoji="1" lang="en-US" altLang="ja-JP" sz="1050" b="1" i="0" u="none" strike="noStrike" kern="1200" cap="none" spc="0" normalizeH="0" baseline="0" noProof="0">
                        <a:ln>
                          <a:noFill/>
                        </a:ln>
                        <a:solidFill>
                          <a:schemeClr val="bg1"/>
                        </a:solidFill>
                        <a:effectLst/>
                        <a:uLnTx/>
                        <a:uFillTx/>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665969971"/>
                  </a:ext>
                </a:extLst>
              </a:tr>
              <a:tr h="1296001">
                <a:tc>
                  <a:txBody>
                    <a:bodyPr/>
                    <a:lstStyle/>
                    <a:p>
                      <a:r>
                        <a:rPr kumimoji="1" lang="ja-JP" altLang="en-US" sz="1050">
                          <a:solidFill>
                            <a:schemeClr val="tx1"/>
                          </a:solidFill>
                        </a:rPr>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tx1"/>
                          </a:solidFill>
                          <a:effectLst/>
                          <a:uLnTx/>
                          <a:uFillTx/>
                          <a:latin typeface="Yu Gothic UI"/>
                          <a:ea typeface="Yu Gothic UI"/>
                          <a:cs typeface="+mn-cs"/>
                        </a:rPr>
                        <a:t>有</a:t>
                      </a: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296000">
                <a:tc>
                  <a:txBody>
                    <a:bodyPr/>
                    <a:lstStyle/>
                    <a:p>
                      <a:r>
                        <a:rPr kumimoji="1" lang="ja-JP" altLang="en-US" sz="1050">
                          <a:solidFill>
                            <a:schemeClr val="tx1"/>
                          </a:solidFill>
                        </a:rPr>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tx1"/>
                          </a:solidFill>
                          <a:effectLst/>
                          <a:uLnTx/>
                          <a:uFillTx/>
                          <a:latin typeface="Yu Gothic UI"/>
                          <a:ea typeface="Yu Gothic UI"/>
                          <a:cs typeface="+mn-cs"/>
                        </a:rPr>
                        <a:t>一部未達</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1296001">
                <a:tc>
                  <a:txBody>
                    <a:bodyPr/>
                    <a:lstStyle/>
                    <a:p>
                      <a:r>
                        <a:rPr kumimoji="1" lang="ja-JP" altLang="en-US" sz="1050">
                          <a:solidFill>
                            <a:schemeClr val="tx1"/>
                          </a:solidFill>
                        </a:rPr>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tx1"/>
                          </a:solidFill>
                          <a:effectLst/>
                          <a:uLnTx/>
                          <a:uFillTx/>
                          <a:latin typeface="Yu Gothic UI"/>
                          <a:ea typeface="Yu Gothic UI"/>
                          <a:cs typeface="+mn-cs"/>
                        </a:rPr>
                        <a:t>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464042">
                <a:tc>
                  <a:txBody>
                    <a:bodyPr/>
                    <a:lstStyle/>
                    <a:p>
                      <a:r>
                        <a:rPr kumimoji="1" lang="ja-JP" altLang="en-US" sz="1050">
                          <a:solidFill>
                            <a:schemeClr val="tx1"/>
                          </a:solidFill>
                        </a:rPr>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テキスト ボックス 9">
            <a:extLst>
              <a:ext uri="{FF2B5EF4-FFF2-40B4-BE49-F238E27FC236}">
                <a16:creationId xmlns:a16="http://schemas.microsoft.com/office/drawing/2014/main" id="{BE92625A-37FB-4FEB-81E0-2A4765A2B906}"/>
              </a:ext>
            </a:extLst>
          </p:cNvPr>
          <p:cNvSpPr txBox="1"/>
          <p:nvPr/>
        </p:nvSpPr>
        <p:spPr>
          <a:xfrm>
            <a:off x="4808984" y="3604335"/>
            <a:ext cx="4603369" cy="111144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成果達成状況については、具体的な数値で客観的に示してください。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過年度のステージゲートが未達の場合には、その要因と対応方針を、枠内に収まるよう簡潔に示してください。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23999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2F80C-ECCD-3B9B-6675-E2A137C5C6C1}"/>
            </a:ext>
          </a:extLst>
        </p:cNvPr>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CC75E49A-1EB0-33C6-2D61-64688C268007}"/>
              </a:ext>
            </a:extLst>
          </p:cNvPr>
          <p:cNvGraphicFramePr>
            <a:graphicFrameLocks noChangeAspect="1"/>
          </p:cNvGraphicFramePr>
          <p:nvPr>
            <p:custDataLst>
              <p:tags r:id="rId1"/>
            </p:custDataLst>
            <p:extLst>
              <p:ext uri="{D42A27DB-BD31-4B8C-83A1-F6EECF244321}">
                <p14:modId xmlns:p14="http://schemas.microsoft.com/office/powerpoint/2010/main" val="18111606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8" name="think-cell data - do not delete" hidden="1">
                        <a:extLst>
                          <a:ext uri="{FF2B5EF4-FFF2-40B4-BE49-F238E27FC236}">
                            <a16:creationId xmlns:a16="http://schemas.microsoft.com/office/drawing/2014/main" id="{CC75E49A-1EB0-33C6-2D61-64688C2680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タイトル 1">
            <a:extLst>
              <a:ext uri="{FF2B5EF4-FFF2-40B4-BE49-F238E27FC236}">
                <a16:creationId xmlns:a16="http://schemas.microsoft.com/office/drawing/2014/main" id="{B596EC4D-BE24-E32A-9F8E-7E54D8F3B3EE}"/>
              </a:ext>
            </a:extLst>
          </p:cNvPr>
          <p:cNvSpPr>
            <a:spLocks noGrp="1"/>
          </p:cNvSpPr>
          <p:nvPr>
            <p:ph type="title"/>
          </p:nvPr>
        </p:nvSpPr>
        <p:spPr>
          <a:xfrm>
            <a:off x="272480" y="188640"/>
            <a:ext cx="9361039" cy="351109"/>
          </a:xfrm>
        </p:spPr>
        <p:txBody>
          <a:bodyPr vert="horz"/>
          <a:lstStyle/>
          <a:p>
            <a:r>
              <a:rPr lang="zh-TW" altLang="en-US">
                <a:sym typeface="Yu Gothic UI" panose="020B0500000000000000" pitchFamily="50" charset="-128"/>
              </a:rPr>
              <a:t>申請企業等概要</a:t>
            </a:r>
            <a:endParaRPr lang="ja-JP" altLang="en-US">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20425CFC-26E3-0DD7-886B-AE67E6C0A7C7}"/>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66E7C5C1-C400-CB20-C028-895B337AEC9B}"/>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7" name="表 8">
            <a:extLst>
              <a:ext uri="{FF2B5EF4-FFF2-40B4-BE49-F238E27FC236}">
                <a16:creationId xmlns:a16="http://schemas.microsoft.com/office/drawing/2014/main" id="{DC2E9D4B-6EE3-60CC-67A6-E590982BADD8}"/>
              </a:ext>
            </a:extLst>
          </p:cNvPr>
          <p:cNvGraphicFramePr>
            <a:graphicFrameLocks noGrp="1"/>
          </p:cNvGraphicFramePr>
          <p:nvPr>
            <p:extLst>
              <p:ext uri="{D42A27DB-BD31-4B8C-83A1-F6EECF244321}">
                <p14:modId xmlns:p14="http://schemas.microsoft.com/office/powerpoint/2010/main" val="270595699"/>
              </p:ext>
            </p:extLst>
          </p:nvPr>
        </p:nvGraphicFramePr>
        <p:xfrm>
          <a:off x="280511" y="694139"/>
          <a:ext cx="4600481" cy="4593300"/>
        </p:xfrm>
        <a:graphic>
          <a:graphicData uri="http://schemas.openxmlformats.org/drawingml/2006/table">
            <a:tbl>
              <a:tblPr firstRow="1" bandRow="1">
                <a:tableStyleId>{2D5ABB26-0587-4C30-8999-92F81FD0307C}</a:tableStyleId>
              </a:tblPr>
              <a:tblGrid>
                <a:gridCol w="352009">
                  <a:extLst>
                    <a:ext uri="{9D8B030D-6E8A-4147-A177-3AD203B41FA5}">
                      <a16:colId xmlns:a16="http://schemas.microsoft.com/office/drawing/2014/main" val="2115539018"/>
                    </a:ext>
                  </a:extLst>
                </a:gridCol>
                <a:gridCol w="1008112">
                  <a:extLst>
                    <a:ext uri="{9D8B030D-6E8A-4147-A177-3AD203B41FA5}">
                      <a16:colId xmlns:a16="http://schemas.microsoft.com/office/drawing/2014/main" val="1290342237"/>
                    </a:ext>
                  </a:extLst>
                </a:gridCol>
                <a:gridCol w="3240360">
                  <a:extLst>
                    <a:ext uri="{9D8B030D-6E8A-4147-A177-3AD203B41FA5}">
                      <a16:colId xmlns:a16="http://schemas.microsoft.com/office/drawing/2014/main" val="1876329676"/>
                    </a:ext>
                  </a:extLst>
                </a:gridCol>
              </a:tblGrid>
              <a:tr h="0">
                <a:tc gridSpan="3">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 申請者</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4">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福島県浜通り地域内　</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実用化開発等の実施先　</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ash"/>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9525" cap="flat" cmpd="sng" algn="ctr">
                      <a:solidFill>
                        <a:schemeClr val="tx1">
                          <a:lumMod val="50000"/>
                          <a:lumOff val="50000"/>
                        </a:schemeClr>
                      </a:solidFill>
                      <a:prstDash val="sysDash"/>
                      <a:round/>
                      <a:headEnd type="none" w="med" len="med"/>
                      <a:tailEnd type="none" w="med" len="med"/>
                    </a:lnB>
                  </a:tcPr>
                </a:tc>
                <a:extLst>
                  <a:ext uri="{0D108BD9-81ED-4DB2-BD59-A6C34878D82A}">
                    <a16:rowId xmlns:a16="http://schemas.microsoft.com/office/drawing/2014/main" val="1096811242"/>
                  </a:ext>
                </a:extLst>
              </a:tr>
              <a:tr h="0">
                <a:tc vMerge="1">
                  <a:txBody>
                    <a:bodyPr/>
                    <a:lstStyle/>
                    <a:p>
                      <a:pPr algn="l"/>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実用化開発等の実施先の地域区分（右記</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区分から該当するものを赤枠で囲うこと。）</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9525" cap="flat" cmpd="sng" algn="ctr">
                      <a:solidFill>
                        <a:schemeClr val="tx1">
                          <a:lumMod val="50000"/>
                          <a:lumOff val="50000"/>
                        </a:schemeClr>
                      </a:solidFill>
                      <a:prstDash val="sysDash"/>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【ⅰ</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：避難指示解除後</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7</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年以内（令和</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8</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年</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月</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日時点）の避難指示解除区域、認定特定復興再生拠点区域、</a:t>
                      </a:r>
                      <a:b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認定特定帰還居住区域</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南相馬市の一部、富岡町の一部、大熊町の一部、</a:t>
                      </a:r>
                      <a:endPar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双葉町の一部、浪江町の一部、葛尾村の一部、</a:t>
                      </a:r>
                      <a:endPar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飯舘村の一部</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【ⅱ</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：避難指示解除区域等（上記</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ⅰ</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を除く）</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300"/>
                        </a:spcAft>
                        <a:buClrTx/>
                        <a:buSzTx/>
                        <a:buFontTx/>
                        <a:buNone/>
                        <a:tabLst/>
                        <a:defRPr/>
                      </a:pPr>
                      <a:r>
                        <a:rPr kumimoji="1" lang="ja-JP" altLang="en-US"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t>南相馬市小高区、富岡町の一部、浪江町の一部、</a:t>
                      </a:r>
                      <a:br>
                        <a:rPr kumimoji="1" lang="en-US" altLang="ja-JP"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t>葛尾村の一部、飯舘村の一部</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【ⅲ</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：避難指示解除区域等（上記</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ⅰ</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ⅱ</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を除く）</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300"/>
                        </a:spcAft>
                        <a:buClrTx/>
                        <a:buSzTx/>
                        <a:buFontTx/>
                        <a:buNone/>
                        <a:tabLst/>
                        <a:defRPr/>
                      </a:pPr>
                      <a:r>
                        <a:rPr kumimoji="1" lang="ja-JP" altLang="en-US"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t>田村市の一部、南相馬市の一部、川俣町の一部、</a:t>
                      </a:r>
                      <a:br>
                        <a:rPr kumimoji="1" lang="en-US" altLang="ja-JP"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t>広野町、楢葉町、川内村</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【ⅳ</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：浜通り等</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15</a:t>
                      </a:r>
                      <a:r>
                        <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市町村のうち避難指示のなかった区域</a:t>
                      </a:r>
                      <a:r>
                        <a:rPr kumimoji="1" lang="en-US" altLang="ja-JP"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b="0" i="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2682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tx1"/>
                          </a:solidFill>
                          <a:latin typeface="Yu Gothic UI" panose="020B0500000000000000" pitchFamily="50" charset="-128"/>
                          <a:ea typeface="Yu Gothic UI" panose="020B0500000000000000" pitchFamily="50" charset="-128"/>
                          <a:cs typeface="+mn-cs"/>
                          <a:sym typeface="Yu Gothic UI" panose="020B0500000000000000" pitchFamily="50" charset="-128"/>
                        </a:rPr>
                        <a:t>いわき市、相馬市、田村市の一部、南相馬市の一部、川俣町の一部、新地町</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9525" cap="flat" cmpd="sng" algn="ctr">
                      <a:solidFill>
                        <a:schemeClr val="tx1">
                          <a:lumMod val="50000"/>
                          <a:lumOff val="50000"/>
                        </a:schemeClr>
                      </a:solidFill>
                      <a:prstDash val="sysDash"/>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6980726"/>
                  </a:ext>
                </a:extLst>
              </a:tr>
              <a:tr h="0">
                <a:tc gridSpan="2">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3">
                  <a:txBody>
                    <a:bodyPr/>
                    <a:lstStyle/>
                    <a:p>
                      <a:pPr marL="268288" indent="-268288"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a:latin typeface="Yu Gothic UI" panose="020B0500000000000000" pitchFamily="50" charset="-128"/>
                          <a:ea typeface="Yu Gothic UI" panose="020B0500000000000000" pitchFamily="50" charset="-128"/>
                          <a:sym typeface="Yu Gothic UI" panose="020B0500000000000000" pitchFamily="50" charset="-128"/>
                        </a:rPr>
                        <a:t>１ 補助対象地域として申請する本社、試験・評価センター、研究開発拠点、生産拠点の住所を記載。本社の住所と同様の場合は、「同上」と記載すること。</a:t>
                      </a:r>
                    </a:p>
                    <a:p>
                      <a:pPr marL="268288" indent="-268288"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a:latin typeface="Yu Gothic UI" panose="020B0500000000000000" pitchFamily="50" charset="-128"/>
                          <a:ea typeface="Yu Gothic UI" panose="020B0500000000000000" pitchFamily="50" charset="-128"/>
                          <a:sym typeface="Yu Gothic UI" panose="020B0500000000000000" pitchFamily="50" charset="-128"/>
                        </a:rPr>
                        <a:t>２ 実用化開発等を実施する拠点の住所を記載。福島県浜通り地域内の拠点の住所と同様の場合は、「同上」と記載すること。</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1607817"/>
                  </a:ext>
                </a:extLst>
              </a:tr>
            </a:tbl>
          </a:graphicData>
        </a:graphic>
      </p:graphicFrame>
      <p:graphicFrame>
        <p:nvGraphicFramePr>
          <p:cNvPr id="13" name="表 8">
            <a:extLst>
              <a:ext uri="{FF2B5EF4-FFF2-40B4-BE49-F238E27FC236}">
                <a16:creationId xmlns:a16="http://schemas.microsoft.com/office/drawing/2014/main" id="{B46C297E-C058-8B4F-F458-A177D8B3CD0B}"/>
              </a:ext>
            </a:extLst>
          </p:cNvPr>
          <p:cNvGraphicFramePr>
            <a:graphicFrameLocks noGrp="1"/>
          </p:cNvGraphicFramePr>
          <p:nvPr>
            <p:extLst>
              <p:ext uri="{D42A27DB-BD31-4B8C-83A1-F6EECF244321}">
                <p14:modId xmlns:p14="http://schemas.microsoft.com/office/powerpoint/2010/main" val="1792011618"/>
              </p:ext>
            </p:extLst>
          </p:nvPr>
        </p:nvGraphicFramePr>
        <p:xfrm>
          <a:off x="272480" y="5354351"/>
          <a:ext cx="4608513" cy="1176120"/>
        </p:xfrm>
        <a:graphic>
          <a:graphicData uri="http://schemas.openxmlformats.org/drawingml/2006/table">
            <a:tbl>
              <a:tblPr firstRow="1" bandRow="1">
                <a:tableStyleId>{2D5ABB26-0587-4C30-8999-92F81FD0307C}</a:tableStyleId>
              </a:tblPr>
              <a:tblGrid>
                <a:gridCol w="1370743">
                  <a:extLst>
                    <a:ext uri="{9D8B030D-6E8A-4147-A177-3AD203B41FA5}">
                      <a16:colId xmlns:a16="http://schemas.microsoft.com/office/drawing/2014/main" val="2115539018"/>
                    </a:ext>
                  </a:extLst>
                </a:gridCol>
                <a:gridCol w="3237770">
                  <a:extLst>
                    <a:ext uri="{9D8B030D-6E8A-4147-A177-3AD203B41FA5}">
                      <a16:colId xmlns:a16="http://schemas.microsoft.com/office/drawing/2014/main" val="1876329676"/>
                    </a:ext>
                  </a:extLst>
                </a:gridCol>
              </a:tblGrid>
              <a:tr h="0">
                <a:tc gridSpan="2">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 担当者</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4174061"/>
                  </a:ext>
                </a:extLst>
              </a:tr>
              <a:tr h="0">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所属部署</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所属住所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役職・氏名（ふりがな）</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bl>
          </a:graphicData>
        </a:graphic>
      </p:graphicFrame>
      <p:graphicFrame>
        <p:nvGraphicFramePr>
          <p:cNvPr id="22" name="表 8">
            <a:extLst>
              <a:ext uri="{FF2B5EF4-FFF2-40B4-BE49-F238E27FC236}">
                <a16:creationId xmlns:a16="http://schemas.microsoft.com/office/drawing/2014/main" id="{E786DAC8-217C-5D4C-5263-DC8C050D486D}"/>
              </a:ext>
            </a:extLst>
          </p:cNvPr>
          <p:cNvGraphicFramePr>
            <a:graphicFrameLocks noGrp="1"/>
          </p:cNvGraphicFramePr>
          <p:nvPr/>
        </p:nvGraphicFramePr>
        <p:xfrm>
          <a:off x="5031403" y="694139"/>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 連携企業①</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graphicFrame>
        <p:nvGraphicFramePr>
          <p:cNvPr id="16" name="表 8">
            <a:extLst>
              <a:ext uri="{FF2B5EF4-FFF2-40B4-BE49-F238E27FC236}">
                <a16:creationId xmlns:a16="http://schemas.microsoft.com/office/drawing/2014/main" id="{F544C038-8E4E-49C4-8B31-C4E7C9CDA1DD}"/>
              </a:ext>
            </a:extLst>
          </p:cNvPr>
          <p:cNvGraphicFramePr>
            <a:graphicFrameLocks noGrp="1"/>
          </p:cNvGraphicFramePr>
          <p:nvPr/>
        </p:nvGraphicFramePr>
        <p:xfrm>
          <a:off x="5031403" y="3429000"/>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 連携企業②</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sp>
        <p:nvSpPr>
          <p:cNvPr id="17" name="角丸四角形吹き出し 9">
            <a:extLst>
              <a:ext uri="{FF2B5EF4-FFF2-40B4-BE49-F238E27FC236}">
                <a16:creationId xmlns:a16="http://schemas.microsoft.com/office/drawing/2014/main" id="{99253262-1EDF-8C17-B619-8968F57BC2CE}"/>
              </a:ext>
            </a:extLst>
          </p:cNvPr>
          <p:cNvSpPr/>
          <p:nvPr/>
        </p:nvSpPr>
        <p:spPr>
          <a:xfrm>
            <a:off x="5025009" y="6106989"/>
            <a:ext cx="4581423" cy="634395"/>
          </a:xfrm>
          <a:prstGeom prst="borderCallout3">
            <a:avLst>
              <a:gd name="adj1" fmla="val 52888"/>
              <a:gd name="adj2" fmla="val 285"/>
              <a:gd name="adj3" fmla="val 52642"/>
              <a:gd name="adj4" fmla="val -2728"/>
              <a:gd name="adj5" fmla="val -98533"/>
              <a:gd name="adj6" fmla="val -3139"/>
              <a:gd name="adj7" fmla="val -99178"/>
              <a:gd name="adj8" fmla="val -87894"/>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lvl="0" indent="-171450" fontAlgn="auto">
              <a:spcBef>
                <a:spcPts val="0"/>
              </a:spcBef>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提案書について事務局より質問・確認を行う場合があります。事業を把握している担当者を記載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p>
          <a:p>
            <a:pPr marL="171450" lvl="0" indent="-171450" fontAlgn="auto">
              <a:spcBef>
                <a:spcPts val="0"/>
              </a:spcBef>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携帯番号も記載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p>
        </p:txBody>
      </p:sp>
      <p:sp>
        <p:nvSpPr>
          <p:cNvPr id="18" name="タイトル 1">
            <a:extLst>
              <a:ext uri="{FF2B5EF4-FFF2-40B4-BE49-F238E27FC236}">
                <a16:creationId xmlns:a16="http://schemas.microsoft.com/office/drawing/2014/main" id="{0CE8F8F1-0A75-A69B-C05E-9F9763306C0B}"/>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DEA6D1AC-2993-BDB7-8B76-19A7CF00E321}"/>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基本情報</a:t>
            </a:r>
          </a:p>
        </p:txBody>
      </p:sp>
      <p:sp>
        <p:nvSpPr>
          <p:cNvPr id="11" name="角丸四角形吹き出し 9">
            <a:extLst>
              <a:ext uri="{FF2B5EF4-FFF2-40B4-BE49-F238E27FC236}">
                <a16:creationId xmlns:a16="http://schemas.microsoft.com/office/drawing/2014/main" id="{E6F60E76-281C-E820-090B-EB6298095DBD}"/>
              </a:ext>
            </a:extLst>
          </p:cNvPr>
          <p:cNvSpPr/>
          <p:nvPr/>
        </p:nvSpPr>
        <p:spPr>
          <a:xfrm>
            <a:off x="5025008" y="1017468"/>
            <a:ext cx="4581423" cy="5050989"/>
          </a:xfrm>
          <a:prstGeom prst="borderCallout3">
            <a:avLst>
              <a:gd name="adj1" fmla="val 22607"/>
              <a:gd name="adj2" fmla="val 237"/>
              <a:gd name="adj3" fmla="val 22673"/>
              <a:gd name="adj4" fmla="val -2281"/>
              <a:gd name="adj5" fmla="val -3494"/>
              <a:gd name="adj6" fmla="val -2420"/>
              <a:gd name="adj7" fmla="val -3751"/>
              <a:gd name="adj8" fmla="val -87413"/>
            </a:avLst>
          </a:prstGeom>
          <a:solidFill>
            <a:schemeClr val="bg1"/>
          </a:solid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lvl="0" fontAlgn="auto">
              <a:spcBef>
                <a:spcPts val="0"/>
              </a:spcBef>
              <a:spcAft>
                <a:spcPts val="600"/>
              </a:spcAft>
              <a:defRPr/>
            </a:pP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＜本社住所＞</a:t>
            </a:r>
            <a:b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登記と同じ住所を記載</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300"/>
              </a:spcAft>
              <a:buClrTx/>
              <a:buSzTx/>
              <a:buFontTx/>
              <a:buNone/>
              <a:tabLst/>
              <a:defRPr/>
            </a:pP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a:t>
            </a:r>
            <a:endParaRPr kumimoji="1" lang="en-US" altLang="ja-JP"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lvl="0" indent="-171450" fontAlgn="auto">
              <a:spcBef>
                <a:spcPts val="0"/>
              </a:spcBef>
              <a:spcAft>
                <a:spcPts val="300"/>
              </a:spcAft>
              <a:buFont typeface="Arial" panose="020B0604020202020204" pitchFamily="34" charset="0"/>
              <a:buChar char="•"/>
              <a:defRPr/>
            </a:pPr>
            <a:r>
              <a:rPr kumimoji="1" lang="en-US" altLang="ja-JP"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地元企業と連携して実施する企業</a:t>
            </a:r>
            <a:r>
              <a:rPr kumimoji="1" lang="en-US" altLang="ja-JP"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のうち、浜通り地域内に拠点を有しない場合は、「</a:t>
            </a:r>
            <a:r>
              <a:rPr kumimoji="1" lang="ja-JP" altLang="en-US" sz="1050" i="0" u="none" strike="noStrike" kern="1200" cap="none" spc="0" normalizeH="0" baseline="0" noProof="0" dirty="0">
                <a:ln>
                  <a:noFill/>
                </a:ln>
                <a:solidFill>
                  <a:srgbClr val="FF0E0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福島県浜通り地域内に拠点無し</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」と記載</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なお、</a:t>
            </a:r>
            <a:r>
              <a:rPr kumimoji="1" lang="en-US" altLang="ja-JP"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地元企業等</a:t>
            </a:r>
            <a:r>
              <a:rPr kumimoji="1" lang="en-US" altLang="ja-JP"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の場合は、提出いただく登記事項証明書にて補助対象要件確認を行います。登記事項証明書の提出が不可能な場合は、その旨を記載した理由書（任意様式</a:t>
            </a:r>
            <a:r>
              <a:rPr kumimoji="1" lang="en-US" altLang="ja-JP"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要実印</a:t>
            </a:r>
            <a:r>
              <a:rPr kumimoji="1" lang="en-US" altLang="ja-JP"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）と研究開発・実証等の実施予定地であることが判断できる写真等を提出してください。</a:t>
            </a:r>
            <a:endParaRPr kumimoji="1" lang="en-US" altLang="ja-JP"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1" fontAlgn="auto" latinLnBrk="0" hangingPunct="1">
              <a:lnSpc>
                <a:spcPct val="100000"/>
              </a:lnSpc>
              <a:spcBef>
                <a:spcPts val="0"/>
              </a:spcBef>
              <a:spcAft>
                <a:spcPts val="300"/>
              </a:spcAft>
              <a:buClrTx/>
              <a:buSzTx/>
              <a:tabLst/>
              <a:defRPr/>
            </a:pP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lvl="0" indent="-171450" fontAlgn="auto">
              <a:spcBef>
                <a:spcPts val="0"/>
              </a:spcBef>
              <a:spcAft>
                <a:spcPts val="300"/>
              </a:spcAft>
              <a:buFont typeface="Arial" panose="020B0604020202020204" pitchFamily="34" charset="0"/>
              <a:buChar char="•"/>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実用化開発等の実施先が複数ある場合は、全ての住所を記載してください。</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実用化開発等の実施先の地域区分は、経済産業省及び復興庁の</a:t>
            </a: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、並びに自立・帰還支援雇用創出企業立地補助金（地域経済効果立地支援事業）概要説明資料に記載の補助対象地域を参照し、「実用化開発等の実施先</a:t>
            </a: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」として記載した所在地が該当する区分を</a:t>
            </a: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赤枠</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で示してください。</a:t>
            </a:r>
            <a:endParaRPr kumimoji="1" lang="en-US" altLang="ja-JP" sz="1050" dirty="0">
              <a:solidFill>
                <a:srgbClr val="FF0000"/>
              </a:solidFill>
              <a:highlight>
                <a:srgbClr val="FFFF00"/>
              </a:highlight>
              <a:latin typeface="Yu Gothic UI" panose="020B0500000000000000" pitchFamily="50" charset="-128"/>
              <a:ea typeface="Yu Gothic UI" panose="020B0500000000000000" pitchFamily="50" charset="-128"/>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参考</a:t>
            </a: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URL</a:t>
            </a:r>
          </a:p>
          <a:p>
            <a:pPr marR="0" lvl="0" indent="85725" algn="l" defTabSz="914400" rtl="0" eaLnBrk="1" fontAlgn="auto" latinLnBrk="0" hangingPunct="1">
              <a:lnSpc>
                <a:spcPct val="100000"/>
              </a:lnSpc>
              <a:spcBef>
                <a:spcPts val="0"/>
              </a:spcBef>
              <a:spcAft>
                <a:spcPts val="300"/>
              </a:spcAft>
              <a:buClrTx/>
              <a:buSzTx/>
              <a:tabLs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（避難指示解除区域等に関する情報）</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265113" lvl="1" fontAlgn="auto">
              <a:spcBef>
                <a:spcPts val="0"/>
              </a:spcBef>
              <a:spcAft>
                <a:spcPts val="300"/>
              </a:spcAf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経済産業省</a:t>
            </a: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zh-TW"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6"/>
              </a:rPr>
              <a:t>原子力被災者支援（避難指示関係）</a:t>
            </a:r>
            <a:endParaRPr kumimoji="1" lang="en-US" altLang="zh-TW"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265113" lvl="1" fontAlgn="auto">
              <a:spcBef>
                <a:spcPts val="0"/>
              </a:spcBef>
              <a:spcAft>
                <a:spcPts val="300"/>
              </a:spcAf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復興庁</a:t>
            </a: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a:t>
            </a:r>
            <a:r>
              <a:rPr kumimoji="1" lang="zh-TW"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7"/>
              </a:rPr>
              <a:t>特定復興再生</a:t>
            </a:r>
            <a:r>
              <a:rPr kumimoji="1" lang="zh-TW"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7"/>
              </a:rPr>
              <a:t>拠点区域</a:t>
            </a:r>
            <a:r>
              <a:rPr kumimoji="1" lang="zh-TW"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7"/>
              </a:rPr>
              <a:t>復興再生計画</a:t>
            </a:r>
            <a:endParaRPr kumimoji="1" lang="en-US" altLang="zh-TW"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428625" lvl="1" indent="560388" fontAlgn="auto">
              <a:spcBef>
                <a:spcPts val="0"/>
              </a:spcBef>
              <a:spcAft>
                <a:spcPts val="300"/>
              </a:spcAft>
              <a:defRPr/>
            </a:pPr>
            <a:r>
              <a:rPr kumimoji="1" lang="zh-TW"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8"/>
              </a:rPr>
              <a:t>特定帰還居住区域復興再生計画</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428625" lvl="1" indent="-342900" fontAlgn="auto">
              <a:spcBef>
                <a:spcPts val="0"/>
              </a:spcBef>
              <a:spcAft>
                <a:spcPts val="300"/>
              </a:spcAft>
              <a:defRPr/>
            </a:pP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（実施先の地域区分の参考）</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265113" lvl="1" fontAlgn="auto">
              <a:spcBef>
                <a:spcPts val="0"/>
              </a:spcBef>
              <a:spcAft>
                <a:spcPts val="300"/>
              </a:spcAft>
              <a:defRPr/>
            </a:pPr>
            <a: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J</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グランツ：</a:t>
            </a: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hlinkClick r:id="rId9"/>
              </a:rPr>
              <a:t>自立・帰還支援雇用創出企業立地補助金（地域経済効果立地支援事業）五次公募</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L="265113" lvl="1" fontAlgn="auto">
              <a:spcBef>
                <a:spcPts val="0"/>
              </a:spcBef>
              <a:spcAft>
                <a:spcPts val="300"/>
              </a:spcAft>
              <a:defRPr/>
            </a:pP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上記</a:t>
            </a:r>
            <a:r>
              <a:rPr kumimoji="1" lang="en-US" altLang="ja-JP"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HP</a:t>
            </a: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の公募要領関係書類一式にある概要説明資料</a:t>
            </a:r>
            <a:r>
              <a:rPr kumimoji="1" lang="en-US" altLang="ja-JP"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P4</a:t>
            </a: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を参照してください。</a:t>
            </a:r>
            <a:endPar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a:p>
            <a:pPr marR="0" lvl="0" algn="l" defTabSz="914400" rtl="0" eaLnBrk="1" fontAlgn="auto" latinLnBrk="0" hangingPunct="1">
              <a:lnSpc>
                <a:spcPct val="100000"/>
              </a:lnSpc>
              <a:spcBef>
                <a:spcPts val="0"/>
              </a:spcBef>
              <a:spcAft>
                <a:spcPts val="600"/>
              </a:spcAft>
              <a:buClrTx/>
              <a:buSzTx/>
              <a:tabLst/>
              <a:defRPr/>
            </a:pPr>
            <a:r>
              <a:rPr kumimoji="1" lang="ja-JP" altLang="en-US" sz="105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＜事業所概要＞</a:t>
            </a:r>
            <a:br>
              <a:rPr kumimoji="1" lang="en-US" altLang="ja-JP"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　</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福島県浜通り地域内の住所の概要について、該当するものを</a:t>
            </a:r>
            <a:r>
              <a:rPr kumimoji="1" lang="ja-JP" altLang="en-US" sz="1050"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赤枠</a:t>
            </a:r>
            <a:r>
              <a:rPr kumimoji="1" lang="ja-JP" altLang="en-US" sz="105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で示してください。</a:t>
            </a:r>
          </a:p>
        </p:txBody>
      </p:sp>
      <p:sp>
        <p:nvSpPr>
          <p:cNvPr id="5" name="四角形: 角を丸くする 4">
            <a:extLst>
              <a:ext uri="{FF2B5EF4-FFF2-40B4-BE49-F238E27FC236}">
                <a16:creationId xmlns:a16="http://schemas.microsoft.com/office/drawing/2014/main" id="{7D694921-E3A0-B51A-C0FF-3913C4648F08}"/>
              </a:ext>
            </a:extLst>
          </p:cNvPr>
          <p:cNvSpPr/>
          <p:nvPr/>
        </p:nvSpPr>
        <p:spPr>
          <a:xfrm>
            <a:off x="685800" y="3547533"/>
            <a:ext cx="795867" cy="351109"/>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14" name="四角形: 角を丸くする 13">
            <a:extLst>
              <a:ext uri="{FF2B5EF4-FFF2-40B4-BE49-F238E27FC236}">
                <a16:creationId xmlns:a16="http://schemas.microsoft.com/office/drawing/2014/main" id="{25460BE4-CC74-CC00-BD8D-F430DFA105BC}"/>
              </a:ext>
            </a:extLst>
          </p:cNvPr>
          <p:cNvSpPr/>
          <p:nvPr/>
        </p:nvSpPr>
        <p:spPr>
          <a:xfrm>
            <a:off x="1083733" y="4326794"/>
            <a:ext cx="423334" cy="160182"/>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Tree>
    <p:extLst>
      <p:ext uri="{BB962C8B-B14F-4D97-AF65-F5344CB8AC3E}">
        <p14:creationId xmlns:p14="http://schemas.microsoft.com/office/powerpoint/2010/main" val="2446177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計画性② －</a:t>
            </a:r>
            <a:r>
              <a:rPr kumimoji="1" lang="ja-JP" altLang="en-US" sz="1600" b="1"/>
              <a:t>その他要素に関する実績（浜通り地域消費割合等）</a:t>
            </a:r>
            <a:r>
              <a:rPr kumimoji="1" lang="en-US" altLang="ja-JP" sz="1600" b="1"/>
              <a:t> </a:t>
            </a:r>
            <a:r>
              <a:rPr lang="en-US" altLang="ja-JP"/>
              <a:t>【</a:t>
            </a:r>
            <a:r>
              <a:rPr lang="ja-JP" altLang="en-US"/>
              <a:t>継続申請の場合記載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graphicFrame>
        <p:nvGraphicFramePr>
          <p:cNvPr id="6" name="表 6">
            <a:extLst>
              <a:ext uri="{FF2B5EF4-FFF2-40B4-BE49-F238E27FC236}">
                <a16:creationId xmlns:a16="http://schemas.microsoft.com/office/drawing/2014/main" id="{420FA19E-0CEC-10D0-0A6A-642185C268E1}"/>
              </a:ext>
            </a:extLst>
          </p:cNvPr>
          <p:cNvGraphicFramePr>
            <a:graphicFrameLocks noGrp="1"/>
          </p:cNvGraphicFramePr>
          <p:nvPr>
            <p:extLst>
              <p:ext uri="{D42A27DB-BD31-4B8C-83A1-F6EECF244321}">
                <p14:modId xmlns:p14="http://schemas.microsoft.com/office/powerpoint/2010/main" val="3401871911"/>
              </p:ext>
            </p:extLst>
          </p:nvPr>
        </p:nvGraphicFramePr>
        <p:xfrm>
          <a:off x="300766" y="742896"/>
          <a:ext cx="9332753" cy="4734807"/>
        </p:xfrm>
        <a:graphic>
          <a:graphicData uri="http://schemas.openxmlformats.org/drawingml/2006/table">
            <a:tbl>
              <a:tblPr firstRow="1" bandRow="1">
                <a:tableStyleId>{2D5ABB26-0587-4C30-8999-92F81FD0307C}</a:tableStyleId>
              </a:tblPr>
              <a:tblGrid>
                <a:gridCol w="749079">
                  <a:extLst>
                    <a:ext uri="{9D8B030D-6E8A-4147-A177-3AD203B41FA5}">
                      <a16:colId xmlns:a16="http://schemas.microsoft.com/office/drawing/2014/main" val="3783149309"/>
                    </a:ext>
                  </a:extLst>
                </a:gridCol>
                <a:gridCol w="890908">
                  <a:extLst>
                    <a:ext uri="{9D8B030D-6E8A-4147-A177-3AD203B41FA5}">
                      <a16:colId xmlns:a16="http://schemas.microsoft.com/office/drawing/2014/main" val="1221123920"/>
                    </a:ext>
                  </a:extLst>
                </a:gridCol>
                <a:gridCol w="890908">
                  <a:extLst>
                    <a:ext uri="{9D8B030D-6E8A-4147-A177-3AD203B41FA5}">
                      <a16:colId xmlns:a16="http://schemas.microsoft.com/office/drawing/2014/main" val="2100049998"/>
                    </a:ext>
                  </a:extLst>
                </a:gridCol>
                <a:gridCol w="841630">
                  <a:extLst>
                    <a:ext uri="{9D8B030D-6E8A-4147-A177-3AD203B41FA5}">
                      <a16:colId xmlns:a16="http://schemas.microsoft.com/office/drawing/2014/main" val="3159380781"/>
                    </a:ext>
                  </a:extLst>
                </a:gridCol>
                <a:gridCol w="1820888">
                  <a:extLst>
                    <a:ext uri="{9D8B030D-6E8A-4147-A177-3AD203B41FA5}">
                      <a16:colId xmlns:a16="http://schemas.microsoft.com/office/drawing/2014/main" val="575287103"/>
                    </a:ext>
                  </a:extLst>
                </a:gridCol>
                <a:gridCol w="772818">
                  <a:extLst>
                    <a:ext uri="{9D8B030D-6E8A-4147-A177-3AD203B41FA5}">
                      <a16:colId xmlns:a16="http://schemas.microsoft.com/office/drawing/2014/main" val="2609185106"/>
                    </a:ext>
                  </a:extLst>
                </a:gridCol>
                <a:gridCol w="747612">
                  <a:extLst>
                    <a:ext uri="{9D8B030D-6E8A-4147-A177-3AD203B41FA5}">
                      <a16:colId xmlns:a16="http://schemas.microsoft.com/office/drawing/2014/main" val="896904328"/>
                    </a:ext>
                  </a:extLst>
                </a:gridCol>
                <a:gridCol w="747612">
                  <a:extLst>
                    <a:ext uri="{9D8B030D-6E8A-4147-A177-3AD203B41FA5}">
                      <a16:colId xmlns:a16="http://schemas.microsoft.com/office/drawing/2014/main" val="374790066"/>
                    </a:ext>
                  </a:extLst>
                </a:gridCol>
                <a:gridCol w="1871298">
                  <a:extLst>
                    <a:ext uri="{9D8B030D-6E8A-4147-A177-3AD203B41FA5}">
                      <a16:colId xmlns:a16="http://schemas.microsoft.com/office/drawing/2014/main" val="2785128152"/>
                    </a:ext>
                  </a:extLst>
                </a:gridCol>
              </a:tblGrid>
              <a:tr h="485876">
                <a:tc gridSpan="9">
                  <a:txBody>
                    <a:bodyPr/>
                    <a:lstStyle/>
                    <a:p>
                      <a:pPr algn="l"/>
                      <a:r>
                        <a:rPr kumimoji="1" lang="en-US" altLang="ja-JP" sz="1050" b="1"/>
                        <a:t>※</a:t>
                      </a:r>
                      <a:r>
                        <a:rPr kumimoji="1" lang="ja-JP" altLang="en-US" sz="1050" b="1"/>
                        <a:t>過年度実績</a:t>
                      </a:r>
                      <a:endParaRPr kumimoji="1" lang="en-US" altLang="ja-JP" sz="1050" b="1"/>
                    </a:p>
                    <a:p>
                      <a:pPr algn="l"/>
                      <a:r>
                        <a:rPr kumimoji="1" lang="ja-JP" altLang="en-US" sz="1050" b="1"/>
                        <a:t>■その他要素に関する実績（浜通り地域消費割合等）</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a:noFill/>
                    </a:lnL>
                  </a:tcPr>
                </a:tc>
                <a:tc hMerge="1">
                  <a:txBody>
                    <a:bodyPr/>
                    <a:lstStyle/>
                    <a:p>
                      <a:endParaRPr kumimoji="1" lang="ja-JP" altLang="en-US"/>
                    </a:p>
                  </a:txBody>
                  <a:tcPr>
                    <a:lnL>
                      <a:noFill/>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02485010"/>
                  </a:ext>
                </a:extLst>
              </a:tr>
              <a:tr h="287555">
                <a:tc rowSpan="2">
                  <a:txBody>
                    <a:bodyPr/>
                    <a:lstStyle/>
                    <a:p>
                      <a:pPr algn="ctr"/>
                      <a:endParaRPr kumimoji="1" lang="ja-JP" altLang="en-US" sz="1050" b="1">
                        <a:solidFill>
                          <a:schemeClr val="bg1"/>
                        </a:solidFill>
                      </a:endParaRPr>
                    </a:p>
                  </a:txBody>
                  <a:tcPr marL="36000" marR="36000" marT="36000" marB="36000" anchor="ctr">
                    <a:lnL w="6350" cap="flat" cmpd="sng" algn="ctr">
                      <a:solidFill>
                        <a:srgbClr val="FFFFFF"/>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4">
                  <a:txBody>
                    <a:bodyPr/>
                    <a:lstStyle/>
                    <a:p>
                      <a:pPr algn="ctr"/>
                      <a:r>
                        <a:rPr kumimoji="1" lang="ja-JP" altLang="en-US" sz="1050" b="1">
                          <a:solidFill>
                            <a:schemeClr val="bg1"/>
                          </a:solidFill>
                        </a:rPr>
                        <a:t>補助金執行率</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ja-JP" altLang="en-US" sz="1050" b="1">
                          <a:solidFill>
                            <a:schemeClr val="bg1"/>
                          </a:solidFill>
                        </a:rPr>
                        <a:t>浜通り地域消費割合</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573262023"/>
                  </a:ext>
                </a:extLst>
              </a:tr>
              <a:tr h="287555">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計画額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実績額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実績値（</a:t>
                      </a:r>
                      <a:r>
                        <a:rPr kumimoji="1" lang="en-US" altLang="ja-JP" sz="1050" b="1">
                          <a:solidFill>
                            <a:schemeClr val="bg1"/>
                          </a:solidFill>
                        </a:rPr>
                        <a:t>%</a:t>
                      </a:r>
                      <a:r>
                        <a:rPr kumimoji="1" lang="ja-JP" altLang="en-US" sz="1050" b="1">
                          <a:solidFill>
                            <a:schemeClr val="bg1"/>
                          </a:solidFill>
                        </a:rPr>
                        <a:t>）</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ja-JP" altLang="en-US" sz="1050" b="1">
                          <a:solidFill>
                            <a:schemeClr val="bg1"/>
                          </a:solidFill>
                        </a:rPr>
                        <a:t>理由等のコメント</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計画額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実績額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実績値</a:t>
                      </a:r>
                      <a:br>
                        <a:rPr kumimoji="1" lang="en-US" altLang="ja-JP" sz="1050" b="1">
                          <a:solidFill>
                            <a:schemeClr val="bg1"/>
                          </a:solidFill>
                        </a:rPr>
                      </a:br>
                      <a:r>
                        <a:rPr kumimoji="1" lang="ja-JP" altLang="en-US" sz="1050" b="1">
                          <a:solidFill>
                            <a:schemeClr val="bg1"/>
                          </a:solidFill>
                        </a:rPr>
                        <a:t>（</a:t>
                      </a:r>
                      <a:r>
                        <a:rPr kumimoji="1" lang="en-US" altLang="ja-JP" sz="1050" b="1">
                          <a:solidFill>
                            <a:schemeClr val="bg1"/>
                          </a:solidFill>
                        </a:rPr>
                        <a:t>%</a:t>
                      </a:r>
                      <a:r>
                        <a:rPr kumimoji="1" lang="ja-JP" altLang="en-US" sz="1050" b="1">
                          <a:solidFill>
                            <a:schemeClr val="bg1"/>
                          </a:solidFill>
                        </a:rPr>
                        <a:t>）</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理由等のコメント</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438041475"/>
                  </a:ext>
                </a:extLst>
              </a:tr>
              <a:tr h="1784668">
                <a:tc>
                  <a:txBody>
                    <a:bodyPr/>
                    <a:lstStyle/>
                    <a:p>
                      <a:pPr algn="ctr"/>
                      <a:r>
                        <a:rPr kumimoji="1" lang="en-US" altLang="ja-JP" sz="1050" b="1">
                          <a:solidFill>
                            <a:schemeClr val="bg1"/>
                          </a:solidFill>
                          <a:latin typeface="+mn-lt"/>
                        </a:rPr>
                        <a:t>1</a:t>
                      </a:r>
                      <a:r>
                        <a:rPr kumimoji="1" lang="ja-JP" altLang="en-US" sz="1050" b="1">
                          <a:solidFill>
                            <a:schemeClr val="bg1"/>
                          </a:solidFill>
                          <a:latin typeface="+mn-lt"/>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784668">
                <a:tc>
                  <a:txBody>
                    <a:bodyPr/>
                    <a:lstStyle/>
                    <a:p>
                      <a:pPr algn="ctr"/>
                      <a:r>
                        <a:rPr kumimoji="1" lang="en-US" altLang="ja-JP" sz="1050" b="1">
                          <a:solidFill>
                            <a:schemeClr val="bg1"/>
                          </a:solidFill>
                          <a:latin typeface="+mn-lt"/>
                        </a:rPr>
                        <a:t>2</a:t>
                      </a:r>
                      <a:r>
                        <a:rPr kumimoji="1" lang="ja-JP" altLang="en-US" sz="1050" b="1">
                          <a:solidFill>
                            <a:schemeClr val="bg1"/>
                          </a:solidFill>
                          <a:latin typeface="+mn-lt"/>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bl>
          </a:graphicData>
        </a:graphic>
      </p:graphicFrame>
      <p:sp>
        <p:nvSpPr>
          <p:cNvPr id="4" name="テキスト ボックス 3">
            <a:extLst>
              <a:ext uri="{FF2B5EF4-FFF2-40B4-BE49-F238E27FC236}">
                <a16:creationId xmlns:a16="http://schemas.microsoft.com/office/drawing/2014/main" id="{EAC51506-E238-BD27-339E-DBEFC252BC63}"/>
              </a:ext>
            </a:extLst>
          </p:cNvPr>
          <p:cNvSpPr txBox="1"/>
          <p:nvPr/>
        </p:nvSpPr>
        <p:spPr>
          <a:xfrm>
            <a:off x="4808984" y="3934102"/>
            <a:ext cx="4603369" cy="2465666"/>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各計画額・実績額・実績値はそれぞれ以下の書類から適切な金額を転記してください。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25475" lvl="1" indent="-285750" eaLnBrk="0" hangingPunct="0">
              <a:spcAft>
                <a:spcPts val="600"/>
              </a:spcAft>
              <a:buFont typeface="Wingdings" panose="05000000000000000000" pitchFamily="2" charset="2"/>
              <a:buChar char="Ø"/>
              <a:tabLst>
                <a:tab pos="538163" algn="l"/>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補助金執行率</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spcAft>
                <a:spcPts val="600"/>
              </a:spcAft>
              <a:buFont typeface="Wingdings" panose="05000000000000000000" pitchFamily="2" charset="2"/>
              <a:buChar char="ü"/>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計画額：過年度の交付決定通知書に交付決定額</a:t>
            </a:r>
            <a:b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（変更申請で減額している場合は、減額前の金額を記載すること）</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spcAft>
                <a:spcPts val="600"/>
              </a:spcAft>
              <a:buFont typeface="Wingdings" panose="05000000000000000000" pitchFamily="2" charset="2"/>
              <a:buChar char="ü"/>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実績額：過年度の精算払をうけた補助金実績額</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spcAft>
                <a:spcPts val="600"/>
              </a:spcAft>
              <a:buFont typeface="Wingdings" panose="05000000000000000000" pitchFamily="2" charset="2"/>
              <a:buChar char="ü"/>
              <a:defRPr/>
            </a:pP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25475" lvl="1" indent="-285750" eaLnBrk="0" hangingPunct="0">
              <a:spcAft>
                <a:spcPts val="600"/>
              </a:spcAft>
              <a:buFont typeface="Wingdings" panose="05000000000000000000" pitchFamily="2" charset="2"/>
              <a:buChar char="Ø"/>
              <a:tabLst>
                <a:tab pos="538163" algn="l"/>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浜通り地域消費割合</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spcAft>
                <a:spcPts val="600"/>
              </a:spcAft>
              <a:buFont typeface="Wingdings" panose="05000000000000000000" pitchFamily="2" charset="2"/>
              <a:buChar char="ü"/>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計画額：交付申請時の様式</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右下の浜通り地域消費金額</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spcAft>
                <a:spcPts val="600"/>
              </a:spcAft>
              <a:buFont typeface="Wingdings" panose="05000000000000000000" pitchFamily="2" charset="2"/>
              <a:buChar char="ü"/>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実績額：実績報告時の様式</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右下の浜通り地域消費金額</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292707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計画性③ －事業計画</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graphicFrame>
        <p:nvGraphicFramePr>
          <p:cNvPr id="10" name="表 9">
            <a:extLst>
              <a:ext uri="{FF2B5EF4-FFF2-40B4-BE49-F238E27FC236}">
                <a16:creationId xmlns:a16="http://schemas.microsoft.com/office/drawing/2014/main" id="{95F806CB-04F2-F7CB-86A9-4E9B0257855F}"/>
              </a:ext>
            </a:extLst>
          </p:cNvPr>
          <p:cNvGraphicFramePr>
            <a:graphicFrameLocks noGrp="1"/>
          </p:cNvGraphicFramePr>
          <p:nvPr>
            <p:extLst>
              <p:ext uri="{D42A27DB-BD31-4B8C-83A1-F6EECF244321}">
                <p14:modId xmlns:p14="http://schemas.microsoft.com/office/powerpoint/2010/main" val="3691028823"/>
              </p:ext>
            </p:extLst>
          </p:nvPr>
        </p:nvGraphicFramePr>
        <p:xfrm>
          <a:off x="344490" y="692696"/>
          <a:ext cx="9289037" cy="5655770"/>
        </p:xfrm>
        <a:graphic>
          <a:graphicData uri="http://schemas.openxmlformats.org/drawingml/2006/table">
            <a:tbl>
              <a:tblPr>
                <a:tableStyleId>{5C22544A-7EE6-4342-B048-85BDC9FD1C3A}</a:tableStyleId>
              </a:tblPr>
              <a:tblGrid>
                <a:gridCol w="426330">
                  <a:extLst>
                    <a:ext uri="{9D8B030D-6E8A-4147-A177-3AD203B41FA5}">
                      <a16:colId xmlns:a16="http://schemas.microsoft.com/office/drawing/2014/main" val="3392196781"/>
                    </a:ext>
                  </a:extLst>
                </a:gridCol>
                <a:gridCol w="3181193">
                  <a:extLst>
                    <a:ext uri="{9D8B030D-6E8A-4147-A177-3AD203B41FA5}">
                      <a16:colId xmlns:a16="http://schemas.microsoft.com/office/drawing/2014/main" val="3067055085"/>
                    </a:ext>
                  </a:extLst>
                </a:gridCol>
                <a:gridCol w="379512">
                  <a:extLst>
                    <a:ext uri="{9D8B030D-6E8A-4147-A177-3AD203B41FA5}">
                      <a16:colId xmlns:a16="http://schemas.microsoft.com/office/drawing/2014/main" val="2801661519"/>
                    </a:ext>
                  </a:extLst>
                </a:gridCol>
                <a:gridCol w="379512">
                  <a:extLst>
                    <a:ext uri="{9D8B030D-6E8A-4147-A177-3AD203B41FA5}">
                      <a16:colId xmlns:a16="http://schemas.microsoft.com/office/drawing/2014/main" val="885850657"/>
                    </a:ext>
                  </a:extLst>
                </a:gridCol>
                <a:gridCol w="379512">
                  <a:extLst>
                    <a:ext uri="{9D8B030D-6E8A-4147-A177-3AD203B41FA5}">
                      <a16:colId xmlns:a16="http://schemas.microsoft.com/office/drawing/2014/main" val="501898477"/>
                    </a:ext>
                  </a:extLst>
                </a:gridCol>
                <a:gridCol w="379512">
                  <a:extLst>
                    <a:ext uri="{9D8B030D-6E8A-4147-A177-3AD203B41FA5}">
                      <a16:colId xmlns:a16="http://schemas.microsoft.com/office/drawing/2014/main" val="3477330161"/>
                    </a:ext>
                  </a:extLst>
                </a:gridCol>
                <a:gridCol w="379512">
                  <a:extLst>
                    <a:ext uri="{9D8B030D-6E8A-4147-A177-3AD203B41FA5}">
                      <a16:colId xmlns:a16="http://schemas.microsoft.com/office/drawing/2014/main" val="232224932"/>
                    </a:ext>
                  </a:extLst>
                </a:gridCol>
                <a:gridCol w="379512">
                  <a:extLst>
                    <a:ext uri="{9D8B030D-6E8A-4147-A177-3AD203B41FA5}">
                      <a16:colId xmlns:a16="http://schemas.microsoft.com/office/drawing/2014/main" val="3480471113"/>
                    </a:ext>
                  </a:extLst>
                </a:gridCol>
                <a:gridCol w="379512">
                  <a:extLst>
                    <a:ext uri="{9D8B030D-6E8A-4147-A177-3AD203B41FA5}">
                      <a16:colId xmlns:a16="http://schemas.microsoft.com/office/drawing/2014/main" val="3390332833"/>
                    </a:ext>
                  </a:extLst>
                </a:gridCol>
                <a:gridCol w="379512">
                  <a:extLst>
                    <a:ext uri="{9D8B030D-6E8A-4147-A177-3AD203B41FA5}">
                      <a16:colId xmlns:a16="http://schemas.microsoft.com/office/drawing/2014/main" val="1552585048"/>
                    </a:ext>
                  </a:extLst>
                </a:gridCol>
                <a:gridCol w="379512">
                  <a:extLst>
                    <a:ext uri="{9D8B030D-6E8A-4147-A177-3AD203B41FA5}">
                      <a16:colId xmlns:a16="http://schemas.microsoft.com/office/drawing/2014/main" val="3213469028"/>
                    </a:ext>
                  </a:extLst>
                </a:gridCol>
                <a:gridCol w="379512">
                  <a:extLst>
                    <a:ext uri="{9D8B030D-6E8A-4147-A177-3AD203B41FA5}">
                      <a16:colId xmlns:a16="http://schemas.microsoft.com/office/drawing/2014/main" val="3798893272"/>
                    </a:ext>
                  </a:extLst>
                </a:gridCol>
                <a:gridCol w="379512">
                  <a:extLst>
                    <a:ext uri="{9D8B030D-6E8A-4147-A177-3AD203B41FA5}">
                      <a16:colId xmlns:a16="http://schemas.microsoft.com/office/drawing/2014/main" val="1667972968"/>
                    </a:ext>
                  </a:extLst>
                </a:gridCol>
                <a:gridCol w="379512">
                  <a:extLst>
                    <a:ext uri="{9D8B030D-6E8A-4147-A177-3AD203B41FA5}">
                      <a16:colId xmlns:a16="http://schemas.microsoft.com/office/drawing/2014/main" val="2864973935"/>
                    </a:ext>
                  </a:extLst>
                </a:gridCol>
                <a:gridCol w="1127370">
                  <a:extLst>
                    <a:ext uri="{9D8B030D-6E8A-4147-A177-3AD203B41FA5}">
                      <a16:colId xmlns:a16="http://schemas.microsoft.com/office/drawing/2014/main" val="1161788267"/>
                    </a:ext>
                  </a:extLst>
                </a:gridCol>
              </a:tblGrid>
              <a:tr h="233800">
                <a:tc gridSpan="15">
                  <a:txBody>
                    <a:bodyPr/>
                    <a:lstStyle/>
                    <a:p>
                      <a:pPr algn="l" fontAlgn="t"/>
                      <a:r>
                        <a:rPr lang="ja-JP" altLang="en-US" sz="1050" b="1" u="none" strike="noStrike">
                          <a:effectLst/>
                          <a:latin typeface="+mn-ea"/>
                          <a:ea typeface="+mn-ea"/>
                        </a:rPr>
                        <a:t>■事業計画</a:t>
                      </a:r>
                      <a:endParaRPr lang="ja-JP" altLang="en-US" sz="1050" b="1" i="0" u="none" strike="noStrike">
                        <a:solidFill>
                          <a:srgbClr val="000000"/>
                        </a:solidFill>
                        <a:effectLst/>
                        <a:latin typeface="+mn-ea"/>
                        <a:ea typeface="+mn-ea"/>
                      </a:endParaRPr>
                    </a:p>
                  </a:txBody>
                  <a:tcPr marL="36000" marR="36000" marT="36000" marB="36000" anchor="ctr">
                    <a:lnB w="635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9241140"/>
                  </a:ext>
                </a:extLst>
              </a:tr>
              <a:tr h="193398">
                <a:tc rowSpan="3">
                  <a:txBody>
                    <a:bodyPr/>
                    <a:lstStyle/>
                    <a:p>
                      <a:pPr algn="ctr" fontAlgn="t"/>
                      <a:r>
                        <a:rPr lang="ja-JP" altLang="en-US" sz="1050" b="1" u="none" strike="noStrike">
                          <a:effectLst/>
                          <a:latin typeface="+mn-ea"/>
                          <a:ea typeface="+mn-ea"/>
                        </a:rPr>
                        <a:t>要素</a:t>
                      </a:r>
                      <a:br>
                        <a:rPr lang="ja-JP" altLang="en-US" sz="1050" b="1" u="none" strike="noStrike">
                          <a:effectLst/>
                          <a:latin typeface="+mn-ea"/>
                          <a:ea typeface="+mn-ea"/>
                        </a:rPr>
                      </a:br>
                      <a:r>
                        <a:rPr lang="ja-JP" altLang="en-US" sz="1050" b="1" u="none" strike="noStrike">
                          <a:effectLst/>
                          <a:latin typeface="+mn-ea"/>
                          <a:ea typeface="+mn-ea"/>
                        </a:rPr>
                        <a:t>技術</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rowSpan="3">
                  <a:txBody>
                    <a:bodyPr/>
                    <a:lstStyle/>
                    <a:p>
                      <a:pPr algn="ctr" fontAlgn="t"/>
                      <a:r>
                        <a:rPr lang="ja-JP" altLang="en-US" sz="1050" b="1" u="none" strike="noStrike">
                          <a:effectLst/>
                          <a:latin typeface="+mn-ea"/>
                          <a:ea typeface="+mn-ea"/>
                        </a:rPr>
                        <a:t>実行予定タスク</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gridSpan="12">
                  <a:txBody>
                    <a:bodyPr/>
                    <a:lstStyle/>
                    <a:p>
                      <a:pPr algn="ctr" fontAlgn="t"/>
                      <a:r>
                        <a:rPr lang="zh-TW" altLang="en-US" sz="1050" b="1" u="none" strike="noStrike">
                          <a:effectLst/>
                          <a:latin typeface="+mn-ea"/>
                          <a:ea typeface="+mn-ea"/>
                        </a:rPr>
                        <a:t>補助事業期間</a:t>
                      </a:r>
                      <a:endParaRPr lang="zh-TW"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t"/>
                      <a:r>
                        <a:rPr lang="zh-TW" altLang="en-US" sz="1050" b="1" u="none" strike="noStrike">
                          <a:effectLst/>
                          <a:latin typeface="+mn-ea"/>
                          <a:ea typeface="+mn-ea"/>
                        </a:rPr>
                        <a:t>補助事業期間後</a:t>
                      </a:r>
                      <a:endParaRPr lang="zh-TW"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2365104293"/>
                  </a:ext>
                </a:extLst>
              </a:tr>
              <a:tr h="193398">
                <a:tc vMerge="1">
                  <a:txBody>
                    <a:bodyPr/>
                    <a:lstStyle/>
                    <a:p>
                      <a:endParaRPr kumimoji="1" lang="ja-JP" altLang="en-US"/>
                    </a:p>
                  </a:txBody>
                  <a:tcPr/>
                </a:tc>
                <a:tc vMerge="1">
                  <a:txBody>
                    <a:bodyPr/>
                    <a:lstStyle/>
                    <a:p>
                      <a:endParaRPr kumimoji="1" lang="ja-JP" altLang="en-US"/>
                    </a:p>
                  </a:txBody>
                  <a:tcPr/>
                </a:tc>
                <a:tc gridSpan="4">
                  <a:txBody>
                    <a:bodyPr/>
                    <a:lstStyle/>
                    <a:p>
                      <a:pPr algn="ctr" fontAlgn="t"/>
                      <a:r>
                        <a:rPr lang="en-US" altLang="ja-JP" sz="1050" b="1" u="none" strike="noStrike">
                          <a:effectLst/>
                          <a:latin typeface="+mn-ea"/>
                          <a:ea typeface="+mn-ea"/>
                        </a:rPr>
                        <a:t>1</a:t>
                      </a:r>
                      <a:r>
                        <a:rPr lang="ja-JP" altLang="en-US" sz="1050" b="1" u="none" strike="noStrike">
                          <a:effectLst/>
                          <a:latin typeface="+mn-ea"/>
                          <a:ea typeface="+mn-ea"/>
                        </a:rPr>
                        <a:t>年目</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t"/>
                      <a:r>
                        <a:rPr lang="en-US" altLang="ja-JP" sz="1050" b="1" u="none" strike="noStrike">
                          <a:effectLst/>
                          <a:latin typeface="+mn-ea"/>
                          <a:ea typeface="+mn-ea"/>
                        </a:rPr>
                        <a:t>2</a:t>
                      </a:r>
                      <a:r>
                        <a:rPr lang="ja-JP" altLang="en-US" sz="1050" b="1" u="none" strike="noStrike">
                          <a:effectLst/>
                          <a:latin typeface="+mn-ea"/>
                          <a:ea typeface="+mn-ea"/>
                        </a:rPr>
                        <a:t>年目</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t"/>
                      <a:r>
                        <a:rPr lang="en-US" altLang="ja-JP" sz="1050" b="1" u="none" strike="noStrike">
                          <a:effectLst/>
                          <a:latin typeface="+mn-ea"/>
                          <a:ea typeface="+mn-ea"/>
                        </a:rPr>
                        <a:t>3</a:t>
                      </a:r>
                      <a:r>
                        <a:rPr lang="ja-JP" altLang="en-US" sz="1050" b="1" u="none" strike="noStrike">
                          <a:effectLst/>
                          <a:latin typeface="+mn-ea"/>
                          <a:ea typeface="+mn-ea"/>
                        </a:rPr>
                        <a:t>年目</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algn="ctr" fontAlgn="t"/>
                      <a:r>
                        <a:rPr lang="en-US" altLang="ja-JP" sz="1050" b="1" u="none" strike="noStrike">
                          <a:effectLst/>
                          <a:latin typeface="+mn-ea"/>
                          <a:ea typeface="+mn-ea"/>
                        </a:rPr>
                        <a:t>4</a:t>
                      </a:r>
                      <a:r>
                        <a:rPr lang="ja-JP" altLang="en-US" sz="1050" b="1" u="none" strike="noStrike">
                          <a:effectLst/>
                          <a:latin typeface="+mn-ea"/>
                          <a:ea typeface="+mn-ea"/>
                        </a:rPr>
                        <a:t>年目以降</a:t>
                      </a:r>
                      <a:endParaRPr lang="ja-JP" altLang="en-US" sz="1050" b="1"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3567378736"/>
                  </a:ext>
                </a:extLst>
              </a:tr>
              <a:tr h="193398">
                <a:tc vMerge="1">
                  <a:txBody>
                    <a:bodyPr/>
                    <a:lstStyle/>
                    <a:p>
                      <a:endParaRPr kumimoji="1" lang="ja-JP" altLang="en-US"/>
                    </a:p>
                  </a:txBody>
                  <a:tcPr/>
                </a:tc>
                <a:tc vMerge="1">
                  <a:txBody>
                    <a:bodyPr/>
                    <a:lstStyle/>
                    <a:p>
                      <a:endParaRPr kumimoji="1" lang="ja-JP" altLang="en-US"/>
                    </a:p>
                  </a:txBody>
                  <a:tcPr/>
                </a:tc>
                <a:tc>
                  <a:txBody>
                    <a:bodyPr/>
                    <a:lstStyle/>
                    <a:p>
                      <a:pPr algn="ctr" fontAlgn="t"/>
                      <a:r>
                        <a:rPr lang="en-US" altLang="ja-JP" sz="1050" b="1" i="0" u="none" strike="noStrike">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a:effectLst/>
                          <a:latin typeface="+mn-ea"/>
                          <a:ea typeface="+mn-ea"/>
                        </a:rPr>
                        <a:t>2Q</a:t>
                      </a:r>
                      <a:endParaRPr lang="en-US" altLang="ja-JP" sz="1050" b="1" i="0" u="none" strike="noStrike">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a:effectLst/>
                          <a:latin typeface="+mn-ea"/>
                          <a:ea typeface="+mn-ea"/>
                        </a:rPr>
                        <a:t>2Q</a:t>
                      </a:r>
                      <a:endParaRPr lang="en-US" altLang="ja-JP" sz="1050" b="1" i="0" u="none" strike="noStrike">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a:effectLst/>
                          <a:latin typeface="+mn-ea"/>
                          <a:ea typeface="+mn-ea"/>
                        </a:rPr>
                        <a:t>2Q</a:t>
                      </a:r>
                      <a:endParaRPr lang="en-US" altLang="ja-JP" sz="1050" b="1" i="0" u="none" strike="noStrike">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vMerge="1">
                  <a:txBody>
                    <a:bodyPr/>
                    <a:lstStyle/>
                    <a:p>
                      <a:endParaRPr kumimoji="1" lang="ja-JP" altLang="en-US"/>
                    </a:p>
                  </a:txBody>
                  <a:tcPr/>
                </a:tc>
                <a:extLst>
                  <a:ext uri="{0D108BD9-81ED-4DB2-BD59-A6C34878D82A}">
                    <a16:rowId xmlns:a16="http://schemas.microsoft.com/office/drawing/2014/main" val="127020532"/>
                  </a:ext>
                </a:extLst>
              </a:tr>
              <a:tr h="193398">
                <a:tc rowSpan="8">
                  <a:txBody>
                    <a:bodyPr/>
                    <a:lstStyle/>
                    <a:p>
                      <a:pPr algn="ctr" fontAlgn="t"/>
                      <a:r>
                        <a:rPr lang="ja-JP" altLang="en-US" sz="1050" u="none" strike="noStrike">
                          <a:effectLst/>
                          <a:latin typeface="+mn-ea"/>
                          <a:ea typeface="+mn-ea"/>
                        </a:rPr>
                        <a:t>①</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3589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375845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414996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212406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281029"/>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4902068"/>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556213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7133397"/>
                  </a:ext>
                </a:extLst>
              </a:tr>
              <a:tr h="193398">
                <a:tc rowSpan="8">
                  <a:txBody>
                    <a:bodyPr/>
                    <a:lstStyle/>
                    <a:p>
                      <a:pPr algn="ctr" fontAlgn="t"/>
                      <a:r>
                        <a:rPr lang="ja-JP" altLang="en-US" sz="1050" u="none" strike="noStrike">
                          <a:effectLst/>
                          <a:latin typeface="+mn-ea"/>
                          <a:ea typeface="+mn-ea"/>
                        </a:rPr>
                        <a:t>②</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5038008"/>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9054550"/>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1522943"/>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3128873"/>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794700"/>
                  </a:ext>
                </a:extLst>
              </a:tr>
              <a:tr h="200224">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830365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4722287"/>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3228891"/>
                  </a:ext>
                </a:extLst>
              </a:tr>
              <a:tr h="193398">
                <a:tc rowSpan="8">
                  <a:txBody>
                    <a:bodyPr/>
                    <a:lstStyle/>
                    <a:p>
                      <a:pPr algn="ctr" fontAlgn="t"/>
                      <a:r>
                        <a:rPr lang="ja-JP" altLang="en-US" sz="1050" u="none" strike="noStrike">
                          <a:effectLst/>
                          <a:latin typeface="+mn-ea"/>
                          <a:ea typeface="+mn-ea"/>
                        </a:rPr>
                        <a:t>③</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724412"/>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1492815"/>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7470234"/>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847878"/>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8409669"/>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9634763"/>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9465794"/>
                  </a:ext>
                </a:extLst>
              </a:tr>
              <a:tr h="193398">
                <a:tc vMerge="1">
                  <a:txBody>
                    <a:bodyPr/>
                    <a:lstStyle/>
                    <a:p>
                      <a:endParaRPr kumimoji="1" lang="ja-JP" altLang="en-US"/>
                    </a:p>
                  </a:txBody>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8503960"/>
                  </a:ext>
                </a:extLst>
              </a:tr>
              <a:tr h="193398">
                <a:tc>
                  <a:txBody>
                    <a:bodyPr/>
                    <a:lstStyle/>
                    <a:p>
                      <a:pPr algn="ctr" fontAlgn="t"/>
                      <a:r>
                        <a:rPr lang="ja-JP" altLang="en-US" sz="1050" u="none" strike="noStrike">
                          <a:effectLst/>
                          <a:latin typeface="+mn-ea"/>
                          <a:ea typeface="+mn-ea"/>
                        </a:rPr>
                        <a:t>・・・</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4104037"/>
                  </a:ext>
                </a:extLst>
              </a:tr>
            </a:tbl>
          </a:graphicData>
        </a:graphic>
      </p:graphicFrame>
      <p:sp>
        <p:nvSpPr>
          <p:cNvPr id="20" name="正方形/長方形 19">
            <a:extLst>
              <a:ext uri="{FF2B5EF4-FFF2-40B4-BE49-F238E27FC236}">
                <a16:creationId xmlns:a16="http://schemas.microsoft.com/office/drawing/2014/main" id="{A1418769-320E-763F-AA0D-F343EAD8CBA9}"/>
              </a:ext>
            </a:extLst>
          </p:cNvPr>
          <p:cNvSpPr/>
          <p:nvPr/>
        </p:nvSpPr>
        <p:spPr>
          <a:xfrm>
            <a:off x="5457056" y="1140901"/>
            <a:ext cx="1512168" cy="520756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12" name="テキスト ボックス 11">
            <a:extLst>
              <a:ext uri="{FF2B5EF4-FFF2-40B4-BE49-F238E27FC236}">
                <a16:creationId xmlns:a16="http://schemas.microsoft.com/office/drawing/2014/main" id="{E3A524D4-50F1-4FDB-862C-C32B7670F216}"/>
              </a:ext>
            </a:extLst>
          </p:cNvPr>
          <p:cNvSpPr txBox="1"/>
          <p:nvPr/>
        </p:nvSpPr>
        <p:spPr>
          <a:xfrm>
            <a:off x="1852689" y="3076682"/>
            <a:ext cx="6844727" cy="1349976"/>
          </a:xfrm>
          <a:prstGeom prst="rect">
            <a:avLst/>
          </a:prstGeom>
          <a:solidFill>
            <a:schemeClr val="bg1"/>
          </a:solidFill>
          <a:ln w="1905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記載上の注意：事業計画</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実施すべきタスクを表中の「実行予定タスク」に追加し、実行予定期間を緑色に塗りつぶしてください。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「実行予定タスク」には</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市場調査や体制整備などの観点からも重要なアクションを盛り込むようにしてください。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申請年度は</a:t>
            </a:r>
            <a:r>
              <a:rPr kumimoji="1" lang="ja-JP" altLang="en-US" sz="1050" u="sng">
                <a:solidFill>
                  <a:srgbClr val="FF0E0E"/>
                </a:solidFill>
                <a:latin typeface="Yu Gothic UI" panose="020B0500000000000000" pitchFamily="50" charset="-128"/>
                <a:ea typeface="Yu Gothic UI" panose="020B0500000000000000" pitchFamily="50" charset="-128"/>
                <a:cs typeface="+mn-cs"/>
                <a:sym typeface="Yu Gothic UI" panose="020B0500000000000000" pitchFamily="50" charset="-128"/>
              </a:rPr>
              <a:t>赤枠のオブジェクト</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で囲ってください。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前年度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の申請における事業計画から変更されている点は</a:t>
            </a:r>
            <a:r>
              <a:rPr kumimoji="1" lang="ja-JP" altLang="en-US" sz="1050" i="0" u="sng"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吹き出しオブジェクト</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で変更がある旨コメントを記載してください。　</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継続申請の場合</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吹き出し: 四角形 20">
            <a:extLst>
              <a:ext uri="{FF2B5EF4-FFF2-40B4-BE49-F238E27FC236}">
                <a16:creationId xmlns:a16="http://schemas.microsoft.com/office/drawing/2014/main" id="{CD21B364-6467-D50D-55C9-40BD805F205C}"/>
              </a:ext>
            </a:extLst>
          </p:cNvPr>
          <p:cNvSpPr/>
          <p:nvPr/>
        </p:nvSpPr>
        <p:spPr bwMode="gray">
          <a:xfrm>
            <a:off x="5719392" y="2142260"/>
            <a:ext cx="987496" cy="331605"/>
          </a:xfrm>
          <a:prstGeom prst="wedgeRectCallout">
            <a:avLst>
              <a:gd name="adj1" fmla="val 45442"/>
              <a:gd name="adj2" fmla="val -98094"/>
            </a:avLst>
          </a:prstGeom>
          <a:solidFill>
            <a:schemeClr val="tx2">
              <a:lumMod val="20000"/>
              <a:lumOff val="80000"/>
            </a:schemeClr>
          </a:solidFill>
          <a:ln w="12700" algn="ctr">
            <a:solidFill>
              <a:srgbClr val="D9D9D9"/>
            </a:solidFill>
            <a:miter lim="800000"/>
            <a:headEnd/>
            <a:tailEnd/>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050">
                <a:solidFill>
                  <a:prstClr val="black"/>
                </a:solidFill>
                <a:latin typeface="+mn-lt"/>
                <a:cs typeface="+mn-cs"/>
              </a:rPr>
              <a:t>前年</a:t>
            </a:r>
            <a:r>
              <a:rPr kumimoji="1" lang="ja-JP" altLang="en-US" sz="1050" b="0" i="0" u="none" strike="noStrike" kern="1200" cap="none" spc="0" normalizeH="0" baseline="0" noProof="0">
                <a:ln>
                  <a:noFill/>
                </a:ln>
                <a:solidFill>
                  <a:prstClr val="black"/>
                </a:solidFill>
                <a:effectLst/>
                <a:uLnTx/>
                <a:uFillTx/>
                <a:latin typeface="+mn-lt"/>
                <a:ea typeface="+mn-ea"/>
                <a:cs typeface="+mn-cs"/>
              </a:rPr>
              <a:t>度計画</a:t>
            </a:r>
            <a:endParaRPr kumimoji="1" lang="en-US" altLang="ja-JP" sz="1050" b="0" i="0" u="none" strike="noStrike" kern="1200" cap="none" spc="0" normalizeH="0" baseline="0" noProof="0">
              <a:ln>
                <a:noFill/>
              </a:ln>
              <a:solidFill>
                <a:prstClr val="black"/>
              </a:solidFill>
              <a:effectLst/>
              <a:uLnTx/>
              <a:uFillTx/>
              <a:latin typeface="+mn-lt"/>
              <a:ea typeface="+mn-ea"/>
              <a:cs typeface="+mn-cs"/>
            </a:endParaRPr>
          </a:p>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050" b="0" i="0" u="none" strike="noStrike" kern="1200" cap="none" spc="0" normalizeH="0" baseline="0" noProof="0">
                <a:ln>
                  <a:noFill/>
                </a:ln>
                <a:solidFill>
                  <a:prstClr val="black"/>
                </a:solidFill>
                <a:effectLst/>
                <a:uLnTx/>
                <a:uFillTx/>
                <a:latin typeface="+mn-lt"/>
                <a:ea typeface="+mn-ea"/>
                <a:cs typeface="+mn-cs"/>
              </a:rPr>
              <a:t>から変更あり</a:t>
            </a:r>
          </a:p>
        </p:txBody>
      </p:sp>
    </p:spTree>
    <p:extLst>
      <p:ext uri="{BB962C8B-B14F-4D97-AF65-F5344CB8AC3E}">
        <p14:creationId xmlns:p14="http://schemas.microsoft.com/office/powerpoint/2010/main" val="3819849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計画性④</a:t>
            </a:r>
          </a:p>
        </p:txBody>
      </p:sp>
      <p:sp>
        <p:nvSpPr>
          <p:cNvPr id="16" name="スライド番号プレースホルダー 2">
            <a:extLst>
              <a:ext uri="{FF2B5EF4-FFF2-40B4-BE49-F238E27FC236}">
                <a16:creationId xmlns:a16="http://schemas.microsoft.com/office/drawing/2014/main" id="{5047786E-C89D-497A-854F-55A6DDDBC381}"/>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フッター プレースホルダー 3">
            <a:extLst>
              <a:ext uri="{FF2B5EF4-FFF2-40B4-BE49-F238E27FC236}">
                <a16:creationId xmlns:a16="http://schemas.microsoft.com/office/drawing/2014/main" id="{8AF22C16-55D9-437C-8D02-40C57F685EE2}"/>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3051"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1" name="正方形/長方形 10">
            <a:extLst>
              <a:ext uri="{FF2B5EF4-FFF2-40B4-BE49-F238E27FC236}">
                <a16:creationId xmlns:a16="http://schemas.microsoft.com/office/drawing/2014/main" id="{B337D708-8229-4C5A-86BB-D19853F22073}"/>
              </a:ext>
            </a:extLst>
          </p:cNvPr>
          <p:cNvSpPr/>
          <p:nvPr/>
        </p:nvSpPr>
        <p:spPr>
          <a:xfrm>
            <a:off x="272480" y="674434"/>
            <a:ext cx="138287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zh-TW"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類似計画等状況説明</a:t>
            </a:r>
            <a:endPar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タイトル 1">
            <a:extLst>
              <a:ext uri="{FF2B5EF4-FFF2-40B4-BE49-F238E27FC236}">
                <a16:creationId xmlns:a16="http://schemas.microsoft.com/office/drawing/2014/main" id="{072522C9-E24A-40EF-861F-5E78E9649EB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0" name="テキスト ボックス 9">
            <a:extLst>
              <a:ext uri="{FF2B5EF4-FFF2-40B4-BE49-F238E27FC236}">
                <a16:creationId xmlns:a16="http://schemas.microsoft.com/office/drawing/2014/main" id="{EBB7AE9D-6C1F-408F-8B40-ECBB40627175}"/>
              </a:ext>
            </a:extLst>
          </p:cNvPr>
          <p:cNvSpPr txBox="1"/>
          <p:nvPr/>
        </p:nvSpPr>
        <p:spPr>
          <a:xfrm>
            <a:off x="272480" y="6453188"/>
            <a:ext cx="2549343" cy="211203"/>
          </a:xfrm>
          <a:prstGeom prst="rect">
            <a:avLst/>
          </a:prstGeom>
          <a:noFill/>
        </p:spPr>
        <p:txBody>
          <a:bodyPr wrap="none" lIns="36000" tIns="36000" rIns="36000" bIns="36000"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a:ln>
                  <a:noFill/>
                </a:ln>
                <a:solidFill>
                  <a:prstClr val="black"/>
                </a:solidFill>
                <a:effectLst/>
                <a:uLnTx/>
                <a:uFillTx/>
                <a:latin typeface="+mn-ea"/>
                <a:cs typeface="+mn-cs"/>
              </a:rPr>
              <a:t>※</a:t>
            </a:r>
            <a:r>
              <a:rPr kumimoji="1" lang="ja-JP" altLang="en-US" sz="900" b="0" i="0" u="none" strike="noStrike" kern="1200" cap="none" spc="0" normalizeH="0" baseline="0" noProof="0">
                <a:ln>
                  <a:noFill/>
                </a:ln>
                <a:solidFill>
                  <a:prstClr val="black"/>
                </a:solidFill>
                <a:effectLst/>
                <a:uLnTx/>
                <a:uFillTx/>
                <a:latin typeface="+mn-ea"/>
                <a:cs typeface="+mn-cs"/>
              </a:rPr>
              <a:t>複数該当ある場合は、実施事業分を提出すること。</a:t>
            </a:r>
          </a:p>
        </p:txBody>
      </p:sp>
      <p:sp>
        <p:nvSpPr>
          <p:cNvPr id="20" name="テキスト ボックス 19">
            <a:extLst>
              <a:ext uri="{FF2B5EF4-FFF2-40B4-BE49-F238E27FC236}">
                <a16:creationId xmlns:a16="http://schemas.microsoft.com/office/drawing/2014/main" id="{16C314A6-A0F5-40E5-81B4-82ED24B1EBE9}"/>
              </a:ext>
            </a:extLst>
          </p:cNvPr>
          <p:cNvSpPr txBox="1"/>
          <p:nvPr/>
        </p:nvSpPr>
        <p:spPr>
          <a:xfrm>
            <a:off x="5032942"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正方形/長方形 20">
            <a:extLst>
              <a:ext uri="{FF2B5EF4-FFF2-40B4-BE49-F238E27FC236}">
                <a16:creationId xmlns:a16="http://schemas.microsoft.com/office/drawing/2014/main" id="{D4776B01-7600-4194-A9F5-2DFF5906C4E6}"/>
              </a:ext>
            </a:extLst>
          </p:cNvPr>
          <p:cNvSpPr/>
          <p:nvPr/>
        </p:nvSpPr>
        <p:spPr>
          <a:xfrm>
            <a:off x="5150919"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イメージ図を添付</a:t>
            </a:r>
          </a:p>
        </p:txBody>
      </p:sp>
      <p:sp>
        <p:nvSpPr>
          <p:cNvPr id="22" name="正方形/長方形 21">
            <a:extLst>
              <a:ext uri="{FF2B5EF4-FFF2-40B4-BE49-F238E27FC236}">
                <a16:creationId xmlns:a16="http://schemas.microsoft.com/office/drawing/2014/main" id="{F0227914-C299-41B8-8A2C-7EB6082B7580}"/>
              </a:ext>
            </a:extLst>
          </p:cNvPr>
          <p:cNvSpPr/>
          <p:nvPr/>
        </p:nvSpPr>
        <p:spPr>
          <a:xfrm>
            <a:off x="362594"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イメージ図を添付</a:t>
            </a:r>
          </a:p>
        </p:txBody>
      </p:sp>
      <p:sp>
        <p:nvSpPr>
          <p:cNvPr id="23" name="正方形/長方形 22">
            <a:extLst>
              <a:ext uri="{FF2B5EF4-FFF2-40B4-BE49-F238E27FC236}">
                <a16:creationId xmlns:a16="http://schemas.microsoft.com/office/drawing/2014/main" id="{2A1279BF-DD76-4C08-AEC6-417913BD2708}"/>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sp>
        <p:nvSpPr>
          <p:cNvPr id="14" name="テキスト ボックス 13">
            <a:extLst>
              <a:ext uri="{FF2B5EF4-FFF2-40B4-BE49-F238E27FC236}">
                <a16:creationId xmlns:a16="http://schemas.microsoft.com/office/drawing/2014/main" id="{DE7EDB99-B50F-45E9-A91E-05B738A6C37D}"/>
              </a:ext>
            </a:extLst>
          </p:cNvPr>
          <p:cNvSpPr txBox="1"/>
          <p:nvPr/>
        </p:nvSpPr>
        <p:spPr>
          <a:xfrm>
            <a:off x="2558837" y="2849532"/>
            <a:ext cx="4603369" cy="795978"/>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R="0" lvl="0" algn="l" defTabSz="914400" rtl="0" eaLnBrk="0" fontAlgn="base" latinLnBrk="0" hangingPunct="0">
              <a:lnSpc>
                <a:spcPct val="100000"/>
              </a:lnSpc>
              <a:spcBef>
                <a:spcPct val="0"/>
              </a:spcBef>
              <a:spcAft>
                <a:spcPts val="600"/>
              </a:spcAft>
              <a:buClrTx/>
              <a:buSzTx/>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本事業以外で国及び本県以外で類似した補助や委託を受けた（実施済、応募中を含む）場合に本紙を提出していただきます。類似事業を行っていて、かつ、本紙を提出しない場合は、補助を認めない場合があります。</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52502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表 23">
            <a:extLst>
              <a:ext uri="{FF2B5EF4-FFF2-40B4-BE49-F238E27FC236}">
                <a16:creationId xmlns:a16="http://schemas.microsoft.com/office/drawing/2014/main" id="{829C3361-7ECD-5C05-9FC8-C31B1B648739}"/>
              </a:ext>
            </a:extLst>
          </p:cNvPr>
          <p:cNvGraphicFramePr>
            <a:graphicFrameLocks noGrp="1"/>
          </p:cNvGraphicFramePr>
          <p:nvPr>
            <p:extLst>
              <p:ext uri="{D42A27DB-BD31-4B8C-83A1-F6EECF244321}">
                <p14:modId xmlns:p14="http://schemas.microsoft.com/office/powerpoint/2010/main" val="2896047357"/>
              </p:ext>
            </p:extLst>
          </p:nvPr>
        </p:nvGraphicFramePr>
        <p:xfrm>
          <a:off x="5023867" y="3854866"/>
          <a:ext cx="4609083" cy="1224000"/>
        </p:xfrm>
        <a:graphic>
          <a:graphicData uri="http://schemas.openxmlformats.org/drawingml/2006/table">
            <a:tbl>
              <a:tblPr firstRow="1" firstCol="1" bandRow="1"/>
              <a:tblGrid>
                <a:gridCol w="4609083">
                  <a:extLst>
                    <a:ext uri="{9D8B030D-6E8A-4147-A177-3AD203B41FA5}">
                      <a16:colId xmlns:a16="http://schemas.microsoft.com/office/drawing/2014/main" val="4225324922"/>
                    </a:ext>
                  </a:extLst>
                </a:gridCol>
              </a:tblGrid>
              <a:tr h="216000">
                <a:tc>
                  <a:txBody>
                    <a:bodyPr/>
                    <a:lstStyle/>
                    <a:p>
                      <a:pPr algn="l"/>
                      <a:r>
                        <a:rPr lang="ja-JP" altLang="en-US" sz="1050">
                          <a:latin typeface="Yu Gothic UI" panose="020B0500000000000000" pitchFamily="50" charset="-128"/>
                          <a:ea typeface="Yu Gothic UI" panose="020B0500000000000000" pitchFamily="50" charset="-128"/>
                          <a:sym typeface="Yu Gothic UI" panose="020B0500000000000000" pitchFamily="50" charset="-128"/>
                        </a:rPr>
                        <a:t>■資金調達計画に関する補足説明</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5282391"/>
                  </a:ext>
                </a:extLst>
              </a:tr>
              <a:tr h="1008000">
                <a:tc>
                  <a:txBody>
                    <a:bodyPr/>
                    <a:lstStyle/>
                    <a:p>
                      <a:pPr algn="ctr"/>
                      <a:endPar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04030837"/>
                  </a:ext>
                </a:extLst>
              </a:tr>
            </a:tbl>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a:t>計画性⑤</a:t>
            </a:r>
          </a:p>
        </p:txBody>
      </p:sp>
      <p:sp>
        <p:nvSpPr>
          <p:cNvPr id="17" name="スライド番号プレースホルダー 2">
            <a:extLst>
              <a:ext uri="{FF2B5EF4-FFF2-40B4-BE49-F238E27FC236}">
                <a16:creationId xmlns:a16="http://schemas.microsoft.com/office/drawing/2014/main" id="{7E594C35-AF3D-41F4-835C-CCDA129A3CC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フッター プレースホルダー 3">
            <a:extLst>
              <a:ext uri="{FF2B5EF4-FFF2-40B4-BE49-F238E27FC236}">
                <a16:creationId xmlns:a16="http://schemas.microsoft.com/office/drawing/2014/main" id="{D3B6664D-45D8-4965-A2AE-B1A8F2D3F359}"/>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22" name="表 21">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410408558"/>
              </p:ext>
            </p:extLst>
          </p:nvPr>
        </p:nvGraphicFramePr>
        <p:xfrm>
          <a:off x="263442" y="693939"/>
          <a:ext cx="4618122" cy="2280240"/>
        </p:xfrm>
        <a:graphic>
          <a:graphicData uri="http://schemas.openxmlformats.org/drawingml/2006/table">
            <a:tbl>
              <a:tblPr firstRow="1" firstCol="1" bandRow="1"/>
              <a:tblGrid>
                <a:gridCol w="1449198">
                  <a:extLst>
                    <a:ext uri="{9D8B030D-6E8A-4147-A177-3AD203B41FA5}">
                      <a16:colId xmlns:a16="http://schemas.microsoft.com/office/drawing/2014/main" val="1348369346"/>
                    </a:ext>
                  </a:extLst>
                </a:gridCol>
                <a:gridCol w="1080120">
                  <a:extLst>
                    <a:ext uri="{9D8B030D-6E8A-4147-A177-3AD203B41FA5}">
                      <a16:colId xmlns:a16="http://schemas.microsoft.com/office/drawing/2014/main" val="1553214119"/>
                    </a:ext>
                  </a:extLst>
                </a:gridCol>
                <a:gridCol w="2088804">
                  <a:extLst>
                    <a:ext uri="{9D8B030D-6E8A-4147-A177-3AD203B41FA5}">
                      <a16:colId xmlns:a16="http://schemas.microsoft.com/office/drawing/2014/main" val="267808582"/>
                    </a:ext>
                  </a:extLst>
                </a:gridCol>
              </a:tblGrid>
              <a:tr h="168924">
                <a:tc gridSpan="3">
                  <a:txBody>
                    <a:bodyPr/>
                    <a:lstStyle/>
                    <a:p>
                      <a:pPr algn="ctr"/>
                      <a:r>
                        <a:rPr lang="zh-TW"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＜収支明細書＞</a:t>
                      </a:r>
                    </a:p>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（収入の部） 　　　　　　　　　　　　　　　　　　　　 　  ［単位：円］</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39517278"/>
                  </a:ext>
                </a:extLst>
              </a:tr>
              <a:tr h="64164">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区　分</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予算額</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調達先</a:t>
                      </a: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・販売先</a:t>
                      </a: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（金額の内訳）</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64164">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自己資金</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64164">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借　入</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64164">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その他</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7558988"/>
                  </a:ext>
                </a:extLst>
              </a:tr>
              <a:tr h="64164">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有償実証による売上高</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64164">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売上高に補助率を</a:t>
                      </a:r>
                      <a:br>
                        <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乗じた控除額</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3175" cap="flat" cmpd="sng" algn="ctr">
                      <a:solidFill>
                        <a:schemeClr val="tx1"/>
                      </a:solidFill>
                      <a:prstDash val="solid"/>
                      <a:round/>
                      <a:headEnd type="none" w="med" len="med"/>
                      <a:tailEnd type="none" w="med" len="med"/>
                    </a:lnBlToTr>
                    <a:solidFill>
                      <a:schemeClr val="bg1">
                        <a:lumMod val="85000"/>
                      </a:schemeClr>
                    </a:solidFill>
                  </a:tcPr>
                </a:tc>
                <a:extLst>
                  <a:ext uri="{0D108BD9-81ED-4DB2-BD59-A6C34878D82A}">
                    <a16:rowId xmlns:a16="http://schemas.microsoft.com/office/drawing/2014/main" val="1714971717"/>
                  </a:ext>
                </a:extLst>
              </a:tr>
              <a:tr h="64164">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補助金相当額</a:t>
                      </a:r>
                      <a:r>
                        <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(C)</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3175" cap="flat" cmpd="sng" algn="ctr">
                      <a:solidFill>
                        <a:schemeClr val="tx1"/>
                      </a:solidFill>
                      <a:prstDash val="solid"/>
                      <a:round/>
                      <a:headEnd type="none" w="med" len="med"/>
                      <a:tailEnd type="none" w="med" len="med"/>
                    </a:lnBlToTr>
                    <a:solidFill>
                      <a:schemeClr val="bg1">
                        <a:lumMod val="85000"/>
                      </a:schemeClr>
                    </a:solidFill>
                  </a:tcPr>
                </a:tc>
                <a:extLst>
                  <a:ext uri="{0D108BD9-81ED-4DB2-BD59-A6C34878D82A}">
                    <a16:rowId xmlns:a16="http://schemas.microsoft.com/office/drawing/2014/main" val="895006714"/>
                  </a:ext>
                </a:extLst>
              </a:tr>
              <a:tr h="64164">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福島県補助金</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64164">
                <a:tc>
                  <a:txBody>
                    <a:bodyPr/>
                    <a:lstStyle/>
                    <a:p>
                      <a:pPr algn="ctr"/>
                      <a:r>
                        <a:rPr lang="ja-JP" sz="1050" b="1"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b="1"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bl>
          </a:graphicData>
        </a:graphic>
      </p:graphicFrame>
      <p:graphicFrame>
        <p:nvGraphicFramePr>
          <p:cNvPr id="23" name="表 22">
            <a:extLst>
              <a:ext uri="{FF2B5EF4-FFF2-40B4-BE49-F238E27FC236}">
                <a16:creationId xmlns:a16="http://schemas.microsoft.com/office/drawing/2014/main" id="{90FD47A1-6325-49D3-B917-77795264E44F}"/>
              </a:ext>
            </a:extLst>
          </p:cNvPr>
          <p:cNvGraphicFramePr>
            <a:graphicFrameLocks noGrp="1"/>
          </p:cNvGraphicFramePr>
          <p:nvPr>
            <p:extLst>
              <p:ext uri="{D42A27DB-BD31-4B8C-83A1-F6EECF244321}">
                <p14:modId xmlns:p14="http://schemas.microsoft.com/office/powerpoint/2010/main" val="3008750884"/>
              </p:ext>
            </p:extLst>
          </p:nvPr>
        </p:nvGraphicFramePr>
        <p:xfrm>
          <a:off x="272480" y="3570261"/>
          <a:ext cx="4618123" cy="2980816"/>
        </p:xfrm>
        <a:graphic>
          <a:graphicData uri="http://schemas.openxmlformats.org/drawingml/2006/table">
            <a:tbl>
              <a:tblPr firstRow="1" firstCol="1" bandRow="1"/>
              <a:tblGrid>
                <a:gridCol w="215363">
                  <a:extLst>
                    <a:ext uri="{9D8B030D-6E8A-4147-A177-3AD203B41FA5}">
                      <a16:colId xmlns:a16="http://schemas.microsoft.com/office/drawing/2014/main" val="4191014491"/>
                    </a:ext>
                  </a:extLst>
                </a:gridCol>
                <a:gridCol w="1224797">
                  <a:extLst>
                    <a:ext uri="{9D8B030D-6E8A-4147-A177-3AD203B41FA5}">
                      <a16:colId xmlns:a16="http://schemas.microsoft.com/office/drawing/2014/main" val="4138452893"/>
                    </a:ext>
                  </a:extLst>
                </a:gridCol>
                <a:gridCol w="1059321">
                  <a:extLst>
                    <a:ext uri="{9D8B030D-6E8A-4147-A177-3AD203B41FA5}">
                      <a16:colId xmlns:a16="http://schemas.microsoft.com/office/drawing/2014/main" val="3948310193"/>
                    </a:ext>
                  </a:extLst>
                </a:gridCol>
                <a:gridCol w="1059321">
                  <a:extLst>
                    <a:ext uri="{9D8B030D-6E8A-4147-A177-3AD203B41FA5}">
                      <a16:colId xmlns:a16="http://schemas.microsoft.com/office/drawing/2014/main" val="3384095174"/>
                    </a:ext>
                  </a:extLst>
                </a:gridCol>
                <a:gridCol w="1059321">
                  <a:extLst>
                    <a:ext uri="{9D8B030D-6E8A-4147-A177-3AD203B41FA5}">
                      <a16:colId xmlns:a16="http://schemas.microsoft.com/office/drawing/2014/main" val="3275261991"/>
                    </a:ext>
                  </a:extLst>
                </a:gridCol>
              </a:tblGrid>
              <a:tr h="272536">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（支出の部）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ctr"/>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経費区分</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endPar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a:t>
                      </a: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相当</a:t>
                      </a: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額</a:t>
                      </a:r>
                      <a:endPar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rowSpan="9">
                  <a:txBody>
                    <a:bodyPr/>
                    <a:lstStyle/>
                    <a:p>
                      <a:pPr marL="0" indent="0" algn="ct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1</a:t>
                      </a: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直接経費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vert="eaVert"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270"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①施設工事費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②機械設備費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③調査設計費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④人件費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4410272"/>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⑤材料費等</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0054751"/>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⑥外注費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8916220"/>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⑦委託費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1157969"/>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⑧その他諸経費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542990"/>
                  </a:ext>
                </a:extLst>
              </a:tr>
              <a:tr h="155941">
                <a:tc vMerge="1">
                  <a:txBody>
                    <a:bodyPr/>
                    <a:lstStyle/>
                    <a:p>
                      <a:endParaRPr kumimoji="1" lang="ja-JP" altLang="en-US"/>
                    </a:p>
                  </a:txBody>
                  <a:tcPr/>
                </a:tc>
                <a:tc>
                  <a:txBody>
                    <a:bodyPr/>
                    <a:lstStyle/>
                    <a:p>
                      <a:pPr algn="ctr"/>
                      <a:r>
                        <a:rPr lang="ja-JP" sz="1050" b="1"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小　計</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3615522"/>
                  </a:ext>
                </a:extLst>
              </a:tr>
              <a:tr h="155941">
                <a:tc gridSpan="2">
                  <a:txBody>
                    <a:bodyPr/>
                    <a:lstStyle/>
                    <a:p>
                      <a:pPr algn="l"/>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2 </a:t>
                      </a: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間接経費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7496604"/>
                  </a:ext>
                </a:extLst>
              </a:tr>
              <a:tr h="155941">
                <a:tc gridSpan="2">
                  <a:txBody>
                    <a:bodyPr/>
                    <a:lstStyle/>
                    <a:p>
                      <a:pPr marL="0" algn="l" defTabSz="914400" rtl="0" eaLnBrk="1" latinLnBrk="0" hangingPunct="1"/>
                      <a:r>
                        <a:rPr kumimoji="1"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3 </a:t>
                      </a:r>
                      <a:r>
                        <a:rPr kumimoji="1"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有償実証に要する経費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1255349"/>
                  </a:ext>
                </a:extLst>
              </a:tr>
              <a:tr h="155941">
                <a:tc gridSpan="2">
                  <a:txBody>
                    <a:bodyPr/>
                    <a:lstStyle/>
                    <a:p>
                      <a:pPr algn="ctr"/>
                      <a:r>
                        <a:rPr lang="ja-JP" sz="1050" b="1"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1860309"/>
                  </a:ext>
                </a:extLst>
              </a:tr>
            </a:tbl>
          </a:graphicData>
        </a:graphic>
      </p:graphicFrame>
      <p:graphicFrame>
        <p:nvGraphicFramePr>
          <p:cNvPr id="19" name="表 18">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3990313505"/>
              </p:ext>
            </p:extLst>
          </p:nvPr>
        </p:nvGraphicFramePr>
        <p:xfrm>
          <a:off x="5023868" y="693939"/>
          <a:ext cx="4609083" cy="3101617"/>
        </p:xfrm>
        <a:graphic>
          <a:graphicData uri="http://schemas.openxmlformats.org/drawingml/2006/table">
            <a:tbl>
              <a:tblPr firstRow="1" firstCol="1" bandRow="1"/>
              <a:tblGrid>
                <a:gridCol w="1513308">
                  <a:extLst>
                    <a:ext uri="{9D8B030D-6E8A-4147-A177-3AD203B41FA5}">
                      <a16:colId xmlns:a16="http://schemas.microsoft.com/office/drawing/2014/main" val="1348369346"/>
                    </a:ext>
                  </a:extLst>
                </a:gridCol>
                <a:gridCol w="2260835">
                  <a:extLst>
                    <a:ext uri="{9D8B030D-6E8A-4147-A177-3AD203B41FA5}">
                      <a16:colId xmlns:a16="http://schemas.microsoft.com/office/drawing/2014/main" val="267808582"/>
                    </a:ext>
                  </a:extLst>
                </a:gridCol>
                <a:gridCol w="834940">
                  <a:extLst>
                    <a:ext uri="{9D8B030D-6E8A-4147-A177-3AD203B41FA5}">
                      <a16:colId xmlns:a16="http://schemas.microsoft.com/office/drawing/2014/main" val="130944887"/>
                    </a:ext>
                  </a:extLst>
                </a:gridCol>
              </a:tblGrid>
              <a:tr h="204887">
                <a:tc gridSpan="3">
                  <a:txBody>
                    <a:bodyPr/>
                    <a:lstStyle/>
                    <a:p>
                      <a:pPr algn="l"/>
                      <a:r>
                        <a:rPr lang="ja-JP" altLang="en-US" sz="1050">
                          <a:latin typeface="Yu Gothic UI" panose="020B0500000000000000" pitchFamily="50" charset="-128"/>
                          <a:ea typeface="Yu Gothic UI" panose="020B0500000000000000" pitchFamily="50" charset="-128"/>
                          <a:sym typeface="Yu Gothic UI" panose="020B0500000000000000" pitchFamily="50" charset="-128"/>
                        </a:rPr>
                        <a:t>■資金調達計画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0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4262249993"/>
                  </a:ext>
                </a:extLst>
              </a:tr>
              <a:tr h="0">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相談先・金額・時期・確度・調整状況</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根拠資料</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368908">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手元現預金から繰入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368908">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他事業の売上から繰入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372146">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県内金融機関からの</a:t>
                      </a:r>
                      <a:br>
                        <a:rPr lang="en-US" altLang="ja-JP" sz="1100" b="0" i="0" u="none" strike="noStrike">
                          <a:solidFill>
                            <a:srgbClr val="000000"/>
                          </a:solidFill>
                          <a:effectLst/>
                          <a:latin typeface="Yu Gothic UI" panose="020B0500000000000000" pitchFamily="50" charset="-128"/>
                          <a:ea typeface="Yu Gothic UI" panose="020B0500000000000000" pitchFamily="50" charset="-128"/>
                        </a:rPr>
                      </a:b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借入等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en-US" alt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368908">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県外金融機関からの借入等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368908">
                <a:tc>
                  <a:txBody>
                    <a:bodyPr/>
                    <a:lstStyle/>
                    <a:p>
                      <a:pPr algn="l" fontAlgn="ctr"/>
                      <a:r>
                        <a:rPr lang="en-US" altLang="ja-JP" sz="1100" b="0" i="0" u="none" strike="noStrike">
                          <a:solidFill>
                            <a:srgbClr val="000000"/>
                          </a:solidFill>
                          <a:effectLst/>
                          <a:latin typeface="Yu Gothic UI" panose="020B0500000000000000" pitchFamily="50" charset="-128"/>
                          <a:ea typeface="Yu Gothic UI" panose="020B0500000000000000" pitchFamily="50" charset="-128"/>
                        </a:rPr>
                        <a:t>VC</a:t>
                      </a: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等からの出資</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49014172"/>
                  </a:ext>
                </a:extLst>
              </a:tr>
              <a:tr h="372146">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他公的事業の概算・</a:t>
                      </a:r>
                      <a:br>
                        <a:rPr lang="en-US" altLang="ja-JP" sz="1100" b="0" i="0" u="none" strike="noStrike">
                          <a:solidFill>
                            <a:srgbClr val="000000"/>
                          </a:solidFill>
                          <a:effectLst/>
                          <a:latin typeface="Yu Gothic UI" panose="020B0500000000000000" pitchFamily="50" charset="-128"/>
                          <a:ea typeface="Yu Gothic UI" panose="020B0500000000000000" pitchFamily="50" charset="-128"/>
                        </a:rPr>
                      </a:b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精算払</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r h="372146">
                <a:tc>
                  <a:txBody>
                    <a:bodyPr/>
                    <a:lstStyle/>
                    <a:p>
                      <a:pPr algn="l" fontAlgn="ctr"/>
                      <a:r>
                        <a:rPr lang="ja-JP" altLang="en-US" sz="1100" b="0" i="0" u="none" strike="noStrike">
                          <a:solidFill>
                            <a:srgbClr val="000000"/>
                          </a:solidFill>
                          <a:effectLst/>
                          <a:latin typeface="Yu Gothic UI" panose="020B0500000000000000" pitchFamily="50" charset="-128"/>
                          <a:ea typeface="Yu Gothic UI" panose="020B0500000000000000" pitchFamily="50" charset="-128"/>
                        </a:rPr>
                        <a:t>その他方法での資金調達</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043852"/>
                  </a:ext>
                </a:extLst>
              </a:tr>
            </a:tbl>
          </a:graphicData>
        </a:graphic>
      </p:graphicFrame>
      <p:graphicFrame>
        <p:nvGraphicFramePr>
          <p:cNvPr id="13" name="表 12">
            <a:extLst>
              <a:ext uri="{FF2B5EF4-FFF2-40B4-BE49-F238E27FC236}">
                <a16:creationId xmlns:a16="http://schemas.microsoft.com/office/drawing/2014/main" id="{7986DD5A-4399-4A6E-A7AD-CC1440DB50F9}"/>
              </a:ext>
            </a:extLst>
          </p:cNvPr>
          <p:cNvGraphicFramePr>
            <a:graphicFrameLocks noGrp="1"/>
          </p:cNvGraphicFramePr>
          <p:nvPr>
            <p:extLst>
              <p:ext uri="{D42A27DB-BD31-4B8C-83A1-F6EECF244321}">
                <p14:modId xmlns:p14="http://schemas.microsoft.com/office/powerpoint/2010/main" val="2194373284"/>
              </p:ext>
            </p:extLst>
          </p:nvPr>
        </p:nvGraphicFramePr>
        <p:xfrm>
          <a:off x="5031801" y="5134376"/>
          <a:ext cx="4609083" cy="1412656"/>
        </p:xfrm>
        <a:graphic>
          <a:graphicData uri="http://schemas.openxmlformats.org/drawingml/2006/table">
            <a:tbl>
              <a:tblPr firstRow="1" firstCol="1" bandRow="1"/>
              <a:tblGrid>
                <a:gridCol w="290047">
                  <a:extLst>
                    <a:ext uri="{9D8B030D-6E8A-4147-A177-3AD203B41FA5}">
                      <a16:colId xmlns:a16="http://schemas.microsoft.com/office/drawing/2014/main" val="4191014491"/>
                    </a:ext>
                  </a:extLst>
                </a:gridCol>
                <a:gridCol w="849349">
                  <a:extLst>
                    <a:ext uri="{9D8B030D-6E8A-4147-A177-3AD203B41FA5}">
                      <a16:colId xmlns:a16="http://schemas.microsoft.com/office/drawing/2014/main" val="4138452893"/>
                    </a:ext>
                  </a:extLst>
                </a:gridCol>
                <a:gridCol w="365979">
                  <a:extLst>
                    <a:ext uri="{9D8B030D-6E8A-4147-A177-3AD203B41FA5}">
                      <a16:colId xmlns:a16="http://schemas.microsoft.com/office/drawing/2014/main" val="149962771"/>
                    </a:ext>
                  </a:extLst>
                </a:gridCol>
                <a:gridCol w="775927">
                  <a:extLst>
                    <a:ext uri="{9D8B030D-6E8A-4147-A177-3AD203B41FA5}">
                      <a16:colId xmlns:a16="http://schemas.microsoft.com/office/drawing/2014/main" val="3948310193"/>
                    </a:ext>
                  </a:extLst>
                </a:gridCol>
                <a:gridCol w="775927">
                  <a:extLst>
                    <a:ext uri="{9D8B030D-6E8A-4147-A177-3AD203B41FA5}">
                      <a16:colId xmlns:a16="http://schemas.microsoft.com/office/drawing/2014/main" val="3384095174"/>
                    </a:ext>
                  </a:extLst>
                </a:gridCol>
                <a:gridCol w="775927">
                  <a:extLst>
                    <a:ext uri="{9D8B030D-6E8A-4147-A177-3AD203B41FA5}">
                      <a16:colId xmlns:a16="http://schemas.microsoft.com/office/drawing/2014/main" val="3275261991"/>
                    </a:ext>
                  </a:extLst>
                </a:gridCol>
                <a:gridCol w="775927">
                  <a:extLst>
                    <a:ext uri="{9D8B030D-6E8A-4147-A177-3AD203B41FA5}">
                      <a16:colId xmlns:a16="http://schemas.microsoft.com/office/drawing/2014/main" val="3732698320"/>
                    </a:ext>
                  </a:extLst>
                </a:gridCol>
              </a:tblGrid>
              <a:tr h="272536">
                <a:tc grid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a:t>
                      </a:r>
                      <a:r>
                        <a:rPr kumimoji="1" lang="zh-TW" altLang="en-US" sz="1050">
                          <a:latin typeface="Yu Gothic UI" panose="020B0500000000000000" pitchFamily="50" charset="-128"/>
                          <a:ea typeface="Yu Gothic UI" panose="020B0500000000000000" pitchFamily="50" charset="-128"/>
                          <a:sym typeface="Yu Gothic UI" panose="020B0500000000000000" pitchFamily="50" charset="-128"/>
                        </a:rPr>
                        <a:t>支出明細書（連携申請全体）</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5424579"/>
                  </a:ext>
                </a:extLst>
              </a:tr>
              <a:tr h="0">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代表</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事業者名</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a:t>
                      </a:r>
                      <a:br>
                        <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率</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a:t>
                      </a:r>
                      <a:b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全体額</a:t>
                      </a: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a:t>
                      </a:r>
                      <a:b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a:t>
                      </a:r>
                      <a:b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相当額</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a:t>
                      </a:r>
                      <a:b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ja-JP"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申請額</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marL="1270"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総合計</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0884550"/>
                  </a:ext>
                </a:extLst>
              </a:tr>
            </a:tbl>
          </a:graphicData>
        </a:graphic>
      </p:graphicFrame>
      <p:sp>
        <p:nvSpPr>
          <p:cNvPr id="15" name="タイトル 1">
            <a:extLst>
              <a:ext uri="{FF2B5EF4-FFF2-40B4-BE49-F238E27FC236}">
                <a16:creationId xmlns:a16="http://schemas.microsoft.com/office/drawing/2014/main" id="{276C63D0-8B6D-4466-BF98-B9937C3662B6}"/>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0" name="正方形/長方形 19">
            <a:extLst>
              <a:ext uri="{FF2B5EF4-FFF2-40B4-BE49-F238E27FC236}">
                <a16:creationId xmlns:a16="http://schemas.microsoft.com/office/drawing/2014/main" id="{A4A6482F-1706-491F-9A6F-B69941CE93CC}"/>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sp>
        <p:nvSpPr>
          <p:cNvPr id="12" name="テキスト ボックス 11">
            <a:extLst>
              <a:ext uri="{FF2B5EF4-FFF2-40B4-BE49-F238E27FC236}">
                <a16:creationId xmlns:a16="http://schemas.microsoft.com/office/drawing/2014/main" id="{E2045D78-6203-4DE8-82F6-611DAC34CBBA}"/>
              </a:ext>
            </a:extLst>
          </p:cNvPr>
          <p:cNvSpPr txBox="1"/>
          <p:nvPr/>
        </p:nvSpPr>
        <p:spPr>
          <a:xfrm>
            <a:off x="6264941" y="1226951"/>
            <a:ext cx="3064641" cy="1357670"/>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今年度の補助事業推進に係る資金調達計画とその調整状況を具体的に記載してください。</a:t>
            </a:r>
            <a:b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関係金融機関名、金額・調達時期・調整状況（時期</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金額）</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根拠資料を添付して提出する場合は、資料名を示してください。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B4F6EDC-6371-4FC8-8164-A19F181C56BA}"/>
              </a:ext>
            </a:extLst>
          </p:cNvPr>
          <p:cNvSpPr txBox="1"/>
          <p:nvPr/>
        </p:nvSpPr>
        <p:spPr>
          <a:xfrm>
            <a:off x="5961575" y="5865011"/>
            <a:ext cx="3671375" cy="47281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連携事業者がいる場合に記載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a:extLst>
              <a:ext uri="{FF2B5EF4-FFF2-40B4-BE49-F238E27FC236}">
                <a16:creationId xmlns:a16="http://schemas.microsoft.com/office/drawing/2014/main" id="{C525AF6D-B3ED-9ACD-3B5C-D1804C50E19C}"/>
              </a:ext>
            </a:extLst>
          </p:cNvPr>
          <p:cNvSpPr txBox="1"/>
          <p:nvPr/>
        </p:nvSpPr>
        <p:spPr>
          <a:xfrm>
            <a:off x="5641686" y="4406162"/>
            <a:ext cx="3541082" cy="47281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上記資金調達計画に関して詳細情報を記載してください。</a:t>
            </a:r>
          </a:p>
        </p:txBody>
      </p:sp>
      <p:sp>
        <p:nvSpPr>
          <p:cNvPr id="7" name="テキスト ボックス 6">
            <a:extLst>
              <a:ext uri="{FF2B5EF4-FFF2-40B4-BE49-F238E27FC236}">
                <a16:creationId xmlns:a16="http://schemas.microsoft.com/office/drawing/2014/main" id="{19C30C40-DD85-EA29-EE23-43E4F3CB3748}"/>
              </a:ext>
            </a:extLst>
          </p:cNvPr>
          <p:cNvSpPr txBox="1"/>
          <p:nvPr/>
        </p:nvSpPr>
        <p:spPr>
          <a:xfrm>
            <a:off x="255883" y="2954627"/>
            <a:ext cx="4972050" cy="415498"/>
          </a:xfrm>
          <a:prstGeom prst="rect">
            <a:avLst/>
          </a:prstGeom>
          <a:noFill/>
        </p:spPr>
        <p:txBody>
          <a:bodyPr wrap="square">
            <a:spAutoFit/>
          </a:bodyPr>
          <a:lstStyle/>
          <a:p>
            <a:r>
              <a:rPr lang="ja-JP" altLang="en-US" sz="1050"/>
              <a:t>※「補助金申請額」は、補助金相当額（Ｃ）－（有償実証による売上高×補助率）</a:t>
            </a:r>
            <a:br>
              <a:rPr lang="en-US" altLang="ja-JP" sz="1050"/>
            </a:br>
            <a:r>
              <a:rPr lang="ja-JP" altLang="en-US" sz="1050"/>
              <a:t>で算出すること。</a:t>
            </a:r>
          </a:p>
        </p:txBody>
      </p:sp>
      <p:sp>
        <p:nvSpPr>
          <p:cNvPr id="16" name="テキスト ボックス 15">
            <a:extLst>
              <a:ext uri="{FF2B5EF4-FFF2-40B4-BE49-F238E27FC236}">
                <a16:creationId xmlns:a16="http://schemas.microsoft.com/office/drawing/2014/main" id="{EE5B9517-4CD5-470C-A5A0-75CD0E8A866F}"/>
              </a:ext>
            </a:extLst>
          </p:cNvPr>
          <p:cNvSpPr txBox="1"/>
          <p:nvPr/>
        </p:nvSpPr>
        <p:spPr>
          <a:xfrm>
            <a:off x="1905542" y="5174950"/>
            <a:ext cx="2879287" cy="47281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様式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から転記してください</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a:extLst>
              <a:ext uri="{FF2B5EF4-FFF2-40B4-BE49-F238E27FC236}">
                <a16:creationId xmlns:a16="http://schemas.microsoft.com/office/drawing/2014/main" id="{CE942588-9C15-ECC1-9692-D08CC1658803}"/>
              </a:ext>
            </a:extLst>
          </p:cNvPr>
          <p:cNvSpPr txBox="1"/>
          <p:nvPr/>
        </p:nvSpPr>
        <p:spPr>
          <a:xfrm>
            <a:off x="5919655" y="2747851"/>
            <a:ext cx="3672408" cy="634395"/>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別に用意してあるエクセルシート（財務分析資料）に入力した内容をもとに記入してください。</a:t>
            </a:r>
            <a:endParaRPr kumimoji="1" lang="en-US" altLang="ja-JP"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endParaRPr>
          </a:p>
        </p:txBody>
      </p:sp>
      <p:cxnSp>
        <p:nvCxnSpPr>
          <p:cNvPr id="10" name="コネクタ: カギ線 9">
            <a:extLst>
              <a:ext uri="{FF2B5EF4-FFF2-40B4-BE49-F238E27FC236}">
                <a16:creationId xmlns:a16="http://schemas.microsoft.com/office/drawing/2014/main" id="{0CA1E622-31E0-EFAF-B325-230CD59AEF5C}"/>
              </a:ext>
            </a:extLst>
          </p:cNvPr>
          <p:cNvCxnSpPr>
            <a:stCxn id="5" idx="1"/>
          </p:cNvCxnSpPr>
          <p:nvPr/>
        </p:nvCxnSpPr>
        <p:spPr>
          <a:xfrm rot="10800000">
            <a:off x="5495885" y="912565"/>
            <a:ext cx="423771" cy="2152485"/>
          </a:xfrm>
          <a:prstGeom prst="bentConnector2">
            <a:avLst/>
          </a:prstGeom>
          <a:ln w="28575">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1" name="コネクタ: カギ線 10">
            <a:extLst>
              <a:ext uri="{FF2B5EF4-FFF2-40B4-BE49-F238E27FC236}">
                <a16:creationId xmlns:a16="http://schemas.microsoft.com/office/drawing/2014/main" id="{3CCCC776-A468-2DDE-A9C5-8A208A3C0DF4}"/>
              </a:ext>
            </a:extLst>
          </p:cNvPr>
          <p:cNvCxnSpPr>
            <a:cxnSpLocks/>
            <a:stCxn id="5" idx="1"/>
          </p:cNvCxnSpPr>
          <p:nvPr/>
        </p:nvCxnSpPr>
        <p:spPr>
          <a:xfrm rot="10800000" flipV="1">
            <a:off x="5495885" y="3065049"/>
            <a:ext cx="423771" cy="776810"/>
          </a:xfrm>
          <a:prstGeom prst="bentConnector2">
            <a:avLst/>
          </a:prstGeom>
          <a:ln w="28575">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032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48D95F32-6185-191F-BCFC-E9B67687C4A4}"/>
              </a:ext>
            </a:extLst>
          </p:cNvPr>
          <p:cNvSpPr/>
          <p:nvPr/>
        </p:nvSpPr>
        <p:spPr>
          <a:xfrm>
            <a:off x="344488" y="1196753"/>
            <a:ext cx="4392487" cy="23914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関係図</a:t>
            </a:r>
          </a:p>
        </p:txBody>
      </p:sp>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a:t>計画性⑥</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5" name="正方形/長方形 4">
            <a:extLst>
              <a:ext uri="{FF2B5EF4-FFF2-40B4-BE49-F238E27FC236}">
                <a16:creationId xmlns:a16="http://schemas.microsoft.com/office/drawing/2014/main" id="{596AF657-358B-4192-87C2-1FD1CB2C00A3}"/>
              </a:ext>
            </a:extLst>
          </p:cNvPr>
          <p:cNvSpPr/>
          <p:nvPr/>
        </p:nvSpPr>
        <p:spPr>
          <a:xfrm>
            <a:off x="264450" y="3733078"/>
            <a:ext cx="9361039" cy="272011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補助事業者（提案者及び連携先）の適格性</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5024439" y="719677"/>
            <a:ext cx="4601049" cy="2925348"/>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連携機関の適格性</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6" name="正方形/長方形 15">
            <a:extLst>
              <a:ext uri="{FF2B5EF4-FFF2-40B4-BE49-F238E27FC236}">
                <a16:creationId xmlns:a16="http://schemas.microsoft.com/office/drawing/2014/main" id="{0448773A-FB66-4B30-A586-47E0CC6DDC2A}"/>
              </a:ext>
            </a:extLst>
          </p:cNvPr>
          <p:cNvSpPr/>
          <p:nvPr/>
        </p:nvSpPr>
        <p:spPr>
          <a:xfrm>
            <a:off x="272480" y="716081"/>
            <a:ext cx="4609083" cy="292894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研究開発体制図</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7" name="テキスト ボックス 16">
            <a:extLst>
              <a:ext uri="{FF2B5EF4-FFF2-40B4-BE49-F238E27FC236}">
                <a16:creationId xmlns:a16="http://schemas.microsoft.com/office/drawing/2014/main" id="{E2937F03-6FFB-41E9-9728-D601C071AE00}"/>
              </a:ext>
            </a:extLst>
          </p:cNvPr>
          <p:cNvSpPr txBox="1"/>
          <p:nvPr/>
        </p:nvSpPr>
        <p:spPr>
          <a:xfrm>
            <a:off x="420463" y="1285153"/>
            <a:ext cx="4388521" cy="47281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枠内に収まるよう明瞭・簡潔に記載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正方形/長方形 8">
            <a:extLst>
              <a:ext uri="{FF2B5EF4-FFF2-40B4-BE49-F238E27FC236}">
                <a16:creationId xmlns:a16="http://schemas.microsoft.com/office/drawing/2014/main" id="{FFE53F90-26FF-C7EA-B1AC-D20BED928467}"/>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sp>
        <p:nvSpPr>
          <p:cNvPr id="11" name="テキスト ボックス 10">
            <a:extLst>
              <a:ext uri="{FF2B5EF4-FFF2-40B4-BE49-F238E27FC236}">
                <a16:creationId xmlns:a16="http://schemas.microsoft.com/office/drawing/2014/main" id="{5FB89691-7D17-64D8-D36C-38E7B7B59DB9}"/>
              </a:ext>
            </a:extLst>
          </p:cNvPr>
          <p:cNvSpPr txBox="1"/>
          <p:nvPr/>
        </p:nvSpPr>
        <p:spPr>
          <a:xfrm>
            <a:off x="5097016" y="1285153"/>
            <a:ext cx="4388521" cy="949866"/>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連携先の知見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調整状況</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これまでに連携実績があるか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259842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a:t>計画性⑦　</a:t>
            </a:r>
            <a:r>
              <a:rPr lang="en-US" altLang="ja-JP"/>
              <a:t>【</a:t>
            </a:r>
            <a:r>
              <a:rPr lang="ja-JP" altLang="en-US"/>
              <a:t>有償実証を実施する場合記載</a:t>
            </a:r>
            <a:r>
              <a:rPr lang="en-US" altLang="ja-JP"/>
              <a:t>】</a:t>
            </a:r>
            <a:r>
              <a:rPr lang="ja-JP" altLang="en-US"/>
              <a:t>　</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9" name="正方形/長方形 8">
            <a:extLst>
              <a:ext uri="{FF2B5EF4-FFF2-40B4-BE49-F238E27FC236}">
                <a16:creationId xmlns:a16="http://schemas.microsoft.com/office/drawing/2014/main" id="{FFE53F90-26FF-C7EA-B1AC-D20BED928467}"/>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graphicFrame>
        <p:nvGraphicFramePr>
          <p:cNvPr id="18" name="表 8">
            <a:extLst>
              <a:ext uri="{FF2B5EF4-FFF2-40B4-BE49-F238E27FC236}">
                <a16:creationId xmlns:a16="http://schemas.microsoft.com/office/drawing/2014/main" id="{02470CB0-A953-1CBA-43E5-FF4236997103}"/>
              </a:ext>
            </a:extLst>
          </p:cNvPr>
          <p:cNvGraphicFramePr>
            <a:graphicFrameLocks noGrp="1"/>
          </p:cNvGraphicFramePr>
          <p:nvPr>
            <p:extLst>
              <p:ext uri="{D42A27DB-BD31-4B8C-83A1-F6EECF244321}">
                <p14:modId xmlns:p14="http://schemas.microsoft.com/office/powerpoint/2010/main" val="1982081923"/>
              </p:ext>
            </p:extLst>
          </p:nvPr>
        </p:nvGraphicFramePr>
        <p:xfrm>
          <a:off x="280191" y="764704"/>
          <a:ext cx="9353328" cy="5809675"/>
        </p:xfrm>
        <a:graphic>
          <a:graphicData uri="http://schemas.openxmlformats.org/drawingml/2006/table">
            <a:tbl>
              <a:tblPr firstRow="1" bandRow="1">
                <a:tableStyleId>{2D5ABB26-0587-4C30-8999-92F81FD0307C}</a:tableStyleId>
              </a:tblPr>
              <a:tblGrid>
                <a:gridCol w="280321">
                  <a:extLst>
                    <a:ext uri="{9D8B030D-6E8A-4147-A177-3AD203B41FA5}">
                      <a16:colId xmlns:a16="http://schemas.microsoft.com/office/drawing/2014/main" val="1826819237"/>
                    </a:ext>
                  </a:extLst>
                </a:gridCol>
                <a:gridCol w="1296144">
                  <a:extLst>
                    <a:ext uri="{9D8B030D-6E8A-4147-A177-3AD203B41FA5}">
                      <a16:colId xmlns:a16="http://schemas.microsoft.com/office/drawing/2014/main" val="2115539018"/>
                    </a:ext>
                  </a:extLst>
                </a:gridCol>
                <a:gridCol w="7776863">
                  <a:extLst>
                    <a:ext uri="{9D8B030D-6E8A-4147-A177-3AD203B41FA5}">
                      <a16:colId xmlns:a16="http://schemas.microsoft.com/office/drawing/2014/main" val="1876329676"/>
                    </a:ext>
                  </a:extLst>
                </a:gridCol>
              </a:tblGrid>
              <a:tr h="1161935">
                <a:tc rowSpan="3">
                  <a:txBody>
                    <a:bodyPr/>
                    <a:lstStyle/>
                    <a:p>
                      <a:pPr algn="ctr"/>
                      <a:r>
                        <a:rPr kumimoji="1" lang="ja-JP" altLang="en-US"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実施計画</a:t>
                      </a:r>
                    </a:p>
                  </a:txBody>
                  <a:tcPr marL="36000" marR="36000" marT="18000" marB="18000" vert="eaVert"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有償実証の内容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bg1">
                          <a:lumMod val="50000"/>
                        </a:schemeClr>
                      </a:solidFill>
                      <a:prstDash val="dash"/>
                      <a:round/>
                      <a:headEnd type="none" w="med" len="med"/>
                      <a:tailEnd type="none" w="med" len="med"/>
                    </a:lnB>
                    <a:solidFill>
                      <a:schemeClr val="bg1">
                        <a:lumMod val="85000"/>
                      </a:schemeClr>
                    </a:solidFill>
                  </a:tcPr>
                </a:tc>
                <a:tc>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bg1">
                          <a:lumMod val="50000"/>
                        </a:schemeClr>
                      </a:solidFill>
                      <a:prstDash val="dash"/>
                      <a:round/>
                      <a:headEnd type="none" w="med" len="med"/>
                      <a:tailEnd type="none" w="med" len="med"/>
                    </a:lnB>
                  </a:tcPr>
                </a:tc>
                <a:extLst>
                  <a:ext uri="{0D108BD9-81ED-4DB2-BD59-A6C34878D82A}">
                    <a16:rowId xmlns:a16="http://schemas.microsoft.com/office/drawing/2014/main" val="487509893"/>
                  </a:ext>
                </a:extLst>
              </a:tr>
              <a:tr h="1161935">
                <a:tc v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実用化・事業化</a:t>
                      </a:r>
                      <a:b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における必要性</a:t>
                      </a:r>
                      <a:b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及び</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期待する効果</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bg1">
                          <a:lumMod val="50000"/>
                        </a:schemeClr>
                      </a:solidFill>
                      <a:prstDash val="dash"/>
                      <a:round/>
                      <a:headEnd type="none" w="med" len="med"/>
                      <a:tailEnd type="none" w="med" len="med"/>
                    </a:lnB>
                    <a:solidFill>
                      <a:schemeClr val="bg1">
                        <a:lumMod val="85000"/>
                      </a:schemeClr>
                    </a:solidFill>
                  </a:tcPr>
                </a:tc>
                <a:tc>
                  <a:txBody>
                    <a:bodyPr/>
                    <a:lstStyle/>
                    <a:p>
                      <a:pPr algn="l"/>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bg1">
                          <a:lumMod val="50000"/>
                        </a:schemeClr>
                      </a:solidFill>
                      <a:prstDash val="dash"/>
                      <a:round/>
                      <a:headEnd type="none" w="med" len="med"/>
                      <a:tailEnd type="none" w="med" len="med"/>
                    </a:lnB>
                  </a:tcPr>
                </a:tc>
                <a:extLst>
                  <a:ext uri="{0D108BD9-81ED-4DB2-BD59-A6C34878D82A}">
                    <a16:rowId xmlns:a16="http://schemas.microsoft.com/office/drawing/2014/main" val="411829822"/>
                  </a:ext>
                </a:extLst>
              </a:tr>
              <a:tr h="116193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実施スケジュール</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1161935">
                <a:tc rowSpan="2">
                  <a:txBody>
                    <a:bodyPr/>
                    <a:lstStyle/>
                    <a:p>
                      <a:pPr algn="ctr"/>
                      <a:r>
                        <a:rPr kumimoji="1" lang="ja-JP" altLang="en-US" sz="1050" b="1">
                          <a:solidFill>
                            <a:schemeClr val="bg1"/>
                          </a:solidFill>
                          <a:latin typeface="Yu Gothic UI" panose="020B0500000000000000" pitchFamily="50" charset="-128"/>
                          <a:ea typeface="Yu Gothic UI" panose="020B0500000000000000" pitchFamily="50" charset="-128"/>
                          <a:sym typeface="Yu Gothic UI" panose="020B0500000000000000" pitchFamily="50" charset="-128"/>
                        </a:rPr>
                        <a:t>収支計画</a:t>
                      </a:r>
                    </a:p>
                  </a:txBody>
                  <a:tcPr marL="36000" marR="36000" marT="18000" marB="18000" vert="eaVert"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売上高の見込み</a:t>
                      </a:r>
                      <a:b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（提供価格や数量を含めて記載）</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bg1">
                          <a:lumMod val="50000"/>
                        </a:schemeClr>
                      </a:solidFill>
                      <a:prstDash val="dash"/>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bg1">
                          <a:lumMod val="50000"/>
                        </a:schemeClr>
                      </a:solidFill>
                      <a:prstDash val="dash"/>
                      <a:round/>
                      <a:headEnd type="none" w="med" len="med"/>
                      <a:tailEnd type="none" w="med" len="med"/>
                    </a:lnB>
                  </a:tcPr>
                </a:tc>
                <a:extLst>
                  <a:ext uri="{0D108BD9-81ED-4DB2-BD59-A6C34878D82A}">
                    <a16:rowId xmlns:a16="http://schemas.microsoft.com/office/drawing/2014/main" val="1096811242"/>
                  </a:ext>
                </a:extLst>
              </a:tr>
              <a:tr h="1161935">
                <a:tc v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有償実証で使用する経費の考え方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lumMod val="50000"/>
                        </a:schemeClr>
                      </a:solidFill>
                      <a:prstDash val="dash"/>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508567"/>
                  </a:ext>
                </a:extLst>
              </a:tr>
            </a:tbl>
          </a:graphicData>
        </a:graphic>
      </p:graphicFrame>
      <p:sp>
        <p:nvSpPr>
          <p:cNvPr id="5" name="テキスト ボックス 4">
            <a:extLst>
              <a:ext uri="{FF2B5EF4-FFF2-40B4-BE49-F238E27FC236}">
                <a16:creationId xmlns:a16="http://schemas.microsoft.com/office/drawing/2014/main" id="{89A98980-5061-4669-11DF-4EDF9F4EB549}"/>
              </a:ext>
            </a:extLst>
          </p:cNvPr>
          <p:cNvSpPr txBox="1"/>
          <p:nvPr/>
        </p:nvSpPr>
        <p:spPr>
          <a:xfrm>
            <a:off x="2144688" y="836712"/>
            <a:ext cx="6912768" cy="5728097"/>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171450" marR="0" lvl="0" indent="-1714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補助対象の事業において有償実証を実施する場合は、その実施内容及び収支の計画について具体的に記載してください。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lvl="0"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有償実証の収支について、売上高相当分に補助率を乗じた額を補助金相当額から控除する必要があります。</a:t>
            </a:r>
            <a:b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詳細は、支出明細書（様式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）の「記載例」シートを確認</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して記載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0" fontAlgn="base" latinLnBrk="0" hangingPunct="0">
              <a:lnSpc>
                <a:spcPct val="100000"/>
              </a:lnSpc>
              <a:spcBef>
                <a:spcPct val="0"/>
              </a:spcBef>
              <a:spcAft>
                <a:spcPts val="600"/>
              </a:spcAft>
              <a:buClrTx/>
              <a:buSzTx/>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＜各項目の留意点＞</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有償実証の実施内容</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何を用いて、どのような実証を行うのか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誰をターゲットにするのか</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計画段階における調整状況は、どうか（誰が、いくらで、どの程度購入する想定か）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実用化・事業化における必要性及び期待する効果</a:t>
            </a: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実用化開発・事業化に向けた取組において、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どのような位置づけで、何を検証するのか</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どのような結果を得たいと考えているのか</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なお、複数の観点で行う場合は、それぞれの観点をお知らせださい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実施スケジュール</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（可能な限り、図表で表現すること）</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年間又は複数年事業計画における位置づけは、どうか</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その各位置づけにおける、有償実証の実証内容・検証ポイントは何か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研究開発と、今回の有償実証の内容の関係性は、どうなっているのか</a:t>
            </a:r>
          </a:p>
          <a:p>
            <a:pPr marL="171450"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売上高の見込み</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提供価格はいくらか。その理由付けは何か（販売戦略を踏まえた値付けのロジックのほか、原価や販管費等、利益の考え方を提示</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提供見込みの数量はいくらか。その理由付けは何か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有償実証による売上実績の確認・報告方法はどうするか</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indent="-1714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有償実証で使用する経費の考え方</a:t>
            </a:r>
          </a:p>
          <a:p>
            <a:pPr marL="601218" lvl="1" indent="-1714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研究開発で使用する経費と、有償実証で使用する経費との切り分け方法・見分け方はどうするか</a:t>
            </a:r>
            <a:b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（経費区分ごとに考え方を提示してください。なお、切り分け方法は、基本、発注伝票を分けることを想定しています）</a:t>
            </a:r>
            <a:endPar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09275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事業化可能性</a:t>
            </a:r>
          </a:p>
        </p:txBody>
      </p:sp>
      <p:sp>
        <p:nvSpPr>
          <p:cNvPr id="15" name="スライド番号プレースホルダー 2">
            <a:extLst>
              <a:ext uri="{FF2B5EF4-FFF2-40B4-BE49-F238E27FC236}">
                <a16:creationId xmlns:a16="http://schemas.microsoft.com/office/drawing/2014/main" id="{EF816FE3-C5C7-4895-B545-5641513AC1A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3E8F3D0E-9A33-496D-98B2-E32C16A46A5E}"/>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716080"/>
            <a:ext cx="4607941" cy="3360992"/>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事業実施体制図</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補助事業終了後</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の事業推進体制を示すこと）</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タイトル 1">
            <a:extLst>
              <a:ext uri="{FF2B5EF4-FFF2-40B4-BE49-F238E27FC236}">
                <a16:creationId xmlns:a16="http://schemas.microsoft.com/office/drawing/2014/main" id="{AAA74D74-8812-4E60-904A-C84044EE06B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C591AA46-19C4-402E-80F2-AC62BF46B9B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2" name="テキスト ボックス 11">
            <a:extLst>
              <a:ext uri="{FF2B5EF4-FFF2-40B4-BE49-F238E27FC236}">
                <a16:creationId xmlns:a16="http://schemas.microsoft.com/office/drawing/2014/main" id="{6E38A2C8-B8B0-45CB-AED9-5D64080B8753}"/>
              </a:ext>
            </a:extLst>
          </p:cNvPr>
          <p:cNvSpPr txBox="1"/>
          <p:nvPr/>
        </p:nvSpPr>
        <p:spPr>
          <a:xfrm>
            <a:off x="5025010" y="716081"/>
            <a:ext cx="4607941" cy="336099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事業化へ向けた市場へのアプローチ</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40E2D827-CB86-450F-8193-D55C762DCABB}"/>
              </a:ext>
            </a:extLst>
          </p:cNvPr>
          <p:cNvSpPr txBox="1"/>
          <p:nvPr/>
        </p:nvSpPr>
        <p:spPr>
          <a:xfrm>
            <a:off x="5025009" y="4214756"/>
            <a:ext cx="4607940" cy="2423898"/>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自社を中心とした産業集積のイメージ</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産業集積効果、市場形成効果</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1">
            <a:extLst>
              <a:ext uri="{FF2B5EF4-FFF2-40B4-BE49-F238E27FC236}">
                <a16:creationId xmlns:a16="http://schemas.microsoft.com/office/drawing/2014/main" id="{6D7E97FD-5753-4219-9F56-0BA9661325E1}"/>
              </a:ext>
            </a:extLst>
          </p:cNvPr>
          <p:cNvSpPr/>
          <p:nvPr/>
        </p:nvSpPr>
        <p:spPr>
          <a:xfrm>
            <a:off x="5169024" y="1484783"/>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イメージ図を添付</a:t>
            </a:r>
          </a:p>
        </p:txBody>
      </p:sp>
      <p:sp>
        <p:nvSpPr>
          <p:cNvPr id="24" name="正方形/長方形 23">
            <a:extLst>
              <a:ext uri="{FF2B5EF4-FFF2-40B4-BE49-F238E27FC236}">
                <a16:creationId xmlns:a16="http://schemas.microsoft.com/office/drawing/2014/main" id="{F341E176-93CD-4D47-BA2B-1EE552EDBBB0}"/>
              </a:ext>
            </a:extLst>
          </p:cNvPr>
          <p:cNvSpPr/>
          <p:nvPr/>
        </p:nvSpPr>
        <p:spPr>
          <a:xfrm>
            <a:off x="5169024" y="4602607"/>
            <a:ext cx="4392487" cy="1959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イメージ図を添付</a:t>
            </a:r>
          </a:p>
        </p:txBody>
      </p:sp>
      <p:sp>
        <p:nvSpPr>
          <p:cNvPr id="26" name="テキスト ボックス 25">
            <a:extLst>
              <a:ext uri="{FF2B5EF4-FFF2-40B4-BE49-F238E27FC236}">
                <a16:creationId xmlns:a16="http://schemas.microsoft.com/office/drawing/2014/main" id="{5B127561-AB42-4F82-BDD3-C8EF2A0BA01A}"/>
              </a:ext>
            </a:extLst>
          </p:cNvPr>
          <p:cNvSpPr txBox="1"/>
          <p:nvPr/>
        </p:nvSpPr>
        <p:spPr>
          <a:xfrm>
            <a:off x="273051" y="4214756"/>
            <a:ext cx="4607941" cy="2423898"/>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（設置する場合、マーケットアドバイザーが記載すること）</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テキスト ボックス 22">
            <a:extLst>
              <a:ext uri="{FF2B5EF4-FFF2-40B4-BE49-F238E27FC236}">
                <a16:creationId xmlns:a16="http://schemas.microsoft.com/office/drawing/2014/main" id="{3B4FA6EF-2397-47F1-9A12-E18608B40119}"/>
              </a:ext>
            </a:extLst>
          </p:cNvPr>
          <p:cNvSpPr txBox="1"/>
          <p:nvPr/>
        </p:nvSpPr>
        <p:spPr>
          <a:xfrm>
            <a:off x="407777" y="4618194"/>
            <a:ext cx="4329199" cy="1273032"/>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マーケットアドバイザーを設置することで、市場へのアプローチがどう促進されるのか具体的に記載してください。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マーケットアドバイザーの具体的な活動にもふれてください。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継続事業者については、過年度のマーケットアドバイザーとの連携実績を評価するため説明してください。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テキスト ボックス 24">
            <a:extLst>
              <a:ext uri="{FF2B5EF4-FFF2-40B4-BE49-F238E27FC236}">
                <a16:creationId xmlns:a16="http://schemas.microsoft.com/office/drawing/2014/main" id="{AC2DF17A-2B96-4D40-AA4A-8FFDF32F5ACB}"/>
              </a:ext>
            </a:extLst>
          </p:cNvPr>
          <p:cNvSpPr txBox="1"/>
          <p:nvPr/>
        </p:nvSpPr>
        <p:spPr>
          <a:xfrm>
            <a:off x="5385330" y="1662749"/>
            <a:ext cx="4112891" cy="634395"/>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ターゲット顧客を明確にした上で、誰がどのようにアプローチをかけていくのかが分かるよう記載してください。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テキスト ボックス 27">
            <a:extLst>
              <a:ext uri="{FF2B5EF4-FFF2-40B4-BE49-F238E27FC236}">
                <a16:creationId xmlns:a16="http://schemas.microsoft.com/office/drawing/2014/main" id="{4B58861D-52B1-4E3C-8BF8-762C417C6C32}"/>
              </a:ext>
            </a:extLst>
          </p:cNvPr>
          <p:cNvSpPr txBox="1"/>
          <p:nvPr/>
        </p:nvSpPr>
        <p:spPr>
          <a:xfrm>
            <a:off x="5389737" y="4735927"/>
            <a:ext cx="4108485" cy="472813"/>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産業集積にあたり自社が担う役割を明確にしながら記載してください。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61477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2327072-986E-8537-09BF-A43912D50CD3}"/>
              </a:ext>
            </a:extLst>
          </p:cNvPr>
          <p:cNvSpPr txBox="1"/>
          <p:nvPr/>
        </p:nvSpPr>
        <p:spPr>
          <a:xfrm>
            <a:off x="273049" y="1767580"/>
            <a:ext cx="4607943" cy="4829804"/>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詳細</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2" name="正方形/長方形 11">
            <a:extLst>
              <a:ext uri="{FF2B5EF4-FFF2-40B4-BE49-F238E27FC236}">
                <a16:creationId xmlns:a16="http://schemas.microsoft.com/office/drawing/2014/main" id="{E298067F-A7AA-76F5-7EE5-C48E0F70D8BC}"/>
              </a:ext>
            </a:extLst>
          </p:cNvPr>
          <p:cNvSpPr/>
          <p:nvPr/>
        </p:nvSpPr>
        <p:spPr>
          <a:xfrm>
            <a:off x="5025010" y="1709368"/>
            <a:ext cx="155920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■浜通りでの事業展開計画</a:t>
            </a:r>
          </a:p>
        </p:txBody>
      </p:sp>
      <p:sp>
        <p:nvSpPr>
          <p:cNvPr id="2" name="タイトル 1"/>
          <p:cNvSpPr>
            <a:spLocks noGrp="1"/>
          </p:cNvSpPr>
          <p:nvPr>
            <p:ph type="title"/>
          </p:nvPr>
        </p:nvSpPr>
        <p:spPr>
          <a:xfrm>
            <a:off x="272480" y="188640"/>
            <a:ext cx="9361039" cy="351109"/>
          </a:xfrm>
        </p:spPr>
        <p:txBody>
          <a:bodyPr vert="horz"/>
          <a:lstStyle/>
          <a:p>
            <a:r>
              <a:rPr lang="ja-JP" altLang="en-US"/>
              <a:t>福島県浜通り地域における実用化・事業化の展開、産業復興に対する寄与①</a:t>
            </a:r>
          </a:p>
        </p:txBody>
      </p:sp>
      <p:sp>
        <p:nvSpPr>
          <p:cNvPr id="15" name="スライド番号プレースホルダー 2">
            <a:extLst>
              <a:ext uri="{FF2B5EF4-FFF2-40B4-BE49-F238E27FC236}">
                <a16:creationId xmlns:a16="http://schemas.microsoft.com/office/drawing/2014/main" id="{5F66D70B-864E-450C-A328-D3435FE9600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04272E5-780A-4C54-849D-ED05FE37521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テキスト ボックス 7"/>
          <p:cNvSpPr txBox="1"/>
          <p:nvPr/>
        </p:nvSpPr>
        <p:spPr>
          <a:xfrm>
            <a:off x="273049" y="723901"/>
            <a:ext cx="9360471" cy="92866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要旨</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1" name="テキスト ボックス 10"/>
          <p:cNvSpPr txBox="1"/>
          <p:nvPr/>
        </p:nvSpPr>
        <p:spPr>
          <a:xfrm>
            <a:off x="872975" y="2588582"/>
            <a:ext cx="3479949" cy="151925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事業化・実用化が達成された場合に、提案分野の関連産業の育成・集積にどのように貢献するかについて、具体的かつ詳細に記載してください。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sng"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本事業終了後の事業展開において、地元裨益・定着を促進するために計画している取組について記載してください。　特に自治体連携推進枠を活用する場合には、自治体が抱える課題解決にどのように寄与するのか等記載してください。</a:t>
            </a:r>
          </a:p>
        </p:txBody>
      </p:sp>
      <p:sp>
        <p:nvSpPr>
          <p:cNvPr id="17" name="テキスト ボックス 16">
            <a:extLst>
              <a:ext uri="{FF2B5EF4-FFF2-40B4-BE49-F238E27FC236}">
                <a16:creationId xmlns:a16="http://schemas.microsoft.com/office/drawing/2014/main" id="{8D3E7CB6-237E-4175-BEB1-DB87014F30EA}"/>
              </a:ext>
            </a:extLst>
          </p:cNvPr>
          <p:cNvSpPr txBox="1"/>
          <p:nvPr/>
        </p:nvSpPr>
        <p:spPr>
          <a:xfrm>
            <a:off x="1351704" y="890071"/>
            <a:ext cx="3960440" cy="71133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箇条書きとしてください。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３項目以内にまとめてください。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タイトル 1">
            <a:extLst>
              <a:ext uri="{FF2B5EF4-FFF2-40B4-BE49-F238E27FC236}">
                <a16:creationId xmlns:a16="http://schemas.microsoft.com/office/drawing/2014/main" id="{EB0D78D7-B277-4EB4-8FFF-1B3834B1FC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2FB740BB-DF19-48AF-9691-61934899DBD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graphicFrame>
        <p:nvGraphicFramePr>
          <p:cNvPr id="4" name="表 4">
            <a:extLst>
              <a:ext uri="{FF2B5EF4-FFF2-40B4-BE49-F238E27FC236}">
                <a16:creationId xmlns:a16="http://schemas.microsoft.com/office/drawing/2014/main" id="{2AC030CB-B912-CF70-4E5C-72EDE5F5AFC2}"/>
              </a:ext>
            </a:extLst>
          </p:cNvPr>
          <p:cNvGraphicFramePr>
            <a:graphicFrameLocks noGrp="1"/>
          </p:cNvGraphicFramePr>
          <p:nvPr>
            <p:extLst>
              <p:ext uri="{D42A27DB-BD31-4B8C-83A1-F6EECF244321}">
                <p14:modId xmlns:p14="http://schemas.microsoft.com/office/powerpoint/2010/main" val="2448571805"/>
              </p:ext>
            </p:extLst>
          </p:nvPr>
        </p:nvGraphicFramePr>
        <p:xfrm>
          <a:off x="5061183" y="4084884"/>
          <a:ext cx="4609079" cy="2512500"/>
        </p:xfrm>
        <a:graphic>
          <a:graphicData uri="http://schemas.openxmlformats.org/drawingml/2006/table">
            <a:tbl>
              <a:tblPr firstRow="1" bandRow="1">
                <a:tableStyleId>{2D5ABB26-0587-4C30-8999-92F81FD0307C}</a:tableStyleId>
              </a:tblPr>
              <a:tblGrid>
                <a:gridCol w="542419">
                  <a:extLst>
                    <a:ext uri="{9D8B030D-6E8A-4147-A177-3AD203B41FA5}">
                      <a16:colId xmlns:a16="http://schemas.microsoft.com/office/drawing/2014/main" val="1009332159"/>
                    </a:ext>
                  </a:extLst>
                </a:gridCol>
                <a:gridCol w="573534">
                  <a:extLst>
                    <a:ext uri="{9D8B030D-6E8A-4147-A177-3AD203B41FA5}">
                      <a16:colId xmlns:a16="http://schemas.microsoft.com/office/drawing/2014/main" val="1910679138"/>
                    </a:ext>
                  </a:extLst>
                </a:gridCol>
                <a:gridCol w="499018">
                  <a:extLst>
                    <a:ext uri="{9D8B030D-6E8A-4147-A177-3AD203B41FA5}">
                      <a16:colId xmlns:a16="http://schemas.microsoft.com/office/drawing/2014/main" val="1128576277"/>
                    </a:ext>
                  </a:extLst>
                </a:gridCol>
                <a:gridCol w="499018">
                  <a:extLst>
                    <a:ext uri="{9D8B030D-6E8A-4147-A177-3AD203B41FA5}">
                      <a16:colId xmlns:a16="http://schemas.microsoft.com/office/drawing/2014/main" val="3095990729"/>
                    </a:ext>
                  </a:extLst>
                </a:gridCol>
                <a:gridCol w="499018">
                  <a:extLst>
                    <a:ext uri="{9D8B030D-6E8A-4147-A177-3AD203B41FA5}">
                      <a16:colId xmlns:a16="http://schemas.microsoft.com/office/drawing/2014/main" val="3016350988"/>
                    </a:ext>
                  </a:extLst>
                </a:gridCol>
                <a:gridCol w="499018">
                  <a:extLst>
                    <a:ext uri="{9D8B030D-6E8A-4147-A177-3AD203B41FA5}">
                      <a16:colId xmlns:a16="http://schemas.microsoft.com/office/drawing/2014/main" val="3518646194"/>
                    </a:ext>
                  </a:extLst>
                </a:gridCol>
                <a:gridCol w="499018">
                  <a:extLst>
                    <a:ext uri="{9D8B030D-6E8A-4147-A177-3AD203B41FA5}">
                      <a16:colId xmlns:a16="http://schemas.microsoft.com/office/drawing/2014/main" val="3402367196"/>
                    </a:ext>
                  </a:extLst>
                </a:gridCol>
                <a:gridCol w="499018">
                  <a:extLst>
                    <a:ext uri="{9D8B030D-6E8A-4147-A177-3AD203B41FA5}">
                      <a16:colId xmlns:a16="http://schemas.microsoft.com/office/drawing/2014/main" val="4254724189"/>
                    </a:ext>
                  </a:extLst>
                </a:gridCol>
                <a:gridCol w="499018">
                  <a:extLst>
                    <a:ext uri="{9D8B030D-6E8A-4147-A177-3AD203B41FA5}">
                      <a16:colId xmlns:a16="http://schemas.microsoft.com/office/drawing/2014/main" val="2352497297"/>
                    </a:ext>
                  </a:extLst>
                </a:gridCol>
              </a:tblGrid>
              <a:tr h="0">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a:latin typeface="+mn-lt"/>
                          <a:ea typeface="Yu Gothic UI" panose="020B0500000000000000" pitchFamily="50" charset="-128"/>
                          <a:sym typeface="Yu Gothic UI" panose="020B0500000000000000" pitchFamily="50" charset="-128"/>
                        </a:rPr>
                        <a:t>■人員配置計画</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a:p>
                  </a:txBody>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050">
                        <a:latin typeface="+mn-lt"/>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156288"/>
                  </a:ext>
                </a:extLst>
              </a:tr>
              <a:tr h="0">
                <a:tc rowSpan="2" gridSpan="2">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endParaRPr kumimoji="1" lang="ja-JP" altLang="en-US"/>
                    </a:p>
                  </a:txBody>
                  <a:tcPr/>
                </a:tc>
                <a:tc row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現在</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計画初年度</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計画２年目</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計画３年目</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fontAlgn="ctr"/>
                      <a:endParaRPr lang="ja-JP" altLang="en-US" sz="1050" b="0" i="0" u="none" strike="noStrike">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0">
                <a:tc gridSpan="2" v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vMerge="1">
                  <a:txBody>
                    <a:bodyPr/>
                    <a:lstStyle/>
                    <a:p>
                      <a:endParaRPr kumimoji="1" lang="ja-JP" altLang="en-US"/>
                    </a:p>
                  </a:txBody>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24167909"/>
                  </a:ext>
                </a:extLst>
              </a:tr>
              <a:tr h="329565">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企画関係</a:t>
                      </a:r>
                      <a:br>
                        <a:rPr lang="ja-JP" altLang="en-US" sz="1050" b="0" i="0" u="none" strike="noStrike">
                          <a:solidFill>
                            <a:srgbClr val="000000"/>
                          </a:solidFill>
                          <a:effectLst/>
                          <a:latin typeface="Yu Gothic UI" panose="020B0500000000000000" pitchFamily="50" charset="-128"/>
                          <a:ea typeface="Yu Gothic UI" panose="020B0500000000000000" pitchFamily="50" charset="-128"/>
                        </a:rPr>
                      </a:b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（専任</a:t>
                      </a: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a:t>
                      </a: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7046865"/>
                  </a:ext>
                </a:extLst>
              </a:tr>
              <a:tr h="329565">
                <a:tc gridSpan="2">
                  <a:txBody>
                    <a:bodyPr/>
                    <a:lstStyle/>
                    <a:p>
                      <a:pPr algn="ctr" fontAlgn="ct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開発関係</a:t>
                      </a:r>
                      <a:br>
                        <a:rPr lang="zh-TW" altLang="en-US" sz="1050" b="0" i="0" u="none" strike="noStrike">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4005816"/>
                  </a:ext>
                </a:extLst>
              </a:tr>
              <a:tr h="329565">
                <a:tc gridSpan="2">
                  <a:txBody>
                    <a:bodyPr/>
                    <a:lstStyle/>
                    <a:p>
                      <a:pPr algn="ctr" fontAlgn="ct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販促関係</a:t>
                      </a:r>
                      <a:br>
                        <a:rPr lang="zh-TW" altLang="en-US" sz="1050" b="0" i="0" u="none" strike="noStrike">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007821"/>
                  </a:ext>
                </a:extLst>
              </a:tr>
              <a:tr h="329565">
                <a:tc gridSpan="2">
                  <a:txBody>
                    <a:bodyPr/>
                    <a:lstStyle/>
                    <a:p>
                      <a:pPr algn="ctr" fontAlgn="ct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経理関係</a:t>
                      </a:r>
                      <a:br>
                        <a:rPr lang="zh-TW" altLang="en-US" sz="1050" b="0" i="0" u="none" strike="noStrike">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329565">
                <a:tc row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うち</a:t>
                      </a:r>
                      <a:endParaRPr lang="en-US" altLang="ja-JP" sz="1050" b="0" i="0" u="none" strike="noStrike">
                        <a:solidFill>
                          <a:srgbClr val="000000"/>
                        </a:solidFill>
                        <a:effectLst/>
                        <a:latin typeface="Yu Gothic UI" panose="020B0500000000000000" pitchFamily="50" charset="-128"/>
                        <a:ea typeface="Yu Gothic UI" panose="020B0500000000000000" pitchFamily="50" charset="-128"/>
                      </a:endParaRPr>
                    </a:p>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新規雇用</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000" b="0" i="0" u="none" strike="noStrike">
                          <a:solidFill>
                            <a:srgbClr val="000000"/>
                          </a:solidFill>
                          <a:effectLst/>
                          <a:latin typeface="Yu Gothic UI" panose="020B0500000000000000" pitchFamily="50" charset="-128"/>
                          <a:ea typeface="Yu Gothic UI" panose="020B0500000000000000" pitchFamily="50" charset="-128"/>
                        </a:rPr>
                        <a:t>浜通り</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3818487"/>
                  </a:ext>
                </a:extLst>
              </a:tr>
              <a:tr h="329565">
                <a:tc vMerge="1">
                  <a:txBody>
                    <a:bodyPr/>
                    <a:lstStyle/>
                    <a:p>
                      <a:pPr algn="ctr" fontAlgn="ctr"/>
                      <a:endParaRPr lang="ja-JP" altLang="en-US" sz="1050" b="0" i="0" u="none" strike="noStrike">
                        <a:solidFill>
                          <a:srgbClr val="000000"/>
                        </a:solidFill>
                        <a:effectLst/>
                        <a:latin typeface="Yu Gothic UI" panose="020B0500000000000000" pitchFamily="50" charset="-128"/>
                        <a:ea typeface="Yu Gothic UI" panose="020B0500000000000000" pitchFamily="50" charset="-128"/>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000" b="0" i="0" u="none" strike="noStrike">
                          <a:solidFill>
                            <a:srgbClr val="000000"/>
                          </a:solidFill>
                          <a:effectLst/>
                          <a:latin typeface="Yu Gothic UI" panose="020B0500000000000000" pitchFamily="50" charset="-128"/>
                          <a:ea typeface="Yu Gothic UI" panose="020B0500000000000000" pitchFamily="50" charset="-128"/>
                        </a:rPr>
                        <a:t>浜通り外</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7092119"/>
                  </a:ext>
                </a:extLst>
              </a:tr>
            </a:tbl>
          </a:graphicData>
        </a:graphic>
      </p:graphicFrame>
      <p:sp>
        <p:nvSpPr>
          <p:cNvPr id="5" name="テキスト ボックス 4">
            <a:extLst>
              <a:ext uri="{FF2B5EF4-FFF2-40B4-BE49-F238E27FC236}">
                <a16:creationId xmlns:a16="http://schemas.microsoft.com/office/drawing/2014/main" id="{264D0C8C-7B6F-DD26-C64E-F8A95A3016CE}"/>
              </a:ext>
            </a:extLst>
          </p:cNvPr>
          <p:cNvSpPr txBox="1"/>
          <p:nvPr/>
        </p:nvSpPr>
        <p:spPr>
          <a:xfrm>
            <a:off x="6008053" y="5122812"/>
            <a:ext cx="3842400" cy="872922"/>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初採択年度を</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年目として今後の人員配置計画を示してください。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連携提案の場合は、連携全体ではなく、自社の人員配置計画を示</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してください</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2">
            <a:extLst>
              <a:ext uri="{FF2B5EF4-FFF2-40B4-BE49-F238E27FC236}">
                <a16:creationId xmlns:a16="http://schemas.microsoft.com/office/drawing/2014/main" id="{523C9E6A-CCB2-16CC-219B-513213A5E5AE}"/>
              </a:ext>
            </a:extLst>
          </p:cNvPr>
          <p:cNvGraphicFramePr>
            <a:graphicFrameLocks noGrp="1"/>
          </p:cNvGraphicFramePr>
          <p:nvPr>
            <p:extLst>
              <p:ext uri="{D42A27DB-BD31-4B8C-83A1-F6EECF244321}">
                <p14:modId xmlns:p14="http://schemas.microsoft.com/office/powerpoint/2010/main" val="1124992938"/>
              </p:ext>
            </p:extLst>
          </p:nvPr>
        </p:nvGraphicFramePr>
        <p:xfrm>
          <a:off x="5040432" y="1943654"/>
          <a:ext cx="4593088" cy="2140020"/>
        </p:xfrm>
        <a:graphic>
          <a:graphicData uri="http://schemas.openxmlformats.org/drawingml/2006/table">
            <a:tbl>
              <a:tblPr firstRow="1" firstCol="1" bandRow="1"/>
              <a:tblGrid>
                <a:gridCol w="173007">
                  <a:extLst>
                    <a:ext uri="{9D8B030D-6E8A-4147-A177-3AD203B41FA5}">
                      <a16:colId xmlns:a16="http://schemas.microsoft.com/office/drawing/2014/main" val="1348369346"/>
                    </a:ext>
                  </a:extLst>
                </a:gridCol>
                <a:gridCol w="1251729">
                  <a:extLst>
                    <a:ext uri="{9D8B030D-6E8A-4147-A177-3AD203B41FA5}">
                      <a16:colId xmlns:a16="http://schemas.microsoft.com/office/drawing/2014/main" val="1553214119"/>
                    </a:ext>
                  </a:extLst>
                </a:gridCol>
                <a:gridCol w="2448272">
                  <a:extLst>
                    <a:ext uri="{9D8B030D-6E8A-4147-A177-3AD203B41FA5}">
                      <a16:colId xmlns:a16="http://schemas.microsoft.com/office/drawing/2014/main" val="267808582"/>
                    </a:ext>
                  </a:extLst>
                </a:gridCol>
                <a:gridCol w="720080">
                  <a:extLst>
                    <a:ext uri="{9D8B030D-6E8A-4147-A177-3AD203B41FA5}">
                      <a16:colId xmlns:a16="http://schemas.microsoft.com/office/drawing/2014/main" val="222267863"/>
                    </a:ext>
                  </a:extLst>
                </a:gridCol>
              </a:tblGrid>
              <a:tr h="0">
                <a:tc gridSpan="2">
                  <a:txBody>
                    <a:bodyPr/>
                    <a:lstStyle/>
                    <a:p>
                      <a:pPr algn="ctr"/>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10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説明（具体的内容）</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1" kern="100">
                          <a:solidFill>
                            <a:schemeClr val="bg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実績値</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311383891"/>
                  </a:ext>
                </a:extLst>
              </a:tr>
              <a:tr h="396000">
                <a:tc>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本社機能の移転</a:t>
                      </a:r>
                      <a:endPar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6322732"/>
                  </a:ext>
                </a:extLst>
              </a:tr>
              <a:tr h="396000">
                <a:tc>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マザー工場の移転</a:t>
                      </a:r>
                      <a:endPar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5686281"/>
                  </a:ext>
                </a:extLst>
              </a:tr>
              <a:tr h="396000">
                <a:tc>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支店等の新設</a:t>
                      </a:r>
                      <a:endPar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81357"/>
                  </a:ext>
                </a:extLst>
              </a:tr>
              <a:tr h="396000">
                <a:tc>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地元企業との提携</a:t>
                      </a:r>
                      <a:endParaRPr lang="en-US" alt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（調達関連）</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6322175"/>
                  </a:ext>
                </a:extLst>
              </a:tr>
              <a:tr h="396000">
                <a:tc>
                  <a:txBody>
                    <a:bodyPr/>
                    <a:lstStyle/>
                    <a:p>
                      <a:pPr algn="ctr"/>
                      <a:endParaRPr lang="ja-JP" sz="1050" b="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b="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地元企業との連携</a:t>
                      </a:r>
                      <a:endParaRPr lang="en-US" altLang="ja-JP" sz="1050" b="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b="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（発注関連）</a:t>
                      </a:r>
                      <a:endParaRPr lang="ja-JP" sz="1050" b="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9851073"/>
                  </a:ext>
                </a:extLst>
              </a:tr>
            </a:tbl>
          </a:graphicData>
        </a:graphic>
      </p:graphicFrame>
      <p:sp>
        <p:nvSpPr>
          <p:cNvPr id="7" name="テキスト ボックス 6">
            <a:extLst>
              <a:ext uri="{FF2B5EF4-FFF2-40B4-BE49-F238E27FC236}">
                <a16:creationId xmlns:a16="http://schemas.microsoft.com/office/drawing/2014/main" id="{578B5E0D-ECA4-1265-73DE-3DCE2266C357}"/>
              </a:ext>
            </a:extLst>
          </p:cNvPr>
          <p:cNvSpPr txBox="1"/>
          <p:nvPr/>
        </p:nvSpPr>
        <p:spPr>
          <a:xfrm>
            <a:off x="6448425" y="2837544"/>
            <a:ext cx="3402027" cy="872922"/>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「説明（具体的内容）」欄には市町村名まで明示し記載してください。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「実績値」には昨年度の件数を数値にて記載してください。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586698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福島県浜通り地域における実用化・事業化の展開、産業復興に対する寄与② </a:t>
            </a:r>
            <a:r>
              <a:rPr lang="en-US" altLang="ja-JP"/>
              <a:t>【</a:t>
            </a:r>
            <a:r>
              <a:rPr lang="ja-JP" altLang="en-US"/>
              <a:t>継続申請のみ記載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graphicFrame>
        <p:nvGraphicFramePr>
          <p:cNvPr id="12" name="表 6">
            <a:extLst>
              <a:ext uri="{FF2B5EF4-FFF2-40B4-BE49-F238E27FC236}">
                <a16:creationId xmlns:a16="http://schemas.microsoft.com/office/drawing/2014/main" id="{F9ACA3EC-F6E3-446D-9FAB-A6AEEB36429F}"/>
              </a:ext>
            </a:extLst>
          </p:cNvPr>
          <p:cNvGraphicFramePr>
            <a:graphicFrameLocks noGrp="1"/>
          </p:cNvGraphicFramePr>
          <p:nvPr/>
        </p:nvGraphicFramePr>
        <p:xfrm>
          <a:off x="300766" y="742896"/>
          <a:ext cx="9332754" cy="5735612"/>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3886338">
                  <a:extLst>
                    <a:ext uri="{9D8B030D-6E8A-4147-A177-3AD203B41FA5}">
                      <a16:colId xmlns:a16="http://schemas.microsoft.com/office/drawing/2014/main" val="1221123920"/>
                    </a:ext>
                  </a:extLst>
                </a:gridCol>
                <a:gridCol w="3886338">
                  <a:extLst>
                    <a:ext uri="{9D8B030D-6E8A-4147-A177-3AD203B41FA5}">
                      <a16:colId xmlns:a16="http://schemas.microsoft.com/office/drawing/2014/main" val="2609185106"/>
                    </a:ext>
                  </a:extLst>
                </a:gridCol>
              </a:tblGrid>
              <a:tr h="326122">
                <a:tc gridSpan="3">
                  <a:txBody>
                    <a:bodyPr/>
                    <a:lstStyle/>
                    <a:p>
                      <a:pPr algn="l"/>
                      <a:r>
                        <a:rPr kumimoji="1" lang="en-US" altLang="ja-JP" sz="1050" b="1"/>
                        <a:t>※</a:t>
                      </a:r>
                      <a:r>
                        <a:rPr kumimoji="1" lang="ja-JP" altLang="en-US" sz="1050" b="1"/>
                        <a:t>過年度実績</a:t>
                      </a:r>
                      <a:endParaRPr kumimoji="1" lang="en-US" altLang="ja-JP" sz="1050" b="1"/>
                    </a:p>
                    <a:p>
                      <a:pPr algn="l"/>
                      <a:r>
                        <a:rPr kumimoji="1" lang="ja-JP" altLang="en-US" sz="1050" b="1"/>
                        <a:t>■その他要素に関する実績（経済波及効果等）</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a:noFill/>
                    </a:lnL>
                  </a:tcPr>
                </a:tc>
                <a:extLst>
                  <a:ext uri="{0D108BD9-81ED-4DB2-BD59-A6C34878D82A}">
                    <a16:rowId xmlns:a16="http://schemas.microsoft.com/office/drawing/2014/main" val="4002485010"/>
                  </a:ext>
                </a:extLst>
              </a:tr>
              <a:tr h="193008">
                <a:tc rowSpan="2">
                  <a:txBody>
                    <a:bodyPr/>
                    <a:lstStyle/>
                    <a:p>
                      <a:pPr algn="ctr"/>
                      <a:r>
                        <a:rPr kumimoji="1" lang="ja-JP" altLang="en-US" sz="1050" b="1">
                          <a:solidFill>
                            <a:srgbClr val="FF0E0E"/>
                          </a:solidFill>
                        </a:rPr>
                        <a:t>福島県浜通り地域における実用化・事業化の展開、</a:t>
                      </a:r>
                      <a:br>
                        <a:rPr kumimoji="1" lang="en-US" altLang="ja-JP" sz="1050" b="1">
                          <a:solidFill>
                            <a:srgbClr val="FF0E0E"/>
                          </a:solidFill>
                        </a:rPr>
                      </a:br>
                      <a:r>
                        <a:rPr kumimoji="1" lang="ja-JP" altLang="en-US" sz="1050" b="1">
                          <a:solidFill>
                            <a:srgbClr val="FF0E0E"/>
                          </a:solidFill>
                        </a:rPr>
                        <a:t>産業復興に対する寄与</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gridSpan="2">
                  <a:txBody>
                    <a:bodyPr/>
                    <a:lstStyle/>
                    <a:p>
                      <a:pPr algn="ctr"/>
                      <a:r>
                        <a:rPr kumimoji="1" lang="ja-JP" altLang="en-US" sz="1050" b="1">
                          <a:solidFill>
                            <a:schemeClr val="bg1"/>
                          </a:solidFill>
                        </a:rPr>
                        <a:t>各年度の達成状況</a:t>
                      </a:r>
                      <a:endParaRPr kumimoji="1" lang="en-US" altLang="ja-JP" sz="1050" b="1">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sz="105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193008">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solidFill>
                            <a:schemeClr val="bg1"/>
                          </a:solidFill>
                        </a:rPr>
                        <a:t>1</a:t>
                      </a:r>
                      <a:r>
                        <a:rPr kumimoji="1" lang="ja-JP" altLang="en-US" sz="1050" b="1">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en-US" altLang="ja-JP" sz="1050" b="1">
                          <a:solidFill>
                            <a:schemeClr val="bg1"/>
                          </a:solidFill>
                        </a:rPr>
                        <a:t>2</a:t>
                      </a:r>
                      <a:r>
                        <a:rPr kumimoji="1" lang="ja-JP" altLang="en-US" sz="1050" b="1">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438041475"/>
                  </a:ext>
                </a:extLst>
              </a:tr>
              <a:tr h="11978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solidFill>
                            <a:srgbClr val="FF0E0E"/>
                          </a:solidFill>
                        </a:rPr>
                        <a:t>【</a:t>
                      </a:r>
                      <a:r>
                        <a:rPr kumimoji="1" lang="ja-JP" altLang="en-US" sz="1050">
                          <a:solidFill>
                            <a:srgbClr val="FF0E0E"/>
                          </a:solidFill>
                        </a:rPr>
                        <a:t>拠点整備関連</a:t>
                      </a:r>
                      <a:r>
                        <a:rPr kumimoji="1" lang="en-US" altLang="ja-JP" sz="1050">
                          <a:solidFill>
                            <a:srgbClr val="FF0E0E"/>
                          </a:solidFill>
                        </a:rPr>
                        <a:t>】</a:t>
                      </a:r>
                      <a:br>
                        <a:rPr kumimoji="1" lang="en-US" altLang="ja-JP" sz="1050">
                          <a:solidFill>
                            <a:srgbClr val="FF0E0E"/>
                          </a:solidFill>
                        </a:rPr>
                      </a:br>
                      <a:r>
                        <a:rPr kumimoji="1" lang="ja-JP" altLang="en-US" sz="1050">
                          <a:solidFill>
                            <a:srgbClr val="FF0E0E"/>
                          </a:solidFill>
                        </a:rPr>
                        <a:t>浜通りでの事業展開計画</a:t>
                      </a:r>
                      <a:endParaRPr kumimoji="1" lang="en-US" altLang="ja-JP" sz="1050">
                        <a:solidFill>
                          <a:srgbClr val="FF0E0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E0E"/>
                          </a:solidFill>
                        </a:rPr>
                        <a:t>・本社機能の移転</a:t>
                      </a:r>
                      <a:endParaRPr kumimoji="1" lang="en-US" altLang="ja-JP" sz="1050">
                        <a:solidFill>
                          <a:srgbClr val="FF0E0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E0E"/>
                          </a:solidFill>
                        </a:rPr>
                        <a:t>・マザー工場の移転</a:t>
                      </a:r>
                      <a:endParaRPr kumimoji="1" lang="en-US" altLang="ja-JP" sz="1050">
                        <a:solidFill>
                          <a:srgbClr val="FF0E0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E0E"/>
                          </a:solidFill>
                        </a:rPr>
                        <a:t>・支店等の新設</a:t>
                      </a:r>
                      <a:endParaRPr kumimoji="1" lang="en-US" altLang="ja-JP" sz="1050">
                        <a:solidFill>
                          <a:srgbClr val="FF0E0E"/>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1978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solidFill>
                            <a:srgbClr val="FF0E0E"/>
                          </a:solidFill>
                        </a:rPr>
                        <a:t>【</a:t>
                      </a:r>
                      <a:r>
                        <a:rPr kumimoji="1" lang="ja-JP" altLang="en-US" sz="1050">
                          <a:solidFill>
                            <a:srgbClr val="FF0E0E"/>
                          </a:solidFill>
                        </a:rPr>
                        <a:t>調達・発注関連</a:t>
                      </a:r>
                      <a:r>
                        <a:rPr kumimoji="1" lang="en-US" altLang="ja-JP" sz="1050">
                          <a:solidFill>
                            <a:srgbClr val="FF0E0E"/>
                          </a:solidFill>
                        </a:rPr>
                        <a:t>】</a:t>
                      </a:r>
                      <a:br>
                        <a:rPr kumimoji="1" lang="en-US" altLang="ja-JP" sz="1050">
                          <a:solidFill>
                            <a:srgbClr val="FF0E0E"/>
                          </a:solidFill>
                        </a:rPr>
                      </a:br>
                      <a:r>
                        <a:rPr kumimoji="1" lang="ja-JP" altLang="en-US" sz="1050">
                          <a:solidFill>
                            <a:srgbClr val="FF0E0E"/>
                          </a:solidFill>
                        </a:rPr>
                        <a:t>浜通りでの事業展開計画</a:t>
                      </a:r>
                      <a:endParaRPr kumimoji="1" lang="en-US" altLang="ja-JP" sz="1050">
                        <a:solidFill>
                          <a:srgbClr val="FF0E0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E0E"/>
                          </a:solidFill>
                        </a:rPr>
                        <a:t>・地元企業との提携</a:t>
                      </a:r>
                      <a:br>
                        <a:rPr kumimoji="1" lang="en-US" altLang="ja-JP" sz="1050">
                          <a:solidFill>
                            <a:srgbClr val="FF0E0E"/>
                          </a:solidFill>
                        </a:rPr>
                      </a:br>
                      <a:r>
                        <a:rPr kumimoji="1" lang="ja-JP" altLang="en-US" sz="1050">
                          <a:solidFill>
                            <a:srgbClr val="FF0E0E"/>
                          </a:solidFill>
                        </a:rPr>
                        <a:t>　（調達・発注関連）</a:t>
                      </a:r>
                    </a:p>
                    <a:p>
                      <a:endParaRPr kumimoji="1" lang="ja-JP" altLang="en-US" sz="1050">
                        <a:solidFill>
                          <a:srgbClr val="FF0E0E"/>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1197878">
                <a:tc>
                  <a:txBody>
                    <a:bodyPr/>
                    <a:lstStyle/>
                    <a:p>
                      <a:r>
                        <a:rPr kumimoji="1" lang="en-US" altLang="ja-JP" sz="1050">
                          <a:solidFill>
                            <a:srgbClr val="FF0E0E"/>
                          </a:solidFill>
                        </a:rPr>
                        <a:t>【</a:t>
                      </a:r>
                      <a:r>
                        <a:rPr kumimoji="1" lang="ja-JP" altLang="en-US" sz="1050">
                          <a:solidFill>
                            <a:srgbClr val="FF0E0E"/>
                          </a:solidFill>
                        </a:rPr>
                        <a:t>人材雇用関連</a:t>
                      </a:r>
                      <a:r>
                        <a:rPr kumimoji="1" lang="en-US" altLang="ja-JP" sz="1050">
                          <a:solidFill>
                            <a:srgbClr val="FF0E0E"/>
                          </a:solidFill>
                        </a:rPr>
                        <a:t>】</a:t>
                      </a:r>
                    </a:p>
                    <a:p>
                      <a:r>
                        <a:rPr kumimoji="1" lang="ja-JP" altLang="en-US" sz="1050">
                          <a:solidFill>
                            <a:srgbClr val="FF0E0E"/>
                          </a:solidFill>
                        </a:rPr>
                        <a:t>・人員配置計画</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11978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solidFill>
                            <a:srgbClr val="FF0E0E"/>
                          </a:solidFill>
                        </a:rPr>
                        <a:t>【</a:t>
                      </a:r>
                      <a:r>
                        <a:rPr kumimoji="1" lang="ja-JP" altLang="en-US" sz="1050">
                          <a:solidFill>
                            <a:srgbClr val="FF0E0E"/>
                          </a:solidFill>
                        </a:rPr>
                        <a:t>知的財産関連</a:t>
                      </a:r>
                      <a:r>
                        <a:rPr kumimoji="1" lang="en-US" altLang="ja-JP" sz="1050">
                          <a:solidFill>
                            <a:srgbClr val="FF0E0E"/>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a:solidFill>
                            <a:srgbClr val="FF0E0E"/>
                          </a:solidFill>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a:solidFill>
                            <a:srgbClr val="FF0E0E"/>
                          </a:solidFill>
                          <a:latin typeface="Yu Gothic UI" panose="020B0500000000000000" pitchFamily="50" charset="-128"/>
                          <a:ea typeface="Yu Gothic UI" panose="020B0500000000000000" pitchFamily="50" charset="-128"/>
                          <a:sym typeface="Yu Gothic UI" panose="020B0500000000000000" pitchFamily="50" charset="-128"/>
                        </a:rPr>
                        <a:t>知的財産出願件数</a:t>
                      </a:r>
                      <a:endParaRPr kumimoji="1" lang="ja-JP" altLang="en-US" sz="1050">
                        <a:solidFill>
                          <a:srgbClr val="FF0E0E"/>
                        </a:solidFill>
                      </a:endParaRPr>
                    </a:p>
                    <a:p>
                      <a:endParaRPr kumimoji="1" lang="ja-JP" altLang="en-US" sz="1050">
                        <a:solidFill>
                          <a:srgbClr val="FF0E0E"/>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7000968"/>
                  </a:ext>
                </a:extLst>
              </a:tr>
            </a:tbl>
          </a:graphicData>
        </a:graphic>
      </p:graphicFrame>
      <p:sp>
        <p:nvSpPr>
          <p:cNvPr id="10" name="テキスト ボックス 9">
            <a:extLst>
              <a:ext uri="{FF2B5EF4-FFF2-40B4-BE49-F238E27FC236}">
                <a16:creationId xmlns:a16="http://schemas.microsoft.com/office/drawing/2014/main" id="{BE92625A-37FB-4FEB-81E0-2A4765A2B906}"/>
              </a:ext>
            </a:extLst>
          </p:cNvPr>
          <p:cNvSpPr txBox="1"/>
          <p:nvPr/>
        </p:nvSpPr>
        <p:spPr>
          <a:xfrm>
            <a:off x="3152800" y="5517232"/>
            <a:ext cx="4603369" cy="71133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達成状況については、具体的な数値で客観的に示してください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計画に対して未達があった場合には、その要因と対応方針を示してください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正方形/長方形 17">
            <a:extLst>
              <a:ext uri="{FF2B5EF4-FFF2-40B4-BE49-F238E27FC236}">
                <a16:creationId xmlns:a16="http://schemas.microsoft.com/office/drawing/2014/main" id="{C4163770-048B-D05E-3400-FFE32ACDF4E5}"/>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Tree>
    <p:extLst>
      <p:ext uri="{BB962C8B-B14F-4D97-AF65-F5344CB8AC3E}">
        <p14:creationId xmlns:p14="http://schemas.microsoft.com/office/powerpoint/2010/main" val="2011696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経営安定性</a:t>
            </a:r>
            <a:endParaRPr lang="en-US" altLang="ja-JP"/>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pic>
        <p:nvPicPr>
          <p:cNvPr id="8310" name="二等辺三角形 3">
            <a:extLst>
              <a:ext uri="{FF2B5EF4-FFF2-40B4-BE49-F238E27FC236}">
                <a16:creationId xmlns:a16="http://schemas.microsoft.com/office/drawing/2014/main" id="{5D7B7777-F057-46FD-83A7-D4F218EB34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57150"/>
            <a:ext cx="2352675"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タイトル 1">
            <a:extLst>
              <a:ext uri="{FF2B5EF4-FFF2-40B4-BE49-F238E27FC236}">
                <a16:creationId xmlns:a16="http://schemas.microsoft.com/office/drawing/2014/main" id="{C51E9C7D-45A3-4920-B4EB-5EA2226FCFAF}"/>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62CAAC74-E2C6-4D61-A001-702EDED3D34A}"/>
              </a:ext>
            </a:extLst>
          </p:cNvPr>
          <p:cNvSpPr/>
          <p:nvPr/>
        </p:nvSpPr>
        <p:spPr>
          <a:xfrm>
            <a:off x="8561333" y="228745"/>
            <a:ext cx="1080119" cy="288001"/>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経営安定性</a:t>
            </a:r>
          </a:p>
        </p:txBody>
      </p:sp>
      <p:sp>
        <p:nvSpPr>
          <p:cNvPr id="6" name="テキスト ボックス 5">
            <a:extLst>
              <a:ext uri="{FF2B5EF4-FFF2-40B4-BE49-F238E27FC236}">
                <a16:creationId xmlns:a16="http://schemas.microsoft.com/office/drawing/2014/main" id="{C4A6E026-3BC2-23AB-7A7C-4895025AF6E0}"/>
              </a:ext>
            </a:extLst>
          </p:cNvPr>
          <p:cNvSpPr txBox="1"/>
          <p:nvPr/>
        </p:nvSpPr>
        <p:spPr>
          <a:xfrm>
            <a:off x="344488" y="5765438"/>
            <a:ext cx="5922962" cy="84983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別に用意してあるエクセルシートに数値を入力後、該当部分を</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貼り付けて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作成してください</a:t>
            </a:r>
            <a:r>
              <a:rPr kumimoji="1" lang="ja-JP" altLang="en-US" sz="80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（オブジェクト形式）。</a:t>
            </a:r>
            <a:br>
              <a:rPr kumimoji="1" lang="en-US" altLang="ja-JP" sz="8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ctrl + alt + V</a:t>
            </a:r>
            <a:r>
              <a:rPr kumimoji="1" lang="ja-JP" altLang="en-US" sz="90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」で貼り付けることで、形式を選択できます）</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数値の根拠となる財務書類</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を添付してください。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4" name="オブジェクト 3">
            <a:extLst>
              <a:ext uri="{FF2B5EF4-FFF2-40B4-BE49-F238E27FC236}">
                <a16:creationId xmlns:a16="http://schemas.microsoft.com/office/drawing/2014/main" id="{66254E1C-1407-C567-E23A-D6A0BF4B8193}"/>
              </a:ext>
            </a:extLst>
          </p:cNvPr>
          <p:cNvGraphicFramePr>
            <a:graphicFrameLocks noChangeAspect="1"/>
          </p:cNvGraphicFramePr>
          <p:nvPr>
            <p:extLst>
              <p:ext uri="{D42A27DB-BD31-4B8C-83A1-F6EECF244321}">
                <p14:modId xmlns:p14="http://schemas.microsoft.com/office/powerpoint/2010/main" val="3995752989"/>
              </p:ext>
            </p:extLst>
          </p:nvPr>
        </p:nvGraphicFramePr>
        <p:xfrm>
          <a:off x="207130" y="671239"/>
          <a:ext cx="9491740" cy="4990009"/>
        </p:xfrm>
        <a:graphic>
          <a:graphicData uri="http://schemas.openxmlformats.org/presentationml/2006/ole">
            <mc:AlternateContent xmlns:mc="http://schemas.openxmlformats.org/markup-compatibility/2006">
              <mc:Choice xmlns:v="urn:schemas-microsoft-com:vml" Requires="v">
                <p:oleObj name="Worksheet" r:id="rId4" imgW="12830375" imgH="6743700" progId="Excel.Sheet.12">
                  <p:embed/>
                </p:oleObj>
              </mc:Choice>
              <mc:Fallback>
                <p:oleObj name="Worksheet" r:id="rId4" imgW="12830375" imgH="6743700" progId="Excel.Sheet.12">
                  <p:embed/>
                  <p:pic>
                    <p:nvPicPr>
                      <p:cNvPr id="4" name="オブジェクト 3">
                        <a:extLst>
                          <a:ext uri="{FF2B5EF4-FFF2-40B4-BE49-F238E27FC236}">
                            <a16:creationId xmlns:a16="http://schemas.microsoft.com/office/drawing/2014/main" id="{66254E1C-1407-C567-E23A-D6A0BF4B8193}"/>
                          </a:ext>
                        </a:extLst>
                      </p:cNvPr>
                      <p:cNvPicPr/>
                      <p:nvPr/>
                    </p:nvPicPr>
                    <p:blipFill>
                      <a:blip r:embed="rId5"/>
                      <a:stretch>
                        <a:fillRect/>
                      </a:stretch>
                    </p:blipFill>
                    <p:spPr>
                      <a:xfrm>
                        <a:off x="207130" y="671239"/>
                        <a:ext cx="9491740" cy="4990009"/>
                      </a:xfrm>
                      <a:prstGeom prst="rect">
                        <a:avLst/>
                      </a:prstGeom>
                    </p:spPr>
                  </p:pic>
                </p:oleObj>
              </mc:Fallback>
            </mc:AlternateContent>
          </a:graphicData>
        </a:graphic>
      </p:graphicFrame>
    </p:spTree>
    <p:extLst>
      <p:ext uri="{BB962C8B-B14F-4D97-AF65-F5344CB8AC3E}">
        <p14:creationId xmlns:p14="http://schemas.microsoft.com/office/powerpoint/2010/main" val="432984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F277B-03D6-FD6E-8585-11E395881FC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B237D5F-2E7F-17BA-F26E-333F283C3701}"/>
              </a:ext>
            </a:extLst>
          </p:cNvPr>
          <p:cNvSpPr>
            <a:spLocks noGrp="1"/>
          </p:cNvSpPr>
          <p:nvPr>
            <p:ph type="title"/>
          </p:nvPr>
        </p:nvSpPr>
        <p:spPr>
          <a:xfrm>
            <a:off x="272480" y="188640"/>
            <a:ext cx="9361039" cy="351109"/>
          </a:xfrm>
        </p:spPr>
        <p:txBody>
          <a:bodyPr vert="horz"/>
          <a:lstStyle/>
          <a:p>
            <a:r>
              <a:rPr lang="zh-TW" altLang="en-US">
                <a:sym typeface="Yu Gothic UI" panose="020B0500000000000000" pitchFamily="50" charset="-128"/>
              </a:rPr>
              <a:t>申請企業説明書</a:t>
            </a:r>
            <a:endParaRPr lang="ja-JP" altLang="en-US">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BBBC64D2-12B7-F586-0E21-42956D5BD51B}"/>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3D5112E2-5D70-273B-4729-94E0647F862F}"/>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6" name="表 8">
            <a:extLst>
              <a:ext uri="{FF2B5EF4-FFF2-40B4-BE49-F238E27FC236}">
                <a16:creationId xmlns:a16="http://schemas.microsoft.com/office/drawing/2014/main" id="{767E524F-501F-79B7-7FDA-411AFC8B69E3}"/>
              </a:ext>
            </a:extLst>
          </p:cNvPr>
          <p:cNvGraphicFramePr>
            <a:graphicFrameLocks noGrp="1"/>
          </p:cNvGraphicFramePr>
          <p:nvPr>
            <p:extLst>
              <p:ext uri="{D42A27DB-BD31-4B8C-83A1-F6EECF244321}">
                <p14:modId xmlns:p14="http://schemas.microsoft.com/office/powerpoint/2010/main" val="2186316587"/>
              </p:ext>
            </p:extLst>
          </p:nvPr>
        </p:nvGraphicFramePr>
        <p:xfrm>
          <a:off x="280191" y="692696"/>
          <a:ext cx="4456785" cy="5288580"/>
        </p:xfrm>
        <a:graphic>
          <a:graphicData uri="http://schemas.openxmlformats.org/drawingml/2006/table">
            <a:tbl>
              <a:tblPr firstRow="1" bandRow="1">
                <a:tableStyleId>{2D5ABB26-0587-4C30-8999-92F81FD0307C}</a:tableStyleId>
              </a:tblPr>
              <a:tblGrid>
                <a:gridCol w="1703797">
                  <a:extLst>
                    <a:ext uri="{9D8B030D-6E8A-4147-A177-3AD203B41FA5}">
                      <a16:colId xmlns:a16="http://schemas.microsoft.com/office/drawing/2014/main" val="2115539018"/>
                    </a:ext>
                  </a:extLst>
                </a:gridCol>
                <a:gridCol w="2752988">
                  <a:extLst>
                    <a:ext uri="{9D8B030D-6E8A-4147-A177-3AD203B41FA5}">
                      <a16:colId xmlns:a16="http://schemas.microsoft.com/office/drawing/2014/main" val="1876329676"/>
                    </a:ext>
                  </a:extLst>
                </a:gridCol>
              </a:tblGrid>
              <a:tr h="90673">
                <a:tc gridSpan="2">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 </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申請企業の説明</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5836952"/>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企業・事業者名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509893"/>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本社所在地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主な事業所とその所在地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連絡先（電話番号）</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代表者役職・氏名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資本金</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主な出資者（出資割合）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1288480"/>
                  </a:ext>
                </a:extLst>
              </a:tr>
              <a:tr h="906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設立年月日</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1535259"/>
                  </a:ext>
                </a:extLst>
              </a:tr>
              <a:tr h="238715">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主事業の業種名</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日本標準産業分類（中分類以下）による</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3529441"/>
                  </a:ext>
                </a:extLst>
              </a:tr>
              <a:tr h="2387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会社概要</a:t>
                      </a:r>
                      <a:b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b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（企業の紹介や主な生業、特に</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PR</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したい事項（</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150</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文字程度まで、記述任意））</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9522410"/>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主製品、サービス等</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8590402"/>
                  </a:ext>
                </a:extLst>
              </a:tr>
              <a:tr h="164694">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経営上の強み（経営ノウハウ・技術等のアピール）</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4214127"/>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経営環境及び経営課題</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957271"/>
                  </a:ext>
                </a:extLst>
              </a:tr>
              <a:tr h="164694">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従業員数（全体）</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（内、研究員数）</a:t>
                      </a:r>
                      <a:endParaRPr kumimoji="1" lang="en-US" altLang="ja-JP"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9378357"/>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主なグループ会社名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4560654"/>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企業分類</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中小企業／大企業／みなし大企業</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8831325"/>
                  </a:ext>
                </a:extLst>
              </a:tr>
              <a:tr h="90673">
                <a:tc>
                  <a:txBody>
                    <a:bodyPr/>
                    <a:lstStyle/>
                    <a:p>
                      <a:pPr algn="l"/>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パートナーシップ構築宣言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　　有　・　無</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2131245"/>
                  </a:ext>
                </a:extLst>
              </a:tr>
            </a:tbl>
          </a:graphicData>
        </a:graphic>
      </p:graphicFrame>
      <p:graphicFrame>
        <p:nvGraphicFramePr>
          <p:cNvPr id="14" name="表 8">
            <a:extLst>
              <a:ext uri="{FF2B5EF4-FFF2-40B4-BE49-F238E27FC236}">
                <a16:creationId xmlns:a16="http://schemas.microsoft.com/office/drawing/2014/main" id="{2227D0E2-AC66-1B96-19D5-3BFACE9C86F9}"/>
              </a:ext>
            </a:extLst>
          </p:cNvPr>
          <p:cNvGraphicFramePr>
            <a:graphicFrameLocks noGrp="1"/>
          </p:cNvGraphicFramePr>
          <p:nvPr>
            <p:extLst>
              <p:ext uri="{D42A27DB-BD31-4B8C-83A1-F6EECF244321}">
                <p14:modId xmlns:p14="http://schemas.microsoft.com/office/powerpoint/2010/main" val="2702780949"/>
              </p:ext>
            </p:extLst>
          </p:nvPr>
        </p:nvGraphicFramePr>
        <p:xfrm>
          <a:off x="5147576" y="692696"/>
          <a:ext cx="4504095" cy="1104120"/>
        </p:xfrm>
        <a:graphic>
          <a:graphicData uri="http://schemas.openxmlformats.org/drawingml/2006/table">
            <a:tbl>
              <a:tblPr firstRow="1" bandRow="1">
                <a:tableStyleId>{2D5ABB26-0587-4C30-8999-92F81FD0307C}</a:tableStyleId>
              </a:tblPr>
              <a:tblGrid>
                <a:gridCol w="1222938">
                  <a:extLst>
                    <a:ext uri="{9D8B030D-6E8A-4147-A177-3AD203B41FA5}">
                      <a16:colId xmlns:a16="http://schemas.microsoft.com/office/drawing/2014/main" val="457107957"/>
                    </a:ext>
                  </a:extLst>
                </a:gridCol>
                <a:gridCol w="1093719">
                  <a:extLst>
                    <a:ext uri="{9D8B030D-6E8A-4147-A177-3AD203B41FA5}">
                      <a16:colId xmlns:a16="http://schemas.microsoft.com/office/drawing/2014/main" val="3281596624"/>
                    </a:ext>
                  </a:extLst>
                </a:gridCol>
                <a:gridCol w="1093719">
                  <a:extLst>
                    <a:ext uri="{9D8B030D-6E8A-4147-A177-3AD203B41FA5}">
                      <a16:colId xmlns:a16="http://schemas.microsoft.com/office/drawing/2014/main" val="3156510720"/>
                    </a:ext>
                  </a:extLst>
                </a:gridCol>
                <a:gridCol w="1093719">
                  <a:extLst>
                    <a:ext uri="{9D8B030D-6E8A-4147-A177-3AD203B41FA5}">
                      <a16:colId xmlns:a16="http://schemas.microsoft.com/office/drawing/2014/main" val="2582832797"/>
                    </a:ext>
                  </a:extLst>
                </a:gridCol>
              </a:tblGrid>
              <a:tr h="0">
                <a:tc gridSpan="4">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 </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決算状況</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 </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直近過去３年分の各年の課税所得額と過去</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 </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年分の平均額</a:t>
                      </a:r>
                      <a:endParaRPr kumimoji="1" lang="en-US" altLang="zh-TW" sz="1050">
                        <a:latin typeface="Yu Gothic UI" panose="020B0500000000000000" pitchFamily="50" charset="-128"/>
                        <a:ea typeface="Yu Gothic UI" panose="020B0500000000000000" pitchFamily="50" charset="-128"/>
                        <a:sym typeface="Yu Gothic UI" panose="020B0500000000000000" pitchFamily="50" charset="-128"/>
                      </a:endParaRPr>
                    </a:p>
                    <a:p>
                      <a:pPr algn="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単位（円）</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区分</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直近</a:t>
                      </a:r>
                    </a:p>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963870"/>
                  </a:ext>
                </a:extLst>
              </a:tr>
              <a:tr h="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課税所得</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過去</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年分の平均値</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959174"/>
                  </a:ext>
                </a:extLst>
              </a:tr>
            </a:tbl>
          </a:graphicData>
        </a:graphic>
      </p:graphicFrame>
      <p:graphicFrame>
        <p:nvGraphicFramePr>
          <p:cNvPr id="10" name="表 9">
            <a:extLst>
              <a:ext uri="{FF2B5EF4-FFF2-40B4-BE49-F238E27FC236}">
                <a16:creationId xmlns:a16="http://schemas.microsoft.com/office/drawing/2014/main" id="{4559B0DF-A6E4-41D7-DE55-951EAD5CA6B7}"/>
              </a:ext>
            </a:extLst>
          </p:cNvPr>
          <p:cNvGraphicFramePr>
            <a:graphicFrameLocks noGrp="1"/>
          </p:cNvGraphicFramePr>
          <p:nvPr>
            <p:extLst>
              <p:ext uri="{D42A27DB-BD31-4B8C-83A1-F6EECF244321}">
                <p14:modId xmlns:p14="http://schemas.microsoft.com/office/powerpoint/2010/main" val="3931036995"/>
              </p:ext>
            </p:extLst>
          </p:nvPr>
        </p:nvGraphicFramePr>
        <p:xfrm>
          <a:off x="5147576" y="2092755"/>
          <a:ext cx="4504096" cy="2568060"/>
        </p:xfrm>
        <a:graphic>
          <a:graphicData uri="http://schemas.openxmlformats.org/drawingml/2006/table">
            <a:tbl>
              <a:tblPr firstRow="1" bandRow="1">
                <a:tableStyleId>{2D5ABB26-0587-4C30-8999-92F81FD0307C}</a:tableStyleId>
              </a:tblPr>
              <a:tblGrid>
                <a:gridCol w="525504">
                  <a:extLst>
                    <a:ext uri="{9D8B030D-6E8A-4147-A177-3AD203B41FA5}">
                      <a16:colId xmlns:a16="http://schemas.microsoft.com/office/drawing/2014/main" val="457107957"/>
                    </a:ext>
                  </a:extLst>
                </a:gridCol>
                <a:gridCol w="1008112">
                  <a:extLst>
                    <a:ext uri="{9D8B030D-6E8A-4147-A177-3AD203B41FA5}">
                      <a16:colId xmlns:a16="http://schemas.microsoft.com/office/drawing/2014/main" val="3281596624"/>
                    </a:ext>
                  </a:extLst>
                </a:gridCol>
                <a:gridCol w="936104">
                  <a:extLst>
                    <a:ext uri="{9D8B030D-6E8A-4147-A177-3AD203B41FA5}">
                      <a16:colId xmlns:a16="http://schemas.microsoft.com/office/drawing/2014/main" val="3156510720"/>
                    </a:ext>
                  </a:extLst>
                </a:gridCol>
                <a:gridCol w="1512168">
                  <a:extLst>
                    <a:ext uri="{9D8B030D-6E8A-4147-A177-3AD203B41FA5}">
                      <a16:colId xmlns:a16="http://schemas.microsoft.com/office/drawing/2014/main" val="2582832797"/>
                    </a:ext>
                  </a:extLst>
                </a:gridCol>
                <a:gridCol w="522208">
                  <a:extLst>
                    <a:ext uri="{9D8B030D-6E8A-4147-A177-3AD203B41FA5}">
                      <a16:colId xmlns:a16="http://schemas.microsoft.com/office/drawing/2014/main" val="737728957"/>
                    </a:ext>
                  </a:extLst>
                </a:gridCol>
              </a:tblGrid>
              <a:tr h="0">
                <a:tc gridSpan="4">
                  <a:txBody>
                    <a:bodyPr/>
                    <a:lstStyle/>
                    <a:p>
                      <a:pPr algn="l"/>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 </a:t>
                      </a:r>
                      <a:r>
                        <a:rPr kumimoji="1" lang="zh-TW" altLang="en-US" sz="1050">
                          <a:latin typeface="Yu Gothic UI" panose="020B0500000000000000" pitchFamily="50" charset="-128"/>
                          <a:ea typeface="Yu Gothic UI" panose="020B0500000000000000" pitchFamily="50" charset="-128"/>
                          <a:sym typeface="Yu Gothic UI" panose="020B0500000000000000" pitchFamily="50" charset="-128"/>
                        </a:rPr>
                        <a:t>研究開発関係補助金利用実績</a:t>
                      </a:r>
                      <a:endParaRPr kumimoji="1" lang="en-US" altLang="zh-TW"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en-US" altLang="zh-TW"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lang="ja-JP" sz="1050" kern="100">
                          <a:effectLst/>
                          <a:latin typeface="+mn-ea"/>
                          <a:ea typeface="+mn-ea"/>
                          <a:cs typeface="Times New Roman" panose="02020603050405020304" pitchFamily="18" charset="0"/>
                        </a:rPr>
                        <a:t>年度</a:t>
                      </a:r>
                      <a:endParaRPr lang="en-US" altLang="ja-JP" sz="1050" kern="100">
                        <a:effectLst/>
                        <a:latin typeface="+mn-ea"/>
                        <a:ea typeface="+mn-ea"/>
                        <a:cs typeface="Times New Roman" panose="02020603050405020304" pitchFamily="18" charset="0"/>
                      </a:endParaRPr>
                    </a:p>
                    <a:p>
                      <a:pPr algn="ctr"/>
                      <a:r>
                        <a:rPr lang="en-US" altLang="ja-JP" sz="1050" kern="100">
                          <a:effectLst/>
                          <a:latin typeface="+mn-ea"/>
                          <a:ea typeface="+mn-ea"/>
                          <a:cs typeface="Times New Roman" panose="02020603050405020304" pitchFamily="18" charset="0"/>
                        </a:rPr>
                        <a:t>(</a:t>
                      </a:r>
                      <a:r>
                        <a:rPr lang="ja-JP" altLang="en-US" sz="1050" kern="100">
                          <a:effectLst/>
                          <a:latin typeface="+mn-ea"/>
                          <a:ea typeface="+mn-ea"/>
                          <a:cs typeface="Times New Roman" panose="02020603050405020304" pitchFamily="18" charset="0"/>
                        </a:rPr>
                        <a:t>和暦</a:t>
                      </a:r>
                      <a:r>
                        <a:rPr lang="en-US" altLang="ja-JP" sz="1050" kern="100">
                          <a:effectLst/>
                          <a:latin typeface="+mn-ea"/>
                          <a:ea typeface="+mn-ea"/>
                          <a:cs typeface="Times New Roman" panose="02020603050405020304" pitchFamily="18" charset="0"/>
                        </a:rPr>
                        <a:t>)</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effectLst/>
                          <a:latin typeface="+mn-ea"/>
                          <a:ea typeface="+mn-ea"/>
                          <a:cs typeface="Times New Roman" panose="02020603050405020304" pitchFamily="18" charset="0"/>
                        </a:rPr>
                        <a:t>事業主体</a:t>
                      </a:r>
                    </a:p>
                    <a:p>
                      <a:pPr algn="ctr"/>
                      <a:r>
                        <a:rPr lang="en-US" altLang="ja-JP" sz="1050" kern="100">
                          <a:effectLst/>
                          <a:latin typeface="+mn-ea"/>
                          <a:ea typeface="+mn-ea"/>
                          <a:cs typeface="Times New Roman" panose="02020603050405020304" pitchFamily="18" charset="0"/>
                        </a:rPr>
                        <a:t>(</a:t>
                      </a:r>
                      <a:r>
                        <a:rPr lang="ja-JP" sz="1050" kern="100">
                          <a:effectLst/>
                          <a:latin typeface="+mn-ea"/>
                          <a:ea typeface="+mn-ea"/>
                          <a:cs typeface="Times New Roman" panose="02020603050405020304" pitchFamily="18" charset="0"/>
                        </a:rPr>
                        <a:t>官公庁省名等</a:t>
                      </a:r>
                      <a:r>
                        <a:rPr lang="en-US" altLang="ja-JP" sz="1050" kern="100">
                          <a:effectLst/>
                          <a:latin typeface="+mn-ea"/>
                          <a:ea typeface="+mn-ea"/>
                          <a:cs typeface="Times New Roman" panose="02020603050405020304" pitchFamily="18" charset="0"/>
                        </a:rPr>
                        <a:t>)</a:t>
                      </a:r>
                      <a:endParaRPr lang="ja-JP" sz="1050" kern="10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a:effectLst/>
                          <a:latin typeface="+mn-ea"/>
                          <a:ea typeface="+mn-ea"/>
                          <a:cs typeface="Times New Roman" panose="02020603050405020304" pitchFamily="18" charset="0"/>
                        </a:rPr>
                        <a:t>補助</a:t>
                      </a:r>
                      <a:r>
                        <a:rPr lang="ja-JP" sz="1050" kern="100">
                          <a:effectLst/>
                          <a:latin typeface="+mn-ea"/>
                          <a:ea typeface="+mn-ea"/>
                          <a:cs typeface="Times New Roman" panose="02020603050405020304" pitchFamily="18" charset="0"/>
                        </a:rPr>
                        <a:t>事業名称</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a:effectLst/>
                          <a:latin typeface="+mn-ea"/>
                          <a:ea typeface="+mn-ea"/>
                          <a:cs typeface="Times New Roman" panose="02020603050405020304" pitchFamily="18" charset="0"/>
                        </a:rPr>
                        <a:t>テーマ名</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a:effectLst/>
                          <a:latin typeface="+mn-ea"/>
                          <a:ea typeface="+mn-ea"/>
                          <a:cs typeface="Times New Roman" panose="02020603050405020304" pitchFamily="18" charset="0"/>
                        </a:rPr>
                        <a:t>実用化状況</a:t>
                      </a:r>
                      <a:endParaRPr lang="ja-JP" sz="1050" kern="10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665963870"/>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6616487"/>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25463242"/>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9977522"/>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9006884"/>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1228366"/>
                  </a:ext>
                </a:extLst>
              </a:tr>
              <a:tr h="288000">
                <a:tc>
                  <a:txBody>
                    <a:bodyPr/>
                    <a:lstStyle/>
                    <a:p>
                      <a:pPr algn="ctr"/>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2346771"/>
                  </a:ext>
                </a:extLst>
              </a:tr>
            </a:tbl>
          </a:graphicData>
        </a:graphic>
      </p:graphicFrame>
      <p:sp>
        <p:nvSpPr>
          <p:cNvPr id="13" name="テキスト ボックス 12">
            <a:extLst>
              <a:ext uri="{FF2B5EF4-FFF2-40B4-BE49-F238E27FC236}">
                <a16:creationId xmlns:a16="http://schemas.microsoft.com/office/drawing/2014/main" id="{72CD8A13-E912-3CC0-B910-0CC3CAB06FE3}"/>
              </a:ext>
            </a:extLst>
          </p:cNvPr>
          <p:cNvSpPr txBox="1"/>
          <p:nvPr/>
        </p:nvSpPr>
        <p:spPr>
          <a:xfrm>
            <a:off x="7644264" y="1818114"/>
            <a:ext cx="2016224"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lvl="0" eaLnBrk="0" hangingPunct="0">
              <a:spcAft>
                <a:spcPts val="600"/>
              </a:spcAf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「納税証明書（その２）」と整合の取れる数値を記載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9955910F-6A97-E526-BBD9-5AE71BA6B16A}"/>
              </a:ext>
            </a:extLst>
          </p:cNvPr>
          <p:cNvSpPr txBox="1"/>
          <p:nvPr/>
        </p:nvSpPr>
        <p:spPr>
          <a:xfrm>
            <a:off x="6897216" y="4633852"/>
            <a:ext cx="2754455" cy="395869"/>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lvl="0" eaLnBrk="0" hangingPunct="0">
              <a:spcAft>
                <a:spcPts val="600"/>
              </a:spcAf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過年度に当補助金に採択された場合は、その実用化達成状況の有無を記載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4BAAD8D6-6A39-2954-970B-F00D3C657401}"/>
              </a:ext>
            </a:extLst>
          </p:cNvPr>
          <p:cNvSpPr txBox="1"/>
          <p:nvPr/>
        </p:nvSpPr>
        <p:spPr>
          <a:xfrm>
            <a:off x="4549603" y="5645829"/>
            <a:ext cx="4011730" cy="872922"/>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交付提案時点で、「パートナーシップ構築宣言」ポータルサイト</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ts val="600"/>
              </a:spcAft>
              <a:buClrTx/>
              <a:buSzTx/>
              <a:buFontTx/>
              <a:buNone/>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hlinkClick r:id="" action="ppaction://noaction"/>
              </a:rPr>
              <a:t>https://www.biz-partnership.jp/index.html</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）において宣言を公表している事業者である場合は、「有」を選択してください。</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パートナーシップ構築宣言制度に基づく加点の対象となります。</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タイトル 1">
            <a:extLst>
              <a:ext uri="{FF2B5EF4-FFF2-40B4-BE49-F238E27FC236}">
                <a16:creationId xmlns:a16="http://schemas.microsoft.com/office/drawing/2014/main" id="{16610279-5337-CF8B-8CD1-683491507BBD}"/>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１～２枚</a:t>
            </a:r>
          </a:p>
        </p:txBody>
      </p:sp>
      <p:sp>
        <p:nvSpPr>
          <p:cNvPr id="19" name="正方形/長方形 18">
            <a:extLst>
              <a:ext uri="{FF2B5EF4-FFF2-40B4-BE49-F238E27FC236}">
                <a16:creationId xmlns:a16="http://schemas.microsoft.com/office/drawing/2014/main" id="{89A36142-B150-EB92-F87D-2ED2F6C3E641}"/>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基本情報</a:t>
            </a:r>
          </a:p>
        </p:txBody>
      </p:sp>
    </p:spTree>
    <p:extLst>
      <p:ext uri="{BB962C8B-B14F-4D97-AF65-F5344CB8AC3E}">
        <p14:creationId xmlns:p14="http://schemas.microsoft.com/office/powerpoint/2010/main" val="29876467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自治体（浜通り地域）との調整状況・連携状況</a:t>
            </a:r>
            <a:r>
              <a:rPr lang="en-US" altLang="ja-JP"/>
              <a:t>【</a:t>
            </a:r>
            <a:r>
              <a:rPr lang="ja-JP" altLang="en-US"/>
              <a:t>活用する場合記載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graphicFrame>
        <p:nvGraphicFramePr>
          <p:cNvPr id="14" name="表 9">
            <a:extLst>
              <a:ext uri="{FF2B5EF4-FFF2-40B4-BE49-F238E27FC236}">
                <a16:creationId xmlns:a16="http://schemas.microsoft.com/office/drawing/2014/main" id="{99CA5CEC-B62D-4AFC-901C-F5CDF3419566}"/>
              </a:ext>
            </a:extLst>
          </p:cNvPr>
          <p:cNvGraphicFramePr>
            <a:graphicFrameLocks noGrp="1"/>
          </p:cNvGraphicFramePr>
          <p:nvPr>
            <p:extLst>
              <p:ext uri="{D42A27DB-BD31-4B8C-83A1-F6EECF244321}">
                <p14:modId xmlns:p14="http://schemas.microsoft.com/office/powerpoint/2010/main" val="2739988739"/>
              </p:ext>
            </p:extLst>
          </p:nvPr>
        </p:nvGraphicFramePr>
        <p:xfrm>
          <a:off x="344488" y="1255820"/>
          <a:ext cx="9359900" cy="754380"/>
        </p:xfrm>
        <a:graphic>
          <a:graphicData uri="http://schemas.openxmlformats.org/drawingml/2006/table">
            <a:tbl>
              <a:tblPr firstRow="1" bandRow="1">
                <a:tableStyleId>{2D5ABB26-0587-4C30-8999-92F81FD0307C}</a:tableStyleId>
              </a:tblPr>
              <a:tblGrid>
                <a:gridCol w="720080">
                  <a:extLst>
                    <a:ext uri="{9D8B030D-6E8A-4147-A177-3AD203B41FA5}">
                      <a16:colId xmlns:a16="http://schemas.microsoft.com/office/drawing/2014/main" val="3471068759"/>
                    </a:ext>
                  </a:extLst>
                </a:gridCol>
                <a:gridCol w="2964299">
                  <a:extLst>
                    <a:ext uri="{9D8B030D-6E8A-4147-A177-3AD203B41FA5}">
                      <a16:colId xmlns:a16="http://schemas.microsoft.com/office/drawing/2014/main" val="2008786202"/>
                    </a:ext>
                  </a:extLst>
                </a:gridCol>
                <a:gridCol w="1140157">
                  <a:extLst>
                    <a:ext uri="{9D8B030D-6E8A-4147-A177-3AD203B41FA5}">
                      <a16:colId xmlns:a16="http://schemas.microsoft.com/office/drawing/2014/main" val="3855576993"/>
                    </a:ext>
                  </a:extLst>
                </a:gridCol>
                <a:gridCol w="4535364">
                  <a:extLst>
                    <a:ext uri="{9D8B030D-6E8A-4147-A177-3AD203B41FA5}">
                      <a16:colId xmlns:a16="http://schemas.microsoft.com/office/drawing/2014/main" val="1730953258"/>
                    </a:ext>
                  </a:extLst>
                </a:gridCol>
              </a:tblGrid>
              <a:tr h="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a:solidFill>
                            <a:schemeClr val="tx1"/>
                          </a:solidFill>
                          <a:latin typeface="+mn-lt"/>
                          <a:ea typeface="+mn-ea"/>
                          <a:cs typeface="+mn-cs"/>
                        </a:rPr>
                        <a:t>【</a:t>
                      </a:r>
                      <a:r>
                        <a:rPr kumimoji="1" lang="ja-JP" altLang="en-US" sz="1050" kern="1200">
                          <a:solidFill>
                            <a:schemeClr val="tx1"/>
                          </a:solidFill>
                          <a:latin typeface="+mn-lt"/>
                          <a:ea typeface="+mn-ea"/>
                          <a:cs typeface="+mn-cs"/>
                        </a:rPr>
                        <a:t>連携先自治体情報</a:t>
                      </a:r>
                      <a:r>
                        <a:rPr kumimoji="1" lang="en-US" altLang="ja-JP" sz="1050" kern="1200">
                          <a:solidFill>
                            <a:schemeClr val="tx1"/>
                          </a:solidFill>
                          <a:latin typeface="+mn-lt"/>
                          <a:ea typeface="+mn-ea"/>
                          <a:cs typeface="+mn-cs"/>
                        </a:rPr>
                        <a:t>】</a:t>
                      </a:r>
                      <a:r>
                        <a:rPr kumimoji="1" lang="ja-JP" altLang="en-US" sz="1050" kern="1200">
                          <a:solidFill>
                            <a:schemeClr val="tx1"/>
                          </a:solidFill>
                          <a:latin typeface="+mn-lt"/>
                          <a:ea typeface="+mn-ea"/>
                          <a:cs typeface="+mn-cs"/>
                        </a:rPr>
                        <a:t>　</a:t>
                      </a:r>
                      <a:r>
                        <a:rPr kumimoji="1" lang="en-US" altLang="ja-JP" sz="1050" b="0" kern="1200">
                          <a:solidFill>
                            <a:schemeClr val="tx1"/>
                          </a:solidFill>
                          <a:latin typeface="+mn-lt"/>
                          <a:ea typeface="+mn-ea"/>
                          <a:cs typeface="+mn-cs"/>
                        </a:rPr>
                        <a:t>※</a:t>
                      </a:r>
                      <a:r>
                        <a:rPr kumimoji="1" lang="ja-JP" altLang="en-US" sz="1050" b="0" i="0" u="none" strike="noStrike" kern="1200" cap="none" spc="0" normalizeH="0" baseline="0" noProof="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確実に連絡のつく宛先を記載してください。</a:t>
                      </a:r>
                      <a:endParaRPr kumimoji="1" lang="en-US" altLang="ja-JP" sz="1050" b="0" i="0" u="none" strike="noStrike" kern="1200" cap="none" spc="0" normalizeH="0" baseline="0" noProof="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ctr"/>
                      <a:r>
                        <a:rPr kumimoji="1" lang="ja-JP" altLang="en-US" sz="1050">
                          <a:latin typeface="+mj-lt"/>
                        </a:rPr>
                        <a:t>市町村名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a:latin typeface="+mj-lt"/>
                        </a:rPr>
                        <a:t>担当部署</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053508"/>
                  </a:ext>
                </a:extLst>
              </a:tr>
              <a:tr h="0">
                <a:tc>
                  <a:txBody>
                    <a:bodyPr/>
                    <a:lstStyle/>
                    <a:p>
                      <a:pPr algn="ctr"/>
                      <a:r>
                        <a:rPr kumimoji="1" lang="ja-JP" altLang="en-US" sz="1050">
                          <a:latin typeface="+mj-lt"/>
                        </a:rPr>
                        <a:t>担当者名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a:latin typeface="+mj-lt"/>
                        </a:rPr>
                        <a:t>担当者連絡先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a:latin typeface="+mj-lt"/>
                        </a:rPr>
                        <a:t>【</a:t>
                      </a:r>
                      <a:r>
                        <a:rPr kumimoji="1" lang="ja-JP" altLang="en-US" sz="1050">
                          <a:latin typeface="+mj-lt"/>
                        </a:rPr>
                        <a:t>電話</a:t>
                      </a:r>
                      <a:r>
                        <a:rPr kumimoji="1" lang="en-US" altLang="ja-JP" sz="1050">
                          <a:latin typeface="+mj-lt"/>
                        </a:rPr>
                        <a:t>】</a:t>
                      </a:r>
                      <a:r>
                        <a:rPr kumimoji="1" lang="ja-JP" altLang="en-US" sz="1050">
                          <a:latin typeface="+mj-lt"/>
                        </a:rPr>
                        <a:t>　　　　　　　　　　</a:t>
                      </a:r>
                      <a:r>
                        <a:rPr kumimoji="1" lang="en-US" altLang="ja-JP" sz="1050">
                          <a:latin typeface="+mj-lt"/>
                        </a:rPr>
                        <a:t>【Email】</a:t>
                      </a:r>
                      <a:endParaRPr kumimoji="1" lang="ja-JP" altLang="en-US" sz="105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0717383"/>
                  </a:ext>
                </a:extLst>
              </a:tr>
            </a:tbl>
          </a:graphicData>
        </a:graphic>
      </p:graphicFrame>
      <p:graphicFrame>
        <p:nvGraphicFramePr>
          <p:cNvPr id="17" name="表 9">
            <a:extLst>
              <a:ext uri="{FF2B5EF4-FFF2-40B4-BE49-F238E27FC236}">
                <a16:creationId xmlns:a16="http://schemas.microsoft.com/office/drawing/2014/main" id="{0C60166F-26DB-4470-B745-C4A681389DBD}"/>
              </a:ext>
            </a:extLst>
          </p:cNvPr>
          <p:cNvGraphicFramePr>
            <a:graphicFrameLocks noGrp="1"/>
          </p:cNvGraphicFramePr>
          <p:nvPr>
            <p:extLst>
              <p:ext uri="{D42A27DB-BD31-4B8C-83A1-F6EECF244321}">
                <p14:modId xmlns:p14="http://schemas.microsoft.com/office/powerpoint/2010/main" val="1345888830"/>
              </p:ext>
            </p:extLst>
          </p:nvPr>
        </p:nvGraphicFramePr>
        <p:xfrm>
          <a:off x="344488" y="692696"/>
          <a:ext cx="9361040" cy="464040"/>
        </p:xfrm>
        <a:graphic>
          <a:graphicData uri="http://schemas.openxmlformats.org/drawingml/2006/table">
            <a:tbl>
              <a:tblPr firstRow="1" bandRow="1">
                <a:tableStyleId>{2D5ABB26-0587-4C30-8999-92F81FD0307C}</a:tableStyleId>
              </a:tblPr>
              <a:tblGrid>
                <a:gridCol w="1115207">
                  <a:extLst>
                    <a:ext uri="{9D8B030D-6E8A-4147-A177-3AD203B41FA5}">
                      <a16:colId xmlns:a16="http://schemas.microsoft.com/office/drawing/2014/main" val="1250197570"/>
                    </a:ext>
                  </a:extLst>
                </a:gridCol>
                <a:gridCol w="5427343">
                  <a:extLst>
                    <a:ext uri="{9D8B030D-6E8A-4147-A177-3AD203B41FA5}">
                      <a16:colId xmlns:a16="http://schemas.microsoft.com/office/drawing/2014/main" val="2008786202"/>
                    </a:ext>
                  </a:extLst>
                </a:gridCol>
                <a:gridCol w="2818490">
                  <a:extLst>
                    <a:ext uri="{9D8B030D-6E8A-4147-A177-3AD203B41FA5}">
                      <a16:colId xmlns:a16="http://schemas.microsoft.com/office/drawing/2014/main" val="3855576993"/>
                    </a:ext>
                  </a:extLst>
                </a:gridCol>
              </a:tblGrid>
              <a:tr h="0">
                <a:tc gridSpan="3">
                  <a:txBody>
                    <a:bodyPr/>
                    <a:lstStyle/>
                    <a:p>
                      <a:pPr algn="l"/>
                      <a:r>
                        <a:rPr kumimoji="1" lang="en-US" altLang="ja-JP" sz="1050" kern="1200">
                          <a:solidFill>
                            <a:schemeClr val="tx1"/>
                          </a:solidFill>
                          <a:latin typeface="+mn-lt"/>
                          <a:ea typeface="+mn-ea"/>
                          <a:cs typeface="+mn-cs"/>
                        </a:rPr>
                        <a:t>※</a:t>
                      </a:r>
                      <a:r>
                        <a:rPr kumimoji="1" lang="ja-JP" altLang="en-US" sz="1050" kern="1200">
                          <a:solidFill>
                            <a:schemeClr val="tx1"/>
                          </a:solidFill>
                          <a:latin typeface="+mn-lt"/>
                          <a:ea typeface="+mn-ea"/>
                          <a:cs typeface="+mn-cs"/>
                        </a:rPr>
                        <a:t>自治体との連携協定書等の写しを添付してください。</a:t>
                      </a:r>
                      <a:endParaRPr kumimoji="1" lang="en-US" altLang="ja-JP" sz="1050" kern="1200">
                        <a:solidFill>
                          <a:schemeClr val="tx1"/>
                        </a:solidFill>
                        <a:latin typeface="+mn-lt"/>
                        <a:ea typeface="+mn-ea"/>
                        <a:cs typeface="+mn-cs"/>
                      </a:endParaRP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l"/>
                      <a:r>
                        <a:rPr kumimoji="1" lang="ja-JP" altLang="en-US" sz="1050" kern="1200">
                          <a:solidFill>
                            <a:schemeClr val="tx1"/>
                          </a:solidFill>
                          <a:latin typeface="+mn-lt"/>
                          <a:ea typeface="+mn-ea"/>
                          <a:cs typeface="+mn-cs"/>
                        </a:rPr>
                        <a:t>協定書等の締結</a:t>
                      </a:r>
                      <a:endParaRPr kumimoji="1" lang="ja-JP" altLang="en-US" sz="105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a:latin typeface="+mj-lt"/>
                        </a:rPr>
                        <a:t>【</a:t>
                      </a:r>
                      <a:r>
                        <a:rPr kumimoji="1" lang="ja-JP" altLang="en-US" sz="1050">
                          <a:latin typeface="+mj-lt"/>
                        </a:rPr>
                        <a:t>協定名</a:t>
                      </a:r>
                      <a:r>
                        <a:rPr kumimoji="1" lang="en-US" altLang="ja-JP" sz="1050">
                          <a:latin typeface="+mj-lt"/>
                        </a:rPr>
                        <a:t>】</a:t>
                      </a:r>
                      <a:endParaRPr kumimoji="1" lang="ja-JP" altLang="en-US" sz="105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kumimoji="1" lang="en-US" altLang="ja-JP" sz="1050">
                          <a:latin typeface="+mj-lt"/>
                        </a:rPr>
                        <a:t>【</a:t>
                      </a:r>
                      <a:r>
                        <a:rPr kumimoji="1" lang="ja-JP" altLang="en-US" sz="1050">
                          <a:latin typeface="+mj-lt"/>
                        </a:rPr>
                        <a:t>締結年月日</a:t>
                      </a:r>
                      <a:r>
                        <a:rPr kumimoji="1" lang="en-US" altLang="ja-JP" sz="1050">
                          <a:latin typeface="+mj-lt"/>
                        </a:rPr>
                        <a:t>】</a:t>
                      </a:r>
                      <a:endParaRPr kumimoji="1" lang="ja-JP" altLang="en-US" sz="105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6053508"/>
                  </a:ext>
                </a:extLst>
              </a:tr>
            </a:tbl>
          </a:graphicData>
        </a:graphic>
      </p:graphicFrame>
      <p:graphicFrame>
        <p:nvGraphicFramePr>
          <p:cNvPr id="19"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4230059063"/>
              </p:ext>
            </p:extLst>
          </p:nvPr>
        </p:nvGraphicFramePr>
        <p:xfrm>
          <a:off x="345626" y="2010200"/>
          <a:ext cx="9359902" cy="4587184"/>
        </p:xfrm>
        <a:graphic>
          <a:graphicData uri="http://schemas.openxmlformats.org/drawingml/2006/table">
            <a:tbl>
              <a:tblPr firstRow="1" bandRow="1">
                <a:tableStyleId>{2D5ABB26-0587-4C30-8999-92F81FD0307C}</a:tableStyleId>
              </a:tblPr>
              <a:tblGrid>
                <a:gridCol w="8389701">
                  <a:extLst>
                    <a:ext uri="{9D8B030D-6E8A-4147-A177-3AD203B41FA5}">
                      <a16:colId xmlns:a16="http://schemas.microsoft.com/office/drawing/2014/main" val="2272419329"/>
                    </a:ext>
                  </a:extLst>
                </a:gridCol>
                <a:gridCol w="970201">
                  <a:extLst>
                    <a:ext uri="{9D8B030D-6E8A-4147-A177-3AD203B41FA5}">
                      <a16:colId xmlns:a16="http://schemas.microsoft.com/office/drawing/2014/main" val="2557152213"/>
                    </a:ext>
                  </a:extLst>
                </a:gridCol>
              </a:tblGrid>
              <a:tr h="298031">
                <a:tc>
                  <a:txBody>
                    <a:bodyPr/>
                    <a:lstStyle/>
                    <a:p>
                      <a:r>
                        <a:rPr kumimoji="1" lang="en-US" altLang="ja-JP" sz="1050">
                          <a:latin typeface="+mn-ea"/>
                          <a:ea typeface="+mn-ea"/>
                        </a:rPr>
                        <a:t>【</a:t>
                      </a:r>
                      <a:r>
                        <a:rPr kumimoji="1" lang="ja-JP" altLang="en-US" sz="1050">
                          <a:latin typeface="+mn-ea"/>
                          <a:ea typeface="+mn-ea"/>
                        </a:rPr>
                        <a:t>連携の概要</a:t>
                      </a:r>
                      <a:r>
                        <a:rPr kumimoji="1" lang="en-US" altLang="ja-JP" sz="1050">
                          <a:latin typeface="+mn-ea"/>
                          <a:ea typeface="+mn-ea"/>
                        </a:rPr>
                        <a:t>】</a:t>
                      </a:r>
                      <a:r>
                        <a:rPr kumimoji="1" lang="ja-JP" altLang="en-US" sz="1050">
                          <a:latin typeface="+mn-ea"/>
                          <a:ea typeface="+mn-ea"/>
                        </a:rPr>
                        <a:t>　</a:t>
                      </a:r>
                      <a:r>
                        <a:rPr kumimoji="1" lang="en-US" altLang="ja-JP" sz="1050">
                          <a:latin typeface="+mn-ea"/>
                          <a:ea typeface="+mn-ea"/>
                        </a:rPr>
                        <a:t>※</a:t>
                      </a:r>
                      <a:r>
                        <a:rPr kumimoji="1" lang="ja-JP" altLang="en-US" sz="1050">
                          <a:latin typeface="+mn-ea"/>
                          <a:ea typeface="+mn-ea"/>
                        </a:rPr>
                        <a:t>協定書等に基づく連携内容について記載してください。なお、記載内容は連携先自治体と合意した内容を記載してください。　</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4289153">
                <a:tc gridSpan="2">
                  <a:txBody>
                    <a:bodyPr/>
                    <a:lstStyle/>
                    <a:p>
                      <a:r>
                        <a:rPr kumimoji="1" lang="ja-JP" altLang="en-US" sz="1050">
                          <a:latin typeface="+mn-ea"/>
                          <a:ea typeface="+mn-ea"/>
                        </a:rPr>
                        <a:t>■自治体による協力内容の具体性</a:t>
                      </a:r>
                      <a:endParaRPr kumimoji="1" lang="en-US" altLang="ja-JP" sz="1050">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endParaRPr kumimoji="1" lang="en-US" altLang="ja-JP" sz="1050" b="0">
                        <a:solidFill>
                          <a:srgbClr val="FF0E0E"/>
                        </a:solidFill>
                        <a:latin typeface="+mn-ea"/>
                        <a:ea typeface="+mn-ea"/>
                      </a:endParaRPr>
                    </a:p>
                    <a:p>
                      <a:r>
                        <a:rPr kumimoji="1" lang="ja-JP" altLang="en-US" sz="1050" b="0">
                          <a:solidFill>
                            <a:srgbClr val="FF0E0E"/>
                          </a:solidFill>
                          <a:latin typeface="+mn-ea"/>
                          <a:ea typeface="+mn-ea"/>
                        </a:rPr>
                        <a:t>　　</a:t>
                      </a:r>
                      <a:endParaRPr kumimoji="1" lang="en-US" altLang="ja-JP" sz="1050">
                        <a:latin typeface="+mn-ea"/>
                        <a:ea typeface="+mn-ea"/>
                      </a:endParaRPr>
                    </a:p>
                    <a:p>
                      <a:endParaRPr kumimoji="1" lang="en-US" altLang="ja-JP" sz="1050">
                        <a:latin typeface="+mn-ea"/>
                        <a:ea typeface="+mn-ea"/>
                      </a:endParaRPr>
                    </a:p>
                    <a:p>
                      <a:r>
                        <a:rPr kumimoji="1" lang="ja-JP" altLang="en-US" sz="1050">
                          <a:latin typeface="+mn-ea"/>
                          <a:ea typeface="+mn-ea"/>
                        </a:rPr>
                        <a:t>■協力内容の実行可能性</a:t>
                      </a:r>
                      <a:endParaRPr kumimoji="1" lang="en-US" altLang="ja-JP" sz="1050">
                        <a:latin typeface="+mn-ea"/>
                        <a:ea typeface="+mn-ea"/>
                      </a:endParaRPr>
                    </a:p>
                    <a:p>
                      <a:r>
                        <a:rPr kumimoji="1" lang="ja-JP" altLang="en-US" sz="1050" b="0">
                          <a:solidFill>
                            <a:schemeClr val="tx1"/>
                          </a:solidFill>
                          <a:latin typeface="+mn-ea"/>
                          <a:ea typeface="+mn-ea"/>
                        </a:rPr>
                        <a:t>　・</a:t>
                      </a:r>
                      <a:endParaRPr kumimoji="1" lang="en-US" altLang="ja-JP" sz="1050" b="0">
                        <a:solidFill>
                          <a:schemeClr val="tx1"/>
                        </a:solidFill>
                        <a:latin typeface="+mn-ea"/>
                        <a:ea typeface="+mn-ea"/>
                      </a:endParaRPr>
                    </a:p>
                    <a:p>
                      <a:r>
                        <a:rPr kumimoji="1" lang="ja-JP" altLang="en-US" sz="1050" b="0">
                          <a:solidFill>
                            <a:schemeClr val="tx1"/>
                          </a:solidFill>
                          <a:latin typeface="+mn-ea"/>
                          <a:ea typeface="+mn-ea"/>
                        </a:rPr>
                        <a:t>　・</a:t>
                      </a:r>
                      <a:endParaRPr kumimoji="1" lang="en-US" altLang="ja-JP" sz="1050" b="0">
                        <a:solidFill>
                          <a:schemeClr val="tx1"/>
                        </a:solidFill>
                        <a:latin typeface="+mn-ea"/>
                        <a:ea typeface="+mn-ea"/>
                      </a:endParaRPr>
                    </a:p>
                    <a:p>
                      <a:r>
                        <a:rPr kumimoji="1" lang="ja-JP" altLang="en-US" sz="1050" b="0">
                          <a:solidFill>
                            <a:schemeClr val="tx1"/>
                          </a:solidFill>
                          <a:latin typeface="+mn-ea"/>
                          <a:ea typeface="+mn-ea"/>
                        </a:rPr>
                        <a:t>　・</a:t>
                      </a:r>
                      <a:endParaRPr kumimoji="1" lang="en-US" altLang="ja-JP" sz="1050" b="0">
                        <a:solidFill>
                          <a:schemeClr val="tx1"/>
                        </a:solidFill>
                        <a:latin typeface="+mn-ea"/>
                        <a:ea typeface="+mn-ea"/>
                      </a:endParaRPr>
                    </a:p>
                    <a:p>
                      <a:endParaRPr kumimoji="1" lang="en-US" altLang="ja-JP" sz="1050">
                        <a:latin typeface="+mn-ea"/>
                        <a:ea typeface="+mn-ea"/>
                      </a:endParaRPr>
                    </a:p>
                    <a:p>
                      <a:r>
                        <a:rPr kumimoji="1" lang="ja-JP" altLang="en-US" sz="1050">
                          <a:latin typeface="+mn-ea"/>
                          <a:ea typeface="+mn-ea"/>
                        </a:rPr>
                        <a:t>■自治体戦略や中長期的連携に資する公益性</a:t>
                      </a:r>
                      <a:endParaRPr kumimoji="1" lang="en-US" altLang="ja-JP" sz="1050">
                        <a:latin typeface="+mn-ea"/>
                        <a:ea typeface="+mn-ea"/>
                      </a:endParaRPr>
                    </a:p>
                    <a:p>
                      <a:r>
                        <a:rPr kumimoji="1" lang="ja-JP" altLang="en-US" sz="1050" b="0">
                          <a:solidFill>
                            <a:schemeClr val="tx1"/>
                          </a:solidFill>
                          <a:latin typeface="+mn-ea"/>
                          <a:ea typeface="+mn-ea"/>
                        </a:rPr>
                        <a:t>　・</a:t>
                      </a:r>
                      <a:endParaRPr kumimoji="1" lang="en-US" altLang="ja-JP" sz="1050" b="0">
                        <a:solidFill>
                          <a:schemeClr val="tx1"/>
                        </a:solidFill>
                        <a:latin typeface="+mn-ea"/>
                        <a:ea typeface="+mn-ea"/>
                      </a:endParaRPr>
                    </a:p>
                    <a:p>
                      <a:r>
                        <a:rPr kumimoji="1" lang="ja-JP" altLang="en-US" sz="1050" b="0">
                          <a:solidFill>
                            <a:schemeClr val="tx1"/>
                          </a:solidFill>
                          <a:latin typeface="+mn-ea"/>
                          <a:ea typeface="+mn-ea"/>
                        </a:rPr>
                        <a:t>　・</a:t>
                      </a:r>
                      <a:endParaRPr kumimoji="1" lang="en-US" altLang="ja-JP" sz="1050" b="0">
                        <a:solidFill>
                          <a:schemeClr val="tx1"/>
                        </a:solidFill>
                        <a:latin typeface="+mn-ea"/>
                        <a:ea typeface="+mn-ea"/>
                      </a:endParaRPr>
                    </a:p>
                    <a:p>
                      <a:endParaRPr kumimoji="1" lang="en-US" altLang="ja-JP" sz="1050">
                        <a:latin typeface="+mn-ea"/>
                        <a:ea typeface="+mn-ea"/>
                      </a:endParaRPr>
                    </a:p>
                    <a:p>
                      <a:r>
                        <a:rPr kumimoji="1" lang="ja-JP" altLang="en-US" sz="1050">
                          <a:latin typeface="+mn-ea"/>
                          <a:ea typeface="+mn-ea"/>
                        </a:rPr>
                        <a:t>■その他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r>
                        <a:rPr kumimoji="1" lang="ja-JP" altLang="en-US" sz="1050">
                          <a:latin typeface="+mn-ea"/>
                          <a:ea typeface="+mn-ea"/>
                        </a:rPr>
                        <a:t>実績値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bl>
          </a:graphicData>
        </a:graphic>
      </p:graphicFrame>
      <p:graphicFrame>
        <p:nvGraphicFramePr>
          <p:cNvPr id="5" name="表 4">
            <a:extLst>
              <a:ext uri="{FF2B5EF4-FFF2-40B4-BE49-F238E27FC236}">
                <a16:creationId xmlns:a16="http://schemas.microsoft.com/office/drawing/2014/main" id="{B33B6379-DF70-1980-6A7C-AE9BB907168B}"/>
              </a:ext>
            </a:extLst>
          </p:cNvPr>
          <p:cNvGraphicFramePr>
            <a:graphicFrameLocks noGrp="1"/>
          </p:cNvGraphicFramePr>
          <p:nvPr>
            <p:extLst>
              <p:ext uri="{D42A27DB-BD31-4B8C-83A1-F6EECF244321}">
                <p14:modId xmlns:p14="http://schemas.microsoft.com/office/powerpoint/2010/main" val="4160655810"/>
              </p:ext>
            </p:extLst>
          </p:nvPr>
        </p:nvGraphicFramePr>
        <p:xfrm>
          <a:off x="488503" y="2543544"/>
          <a:ext cx="9002086" cy="928080"/>
        </p:xfrm>
        <a:graphic>
          <a:graphicData uri="http://schemas.openxmlformats.org/drawingml/2006/table">
            <a:tbl>
              <a:tblPr>
                <a:tableStyleId>{5C22544A-7EE6-4342-B048-85BDC9FD1C3A}</a:tableStyleId>
              </a:tblPr>
              <a:tblGrid>
                <a:gridCol w="1872209">
                  <a:extLst>
                    <a:ext uri="{9D8B030D-6E8A-4147-A177-3AD203B41FA5}">
                      <a16:colId xmlns:a16="http://schemas.microsoft.com/office/drawing/2014/main" val="3580221274"/>
                    </a:ext>
                  </a:extLst>
                </a:gridCol>
                <a:gridCol w="4176464">
                  <a:extLst>
                    <a:ext uri="{9D8B030D-6E8A-4147-A177-3AD203B41FA5}">
                      <a16:colId xmlns:a16="http://schemas.microsoft.com/office/drawing/2014/main" val="2300321664"/>
                    </a:ext>
                  </a:extLst>
                </a:gridCol>
                <a:gridCol w="2953413">
                  <a:extLst>
                    <a:ext uri="{9D8B030D-6E8A-4147-A177-3AD203B41FA5}">
                      <a16:colId xmlns:a16="http://schemas.microsoft.com/office/drawing/2014/main" val="1158687727"/>
                    </a:ext>
                  </a:extLst>
                </a:gridCol>
              </a:tblGrid>
              <a:tr h="158115">
                <a:tc>
                  <a:txBody>
                    <a:bodyPr/>
                    <a:lstStyle/>
                    <a:p>
                      <a:pPr algn="l" fontAlgn="b"/>
                      <a:r>
                        <a:rPr lang="ja-JP" altLang="en-US" sz="1050" b="0" u="none" strike="noStrike">
                          <a:effectLst/>
                          <a:latin typeface="+mn-lt"/>
                        </a:rPr>
                        <a:t>連携協定の記載内容</a:t>
                      </a:r>
                      <a:endParaRPr lang="ja-JP" altLang="en-US" sz="1050" b="0" i="0" u="none" strike="noStrike">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l" fontAlgn="b"/>
                      <a:r>
                        <a:rPr lang="ja-JP" altLang="en-US" sz="1050" b="0" u="none" strike="noStrike">
                          <a:solidFill>
                            <a:schemeClr val="tx1"/>
                          </a:solidFill>
                          <a:effectLst/>
                          <a:latin typeface="+mn-lt"/>
                        </a:rPr>
                        <a:t>取組</a:t>
                      </a:r>
                      <a:r>
                        <a:rPr lang="ja-JP" altLang="en-US" sz="1050" b="0" u="none" strike="noStrike">
                          <a:effectLst/>
                          <a:latin typeface="+mn-lt"/>
                        </a:rPr>
                        <a:t>の具体的な方針</a:t>
                      </a:r>
                      <a:endParaRPr lang="ja-JP" altLang="en-US" sz="1050" b="0" i="0" u="none" strike="noStrike">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l" fontAlgn="b"/>
                      <a:r>
                        <a:rPr lang="ja-JP" altLang="en-US" sz="1050" b="0" u="none" strike="noStrike">
                          <a:effectLst/>
                          <a:latin typeface="+mn-lt"/>
                        </a:rPr>
                        <a:t>期待する影響</a:t>
                      </a:r>
                      <a:r>
                        <a:rPr lang="en-US" altLang="ja-JP" sz="1050" b="0" u="none" strike="noStrike">
                          <a:effectLst/>
                          <a:latin typeface="+mn-lt"/>
                        </a:rPr>
                        <a:t>/</a:t>
                      </a:r>
                      <a:r>
                        <a:rPr lang="ja-JP" altLang="en-US" sz="1050" b="0" u="none" strike="noStrike">
                          <a:effectLst/>
                          <a:latin typeface="+mn-lt"/>
                        </a:rPr>
                        <a:t>効果等の補足</a:t>
                      </a:r>
                      <a:endParaRPr lang="ja-JP" altLang="en-US" sz="1050" b="0" i="0" u="none" strike="noStrike">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3740480053"/>
                  </a:ext>
                </a:extLst>
              </a:tr>
              <a:tr h="158115">
                <a:tc>
                  <a:txBody>
                    <a:bodyPr/>
                    <a:lstStyle/>
                    <a:p>
                      <a:pPr algn="l" fontAlgn="b"/>
                      <a:r>
                        <a:rPr lang="en-US" sz="1050" u="none" strike="noStrike">
                          <a:solidFill>
                            <a:schemeClr val="tx1"/>
                          </a:solidFill>
                          <a:effectLst/>
                          <a:latin typeface="+mn-lt"/>
                        </a:rPr>
                        <a:t>①</a:t>
                      </a:r>
                      <a:r>
                        <a:rPr lang="ja-JP" altLang="en-US" sz="1050" u="none" strike="noStrike">
                          <a:solidFill>
                            <a:schemeClr val="tx1"/>
                          </a:solidFill>
                          <a:effectLst/>
                          <a:latin typeface="+mn-lt"/>
                        </a:rPr>
                        <a:t>・・・</a:t>
                      </a:r>
                      <a:endParaRPr lang="en-US" sz="1050" b="0" i="0" u="none" strike="noStrike">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endParaRPr kumimoji="1" lang="en-US" altLang="ja-JP" sz="1050" b="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kumimoji="1" lang="en-US" altLang="ja-JP" sz="1050" b="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498525"/>
                  </a:ext>
                </a:extLst>
              </a:tr>
              <a:tr h="158115">
                <a:tc>
                  <a:txBody>
                    <a:bodyPr/>
                    <a:lstStyle/>
                    <a:p>
                      <a:pPr algn="l" fontAlgn="b"/>
                      <a:r>
                        <a:rPr lang="ja-JP" altLang="en-US" sz="1050" u="none" strike="noStrike">
                          <a:solidFill>
                            <a:schemeClr val="tx1"/>
                          </a:solidFill>
                          <a:effectLst/>
                          <a:latin typeface="+mn-lt"/>
                        </a:rPr>
                        <a:t>②・・・</a:t>
                      </a:r>
                      <a:endParaRPr lang="ja-JP" altLang="en-US" sz="1050" b="0" i="0" u="none" strike="noStrike">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1050" b="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b"/>
                      <a:endParaRPr lang="ja-JP" altLang="en-US" sz="1050" b="0" i="0" u="none" strike="noStrike">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506999"/>
                  </a:ext>
                </a:extLst>
              </a:tr>
              <a:tr h="158115">
                <a:tc>
                  <a:txBody>
                    <a:bodyPr/>
                    <a:lstStyle/>
                    <a:p>
                      <a:pPr algn="l" fontAlgn="b"/>
                      <a:r>
                        <a:rPr lang="ja-JP" altLang="en-US" sz="1050" u="none" strike="noStrike">
                          <a:solidFill>
                            <a:schemeClr val="tx1"/>
                          </a:solidFill>
                          <a:effectLst/>
                          <a:latin typeface="+mn-lt"/>
                        </a:rPr>
                        <a:t>③・・・</a:t>
                      </a:r>
                      <a:endParaRPr lang="ja-JP" altLang="en-US" sz="1050" b="0" i="0" u="none" strike="noStrike">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lang="ja-JP" altLang="en-US" sz="1050" b="0" i="0" u="none" strike="noStrike">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b"/>
                      <a:endParaRPr lang="ja-JP" altLang="en-US" sz="1050" b="0" i="0" u="none" strike="noStrike">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6233204"/>
                  </a:ext>
                </a:extLst>
              </a:tr>
            </a:tbl>
          </a:graphicData>
        </a:graphic>
      </p:graphicFrame>
      <p:sp>
        <p:nvSpPr>
          <p:cNvPr id="20" name="テキスト ボックス 19">
            <a:extLst>
              <a:ext uri="{FF2B5EF4-FFF2-40B4-BE49-F238E27FC236}">
                <a16:creationId xmlns:a16="http://schemas.microsoft.com/office/drawing/2014/main" id="{35A5E75C-3691-4305-98C7-36DFFA459BBA}"/>
              </a:ext>
            </a:extLst>
          </p:cNvPr>
          <p:cNvSpPr txBox="1"/>
          <p:nvPr/>
        </p:nvSpPr>
        <p:spPr>
          <a:xfrm>
            <a:off x="5097017" y="5175368"/>
            <a:ext cx="4393572" cy="1349976"/>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自治体による協力内容の具体性</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に関する</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表中の「連携協定の記載内容」は自治体との連携・協定に関する協定書に記載の内容を書き写してください。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連携内容の説明を列挙してください。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次ページで記載する具体的な連携施策を踏まえた記載としてください。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各説明は、具体的かつ定量的に記載してください。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正方形/長方形 8">
            <a:extLst>
              <a:ext uri="{FF2B5EF4-FFF2-40B4-BE49-F238E27FC236}">
                <a16:creationId xmlns:a16="http://schemas.microsoft.com/office/drawing/2014/main" id="{FDCE01DD-1BDB-520E-82B2-F3CA2E548388}"/>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自治体連携枠</a:t>
            </a:r>
          </a:p>
        </p:txBody>
      </p:sp>
    </p:spTree>
    <p:extLst>
      <p:ext uri="{BB962C8B-B14F-4D97-AF65-F5344CB8AC3E}">
        <p14:creationId xmlns:p14="http://schemas.microsoft.com/office/powerpoint/2010/main" val="425318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自治体（浜通り地域）との調整状況・連携状況</a:t>
            </a:r>
            <a:r>
              <a:rPr lang="en-US" altLang="ja-JP"/>
              <a:t>【</a:t>
            </a:r>
            <a:r>
              <a:rPr lang="ja-JP" altLang="en-US"/>
              <a:t>活用する場合記載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自治体連携枠</a:t>
            </a:r>
          </a:p>
        </p:txBody>
      </p:sp>
      <p:graphicFrame>
        <p:nvGraphicFramePr>
          <p:cNvPr id="10"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3469963295"/>
              </p:ext>
            </p:extLst>
          </p:nvPr>
        </p:nvGraphicFramePr>
        <p:xfrm>
          <a:off x="273049" y="980728"/>
          <a:ext cx="9359902" cy="3792420"/>
        </p:xfrm>
        <a:graphic>
          <a:graphicData uri="http://schemas.openxmlformats.org/drawingml/2006/table">
            <a:tbl>
              <a:tblPr firstRow="1" bandRow="1">
                <a:tableStyleId>{2D5ABB26-0587-4C30-8999-92F81FD0307C}</a:tableStyleId>
              </a:tblPr>
              <a:tblGrid>
                <a:gridCol w="217022">
                  <a:extLst>
                    <a:ext uri="{9D8B030D-6E8A-4147-A177-3AD203B41FA5}">
                      <a16:colId xmlns:a16="http://schemas.microsoft.com/office/drawing/2014/main" val="2272419329"/>
                    </a:ext>
                  </a:extLst>
                </a:gridCol>
                <a:gridCol w="1297822">
                  <a:extLst>
                    <a:ext uri="{9D8B030D-6E8A-4147-A177-3AD203B41FA5}">
                      <a16:colId xmlns:a16="http://schemas.microsoft.com/office/drawing/2014/main" val="2376971184"/>
                    </a:ext>
                  </a:extLst>
                </a:gridCol>
                <a:gridCol w="3525716">
                  <a:extLst>
                    <a:ext uri="{9D8B030D-6E8A-4147-A177-3AD203B41FA5}">
                      <a16:colId xmlns:a16="http://schemas.microsoft.com/office/drawing/2014/main" val="2593565249"/>
                    </a:ext>
                  </a:extLst>
                </a:gridCol>
                <a:gridCol w="2378940">
                  <a:extLst>
                    <a:ext uri="{9D8B030D-6E8A-4147-A177-3AD203B41FA5}">
                      <a16:colId xmlns:a16="http://schemas.microsoft.com/office/drawing/2014/main" val="2394340697"/>
                    </a:ext>
                  </a:extLst>
                </a:gridCol>
                <a:gridCol w="970201">
                  <a:extLst>
                    <a:ext uri="{9D8B030D-6E8A-4147-A177-3AD203B41FA5}">
                      <a16:colId xmlns:a16="http://schemas.microsoft.com/office/drawing/2014/main" val="1807999324"/>
                    </a:ext>
                  </a:extLst>
                </a:gridCol>
                <a:gridCol w="970201">
                  <a:extLst>
                    <a:ext uri="{9D8B030D-6E8A-4147-A177-3AD203B41FA5}">
                      <a16:colId xmlns:a16="http://schemas.microsoft.com/office/drawing/2014/main" val="2557152213"/>
                    </a:ext>
                  </a:extLst>
                </a:gridCol>
              </a:tblGrid>
              <a:tr h="0">
                <a:tc gridSpan="5">
                  <a:txBody>
                    <a:bodyPr/>
                    <a:lstStyle/>
                    <a:p>
                      <a:r>
                        <a:rPr kumimoji="1" lang="en-US" altLang="ja-JP" sz="1050">
                          <a:latin typeface="+mn-ea"/>
                          <a:ea typeface="+mn-ea"/>
                        </a:rPr>
                        <a:t>【</a:t>
                      </a:r>
                      <a:r>
                        <a:rPr kumimoji="1" lang="ja-JP" altLang="en-US" sz="1050">
                          <a:latin typeface="+mn-ea"/>
                          <a:ea typeface="+mn-ea"/>
                        </a:rPr>
                        <a:t>連携の概要</a:t>
                      </a:r>
                      <a:r>
                        <a:rPr kumimoji="1" lang="en-US" altLang="ja-JP" sz="1050">
                          <a:latin typeface="+mn-ea"/>
                          <a:ea typeface="+mn-ea"/>
                        </a:rPr>
                        <a:t>】</a:t>
                      </a:r>
                      <a:r>
                        <a:rPr kumimoji="1" lang="ja-JP" altLang="en-US" sz="1050">
                          <a:latin typeface="+mn-ea"/>
                          <a:ea typeface="+mn-ea"/>
                        </a:rPr>
                        <a:t>　</a:t>
                      </a:r>
                      <a:r>
                        <a:rPr kumimoji="1" lang="en-US" altLang="ja-JP" sz="1050">
                          <a:latin typeface="+mn-ea"/>
                          <a:ea typeface="+mn-ea"/>
                        </a:rPr>
                        <a:t>※</a:t>
                      </a:r>
                      <a:r>
                        <a:rPr kumimoji="1" lang="ja-JP" altLang="en-US" sz="1050">
                          <a:latin typeface="+mn-ea"/>
                          <a:ea typeface="+mn-ea"/>
                        </a:rPr>
                        <a:t>「地元定着」「連携促進」の両分野から１つずつ以上選択すること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r>
                        <a:rPr kumimoji="1" lang="en-US" altLang="ja-JP" sz="1050">
                          <a:latin typeface="+mn-ea"/>
                          <a:ea typeface="+mn-ea"/>
                        </a:rPr>
                        <a:t>【</a:t>
                      </a:r>
                      <a:r>
                        <a:rPr kumimoji="1" lang="ja-JP" altLang="en-US" sz="1050">
                          <a:latin typeface="+mn-ea"/>
                          <a:ea typeface="+mn-ea"/>
                        </a:rPr>
                        <a:t>連携の概要</a:t>
                      </a:r>
                      <a:r>
                        <a:rPr kumimoji="1" lang="en-US" altLang="ja-JP" sz="1050">
                          <a:latin typeface="+mn-ea"/>
                          <a:ea typeface="+mn-ea"/>
                        </a:rPr>
                        <a:t>】</a:t>
                      </a:r>
                      <a:r>
                        <a:rPr kumimoji="1" lang="ja-JP" altLang="en-US" sz="1050">
                          <a:latin typeface="+mn-ea"/>
                          <a:ea typeface="+mn-ea"/>
                        </a:rPr>
                        <a:t>　</a:t>
                      </a:r>
                      <a:r>
                        <a:rPr kumimoji="1" lang="en-US" altLang="ja-JP" sz="1050">
                          <a:latin typeface="+mn-ea"/>
                          <a:ea typeface="+mn-ea"/>
                        </a:rPr>
                        <a:t>※</a:t>
                      </a:r>
                      <a:r>
                        <a:rPr kumimoji="1" lang="ja-JP" altLang="en-US" sz="1050">
                          <a:latin typeface="+mn-ea"/>
                          <a:ea typeface="+mn-ea"/>
                        </a:rPr>
                        <a:t>「地元定着促進」「連携促進」の両分野から１つずつ以上選択すること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0">
                <a:tc gridSpan="2">
                  <a:txBody>
                    <a:bodyPr/>
                    <a:lstStyle/>
                    <a:p>
                      <a:r>
                        <a:rPr kumimoji="1" lang="ja-JP" altLang="en-US" sz="105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a:latin typeface="+mn-ea"/>
                          <a:ea typeface="+mn-ea"/>
                        </a:rPr>
                        <a:t>具体的施策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a:latin typeface="+mn-ea"/>
                          <a:ea typeface="+mn-ea"/>
                        </a:rPr>
                        <a:t>実施方法</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a:latin typeface="+mn-ea"/>
                          <a:ea typeface="+mn-ea"/>
                        </a:rPr>
                        <a:t>目標値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a:latin typeface="+mn-ea"/>
                          <a:ea typeface="+mn-ea"/>
                        </a:rPr>
                        <a:t>前年度実績値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r h="147041">
                <a:tc rowSpan="3">
                  <a:txBody>
                    <a:bodyPr/>
                    <a:lstStyle/>
                    <a:p>
                      <a:pPr algn="ctr"/>
                      <a:r>
                        <a:rPr kumimoji="1" lang="ja-JP" altLang="en-US" sz="1050">
                          <a:latin typeface="+mn-ea"/>
                          <a:ea typeface="+mn-ea"/>
                        </a:rPr>
                        <a:t>地元定着</a:t>
                      </a:r>
                      <a:endParaRPr kumimoji="1" lang="en-US" altLang="ja-JP" sz="105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①実証場所支援</a:t>
                      </a:r>
                      <a:endParaRPr kumimoji="1" lang="en-US" altLang="ja-JP" sz="1050">
                        <a:latin typeface="+mn-ea"/>
                        <a:ea typeface="+mn-ea"/>
                      </a:endParaRPr>
                    </a:p>
                    <a:p>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□実証場所の紹介・斡旋　□公有財産の貸し出し</a:t>
                      </a:r>
                      <a:endParaRPr kumimoji="1" lang="en-US" altLang="ja-JP" sz="1050">
                        <a:latin typeface="+mn-ea"/>
                        <a:ea typeface="+mn-ea"/>
                      </a:endParaRPr>
                    </a:p>
                    <a:p>
                      <a:r>
                        <a:rPr kumimoji="1" lang="ja-JP" altLang="en-US" sz="1050">
                          <a:latin typeface="+mn-ea"/>
                          <a:ea typeface="+mn-ea"/>
                        </a:rPr>
                        <a:t>□協力者仲介支援　　　 □行政手続支援</a:t>
                      </a:r>
                      <a:endParaRPr kumimoji="1" lang="en-US" altLang="ja-JP" sz="1050">
                        <a:latin typeface="+mn-ea"/>
                        <a:ea typeface="+mn-ea"/>
                      </a:endParaRPr>
                    </a:p>
                    <a:p>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101633"/>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②マッチング支援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□地元企業の紹介（資材調達先、加工委託先等）</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□商工会との連携　</a:t>
                      </a:r>
                      <a:r>
                        <a:rPr kumimoji="1" lang="ja-JP" altLang="en-US" sz="1050">
                          <a:solidFill>
                            <a:schemeClr val="tx1"/>
                          </a:solidFill>
                          <a:latin typeface="+mn-ea"/>
                          <a:ea typeface="+mn-ea"/>
                        </a:rPr>
                        <a:t>□マッチングイベントの開催　</a:t>
                      </a:r>
                      <a:r>
                        <a:rPr kumimoji="1" lang="ja-JP" altLang="en-US" sz="1050">
                          <a:latin typeface="+mn-ea"/>
                          <a:ea typeface="+mn-ea"/>
                        </a:rPr>
                        <a:t>□採用支援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4844612"/>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③販路開拓支援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□販売先の斡旋　□協働プロジェクトの実施</a:t>
                      </a:r>
                      <a:endParaRPr kumimoji="1" lang="en-US" altLang="ja-JP" sz="1050">
                        <a:latin typeface="+mn-ea"/>
                        <a:ea typeface="+mn-ea"/>
                      </a:endParaRPr>
                    </a:p>
                    <a:p>
                      <a:r>
                        <a:rPr kumimoji="1" lang="ja-JP" altLang="en-US" sz="1050">
                          <a:latin typeface="+mn-ea"/>
                          <a:ea typeface="+mn-ea"/>
                        </a:rPr>
                        <a:t>□公共プロジェクトへの採択支援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en-US" altLang="ja-JP"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020667"/>
                  </a:ext>
                </a:extLst>
              </a:tr>
              <a:tr h="147041">
                <a:tc rowSpan="3">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連携促進</a:t>
                      </a:r>
                      <a:endParaRPr kumimoji="1" lang="en-US" altLang="ja-JP" sz="105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④</a:t>
                      </a:r>
                      <a:r>
                        <a:rPr kumimoji="1" lang="en-US" altLang="ja-JP" sz="1050">
                          <a:latin typeface="+mn-ea"/>
                          <a:ea typeface="+mn-ea"/>
                        </a:rPr>
                        <a:t>PR</a:t>
                      </a:r>
                      <a:r>
                        <a:rPr kumimoji="1" lang="ja-JP" altLang="en-US" sz="1050">
                          <a:latin typeface="+mn-ea"/>
                          <a:ea typeface="+mn-ea"/>
                        </a:rPr>
                        <a:t>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□広報等への掲載　　□各種イベントへの招聘</a:t>
                      </a:r>
                      <a:endParaRPr kumimoji="1" lang="en-US" altLang="ja-JP" sz="1050">
                        <a:latin typeface="+mn-ea"/>
                        <a:ea typeface="+mn-ea"/>
                      </a:endParaRPr>
                    </a:p>
                    <a:p>
                      <a:r>
                        <a:rPr kumimoji="1" lang="ja-JP" altLang="en-US" sz="1050">
                          <a:latin typeface="+mn-ea"/>
                          <a:ea typeface="+mn-ea"/>
                        </a:rPr>
                        <a:t>□小中学校等との連携支援（キャリア教育支援）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3772568"/>
                  </a:ext>
                </a:extLst>
              </a:tr>
              <a:tr h="568080">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⑤財政支援</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□賃料等の軽減　　　</a:t>
                      </a:r>
                      <a:r>
                        <a:rPr kumimoji="1" lang="ja-JP" altLang="en-US" sz="1050">
                          <a:solidFill>
                            <a:schemeClr val="tx1"/>
                          </a:solidFill>
                          <a:latin typeface="+mn-ea"/>
                          <a:ea typeface="+mn-ea"/>
                        </a:rPr>
                        <a:t>□</a:t>
                      </a:r>
                      <a:r>
                        <a:rPr kumimoji="1" lang="ja-JP" altLang="en-US" sz="1050">
                          <a:latin typeface="+mn-ea"/>
                          <a:ea typeface="+mn-ea"/>
                        </a:rPr>
                        <a:t>上乗せ補助の実施</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008888"/>
                  </a:ext>
                </a:extLst>
              </a:tr>
              <a:tr h="493112">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a:latin typeface="+mn-ea"/>
                          <a:ea typeface="+mn-ea"/>
                        </a:rPr>
                        <a:t>⑥連携体制強化</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□検査への同席　　□議会視察の実施</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□住民説明への協力（資料・調査票等）　□各種情報提供</a:t>
                      </a:r>
                      <a:endParaRPr kumimoji="1" lang="en-US" altLang="ja-JP" sz="105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6024476"/>
                  </a:ext>
                </a:extLst>
              </a:tr>
            </a:tbl>
          </a:graphicData>
        </a:graphic>
      </p:graphicFrame>
    </p:spTree>
    <p:extLst>
      <p:ext uri="{BB962C8B-B14F-4D97-AF65-F5344CB8AC3E}">
        <p14:creationId xmlns:p14="http://schemas.microsoft.com/office/powerpoint/2010/main" val="33785014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自治体（浜通り地域）との調整状況・連携状況</a:t>
            </a:r>
            <a:r>
              <a:rPr lang="en-US" altLang="ja-JP"/>
              <a:t>【</a:t>
            </a:r>
            <a:r>
              <a:rPr lang="ja-JP" altLang="en-US"/>
              <a:t>活用する場合記載</a:t>
            </a:r>
            <a:r>
              <a:rPr lang="en-US" altLang="ja-JP"/>
              <a:t>】</a:t>
            </a:r>
            <a:endParaRPr lang="ja-JP" altLang="en-US"/>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自治体連携枠</a:t>
            </a:r>
          </a:p>
        </p:txBody>
      </p:sp>
      <p:graphicFrame>
        <p:nvGraphicFramePr>
          <p:cNvPr id="4" name="表 5">
            <a:extLst>
              <a:ext uri="{FF2B5EF4-FFF2-40B4-BE49-F238E27FC236}">
                <a16:creationId xmlns:a16="http://schemas.microsoft.com/office/drawing/2014/main" id="{D47D1582-4569-00C5-27AB-31AC1763D4A1}"/>
              </a:ext>
            </a:extLst>
          </p:cNvPr>
          <p:cNvGraphicFramePr>
            <a:graphicFrameLocks noGrp="1"/>
          </p:cNvGraphicFramePr>
          <p:nvPr>
            <p:extLst>
              <p:ext uri="{D42A27DB-BD31-4B8C-83A1-F6EECF244321}">
                <p14:modId xmlns:p14="http://schemas.microsoft.com/office/powerpoint/2010/main" val="519549029"/>
              </p:ext>
            </p:extLst>
          </p:nvPr>
        </p:nvGraphicFramePr>
        <p:xfrm>
          <a:off x="272480" y="980728"/>
          <a:ext cx="9359902" cy="4176464"/>
        </p:xfrm>
        <a:graphic>
          <a:graphicData uri="http://schemas.openxmlformats.org/drawingml/2006/table">
            <a:tbl>
              <a:tblPr firstRow="1" bandRow="1">
                <a:tableStyleId>{2D5ABB26-0587-4C30-8999-92F81FD0307C}</a:tableStyleId>
              </a:tblPr>
              <a:tblGrid>
                <a:gridCol w="8389701">
                  <a:extLst>
                    <a:ext uri="{9D8B030D-6E8A-4147-A177-3AD203B41FA5}">
                      <a16:colId xmlns:a16="http://schemas.microsoft.com/office/drawing/2014/main" val="2272419329"/>
                    </a:ext>
                  </a:extLst>
                </a:gridCol>
                <a:gridCol w="970201">
                  <a:extLst>
                    <a:ext uri="{9D8B030D-6E8A-4147-A177-3AD203B41FA5}">
                      <a16:colId xmlns:a16="http://schemas.microsoft.com/office/drawing/2014/main" val="2557152213"/>
                    </a:ext>
                  </a:extLst>
                </a:gridCol>
              </a:tblGrid>
              <a:tr h="271346">
                <a:tc>
                  <a:txBody>
                    <a:bodyPr/>
                    <a:lstStyle/>
                    <a:p>
                      <a:r>
                        <a:rPr kumimoji="1" lang="en-US" altLang="ja-JP" sz="1050">
                          <a:latin typeface="+mn-ea"/>
                          <a:ea typeface="+mn-ea"/>
                        </a:rPr>
                        <a:t>【</a:t>
                      </a:r>
                      <a:r>
                        <a:rPr kumimoji="1" lang="ja-JP" altLang="en-US" sz="1050">
                          <a:latin typeface="+mn-ea"/>
                          <a:ea typeface="+mn-ea"/>
                        </a:rPr>
                        <a:t>連携の実績・効果</a:t>
                      </a:r>
                      <a:r>
                        <a:rPr kumimoji="1" lang="en-US" altLang="ja-JP" sz="1050">
                          <a:latin typeface="+mn-ea"/>
                          <a:ea typeface="+mn-ea"/>
                        </a:rPr>
                        <a:t>】</a:t>
                      </a:r>
                      <a:r>
                        <a:rPr kumimoji="1" lang="ja-JP" altLang="en-US" sz="1050">
                          <a:latin typeface="+mn-ea"/>
                          <a:ea typeface="+mn-ea"/>
                        </a:rPr>
                        <a:t>　</a:t>
                      </a:r>
                      <a:r>
                        <a:rPr kumimoji="1" lang="en-US" altLang="ja-JP" sz="1050">
                          <a:latin typeface="+mn-ea"/>
                          <a:ea typeface="+mn-ea"/>
                        </a:rPr>
                        <a:t>※2</a:t>
                      </a:r>
                      <a:r>
                        <a:rPr kumimoji="1" lang="ja-JP" altLang="en-US" sz="1050">
                          <a:latin typeface="+mn-ea"/>
                          <a:ea typeface="+mn-ea"/>
                        </a:rPr>
                        <a:t>年目以降のみ記載</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3905118">
                <a:tc gridSpan="2">
                  <a:txBody>
                    <a:bodyPr/>
                    <a:lstStyle/>
                    <a:p>
                      <a:r>
                        <a:rPr kumimoji="1" lang="ja-JP" altLang="en-US" sz="1050">
                          <a:latin typeface="+mn-ea"/>
                          <a:ea typeface="+mn-ea"/>
                        </a:rPr>
                        <a:t>■自治体との連携実績</a:t>
                      </a:r>
                      <a:endParaRPr kumimoji="1" lang="en-US" altLang="ja-JP" sz="1050">
                        <a:latin typeface="+mn-ea"/>
                        <a:ea typeface="+mn-ea"/>
                      </a:endParaRPr>
                    </a:p>
                    <a:p>
                      <a:endParaRPr kumimoji="1" lang="en-US" altLang="ja-JP" sz="1050">
                        <a:latin typeface="+mn-ea"/>
                        <a:ea typeface="+mn-ea"/>
                      </a:endParaRPr>
                    </a:p>
                    <a:p>
                      <a:endParaRPr kumimoji="1" lang="en-US" altLang="ja-JP" sz="1050">
                        <a:latin typeface="+mn-ea"/>
                        <a:ea typeface="+mn-ea"/>
                      </a:endParaRPr>
                    </a:p>
                    <a:p>
                      <a:endParaRPr kumimoji="1" lang="en-US" altLang="ja-JP" sz="1050">
                        <a:latin typeface="+mn-ea"/>
                        <a:ea typeface="+mn-ea"/>
                      </a:endParaRPr>
                    </a:p>
                    <a:p>
                      <a:endParaRPr kumimoji="1" lang="en-US" altLang="ja-JP" sz="1050">
                        <a:latin typeface="+mn-ea"/>
                        <a:ea typeface="+mn-ea"/>
                      </a:endParaRPr>
                    </a:p>
                    <a:p>
                      <a:endParaRPr kumimoji="1" lang="en-US" altLang="ja-JP" sz="1050">
                        <a:latin typeface="+mn-ea"/>
                        <a:ea typeface="+mn-ea"/>
                      </a:endParaRPr>
                    </a:p>
                    <a:p>
                      <a:r>
                        <a:rPr kumimoji="1" lang="ja-JP" altLang="en-US" sz="1050">
                          <a:latin typeface="+mn-ea"/>
                          <a:ea typeface="+mn-ea"/>
                        </a:rPr>
                        <a:t>■自治体連携による効果</a:t>
                      </a:r>
                      <a:endParaRPr kumimoji="1" lang="en-US" altLang="ja-JP"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r>
                        <a:rPr kumimoji="1" lang="ja-JP" altLang="en-US" sz="1050">
                          <a:latin typeface="+mn-ea"/>
                          <a:ea typeface="+mn-ea"/>
                        </a:rPr>
                        <a:t>実績値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bl>
          </a:graphicData>
        </a:graphic>
      </p:graphicFrame>
    </p:spTree>
    <p:extLst>
      <p:ext uri="{BB962C8B-B14F-4D97-AF65-F5344CB8AC3E}">
        <p14:creationId xmlns:p14="http://schemas.microsoft.com/office/powerpoint/2010/main" val="581686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D6ABC-6583-ED4C-89B4-6361E08814A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E6AC360-C0E8-84ED-B9BE-75668D3DD1B5}"/>
              </a:ext>
            </a:extLst>
          </p:cNvPr>
          <p:cNvSpPr>
            <a:spLocks noGrp="1"/>
          </p:cNvSpPr>
          <p:nvPr>
            <p:ph type="title"/>
          </p:nvPr>
        </p:nvSpPr>
        <p:spPr>
          <a:xfrm>
            <a:off x="272480" y="188640"/>
            <a:ext cx="9361039" cy="351109"/>
          </a:xfrm>
        </p:spPr>
        <p:txBody>
          <a:bodyPr vert="horz"/>
          <a:lstStyle/>
          <a:p>
            <a:r>
              <a:rPr lang="zh-TW" altLang="en-US"/>
              <a:t>施設等整備計画書</a:t>
            </a:r>
            <a:endParaRPr lang="ja-JP" altLang="en-US"/>
          </a:p>
        </p:txBody>
      </p:sp>
      <p:sp>
        <p:nvSpPr>
          <p:cNvPr id="15" name="スライド番号プレースホルダー 2">
            <a:extLst>
              <a:ext uri="{FF2B5EF4-FFF2-40B4-BE49-F238E27FC236}">
                <a16:creationId xmlns:a16="http://schemas.microsoft.com/office/drawing/2014/main" id="{6A1148B0-5EFD-979B-5655-DBB60414418E}"/>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1617D168-AFFD-378E-FCF2-BBF03A7F19C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83D414B1-E6F9-757A-7D60-667D384A0F76}"/>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4C48E459-ABFD-5F84-2425-DC086B283F8C}"/>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p>
        </p:txBody>
      </p:sp>
      <p:graphicFrame>
        <p:nvGraphicFramePr>
          <p:cNvPr id="10" name="表 5">
            <a:extLst>
              <a:ext uri="{FF2B5EF4-FFF2-40B4-BE49-F238E27FC236}">
                <a16:creationId xmlns:a16="http://schemas.microsoft.com/office/drawing/2014/main" id="{058B9B4D-5D3E-BD77-EB2A-2628498B7118}"/>
              </a:ext>
            </a:extLst>
          </p:cNvPr>
          <p:cNvGraphicFramePr>
            <a:graphicFrameLocks noGrp="1"/>
          </p:cNvGraphicFramePr>
          <p:nvPr/>
        </p:nvGraphicFramePr>
        <p:xfrm>
          <a:off x="269804" y="698836"/>
          <a:ext cx="4602722" cy="5826508"/>
        </p:xfrm>
        <a:graphic>
          <a:graphicData uri="http://schemas.openxmlformats.org/drawingml/2006/table">
            <a:tbl>
              <a:tblPr firstRow="1" bandRow="1">
                <a:tableStyleId>{2D5ABB26-0587-4C30-8999-92F81FD0307C}</a:tableStyleId>
              </a:tblPr>
              <a:tblGrid>
                <a:gridCol w="4602722">
                  <a:extLst>
                    <a:ext uri="{9D8B030D-6E8A-4147-A177-3AD203B41FA5}">
                      <a16:colId xmlns:a16="http://schemas.microsoft.com/office/drawing/2014/main" val="2272419329"/>
                    </a:ext>
                  </a:extLst>
                </a:gridCol>
              </a:tblGrid>
              <a:tr h="120631">
                <a:tc>
                  <a:txBody>
                    <a:bodyPr/>
                    <a:lstStyle/>
                    <a:p>
                      <a:r>
                        <a:rPr kumimoji="1" lang="en-US" altLang="ja-JP" sz="1050">
                          <a:latin typeface="+mn-ea"/>
                          <a:ea typeface="+mn-ea"/>
                        </a:rPr>
                        <a:t>1</a:t>
                      </a:r>
                      <a:r>
                        <a:rPr kumimoji="1" lang="ja-JP" altLang="en-US" sz="1050">
                          <a:latin typeface="+mn-ea"/>
                          <a:ea typeface="+mn-ea"/>
                        </a:rPr>
                        <a:t>　整備計画の概要</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5594488">
                <a:tc>
                  <a:txBody>
                    <a:bodyPr/>
                    <a:lstStyle/>
                    <a:p>
                      <a:r>
                        <a:rPr kumimoji="1" lang="ja-JP" altLang="en-US" sz="1050">
                          <a:latin typeface="+mn-ea"/>
                          <a:ea typeface="+mn-ea"/>
                        </a:rPr>
                        <a:t>（計画の内容について記載すること）</a:t>
                      </a:r>
                    </a:p>
                    <a:p>
                      <a:r>
                        <a:rPr kumimoji="1" lang="ja-JP" altLang="en-US" sz="1050">
                          <a:latin typeface="+mn-ea"/>
                          <a:ea typeface="+mn-ea"/>
                        </a:rPr>
                        <a:t>①目的・実用化開発等を行うために不可欠で最低限必要な施設である理由</a:t>
                      </a:r>
                    </a:p>
                    <a:p>
                      <a:endParaRPr kumimoji="1" lang="ja-JP" altLang="en-US" sz="1050">
                        <a:latin typeface="+mn-ea"/>
                        <a:ea typeface="+mn-ea"/>
                      </a:endParaRPr>
                    </a:p>
                    <a:p>
                      <a:r>
                        <a:rPr kumimoji="1" lang="ja-JP" altLang="en-US" sz="1050">
                          <a:latin typeface="+mn-ea"/>
                          <a:ea typeface="+mn-ea"/>
                        </a:rPr>
                        <a:t>②内容（新・増設、業種、投資の具体的内容、投資額、場所等）</a:t>
                      </a:r>
                    </a:p>
                    <a:p>
                      <a:endParaRPr kumimoji="1" lang="ja-JP" altLang="en-US" sz="1050">
                        <a:latin typeface="+mn-ea"/>
                        <a:ea typeface="+mn-ea"/>
                      </a:endParaRPr>
                    </a:p>
                    <a:p>
                      <a:r>
                        <a:rPr kumimoji="1" lang="ja-JP" altLang="en-US" sz="1050">
                          <a:latin typeface="+mn-ea"/>
                          <a:ea typeface="+mn-ea"/>
                        </a:rPr>
                        <a:t>③土地・建物・設備の計画</a:t>
                      </a:r>
                    </a:p>
                    <a:p>
                      <a:endParaRPr kumimoji="1" lang="ja-JP" altLang="en-US" sz="1050">
                        <a:latin typeface="+mn-ea"/>
                        <a:ea typeface="+mn-ea"/>
                      </a:endParaRPr>
                    </a:p>
                    <a:p>
                      <a:r>
                        <a:rPr kumimoji="1" lang="ja-JP" altLang="en-US" sz="1050">
                          <a:latin typeface="+mn-ea"/>
                          <a:ea typeface="+mn-ea"/>
                        </a:rPr>
                        <a:t>④その他</a:t>
                      </a:r>
                    </a:p>
                    <a:p>
                      <a:endParaRPr kumimoji="1" lang="ja-JP" altLang="en-US" sz="105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4169"/>
                  </a:ext>
                </a:extLst>
              </a:tr>
            </a:tbl>
          </a:graphicData>
        </a:graphic>
      </p:graphicFrame>
      <p:sp>
        <p:nvSpPr>
          <p:cNvPr id="19" name="テキスト ボックス 18">
            <a:extLst>
              <a:ext uri="{FF2B5EF4-FFF2-40B4-BE49-F238E27FC236}">
                <a16:creationId xmlns:a16="http://schemas.microsoft.com/office/drawing/2014/main" id="{5695C1E6-1E6E-F664-2BFA-C085B2F96EC6}"/>
              </a:ext>
            </a:extLst>
          </p:cNvPr>
          <p:cNvSpPr txBox="1"/>
          <p:nvPr/>
        </p:nvSpPr>
        <p:spPr>
          <a:xfrm>
            <a:off x="2288704" y="133182"/>
            <a:ext cx="6084878" cy="415498"/>
          </a:xfrm>
          <a:prstGeom prst="rect">
            <a:avLst/>
          </a:prstGeom>
          <a:noFill/>
        </p:spPr>
        <p:txBody>
          <a:bodyPr wrap="square">
            <a:spAutoFit/>
          </a:bodyPr>
          <a:lstStyle/>
          <a:p>
            <a:pPr marL="90488" indent="-90488"/>
            <a:r>
              <a:rPr kumimoji="1" lang="en-US" altLang="ja-JP" sz="1050">
                <a:solidFill>
                  <a:prstClr val="black"/>
                </a:solidFill>
                <a:latin typeface="Yu Gothic UI"/>
                <a:ea typeface="Yu Gothic UI"/>
                <a:cs typeface="+mn-cs"/>
              </a:rPr>
              <a:t>※</a:t>
            </a:r>
            <a:r>
              <a:rPr kumimoji="1" lang="ja-JP" altLang="en-US" sz="1050" b="0" i="0" u="none" strike="noStrike" kern="1200" cap="none" spc="0" normalizeH="0" baseline="0" noProof="0">
                <a:ln>
                  <a:noFill/>
                </a:ln>
                <a:solidFill>
                  <a:prstClr val="black"/>
                </a:solidFill>
                <a:effectLst/>
                <a:uLnTx/>
                <a:uFillTx/>
                <a:latin typeface="Yu Gothic UI"/>
                <a:ea typeface="Yu Gothic UI"/>
                <a:cs typeface="+mn-cs"/>
              </a:rPr>
              <a:t>補助対象期間内に福島県浜通り地域に登記を必要とする施設整備（実用化開発等を行うために不可欠で最低限必要な施設に限る。）に係る経費計上を予定している場合に提出すること</a:t>
            </a:r>
            <a:endParaRPr lang="ja-JP" altLang="en-US"/>
          </a:p>
        </p:txBody>
      </p:sp>
      <p:graphicFrame>
        <p:nvGraphicFramePr>
          <p:cNvPr id="20" name="表 19">
            <a:extLst>
              <a:ext uri="{FF2B5EF4-FFF2-40B4-BE49-F238E27FC236}">
                <a16:creationId xmlns:a16="http://schemas.microsoft.com/office/drawing/2014/main" id="{7BB3D758-53C7-70BC-D54F-CDB09A4EA6F3}"/>
              </a:ext>
            </a:extLst>
          </p:cNvPr>
          <p:cNvGraphicFramePr>
            <a:graphicFrameLocks noGrp="1"/>
          </p:cNvGraphicFramePr>
          <p:nvPr/>
        </p:nvGraphicFramePr>
        <p:xfrm>
          <a:off x="5033475" y="698836"/>
          <a:ext cx="4609082" cy="3760380"/>
        </p:xfrm>
        <a:graphic>
          <a:graphicData uri="http://schemas.openxmlformats.org/drawingml/2006/table">
            <a:tbl>
              <a:tblPr firstRow="1" firstCol="1" bandRow="1"/>
              <a:tblGrid>
                <a:gridCol w="1071653">
                  <a:extLst>
                    <a:ext uri="{9D8B030D-6E8A-4147-A177-3AD203B41FA5}">
                      <a16:colId xmlns:a16="http://schemas.microsoft.com/office/drawing/2014/main" val="4191014491"/>
                    </a:ext>
                  </a:extLst>
                </a:gridCol>
                <a:gridCol w="1179143">
                  <a:extLst>
                    <a:ext uri="{9D8B030D-6E8A-4147-A177-3AD203B41FA5}">
                      <a16:colId xmlns:a16="http://schemas.microsoft.com/office/drawing/2014/main" val="4138452893"/>
                    </a:ext>
                  </a:extLst>
                </a:gridCol>
                <a:gridCol w="1179143">
                  <a:extLst>
                    <a:ext uri="{9D8B030D-6E8A-4147-A177-3AD203B41FA5}">
                      <a16:colId xmlns:a16="http://schemas.microsoft.com/office/drawing/2014/main" val="3948310193"/>
                    </a:ext>
                  </a:extLst>
                </a:gridCol>
                <a:gridCol w="1179143">
                  <a:extLst>
                    <a:ext uri="{9D8B030D-6E8A-4147-A177-3AD203B41FA5}">
                      <a16:colId xmlns:a16="http://schemas.microsoft.com/office/drawing/2014/main" val="3384095174"/>
                    </a:ext>
                  </a:extLst>
                </a:gridCol>
              </a:tblGrid>
              <a:tr h="272536">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n-ea"/>
                          <a:ea typeface="+mn-ea"/>
                          <a:sym typeface="Yu Gothic UI" panose="020B0500000000000000" pitchFamily="50" charset="-128"/>
                        </a:rPr>
                        <a:t>2</a:t>
                      </a:r>
                      <a:r>
                        <a:rPr kumimoji="1" lang="ja-JP" altLang="en-US" sz="1050">
                          <a:latin typeface="+mn-ea"/>
                          <a:ea typeface="+mn-ea"/>
                          <a:sym typeface="Yu Gothic UI" panose="020B0500000000000000" pitchFamily="50" charset="-128"/>
                        </a:rPr>
                        <a:t>　工事等の日程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sym typeface="Yu Gothic UI" panose="020B0500000000000000" pitchFamily="50" charset="-128"/>
                        </a:rPr>
                        <a:t>    ア  建物工事着工予定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sym typeface="Yu Gothic UI" panose="020B0500000000000000" pitchFamily="50" charset="-128"/>
                        </a:rPr>
                        <a:t>    イ  設備設置開始予定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n-ea"/>
                          <a:ea typeface="+mn-ea"/>
                          <a:sym typeface="Yu Gothic UI" panose="020B0500000000000000" pitchFamily="50" charset="-128"/>
                        </a:rPr>
                        <a:t>    ウ  操業開始予定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latin typeface="+mn-ea"/>
                        <a:ea typeface="+mn-ea"/>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n-ea"/>
                          <a:ea typeface="+mn-ea"/>
                          <a:sym typeface="Yu Gothic UI" panose="020B0500000000000000" pitchFamily="50" charset="-128"/>
                        </a:rPr>
                        <a:t>3</a:t>
                      </a:r>
                      <a:r>
                        <a:rPr kumimoji="1" lang="ja-JP" altLang="en-US" sz="1050">
                          <a:latin typeface="+mn-ea"/>
                          <a:ea typeface="+mn-ea"/>
                          <a:sym typeface="Yu Gothic UI" panose="020B0500000000000000" pitchFamily="50" charset="-128"/>
                        </a:rPr>
                        <a:t>　投資予定の施設等の概要</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施設等の名称</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a:lnSpc>
                          <a:spcPct val="100000"/>
                        </a:lnSpc>
                      </a:pPr>
                      <a:endParaRPr lang="ja-JP" altLang="en-US" sz="1050" kern="100">
                        <a:solidFill>
                          <a:schemeClr val="tx1"/>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endPar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ja-JP" altLang="en-US"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b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en-US" alt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施設等の所在地</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1270" algn="l">
                        <a:lnSpc>
                          <a:spcPct val="100000"/>
                        </a:lnSpc>
                      </a:pPr>
                      <a:endParaRPr lang="en-US" altLang="ja-JP" sz="1050" kern="100">
                        <a:solidFill>
                          <a:schemeClr val="tx1"/>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敷地面積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a:solidFill>
                            <a:srgbClr val="000000"/>
                          </a:solidFill>
                          <a:effectLst/>
                          <a:latin typeface="+mn-ea"/>
                          <a:ea typeface="+mn-ea"/>
                          <a:cs typeface="Times New Roman" panose="02020603050405020304" pitchFamily="18" charset="0"/>
                        </a:rPr>
                        <a:t>㎡</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建築面積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a:solidFill>
                            <a:srgbClr val="000000"/>
                          </a:solidFill>
                          <a:effectLst/>
                          <a:latin typeface="+mn-ea"/>
                          <a:ea typeface="+mn-ea"/>
                          <a:cs typeface="Times New Roman" panose="02020603050405020304" pitchFamily="18" charset="0"/>
                        </a:rPr>
                        <a:t>㎡</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2308818"/>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緑地面積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a:solidFill>
                            <a:srgbClr val="000000"/>
                          </a:solidFill>
                          <a:effectLst/>
                          <a:latin typeface="+mn-ea"/>
                          <a:ea typeface="+mn-ea"/>
                          <a:cs typeface="Times New Roman" panose="02020603050405020304" pitchFamily="18" charset="0"/>
                        </a:rPr>
                        <a:t>㎡</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敷地の緑化率</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a:solidFill>
                            <a:srgbClr val="000000"/>
                          </a:solidFill>
                          <a:effectLst/>
                          <a:latin typeface="+mn-ea"/>
                          <a:ea typeface="+mn-ea"/>
                          <a:cs typeface="Times New Roman" panose="02020603050405020304" pitchFamily="18" charset="0"/>
                        </a:rPr>
                        <a:t>パーセント</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0884550"/>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用地取得年月日</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ja-JP" sz="1050" kern="100">
                          <a:solidFill>
                            <a:schemeClr val="tx1"/>
                          </a:solidFill>
                          <a:effectLst/>
                          <a:latin typeface="+mn-ea"/>
                          <a:ea typeface="+mn-ea"/>
                          <a:cs typeface="Times New Roman" panose="02020603050405020304" pitchFamily="18" charset="0"/>
                        </a:rPr>
                        <a:t>年　　　</a:t>
                      </a:r>
                      <a:r>
                        <a:rPr lang="en-US" altLang="ja-JP" sz="1050" kern="100">
                          <a:solidFill>
                            <a:schemeClr val="tx1"/>
                          </a:solidFill>
                          <a:effectLst/>
                          <a:latin typeface="+mn-ea"/>
                          <a:ea typeface="+mn-ea"/>
                          <a:cs typeface="Times New Roman" panose="02020603050405020304" pitchFamily="18" charset="0"/>
                        </a:rPr>
                        <a:t> </a:t>
                      </a:r>
                      <a:r>
                        <a:rPr lang="ja-JP" sz="1050" kern="100">
                          <a:solidFill>
                            <a:schemeClr val="tx1"/>
                          </a:solidFill>
                          <a:effectLst/>
                          <a:latin typeface="+mn-ea"/>
                          <a:ea typeface="+mn-ea"/>
                          <a:cs typeface="Times New Roman" panose="02020603050405020304" pitchFamily="18" charset="0"/>
                        </a:rPr>
                        <a:t>月　　　</a:t>
                      </a:r>
                      <a:r>
                        <a:rPr lang="en-US" altLang="ja-JP" sz="1050" kern="100">
                          <a:solidFill>
                            <a:schemeClr val="tx1"/>
                          </a:solidFill>
                          <a:effectLst/>
                          <a:latin typeface="+mn-ea"/>
                          <a:ea typeface="+mn-ea"/>
                          <a:cs typeface="Times New Roman" panose="02020603050405020304" pitchFamily="18" charset="0"/>
                        </a:rPr>
                        <a:t> </a:t>
                      </a:r>
                      <a:r>
                        <a:rPr lang="ja-JP" sz="1050" kern="100">
                          <a:solidFill>
                            <a:schemeClr val="tx1"/>
                          </a:solidFill>
                          <a:effectLst/>
                          <a:latin typeface="+mn-ea"/>
                          <a:ea typeface="+mn-ea"/>
                          <a:cs typeface="Times New Roman" panose="02020603050405020304" pitchFamily="18" charset="0"/>
                        </a:rPr>
                        <a:t>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2064896"/>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主要製品名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l" eaLnBrk="0" hangingPunct="0">
                        <a:lnSpc>
                          <a:spcPct val="100000"/>
                        </a:lnSpc>
                      </a:pPr>
                      <a:r>
                        <a:rPr lang="en-US" sz="1050" kern="100">
                          <a:solidFill>
                            <a:srgbClr val="000000"/>
                          </a:solidFill>
                          <a:effectLst/>
                          <a:latin typeface="+mn-ea"/>
                          <a:ea typeface="+mn-ea"/>
                          <a:cs typeface="Times New Roman" panose="02020603050405020304" pitchFamily="18" charset="0"/>
                        </a:rPr>
                        <a:t> </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just"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8425316"/>
                  </a:ext>
                </a:extLst>
              </a:tr>
              <a:tr h="155941">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業種分類</a:t>
                      </a:r>
                      <a:br>
                        <a:rPr lang="en-US" altLang="ja-JP" sz="1050" kern="100">
                          <a:solidFill>
                            <a:srgbClr val="000000"/>
                          </a:solidFill>
                          <a:effectLst/>
                          <a:latin typeface="+mn-ea"/>
                          <a:ea typeface="+mn-ea"/>
                          <a:cs typeface="Times New Roman" panose="02020603050405020304" pitchFamily="18" charset="0"/>
                        </a:rPr>
                      </a:br>
                      <a:r>
                        <a:rPr lang="ja-JP" sz="1050" kern="100">
                          <a:solidFill>
                            <a:srgbClr val="000000"/>
                          </a:solidFill>
                          <a:effectLst/>
                          <a:latin typeface="+mn-ea"/>
                          <a:ea typeface="+mn-ea"/>
                          <a:cs typeface="Times New Roman" panose="02020603050405020304" pitchFamily="18" charset="0"/>
                        </a:rPr>
                        <a:t>（中・小分類）</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ja-JP" sz="1050" kern="100">
                          <a:solidFill>
                            <a:srgbClr val="000000"/>
                          </a:solidFill>
                          <a:effectLst/>
                          <a:latin typeface="+mn-ea"/>
                          <a:ea typeface="+mn-ea"/>
                          <a:cs typeface="Times New Roman" panose="02020603050405020304" pitchFamily="18" charset="0"/>
                        </a:rPr>
                        <a:t>業（分類番号　中分類　　　 小分類　 　　　）</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tc hMerge="1">
                  <a:txBody>
                    <a:bodyPr/>
                    <a:lstStyle/>
                    <a:p>
                      <a:pPr algn="ctr"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extLst>
                  <a:ext uri="{0D108BD9-81ED-4DB2-BD59-A6C34878D82A}">
                    <a16:rowId xmlns:a16="http://schemas.microsoft.com/office/drawing/2014/main" val="835757398"/>
                  </a:ext>
                </a:extLst>
              </a:tr>
              <a:tr h="155941">
                <a:tc gridSpan="4">
                  <a:txBody>
                    <a:bodyPr/>
                    <a:lstStyle/>
                    <a:p>
                      <a:pPr algn="l" eaLnBrk="0" hangingPunct="0">
                        <a:lnSpc>
                          <a:spcPct val="100000"/>
                        </a:lnSpc>
                      </a:pPr>
                      <a:r>
                        <a:rPr lang="en-US" altLang="ja-JP" sz="1050" kern="100">
                          <a:effectLst/>
                          <a:latin typeface="+mn-ea"/>
                          <a:ea typeface="+mn-ea"/>
                          <a:cs typeface="Times New Roman" panose="02020603050405020304" pitchFamily="18" charset="0"/>
                        </a:rPr>
                        <a:t>※</a:t>
                      </a:r>
                      <a:r>
                        <a:rPr lang="ja-JP" altLang="en-US" sz="1050" kern="100">
                          <a:effectLst/>
                          <a:latin typeface="+mn-ea"/>
                          <a:ea typeface="+mn-ea"/>
                          <a:cs typeface="Times New Roman" panose="02020603050405020304" pitchFamily="18" charset="0"/>
                        </a:rPr>
                        <a:t>新設・増設する施設等について記載すること。</a:t>
                      </a:r>
                      <a:endParaRPr lang="en-US" altLang="ja-JP" sz="1050" kern="100">
                        <a:effectLst/>
                        <a:latin typeface="+mn-ea"/>
                        <a:ea typeface="+mn-ea"/>
                        <a:cs typeface="Times New Roman" panose="02020603050405020304" pitchFamily="18" charset="0"/>
                      </a:endParaRPr>
                    </a:p>
                    <a:p>
                      <a:pPr algn="l" eaLnBrk="0" hangingPunct="0">
                        <a:lnSpc>
                          <a:spcPct val="100000"/>
                        </a:lnSpc>
                      </a:pPr>
                      <a:endParaRPr lang="en-US" altLang="ja-JP" sz="1050" kern="100">
                        <a:effectLst/>
                        <a:latin typeface="+mn-ea"/>
                        <a:ea typeface="+mn-ea"/>
                        <a:cs typeface="Times New Roman" panose="02020603050405020304" pitchFamily="18" charset="0"/>
                      </a:endParaRPr>
                    </a:p>
                    <a:p>
                      <a:pPr algn="l" eaLnBrk="0" hangingPunct="0">
                        <a:lnSpc>
                          <a:spcPct val="100000"/>
                        </a:lnSpc>
                      </a:pPr>
                      <a:r>
                        <a:rPr lang="en-US" altLang="ja-JP" sz="1050" kern="100">
                          <a:effectLst/>
                          <a:latin typeface="+mn-ea"/>
                          <a:ea typeface="+mn-ea"/>
                          <a:cs typeface="Times New Roman" panose="02020603050405020304" pitchFamily="18" charset="0"/>
                        </a:rPr>
                        <a:t>4</a:t>
                      </a:r>
                      <a:r>
                        <a:rPr lang="ja-JP" altLang="en-US" sz="1050" kern="100">
                          <a:effectLst/>
                          <a:latin typeface="+mn-ea"/>
                          <a:ea typeface="+mn-ea"/>
                          <a:cs typeface="Times New Roman" panose="02020603050405020304" pitchFamily="18" charset="0"/>
                        </a:rPr>
                        <a:t>　着手状況（関係市町村等との打合せ状況について記載）</a:t>
                      </a:r>
                      <a:endParaRPr lang="en-US" altLang="ja-JP" sz="1050" kern="100">
                        <a:effectLst/>
                        <a:latin typeface="+mn-ea"/>
                        <a:ea typeface="+mn-ea"/>
                        <a:cs typeface="Times New Roman" panose="02020603050405020304" pitchFamily="18" charset="0"/>
                      </a:endParaRPr>
                    </a:p>
                  </a:txBody>
                  <a:tcPr marL="36000" marR="3600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noFill/>
                      <a:prstDash val="solid"/>
                      <a:round/>
                      <a:headEnd type="none" w="med" len="med"/>
                      <a:tailEnd type="none" w="med" len="med"/>
                    </a:lnL>
                    <a:lnR w="12700" cmpd="sng">
                      <a:noFill/>
                      <a:prstDash val="soli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08923143"/>
                  </a:ext>
                </a:extLst>
              </a:tr>
              <a:tr h="155941">
                <a:tc gridSpan="4">
                  <a:txBody>
                    <a:bodyPr/>
                    <a:lstStyle/>
                    <a:p>
                      <a:pPr algn="l" eaLnBrk="0" hangingPunct="0">
                        <a:lnSpc>
                          <a:spcPct val="100000"/>
                        </a:lnSpc>
                      </a:pPr>
                      <a:endParaRPr lang="en-US" altLang="ja-JP" sz="1050" kern="100">
                        <a:effectLst/>
                        <a:latin typeface="+mn-ea"/>
                        <a:ea typeface="+mn-ea"/>
                        <a:cs typeface="Times New Roman" panose="02020603050405020304" pitchFamily="18" charset="0"/>
                      </a:endParaRPr>
                    </a:p>
                    <a:p>
                      <a:pPr algn="l" eaLnBrk="0" hangingPunct="0">
                        <a:lnSpc>
                          <a:spcPct val="100000"/>
                        </a:lnSpc>
                      </a:pP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19032861"/>
                  </a:ext>
                </a:extLst>
              </a:tr>
            </a:tbl>
          </a:graphicData>
        </a:graphic>
      </p:graphicFrame>
      <p:sp>
        <p:nvSpPr>
          <p:cNvPr id="11" name="テキスト ボックス 10">
            <a:extLst>
              <a:ext uri="{FF2B5EF4-FFF2-40B4-BE49-F238E27FC236}">
                <a16:creationId xmlns:a16="http://schemas.microsoft.com/office/drawing/2014/main" id="{A26FAE09-2476-385F-8E1A-9C6D327737B0}"/>
              </a:ext>
            </a:extLst>
          </p:cNvPr>
          <p:cNvSpPr txBox="1"/>
          <p:nvPr/>
        </p:nvSpPr>
        <p:spPr>
          <a:xfrm>
            <a:off x="632521" y="2771670"/>
            <a:ext cx="3960440" cy="872922"/>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171450" marR="0" lvl="0" indent="-1714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月末までに事業を完了する必要があります。</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登記を要しない軽微な設備（柵の設置、部屋に仕切りを設ける等）については、本様式の記載は不要です。</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764750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スタートアップ制度の活用状況</a:t>
            </a:r>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1132FB55-54E7-4C4C-ABBE-AE7576F3775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9" name="正方形/長方形 8">
            <a:extLst>
              <a:ext uri="{FF2B5EF4-FFF2-40B4-BE49-F238E27FC236}">
                <a16:creationId xmlns:a16="http://schemas.microsoft.com/office/drawing/2014/main" id="{97352D38-813C-4191-BE9F-5A41A8F85D4F}"/>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white"/>
                </a:solidFill>
                <a:effectLst/>
                <a:uLnTx/>
                <a:uFillTx/>
                <a:latin typeface="Yu Gothic UI"/>
                <a:ea typeface="Yu Gothic UI"/>
                <a:cs typeface="+mn-cs"/>
              </a:rPr>
              <a:t>基本情報</a:t>
            </a:r>
          </a:p>
        </p:txBody>
      </p:sp>
      <p:graphicFrame>
        <p:nvGraphicFramePr>
          <p:cNvPr id="6" name="表 6">
            <a:extLst>
              <a:ext uri="{FF2B5EF4-FFF2-40B4-BE49-F238E27FC236}">
                <a16:creationId xmlns:a16="http://schemas.microsoft.com/office/drawing/2014/main" id="{42BD9890-6488-4E49-AF35-332D2843F758}"/>
              </a:ext>
            </a:extLst>
          </p:cNvPr>
          <p:cNvGraphicFramePr>
            <a:graphicFrameLocks noGrp="1"/>
          </p:cNvGraphicFramePr>
          <p:nvPr>
            <p:extLst>
              <p:ext uri="{D42A27DB-BD31-4B8C-83A1-F6EECF244321}">
                <p14:modId xmlns:p14="http://schemas.microsoft.com/office/powerpoint/2010/main" val="695195996"/>
              </p:ext>
            </p:extLst>
          </p:nvPr>
        </p:nvGraphicFramePr>
        <p:xfrm>
          <a:off x="273050" y="2127150"/>
          <a:ext cx="9232045" cy="3408300"/>
        </p:xfrm>
        <a:graphic>
          <a:graphicData uri="http://schemas.openxmlformats.org/drawingml/2006/table">
            <a:tbl>
              <a:tblPr firstRow="1" bandRow="1">
                <a:tableStyleId>{2D5ABB26-0587-4C30-8999-92F81FD0307C}</a:tableStyleId>
              </a:tblPr>
              <a:tblGrid>
                <a:gridCol w="1005258">
                  <a:extLst>
                    <a:ext uri="{9D8B030D-6E8A-4147-A177-3AD203B41FA5}">
                      <a16:colId xmlns:a16="http://schemas.microsoft.com/office/drawing/2014/main" val="1669297580"/>
                    </a:ext>
                  </a:extLst>
                </a:gridCol>
                <a:gridCol w="313222">
                  <a:extLst>
                    <a:ext uri="{9D8B030D-6E8A-4147-A177-3AD203B41FA5}">
                      <a16:colId xmlns:a16="http://schemas.microsoft.com/office/drawing/2014/main" val="3337274143"/>
                    </a:ext>
                  </a:extLst>
                </a:gridCol>
                <a:gridCol w="1777294">
                  <a:extLst>
                    <a:ext uri="{9D8B030D-6E8A-4147-A177-3AD203B41FA5}">
                      <a16:colId xmlns:a16="http://schemas.microsoft.com/office/drawing/2014/main" val="3100949173"/>
                    </a:ext>
                  </a:extLst>
                </a:gridCol>
                <a:gridCol w="1944216">
                  <a:extLst>
                    <a:ext uri="{9D8B030D-6E8A-4147-A177-3AD203B41FA5}">
                      <a16:colId xmlns:a16="http://schemas.microsoft.com/office/drawing/2014/main" val="4079344724"/>
                    </a:ext>
                  </a:extLst>
                </a:gridCol>
                <a:gridCol w="2197637">
                  <a:extLst>
                    <a:ext uri="{9D8B030D-6E8A-4147-A177-3AD203B41FA5}">
                      <a16:colId xmlns:a16="http://schemas.microsoft.com/office/drawing/2014/main" val="1003410967"/>
                    </a:ext>
                  </a:extLst>
                </a:gridCol>
                <a:gridCol w="1994418">
                  <a:extLst>
                    <a:ext uri="{9D8B030D-6E8A-4147-A177-3AD203B41FA5}">
                      <a16:colId xmlns:a16="http://schemas.microsoft.com/office/drawing/2014/main" val="3798752374"/>
                    </a:ext>
                  </a:extLst>
                </a:gridCol>
              </a:tblGrid>
              <a:tr h="125003">
                <a:tc gridSpan="3">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a:t>要件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kumimoji="1" lang="ja-JP" altLang="en-US" sz="1050"/>
                        <a:t>要件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a:solidFill>
                            <a:schemeClr val="tx1"/>
                          </a:solidFill>
                          <a:latin typeface="+mn-lt"/>
                          <a:ea typeface="+mn-ea"/>
                          <a:cs typeface="+mn-cs"/>
                        </a:rPr>
                        <a:t>該当状況</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3483520"/>
                  </a:ext>
                </a:extLst>
              </a:tr>
              <a:tr h="125003">
                <a:tc rowSpan="2">
                  <a:txBody>
                    <a:bodyPr/>
                    <a:lstStyle/>
                    <a:p>
                      <a:pPr marL="0" algn="ctr" defTabSz="914400" rtl="0" eaLnBrk="1" latinLnBrk="0" hangingPunct="1"/>
                      <a:r>
                        <a:rPr kumimoji="1" lang="ja-JP" altLang="en-US" sz="1050" kern="1200">
                          <a:solidFill>
                            <a:schemeClr val="tx1"/>
                          </a:solidFill>
                          <a:latin typeface="+mn-lt"/>
                          <a:ea typeface="+mn-ea"/>
                          <a:cs typeface="+mn-cs"/>
                        </a:rPr>
                        <a:t>①登録制度</a:t>
                      </a:r>
                    </a:p>
                  </a:txBody>
                  <a:tcPr marL="36000" marR="36000" marT="36000" marB="3600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a:solidFill>
                            <a:schemeClr val="tx1"/>
                          </a:solidFill>
                          <a:latin typeface="+mn-lt"/>
                          <a:ea typeface="+mn-ea"/>
                          <a:cs typeface="+mn-cs"/>
                        </a:rPr>
                        <a:t>J-Startup</a:t>
                      </a:r>
                      <a:r>
                        <a:rPr kumimoji="1" lang="ja-JP" altLang="en-US" sz="1050" kern="1200">
                          <a:solidFill>
                            <a:schemeClr val="tx1"/>
                          </a:solidFill>
                          <a:latin typeface="+mn-lt"/>
                          <a:ea typeface="+mn-ea"/>
                          <a:cs typeface="+mn-cs"/>
                        </a:rPr>
                        <a:t>企業への該当</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en-US" altLang="ja-JP" sz="1050"/>
                        <a:t>J-Startup</a:t>
                      </a:r>
                      <a:r>
                        <a:rPr kumimoji="1" lang="ja-JP" altLang="en-US" sz="1050"/>
                        <a:t>企業への該当有無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2690710"/>
                  </a:ext>
                </a:extLst>
              </a:tr>
              <a:tr h="211215">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algn="l" defTabSz="914400" rtl="0" eaLnBrk="1" latinLnBrk="0" hangingPunct="1"/>
                      <a:r>
                        <a:rPr kumimoji="1" lang="ja-JP" altLang="en-US" sz="1050" kern="1200">
                          <a:solidFill>
                            <a:schemeClr val="tx1"/>
                          </a:solidFill>
                          <a:latin typeface="+mn-lt"/>
                          <a:ea typeface="+mn-ea"/>
                          <a:cs typeface="+mn-cs"/>
                        </a:rPr>
                        <a:t>　　登録先</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a:t>登録先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algn="l" defTabSz="914400" rtl="0" eaLnBrk="1" latinLnBrk="0" hangingPunct="1"/>
                      <a:r>
                        <a:rPr kumimoji="1" lang="ja-JP" altLang="en-US" sz="1050" kern="1200">
                          <a:solidFill>
                            <a:schemeClr val="tx1"/>
                          </a:solidFill>
                          <a:latin typeface="+mn-lt"/>
                          <a:ea typeface="+mn-ea"/>
                          <a:cs typeface="+mn-cs"/>
                        </a:rPr>
                        <a:t>□ </a:t>
                      </a:r>
                      <a:r>
                        <a:rPr kumimoji="1" lang="en-US" altLang="ja-JP" sz="1050" kern="1200">
                          <a:solidFill>
                            <a:schemeClr val="tx1"/>
                          </a:solidFill>
                          <a:latin typeface="+mn-lt"/>
                          <a:ea typeface="+mn-ea"/>
                          <a:cs typeface="+mn-cs"/>
                        </a:rPr>
                        <a:t>J-Startup</a:t>
                      </a:r>
                    </a:p>
                    <a:p>
                      <a:pPr marL="0" algn="l" defTabSz="914400" rtl="0" eaLnBrk="1" latinLnBrk="0" hangingPunct="1"/>
                      <a:r>
                        <a:rPr kumimoji="1" lang="ja-JP" altLang="en-US" sz="1050" kern="1200">
                          <a:solidFill>
                            <a:schemeClr val="tx1"/>
                          </a:solidFill>
                          <a:latin typeface="+mn-lt"/>
                          <a:ea typeface="+mn-ea"/>
                          <a:cs typeface="+mn-cs"/>
                        </a:rPr>
                        <a:t>□ </a:t>
                      </a:r>
                      <a:r>
                        <a:rPr kumimoji="1" lang="en-US" altLang="ja-JP" sz="1050" kern="1200">
                          <a:solidFill>
                            <a:schemeClr val="tx1"/>
                          </a:solidFill>
                          <a:latin typeface="+mn-lt"/>
                          <a:ea typeface="+mn-ea"/>
                          <a:cs typeface="+mn-cs"/>
                        </a:rPr>
                        <a:t>J-Startup</a:t>
                      </a:r>
                      <a:r>
                        <a:rPr kumimoji="1" lang="ja-JP" altLang="en-US" sz="1050" kern="1200">
                          <a:solidFill>
                            <a:schemeClr val="tx1"/>
                          </a:solidFill>
                          <a:latin typeface="+mn-lt"/>
                          <a:ea typeface="+mn-ea"/>
                          <a:cs typeface="+mn-cs"/>
                        </a:rPr>
                        <a:t> </a:t>
                      </a:r>
                      <a:r>
                        <a:rPr kumimoji="1" lang="en-US" altLang="ja-JP" sz="1050" kern="1200">
                          <a:solidFill>
                            <a:schemeClr val="tx1"/>
                          </a:solidFill>
                          <a:latin typeface="+mn-lt"/>
                          <a:ea typeface="+mn-ea"/>
                          <a:cs typeface="+mn-cs"/>
                        </a:rPr>
                        <a:t>Local</a:t>
                      </a:r>
                      <a:r>
                        <a:rPr kumimoji="1" lang="ja-JP" altLang="en-US" sz="1050" kern="1200">
                          <a:solidFill>
                            <a:schemeClr val="tx1"/>
                          </a:solidFill>
                          <a:latin typeface="+mn-lt"/>
                          <a:ea typeface="+mn-ea"/>
                          <a:cs typeface="+mn-cs"/>
                        </a:rPr>
                        <a:t>（　　　　　　　　）</a:t>
                      </a:r>
                      <a:endParaRPr kumimoji="1" lang="en-US" altLang="ja-JP"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en-US" altLang="ja-JP"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3710267"/>
                  </a:ext>
                </a:extLst>
              </a:tr>
              <a:tr h="116010">
                <a:tc rowSpan="3">
                  <a:txBody>
                    <a:bodyPr/>
                    <a:lstStyle/>
                    <a:p>
                      <a:pPr marL="0" algn="ctr" defTabSz="914400" rtl="0" eaLnBrk="1" latinLnBrk="0" hangingPunct="1"/>
                      <a:r>
                        <a:rPr kumimoji="1" lang="ja-JP" altLang="en-US" sz="1050" kern="1200">
                          <a:solidFill>
                            <a:schemeClr val="tx1"/>
                          </a:solidFill>
                          <a:latin typeface="+mn-lt"/>
                          <a:ea typeface="+mn-ea"/>
                          <a:cs typeface="+mn-cs"/>
                        </a:rPr>
                        <a:t>②表彰制度</a:t>
                      </a:r>
                    </a:p>
                  </a:txBody>
                  <a:tcPr marL="36000" marR="36000" marT="36000" marB="3600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ja-JP" altLang="en-US" sz="1050" kern="1200">
                          <a:solidFill>
                            <a:schemeClr val="tx1"/>
                          </a:solidFill>
                          <a:latin typeface="+mn-lt"/>
                          <a:ea typeface="+mn-ea"/>
                          <a:cs typeface="+mn-cs"/>
                        </a:rPr>
                        <a:t>表彰実績</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57665565"/>
                  </a:ext>
                </a:extLst>
              </a:tr>
              <a:tr h="0">
                <a:tc vMerge="1">
                  <a:txBody>
                    <a:bodyPr/>
                    <a:lstStyle/>
                    <a:p>
                      <a:endParaRPr kumimoji="1" lang="ja-JP" altLang="en-US"/>
                    </a:p>
                  </a:txBody>
                  <a:tcPr/>
                </a:tc>
                <a:tc rowSpan="2"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表彰内容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endParaRPr kumimoji="1" lang="ja-JP" altLang="en-US"/>
                    </a:p>
                  </a:txBody>
                  <a:tcPr/>
                </a:tc>
                <a:tc>
                  <a:txBody>
                    <a:bodyPr/>
                    <a:lstStyle/>
                    <a:p>
                      <a:pPr marL="0" algn="l" defTabSz="914400" rtl="0" eaLnBrk="1" latinLnBrk="0" hangingPunct="1"/>
                      <a:r>
                        <a:rPr kumimoji="1" lang="ja-JP" altLang="en-US" sz="1050" kern="1200">
                          <a:solidFill>
                            <a:schemeClr val="tx1"/>
                          </a:solidFill>
                          <a:latin typeface="+mn-lt"/>
                          <a:ea typeface="+mn-ea"/>
                          <a:cs typeface="+mn-cs"/>
                        </a:rPr>
                        <a:t>表彰機関</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表彰名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表彰時期</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90296933"/>
                  </a:ext>
                </a:extLst>
              </a:tr>
              <a:tr h="0">
                <a:tc vMerge="1">
                  <a:txBody>
                    <a:bodyPr/>
                    <a:lstStyle/>
                    <a:p>
                      <a:pPr marL="0" algn="ctr" defTabSz="914400" rtl="0" eaLnBrk="1" latinLnBrk="0" hangingPunct="1"/>
                      <a:endParaRPr kumimoji="1" lang="ja-JP" altLang="en-US" sz="1050" kern="1200">
                        <a:solidFill>
                          <a:schemeClr val="tx1"/>
                        </a:solidFill>
                        <a:latin typeface="+mn-lt"/>
                        <a:ea typeface="+mn-ea"/>
                        <a:cs typeface="+mn-cs"/>
                      </a:endParaRPr>
                    </a:p>
                  </a:txBody>
                  <a:tcPr marL="36000" marR="36000" marT="36000" marB="3600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vMerge="1">
                  <a:txBody>
                    <a:bodyPr/>
                    <a:lstStyle/>
                    <a:p>
                      <a:endParaRP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vMerge="1">
                  <a:txBody>
                    <a:bodyPr/>
                    <a:lstStyle/>
                    <a:p>
                      <a:endParaRPr kumimoji="1" lang="ja-JP" altLang="en-US"/>
                    </a:p>
                  </a:txBody>
                  <a:tcPr/>
                </a:tc>
                <a:tc>
                  <a:txBody>
                    <a:bodyPr/>
                    <a:lstStyle/>
                    <a:p>
                      <a:pPr marL="0" algn="l" defTabSz="914400" rtl="0" eaLnBrk="1" latinLnBrk="0" hangingPunct="1"/>
                      <a:r>
                        <a:rPr kumimoji="1" lang="ja-JP" altLang="en-US" sz="1050" kern="1200">
                          <a:solidFill>
                            <a:schemeClr val="tx1"/>
                          </a:solidFill>
                          <a:latin typeface="+mn-lt"/>
                          <a:ea typeface="+mn-ea"/>
                          <a:cs typeface="+mn-cs"/>
                        </a:rPr>
                        <a:t> </a:t>
                      </a:r>
                      <a:endParaRPr kumimoji="1" lang="en-US" altLang="ja-JP"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50"/>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50"/>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24489003"/>
                  </a:ext>
                </a:extLst>
              </a:tr>
              <a:tr h="125003">
                <a:tc rowSpan="4">
                  <a:txBody>
                    <a:bodyPr/>
                    <a:lstStyle/>
                    <a:p>
                      <a:pPr marL="0" algn="ctr" defTabSz="914400" rtl="0" eaLnBrk="1" latinLnBrk="0" hangingPunct="1"/>
                      <a:r>
                        <a:rPr kumimoji="1" lang="ja-JP" altLang="en-US" sz="1050" kern="1200">
                          <a:solidFill>
                            <a:schemeClr val="tx1"/>
                          </a:solidFill>
                          <a:latin typeface="+mn-lt"/>
                          <a:ea typeface="+mn-ea"/>
                          <a:cs typeface="+mn-cs"/>
                        </a:rPr>
                        <a:t>③資金調達</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a:solidFill>
                            <a:schemeClr val="tx1"/>
                          </a:solidFill>
                          <a:latin typeface="+mn-lt"/>
                          <a:ea typeface="+mn-ea"/>
                          <a:cs typeface="+mn-cs"/>
                        </a:rPr>
                        <a:t>3</a:t>
                      </a:r>
                      <a:r>
                        <a:rPr kumimoji="1" lang="ja-JP" altLang="en-US" sz="1050" kern="120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44918171"/>
                  </a:ext>
                </a:extLst>
              </a:tr>
              <a:tr h="125003">
                <a:tc vMerge="1">
                  <a:txBody>
                    <a:bodyPr/>
                    <a:lstStyle/>
                    <a:p>
                      <a:endParaRPr kumimoji="1" lang="ja-JP" altLang="en-US"/>
                    </a:p>
                  </a:txBody>
                  <a:tcPr/>
                </a:tc>
                <a:tc gridSpan="2">
                  <a:txBody>
                    <a:bodyPr/>
                    <a:lstStyle/>
                    <a:p>
                      <a:pPr marL="0" algn="l" defTabSz="914400" rtl="0" eaLnBrk="1" latinLnBrk="0" hangingPunct="1"/>
                      <a:r>
                        <a:rPr kumimoji="1" lang="ja-JP" altLang="en-US" sz="1050" kern="1200">
                          <a:solidFill>
                            <a:schemeClr val="tx1"/>
                          </a:solidFill>
                          <a:latin typeface="+mn-lt"/>
                          <a:ea typeface="+mn-ea"/>
                          <a:cs typeface="+mn-cs"/>
                        </a:rPr>
                        <a:t>資金調達の状況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a:p>
                  </a:txBody>
                  <a:tcPr/>
                </a:tc>
                <a:tc>
                  <a:txBody>
                    <a:bodyPr/>
                    <a:lstStyle/>
                    <a:p>
                      <a:pPr marL="0" algn="l" defTabSz="914400" rtl="0" eaLnBrk="1" latinLnBrk="0" hangingPunct="1"/>
                      <a:r>
                        <a:rPr kumimoji="1" lang="ja-JP" altLang="en-US" sz="1050" kern="1200">
                          <a:solidFill>
                            <a:schemeClr val="tx1"/>
                          </a:solidFill>
                          <a:latin typeface="+mn-lt"/>
                          <a:ea typeface="+mn-ea"/>
                          <a:cs typeface="+mn-cs"/>
                        </a:rPr>
                        <a:t>調達先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調達金額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調達時期</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13768086"/>
                  </a:ext>
                </a:extLst>
              </a:tr>
              <a:tr h="125003">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出資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92465"/>
                  </a:ext>
                </a:extLst>
              </a:tr>
              <a:tr h="125003">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a:solidFill>
                            <a:schemeClr val="tx1"/>
                          </a:solidFill>
                          <a:latin typeface="+mn-lt"/>
                          <a:ea typeface="+mn-ea"/>
                          <a:cs typeface="+mn-cs"/>
                        </a:rPr>
                        <a:t>融資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682585"/>
                  </a:ext>
                </a:extLst>
              </a:tr>
              <a:tr h="125003">
                <a:tc rowSpan="4">
                  <a:txBody>
                    <a:bodyPr/>
                    <a:lstStyle/>
                    <a:p>
                      <a:pPr marL="0" algn="ctr" defTabSz="914400" rtl="0" eaLnBrk="1" latinLnBrk="0" hangingPunct="1"/>
                      <a:r>
                        <a:rPr kumimoji="1" lang="ja-JP" altLang="en-US" sz="1050" kern="1200">
                          <a:solidFill>
                            <a:schemeClr val="tx1"/>
                          </a:solidFill>
                          <a:latin typeface="+mn-lt"/>
                          <a:ea typeface="+mn-ea"/>
                          <a:cs typeface="+mn-cs"/>
                        </a:rPr>
                        <a:t>④支援制度</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a:solidFill>
                            <a:schemeClr val="tx1"/>
                          </a:solidFill>
                          <a:latin typeface="+mn-lt"/>
                          <a:ea typeface="+mn-ea"/>
                          <a:cs typeface="+mn-cs"/>
                        </a:rPr>
                        <a:t>3</a:t>
                      </a:r>
                      <a:r>
                        <a:rPr kumimoji="1" lang="ja-JP" altLang="en-US" sz="1050" kern="120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0167570"/>
                  </a:ext>
                </a:extLst>
              </a:tr>
              <a:tr h="125003">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スタートアップ支援事業の採択状況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a:solidFill>
                            <a:schemeClr val="tx1"/>
                          </a:solidFill>
                          <a:latin typeface="+mn-lt"/>
                          <a:ea typeface="+mn-ea"/>
                          <a:cs typeface="+mn-cs"/>
                        </a:rPr>
                        <a:t>支援元</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事業名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採択年度</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3287010"/>
                  </a:ext>
                </a:extLst>
              </a:tr>
              <a:tr h="125003">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a:solidFill>
                            <a:schemeClr val="tx1"/>
                          </a:solidFill>
                          <a:latin typeface="+mn-lt"/>
                          <a:ea typeface="+mn-ea"/>
                          <a:cs typeface="+mn-cs"/>
                        </a:rPr>
                        <a:t>国庫事業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369462"/>
                  </a:ext>
                </a:extLst>
              </a:tr>
              <a:tr h="125003">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a:solidFill>
                            <a:schemeClr val="tx1"/>
                          </a:solidFill>
                          <a:latin typeface="+mn-lt"/>
                          <a:ea typeface="+mn-ea"/>
                          <a:cs typeface="+mn-cs"/>
                        </a:rPr>
                        <a:t>都道府県／市町村事業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0655371"/>
                  </a:ext>
                </a:extLst>
              </a:tr>
            </a:tbl>
          </a:graphicData>
        </a:graphic>
      </p:graphicFrame>
      <p:graphicFrame>
        <p:nvGraphicFramePr>
          <p:cNvPr id="7" name="表 9">
            <a:extLst>
              <a:ext uri="{FF2B5EF4-FFF2-40B4-BE49-F238E27FC236}">
                <a16:creationId xmlns:a16="http://schemas.microsoft.com/office/drawing/2014/main" id="{B76BF866-4218-43E8-AD10-FAD7DEDB7C27}"/>
              </a:ext>
            </a:extLst>
          </p:cNvPr>
          <p:cNvGraphicFramePr>
            <a:graphicFrameLocks noGrp="1"/>
          </p:cNvGraphicFramePr>
          <p:nvPr>
            <p:extLst>
              <p:ext uri="{D42A27DB-BD31-4B8C-83A1-F6EECF244321}">
                <p14:modId xmlns:p14="http://schemas.microsoft.com/office/powerpoint/2010/main" val="2898827230"/>
              </p:ext>
            </p:extLst>
          </p:nvPr>
        </p:nvGraphicFramePr>
        <p:xfrm>
          <a:off x="272480" y="911761"/>
          <a:ext cx="4609083" cy="897600"/>
        </p:xfrm>
        <a:graphic>
          <a:graphicData uri="http://schemas.openxmlformats.org/drawingml/2006/table">
            <a:tbl>
              <a:tblPr firstRow="1" bandRow="1">
                <a:tableStyleId>{2D5ABB26-0587-4C30-8999-92F81FD0307C}</a:tableStyleId>
              </a:tblPr>
              <a:tblGrid>
                <a:gridCol w="785640">
                  <a:extLst>
                    <a:ext uri="{9D8B030D-6E8A-4147-A177-3AD203B41FA5}">
                      <a16:colId xmlns:a16="http://schemas.microsoft.com/office/drawing/2014/main" val="3218143140"/>
                    </a:ext>
                  </a:extLst>
                </a:gridCol>
                <a:gridCol w="1274481">
                  <a:extLst>
                    <a:ext uri="{9D8B030D-6E8A-4147-A177-3AD203B41FA5}">
                      <a16:colId xmlns:a16="http://schemas.microsoft.com/office/drawing/2014/main" val="3476122564"/>
                    </a:ext>
                  </a:extLst>
                </a:gridCol>
                <a:gridCol w="1756303">
                  <a:extLst>
                    <a:ext uri="{9D8B030D-6E8A-4147-A177-3AD203B41FA5}">
                      <a16:colId xmlns:a16="http://schemas.microsoft.com/office/drawing/2014/main" val="3100193261"/>
                    </a:ext>
                  </a:extLst>
                </a:gridCol>
                <a:gridCol w="792659">
                  <a:extLst>
                    <a:ext uri="{9D8B030D-6E8A-4147-A177-3AD203B41FA5}">
                      <a16:colId xmlns:a16="http://schemas.microsoft.com/office/drawing/2014/main" val="843441372"/>
                    </a:ext>
                  </a:extLst>
                </a:gridCol>
              </a:tblGrid>
              <a:tr h="0">
                <a:tc>
                  <a:txBody>
                    <a:bodyPr/>
                    <a:lstStyle/>
                    <a:p>
                      <a:r>
                        <a:rPr kumimoji="1" lang="ja-JP" altLang="en-US" sz="1000"/>
                        <a:t>設立年月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a:t>年　　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00"/>
                        <a:t>令和</a:t>
                      </a:r>
                      <a:r>
                        <a:rPr kumimoji="1" lang="en-US" altLang="ja-JP" sz="1000">
                          <a:solidFill>
                            <a:schemeClr val="tx1"/>
                          </a:solidFill>
                        </a:rPr>
                        <a:t>8</a:t>
                      </a:r>
                      <a:r>
                        <a:rPr kumimoji="1" lang="ja-JP" altLang="en-US" sz="1000"/>
                        <a:t>年</a:t>
                      </a:r>
                      <a:r>
                        <a:rPr kumimoji="1" lang="en-US" altLang="ja-JP" sz="1000"/>
                        <a:t>4</a:t>
                      </a:r>
                      <a:r>
                        <a:rPr kumimoji="1" lang="ja-JP" altLang="en-US" sz="1000"/>
                        <a:t>月</a:t>
                      </a:r>
                      <a:r>
                        <a:rPr kumimoji="1" lang="en-US" altLang="ja-JP" sz="1000"/>
                        <a:t>1</a:t>
                      </a:r>
                      <a:r>
                        <a:rPr kumimoji="1" lang="ja-JP" altLang="en-US" sz="1000"/>
                        <a:t>日時点の年数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a:t>年</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951597"/>
                  </a:ext>
                </a:extLst>
              </a:tr>
              <a:tr h="0">
                <a:tc>
                  <a:txBody>
                    <a:bodyPr/>
                    <a:lstStyle/>
                    <a:p>
                      <a:r>
                        <a:rPr kumimoji="1" lang="ja-JP" altLang="en-US" sz="1000"/>
                        <a:t>業種分類</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r>
                        <a:rPr kumimoji="1" lang="ja-JP" altLang="en-US" sz="1000"/>
                        <a:t>□製造業その他　　□卸売業　　□小売業　　□サービス業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5249722"/>
                  </a:ext>
                </a:extLst>
              </a:tr>
              <a:tr h="0">
                <a:tc>
                  <a:txBody>
                    <a:bodyPr/>
                    <a:lstStyle/>
                    <a:p>
                      <a:r>
                        <a:rPr kumimoji="1" lang="ja-JP" altLang="en-US" sz="1000"/>
                        <a:t>資本金額</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a:t>円／（直近決算日時点）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41104645"/>
                  </a:ext>
                </a:extLst>
              </a:tr>
              <a:tr h="0">
                <a:tc>
                  <a:txBody>
                    <a:bodyPr/>
                    <a:lstStyle/>
                    <a:p>
                      <a:r>
                        <a:rPr kumimoji="1" lang="ja-JP" altLang="en-US" sz="1000"/>
                        <a:t>従業員数</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a:t>人／（直近決算日時点）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56129185"/>
                  </a:ext>
                </a:extLst>
              </a:tr>
            </a:tbl>
          </a:graphicData>
        </a:graphic>
      </p:graphicFrame>
      <p:sp>
        <p:nvSpPr>
          <p:cNvPr id="11" name="テキスト ボックス 10">
            <a:extLst>
              <a:ext uri="{FF2B5EF4-FFF2-40B4-BE49-F238E27FC236}">
                <a16:creationId xmlns:a16="http://schemas.microsoft.com/office/drawing/2014/main" id="{529D775A-BAAC-44B0-8FC6-BCDAF643C5BC}"/>
              </a:ext>
            </a:extLst>
          </p:cNvPr>
          <p:cNvSpPr txBox="1"/>
          <p:nvPr/>
        </p:nvSpPr>
        <p:spPr>
          <a:xfrm>
            <a:off x="4491036" y="5208458"/>
            <a:ext cx="4772000" cy="151155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①～④について、該当の有無を記載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該当あるものについては、詳細についても記載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ください</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複数該当する場合は、行追加しても構いません。</a:t>
            </a:r>
            <a:endParaRPr kumimoji="1" lang="en-US" altLang="ja-JP"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②については、以下のような表彰制度等で該当するものがあれば記載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b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例：日本スタートアップ大賞、日本ベンチャー大賞、</a:t>
            </a:r>
            <a:b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はばたく中小企業・小規模事業者</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300</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社　等</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A69BEF89-E711-4D99-80EE-8E00F8957053}"/>
              </a:ext>
            </a:extLst>
          </p:cNvPr>
          <p:cNvSpPr txBox="1"/>
          <p:nvPr/>
        </p:nvSpPr>
        <p:spPr>
          <a:xfrm>
            <a:off x="5097016" y="861955"/>
            <a:ext cx="2952328" cy="472813"/>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spcAft>
                <a:spcPts val="600"/>
              </a:spcAft>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決算書等に基づき正確に記載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31FF2DDE-E4CF-42CF-9798-C426B7E45F24}"/>
              </a:ext>
            </a:extLst>
          </p:cNvPr>
          <p:cNvSpPr txBox="1"/>
          <p:nvPr/>
        </p:nvSpPr>
        <p:spPr>
          <a:xfrm>
            <a:off x="3152800" y="168374"/>
            <a:ext cx="2952328" cy="634395"/>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設立後</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年未満の中小企業に該当する場合は必ず提出してください。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180280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AD854-5701-46D8-520E-CEF734334583}"/>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072E116C-54FA-3BD7-F109-A72CE75FF476}"/>
              </a:ext>
            </a:extLst>
          </p:cNvPr>
          <p:cNvSpPr>
            <a:spLocks noGrp="1"/>
          </p:cNvSpPr>
          <p:nvPr>
            <p:ph type="title"/>
          </p:nvPr>
        </p:nvSpPr>
        <p:spPr>
          <a:xfrm>
            <a:off x="272480" y="188640"/>
            <a:ext cx="9361039" cy="351109"/>
          </a:xfrm>
        </p:spPr>
        <p:txBody>
          <a:bodyPr vert="horz"/>
          <a:lstStyle/>
          <a:p>
            <a:r>
              <a:rPr lang="ja-JP" altLang="en-US"/>
              <a:t>事業計画サマリー</a:t>
            </a:r>
          </a:p>
        </p:txBody>
      </p:sp>
      <p:sp>
        <p:nvSpPr>
          <p:cNvPr id="3" name="スライド番号プレースホルダー 2">
            <a:extLst>
              <a:ext uri="{FF2B5EF4-FFF2-40B4-BE49-F238E27FC236}">
                <a16:creationId xmlns:a16="http://schemas.microsoft.com/office/drawing/2014/main" id="{B802F6B2-7C02-F502-A21F-99C6A580F23B}"/>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CC8F08F-BF6C-78CE-D66A-1387641A81C1}"/>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F8BCC17C-6BEE-2BCE-1669-DA3B8DB5E9D3}"/>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2A95673D-E4F4-07DA-0BB5-EC243094DBF6}"/>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6" name="正方形/長方形 15">
            <a:extLst>
              <a:ext uri="{FF2B5EF4-FFF2-40B4-BE49-F238E27FC236}">
                <a16:creationId xmlns:a16="http://schemas.microsoft.com/office/drawing/2014/main" id="{9223D838-609C-9338-EFA1-0A4F6C026DDD}"/>
              </a:ext>
            </a:extLst>
          </p:cNvPr>
          <p:cNvSpPr/>
          <p:nvPr/>
        </p:nvSpPr>
        <p:spPr>
          <a:xfrm>
            <a:off x="272480" y="1079929"/>
            <a:ext cx="9360470" cy="5453967"/>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背景や事業の説明</a:t>
            </a: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a:solidFill>
                  <a:prstClr val="black"/>
                </a:solidFill>
                <a:latin typeface="Yu Gothic UI"/>
                <a:ea typeface="Yu Gothic UI"/>
              </a:rPr>
              <a:t>【</a:t>
            </a:r>
            <a:r>
              <a:rPr kumimoji="1" lang="ja-JP" altLang="en-US" sz="1100">
                <a:solidFill>
                  <a:prstClr val="black"/>
                </a:solidFill>
                <a:latin typeface="Yu Gothic UI"/>
                <a:ea typeface="Yu Gothic UI"/>
              </a:rPr>
              <a:t>背景と目的</a:t>
            </a:r>
            <a:r>
              <a:rPr kumimoji="1" lang="en-US" altLang="ja-JP" sz="1100">
                <a:solidFill>
                  <a:prstClr val="black"/>
                </a:solidFill>
                <a:latin typeface="Yu Gothic UI"/>
                <a:ea typeface="Yu Gothic UI"/>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課題</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開発内容とこれまでの実績</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ビジネスモデルの想定と浜通りへの貢献計画</a:t>
            </a:r>
            <a:r>
              <a:rPr kumimoji="1" lang="en-US" altLang="ja-JP" sz="1100" b="0" i="0" u="none" strike="noStrike" kern="1200" cap="none" spc="0" normalizeH="0" baseline="0" noProof="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7" name="テキスト ボックス 16">
            <a:extLst>
              <a:ext uri="{FF2B5EF4-FFF2-40B4-BE49-F238E27FC236}">
                <a16:creationId xmlns:a16="http://schemas.microsoft.com/office/drawing/2014/main" id="{8C7E5656-AF5F-B465-76FF-DC18BF47364D}"/>
              </a:ext>
            </a:extLst>
          </p:cNvPr>
          <p:cNvSpPr txBox="1"/>
          <p:nvPr/>
        </p:nvSpPr>
        <p:spPr>
          <a:xfrm>
            <a:off x="3800872" y="1837478"/>
            <a:ext cx="5468641" cy="949866"/>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本件提案に関する背景や事業の位置づけを説明してください。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提案する事業計画のこれまでの研究開発・基礎検証の進捗状況や実績を明らかにしてください。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保有する特許技術を活用して実用化開発を行う場合にはその概要を説明してください</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正方形/長方形 9">
            <a:extLst>
              <a:ext uri="{FF2B5EF4-FFF2-40B4-BE49-F238E27FC236}">
                <a16:creationId xmlns:a16="http://schemas.microsoft.com/office/drawing/2014/main" id="{5DE08B16-B886-4B73-9631-3285C76AFA68}"/>
              </a:ext>
            </a:extLst>
          </p:cNvPr>
          <p:cNvSpPr/>
          <p:nvPr/>
        </p:nvSpPr>
        <p:spPr>
          <a:xfrm>
            <a:off x="273050" y="692696"/>
            <a:ext cx="1260529" cy="234286"/>
          </a:xfrm>
          <a:prstGeom prst="rect">
            <a:avLst/>
          </a:prstGeom>
        </p:spPr>
        <p:txBody>
          <a:bodyPr wrap="square" lIns="36000" tIns="36000" rIns="36000" bIns="3600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Tree>
    <p:extLst>
      <p:ext uri="{BB962C8B-B14F-4D97-AF65-F5344CB8AC3E}">
        <p14:creationId xmlns:p14="http://schemas.microsoft.com/office/powerpoint/2010/main" val="2348861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94C87C4F-775A-EF26-978D-6B7F01FD6F17}"/>
              </a:ext>
            </a:extLst>
          </p:cNvPr>
          <p:cNvGraphicFramePr>
            <a:graphicFrameLocks noChangeAspect="1"/>
          </p:cNvGraphicFramePr>
          <p:nvPr>
            <p:custDataLst>
              <p:tags r:id="rId1"/>
            </p:custDataLst>
            <p:extLst>
              <p:ext uri="{D42A27DB-BD31-4B8C-83A1-F6EECF244321}">
                <p14:modId xmlns:p14="http://schemas.microsoft.com/office/powerpoint/2010/main" val="23008861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8" name="think-cell data - do not delete" hidden="1">
                        <a:extLst>
                          <a:ext uri="{FF2B5EF4-FFF2-40B4-BE49-F238E27FC236}">
                            <a16:creationId xmlns:a16="http://schemas.microsoft.com/office/drawing/2014/main" id="{94C87C4F-775A-EF26-978D-6B7F01FD6F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0" name="正方形/長方形 9">
            <a:extLst>
              <a:ext uri="{FF2B5EF4-FFF2-40B4-BE49-F238E27FC236}">
                <a16:creationId xmlns:a16="http://schemas.microsoft.com/office/drawing/2014/main" id="{24EC89AA-9749-7416-00A9-7709F9B832AE}"/>
              </a:ext>
            </a:extLst>
          </p:cNvPr>
          <p:cNvSpPr/>
          <p:nvPr/>
        </p:nvSpPr>
        <p:spPr>
          <a:xfrm>
            <a:off x="394636" y="1507086"/>
            <a:ext cx="3577902" cy="234286"/>
          </a:xfrm>
          <a:prstGeom prst="rect">
            <a:avLst/>
          </a:prstGeom>
        </p:spPr>
        <p:txBody>
          <a:bodyPr wrap="square" lIns="36000" tIns="36000" rIns="36000" bIns="3600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50" u="sng">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申請</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事業に係る</a:t>
            </a:r>
            <a:r>
              <a:rPr kumimoji="1" lang="en-US" altLang="ja-JP"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Technology Readiness Level</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TRL</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）の整理</a:t>
            </a:r>
          </a:p>
        </p:txBody>
      </p:sp>
      <p:graphicFrame>
        <p:nvGraphicFramePr>
          <p:cNvPr id="7" name="表 6">
            <a:extLst>
              <a:ext uri="{FF2B5EF4-FFF2-40B4-BE49-F238E27FC236}">
                <a16:creationId xmlns:a16="http://schemas.microsoft.com/office/drawing/2014/main" id="{D00DECAE-D13D-2791-E602-5F0166EC0296}"/>
              </a:ext>
            </a:extLst>
          </p:cNvPr>
          <p:cNvGraphicFramePr>
            <a:graphicFrameLocks noGrp="1"/>
          </p:cNvGraphicFramePr>
          <p:nvPr>
            <p:extLst>
              <p:ext uri="{D42A27DB-BD31-4B8C-83A1-F6EECF244321}">
                <p14:modId xmlns:p14="http://schemas.microsoft.com/office/powerpoint/2010/main" val="3620084580"/>
              </p:ext>
            </p:extLst>
          </p:nvPr>
        </p:nvGraphicFramePr>
        <p:xfrm>
          <a:off x="394636" y="1757095"/>
          <a:ext cx="3577903" cy="4768421"/>
        </p:xfrm>
        <a:graphic>
          <a:graphicData uri="http://schemas.openxmlformats.org/drawingml/2006/table">
            <a:tbl>
              <a:tblPr firstRow="1" bandRow="1">
                <a:tableStyleId>{2D5ABB26-0587-4C30-8999-92F81FD0307C}</a:tableStyleId>
              </a:tblPr>
              <a:tblGrid>
                <a:gridCol w="1080121">
                  <a:extLst>
                    <a:ext uri="{9D8B030D-6E8A-4147-A177-3AD203B41FA5}">
                      <a16:colId xmlns:a16="http://schemas.microsoft.com/office/drawing/2014/main" val="2120551216"/>
                    </a:ext>
                  </a:extLst>
                </a:gridCol>
                <a:gridCol w="433134">
                  <a:extLst>
                    <a:ext uri="{9D8B030D-6E8A-4147-A177-3AD203B41FA5}">
                      <a16:colId xmlns:a16="http://schemas.microsoft.com/office/drawing/2014/main" val="2278413946"/>
                    </a:ext>
                  </a:extLst>
                </a:gridCol>
                <a:gridCol w="2064648">
                  <a:extLst>
                    <a:ext uri="{9D8B030D-6E8A-4147-A177-3AD203B41FA5}">
                      <a16:colId xmlns:a16="http://schemas.microsoft.com/office/drawing/2014/main" val="3000449004"/>
                    </a:ext>
                  </a:extLst>
                </a:gridCol>
              </a:tblGrid>
              <a:tr h="232421">
                <a:tc>
                  <a:txBody>
                    <a:bodyPr/>
                    <a:lstStyle/>
                    <a:p>
                      <a:pPr algn="ctr"/>
                      <a:r>
                        <a:rPr kumimoji="1" lang="en-US" altLang="ja-JP" sz="1050">
                          <a:latin typeface="Yu Gothic UI"/>
                          <a:ea typeface="Yu Gothic UI"/>
                          <a:sym typeface="Yu Gothic UI" panose="020B0500000000000000" pitchFamily="50" charset="-128"/>
                        </a:rPr>
                        <a:t>TRL</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時期</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a:ea typeface="Yu Gothic UI"/>
                          <a:sym typeface="Yu Gothic UI" panose="020B0500000000000000" pitchFamily="50" charset="-128"/>
                        </a:rPr>
                        <a:t>現状と今後目指す姿</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937559625"/>
                  </a:ext>
                </a:extLst>
              </a:tr>
              <a:tr h="504000">
                <a:tc>
                  <a:txBody>
                    <a:bodyPr/>
                    <a:lstStyle/>
                    <a:p>
                      <a:pPr algn="ctr"/>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基礎研究</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solidFill>
                            <a:srgbClr val="FF0000"/>
                          </a:solidFill>
                          <a:latin typeface="Yu Gothic UI"/>
                          <a:ea typeface="Yu Gothic UI"/>
                          <a:sym typeface="Yu Gothic UI" panose="020B0500000000000000" pitchFamily="50" charset="-128"/>
                        </a:rPr>
                        <a:t>R4.10</a:t>
                      </a:r>
                      <a:endParaRPr kumimoji="1" lang="ja-JP" altLang="en-US" sz="1050">
                        <a:solidFill>
                          <a:srgbClr val="FF0000"/>
                        </a:solidFill>
                        <a:latin typeface="Yu Gothic UI"/>
                        <a:ea typeface="Yu Gothic UI"/>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10466208"/>
                  </a:ext>
                </a:extLst>
              </a:tr>
              <a:tr h="504000">
                <a:tc>
                  <a:txBody>
                    <a:bodyPr/>
                    <a:lstStyle/>
                    <a:p>
                      <a:pPr algn="ctr"/>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仮説</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kumimoji="1" lang="en-US" altLang="ja-JP" sz="1050">
                          <a:solidFill>
                            <a:srgbClr val="FF0000"/>
                          </a:solidFill>
                          <a:latin typeface="Yu Gothic UI"/>
                          <a:ea typeface="Yu Gothic UI"/>
                          <a:sym typeface="Yu Gothic UI" panose="020B0500000000000000" pitchFamily="50" charset="-128"/>
                        </a:rPr>
                        <a:t>R5.11</a:t>
                      </a:r>
                      <a:endParaRPr kumimoji="1" lang="ja-JP" altLang="en-US" sz="1050">
                        <a:solidFill>
                          <a:srgbClr val="FF0000"/>
                        </a:solidFill>
                        <a:latin typeface="Yu Gothic UI"/>
                        <a:ea typeface="Yu Gothic UI"/>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49777916"/>
                  </a:ext>
                </a:extLst>
              </a:tr>
              <a:tr h="504000">
                <a:tc>
                  <a:txBody>
                    <a:bodyPr/>
                    <a:lstStyle/>
                    <a:p>
                      <a:pPr algn="ctr"/>
                      <a:r>
                        <a:rPr kumimoji="1" lang="ja-JP" altLang="en-US" sz="1050">
                          <a:latin typeface="Yu Gothic UI"/>
                          <a:ea typeface="Yu Gothic UI"/>
                          <a:sym typeface="Yu Gothic UI" panose="020B0500000000000000" pitchFamily="50" charset="-128"/>
                        </a:rPr>
                        <a:t>検証</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93121649"/>
                  </a:ext>
                </a:extLst>
              </a:tr>
              <a:tr h="50400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研究室レベルでの初期テスト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94604338"/>
                  </a:ext>
                </a:extLst>
              </a:tr>
              <a:tr h="504000">
                <a:tc>
                  <a:txBody>
                    <a:bodyPr/>
                    <a:lstStyle/>
                    <a:p>
                      <a:pPr algn="ctr"/>
                      <a:r>
                        <a:rPr kumimoji="1" lang="ja-JP" altLang="en-US" sz="1050">
                          <a:latin typeface="Yu Gothic UI"/>
                          <a:ea typeface="Yu Gothic UI"/>
                          <a:sym typeface="Yu Gothic UI" panose="020B0500000000000000" pitchFamily="50" charset="-128"/>
                        </a:rPr>
                        <a:t>想定使用環境</a:t>
                      </a:r>
                      <a:br>
                        <a:rPr kumimoji="1" lang="en-US" altLang="ja-JP" sz="1050">
                          <a:latin typeface="Yu Gothic UI"/>
                          <a:ea typeface="Yu Gothic UI"/>
                          <a:sym typeface="Yu Gothic UI" panose="020B0500000000000000" pitchFamily="50" charset="-128"/>
                        </a:rPr>
                      </a:br>
                      <a:r>
                        <a:rPr kumimoji="1" lang="ja-JP" altLang="en-US" sz="1050">
                          <a:latin typeface="Yu Gothic UI"/>
                          <a:ea typeface="Yu Gothic UI"/>
                          <a:sym typeface="Yu Gothic UI" panose="020B0500000000000000" pitchFamily="50" charset="-128"/>
                        </a:rPr>
                        <a:t>でのテスト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9729482"/>
                  </a:ext>
                </a:extLst>
              </a:tr>
              <a:tr h="504000">
                <a:tc>
                  <a:txBody>
                    <a:bodyPr/>
                    <a:lstStyle/>
                    <a:p>
                      <a:pPr algn="ctr"/>
                      <a:r>
                        <a:rPr kumimoji="1" lang="ja-JP" altLang="en-US" sz="1050">
                          <a:latin typeface="Yu Gothic UI"/>
                          <a:ea typeface="Yu Gothic UI"/>
                          <a:sym typeface="Yu Gothic UI" panose="020B0500000000000000" pitchFamily="50" charset="-128"/>
                        </a:rPr>
                        <a:t>実証</a:t>
                      </a:r>
                      <a:br>
                        <a:rPr kumimoji="1" lang="en-US" altLang="ja-JP" sz="1050">
                          <a:latin typeface="Yu Gothic UI"/>
                          <a:ea typeface="Yu Gothic UI"/>
                          <a:sym typeface="Yu Gothic UI" panose="020B0500000000000000" pitchFamily="50" charset="-128"/>
                        </a:rPr>
                      </a:br>
                      <a:r>
                        <a:rPr kumimoji="1" lang="ja-JP" altLang="en-US" sz="1050">
                          <a:latin typeface="Yu Gothic UI"/>
                          <a:ea typeface="Yu Gothic UI"/>
                          <a:sym typeface="Yu Gothic UI" panose="020B0500000000000000" pitchFamily="50" charset="-128"/>
                        </a:rPr>
                        <a:t>（システム）</a:t>
                      </a:r>
                    </a:p>
                  </a:txBody>
                  <a:tcPr marL="0" marR="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587959"/>
                  </a:ext>
                </a:extLst>
              </a:tr>
              <a:tr h="50400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生産計画</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11538022"/>
                  </a:ext>
                </a:extLst>
              </a:tr>
              <a:tr h="504000">
                <a:tc>
                  <a:txBody>
                    <a:bodyPr/>
                    <a:lstStyle/>
                    <a:p>
                      <a:pPr algn="ctr"/>
                      <a:r>
                        <a:rPr kumimoji="1" lang="ja-JP" altLang="en-US" sz="1050">
                          <a:latin typeface="Yu Gothic UI"/>
                          <a:ea typeface="Yu Gothic UI"/>
                          <a:sym typeface="Yu Gothic UI" panose="020B0500000000000000" pitchFamily="50" charset="-128"/>
                        </a:rPr>
                        <a:t>スケール</a:t>
                      </a:r>
                      <a:br>
                        <a:rPr kumimoji="1" lang="en-US" altLang="ja-JP" sz="1050">
                          <a:latin typeface="Yu Gothic UI"/>
                          <a:ea typeface="Yu Gothic UI"/>
                          <a:sym typeface="Yu Gothic UI" panose="020B0500000000000000" pitchFamily="50" charset="-128"/>
                        </a:rPr>
                      </a:br>
                      <a:r>
                        <a:rPr kumimoji="1" lang="ja-JP" altLang="en-US" sz="1050">
                          <a:latin typeface="Yu Gothic UI"/>
                          <a:ea typeface="Yu Gothic UI"/>
                          <a:sym typeface="Yu Gothic UI" panose="020B0500000000000000" pitchFamily="50" charset="-128"/>
                        </a:rPr>
                        <a:t>（パイロットライン）</a:t>
                      </a:r>
                    </a:p>
                  </a:txBody>
                  <a:tcPr marL="7200" marR="72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62424779"/>
                  </a:ext>
                </a:extLst>
              </a:tr>
              <a:tr h="50400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安定供給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64050909"/>
                  </a:ext>
                </a:extLst>
              </a:tr>
            </a:tbl>
          </a:graphicData>
        </a:graphic>
      </p:graphicFrame>
      <p:sp>
        <p:nvSpPr>
          <p:cNvPr id="9" name="テキスト ボックス 8">
            <a:extLst>
              <a:ext uri="{FF2B5EF4-FFF2-40B4-BE49-F238E27FC236}">
                <a16:creationId xmlns:a16="http://schemas.microsoft.com/office/drawing/2014/main" id="{91AECE6F-BCAF-8DA2-B0C1-4FC5E22C5869}"/>
              </a:ext>
            </a:extLst>
          </p:cNvPr>
          <p:cNvSpPr txBox="1"/>
          <p:nvPr/>
        </p:nvSpPr>
        <p:spPr>
          <a:xfrm>
            <a:off x="273049" y="723901"/>
            <a:ext cx="9360471" cy="728206"/>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要旨</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graphicFrame>
        <p:nvGraphicFramePr>
          <p:cNvPr id="18" name="表 17">
            <a:extLst>
              <a:ext uri="{FF2B5EF4-FFF2-40B4-BE49-F238E27FC236}">
                <a16:creationId xmlns:a16="http://schemas.microsoft.com/office/drawing/2014/main" id="{1241C21D-80DA-D5ED-9707-89E0C802895E}"/>
              </a:ext>
            </a:extLst>
          </p:cNvPr>
          <p:cNvGraphicFramePr>
            <a:graphicFrameLocks noGrp="1"/>
          </p:cNvGraphicFramePr>
          <p:nvPr>
            <p:extLst>
              <p:ext uri="{D42A27DB-BD31-4B8C-83A1-F6EECF244321}">
                <p14:modId xmlns:p14="http://schemas.microsoft.com/office/powerpoint/2010/main" val="1501268676"/>
              </p:ext>
            </p:extLst>
          </p:nvPr>
        </p:nvGraphicFramePr>
        <p:xfrm>
          <a:off x="5117870" y="1757095"/>
          <a:ext cx="3577903" cy="4732020"/>
        </p:xfrm>
        <a:graphic>
          <a:graphicData uri="http://schemas.openxmlformats.org/drawingml/2006/table">
            <a:tbl>
              <a:tblPr firstRow="1" bandRow="1">
                <a:tableStyleId>{2D5ABB26-0587-4C30-8999-92F81FD0307C}</a:tableStyleId>
              </a:tblPr>
              <a:tblGrid>
                <a:gridCol w="1080121">
                  <a:extLst>
                    <a:ext uri="{9D8B030D-6E8A-4147-A177-3AD203B41FA5}">
                      <a16:colId xmlns:a16="http://schemas.microsoft.com/office/drawing/2014/main" val="2120551216"/>
                    </a:ext>
                  </a:extLst>
                </a:gridCol>
                <a:gridCol w="432047">
                  <a:extLst>
                    <a:ext uri="{9D8B030D-6E8A-4147-A177-3AD203B41FA5}">
                      <a16:colId xmlns:a16="http://schemas.microsoft.com/office/drawing/2014/main" val="2278413946"/>
                    </a:ext>
                  </a:extLst>
                </a:gridCol>
                <a:gridCol w="2065735">
                  <a:extLst>
                    <a:ext uri="{9D8B030D-6E8A-4147-A177-3AD203B41FA5}">
                      <a16:colId xmlns:a16="http://schemas.microsoft.com/office/drawing/2014/main" val="4078188233"/>
                    </a:ext>
                  </a:extLst>
                </a:gridCol>
              </a:tblGrid>
              <a:tr h="157430">
                <a:tc>
                  <a:txBody>
                    <a:bodyPr/>
                    <a:lstStyle/>
                    <a:p>
                      <a:pPr algn="ctr"/>
                      <a:r>
                        <a:rPr kumimoji="1" lang="en-US" altLang="ja-JP" sz="1050">
                          <a:latin typeface="Yu Gothic UI"/>
                          <a:ea typeface="Yu Gothic UI"/>
                          <a:sym typeface="Yu Gothic UI" panose="020B0500000000000000" pitchFamily="50" charset="-128"/>
                        </a:rPr>
                        <a:t>BRL</a:t>
                      </a:r>
                      <a:endParaRPr kumimoji="1" lang="ja-JP" altLang="en-US" sz="1050">
                        <a:latin typeface="Yu Gothic UI"/>
                        <a:ea typeface="Yu Gothic UI"/>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時期</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a:ea typeface="Yu Gothic UI"/>
                          <a:sym typeface="Yu Gothic UI" panose="020B0500000000000000" pitchFamily="50" charset="-128"/>
                        </a:rPr>
                        <a:t>現状と今後目指す姿</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937559625"/>
                  </a:ext>
                </a:extLst>
              </a:tr>
              <a:tr h="504000">
                <a:tc>
                  <a:txBody>
                    <a:bodyPr/>
                    <a:lstStyle/>
                    <a:p>
                      <a:pPr algn="ctr"/>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基礎研究</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solidFill>
                            <a:srgbClr val="FF0000"/>
                          </a:solidFill>
                          <a:latin typeface="Yu Gothic UI"/>
                          <a:ea typeface="Yu Gothic UI"/>
                          <a:sym typeface="Yu Gothic UI" panose="020B0500000000000000" pitchFamily="50" charset="-128"/>
                        </a:rPr>
                        <a:t>R4.10</a:t>
                      </a:r>
                      <a:endParaRPr kumimoji="1" lang="ja-JP" altLang="en-US" sz="1050">
                        <a:solidFill>
                          <a:srgbClr val="FF0000"/>
                        </a:solidFill>
                        <a:latin typeface="Yu Gothic UI"/>
                        <a:ea typeface="Yu Gothic UI"/>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10466208"/>
                  </a:ext>
                </a:extLst>
              </a:tr>
              <a:tr h="504000">
                <a:tc>
                  <a:txBody>
                    <a:bodyPr/>
                    <a:lstStyle/>
                    <a:p>
                      <a:pPr algn="ctr"/>
                      <a:r>
                        <a:rPr kumimoji="1" lang="ja-JP" altLang="en-US" sz="105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仮説</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kumimoji="1" lang="en-US" altLang="ja-JP" sz="1050">
                          <a:solidFill>
                            <a:srgbClr val="FF0000"/>
                          </a:solidFill>
                          <a:latin typeface="Yu Gothic UI"/>
                          <a:ea typeface="Yu Gothic UI"/>
                          <a:sym typeface="Yu Gothic UI" panose="020B0500000000000000" pitchFamily="50" charset="-128"/>
                        </a:rPr>
                        <a:t>R5.11</a:t>
                      </a:r>
                      <a:endParaRPr kumimoji="1" lang="ja-JP" altLang="en-US" sz="1050">
                        <a:solidFill>
                          <a:srgbClr val="FF0000"/>
                        </a:solidFill>
                        <a:latin typeface="Yu Gothic UI"/>
                        <a:ea typeface="Yu Gothic UI"/>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49777916"/>
                  </a:ext>
                </a:extLst>
              </a:tr>
              <a:tr h="504000">
                <a:tc>
                  <a:txBody>
                    <a:bodyPr/>
                    <a:lstStyle/>
                    <a:p>
                      <a:pPr algn="ctr"/>
                      <a:r>
                        <a:rPr kumimoji="1" lang="ja-JP" altLang="en-US" sz="1050">
                          <a:latin typeface="Yu Gothic UI"/>
                          <a:ea typeface="Yu Gothic UI"/>
                          <a:sym typeface="Yu Gothic UI" panose="020B0500000000000000" pitchFamily="50" charset="-128"/>
                        </a:rPr>
                        <a:t>検証</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3121649"/>
                  </a:ext>
                </a:extLst>
              </a:tr>
              <a:tr h="504000">
                <a:tc>
                  <a:txBody>
                    <a:bodyPr/>
                    <a:lstStyle/>
                    <a:p>
                      <a:pPr algn="ctr"/>
                      <a:r>
                        <a:rPr kumimoji="1" lang="ja-JP" altLang="en-US" sz="1050">
                          <a:latin typeface="Yu Gothic UI"/>
                          <a:ea typeface="Yu Gothic UI"/>
                          <a:sym typeface="Yu Gothic UI" panose="020B0500000000000000" pitchFamily="50" charset="-128"/>
                        </a:rPr>
                        <a:t>実用最小限の</a:t>
                      </a:r>
                      <a:br>
                        <a:rPr kumimoji="1" lang="en-US" altLang="ja-JP" sz="1050">
                          <a:latin typeface="Yu Gothic UI"/>
                          <a:ea typeface="Yu Gothic UI"/>
                          <a:sym typeface="Yu Gothic UI" panose="020B0500000000000000" pitchFamily="50" charset="-128"/>
                        </a:rPr>
                      </a:br>
                      <a:r>
                        <a:rPr kumimoji="1" lang="ja-JP" altLang="en-US" sz="1050">
                          <a:latin typeface="Yu Gothic UI"/>
                          <a:ea typeface="Yu Gothic UI"/>
                          <a:sym typeface="Yu Gothic UI" panose="020B0500000000000000" pitchFamily="50" charset="-128"/>
                        </a:rPr>
                        <a:t>初期テスト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4604338"/>
                  </a:ext>
                </a:extLst>
              </a:tr>
              <a:tr h="504000">
                <a:tc>
                  <a:txBody>
                    <a:bodyPr/>
                    <a:lstStyle/>
                    <a:p>
                      <a:pPr algn="ctr"/>
                      <a:r>
                        <a:rPr kumimoji="1" lang="ja-JP" altLang="en-US" sz="1050">
                          <a:latin typeface="Yu Gothic UI"/>
                          <a:ea typeface="Yu Gothic UI"/>
                          <a:sym typeface="Yu Gothic UI" panose="020B0500000000000000" pitchFamily="50" charset="-128"/>
                        </a:rPr>
                        <a:t>想定顧客の</a:t>
                      </a:r>
                      <a:br>
                        <a:rPr kumimoji="1" lang="en-US" altLang="ja-JP" sz="1050">
                          <a:latin typeface="Yu Gothic UI"/>
                          <a:ea typeface="Yu Gothic UI"/>
                          <a:sym typeface="Yu Gothic UI" panose="020B0500000000000000" pitchFamily="50" charset="-128"/>
                        </a:rPr>
                      </a:br>
                      <a:r>
                        <a:rPr kumimoji="1" lang="ja-JP" altLang="en-US" sz="1050">
                          <a:latin typeface="Yu Gothic UI"/>
                          <a:ea typeface="Yu Gothic UI"/>
                          <a:sym typeface="Yu Gothic UI" panose="020B0500000000000000" pitchFamily="50" charset="-128"/>
                        </a:rPr>
                        <a:t>フィードバックテスト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9729482"/>
                  </a:ext>
                </a:extLst>
              </a:tr>
              <a:tr h="504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実証</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587959"/>
                  </a:ext>
                </a:extLst>
              </a:tr>
              <a:tr h="50400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事業化</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1538022"/>
                  </a:ext>
                </a:extLst>
              </a:tr>
              <a:tr h="504000">
                <a:tc>
                  <a:txBody>
                    <a:bodyPr/>
                    <a:lstStyle/>
                    <a:p>
                      <a:pPr algn="ctr"/>
                      <a:r>
                        <a:rPr kumimoji="1" lang="ja-JP" altLang="en-US" sz="1050">
                          <a:latin typeface="Yu Gothic UI"/>
                          <a:ea typeface="Yu Gothic UI"/>
                          <a:sym typeface="Yu Gothic UI" panose="020B0500000000000000" pitchFamily="50" charset="-128"/>
                        </a:rPr>
                        <a:t>スケール</a:t>
                      </a:r>
                    </a:p>
                  </a:txBody>
                  <a:tcPr marL="7200" marR="72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62424779"/>
                  </a:ext>
                </a:extLst>
              </a:tr>
              <a:tr h="504000">
                <a:tc>
                  <a:txBody>
                    <a:bodyPr/>
                    <a:lstStyle/>
                    <a:p>
                      <a:pPr algn="ct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安定成長</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64050909"/>
                  </a:ext>
                </a:extLst>
              </a:tr>
            </a:tbl>
          </a:graphicData>
        </a:graphic>
      </p:graphicFrame>
      <p:cxnSp>
        <p:nvCxnSpPr>
          <p:cNvPr id="28" name="直線矢印コネクタ 27">
            <a:extLst>
              <a:ext uri="{FF2B5EF4-FFF2-40B4-BE49-F238E27FC236}">
                <a16:creationId xmlns:a16="http://schemas.microsoft.com/office/drawing/2014/main" id="{A22BE449-EFDC-8912-3AFC-F320D4AD7489}"/>
              </a:ext>
            </a:extLst>
          </p:cNvPr>
          <p:cNvCxnSpPr>
            <a:cxnSpLocks/>
            <a:stCxn id="35" idx="2"/>
            <a:endCxn id="5" idx="0"/>
          </p:cNvCxnSpPr>
          <p:nvPr/>
        </p:nvCxnSpPr>
        <p:spPr>
          <a:xfrm>
            <a:off x="4428131" y="3769800"/>
            <a:ext cx="0" cy="1177623"/>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1A608293-D333-9D70-B480-B698D15B66A9}"/>
              </a:ext>
            </a:extLst>
          </p:cNvPr>
          <p:cNvSpPr/>
          <p:nvPr/>
        </p:nvSpPr>
        <p:spPr>
          <a:xfrm>
            <a:off x="4068131" y="4327538"/>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補助期間</a:t>
            </a:r>
            <a:r>
              <a:rPr kumimoji="1" lang="en-US" altLang="ja-JP" sz="1050">
                <a:solidFill>
                  <a:schemeClr val="tx1"/>
                </a:solidFill>
              </a:rPr>
              <a:t>XX</a:t>
            </a:r>
            <a:r>
              <a:rPr kumimoji="1" lang="ja-JP" altLang="en-US" sz="1050">
                <a:solidFill>
                  <a:schemeClr val="tx1"/>
                </a:solidFill>
              </a:rPr>
              <a:t>年間</a:t>
            </a:r>
          </a:p>
        </p:txBody>
      </p:sp>
      <p:cxnSp>
        <p:nvCxnSpPr>
          <p:cNvPr id="39" name="直線矢印コネクタ 38">
            <a:extLst>
              <a:ext uri="{FF2B5EF4-FFF2-40B4-BE49-F238E27FC236}">
                <a16:creationId xmlns:a16="http://schemas.microsoft.com/office/drawing/2014/main" id="{77E578D3-E268-43A3-1CC8-63CD1E7DE06C}"/>
              </a:ext>
            </a:extLst>
          </p:cNvPr>
          <p:cNvCxnSpPr>
            <a:cxnSpLocks/>
            <a:stCxn id="5" idx="2"/>
            <a:endCxn id="24" idx="2"/>
          </p:cNvCxnSpPr>
          <p:nvPr/>
        </p:nvCxnSpPr>
        <p:spPr>
          <a:xfrm>
            <a:off x="4428131" y="4983423"/>
            <a:ext cx="0" cy="155960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A973CB82-1B54-F72C-9ABA-55F040F992D2}"/>
              </a:ext>
            </a:extLst>
          </p:cNvPr>
          <p:cNvSpPr/>
          <p:nvPr/>
        </p:nvSpPr>
        <p:spPr>
          <a:xfrm>
            <a:off x="4068131" y="5571836"/>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補助終了後</a:t>
            </a:r>
            <a:r>
              <a:rPr kumimoji="1" lang="en-US" altLang="ja-JP" sz="1050">
                <a:solidFill>
                  <a:schemeClr val="tx1"/>
                </a:solidFill>
              </a:rPr>
              <a:t>XX</a:t>
            </a:r>
            <a:r>
              <a:rPr kumimoji="1" lang="ja-JP" altLang="en-US" sz="1050">
                <a:solidFill>
                  <a:schemeClr val="tx1"/>
                </a:solidFill>
              </a:rPr>
              <a:t>年間</a:t>
            </a:r>
          </a:p>
        </p:txBody>
      </p:sp>
      <p:sp>
        <p:nvSpPr>
          <p:cNvPr id="47" name="正方形/長方形 46">
            <a:extLst>
              <a:ext uri="{FF2B5EF4-FFF2-40B4-BE49-F238E27FC236}">
                <a16:creationId xmlns:a16="http://schemas.microsoft.com/office/drawing/2014/main" id="{314A3296-DEAA-7C1C-4F6E-589C27327602}"/>
              </a:ext>
            </a:extLst>
          </p:cNvPr>
          <p:cNvSpPr/>
          <p:nvPr/>
        </p:nvSpPr>
        <p:spPr>
          <a:xfrm>
            <a:off x="5117870" y="1507086"/>
            <a:ext cx="3577902" cy="234286"/>
          </a:xfrm>
          <a:prstGeom prst="rect">
            <a:avLst/>
          </a:prstGeom>
        </p:spPr>
        <p:txBody>
          <a:bodyPr wrap="square" lIns="36000" tIns="36000" rIns="36000" bIns="36000" anchor="ct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50" u="sng">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申請</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事業に係る</a:t>
            </a:r>
            <a:r>
              <a:rPr kumimoji="1" lang="en-US" altLang="ja-JP"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Business Readiness Level</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BRL</a:t>
            </a:r>
            <a:r>
              <a:rPr kumimoji="1" lang="ja-JP" altLang="en-US" sz="1050" b="0" i="0" u="sng"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）の整理</a:t>
            </a:r>
          </a:p>
        </p:txBody>
      </p:sp>
      <p:sp>
        <p:nvSpPr>
          <p:cNvPr id="49" name="正方形/長方形 48">
            <a:extLst>
              <a:ext uri="{FF2B5EF4-FFF2-40B4-BE49-F238E27FC236}">
                <a16:creationId xmlns:a16="http://schemas.microsoft.com/office/drawing/2014/main" id="{143CBECE-ECCC-3D6F-6B38-32451939BB00}"/>
              </a:ext>
            </a:extLst>
          </p:cNvPr>
          <p:cNvSpPr/>
          <p:nvPr/>
        </p:nvSpPr>
        <p:spPr>
          <a:xfrm>
            <a:off x="4068131" y="1754302"/>
            <a:ext cx="720000" cy="2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u="sng">
                <a:solidFill>
                  <a:schemeClr val="tx1"/>
                </a:solidFill>
              </a:rPr>
              <a:t>ステータス</a:t>
            </a:r>
          </a:p>
        </p:txBody>
      </p:sp>
      <p:sp>
        <p:nvSpPr>
          <p:cNvPr id="13" name="テキスト ボックス 12">
            <a:extLst>
              <a:ext uri="{FF2B5EF4-FFF2-40B4-BE49-F238E27FC236}">
                <a16:creationId xmlns:a16="http://schemas.microsoft.com/office/drawing/2014/main" id="{7A769BBB-8759-1B49-D018-CFCCBDA248BC}"/>
              </a:ext>
            </a:extLst>
          </p:cNvPr>
          <p:cNvSpPr txBox="1"/>
          <p:nvPr/>
        </p:nvSpPr>
        <p:spPr>
          <a:xfrm>
            <a:off x="2072680" y="467923"/>
            <a:ext cx="6674246" cy="1034505"/>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r>
              <a:rPr kumimoji="1" lang="ja-JP" altLang="en-US" sz="1050">
                <a:solidFill>
                  <a:srgbClr val="0070C0"/>
                </a:solidFill>
                <a:latin typeface="Yu Gothic UI"/>
                <a:ea typeface="Yu Gothic UI"/>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a:ea typeface="Yu Gothic UI"/>
                <a:cs typeface="+mn-cs"/>
                <a:sym typeface="Yu Gothic UI" panose="020B0500000000000000" pitchFamily="50" charset="-128"/>
              </a:rPr>
              <a:t>本ページでは、提案事業者が申請する事業計画に係る</a:t>
            </a:r>
            <a:r>
              <a:rPr kumimoji="1" lang="en-US" altLang="ja-JP" sz="1050">
                <a:solidFill>
                  <a:srgbClr val="0070C0"/>
                </a:solidFill>
                <a:latin typeface="Yu Gothic UI"/>
                <a:ea typeface="Yu Gothic UI"/>
                <a:cs typeface="+mn-cs"/>
                <a:sym typeface="Yu Gothic UI" panose="020B0500000000000000" pitchFamily="50" charset="-128"/>
              </a:rPr>
              <a:t>Technology Readiness Level</a:t>
            </a:r>
            <a:r>
              <a:rPr kumimoji="1" lang="ja-JP" altLang="en-US" sz="1050">
                <a:solidFill>
                  <a:srgbClr val="0070C0"/>
                </a:solidFill>
                <a:latin typeface="Yu Gothic UI"/>
                <a:ea typeface="Yu Gothic UI"/>
                <a:cs typeface="+mn-cs"/>
                <a:sym typeface="Yu Gothic UI" panose="020B0500000000000000" pitchFamily="50" charset="-128"/>
              </a:rPr>
              <a:t>（</a:t>
            </a:r>
            <a:r>
              <a:rPr kumimoji="1" lang="en-US" altLang="ja-JP" sz="1050">
                <a:solidFill>
                  <a:srgbClr val="0070C0"/>
                </a:solidFill>
                <a:latin typeface="Yu Gothic UI"/>
                <a:ea typeface="Yu Gothic UI"/>
                <a:cs typeface="+mn-cs"/>
                <a:sym typeface="Yu Gothic UI" panose="020B0500000000000000" pitchFamily="50" charset="-128"/>
              </a:rPr>
              <a:t>TRL</a:t>
            </a:r>
            <a:r>
              <a:rPr kumimoji="1" lang="ja-JP" altLang="en-US" sz="1050">
                <a:solidFill>
                  <a:srgbClr val="0070C0"/>
                </a:solidFill>
                <a:latin typeface="Yu Gothic UI"/>
                <a:ea typeface="Yu Gothic UI"/>
                <a:cs typeface="+mn-cs"/>
                <a:sym typeface="Yu Gothic UI" panose="020B0500000000000000" pitchFamily="50" charset="-128"/>
              </a:rPr>
              <a:t>：技術成熟度レベル）</a:t>
            </a:r>
            <a:r>
              <a:rPr kumimoji="1" lang="en-US" altLang="ja-JP" sz="1050">
                <a:solidFill>
                  <a:srgbClr val="0070C0"/>
                </a:solidFill>
                <a:latin typeface="Yu Gothic UI"/>
                <a:ea typeface="Yu Gothic UI"/>
                <a:cs typeface="+mn-cs"/>
                <a:sym typeface="Yu Gothic UI" panose="020B0500000000000000" pitchFamily="50" charset="-128"/>
              </a:rPr>
              <a:t>, Business Readiness Level</a:t>
            </a:r>
            <a:r>
              <a:rPr kumimoji="1" lang="ja-JP" altLang="en-US" sz="1050">
                <a:solidFill>
                  <a:srgbClr val="0070C0"/>
                </a:solidFill>
                <a:latin typeface="Yu Gothic UI"/>
                <a:ea typeface="Yu Gothic UI"/>
                <a:cs typeface="+mn-cs"/>
                <a:sym typeface="Yu Gothic UI" panose="020B0500000000000000" pitchFamily="50" charset="-128"/>
              </a:rPr>
              <a:t>（</a:t>
            </a:r>
            <a:r>
              <a:rPr kumimoji="1" lang="en-US" altLang="ja-JP" sz="1050">
                <a:solidFill>
                  <a:srgbClr val="0070C0"/>
                </a:solidFill>
                <a:latin typeface="Yu Gothic UI"/>
                <a:ea typeface="Yu Gothic UI"/>
                <a:cs typeface="+mn-cs"/>
                <a:sym typeface="Yu Gothic UI" panose="020B0500000000000000" pitchFamily="50" charset="-128"/>
              </a:rPr>
              <a:t>BRL</a:t>
            </a:r>
            <a:r>
              <a:rPr kumimoji="1" lang="ja-JP" altLang="en-US" sz="1050">
                <a:solidFill>
                  <a:srgbClr val="0070C0"/>
                </a:solidFill>
                <a:latin typeface="Yu Gothic UI"/>
                <a:ea typeface="Yu Gothic UI"/>
                <a:cs typeface="+mn-cs"/>
                <a:sym typeface="Yu Gothic UI" panose="020B0500000000000000" pitchFamily="50" charset="-128"/>
              </a:rPr>
              <a:t>：ビジネス成熟度レベル）のそれぞれで現状と目指す姿を説明するとともに、各ステップをどのような時間軸で達成するか明らかにしてください。</a:t>
            </a:r>
            <a:endParaRPr kumimoji="1" lang="en-US" altLang="ja-JP" sz="1050">
              <a:solidFill>
                <a:srgbClr val="0070C0"/>
              </a:solidFill>
              <a:latin typeface="Yu Gothic UI"/>
              <a:ea typeface="Yu Gothic UI"/>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en-US" altLang="ja-JP" sz="1050">
                <a:solidFill>
                  <a:srgbClr val="0070C0"/>
                </a:solidFill>
                <a:latin typeface="Yu Gothic UI"/>
                <a:ea typeface="Yu Gothic UI"/>
                <a:cs typeface="+mn-cs"/>
                <a:sym typeface="Yu Gothic UI" panose="020B0500000000000000" pitchFamily="50" charset="-128"/>
              </a:rPr>
              <a:t>TRL</a:t>
            </a:r>
            <a:r>
              <a:rPr kumimoji="1" lang="ja-JP" altLang="en-US" sz="1050">
                <a:solidFill>
                  <a:srgbClr val="0070C0"/>
                </a:solidFill>
                <a:latin typeface="Yu Gothic UI"/>
                <a:ea typeface="Yu Gothic UI"/>
                <a:cs typeface="+mn-cs"/>
                <a:sym typeface="Yu Gothic UI" panose="020B0500000000000000" pitchFamily="50" charset="-128"/>
              </a:rPr>
              <a:t>・</a:t>
            </a:r>
            <a:r>
              <a:rPr kumimoji="1" lang="en-US" altLang="ja-JP" sz="1050">
                <a:solidFill>
                  <a:srgbClr val="0070C0"/>
                </a:solidFill>
                <a:latin typeface="Yu Gothic UI"/>
                <a:ea typeface="Yu Gothic UI"/>
                <a:cs typeface="+mn-cs"/>
                <a:sym typeface="Yu Gothic UI" panose="020B0500000000000000" pitchFamily="50" charset="-128"/>
              </a:rPr>
              <a:t>BRL</a:t>
            </a:r>
            <a:r>
              <a:rPr kumimoji="1" lang="ja-JP" altLang="en-US" sz="1050">
                <a:solidFill>
                  <a:srgbClr val="0070C0"/>
                </a:solidFill>
                <a:latin typeface="Yu Gothic UI"/>
                <a:ea typeface="Yu Gothic UI"/>
                <a:cs typeface="+mn-cs"/>
                <a:sym typeface="Yu Gothic UI" panose="020B0500000000000000" pitchFamily="50" charset="-128"/>
              </a:rPr>
              <a:t>の考え方やそれぞれの定義は、公募説明資料P</a:t>
            </a:r>
            <a:r>
              <a:rPr kumimoji="1" lang="en-US" altLang="ja-JP" sz="1050">
                <a:solidFill>
                  <a:srgbClr val="0070C0"/>
                </a:solidFill>
                <a:latin typeface="Yu Gothic UI"/>
                <a:ea typeface="Yu Gothic UI"/>
                <a:cs typeface="+mn-cs"/>
                <a:sym typeface="Yu Gothic UI" panose="020B0500000000000000" pitchFamily="50" charset="-128"/>
              </a:rPr>
              <a:t>18-19</a:t>
            </a:r>
            <a:r>
              <a:rPr kumimoji="1" lang="ja-JP" altLang="en-US" sz="1050">
                <a:solidFill>
                  <a:srgbClr val="0070C0"/>
                </a:solidFill>
                <a:latin typeface="Yu Gothic UI"/>
                <a:ea typeface="Yu Gothic UI"/>
                <a:cs typeface="+mn-cs"/>
                <a:sym typeface="Yu Gothic UI" panose="020B0500000000000000" pitchFamily="50" charset="-128"/>
              </a:rPr>
              <a:t>を参照してください。</a:t>
            </a:r>
            <a:endParaRPr kumimoji="1" lang="en-US" altLang="ja-JP" sz="1050">
              <a:solidFill>
                <a:srgbClr val="0070C0"/>
              </a:solidFill>
              <a:latin typeface="Yu Gothic UI"/>
              <a:ea typeface="Yu Gothic UI"/>
              <a:cs typeface="+mn-cs"/>
              <a:sym typeface="Yu Gothic UI" panose="020B0500000000000000" pitchFamily="50" charset="-128"/>
            </a:endParaRPr>
          </a:p>
        </p:txBody>
      </p:sp>
      <p:sp>
        <p:nvSpPr>
          <p:cNvPr id="5" name="正方形/長方形 4">
            <a:extLst>
              <a:ext uri="{FF2B5EF4-FFF2-40B4-BE49-F238E27FC236}">
                <a16:creationId xmlns:a16="http://schemas.microsoft.com/office/drawing/2014/main" id="{BE02F8AD-E1E3-8A49-1A87-AD7DA5796F49}"/>
              </a:ext>
            </a:extLst>
          </p:cNvPr>
          <p:cNvSpPr/>
          <p:nvPr/>
        </p:nvSpPr>
        <p:spPr>
          <a:xfrm>
            <a:off x="4068131" y="4947423"/>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24" name="正方形/長方形 23">
            <a:extLst>
              <a:ext uri="{FF2B5EF4-FFF2-40B4-BE49-F238E27FC236}">
                <a16:creationId xmlns:a16="http://schemas.microsoft.com/office/drawing/2014/main" id="{F9A920C4-639B-C150-0D71-6090FD7F7290}"/>
              </a:ext>
            </a:extLst>
          </p:cNvPr>
          <p:cNvSpPr/>
          <p:nvPr/>
        </p:nvSpPr>
        <p:spPr>
          <a:xfrm>
            <a:off x="4068131" y="6507031"/>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35" name="正方形/長方形 34">
            <a:extLst>
              <a:ext uri="{FF2B5EF4-FFF2-40B4-BE49-F238E27FC236}">
                <a16:creationId xmlns:a16="http://schemas.microsoft.com/office/drawing/2014/main" id="{F40B2C9E-A7D7-79E7-02A0-7AA0A9542CAF}"/>
              </a:ext>
            </a:extLst>
          </p:cNvPr>
          <p:cNvSpPr/>
          <p:nvPr/>
        </p:nvSpPr>
        <p:spPr>
          <a:xfrm>
            <a:off x="4068131" y="3733800"/>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41" name="正方形/長方形 40">
            <a:extLst>
              <a:ext uri="{FF2B5EF4-FFF2-40B4-BE49-F238E27FC236}">
                <a16:creationId xmlns:a16="http://schemas.microsoft.com/office/drawing/2014/main" id="{76D3EE1D-48F7-5CE0-A9EE-4A60FD7F60C1}"/>
              </a:ext>
            </a:extLst>
          </p:cNvPr>
          <p:cNvSpPr/>
          <p:nvPr/>
        </p:nvSpPr>
        <p:spPr>
          <a:xfrm>
            <a:off x="4068131" y="2096856"/>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cxnSp>
        <p:nvCxnSpPr>
          <p:cNvPr id="43" name="直線矢印コネクタ 42">
            <a:extLst>
              <a:ext uri="{FF2B5EF4-FFF2-40B4-BE49-F238E27FC236}">
                <a16:creationId xmlns:a16="http://schemas.microsoft.com/office/drawing/2014/main" id="{0C93E1CA-4FC6-B858-B913-51C494052CA2}"/>
              </a:ext>
            </a:extLst>
          </p:cNvPr>
          <p:cNvCxnSpPr>
            <a:cxnSpLocks/>
            <a:stCxn id="41" idx="2"/>
            <a:endCxn id="35" idx="0"/>
          </p:cNvCxnSpPr>
          <p:nvPr/>
        </p:nvCxnSpPr>
        <p:spPr>
          <a:xfrm>
            <a:off x="4428131" y="2132856"/>
            <a:ext cx="0" cy="1600944"/>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618CEAAA-97E9-B3C1-1230-5398FAC9DA86}"/>
              </a:ext>
            </a:extLst>
          </p:cNvPr>
          <p:cNvSpPr/>
          <p:nvPr/>
        </p:nvSpPr>
        <p:spPr>
          <a:xfrm>
            <a:off x="4068131" y="2728005"/>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採択前に達成済</a:t>
            </a:r>
          </a:p>
        </p:txBody>
      </p:sp>
      <p:cxnSp>
        <p:nvCxnSpPr>
          <p:cNvPr id="11" name="直線矢印コネクタ 10">
            <a:extLst>
              <a:ext uri="{FF2B5EF4-FFF2-40B4-BE49-F238E27FC236}">
                <a16:creationId xmlns:a16="http://schemas.microsoft.com/office/drawing/2014/main" id="{CD364BB4-8777-22DE-0F7D-79F7F70E006F}"/>
              </a:ext>
            </a:extLst>
          </p:cNvPr>
          <p:cNvCxnSpPr>
            <a:cxnSpLocks/>
            <a:stCxn id="22" idx="2"/>
            <a:endCxn id="20" idx="0"/>
          </p:cNvCxnSpPr>
          <p:nvPr/>
        </p:nvCxnSpPr>
        <p:spPr>
          <a:xfrm>
            <a:off x="9193707" y="3753032"/>
            <a:ext cx="0" cy="1194391"/>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B102043E-1B00-51EB-BEAF-90F0B63DEDF4}"/>
              </a:ext>
            </a:extLst>
          </p:cNvPr>
          <p:cNvSpPr/>
          <p:nvPr/>
        </p:nvSpPr>
        <p:spPr>
          <a:xfrm>
            <a:off x="8833707" y="4327538"/>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補助期間</a:t>
            </a:r>
            <a:r>
              <a:rPr kumimoji="1" lang="en-US" altLang="ja-JP" sz="1050">
                <a:solidFill>
                  <a:schemeClr val="tx1"/>
                </a:solidFill>
              </a:rPr>
              <a:t>XX</a:t>
            </a:r>
            <a:r>
              <a:rPr kumimoji="1" lang="ja-JP" altLang="en-US" sz="1050">
                <a:solidFill>
                  <a:schemeClr val="tx1"/>
                </a:solidFill>
              </a:rPr>
              <a:t>年間</a:t>
            </a:r>
          </a:p>
        </p:txBody>
      </p:sp>
      <p:cxnSp>
        <p:nvCxnSpPr>
          <p:cNvPr id="16" name="直線矢印コネクタ 15">
            <a:extLst>
              <a:ext uri="{FF2B5EF4-FFF2-40B4-BE49-F238E27FC236}">
                <a16:creationId xmlns:a16="http://schemas.microsoft.com/office/drawing/2014/main" id="{5E024867-0DF0-57E1-744D-2143552986D8}"/>
              </a:ext>
            </a:extLst>
          </p:cNvPr>
          <p:cNvCxnSpPr>
            <a:cxnSpLocks/>
            <a:stCxn id="20" idx="2"/>
            <a:endCxn id="21" idx="2"/>
          </p:cNvCxnSpPr>
          <p:nvPr/>
        </p:nvCxnSpPr>
        <p:spPr>
          <a:xfrm>
            <a:off x="9193707" y="4983423"/>
            <a:ext cx="0" cy="1559608"/>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365F196A-AB37-090B-76B9-0A448BAD3BEB}"/>
              </a:ext>
            </a:extLst>
          </p:cNvPr>
          <p:cNvSpPr/>
          <p:nvPr/>
        </p:nvSpPr>
        <p:spPr>
          <a:xfrm>
            <a:off x="8833707" y="5571836"/>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補助終了後</a:t>
            </a:r>
            <a:r>
              <a:rPr kumimoji="1" lang="en-US" altLang="ja-JP" sz="1050">
                <a:solidFill>
                  <a:schemeClr val="tx1"/>
                </a:solidFill>
              </a:rPr>
              <a:t>XX</a:t>
            </a:r>
            <a:r>
              <a:rPr kumimoji="1" lang="ja-JP" altLang="en-US" sz="1050">
                <a:solidFill>
                  <a:schemeClr val="tx1"/>
                </a:solidFill>
              </a:rPr>
              <a:t>年間</a:t>
            </a:r>
          </a:p>
        </p:txBody>
      </p:sp>
      <p:sp>
        <p:nvSpPr>
          <p:cNvPr id="19" name="正方形/長方形 18">
            <a:extLst>
              <a:ext uri="{FF2B5EF4-FFF2-40B4-BE49-F238E27FC236}">
                <a16:creationId xmlns:a16="http://schemas.microsoft.com/office/drawing/2014/main" id="{0B403401-CB29-5D03-CCA5-7AE98CA5576C}"/>
              </a:ext>
            </a:extLst>
          </p:cNvPr>
          <p:cNvSpPr/>
          <p:nvPr/>
        </p:nvSpPr>
        <p:spPr>
          <a:xfrm>
            <a:off x="8833707" y="1754302"/>
            <a:ext cx="720000" cy="216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u="sng">
                <a:solidFill>
                  <a:schemeClr val="tx1"/>
                </a:solidFill>
              </a:rPr>
              <a:t>ステータス</a:t>
            </a:r>
          </a:p>
        </p:txBody>
      </p:sp>
      <p:sp>
        <p:nvSpPr>
          <p:cNvPr id="20" name="正方形/長方形 19">
            <a:extLst>
              <a:ext uri="{FF2B5EF4-FFF2-40B4-BE49-F238E27FC236}">
                <a16:creationId xmlns:a16="http://schemas.microsoft.com/office/drawing/2014/main" id="{4C077F98-4463-83B5-EE35-102473CFF3F5}"/>
              </a:ext>
            </a:extLst>
          </p:cNvPr>
          <p:cNvSpPr/>
          <p:nvPr/>
        </p:nvSpPr>
        <p:spPr>
          <a:xfrm>
            <a:off x="8833707" y="4947423"/>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21" name="正方形/長方形 20">
            <a:extLst>
              <a:ext uri="{FF2B5EF4-FFF2-40B4-BE49-F238E27FC236}">
                <a16:creationId xmlns:a16="http://schemas.microsoft.com/office/drawing/2014/main" id="{3524AEE6-EACB-6145-50C5-B902F22F5169}"/>
              </a:ext>
            </a:extLst>
          </p:cNvPr>
          <p:cNvSpPr/>
          <p:nvPr/>
        </p:nvSpPr>
        <p:spPr>
          <a:xfrm>
            <a:off x="8833707" y="6507031"/>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22" name="正方形/長方形 21">
            <a:extLst>
              <a:ext uri="{FF2B5EF4-FFF2-40B4-BE49-F238E27FC236}">
                <a16:creationId xmlns:a16="http://schemas.microsoft.com/office/drawing/2014/main" id="{8F2FCB11-588E-2CF0-DDE9-07E03DEF9A0A}"/>
              </a:ext>
            </a:extLst>
          </p:cNvPr>
          <p:cNvSpPr/>
          <p:nvPr/>
        </p:nvSpPr>
        <p:spPr>
          <a:xfrm>
            <a:off x="8833707" y="3717032"/>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23" name="正方形/長方形 22">
            <a:extLst>
              <a:ext uri="{FF2B5EF4-FFF2-40B4-BE49-F238E27FC236}">
                <a16:creationId xmlns:a16="http://schemas.microsoft.com/office/drawing/2014/main" id="{09B367A1-6AF4-4F12-BB12-DF975D06E5ED}"/>
              </a:ext>
            </a:extLst>
          </p:cNvPr>
          <p:cNvSpPr/>
          <p:nvPr/>
        </p:nvSpPr>
        <p:spPr>
          <a:xfrm>
            <a:off x="8833707" y="2096856"/>
            <a:ext cx="720000" cy="36000"/>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cxnSp>
        <p:nvCxnSpPr>
          <p:cNvPr id="25" name="直線矢印コネクタ 24">
            <a:extLst>
              <a:ext uri="{FF2B5EF4-FFF2-40B4-BE49-F238E27FC236}">
                <a16:creationId xmlns:a16="http://schemas.microsoft.com/office/drawing/2014/main" id="{DF7BA554-6221-4D32-CB69-894063685CCC}"/>
              </a:ext>
            </a:extLst>
          </p:cNvPr>
          <p:cNvCxnSpPr>
            <a:cxnSpLocks/>
            <a:stCxn id="23" idx="2"/>
            <a:endCxn id="22" idx="0"/>
          </p:cNvCxnSpPr>
          <p:nvPr/>
        </p:nvCxnSpPr>
        <p:spPr>
          <a:xfrm>
            <a:off x="9193707" y="2132856"/>
            <a:ext cx="0" cy="1584176"/>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082D0FD7-6049-46F8-6641-D212C5D7E500}"/>
              </a:ext>
            </a:extLst>
          </p:cNvPr>
          <p:cNvSpPr/>
          <p:nvPr/>
        </p:nvSpPr>
        <p:spPr>
          <a:xfrm>
            <a:off x="8833707" y="2728005"/>
            <a:ext cx="720000" cy="35822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rtlCol="0" anchor="ctr"/>
          <a:lstStyle/>
          <a:p>
            <a:pPr algn="ctr" eaLnBrk="1" fontAlgn="auto" hangingPunct="1">
              <a:spcBef>
                <a:spcPts val="0"/>
              </a:spcBef>
              <a:spcAft>
                <a:spcPts val="0"/>
              </a:spcAft>
            </a:pPr>
            <a:r>
              <a:rPr kumimoji="1" lang="ja-JP" altLang="en-US" sz="1050">
                <a:solidFill>
                  <a:schemeClr val="tx1"/>
                </a:solidFill>
              </a:rPr>
              <a:t>採択前に達成済</a:t>
            </a:r>
          </a:p>
        </p:txBody>
      </p:sp>
      <p:sp>
        <p:nvSpPr>
          <p:cNvPr id="29" name="楕円 28">
            <a:extLst>
              <a:ext uri="{FF2B5EF4-FFF2-40B4-BE49-F238E27FC236}">
                <a16:creationId xmlns:a16="http://schemas.microsoft.com/office/drawing/2014/main" id="{C6659096-C9A8-601D-4C78-A3F3F13371B0}"/>
              </a:ext>
            </a:extLst>
          </p:cNvPr>
          <p:cNvSpPr/>
          <p:nvPr/>
        </p:nvSpPr>
        <p:spPr>
          <a:xfrm>
            <a:off x="289545" y="2132856"/>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1</a:t>
            </a:r>
            <a:endParaRPr kumimoji="1" lang="ja-JP" altLang="en-US" sz="1050"/>
          </a:p>
        </p:txBody>
      </p:sp>
      <p:sp>
        <p:nvSpPr>
          <p:cNvPr id="30" name="楕円 29">
            <a:extLst>
              <a:ext uri="{FF2B5EF4-FFF2-40B4-BE49-F238E27FC236}">
                <a16:creationId xmlns:a16="http://schemas.microsoft.com/office/drawing/2014/main" id="{FA34ED0D-87C8-846C-CD6F-7D5130E77C5D}"/>
              </a:ext>
            </a:extLst>
          </p:cNvPr>
          <p:cNvSpPr/>
          <p:nvPr/>
        </p:nvSpPr>
        <p:spPr>
          <a:xfrm>
            <a:off x="289545" y="2635648"/>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2</a:t>
            </a:r>
            <a:endParaRPr kumimoji="1" lang="ja-JP" altLang="en-US" sz="1050"/>
          </a:p>
        </p:txBody>
      </p:sp>
      <p:sp>
        <p:nvSpPr>
          <p:cNvPr id="31" name="楕円 30">
            <a:extLst>
              <a:ext uri="{FF2B5EF4-FFF2-40B4-BE49-F238E27FC236}">
                <a16:creationId xmlns:a16="http://schemas.microsoft.com/office/drawing/2014/main" id="{4C0D7350-7952-C565-BBF0-D3205DA37EDE}"/>
              </a:ext>
            </a:extLst>
          </p:cNvPr>
          <p:cNvSpPr/>
          <p:nvPr/>
        </p:nvSpPr>
        <p:spPr>
          <a:xfrm>
            <a:off x="289545" y="3138440"/>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3</a:t>
            </a:r>
            <a:endParaRPr kumimoji="1" lang="ja-JP" altLang="en-US" sz="1050"/>
          </a:p>
        </p:txBody>
      </p:sp>
      <p:sp>
        <p:nvSpPr>
          <p:cNvPr id="32" name="楕円 31">
            <a:extLst>
              <a:ext uri="{FF2B5EF4-FFF2-40B4-BE49-F238E27FC236}">
                <a16:creationId xmlns:a16="http://schemas.microsoft.com/office/drawing/2014/main" id="{BCB7F58A-B989-29DA-7D24-7794489B113D}"/>
              </a:ext>
            </a:extLst>
          </p:cNvPr>
          <p:cNvSpPr/>
          <p:nvPr/>
        </p:nvSpPr>
        <p:spPr>
          <a:xfrm>
            <a:off x="289545" y="3641232"/>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4</a:t>
            </a:r>
            <a:endParaRPr kumimoji="1" lang="ja-JP" altLang="en-US" sz="1050"/>
          </a:p>
        </p:txBody>
      </p:sp>
      <p:sp>
        <p:nvSpPr>
          <p:cNvPr id="33" name="楕円 32">
            <a:extLst>
              <a:ext uri="{FF2B5EF4-FFF2-40B4-BE49-F238E27FC236}">
                <a16:creationId xmlns:a16="http://schemas.microsoft.com/office/drawing/2014/main" id="{0EBF1D36-DAD1-29CF-4E92-965BABFD9267}"/>
              </a:ext>
            </a:extLst>
          </p:cNvPr>
          <p:cNvSpPr/>
          <p:nvPr/>
        </p:nvSpPr>
        <p:spPr>
          <a:xfrm>
            <a:off x="289545" y="4144024"/>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5</a:t>
            </a:r>
            <a:endParaRPr kumimoji="1" lang="ja-JP" altLang="en-US" sz="1050"/>
          </a:p>
        </p:txBody>
      </p:sp>
      <p:sp>
        <p:nvSpPr>
          <p:cNvPr id="34" name="楕円 33">
            <a:extLst>
              <a:ext uri="{FF2B5EF4-FFF2-40B4-BE49-F238E27FC236}">
                <a16:creationId xmlns:a16="http://schemas.microsoft.com/office/drawing/2014/main" id="{DEC5D698-BC94-FFD0-F8B6-DACC098FAFFE}"/>
              </a:ext>
            </a:extLst>
          </p:cNvPr>
          <p:cNvSpPr/>
          <p:nvPr/>
        </p:nvSpPr>
        <p:spPr>
          <a:xfrm>
            <a:off x="289545" y="4646816"/>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6</a:t>
            </a:r>
            <a:endParaRPr kumimoji="1" lang="ja-JP" altLang="en-US" sz="1050"/>
          </a:p>
        </p:txBody>
      </p:sp>
      <p:sp>
        <p:nvSpPr>
          <p:cNvPr id="36" name="楕円 35">
            <a:extLst>
              <a:ext uri="{FF2B5EF4-FFF2-40B4-BE49-F238E27FC236}">
                <a16:creationId xmlns:a16="http://schemas.microsoft.com/office/drawing/2014/main" id="{4A70DAF1-6AEE-BA92-152A-1176C87298D8}"/>
              </a:ext>
            </a:extLst>
          </p:cNvPr>
          <p:cNvSpPr/>
          <p:nvPr/>
        </p:nvSpPr>
        <p:spPr>
          <a:xfrm>
            <a:off x="289545" y="5149608"/>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7</a:t>
            </a:r>
            <a:endParaRPr kumimoji="1" lang="ja-JP" altLang="en-US" sz="1050"/>
          </a:p>
        </p:txBody>
      </p:sp>
      <p:sp>
        <p:nvSpPr>
          <p:cNvPr id="38" name="楕円 37">
            <a:extLst>
              <a:ext uri="{FF2B5EF4-FFF2-40B4-BE49-F238E27FC236}">
                <a16:creationId xmlns:a16="http://schemas.microsoft.com/office/drawing/2014/main" id="{A1DAAF51-78FD-FD91-81C8-A1B28934F4A7}"/>
              </a:ext>
            </a:extLst>
          </p:cNvPr>
          <p:cNvSpPr/>
          <p:nvPr/>
        </p:nvSpPr>
        <p:spPr>
          <a:xfrm>
            <a:off x="289545" y="5652400"/>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8</a:t>
            </a:r>
            <a:endParaRPr kumimoji="1" lang="ja-JP" altLang="en-US" sz="1050"/>
          </a:p>
        </p:txBody>
      </p:sp>
      <p:sp>
        <p:nvSpPr>
          <p:cNvPr id="44" name="楕円 43">
            <a:extLst>
              <a:ext uri="{FF2B5EF4-FFF2-40B4-BE49-F238E27FC236}">
                <a16:creationId xmlns:a16="http://schemas.microsoft.com/office/drawing/2014/main" id="{BD2581EA-D8E7-9033-E282-7D19EC409DAB}"/>
              </a:ext>
            </a:extLst>
          </p:cNvPr>
          <p:cNvSpPr/>
          <p:nvPr/>
        </p:nvSpPr>
        <p:spPr>
          <a:xfrm>
            <a:off x="289545" y="6155193"/>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9</a:t>
            </a:r>
            <a:endParaRPr kumimoji="1" lang="ja-JP" altLang="en-US" sz="1050"/>
          </a:p>
        </p:txBody>
      </p:sp>
      <p:sp>
        <p:nvSpPr>
          <p:cNvPr id="45" name="楕円 44">
            <a:extLst>
              <a:ext uri="{FF2B5EF4-FFF2-40B4-BE49-F238E27FC236}">
                <a16:creationId xmlns:a16="http://schemas.microsoft.com/office/drawing/2014/main" id="{5AFE838A-E8BD-3FE7-2005-EC641B0A4B2C}"/>
              </a:ext>
            </a:extLst>
          </p:cNvPr>
          <p:cNvSpPr/>
          <p:nvPr/>
        </p:nvSpPr>
        <p:spPr>
          <a:xfrm>
            <a:off x="5009870" y="2132856"/>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1</a:t>
            </a:r>
            <a:endParaRPr kumimoji="1" lang="ja-JP" altLang="en-US" sz="1050"/>
          </a:p>
        </p:txBody>
      </p:sp>
      <p:sp>
        <p:nvSpPr>
          <p:cNvPr id="46" name="楕円 45">
            <a:extLst>
              <a:ext uri="{FF2B5EF4-FFF2-40B4-BE49-F238E27FC236}">
                <a16:creationId xmlns:a16="http://schemas.microsoft.com/office/drawing/2014/main" id="{A7604456-FA53-CEC3-872E-4614C02C4F57}"/>
              </a:ext>
            </a:extLst>
          </p:cNvPr>
          <p:cNvSpPr/>
          <p:nvPr/>
        </p:nvSpPr>
        <p:spPr>
          <a:xfrm>
            <a:off x="5009870" y="2635648"/>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2</a:t>
            </a:r>
            <a:endParaRPr kumimoji="1" lang="ja-JP" altLang="en-US" sz="1050"/>
          </a:p>
        </p:txBody>
      </p:sp>
      <p:sp>
        <p:nvSpPr>
          <p:cNvPr id="48" name="楕円 47">
            <a:extLst>
              <a:ext uri="{FF2B5EF4-FFF2-40B4-BE49-F238E27FC236}">
                <a16:creationId xmlns:a16="http://schemas.microsoft.com/office/drawing/2014/main" id="{175B7619-5663-64BE-6326-0E5E29DCCDEA}"/>
              </a:ext>
            </a:extLst>
          </p:cNvPr>
          <p:cNvSpPr/>
          <p:nvPr/>
        </p:nvSpPr>
        <p:spPr>
          <a:xfrm>
            <a:off x="5009870" y="3138440"/>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3</a:t>
            </a:r>
            <a:endParaRPr kumimoji="1" lang="ja-JP" altLang="en-US" sz="1050"/>
          </a:p>
        </p:txBody>
      </p:sp>
      <p:sp>
        <p:nvSpPr>
          <p:cNvPr id="50" name="楕円 49">
            <a:extLst>
              <a:ext uri="{FF2B5EF4-FFF2-40B4-BE49-F238E27FC236}">
                <a16:creationId xmlns:a16="http://schemas.microsoft.com/office/drawing/2014/main" id="{120FB3B8-C97F-E6E7-4A01-0DDE00ACA4EB}"/>
              </a:ext>
            </a:extLst>
          </p:cNvPr>
          <p:cNvSpPr/>
          <p:nvPr/>
        </p:nvSpPr>
        <p:spPr>
          <a:xfrm>
            <a:off x="5009870" y="3641232"/>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4</a:t>
            </a:r>
            <a:endParaRPr kumimoji="1" lang="ja-JP" altLang="en-US" sz="1050"/>
          </a:p>
        </p:txBody>
      </p:sp>
      <p:sp>
        <p:nvSpPr>
          <p:cNvPr id="59" name="楕円 58">
            <a:extLst>
              <a:ext uri="{FF2B5EF4-FFF2-40B4-BE49-F238E27FC236}">
                <a16:creationId xmlns:a16="http://schemas.microsoft.com/office/drawing/2014/main" id="{B138566C-5DBB-7A9A-F7C3-2B00E1C03FF1}"/>
              </a:ext>
            </a:extLst>
          </p:cNvPr>
          <p:cNvSpPr/>
          <p:nvPr/>
        </p:nvSpPr>
        <p:spPr>
          <a:xfrm>
            <a:off x="5009870" y="4144024"/>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5</a:t>
            </a:r>
            <a:endParaRPr kumimoji="1" lang="ja-JP" altLang="en-US" sz="1050"/>
          </a:p>
        </p:txBody>
      </p:sp>
      <p:sp>
        <p:nvSpPr>
          <p:cNvPr id="60" name="楕円 59">
            <a:extLst>
              <a:ext uri="{FF2B5EF4-FFF2-40B4-BE49-F238E27FC236}">
                <a16:creationId xmlns:a16="http://schemas.microsoft.com/office/drawing/2014/main" id="{BF6F2DB6-C6EE-2A2D-7FC8-FCA03F2C328C}"/>
              </a:ext>
            </a:extLst>
          </p:cNvPr>
          <p:cNvSpPr/>
          <p:nvPr/>
        </p:nvSpPr>
        <p:spPr>
          <a:xfrm>
            <a:off x="5009870" y="4646816"/>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6</a:t>
            </a:r>
            <a:endParaRPr kumimoji="1" lang="ja-JP" altLang="en-US" sz="1050"/>
          </a:p>
        </p:txBody>
      </p:sp>
      <p:sp>
        <p:nvSpPr>
          <p:cNvPr id="61" name="楕円 60">
            <a:extLst>
              <a:ext uri="{FF2B5EF4-FFF2-40B4-BE49-F238E27FC236}">
                <a16:creationId xmlns:a16="http://schemas.microsoft.com/office/drawing/2014/main" id="{83B27F11-EBC9-044D-79AE-46970EAFBDC9}"/>
              </a:ext>
            </a:extLst>
          </p:cNvPr>
          <p:cNvSpPr/>
          <p:nvPr/>
        </p:nvSpPr>
        <p:spPr>
          <a:xfrm>
            <a:off x="5009870" y="5149608"/>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7</a:t>
            </a:r>
            <a:endParaRPr kumimoji="1" lang="ja-JP" altLang="en-US" sz="1050"/>
          </a:p>
        </p:txBody>
      </p:sp>
      <p:sp>
        <p:nvSpPr>
          <p:cNvPr id="62" name="楕円 61">
            <a:extLst>
              <a:ext uri="{FF2B5EF4-FFF2-40B4-BE49-F238E27FC236}">
                <a16:creationId xmlns:a16="http://schemas.microsoft.com/office/drawing/2014/main" id="{0886DDE7-71C3-B7FD-6D4F-F1A40820B907}"/>
              </a:ext>
            </a:extLst>
          </p:cNvPr>
          <p:cNvSpPr/>
          <p:nvPr/>
        </p:nvSpPr>
        <p:spPr>
          <a:xfrm>
            <a:off x="5009870" y="5652400"/>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8</a:t>
            </a:r>
            <a:endParaRPr kumimoji="1" lang="ja-JP" altLang="en-US" sz="1050"/>
          </a:p>
        </p:txBody>
      </p:sp>
      <p:sp>
        <p:nvSpPr>
          <p:cNvPr id="63" name="楕円 62">
            <a:extLst>
              <a:ext uri="{FF2B5EF4-FFF2-40B4-BE49-F238E27FC236}">
                <a16:creationId xmlns:a16="http://schemas.microsoft.com/office/drawing/2014/main" id="{35EF13D0-FC27-3693-EAAF-16C396E53640}"/>
              </a:ext>
            </a:extLst>
          </p:cNvPr>
          <p:cNvSpPr/>
          <p:nvPr/>
        </p:nvSpPr>
        <p:spPr>
          <a:xfrm>
            <a:off x="5009870" y="6155193"/>
            <a:ext cx="216000" cy="216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kumimoji="1" lang="en-US" altLang="ja-JP" sz="1050"/>
              <a:t>9</a:t>
            </a:r>
            <a:endParaRPr kumimoji="1" lang="ja-JP" altLang="en-US" sz="1050"/>
          </a:p>
        </p:txBody>
      </p:sp>
      <p:sp>
        <p:nvSpPr>
          <p:cNvPr id="68" name="テキスト ボックス 67">
            <a:extLst>
              <a:ext uri="{FF2B5EF4-FFF2-40B4-BE49-F238E27FC236}">
                <a16:creationId xmlns:a16="http://schemas.microsoft.com/office/drawing/2014/main" id="{A3466E61-19A4-CCC1-C6DD-7DF8D453A462}"/>
              </a:ext>
            </a:extLst>
          </p:cNvPr>
          <p:cNvSpPr txBox="1"/>
          <p:nvPr/>
        </p:nvSpPr>
        <p:spPr>
          <a:xfrm>
            <a:off x="1552929" y="2653473"/>
            <a:ext cx="2249588" cy="795978"/>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r>
              <a:rPr kumimoji="1" lang="ja-JP" altLang="en-US" sz="1050">
                <a:solidFill>
                  <a:srgbClr val="0070C0"/>
                </a:solidFill>
                <a:latin typeface="Yu Gothic UI"/>
                <a:ea typeface="Yu Gothic UI"/>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a:ea typeface="Yu Gothic UI"/>
                <a:cs typeface="+mn-cs"/>
                <a:sym typeface="Yu Gothic UI" panose="020B0500000000000000" pitchFamily="50" charset="-128"/>
              </a:rPr>
              <a:t>緑色のバーを上下させることにより、各ステップを達成する時間軸を明らかにしてください。</a:t>
            </a:r>
            <a:endParaRPr kumimoji="1" lang="en-US" altLang="ja-JP" sz="1050">
              <a:solidFill>
                <a:srgbClr val="0070C0"/>
              </a:solidFill>
              <a:latin typeface="Yu Gothic UI"/>
              <a:ea typeface="Yu Gothic UI"/>
              <a:cs typeface="+mn-cs"/>
              <a:sym typeface="Yu Gothic UI" panose="020B0500000000000000" pitchFamily="50" charset="-128"/>
            </a:endParaRPr>
          </a:p>
        </p:txBody>
      </p:sp>
      <p:cxnSp>
        <p:nvCxnSpPr>
          <p:cNvPr id="70" name="直線コネクタ 69">
            <a:extLst>
              <a:ext uri="{FF2B5EF4-FFF2-40B4-BE49-F238E27FC236}">
                <a16:creationId xmlns:a16="http://schemas.microsoft.com/office/drawing/2014/main" id="{93666C24-CCAF-2BE3-0908-A319893BDE68}"/>
              </a:ext>
            </a:extLst>
          </p:cNvPr>
          <p:cNvCxnSpPr>
            <a:cxnSpLocks/>
            <a:stCxn id="72" idx="1"/>
          </p:cNvCxnSpPr>
          <p:nvPr/>
        </p:nvCxnSpPr>
        <p:spPr>
          <a:xfrm flipH="1" flipV="1">
            <a:off x="4788131" y="4645725"/>
            <a:ext cx="799801" cy="719823"/>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sp>
        <p:nvSpPr>
          <p:cNvPr id="72" name="テキスト ボックス 71">
            <a:extLst>
              <a:ext uri="{FF2B5EF4-FFF2-40B4-BE49-F238E27FC236}">
                <a16:creationId xmlns:a16="http://schemas.microsoft.com/office/drawing/2014/main" id="{AF330E7B-18BF-0C57-A571-AF847226FE6C}"/>
              </a:ext>
            </a:extLst>
          </p:cNvPr>
          <p:cNvSpPr txBox="1"/>
          <p:nvPr/>
        </p:nvSpPr>
        <p:spPr>
          <a:xfrm>
            <a:off x="5587932" y="5048350"/>
            <a:ext cx="2249588" cy="634395"/>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r>
              <a:rPr kumimoji="1" lang="ja-JP" altLang="en-US" sz="1050">
                <a:solidFill>
                  <a:srgbClr val="0070C0"/>
                </a:solidFill>
                <a:latin typeface="Yu Gothic UI"/>
                <a:ea typeface="Yu Gothic UI"/>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a:ea typeface="Yu Gothic UI"/>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a:solidFill>
                  <a:srgbClr val="0070C0"/>
                </a:solidFill>
                <a:latin typeface="Yu Gothic UI"/>
                <a:ea typeface="Yu Gothic UI"/>
                <a:cs typeface="+mn-cs"/>
                <a:sym typeface="Yu Gothic UI" panose="020B0500000000000000" pitchFamily="50" charset="-128"/>
              </a:rPr>
              <a:t>年数は提案事業者の計画に応じて入力してください。</a:t>
            </a:r>
            <a:endParaRPr kumimoji="1" lang="en-US" altLang="ja-JP" sz="1050">
              <a:solidFill>
                <a:srgbClr val="0070C0"/>
              </a:solidFill>
              <a:latin typeface="Yu Gothic UI"/>
              <a:ea typeface="Yu Gothic UI"/>
              <a:cs typeface="+mn-cs"/>
              <a:sym typeface="Yu Gothic UI" panose="020B0500000000000000" pitchFamily="50" charset="-128"/>
            </a:endParaRPr>
          </a:p>
        </p:txBody>
      </p:sp>
      <p:cxnSp>
        <p:nvCxnSpPr>
          <p:cNvPr id="75" name="直線コネクタ 74">
            <a:extLst>
              <a:ext uri="{FF2B5EF4-FFF2-40B4-BE49-F238E27FC236}">
                <a16:creationId xmlns:a16="http://schemas.microsoft.com/office/drawing/2014/main" id="{1B64482D-BDB0-343E-9DAF-BB17214223BF}"/>
              </a:ext>
            </a:extLst>
          </p:cNvPr>
          <p:cNvCxnSpPr>
            <a:cxnSpLocks/>
            <a:stCxn id="72" idx="1"/>
          </p:cNvCxnSpPr>
          <p:nvPr/>
        </p:nvCxnSpPr>
        <p:spPr>
          <a:xfrm flipH="1">
            <a:off x="4788131" y="5365548"/>
            <a:ext cx="799801" cy="245942"/>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DF6DBB45-861E-177F-261E-C1C4BB14C5B6}"/>
              </a:ext>
            </a:extLst>
          </p:cNvPr>
          <p:cNvCxnSpPr>
            <a:cxnSpLocks/>
          </p:cNvCxnSpPr>
          <p:nvPr/>
        </p:nvCxnSpPr>
        <p:spPr>
          <a:xfrm flipV="1">
            <a:off x="7837520" y="4692326"/>
            <a:ext cx="996187" cy="754013"/>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DBF50E4A-9990-048C-46D8-D388BA9461EB}"/>
              </a:ext>
            </a:extLst>
          </p:cNvPr>
          <p:cNvCxnSpPr>
            <a:cxnSpLocks/>
          </p:cNvCxnSpPr>
          <p:nvPr/>
        </p:nvCxnSpPr>
        <p:spPr>
          <a:xfrm>
            <a:off x="7837520" y="5446339"/>
            <a:ext cx="966253" cy="161965"/>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E72660C3-5EEE-CDDB-3A04-6A2AB8DEE54C}"/>
              </a:ext>
            </a:extLst>
          </p:cNvPr>
          <p:cNvCxnSpPr>
            <a:cxnSpLocks/>
            <a:stCxn id="68" idx="3"/>
          </p:cNvCxnSpPr>
          <p:nvPr/>
        </p:nvCxnSpPr>
        <p:spPr>
          <a:xfrm flipV="1">
            <a:off x="3802517" y="2196493"/>
            <a:ext cx="329739" cy="854969"/>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749F56F3-0972-E10E-0263-C717C1207E6D}"/>
              </a:ext>
            </a:extLst>
          </p:cNvPr>
          <p:cNvCxnSpPr>
            <a:cxnSpLocks/>
            <a:stCxn id="68" idx="3"/>
          </p:cNvCxnSpPr>
          <p:nvPr/>
        </p:nvCxnSpPr>
        <p:spPr>
          <a:xfrm>
            <a:off x="3802517" y="3051462"/>
            <a:ext cx="234000" cy="637539"/>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740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3050" y="690629"/>
            <a:ext cx="1260529" cy="234286"/>
          </a:xfrm>
          <a:prstGeom prst="rect">
            <a:avLst/>
          </a:prstGeom>
        </p:spPr>
        <p:txBody>
          <a:bodyPr wrap="none" lIns="3600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279942" y="924201"/>
            <a:ext cx="9353008" cy="564678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完成予想図（イメージや写真等を添付）</a:t>
            </a:r>
          </a:p>
        </p:txBody>
      </p:sp>
    </p:spTree>
    <p:extLst>
      <p:ext uri="{BB962C8B-B14F-4D97-AF65-F5344CB8AC3E}">
        <p14:creationId xmlns:p14="http://schemas.microsoft.com/office/powerpoint/2010/main" val="873559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3050" y="690629"/>
            <a:ext cx="1260529" cy="234286"/>
          </a:xfrm>
          <a:prstGeom prst="rect">
            <a:avLst/>
          </a:prstGeom>
        </p:spPr>
        <p:txBody>
          <a:bodyPr wrap="none" lIns="3600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279942" y="924201"/>
            <a:ext cx="9353008" cy="564678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a:ln>
                  <a:noFill/>
                </a:ln>
                <a:solidFill>
                  <a:prstClr val="black"/>
                </a:solidFill>
                <a:effectLst/>
                <a:uLnTx/>
                <a:uFillTx/>
                <a:latin typeface="Yu Gothic UI"/>
                <a:ea typeface="Yu Gothic UI"/>
                <a:cs typeface="+mn-cs"/>
              </a:rPr>
              <a:t>主な調達先・販売予定先・委託先等との関係（関係図等を添付）</a:t>
            </a:r>
          </a:p>
        </p:txBody>
      </p:sp>
    </p:spTree>
    <p:extLst>
      <p:ext uri="{BB962C8B-B14F-4D97-AF65-F5344CB8AC3E}">
        <p14:creationId xmlns:p14="http://schemas.microsoft.com/office/powerpoint/2010/main" val="3118982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a:t>戦略性</a:t>
            </a:r>
            <a:r>
              <a:rPr lang="en-US" altLang="ja-JP"/>
              <a:t>/</a:t>
            </a:r>
            <a:r>
              <a:rPr lang="ja-JP" altLang="en-US"/>
              <a:t>市場性</a:t>
            </a:r>
          </a:p>
        </p:txBody>
      </p:sp>
      <p:sp>
        <p:nvSpPr>
          <p:cNvPr id="15" name="スライド番号プレースホルダー 2">
            <a:extLst>
              <a:ext uri="{FF2B5EF4-FFF2-40B4-BE49-F238E27FC236}">
                <a16:creationId xmlns:a16="http://schemas.microsoft.com/office/drawing/2014/main" id="{EDDD3616-ADC7-4603-8B76-0DD96708579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1" lang="ja-JP" altLang="en-US" sz="105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C7C7958F-04AF-4D69-9532-34944238565F}"/>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919954"/>
            <a:ext cx="9360468" cy="684854"/>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市場の定義</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20" name="タイトル 1"/>
          <p:cNvSpPr txBox="1">
            <a:spLocks/>
          </p:cNvSpPr>
          <p:nvPr/>
        </p:nvSpPr>
        <p:spPr>
          <a:xfrm>
            <a:off x="266452" y="710116"/>
            <a:ext cx="1012063" cy="197934"/>
          </a:xfrm>
          <a:prstGeom prst="rect">
            <a:avLst/>
          </a:prstGeom>
        </p:spPr>
        <p:txBody>
          <a:bodyPr vert="horz" wrap="non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(1) </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想定する市場</a:t>
            </a:r>
          </a:p>
        </p:txBody>
      </p:sp>
      <p:graphicFrame>
        <p:nvGraphicFramePr>
          <p:cNvPr id="7" name="表 8">
            <a:extLst>
              <a:ext uri="{FF2B5EF4-FFF2-40B4-BE49-F238E27FC236}">
                <a16:creationId xmlns:a16="http://schemas.microsoft.com/office/drawing/2014/main" id="{0C026975-19B0-4ECC-86E4-DD77CAF0F4DF}"/>
              </a:ext>
            </a:extLst>
          </p:cNvPr>
          <p:cNvGraphicFramePr>
            <a:graphicFrameLocks noGrp="1"/>
          </p:cNvGraphicFramePr>
          <p:nvPr>
            <p:extLst>
              <p:ext uri="{D42A27DB-BD31-4B8C-83A1-F6EECF244321}">
                <p14:modId xmlns:p14="http://schemas.microsoft.com/office/powerpoint/2010/main" val="4229574440"/>
              </p:ext>
            </p:extLst>
          </p:nvPr>
        </p:nvGraphicFramePr>
        <p:xfrm>
          <a:off x="273051" y="4077071"/>
          <a:ext cx="4608512" cy="2536454"/>
        </p:xfrm>
        <a:graphic>
          <a:graphicData uri="http://schemas.openxmlformats.org/drawingml/2006/table">
            <a:tbl>
              <a:tblPr firstRow="1" bandRow="1">
                <a:tableStyleId>{2D5ABB26-0587-4C30-8999-92F81FD0307C}</a:tableStyleId>
              </a:tblPr>
              <a:tblGrid>
                <a:gridCol w="1152128">
                  <a:extLst>
                    <a:ext uri="{9D8B030D-6E8A-4147-A177-3AD203B41FA5}">
                      <a16:colId xmlns:a16="http://schemas.microsoft.com/office/drawing/2014/main" val="2307491073"/>
                    </a:ext>
                  </a:extLst>
                </a:gridCol>
                <a:gridCol w="1152128">
                  <a:extLst>
                    <a:ext uri="{9D8B030D-6E8A-4147-A177-3AD203B41FA5}">
                      <a16:colId xmlns:a16="http://schemas.microsoft.com/office/drawing/2014/main" val="3666820405"/>
                    </a:ext>
                  </a:extLst>
                </a:gridCol>
                <a:gridCol w="1152128">
                  <a:extLst>
                    <a:ext uri="{9D8B030D-6E8A-4147-A177-3AD203B41FA5}">
                      <a16:colId xmlns:a16="http://schemas.microsoft.com/office/drawing/2014/main" val="109674387"/>
                    </a:ext>
                  </a:extLst>
                </a:gridCol>
                <a:gridCol w="1152128">
                  <a:extLst>
                    <a:ext uri="{9D8B030D-6E8A-4147-A177-3AD203B41FA5}">
                      <a16:colId xmlns:a16="http://schemas.microsoft.com/office/drawing/2014/main" val="2926290830"/>
                    </a:ext>
                  </a:extLst>
                </a:gridCol>
              </a:tblGrid>
              <a:tr h="288033">
                <a:tc gridSpan="4">
                  <a:txBody>
                    <a:bodyPr/>
                    <a:lstStyle/>
                    <a:p>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市場優位性</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7003460"/>
                  </a:ext>
                </a:extLst>
              </a:tr>
              <a:tr h="232421">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提案事業者</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69903858"/>
                  </a:ext>
                </a:extLst>
              </a:tr>
              <a:tr h="504000">
                <a:tc>
                  <a:txBody>
                    <a:bodyPr/>
                    <a:lstStyle/>
                    <a:p>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1</a:t>
                      </a: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p>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7953179"/>
                  </a:ext>
                </a:extLst>
              </a:tr>
              <a:tr h="504000">
                <a:tc>
                  <a:txBody>
                    <a:bodyPr/>
                    <a:lstStyle/>
                    <a:p>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2</a:t>
                      </a:r>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p>
                      <a:endPar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4290756"/>
                  </a:ext>
                </a:extLst>
              </a:tr>
              <a:tr h="504000">
                <a:tc>
                  <a:txBody>
                    <a:bodyPr/>
                    <a:lstStyle/>
                    <a:p>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3</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3864406"/>
                  </a:ext>
                </a:extLst>
              </a:tr>
              <a:tr h="504000">
                <a:tc>
                  <a:txBody>
                    <a:bodyPr/>
                    <a:lstStyle/>
                    <a:p>
                      <a:r>
                        <a:rPr kumimoji="1" lang="ja-JP" altLang="en-US" sz="105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a:latin typeface="Yu Gothic UI" panose="020B0500000000000000" pitchFamily="50" charset="-128"/>
                          <a:ea typeface="Yu Gothic UI" panose="020B0500000000000000" pitchFamily="50" charset="-128"/>
                          <a:sym typeface="Yu Gothic UI" panose="020B0500000000000000" pitchFamily="50" charset="-128"/>
                        </a:rPr>
                        <a:t>4</a:t>
                      </a:r>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5333774"/>
                  </a:ext>
                </a:extLst>
              </a:tr>
            </a:tbl>
          </a:graphicData>
        </a:graphic>
      </p:graphicFrame>
      <p:sp>
        <p:nvSpPr>
          <p:cNvPr id="24" name="テキスト ボックス 23">
            <a:extLst>
              <a:ext uri="{FF2B5EF4-FFF2-40B4-BE49-F238E27FC236}">
                <a16:creationId xmlns:a16="http://schemas.microsoft.com/office/drawing/2014/main" id="{9FC2685E-0A0B-498D-A3DA-3C8852022398}"/>
              </a:ext>
            </a:extLst>
          </p:cNvPr>
          <p:cNvSpPr txBox="1"/>
          <p:nvPr/>
        </p:nvSpPr>
        <p:spPr>
          <a:xfrm>
            <a:off x="273051" y="1724684"/>
            <a:ext cx="9360468" cy="223530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 (Key Success Factor)】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prstClr val="black"/>
                </a:solidFill>
                <a:latin typeface="Yu Gothic UI"/>
                <a:ea typeface="Yu Gothic UI"/>
                <a:cs typeface="+mn-cs"/>
              </a:rPr>
              <a:t>・</a:t>
            </a:r>
            <a:endParaRPr kumimoji="1" lang="en-US" altLang="ja-JP" sz="1050" b="0" i="0" u="none" strike="noStrike" kern="1200" cap="none" spc="0" normalizeH="0" baseline="0" noProof="0">
              <a:ln>
                <a:noFill/>
              </a:ln>
              <a:solidFill>
                <a:srgbClr val="FF0000"/>
              </a:solidFill>
              <a:effectLst/>
              <a:uLnTx/>
              <a:uFillTx/>
              <a:latin typeface="Yu Gothic UI"/>
              <a:ea typeface="Yu Gothic 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solidFill>
                  <a:prstClr val="black"/>
                </a:solidFill>
                <a:latin typeface="Yu Gothic UI"/>
                <a:ea typeface="Yu Gothic UI"/>
                <a:cs typeface="+mn-cs"/>
              </a:rPr>
              <a:t>・</a:t>
            </a:r>
            <a:endParaRPr kumimoji="1" lang="en-US" altLang="ja-JP" sz="1050" b="0" i="0" u="none" strike="noStrike" kern="1200" cap="none" spc="0" normalizeH="0" baseline="0" noProof="0">
              <a:ln>
                <a:noFill/>
              </a:ln>
              <a:solidFill>
                <a:srgbClr val="FF0000"/>
              </a:solidFill>
              <a:effectLst/>
              <a:uLnTx/>
              <a:uFillTx/>
              <a:latin typeface="Yu Gothic UI"/>
              <a:ea typeface="Yu Gothic 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a:ea typeface="Yu Gothic UI"/>
                <a:cs typeface="+mn-cs"/>
              </a:rPr>
              <a:t>　</a:t>
            </a:r>
            <a:endParaRPr kumimoji="1" lang="en-US" altLang="ja-JP" sz="105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21" name="タイトル 1">
            <a:extLst>
              <a:ext uri="{FF2B5EF4-FFF2-40B4-BE49-F238E27FC236}">
                <a16:creationId xmlns:a16="http://schemas.microsoft.com/office/drawing/2014/main" id="{D476FF92-E248-4C58-ABCF-869463C20B9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9C9A7AB7-0E76-4B48-976C-D76A84913560}"/>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a:ln>
                <a:noFill/>
              </a:ln>
              <a:solidFill>
                <a:prstClr val="black"/>
              </a:solidFill>
              <a:effectLst/>
              <a:uLnTx/>
              <a:uFillTx/>
              <a:latin typeface="Yu Gothic UI"/>
              <a:ea typeface="Yu Gothic UI"/>
              <a:cs typeface="+mn-cs"/>
            </a:endParaRPr>
          </a:p>
        </p:txBody>
      </p:sp>
      <p:sp>
        <p:nvSpPr>
          <p:cNvPr id="29" name="テキスト ボックス 28">
            <a:extLst>
              <a:ext uri="{FF2B5EF4-FFF2-40B4-BE49-F238E27FC236}">
                <a16:creationId xmlns:a16="http://schemas.microsoft.com/office/drawing/2014/main" id="{6E9BEDF7-D4EB-461D-AA45-B79FF89A808A}"/>
              </a:ext>
            </a:extLst>
          </p:cNvPr>
          <p:cNvSpPr txBox="1"/>
          <p:nvPr/>
        </p:nvSpPr>
        <p:spPr>
          <a:xfrm>
            <a:off x="2000672" y="75867"/>
            <a:ext cx="4680520" cy="472813"/>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lvl="0" indent="-285750" eaLnBrk="0" hangingPunct="0">
              <a:buFont typeface="Arial" panose="020B0604020202020204" pitchFamily="34" charset="0"/>
              <a:buChar char="•"/>
              <a:defRPr/>
            </a:pP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項目ごとに、枠内に収まるよう明瞭・簡潔</a:t>
            </a:r>
            <a:r>
              <a:rPr kumimoji="1" lang="ja-JP" altLang="en-US" sz="105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かつ定量的・客観的</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に記載</a:t>
            </a:r>
            <a:r>
              <a:rPr kumimoji="1" lang="ja-JP" altLang="en-US" sz="105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して</a:t>
            </a:r>
            <a:r>
              <a:rPr kumimoji="1" lang="ja-JP" altLang="en-US"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ください。</a:t>
            </a:r>
            <a:endParaRPr kumimoji="1" lang="en-US" altLang="ja-JP" sz="1050" i="0" u="none" strike="noStrike" kern="1200" cap="none" spc="0" normalizeH="0" baseline="0" noProof="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テキスト ボックス 8">
            <a:extLst>
              <a:ext uri="{FF2B5EF4-FFF2-40B4-BE49-F238E27FC236}">
                <a16:creationId xmlns:a16="http://schemas.microsoft.com/office/drawing/2014/main" id="{1F3BBBC8-04CF-CAC5-149F-F80BB59343DF}"/>
              </a:ext>
            </a:extLst>
          </p:cNvPr>
          <p:cNvSpPr txBox="1"/>
          <p:nvPr/>
        </p:nvSpPr>
        <p:spPr>
          <a:xfrm>
            <a:off x="5024439" y="4040289"/>
            <a:ext cx="4609080" cy="2573236"/>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市場優位性詳細</a:t>
            </a:r>
            <a:r>
              <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Tree>
    <p:extLst>
      <p:ext uri="{BB962C8B-B14F-4D97-AF65-F5344CB8AC3E}">
        <p14:creationId xmlns:p14="http://schemas.microsoft.com/office/powerpoint/2010/main" val="31386207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2810&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yearfmt&gt;&lt;begin val=&quot;0&quot;/&gt;&lt;end val=&quot;4&quot;/&gt;&lt;/m_yearfmt&gt;&lt;/m_precDefaultDate&gt;&lt;m_precDefaultDay&gt;&lt;m_bNumberIsYear val=&quot;0&quot;/&gt;&lt;m_strFormatTime&gt;%#d&lt;/m_strFormatTime&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 name="EE4P_STYLE_ID" val="35e8e40f-b990-41de-a0fc-543397efce71"/>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2.xml><?xml version="1.0" encoding="utf-8"?>
<a:theme xmlns:a="http://schemas.openxmlformats.org/drawingml/2006/main" name="DT Template_A4_J_202101_補足版">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FE1A62D3-9F28-4440-84F5-00A09BA024DA}"/>
    </a:ext>
  </a:extLst>
</a:theme>
</file>

<file path=ppt/theme/theme3.xml><?xml version="1.0" encoding="utf-8"?>
<a:theme xmlns:a="http://schemas.openxmlformats.org/drawingml/2006/main" name="1_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2">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3"/>
            </a:gs>
            <a:gs pos="50000">
              <a:schemeClr val="accent3"/>
            </a:gs>
            <a:gs pos="100000">
              <a:schemeClr val="accent3"/>
            </a:gs>
          </a:gsLst>
          <a:lin ang="0" scaled="1"/>
          <a:tileRect/>
        </a:gradFill>
        <a:ln>
          <a:noFill/>
        </a:ln>
      </a:spPr>
      <a:bodyPr anchor="ctr"/>
      <a:lstStyle>
        <a:defPPr algn="ctr" eaLnBrk="1" fontAlgn="auto" hangingPunct="1">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326B892077F84BB1AFE24EE2CB078E" ma:contentTypeVersion="13" ma:contentTypeDescription="Create a new document." ma:contentTypeScope="" ma:versionID="72d37edd5b069165bf76c204456b8c18">
  <xsd:schema xmlns:xsd="http://www.w3.org/2001/XMLSchema" xmlns:xs="http://www.w3.org/2001/XMLSchema" xmlns:p="http://schemas.microsoft.com/office/2006/metadata/properties" xmlns:ns2="06214f8d-1ba8-4801-9d82-1cfdd28b3747" xmlns:ns3="81dd65ed-57d5-4cf1-929d-de6fc58110f0" targetNamespace="http://schemas.microsoft.com/office/2006/metadata/properties" ma:root="true" ma:fieldsID="87a2152c1d2ab83f29ebf872d0330442" ns2:_="" ns3:_="">
    <xsd:import namespace="06214f8d-1ba8-4801-9d82-1cfdd28b3747"/>
    <xsd:import namespace="81dd65ed-57d5-4cf1-929d-de6fc58110f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214f8d-1ba8-4801-9d82-1cfdd28b37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dd65ed-57d5-4cf1-929d-de6fc58110f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EE6AEB-A3E6-4675-BB95-0EB90C68D81D}">
  <ds:schemaRefs>
    <ds:schemaRef ds:uri="06214f8d-1ba8-4801-9d82-1cfdd28b3747"/>
    <ds:schemaRef ds:uri="81dd65ed-57d5-4cf1-929d-de6fc58110f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A6A19E7-81C6-4834-B965-2B28288906C5}">
  <ds:schemaRefs>
    <ds:schemaRef ds:uri="http://www.w3.org/XML/1998/namespace"/>
    <ds:schemaRef ds:uri="http://purl.org/dc/elements/1.1/"/>
    <ds:schemaRef ds:uri="06214f8d-1ba8-4801-9d82-1cfdd28b3747"/>
    <ds:schemaRef ds:uri="81dd65ed-57d5-4cf1-929d-de6fc58110f0"/>
    <ds:schemaRef ds:uri="http://purl.org/dc/dcmitype/"/>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BCB51CB7-EDE1-42CC-9E57-215988074FFE}">
  <ds:schemaRefs>
    <ds:schemaRef ds:uri="http://schemas.microsoft.com/sharepoint/v3/contenttype/forms"/>
  </ds:schemaRefs>
</ds:datastoreItem>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8340</Words>
  <Application>Microsoft Office PowerPoint</Application>
  <PresentationFormat>A4 210 x 297 mm</PresentationFormat>
  <Paragraphs>1513</Paragraphs>
  <Slides>33</Slides>
  <Notes>33</Notes>
  <HiddenSlides>0</HiddenSlides>
  <MMClips>0</MMClips>
  <ScaleCrop>false</ScaleCrop>
  <HeadingPairs>
    <vt:vector size="8" baseType="variant">
      <vt:variant>
        <vt:lpstr>使用されているフォント</vt:lpstr>
      </vt:variant>
      <vt:variant>
        <vt:i4>8</vt:i4>
      </vt:variant>
      <vt:variant>
        <vt:lpstr>テーマ</vt:lpstr>
      </vt:variant>
      <vt:variant>
        <vt:i4>4</vt:i4>
      </vt:variant>
      <vt:variant>
        <vt:lpstr>埋め込まれた OLE サーバー</vt:lpstr>
      </vt:variant>
      <vt:variant>
        <vt:i4>2</vt:i4>
      </vt:variant>
      <vt:variant>
        <vt:lpstr>スライド タイトル</vt:lpstr>
      </vt:variant>
      <vt:variant>
        <vt:i4>33</vt:i4>
      </vt:variant>
    </vt:vector>
  </HeadingPairs>
  <TitlesOfParts>
    <vt:vector size="47" baseType="lpstr">
      <vt:lpstr>Meiryo UI</vt:lpstr>
      <vt:lpstr>Yu Gothic UI</vt:lpstr>
      <vt:lpstr>メイリオ</vt:lpstr>
      <vt:lpstr>Arial</vt:lpstr>
      <vt:lpstr>Calibri</vt:lpstr>
      <vt:lpstr>Calibri Light</vt:lpstr>
      <vt:lpstr>Verdana</vt:lpstr>
      <vt:lpstr>Wingdings</vt:lpstr>
      <vt:lpstr>DT Template_A4_J_202101</vt:lpstr>
      <vt:lpstr>DT Template_A4_J_202101_補足版</vt:lpstr>
      <vt:lpstr>1_DT Template_A4_J_202101</vt:lpstr>
      <vt:lpstr>Office ​​テーマ</vt:lpstr>
      <vt:lpstr>think-cellスライド</vt:lpstr>
      <vt:lpstr>Worksheet</vt:lpstr>
      <vt:lpstr>被災地域の営農再開を支援する〇〇〇技術を活用した栽培管理システムの構築</vt:lpstr>
      <vt:lpstr>申請企業等概要</vt:lpstr>
      <vt:lpstr>申請企業説明書</vt:lpstr>
      <vt:lpstr>スタートアップ制度の活用状況</vt:lpstr>
      <vt:lpstr>事業計画サマリー</vt:lpstr>
      <vt:lpstr>事業計画サマリー</vt:lpstr>
      <vt:lpstr>事業計画サマリー</vt:lpstr>
      <vt:lpstr>事業計画サマリー</vt:lpstr>
      <vt:lpstr>戦略性/市場性</vt:lpstr>
      <vt:lpstr>戦略性/市場性</vt:lpstr>
      <vt:lpstr>【参考図】ビジネスモデル（リーン・キャンバス）</vt:lpstr>
      <vt:lpstr>技術性</vt:lpstr>
      <vt:lpstr>技術性－要素技術①詳細</vt:lpstr>
      <vt:lpstr>技術性－要素技術②詳細</vt:lpstr>
      <vt:lpstr>【参考図】申請事業者の技術的強み</vt:lpstr>
      <vt:lpstr>【参考図】使用想定技術構成表①</vt:lpstr>
      <vt:lpstr>【参考図】使用想定技術構成表②</vt:lpstr>
      <vt:lpstr>計画性① －各年度の達成目標（ステージゲート）</vt:lpstr>
      <vt:lpstr>計画性① －各年度の達成目標に対する実績（ステージゲート） 【継続申請の場合記載】</vt:lpstr>
      <vt:lpstr>計画性② －その他要素に関する実績（浜通り地域消費割合等） 【継続申請の場合記載】</vt:lpstr>
      <vt:lpstr>計画性③ －事業計画</vt:lpstr>
      <vt:lpstr>計画性④</vt:lpstr>
      <vt:lpstr>計画性⑤</vt:lpstr>
      <vt:lpstr>計画性⑥</vt:lpstr>
      <vt:lpstr>計画性⑦　【有償実証を実施する場合記載】　</vt:lpstr>
      <vt:lpstr>事業化可能性</vt:lpstr>
      <vt:lpstr>福島県浜通り地域における実用化・事業化の展開、産業復興に対する寄与①</vt:lpstr>
      <vt:lpstr>福島県浜通り地域における実用化・事業化の展開、産業復興に対する寄与② 【継続申請のみ記載】</vt:lpstr>
      <vt:lpstr>経営安定性</vt:lpstr>
      <vt:lpstr>自治体（浜通り地域）との調整状況・連携状況【活用する場合記載】</vt:lpstr>
      <vt:lpstr>自治体（浜通り地域）との調整状況・連携状況【活用する場合記載】</vt:lpstr>
      <vt:lpstr>自治体（浜通り地域）との調整状況・連携状況【活用する場合記載】</vt:lpstr>
      <vt:lpstr>施設等整備計画書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Nakamoto, Takahiro</dc:creator>
  <cp:lastModifiedBy>Nakamoto, Takahiro</cp:lastModifiedBy>
  <cp:revision>1</cp:revision>
  <dcterms:modified xsi:type="dcterms:W3CDTF">2026-02-18T05:48:53Z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2025-02-06T01:29:55Z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87bcaf58-1671-4cd7-8731-1b10da6f63e6</vt:lpwstr>
  </property>
  <property fmtid="{D5CDD505-2E9C-101B-9397-08002B2CF9AE}" pid="8" name="MSIP_Label_ea60d57e-af5b-4752-ac57-3e4f28ca11dc_ContentBits">
    <vt:lpwstr>0</vt:lpwstr>
  </property>
  <property fmtid="{D5CDD505-2E9C-101B-9397-08002B2CF9AE}" pid="9" name="ContentTypeId">
    <vt:lpwstr>0x01010075326B892077F84BB1AFE24EE2CB078E</vt:lpwstr>
  </property>
  <property fmtid="{D5CDD505-2E9C-101B-9397-08002B2CF9AE}" pid="10" name="MediaServiceImageTags">
    <vt:lpwstr/>
  </property>
</Properties>
</file>