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6.xml" ContentType="application/vnd.openxmlformats-officedocument.presentationml.notesSlide+xml"/>
  <Override PartName="/ppt/tags/tag15.xml" ContentType="application/vnd.openxmlformats-officedocument.presentationml.tags+xml"/>
  <Override PartName="/ppt/notesSlides/notesSlide7.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9.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0.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11.xml" ContentType="application/vnd.openxmlformats-officedocument.presentationml.notesSlide+xml"/>
  <Override PartName="/ppt/tags/tag24.xml" ContentType="application/vnd.openxmlformats-officedocument.presentationml.tags+xml"/>
  <Override PartName="/ppt/notesSlides/notesSlide12.xml" ContentType="application/vnd.openxmlformats-officedocument.presentationml.notesSlide+xml"/>
  <Override PartName="/ppt/tags/tag25.xml" ContentType="application/vnd.openxmlformats-officedocument.presentationml.tags+xml"/>
  <Override PartName="/ppt/notesSlides/notesSlide13.xml" ContentType="application/vnd.openxmlformats-officedocument.presentationml.notesSlide+xml"/>
  <Override PartName="/ppt/tags/tag26.xml" ContentType="application/vnd.openxmlformats-officedocument.presentationml.tags+xml"/>
  <Override PartName="/ppt/notesSlides/notesSlide14.xml" ContentType="application/vnd.openxmlformats-officedocument.presentationml.notesSlide+xml"/>
  <Override PartName="/ppt/tags/tag27.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notesSlides/notesSlide16.xml" ContentType="application/vnd.openxmlformats-officedocument.presentationml.notesSlide+xml"/>
  <Override PartName="/ppt/tags/tag29.xml" ContentType="application/vnd.openxmlformats-officedocument.presentationml.tags+xml"/>
  <Override PartName="/ppt/notesSlides/notesSlide17.xml" ContentType="application/vnd.openxmlformats-officedocument.presentationml.notesSlide+xml"/>
  <Override PartName="/ppt/tags/tag30.xml" ContentType="application/vnd.openxmlformats-officedocument.presentationml.tags+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0" r:id="rId1"/>
  </p:sldMasterIdLst>
  <p:notesMasterIdLst>
    <p:notesMasterId r:id="rId21"/>
  </p:notesMasterIdLst>
  <p:handoutMasterIdLst>
    <p:handoutMasterId r:id="rId22"/>
  </p:handoutMasterIdLst>
  <p:sldIdLst>
    <p:sldId id="501" r:id="rId2"/>
    <p:sldId id="534" r:id="rId3"/>
    <p:sldId id="476" r:id="rId4"/>
    <p:sldId id="489" r:id="rId5"/>
    <p:sldId id="525" r:id="rId6"/>
    <p:sldId id="530" r:id="rId7"/>
    <p:sldId id="532" r:id="rId8"/>
    <p:sldId id="495" r:id="rId9"/>
    <p:sldId id="519" r:id="rId10"/>
    <p:sldId id="496" r:id="rId11"/>
    <p:sldId id="521" r:id="rId12"/>
    <p:sldId id="522" r:id="rId13"/>
    <p:sldId id="491" r:id="rId14"/>
    <p:sldId id="527" r:id="rId15"/>
    <p:sldId id="535" r:id="rId16"/>
    <p:sldId id="499" r:id="rId17"/>
    <p:sldId id="524" r:id="rId18"/>
    <p:sldId id="516" r:id="rId19"/>
    <p:sldId id="531" r:id="rId20"/>
  </p:sldIdLst>
  <p:sldSz cx="9906000" cy="6858000" type="A4"/>
  <p:notesSz cx="6807200" cy="9939338"/>
  <p:custDataLst>
    <p:tags r:id="rId23"/>
  </p:custDataLst>
  <p:defaultTextStyle>
    <a:defPPr>
      <a:defRPr lang="ja-JP"/>
    </a:defPPr>
    <a:lvl1pPr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1pPr>
    <a:lvl2pPr marL="4572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2pPr>
    <a:lvl3pPr marL="9144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3pPr>
    <a:lvl4pPr marL="13716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4pPr>
    <a:lvl5pPr marL="18288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5pPr>
    <a:lvl6pPr marL="2286000" algn="l" defTabSz="914400" rtl="0" eaLnBrk="1" latinLnBrk="0" hangingPunct="1">
      <a:defRPr kumimoji="1" sz="1000" kern="1200">
        <a:solidFill>
          <a:srgbClr val="000000"/>
        </a:solidFill>
        <a:latin typeface="Arial" charset="0"/>
        <a:ea typeface="ＭＳ Ｐゴシック" charset="-128"/>
        <a:cs typeface="+mn-cs"/>
      </a:defRPr>
    </a:lvl6pPr>
    <a:lvl7pPr marL="2743200" algn="l" defTabSz="914400" rtl="0" eaLnBrk="1" latinLnBrk="0" hangingPunct="1">
      <a:defRPr kumimoji="1" sz="1000" kern="1200">
        <a:solidFill>
          <a:srgbClr val="000000"/>
        </a:solidFill>
        <a:latin typeface="Arial" charset="0"/>
        <a:ea typeface="ＭＳ Ｐゴシック" charset="-128"/>
        <a:cs typeface="+mn-cs"/>
      </a:defRPr>
    </a:lvl7pPr>
    <a:lvl8pPr marL="3200400" algn="l" defTabSz="914400" rtl="0" eaLnBrk="1" latinLnBrk="0" hangingPunct="1">
      <a:defRPr kumimoji="1" sz="1000" kern="1200">
        <a:solidFill>
          <a:srgbClr val="000000"/>
        </a:solidFill>
        <a:latin typeface="Arial" charset="0"/>
        <a:ea typeface="ＭＳ Ｐゴシック" charset="-128"/>
        <a:cs typeface="+mn-cs"/>
      </a:defRPr>
    </a:lvl8pPr>
    <a:lvl9pPr marL="3657600" algn="l" defTabSz="914400" rtl="0" eaLnBrk="1" latinLnBrk="0" hangingPunct="1">
      <a:defRPr kumimoji="1" sz="1000" kern="1200">
        <a:solidFill>
          <a:srgbClr val="000000"/>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3838" userDrawn="1">
          <p15:clr>
            <a:srgbClr val="A4A3A4"/>
          </p15:clr>
        </p15:guide>
        <p15:guide id="2" orient="horz" pos="1071" userDrawn="1">
          <p15:clr>
            <a:srgbClr val="A4A3A4"/>
          </p15:clr>
        </p15:guide>
        <p15:guide id="4" orient="horz" pos="2364" userDrawn="1">
          <p15:clr>
            <a:srgbClr val="A4A3A4"/>
          </p15:clr>
        </p15:guide>
        <p15:guide id="5" orient="horz" pos="2001" userDrawn="1">
          <p15:clr>
            <a:srgbClr val="A4A3A4"/>
          </p15:clr>
        </p15:guide>
        <p15:guide id="6" orient="horz" pos="845" userDrawn="1">
          <p15:clr>
            <a:srgbClr val="A4A3A4"/>
          </p15:clr>
        </p15:guide>
        <p15:guide id="7" orient="horz" pos="368" userDrawn="1">
          <p15:clr>
            <a:srgbClr val="A4A3A4"/>
          </p15:clr>
        </p15:guide>
        <p15:guide id="8" orient="horz" pos="686" userDrawn="1">
          <p15:clr>
            <a:srgbClr val="A4A3A4"/>
          </p15:clr>
        </p15:guide>
        <p15:guide id="9" orient="horz" pos="307">
          <p15:clr>
            <a:srgbClr val="A4A3A4"/>
          </p15:clr>
        </p15:guide>
        <p15:guide id="10" pos="3165" userDrawn="1">
          <p15:clr>
            <a:srgbClr val="A4A3A4"/>
          </p15:clr>
        </p15:guide>
        <p15:guide id="11" pos="1623">
          <p15:clr>
            <a:srgbClr val="A4A3A4"/>
          </p15:clr>
        </p15:guide>
        <p15:guide id="12" pos="262">
          <p15:clr>
            <a:srgbClr val="A4A3A4"/>
          </p15:clr>
        </p15:guide>
        <p15:guide id="13" pos="4526">
          <p15:clr>
            <a:srgbClr val="A4A3A4"/>
          </p15:clr>
        </p15:guide>
        <p15:guide id="14" pos="4617">
          <p15:clr>
            <a:srgbClr val="A4A3A4"/>
          </p15:clr>
        </p15:guide>
        <p15:guide id="15" pos="5978">
          <p15:clr>
            <a:srgbClr val="A4A3A4"/>
          </p15:clr>
        </p15:guide>
        <p15:guide id="16" pos="1714">
          <p15:clr>
            <a:srgbClr val="A4A3A4"/>
          </p15:clr>
        </p15:guide>
        <p15:guide id="17" pos="3075">
          <p15:clr>
            <a:srgbClr val="A4A3A4"/>
          </p15:clr>
        </p15:guide>
      </p15:sldGuideLst>
    </p:ext>
    <p:ext uri="{2D200454-40CA-4A62-9FC3-DE9A4176ACB9}">
      <p15:notesGuideLst xmlns:p15="http://schemas.microsoft.com/office/powerpoint/2012/main">
        <p15:guide id="1" orient="horz" pos="3131">
          <p15:clr>
            <a:srgbClr val="A4A3A4"/>
          </p15:clr>
        </p15:guide>
        <p15:guide id="2" pos="2145">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92738EC-038C-C8A4-9096-4FF693DEF947}" name="taijun tanikawa" initials="T" userId="taijun tanikaw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作成者" initials="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04EC"/>
    <a:srgbClr val="FF6600"/>
    <a:srgbClr val="FF9900"/>
    <a:srgbClr val="EB956F"/>
    <a:srgbClr val="FF3300"/>
    <a:srgbClr val="FEE3CE"/>
    <a:srgbClr val="FFCCCC"/>
    <a:srgbClr val="66A02C"/>
    <a:srgbClr val="26A287"/>
    <a:srgbClr val="0F99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068AB9-03C0-479A-8BF5-61AD4F0423FF}" v="1" dt="2025-06-17T23:07:51.711"/>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556" autoAdjust="0"/>
    <p:restoredTop sz="94672" autoAdjust="0"/>
  </p:normalViewPr>
  <p:slideViewPr>
    <p:cSldViewPr snapToGrid="0" snapToObjects="1" showGuides="1">
      <p:cViewPr varScale="1">
        <p:scale>
          <a:sx n="82" d="100"/>
          <a:sy n="82" d="100"/>
        </p:scale>
        <p:origin x="278" y="62"/>
      </p:cViewPr>
      <p:guideLst>
        <p:guide orient="horz" pos="3838"/>
        <p:guide orient="horz" pos="1071"/>
        <p:guide orient="horz" pos="2364"/>
        <p:guide orient="horz" pos="2001"/>
        <p:guide orient="horz" pos="845"/>
        <p:guide orient="horz" pos="368"/>
        <p:guide orient="horz" pos="686"/>
        <p:guide orient="horz" pos="307"/>
        <p:guide pos="3165"/>
        <p:guide pos="1623"/>
        <p:guide pos="262"/>
        <p:guide pos="4526"/>
        <p:guide pos="4617"/>
        <p:guide pos="5978"/>
        <p:guide pos="1714"/>
        <p:guide pos="30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snapToGrid="0" snapToObjects="1" showGuides="1">
      <p:cViewPr varScale="1">
        <p:scale>
          <a:sx n="74" d="100"/>
          <a:sy n="74" d="100"/>
        </p:scale>
        <p:origin x="-2190" y="-96"/>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谷川 泰淳" userId="c641c126-6063-4e0f-9b96-ee0b6591e4d6" providerId="ADAL" clId="{6C068AB9-03C0-479A-8BF5-61AD4F0423FF}"/>
    <pc:docChg chg="modSld">
      <pc:chgData name="谷川 泰淳" userId="c641c126-6063-4e0f-9b96-ee0b6591e4d6" providerId="ADAL" clId="{6C068AB9-03C0-479A-8BF5-61AD4F0423FF}" dt="2025-06-17T23:08:07.091" v="2" actId="14100"/>
      <pc:docMkLst>
        <pc:docMk/>
      </pc:docMkLst>
      <pc:sldChg chg="addSp modSp mod">
        <pc:chgData name="谷川 泰淳" userId="c641c126-6063-4e0f-9b96-ee0b6591e4d6" providerId="ADAL" clId="{6C068AB9-03C0-479A-8BF5-61AD4F0423FF}" dt="2025-06-17T23:08:07.091" v="2" actId="14100"/>
        <pc:sldMkLst>
          <pc:docMk/>
          <pc:sldMk cId="3605710798" sldId="497"/>
        </pc:sldMkLst>
        <pc:picChg chg="add mod">
          <ac:chgData name="谷川 泰淳" userId="c641c126-6063-4e0f-9b96-ee0b6591e4d6" providerId="ADAL" clId="{6C068AB9-03C0-479A-8BF5-61AD4F0423FF}" dt="2025-06-17T23:08:07.091" v="2" actId="14100"/>
          <ac:picMkLst>
            <pc:docMk/>
            <pc:sldMk cId="3605710798" sldId="497"/>
            <ac:picMk id="5" creationId="{07B6020C-194C-2DD3-FE88-99DAD4C23D1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l" defTabSz="957584">
              <a:lnSpc>
                <a:spcPct val="100000"/>
              </a:lnSpc>
              <a:buClrTx/>
              <a:buFontTx/>
              <a:buNone/>
              <a:defRPr sz="1300" smtClean="0">
                <a:solidFill>
                  <a:schemeClr val="tx1"/>
                </a:solidFill>
                <a:latin typeface="Times New Roman" pitchFamily="18" charset="0"/>
              </a:defRPr>
            </a:lvl1pPr>
          </a:lstStyle>
          <a:p>
            <a:pPr>
              <a:defRPr/>
            </a:pPr>
            <a:endParaRPr lang="en-US" altLang="ja-JP"/>
          </a:p>
        </p:txBody>
      </p:sp>
      <p:sp>
        <p:nvSpPr>
          <p:cNvPr id="2051" name="Rectangle 3"/>
          <p:cNvSpPr>
            <a:spLocks noGrp="1" noChangeArrowheads="1"/>
          </p:cNvSpPr>
          <p:nvPr>
            <p:ph type="dt" sz="quarter" idx="1"/>
          </p:nvPr>
        </p:nvSpPr>
        <p:spPr bwMode="auto">
          <a:xfrm>
            <a:off x="3856825"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r" defTabSz="957584">
              <a:lnSpc>
                <a:spcPct val="100000"/>
              </a:lnSpc>
              <a:buClrTx/>
              <a:buFontTx/>
              <a:buNone/>
              <a:defRPr sz="1300" smtClean="0">
                <a:solidFill>
                  <a:schemeClr val="tx1"/>
                </a:solidFill>
                <a:latin typeface="Times New Roman" pitchFamily="18" charset="0"/>
              </a:defRPr>
            </a:lvl1pPr>
          </a:lstStyle>
          <a:p>
            <a:pPr>
              <a:defRPr/>
            </a:pPr>
            <a:fld id="{F70B82FE-5075-4CE8-B77B-2FF6A92D721A}" type="datetime8">
              <a:rPr lang="en-US"/>
              <a:pPr>
                <a:defRPr/>
              </a:pPr>
              <a:t>6/18/2025 2:14 PM</a:t>
            </a:fld>
            <a:endParaRPr lang="en-US" altLang="ja-JP"/>
          </a:p>
        </p:txBody>
      </p:sp>
      <p:sp>
        <p:nvSpPr>
          <p:cNvPr id="2052" name="Rectangle 4"/>
          <p:cNvSpPr>
            <a:spLocks noGrp="1" noChangeArrowheads="1"/>
          </p:cNvSpPr>
          <p:nvPr>
            <p:ph type="ftr" sz="quarter" idx="2"/>
          </p:nvPr>
        </p:nvSpPr>
        <p:spPr bwMode="auto">
          <a:xfrm>
            <a:off x="1"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l" defTabSz="957584">
              <a:lnSpc>
                <a:spcPct val="100000"/>
              </a:lnSpc>
              <a:buClrTx/>
              <a:buFontTx/>
              <a:buNone/>
              <a:defRPr sz="1300" smtClean="0">
                <a:solidFill>
                  <a:schemeClr val="tx1"/>
                </a:solidFill>
                <a:latin typeface="Times New Roman" pitchFamily="18" charset="0"/>
              </a:defRPr>
            </a:lvl1pPr>
          </a:lstStyle>
          <a:p>
            <a:pPr>
              <a:defRPr/>
            </a:pPr>
            <a:endParaRPr lang="en-US" altLang="ja-JP"/>
          </a:p>
        </p:txBody>
      </p:sp>
      <p:sp>
        <p:nvSpPr>
          <p:cNvPr id="2053" name="Rectangle 5"/>
          <p:cNvSpPr>
            <a:spLocks noGrp="1" noChangeArrowheads="1"/>
          </p:cNvSpPr>
          <p:nvPr>
            <p:ph type="sldNum" sz="quarter" idx="3"/>
          </p:nvPr>
        </p:nvSpPr>
        <p:spPr bwMode="auto">
          <a:xfrm>
            <a:off x="3856825"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r" defTabSz="957584">
              <a:lnSpc>
                <a:spcPct val="100000"/>
              </a:lnSpc>
              <a:buClrTx/>
              <a:buFontTx/>
              <a:buNone/>
              <a:defRPr sz="1300" smtClean="0">
                <a:solidFill>
                  <a:schemeClr val="tx1"/>
                </a:solidFill>
                <a:latin typeface="Times New Roman" pitchFamily="18" charset="0"/>
              </a:defRPr>
            </a:lvl1pPr>
          </a:lstStyle>
          <a:p>
            <a:pPr>
              <a:defRPr/>
            </a:pPr>
            <a:fld id="{31F3DE14-D951-4F7E-86C9-727CE98764F2}" type="slidenum">
              <a:rPr lang="en-US" altLang="ja-JP"/>
              <a:pPr>
                <a:defRPr/>
              </a:pPr>
              <a:t>‹#›</a:t>
            </a:fld>
            <a:endParaRPr lang="en-US" altLang="ja-JP"/>
          </a:p>
        </p:txBody>
      </p:sp>
    </p:spTree>
    <p:extLst>
      <p:ext uri="{BB962C8B-B14F-4D97-AF65-F5344CB8AC3E}">
        <p14:creationId xmlns:p14="http://schemas.microsoft.com/office/powerpoint/2010/main" val="34315470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l"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endParaRPr lang="en-US" altLang="ja-JP"/>
          </a:p>
        </p:txBody>
      </p:sp>
      <p:sp>
        <p:nvSpPr>
          <p:cNvPr id="4099" name="Rectangle 3"/>
          <p:cNvSpPr>
            <a:spLocks noGrp="1" noChangeArrowheads="1"/>
          </p:cNvSpPr>
          <p:nvPr>
            <p:ph type="dt" idx="1"/>
          </p:nvPr>
        </p:nvSpPr>
        <p:spPr bwMode="auto">
          <a:xfrm>
            <a:off x="3856825"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r"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fld id="{09CB1168-961D-456A-AC38-60B30D647958}" type="datetime8">
              <a:rPr lang="en-US" smtClean="0"/>
              <a:pPr>
                <a:defRPr/>
              </a:pPr>
              <a:t>6/18/2025 2:14 PM</a:t>
            </a:fld>
            <a:endParaRPr lang="en-US" altLang="ja-JP"/>
          </a:p>
        </p:txBody>
      </p:sp>
      <p:sp>
        <p:nvSpPr>
          <p:cNvPr id="32772" name="Rectangle 4"/>
          <p:cNvSpPr>
            <a:spLocks noGrp="1" noRot="1" noChangeAspect="1" noChangeArrowheads="1"/>
          </p:cNvSpPr>
          <p:nvPr>
            <p:ph type="sldImg" idx="2"/>
          </p:nvPr>
        </p:nvSpPr>
        <p:spPr bwMode="auto">
          <a:xfrm>
            <a:off x="714375" y="746125"/>
            <a:ext cx="5383213" cy="3727450"/>
          </a:xfrm>
          <a:prstGeom prst="rect">
            <a:avLst/>
          </a:prstGeom>
          <a:noFill/>
          <a:ln w="9525">
            <a:solidFill>
              <a:schemeClr val="tx1"/>
            </a:solidFill>
            <a:miter lim="800000"/>
            <a:headEnd/>
            <a:tailEnd/>
          </a:ln>
        </p:spPr>
      </p:sp>
      <p:sp>
        <p:nvSpPr>
          <p:cNvPr id="4101" name="Rectangle 5"/>
          <p:cNvSpPr>
            <a:spLocks noGrp="1" noChangeArrowheads="1"/>
          </p:cNvSpPr>
          <p:nvPr>
            <p:ph type="body" sz="quarter" idx="3"/>
          </p:nvPr>
        </p:nvSpPr>
        <p:spPr bwMode="auto">
          <a:xfrm>
            <a:off x="908055" y="4720986"/>
            <a:ext cx="4991091" cy="4471502"/>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p>
            <a:pPr lvl="0"/>
            <a:r>
              <a:rPr lang="ja-JP" altLang="en-US" noProof="0"/>
              <a:t>マスターテキストの書式設定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4102" name="Rectangle 6"/>
          <p:cNvSpPr>
            <a:spLocks noGrp="1" noChangeArrowheads="1"/>
          </p:cNvSpPr>
          <p:nvPr>
            <p:ph type="ftr" sz="quarter" idx="4"/>
          </p:nvPr>
        </p:nvSpPr>
        <p:spPr bwMode="auto">
          <a:xfrm>
            <a:off x="1"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l"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endParaRPr lang="en-US" altLang="ja-JP"/>
          </a:p>
        </p:txBody>
      </p:sp>
      <p:sp>
        <p:nvSpPr>
          <p:cNvPr id="4103" name="Rectangle 7"/>
          <p:cNvSpPr>
            <a:spLocks noGrp="1" noChangeArrowheads="1"/>
          </p:cNvSpPr>
          <p:nvPr>
            <p:ph type="sldNum" sz="quarter" idx="5"/>
          </p:nvPr>
        </p:nvSpPr>
        <p:spPr bwMode="auto">
          <a:xfrm>
            <a:off x="3856825"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r"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fld id="{56DB1398-0BD8-4795-A1F2-1363C218C2BD}" type="slidenum">
              <a:rPr lang="en-US" altLang="ja-JP" smtClean="0"/>
              <a:pPr>
                <a:defRPr/>
              </a:pPr>
              <a:t>‹#›</a:t>
            </a:fld>
            <a:endParaRPr lang="en-US" altLang="ja-JP"/>
          </a:p>
        </p:txBody>
      </p:sp>
    </p:spTree>
    <p:extLst>
      <p:ext uri="{BB962C8B-B14F-4D97-AF65-F5344CB8AC3E}">
        <p14:creationId xmlns:p14="http://schemas.microsoft.com/office/powerpoint/2010/main" val="1621393175"/>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4572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2pPr>
    <a:lvl3pPr marL="9144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3pPr>
    <a:lvl4pPr marL="13716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4pPr>
    <a:lvl5pPr marL="18288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dt" sz="quarter" idx="1"/>
          </p:nvPr>
        </p:nvSpPr>
        <p:spPr>
          <a:noFill/>
        </p:spPr>
        <p:txBody>
          <a:bodyPr/>
          <a:lstStyle/>
          <a:p>
            <a:fld id="{68CF2B48-1AAF-4240-8692-0C5ACB15EECC}" type="datetime8">
              <a:rPr lang="en-US" altLang="ja-JP"/>
              <a:pPr/>
              <a:t>6/18/2025 2:14 PM</a:t>
            </a:fld>
            <a:endParaRPr lang="en-US" altLang="ja-JP"/>
          </a:p>
        </p:txBody>
      </p:sp>
      <p:sp>
        <p:nvSpPr>
          <p:cNvPr id="33795" name="Rectangle 7"/>
          <p:cNvSpPr>
            <a:spLocks noGrp="1" noChangeArrowheads="1"/>
          </p:cNvSpPr>
          <p:nvPr>
            <p:ph type="sldNum" sz="quarter" idx="5"/>
          </p:nvPr>
        </p:nvSpPr>
        <p:spPr>
          <a:noFill/>
        </p:spPr>
        <p:txBody>
          <a:bodyPr/>
          <a:lstStyle/>
          <a:p>
            <a:fld id="{3F075CE8-DE8B-4A0E-875B-71368BF1EB13}" type="slidenum">
              <a:rPr lang="en-US" altLang="ja-JP"/>
              <a:pPr/>
              <a:t>0</a:t>
            </a:fld>
            <a:endParaRPr lang="en-US" altLang="ja-JP"/>
          </a:p>
        </p:txBody>
      </p:sp>
      <p:sp>
        <p:nvSpPr>
          <p:cNvPr id="33796" name="Rectangle 2"/>
          <p:cNvSpPr>
            <a:spLocks noGrp="1" noRot="1" noChangeAspect="1" noChangeArrowheads="1" noTextEdit="1"/>
          </p:cNvSpPr>
          <p:nvPr>
            <p:ph type="sldImg"/>
          </p:nvPr>
        </p:nvSpPr>
        <p:spPr>
          <a:ln/>
        </p:spPr>
      </p:sp>
      <p:sp>
        <p:nvSpPr>
          <p:cNvPr id="3379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217568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a:defRPr/>
            </a:pPr>
            <a:fld id="{09CB1168-961D-456A-AC38-60B30D647958}" type="datetime8">
              <a:rPr lang="en-US" smtClean="0"/>
              <a:pPr>
                <a:defRPr/>
              </a:pPr>
              <a:t>6/18/2025 2:14 PM</a:t>
            </a:fld>
            <a:endParaRPr lang="en-US" altLang="ja-JP"/>
          </a:p>
        </p:txBody>
      </p:sp>
      <p:sp>
        <p:nvSpPr>
          <p:cNvPr id="5" name="スライド番号プレースホルダー 4"/>
          <p:cNvSpPr>
            <a:spLocks noGrp="1"/>
          </p:cNvSpPr>
          <p:nvPr>
            <p:ph type="sldNum" sz="quarter" idx="11"/>
          </p:nvPr>
        </p:nvSpPr>
        <p:spPr/>
        <p:txBody>
          <a:bodyPr/>
          <a:lstStyle/>
          <a:p>
            <a:pPr>
              <a:defRPr/>
            </a:pPr>
            <a:fld id="{56DB1398-0BD8-4795-A1F2-1363C218C2BD}" type="slidenum">
              <a:rPr lang="en-US" altLang="ja-JP" smtClean="0"/>
              <a:pPr>
                <a:defRPr/>
              </a:pPr>
              <a:t>1</a:t>
            </a:fld>
            <a:endParaRPr lang="en-US" altLang="ja-JP"/>
          </a:p>
        </p:txBody>
      </p:sp>
    </p:spTree>
    <p:extLst>
      <p:ext uri="{BB962C8B-B14F-4D97-AF65-F5344CB8AC3E}">
        <p14:creationId xmlns:p14="http://schemas.microsoft.com/office/powerpoint/2010/main" val="3603298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6/18/2025 2:14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2</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2269751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6/18/2025 2:14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3</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2798187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6/18/2025 2:14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4</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317255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6/18/2025 2:14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5</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4244533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a:defRPr/>
            </a:pPr>
            <a:fld id="{09CB1168-961D-456A-AC38-60B30D647958}" type="datetime8">
              <a:rPr lang="en-US" smtClean="0"/>
              <a:pPr>
                <a:defRPr/>
              </a:pPr>
              <a:t>6/18/2025 2:14 PM</a:t>
            </a:fld>
            <a:endParaRPr lang="en-US" altLang="ja-JP"/>
          </a:p>
        </p:txBody>
      </p:sp>
      <p:sp>
        <p:nvSpPr>
          <p:cNvPr id="5" name="スライド番号プレースホルダー 4"/>
          <p:cNvSpPr>
            <a:spLocks noGrp="1"/>
          </p:cNvSpPr>
          <p:nvPr>
            <p:ph type="sldNum" sz="quarter" idx="11"/>
          </p:nvPr>
        </p:nvSpPr>
        <p:spPr/>
        <p:txBody>
          <a:bodyPr/>
          <a:lstStyle/>
          <a:p>
            <a:pPr>
              <a:defRPr/>
            </a:pPr>
            <a:fld id="{56DB1398-0BD8-4795-A1F2-1363C218C2BD}" type="slidenum">
              <a:rPr lang="en-US" altLang="ja-JP" smtClean="0"/>
              <a:pPr>
                <a:defRPr/>
              </a:pPr>
              <a:t>6</a:t>
            </a:fld>
            <a:endParaRPr lang="en-US" altLang="ja-JP"/>
          </a:p>
        </p:txBody>
      </p:sp>
    </p:spTree>
    <p:extLst>
      <p:ext uri="{BB962C8B-B14F-4D97-AF65-F5344CB8AC3E}">
        <p14:creationId xmlns:p14="http://schemas.microsoft.com/office/powerpoint/2010/main" val="2846623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6/18/2025 2:14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7</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448078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6/18/2025 2:14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8</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781704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6/18/2025 2:14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9</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707395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6/18/2025 2:14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10</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000799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6/18/2025 2:14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11</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751680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6/18/2025 2:14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12</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874160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6/18/2025 2:14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13</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213913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a:defRPr/>
            </a:pPr>
            <a:fld id="{09CB1168-961D-456A-AC38-60B30D647958}" type="datetime8">
              <a:rPr lang="en-US" smtClean="0"/>
              <a:pPr>
                <a:defRPr/>
              </a:pPr>
              <a:t>6/18/2025 2:14 PM</a:t>
            </a:fld>
            <a:endParaRPr lang="en-US" altLang="ja-JP"/>
          </a:p>
        </p:txBody>
      </p:sp>
      <p:sp>
        <p:nvSpPr>
          <p:cNvPr id="5" name="スライド番号プレースホルダー 4"/>
          <p:cNvSpPr>
            <a:spLocks noGrp="1"/>
          </p:cNvSpPr>
          <p:nvPr>
            <p:ph type="sldNum" sz="quarter" idx="11"/>
          </p:nvPr>
        </p:nvSpPr>
        <p:spPr/>
        <p:txBody>
          <a:bodyPr/>
          <a:lstStyle/>
          <a:p>
            <a:pPr>
              <a:defRPr/>
            </a:pPr>
            <a:fld id="{56DB1398-0BD8-4795-A1F2-1363C218C2BD}" type="slidenum">
              <a:rPr lang="en-US" altLang="ja-JP" smtClean="0"/>
              <a:pPr>
                <a:defRPr/>
              </a:pPr>
              <a:t>14</a:t>
            </a:fld>
            <a:endParaRPr lang="en-US" altLang="ja-JP"/>
          </a:p>
        </p:txBody>
      </p:sp>
    </p:spTree>
    <p:extLst>
      <p:ext uri="{BB962C8B-B14F-4D97-AF65-F5344CB8AC3E}">
        <p14:creationId xmlns:p14="http://schemas.microsoft.com/office/powerpoint/2010/main" val="3463832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6/18/2025 2:14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15</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616640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6/18/2025 2:14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16</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4297872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6/18/2025 2:14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17</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3635398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表紙">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6507655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54" imgH="551" progId="TCLayout.ActiveDocument.1">
                  <p:embed/>
                </p:oleObj>
              </mc:Choice>
              <mc:Fallback>
                <p:oleObj name="think-cell スライド" r:id="rId3" imgW="554" imgH="551"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41667" name="Rectangle 3"/>
          <p:cNvSpPr>
            <a:spLocks noGrp="1" noChangeArrowheads="1"/>
          </p:cNvSpPr>
          <p:nvPr>
            <p:ph type="ctrTitle" hasCustomPrompt="1"/>
          </p:nvPr>
        </p:nvSpPr>
        <p:spPr>
          <a:xfrm>
            <a:off x="2720975" y="3179425"/>
            <a:ext cx="6769100" cy="430887"/>
          </a:xfrm>
        </p:spPr>
        <p:txBody>
          <a:bodyPr anchor="ctr"/>
          <a:lstStyle>
            <a:lvl1pPr hangingPunct="0">
              <a:defRPr sz="2800">
                <a:latin typeface="Meiryo UI" panose="020B0604030504040204" pitchFamily="50" charset="-128"/>
                <a:ea typeface="Meiryo UI" panose="020B0604030504040204" pitchFamily="50" charset="-128"/>
                <a:sym typeface="Meiryo UI" panose="020B0604030504040204" pitchFamily="50" charset="-128"/>
              </a:defRPr>
            </a:lvl1pPr>
          </a:lstStyle>
          <a:p>
            <a:r>
              <a:rPr kumimoji="1" lang="ja-JP" altLang="en-US" dirty="0"/>
              <a:t>タイトル</a:t>
            </a:r>
            <a:r>
              <a:rPr kumimoji="1" lang="en-US" altLang="ja-JP" dirty="0"/>
              <a:t>MSP</a:t>
            </a:r>
            <a:r>
              <a:rPr kumimoji="1" lang="ja-JP" altLang="en-US" dirty="0"/>
              <a:t>ゴシック</a:t>
            </a:r>
            <a:r>
              <a:rPr kumimoji="1" lang="en-US" altLang="ja-JP" dirty="0"/>
              <a:t>28pt</a:t>
            </a:r>
            <a:r>
              <a:rPr lang="ja-JP" altLang="en-US" dirty="0"/>
              <a:t>□□□□</a:t>
            </a:r>
          </a:p>
        </p:txBody>
      </p:sp>
      <p:sp>
        <p:nvSpPr>
          <p:cNvPr id="43" name="テキスト プレースホルダ 41"/>
          <p:cNvSpPr>
            <a:spLocks noGrp="1"/>
          </p:cNvSpPr>
          <p:nvPr>
            <p:ph type="body" sz="quarter" idx="10" hasCustomPrompt="1"/>
          </p:nvPr>
        </p:nvSpPr>
        <p:spPr>
          <a:xfrm>
            <a:off x="2574925" y="2458885"/>
            <a:ext cx="2904641" cy="301778"/>
          </a:xfrm>
          <a:noFill/>
          <a:ln w="9525" algn="ctr">
            <a:noFill/>
            <a:miter lim="800000"/>
            <a:headEnd/>
            <a:tailEnd/>
          </a:ln>
        </p:spPr>
        <p:txBody>
          <a:bodyPr wrap="none" lIns="0" tIns="35988" rIns="0" bIns="49511" anchor="b">
            <a:spAutoFit/>
          </a:bodyPr>
          <a:lstStyle>
            <a:lvl1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2pPr>
            <a:lvl3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3pPr>
            <a:lvl4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4pPr>
            <a:lvl5pPr algn="l" rtl="0" eaLnBrk="0" fontAlgn="base" hangingPunct="0">
              <a:lnSpc>
                <a:spcPct val="100000"/>
              </a:lnSpc>
              <a:spcBef>
                <a:spcPct val="0"/>
              </a:spcBef>
              <a:spcAft>
                <a:spcPct val="0"/>
              </a:spcAft>
              <a:buClrTx/>
              <a:buFontTx/>
              <a:buNone/>
              <a:defRPr kumimoji="1" lang="ja-JP" altLang="en-US" sz="1400" kern="1200" dirty="0">
                <a:solidFill>
                  <a:schemeClr val="tx1"/>
                </a:solidFill>
                <a:latin typeface="Arial" charset="0"/>
                <a:ea typeface="ＭＳ Ｐゴシック" charset="-128"/>
                <a:cs typeface="+mn-cs"/>
              </a:defRPr>
            </a:lvl5pPr>
          </a:lstStyle>
          <a:p>
            <a:pPr lvl="0"/>
            <a:r>
              <a:rPr kumimoji="1" lang="ja-JP" altLang="en-US" dirty="0"/>
              <a:t>予備タイトル（使用しない場合は削除）</a:t>
            </a:r>
          </a:p>
        </p:txBody>
      </p:sp>
      <p:sp>
        <p:nvSpPr>
          <p:cNvPr id="46" name="テキスト プレースホルダ 44"/>
          <p:cNvSpPr>
            <a:spLocks noGrp="1"/>
          </p:cNvSpPr>
          <p:nvPr>
            <p:ph type="body" sz="quarter" idx="11" hasCustomPrompt="1"/>
          </p:nvPr>
        </p:nvSpPr>
        <p:spPr>
          <a:xfrm>
            <a:off x="2714625" y="4419600"/>
            <a:ext cx="1615827" cy="301778"/>
          </a:xfrm>
          <a:noFill/>
          <a:ln w="9525">
            <a:noFill/>
            <a:miter lim="800000"/>
            <a:headEnd/>
            <a:tailEnd/>
          </a:ln>
        </p:spPr>
        <p:txBody>
          <a:bodyPr wrap="none" lIns="0" tIns="35988" rIns="0" bIns="49511" anchor="t" anchorCtr="0">
            <a:spAutoFit/>
          </a:bodyPr>
          <a:lstStyle>
            <a:lvl1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2pPr>
            <a:lvl3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3pPr>
            <a:lvl4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4pPr>
            <a:lvl5pPr algn="l" rtl="0" eaLnBrk="0" fontAlgn="base" hangingPunct="0">
              <a:lnSpc>
                <a:spcPct val="100000"/>
              </a:lnSpc>
              <a:spcBef>
                <a:spcPct val="0"/>
              </a:spcBef>
              <a:spcAft>
                <a:spcPct val="0"/>
              </a:spcAft>
              <a:buClrTx/>
              <a:buFontTx/>
              <a:buNone/>
              <a:defRPr kumimoji="1" lang="ja-JP" altLang="en-US" sz="1400" kern="1200" dirty="0">
                <a:solidFill>
                  <a:schemeClr val="tx1"/>
                </a:solidFill>
                <a:latin typeface="Arial" charset="0"/>
                <a:ea typeface="ＭＳ Ｐゴシック" charset="-128"/>
                <a:cs typeface="+mn-cs"/>
              </a:defRPr>
            </a:lvl5pPr>
          </a:lstStyle>
          <a:p>
            <a:pPr lvl="0"/>
            <a:r>
              <a:rPr kumimoji="1" lang="ja-JP" altLang="en-US" dirty="0"/>
              <a:t>○○○○年○月○日</a:t>
            </a:r>
          </a:p>
        </p:txBody>
      </p:sp>
      <p:sp>
        <p:nvSpPr>
          <p:cNvPr id="50" name="テキスト プレースホルダ 48"/>
          <p:cNvSpPr>
            <a:spLocks noGrp="1"/>
          </p:cNvSpPr>
          <p:nvPr>
            <p:ph type="body" sz="quarter" idx="12" hasCustomPrompt="1"/>
          </p:nvPr>
        </p:nvSpPr>
        <p:spPr>
          <a:xfrm>
            <a:off x="2727129" y="784506"/>
            <a:ext cx="2348400" cy="424888"/>
          </a:xfrm>
          <a:noFill/>
          <a:ln w="9525">
            <a:noFill/>
            <a:miter lim="800000"/>
            <a:headEnd/>
            <a:tailEnd/>
          </a:ln>
        </p:spPr>
        <p:txBody>
          <a:bodyPr wrap="none" lIns="0" tIns="35988" rIns="0" bIns="49511" anchor="t" anchorCtr="0">
            <a:spAutoFit/>
          </a:bodyPr>
          <a:lstStyle>
            <a:lvl1pPr algn="l" rtl="0" eaLnBrk="0" fontAlgn="base" hangingPunct="0">
              <a:lnSpc>
                <a:spcPct val="100000"/>
              </a:lnSpc>
              <a:spcBef>
                <a:spcPct val="0"/>
              </a:spcBef>
              <a:spcAft>
                <a:spcPct val="0"/>
              </a:spcAft>
              <a:buClrTx/>
              <a:buFontTx/>
              <a:buNone/>
              <a:defRPr kumimoji="1" lang="zh-CN" altLang="en-US" sz="2200" b="1" kern="1200" dirty="0" smtClean="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stStyle>
          <a:p>
            <a:pPr lvl="0"/>
            <a:r>
              <a:rPr kumimoji="1" lang="zh-CN" altLang="en-US" dirty="0"/>
              <a:t>○○株式会社 御中</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セクション見出し">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userDrawn="1">
            <p:custDataLst>
              <p:tags r:id="rId1"/>
            </p:custDataLst>
            <p:extLst>
              <p:ext uri="{D42A27DB-BD31-4B8C-83A1-F6EECF244321}">
                <p14:modId xmlns:p14="http://schemas.microsoft.com/office/powerpoint/2010/main" val="5374650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3" name="オブジェクト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hidden="1"/>
          <p:cNvSpPr/>
          <p:nvPr userDrawn="1">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28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36" name="テキスト ボックス 35"/>
          <p:cNvSpPr txBox="1"/>
          <p:nvPr userDrawn="1"/>
        </p:nvSpPr>
        <p:spPr>
          <a:xfrm>
            <a:off x="9083675" y="6477000"/>
            <a:ext cx="406400" cy="260350"/>
          </a:xfrm>
          <a:prstGeom prst="rect">
            <a:avLst/>
          </a:prstGeom>
          <a:noFill/>
        </p:spPr>
        <p:txBody>
          <a:bodyPr wrap="none"/>
          <a:lstStyle/>
          <a:p>
            <a:pPr algn="r">
              <a:defRPr/>
            </a:pPr>
            <a:fld id="{5B83CBD0-757A-40FF-BAE8-D8C56A0E7A67}" type="slidenum">
              <a:rPr lang="ja-JP" altLang="en-US">
                <a:latin typeface="Meiryo UI" panose="020B0604030504040204" pitchFamily="50" charset="-128"/>
                <a:ea typeface="Meiryo UI" panose="020B0604030504040204" pitchFamily="50" charset="-128"/>
                <a:sym typeface="Meiryo UI" panose="020B0604030504040204" pitchFamily="50" charset="-128"/>
              </a:rPr>
              <a:pPr algn="r">
                <a:defRPr/>
              </a:pPr>
              <a:t>‹#›</a:t>
            </a:fld>
            <a:endParaRPr lang="ja-JP" altLang="en-US"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37" name="テキスト ボックス 36"/>
          <p:cNvSpPr txBox="1"/>
          <p:nvPr userDrawn="1"/>
        </p:nvSpPr>
        <p:spPr>
          <a:xfrm>
            <a:off x="9297988" y="6477000"/>
            <a:ext cx="347662" cy="258763"/>
          </a:xfrm>
          <a:prstGeom prst="rect">
            <a:avLst/>
          </a:prstGeom>
          <a:noFill/>
        </p:spPr>
        <p:txBody>
          <a:bodyPr wrap="none"/>
          <a:lstStyle/>
          <a:p>
            <a:pPr algn="l">
              <a:defRPr/>
            </a:pPr>
            <a:r>
              <a:rPr lang="en-US" altLang="ja-JP"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241667" name="Rectangle 3"/>
          <p:cNvSpPr>
            <a:spLocks noGrp="1" noChangeArrowheads="1"/>
          </p:cNvSpPr>
          <p:nvPr>
            <p:ph type="ctrTitle" hasCustomPrompt="1"/>
          </p:nvPr>
        </p:nvSpPr>
        <p:spPr>
          <a:xfrm>
            <a:off x="2720975" y="1826875"/>
            <a:ext cx="6769100" cy="430887"/>
          </a:xfrm>
        </p:spPr>
        <p:txBody>
          <a:bodyPr anchor="ctr"/>
          <a:lstStyle>
            <a:lvl1pPr hangingPunct="0">
              <a:defRPr sz="2800">
                <a:latin typeface="Meiryo UI" panose="020B0604030504040204" pitchFamily="50" charset="-128"/>
                <a:ea typeface="Meiryo UI" panose="020B0604030504040204" pitchFamily="50" charset="-128"/>
                <a:sym typeface="Meiryo UI" panose="020B0604030504040204" pitchFamily="50" charset="-128"/>
              </a:defRPr>
            </a:lvl1pPr>
          </a:lstStyle>
          <a:p>
            <a:r>
              <a:rPr kumimoji="1" lang="en-US" altLang="ja-JP" dirty="0"/>
              <a:t>I.</a:t>
            </a:r>
            <a:r>
              <a:rPr kumimoji="1" lang="ja-JP" altLang="en-US" dirty="0"/>
              <a:t> タイトル</a:t>
            </a:r>
            <a:r>
              <a:rPr kumimoji="1" lang="en-US" altLang="ja-JP" dirty="0"/>
              <a:t>MSP</a:t>
            </a:r>
            <a:r>
              <a:rPr kumimoji="1" lang="ja-JP" altLang="en-US" dirty="0"/>
              <a:t>ゴシック</a:t>
            </a:r>
            <a:r>
              <a:rPr kumimoji="1" lang="en-US" altLang="ja-JP" dirty="0"/>
              <a:t>28pt</a:t>
            </a:r>
            <a:r>
              <a:rPr lang="ja-JP" altLang="en-US" dirty="0"/>
              <a:t>□□□□</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本文スライド">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userDrawn="1">
            <p:custDataLst>
              <p:tags r:id="rId1"/>
            </p:custDataLst>
            <p:extLst>
              <p:ext uri="{D42A27DB-BD31-4B8C-83A1-F6EECF244321}">
                <p14:modId xmlns:p14="http://schemas.microsoft.com/office/powerpoint/2010/main" val="2510396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54" imgH="551" progId="TCLayout.ActiveDocument.1">
                  <p:embed/>
                </p:oleObj>
              </mc:Choice>
              <mc:Fallback>
                <p:oleObj name="think-cell スライド" r:id="rId3" imgW="554" imgH="551" progId="TCLayout.ActiveDocument.1">
                  <p:embed/>
                  <p:pic>
                    <p:nvPicPr>
                      <p:cNvPr id="3" name="オブジェクト 2"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title" hasCustomPrompt="1"/>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lvl1pPr>
              <a:spcBef>
                <a:spcPts val="600"/>
              </a:spcBef>
              <a:defRPr kumimoji="1" lang="ja-JP" altLang="en-US" sz="2000" b="1" dirty="0">
                <a:solidFill>
                  <a:schemeClr val="tx2"/>
                </a:solidFill>
                <a:latin typeface="Meiryo UI" panose="020B0604030504040204" pitchFamily="50" charset="-128"/>
                <a:ea typeface="Meiryo UI" panose="020B0604030504040204" pitchFamily="50" charset="-128"/>
                <a:cs typeface="+mj-cs"/>
                <a:sym typeface="Meiryo UI" panose="020B0604030504040204" pitchFamily="50" charset="-128"/>
              </a:defRPr>
            </a:lvl1pPr>
          </a:lstStyle>
          <a:p>
            <a:pPr lvl="0" algn="l" defTabSz="990600" rtl="0" eaLnBrk="0" fontAlgn="base" hangingPunct="0">
              <a:spcBef>
                <a:spcPct val="0"/>
              </a:spcBef>
              <a:spcAft>
                <a:spcPct val="0"/>
              </a:spcAft>
            </a:pPr>
            <a:r>
              <a:rPr lang="ja-JP" altLang="en-US" dirty="0"/>
              <a:t>タイトル</a:t>
            </a:r>
            <a:r>
              <a:rPr lang="en-US" altLang="ja-JP" dirty="0"/>
              <a:t>MSP</a:t>
            </a:r>
            <a:r>
              <a:rPr lang="ja-JP" altLang="en-US" dirty="0"/>
              <a:t>ゴシック</a:t>
            </a:r>
            <a:r>
              <a:rPr lang="en-US" altLang="ja-JP" dirty="0"/>
              <a:t>20pt□□□□</a:t>
            </a:r>
            <a:endParaRPr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tags" Target="../tags/tag2.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5"/>
            </p:custDataLst>
            <p:extLst>
              <p:ext uri="{D42A27DB-BD31-4B8C-83A1-F6EECF244321}">
                <p14:modId xmlns:p14="http://schemas.microsoft.com/office/powerpoint/2010/main" val="15001142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6" imgW="554" imgH="551" progId="TCLayout.ActiveDocument.1">
                  <p:embed/>
                </p:oleObj>
              </mc:Choice>
              <mc:Fallback>
                <p:oleObj name="think-cell スライド" r:id="rId6" imgW="554" imgH="551" progId="TCLayout.ActiveDocument.1">
                  <p:embed/>
                  <p:pic>
                    <p:nvPicPr>
                      <p:cNvPr id="2" name="オブジェクト 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8" name="テキスト ボックス 37"/>
          <p:cNvSpPr txBox="1"/>
          <p:nvPr userDrawn="1"/>
        </p:nvSpPr>
        <p:spPr>
          <a:xfrm>
            <a:off x="9083675" y="6477000"/>
            <a:ext cx="406400" cy="260350"/>
          </a:xfrm>
          <a:prstGeom prst="rect">
            <a:avLst/>
          </a:prstGeom>
          <a:noFill/>
        </p:spPr>
        <p:txBody>
          <a:bodyPr wrap="none"/>
          <a:lstStyle/>
          <a:p>
            <a:pPr algn="r">
              <a:defRPr/>
            </a:pPr>
            <a:fld id="{54FC02CB-9E9B-446E-AF88-F271348760CE}" type="slidenum">
              <a:rPr lang="ja-JP" altLang="en-US">
                <a:latin typeface="Meiryo UI" panose="020B0604030504040204" pitchFamily="50" charset="-128"/>
                <a:ea typeface="Meiryo UI" panose="020B0604030504040204" pitchFamily="50" charset="-128"/>
                <a:sym typeface="Meiryo UI" panose="020B0604030504040204" pitchFamily="50" charset="-128"/>
              </a:rPr>
              <a:pPr algn="r">
                <a:defRPr/>
              </a:pPr>
              <a:t>‹#›</a:t>
            </a:fld>
            <a:endParaRPr lang="ja-JP" altLang="en-US"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39" name="テキスト ボックス 38"/>
          <p:cNvSpPr txBox="1"/>
          <p:nvPr userDrawn="1"/>
        </p:nvSpPr>
        <p:spPr>
          <a:xfrm>
            <a:off x="9297988" y="6477000"/>
            <a:ext cx="347662" cy="258763"/>
          </a:xfrm>
          <a:prstGeom prst="rect">
            <a:avLst/>
          </a:prstGeom>
          <a:noFill/>
        </p:spPr>
        <p:txBody>
          <a:bodyPr wrap="none"/>
          <a:lstStyle/>
          <a:p>
            <a:pPr algn="l">
              <a:defRPr/>
            </a:pPr>
            <a:r>
              <a:rPr lang="en-US" altLang="ja-JP"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029" name="Rectangle 35"/>
          <p:cNvSpPr>
            <a:spLocks noGrp="1" noChangeArrowheads="1"/>
          </p:cNvSpPr>
          <p:nvPr userDrawn="1">
            <p:ph type="title"/>
          </p:nvPr>
        </p:nvSpPr>
        <p:spPr bwMode="auto">
          <a:xfrm>
            <a:off x="406400" y="662087"/>
            <a:ext cx="9061450" cy="307777"/>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p>
            <a:pPr lvl="0"/>
            <a:r>
              <a:rPr lang="ja-JP" altLang="en-US" dirty="0"/>
              <a:t>マスタータイトルの書式設定</a:t>
            </a:r>
          </a:p>
        </p:txBody>
      </p:sp>
      <p:sp>
        <p:nvSpPr>
          <p:cNvPr id="1030" name="Rectangle 37"/>
          <p:cNvSpPr>
            <a:spLocks noGrp="1" noChangeArrowheads="1"/>
          </p:cNvSpPr>
          <p:nvPr userDrawn="1">
            <p:ph type="body" idx="1"/>
          </p:nvPr>
        </p:nvSpPr>
        <p:spPr bwMode="auto">
          <a:xfrm>
            <a:off x="419100" y="1285875"/>
            <a:ext cx="9064625" cy="51657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ja-JP" altLang="en-US" dirty="0"/>
              <a:t>第 </a:t>
            </a:r>
            <a:r>
              <a:rPr lang="en-US" altLang="ja-JP" dirty="0"/>
              <a:t>1 </a:t>
            </a:r>
            <a:r>
              <a:rPr lang="ja-JP" altLang="en-US" dirty="0"/>
              <a:t>レベル</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p:txBody>
      </p:sp>
      <p:sp>
        <p:nvSpPr>
          <p:cNvPr id="240676" name="Line 36"/>
          <p:cNvSpPr>
            <a:spLocks noChangeShapeType="1"/>
          </p:cNvSpPr>
          <p:nvPr userDrawn="1"/>
        </p:nvSpPr>
        <p:spPr bwMode="auto">
          <a:xfrm flipV="1">
            <a:off x="374650" y="549275"/>
            <a:ext cx="9156654" cy="0"/>
          </a:xfrm>
          <a:prstGeom prst="line">
            <a:avLst/>
          </a:prstGeom>
          <a:noFill/>
          <a:ln w="25400">
            <a:solidFill>
              <a:srgbClr val="E60000"/>
            </a:solidFill>
            <a:round/>
            <a:headEnd/>
            <a:tailEnd/>
          </a:ln>
          <a:effectLst/>
        </p:spPr>
        <p:txBody>
          <a:bodyPr>
            <a:spAutoFit/>
          </a:bodyPr>
          <a:lstStyle/>
          <a:p>
            <a:pPr>
              <a:defRPr/>
            </a:pPr>
            <a:endParaRPr lang="ja-JP" altLang="en-US">
              <a:latin typeface="Meiryo UI" panose="020B0604030504040204" pitchFamily="50" charset="-128"/>
              <a:ea typeface="Meiryo UI" panose="020B0604030504040204" pitchFamily="50" charset="-128"/>
              <a:sym typeface="Meiryo UI" panose="020B0604030504040204" pitchFamily="50" charset="-128"/>
            </a:endParaRPr>
          </a:p>
        </p:txBody>
      </p:sp>
      <p:sp>
        <p:nvSpPr>
          <p:cNvPr id="240681" name="Line 41"/>
          <p:cNvSpPr>
            <a:spLocks noChangeShapeType="1"/>
          </p:cNvSpPr>
          <p:nvPr userDrawn="1"/>
        </p:nvSpPr>
        <p:spPr bwMode="auto">
          <a:xfrm flipV="1">
            <a:off x="374650" y="1082675"/>
            <a:ext cx="9161463" cy="0"/>
          </a:xfrm>
          <a:prstGeom prst="line">
            <a:avLst/>
          </a:prstGeom>
          <a:noFill/>
          <a:ln w="15875">
            <a:solidFill>
              <a:srgbClr val="808080"/>
            </a:solidFill>
            <a:round/>
            <a:headEnd/>
            <a:tailEnd/>
          </a:ln>
          <a:effectLst/>
        </p:spPr>
        <p:txBody>
          <a:bodyPr>
            <a:spAutoFit/>
          </a:bodyPr>
          <a:lstStyle/>
          <a:p>
            <a:pPr>
              <a:defRPr/>
            </a:pPr>
            <a:endParaRPr lang="ja-JP" altLang="en-US">
              <a:latin typeface="Meiryo UI" panose="020B0604030504040204" pitchFamily="50" charset="-128"/>
              <a:ea typeface="Meiryo UI" panose="020B0604030504040204" pitchFamily="50" charset="-128"/>
              <a:sym typeface="Meiryo UI" panose="020B0604030504040204" pitchFamily="50" charset="-128"/>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68" r:id="rId3"/>
  </p:sldLayoutIdLst>
  <p:hf hdr="0" ftr="0" dt="0"/>
  <p:txStyles>
    <p:titleStyle>
      <a:lvl1pPr algn="l" defTabSz="990600" rtl="0" eaLnBrk="0" fontAlgn="base" hangingPunct="0">
        <a:spcBef>
          <a:spcPct val="0"/>
        </a:spcBef>
        <a:spcAft>
          <a:spcPct val="0"/>
        </a:spcAft>
        <a:defRPr kumimoji="1" sz="2000" b="1">
          <a:solidFill>
            <a:schemeClr val="tx2"/>
          </a:solidFill>
          <a:latin typeface="Meiryo UI" panose="020B0604030504040204" pitchFamily="50" charset="-128"/>
          <a:ea typeface="Meiryo UI" panose="020B0604030504040204" pitchFamily="50" charset="-128"/>
          <a:cs typeface="+mj-cs"/>
          <a:sym typeface="Meiryo UI" panose="020B0604030504040204" pitchFamily="50" charset="-128"/>
        </a:defRPr>
      </a:lvl1pPr>
      <a:lvl2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2pPr>
      <a:lvl3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3pPr>
      <a:lvl4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4pPr>
      <a:lvl5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5pPr>
      <a:lvl6pPr marL="457200" algn="l" defTabSz="990600" rtl="0" fontAlgn="base">
        <a:spcBef>
          <a:spcPct val="0"/>
        </a:spcBef>
        <a:spcAft>
          <a:spcPct val="0"/>
        </a:spcAft>
        <a:defRPr kumimoji="1" sz="2000" b="1">
          <a:solidFill>
            <a:schemeClr val="tx2"/>
          </a:solidFill>
          <a:latin typeface="Arial" charset="0"/>
          <a:ea typeface="ＭＳ Ｐゴシック" charset="-128"/>
        </a:defRPr>
      </a:lvl6pPr>
      <a:lvl7pPr marL="914400" algn="l" defTabSz="990600" rtl="0" fontAlgn="base">
        <a:spcBef>
          <a:spcPct val="0"/>
        </a:spcBef>
        <a:spcAft>
          <a:spcPct val="0"/>
        </a:spcAft>
        <a:defRPr kumimoji="1" sz="2000" b="1">
          <a:solidFill>
            <a:schemeClr val="tx2"/>
          </a:solidFill>
          <a:latin typeface="Arial" charset="0"/>
          <a:ea typeface="ＭＳ Ｐゴシック" charset="-128"/>
        </a:defRPr>
      </a:lvl7pPr>
      <a:lvl8pPr marL="1371600" algn="l" defTabSz="990600" rtl="0" fontAlgn="base">
        <a:spcBef>
          <a:spcPct val="0"/>
        </a:spcBef>
        <a:spcAft>
          <a:spcPct val="0"/>
        </a:spcAft>
        <a:defRPr kumimoji="1" sz="2000" b="1">
          <a:solidFill>
            <a:schemeClr val="tx2"/>
          </a:solidFill>
          <a:latin typeface="Arial" charset="0"/>
          <a:ea typeface="ＭＳ Ｐゴシック" charset="-128"/>
        </a:defRPr>
      </a:lvl8pPr>
      <a:lvl9pPr marL="1828800" algn="l" defTabSz="990600" rtl="0" fontAlgn="base">
        <a:spcBef>
          <a:spcPct val="0"/>
        </a:spcBef>
        <a:spcAft>
          <a:spcPct val="0"/>
        </a:spcAft>
        <a:defRPr kumimoji="1" sz="2000" b="1">
          <a:solidFill>
            <a:schemeClr val="tx2"/>
          </a:solidFill>
          <a:latin typeface="Arial" charset="0"/>
          <a:ea typeface="ＭＳ Ｐゴシック" charset="-128"/>
        </a:defRPr>
      </a:lvl9pPr>
    </p:titleStyle>
    <p:bodyStyle>
      <a:lvl1pPr marL="266700" indent="-266700" algn="l" rtl="0" eaLnBrk="0" fontAlgn="base" hangingPunct="0">
        <a:lnSpc>
          <a:spcPct val="120000"/>
        </a:lnSpc>
        <a:spcBef>
          <a:spcPts val="6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ts val="6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ts val="6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ts val="6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1.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emf"/><Relationship Id="rId5" Type="http://schemas.openxmlformats.org/officeDocument/2006/relationships/oleObject" Target="../embeddings/oleObject11.bin"/><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24.xml"/><Relationship Id="rId5" Type="http://schemas.openxmlformats.org/officeDocument/2006/relationships/image" Target="../media/image1.emf"/><Relationship Id="rId4" Type="http://schemas.openxmlformats.org/officeDocument/2006/relationships/oleObject" Target="../embeddings/oleObject1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25.xml"/><Relationship Id="rId5" Type="http://schemas.openxmlformats.org/officeDocument/2006/relationships/image" Target="../media/image1.emf"/><Relationship Id="rId4" Type="http://schemas.openxmlformats.org/officeDocument/2006/relationships/oleObject" Target="../embeddings/oleObject13.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26.xml"/><Relationship Id="rId5" Type="http://schemas.openxmlformats.org/officeDocument/2006/relationships/image" Target="../media/image1.emf"/><Relationship Id="rId4" Type="http://schemas.openxmlformats.org/officeDocument/2006/relationships/oleObject" Target="../embeddings/oleObject14.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28.xml"/><Relationship Id="rId5" Type="http://schemas.openxmlformats.org/officeDocument/2006/relationships/image" Target="../media/image1.emf"/><Relationship Id="rId4" Type="http://schemas.openxmlformats.org/officeDocument/2006/relationships/oleObject" Target="../embeddings/oleObject15.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29.xml"/><Relationship Id="rId5" Type="http://schemas.openxmlformats.org/officeDocument/2006/relationships/image" Target="../media/image1.emf"/><Relationship Id="rId4" Type="http://schemas.openxmlformats.org/officeDocument/2006/relationships/oleObject" Target="../embeddings/oleObject15.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30.xml"/><Relationship Id="rId5" Type="http://schemas.openxmlformats.org/officeDocument/2006/relationships/image" Target="../media/image1.emf"/><Relationship Id="rId4" Type="http://schemas.openxmlformats.org/officeDocument/2006/relationships/oleObject" Target="../embeddings/oleObject15.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オブジェクト 4" hidden="1"/>
          <p:cNvGraphicFramePr>
            <a:graphicFrameLocks noChangeAspect="1"/>
          </p:cNvGraphicFramePr>
          <p:nvPr>
            <p:custDataLst>
              <p:tags r:id="rId1"/>
            </p:custDataLst>
            <p:extLst>
              <p:ext uri="{D42A27DB-BD31-4B8C-83A1-F6EECF244321}">
                <p14:modId xmlns:p14="http://schemas.microsoft.com/office/powerpoint/2010/main" val="28351098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554" imgH="551" progId="TCLayout.ActiveDocument.1">
                  <p:embed/>
                </p:oleObj>
              </mc:Choice>
              <mc:Fallback>
                <p:oleObj name="think-cell スライド" r:id="rId5" imgW="554" imgH="551" progId="TCLayout.ActiveDocument.1">
                  <p:embed/>
                  <p:pic>
                    <p:nvPicPr>
                      <p:cNvPr id="5" name="オブジェクト 4"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spcCol="0" rtlCol="0" anchor="ctr" anchorCtr="0" compatLnSpc="1">
            <a:prstTxWarp prst="textNoShape">
              <a:avLst/>
            </a:prstTxWarp>
            <a:noAutofit/>
          </a:bodyPr>
          <a:lstStyle/>
          <a:p>
            <a:endParaRPr kumimoji="1" lang="zh-TW"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15" name="Rectangle 2"/>
          <p:cNvSpPr>
            <a:spLocks noGrp="1" noChangeArrowheads="1"/>
          </p:cNvSpPr>
          <p:nvPr>
            <p:ph type="ctrTitle"/>
          </p:nvPr>
        </p:nvSpPr>
        <p:spPr>
          <a:xfrm>
            <a:off x="1116013" y="1700212"/>
            <a:ext cx="7531100" cy="1476375"/>
          </a:xfrm>
          <a:solidFill>
            <a:schemeClr val="accent6">
              <a:lumMod val="20000"/>
              <a:lumOff val="80000"/>
            </a:schemeClr>
          </a:solidFill>
        </p:spPr>
        <p:txBody>
          <a:bodyPr vert="horz">
            <a:noAutofit/>
          </a:bodyPr>
          <a:lstStyle/>
          <a:p>
            <a:pPr algn="ctr" eaLnBrk="1">
              <a:spcAft>
                <a:spcPts val="600"/>
              </a:spcAft>
            </a:pPr>
            <a:r>
              <a:rPr lang="ja-JP" altLang="en-US" sz="2000" dirty="0">
                <a:solidFill>
                  <a:schemeClr val="tx1"/>
                </a:solidFill>
              </a:rPr>
              <a:t>令和</a:t>
            </a:r>
            <a:r>
              <a:rPr lang="en-US" altLang="ja-JP" sz="2000" dirty="0">
                <a:solidFill>
                  <a:schemeClr val="tx1"/>
                </a:solidFill>
              </a:rPr>
              <a:t>7</a:t>
            </a:r>
            <a:r>
              <a:rPr lang="ja-JP" altLang="en-US" sz="2000" dirty="0">
                <a:solidFill>
                  <a:schemeClr val="tx1"/>
                </a:solidFill>
              </a:rPr>
              <a:t>年度</a:t>
            </a:r>
            <a:br>
              <a:rPr lang="en-US" altLang="ja-JP" sz="2000" dirty="0">
                <a:solidFill>
                  <a:schemeClr val="tx1"/>
                </a:solidFill>
              </a:rPr>
            </a:br>
            <a:r>
              <a:rPr lang="ja-JP" altLang="en-US" sz="2000" dirty="0">
                <a:solidFill>
                  <a:schemeClr val="tx1"/>
                </a:solidFill>
              </a:rPr>
              <a:t>スマート保安実証支援</a:t>
            </a:r>
            <a:r>
              <a:rPr lang="zh-TW" altLang="en-US" sz="2000" dirty="0">
                <a:solidFill>
                  <a:schemeClr val="tx1"/>
                </a:solidFill>
              </a:rPr>
              <a:t>事業費補助金</a:t>
            </a:r>
            <a:r>
              <a:rPr lang="ja-JP" altLang="en-US" sz="2000" dirty="0">
                <a:solidFill>
                  <a:schemeClr val="tx1"/>
                </a:solidFill>
              </a:rPr>
              <a:t>（技術実証支援）</a:t>
            </a:r>
            <a:r>
              <a:rPr lang="zh-TW" altLang="en-US" sz="2000" dirty="0">
                <a:solidFill>
                  <a:schemeClr val="tx1"/>
                </a:solidFill>
              </a:rPr>
              <a:t>　</a:t>
            </a:r>
            <a:br>
              <a:rPr lang="en-US" altLang="zh-TW" sz="2000" dirty="0">
                <a:solidFill>
                  <a:schemeClr val="tx1"/>
                </a:solidFill>
              </a:rPr>
            </a:br>
            <a:br>
              <a:rPr lang="en-US" altLang="ja-JP" sz="2000" dirty="0">
                <a:solidFill>
                  <a:schemeClr val="tx1"/>
                </a:solidFill>
              </a:rPr>
            </a:br>
            <a:r>
              <a:rPr lang="ja-JP" altLang="en-US" sz="2000" dirty="0">
                <a:solidFill>
                  <a:schemeClr val="tx1"/>
                </a:solidFill>
              </a:rPr>
              <a:t>補助事業概要説明書</a:t>
            </a:r>
            <a:endParaRPr lang="ja-JP" altLang="en-US" sz="2000" dirty="0">
              <a:solidFill>
                <a:schemeClr val="tx1"/>
              </a:solidFill>
              <a:sym typeface="Meiryo UI" panose="020B0604030504040204" pitchFamily="50" charset="-128"/>
            </a:endParaRPr>
          </a:p>
        </p:txBody>
      </p:sp>
      <p:sp>
        <p:nvSpPr>
          <p:cNvPr id="22" name="テキスト プレースホルダ 21"/>
          <p:cNvSpPr>
            <a:spLocks noGrp="1"/>
          </p:cNvSpPr>
          <p:nvPr>
            <p:ph type="body" sz="quarter" idx="11"/>
          </p:nvPr>
        </p:nvSpPr>
        <p:spPr>
          <a:xfrm>
            <a:off x="1116013" y="3811185"/>
            <a:ext cx="3334246" cy="1163552"/>
          </a:xfrm>
        </p:spPr>
        <p:txBody>
          <a:bodyPr/>
          <a:lstStyle/>
          <a:p>
            <a:pPr lvl="0">
              <a:spcAft>
                <a:spcPts val="600"/>
              </a:spcAft>
            </a:pPr>
            <a:r>
              <a:rPr lang="ja-JP" altLang="en-US" sz="2000" b="1" dirty="0">
                <a:latin typeface="Meiryo UI" panose="020B0604030504040204" pitchFamily="50" charset="-128"/>
                <a:ea typeface="Meiryo UI" panose="020B0604030504040204" pitchFamily="50" charset="-128"/>
                <a:sym typeface="Meiryo UI" panose="020B0604030504040204" pitchFamily="50" charset="-128"/>
              </a:rPr>
              <a:t>提出日：２０２５年○月○日</a:t>
            </a:r>
            <a:endParaRPr lang="en-US" altLang="ja-JP" sz="2000" b="1" dirty="0">
              <a:latin typeface="Meiryo UI" panose="020B0604030504040204" pitchFamily="50" charset="-128"/>
              <a:ea typeface="Meiryo UI" panose="020B0604030504040204" pitchFamily="50" charset="-128"/>
              <a:sym typeface="Meiryo UI" panose="020B0604030504040204" pitchFamily="50" charset="-128"/>
            </a:endParaRPr>
          </a:p>
          <a:p>
            <a:pPr lvl="0">
              <a:spcAft>
                <a:spcPts val="600"/>
              </a:spcAft>
            </a:pPr>
            <a:r>
              <a:rPr lang="ja-JP" altLang="en-US" sz="2000" b="1" dirty="0">
                <a:latin typeface="Meiryo UI" panose="020B0604030504040204" pitchFamily="50" charset="-128"/>
                <a:ea typeface="Meiryo UI" panose="020B0604030504040204" pitchFamily="50" charset="-128"/>
                <a:sym typeface="Meiryo UI" panose="020B0604030504040204" pitchFamily="50" charset="-128"/>
              </a:rPr>
              <a:t>申請者：</a:t>
            </a:r>
            <a:r>
              <a:rPr lang="ja-JP" altLang="en-US" sz="2000" b="1" dirty="0"/>
              <a:t>○○</a:t>
            </a:r>
            <a:endParaRPr lang="en-US" altLang="ja-JP" sz="2000" b="1" dirty="0">
              <a:sym typeface="Meiryo UI" panose="020B0604030504040204" pitchFamily="50" charset="-128"/>
            </a:endParaRPr>
          </a:p>
          <a:p>
            <a:pPr lvl="0">
              <a:spcAft>
                <a:spcPts val="600"/>
              </a:spcAft>
            </a:pPr>
            <a:r>
              <a:rPr lang="ja-JP" altLang="en-US" sz="2000" b="1" dirty="0">
                <a:latin typeface="Meiryo UI" panose="020B0604030504040204" pitchFamily="50" charset="-128"/>
                <a:ea typeface="Meiryo UI" panose="020B0604030504040204" pitchFamily="50" charset="-128"/>
                <a:sym typeface="Meiryo UI" panose="020B0604030504040204" pitchFamily="50" charset="-128"/>
              </a:rPr>
              <a:t>事業名：</a:t>
            </a:r>
            <a:r>
              <a:rPr lang="ja-JP" altLang="en-US" sz="2000" b="1" dirty="0"/>
              <a:t>○○</a:t>
            </a:r>
            <a:endParaRPr lang="en-US" altLang="zh-TW" sz="2000" b="1" dirty="0">
              <a:sym typeface="Meiryo UI" panose="020B0604030504040204" pitchFamily="50" charset="-128"/>
            </a:endParaRPr>
          </a:p>
        </p:txBody>
      </p:sp>
      <p:sp>
        <p:nvSpPr>
          <p:cNvPr id="14" name="四角形吹き出し 9">
            <a:extLst>
              <a:ext uri="{FF2B5EF4-FFF2-40B4-BE49-F238E27FC236}">
                <a16:creationId xmlns:a16="http://schemas.microsoft.com/office/drawing/2014/main" id="{7CC2978D-97B2-432A-91CA-76CBA6CAA007}"/>
              </a:ext>
            </a:extLst>
          </p:cNvPr>
          <p:cNvSpPr/>
          <p:nvPr/>
        </p:nvSpPr>
        <p:spPr bwMode="auto">
          <a:xfrm>
            <a:off x="1386445" y="5133157"/>
            <a:ext cx="5362698" cy="761685"/>
          </a:xfrm>
          <a:prstGeom prst="wedgeRectCallout">
            <a:avLst>
              <a:gd name="adj1" fmla="val -26155"/>
              <a:gd name="adj2" fmla="val -752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l"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rgbClr val="FF0000"/>
                </a:solidFill>
                <a:latin typeface="Meiryo UI" panose="020B0604030504040204" pitchFamily="50" charset="-128"/>
                <a:ea typeface="Meiryo UI" panose="020B0604030504040204" pitchFamily="50" charset="-128"/>
              </a:rPr>
              <a:t>表紙に下記の項目を記載ください。</a:t>
            </a:r>
            <a:endParaRPr lang="en-US" altLang="ja-JP" dirty="0">
              <a:solidFill>
                <a:srgbClr val="FF0000"/>
              </a:solidFill>
              <a:latin typeface="Meiryo UI" panose="020B0604030504040204" pitchFamily="50" charset="-128"/>
              <a:ea typeface="Meiryo UI" panose="020B0604030504040204" pitchFamily="50" charset="-128"/>
            </a:endParaRPr>
          </a:p>
          <a:p>
            <a:pPr marL="0" marR="0" indent="0" algn="l"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rgbClr val="FF0000"/>
                </a:solidFill>
                <a:latin typeface="Meiryo UI" panose="020B0604030504040204" pitchFamily="50" charset="-128"/>
                <a:ea typeface="Meiryo UI" panose="020B0604030504040204" pitchFamily="50" charset="-128"/>
              </a:rPr>
              <a:t>・「申請者」の欄には、組織名（例：株式会社○○、一般社団法人○○）を記載ください。</a:t>
            </a:r>
            <a:endParaRPr lang="en-US" altLang="ja-JP" dirty="0">
              <a:solidFill>
                <a:srgbClr val="FF0000"/>
              </a:solidFill>
              <a:latin typeface="Meiryo UI" panose="020B0604030504040204" pitchFamily="50" charset="-128"/>
              <a:ea typeface="Meiryo UI" panose="020B0604030504040204" pitchFamily="50" charset="-128"/>
            </a:endParaRPr>
          </a:p>
          <a:p>
            <a:pPr algn="l"/>
            <a:r>
              <a:rPr lang="ja-JP" altLang="en-US" dirty="0">
                <a:solidFill>
                  <a:srgbClr val="FF0000"/>
                </a:solidFill>
                <a:latin typeface="Meiryo UI" panose="020B0604030504040204" pitchFamily="50" charset="-128"/>
                <a:ea typeface="Meiryo UI" panose="020B0604030504040204" pitchFamily="50" charset="-128"/>
              </a:rPr>
              <a:t>・「事業名」の欄には、事業名（例：○○における</a:t>
            </a:r>
            <a:r>
              <a:rPr lang="en-US" altLang="ja-JP" dirty="0">
                <a:solidFill>
                  <a:srgbClr val="FF0000"/>
                </a:solidFill>
                <a:latin typeface="Meiryo UI" panose="020B0604030504040204" pitchFamily="50" charset="-128"/>
                <a:ea typeface="Meiryo UI" panose="020B0604030504040204" pitchFamily="50" charset="-128"/>
              </a:rPr>
              <a:t>AI</a:t>
            </a:r>
            <a:r>
              <a:rPr lang="ja-JP" altLang="en-US" dirty="0">
                <a:solidFill>
                  <a:srgbClr val="FF0000"/>
                </a:solidFill>
                <a:latin typeface="Meiryo UI" panose="020B0604030504040204" pitchFamily="50" charset="-128"/>
                <a:ea typeface="Meiryo UI" panose="020B0604030504040204" pitchFamily="50" charset="-128"/>
              </a:rPr>
              <a:t>を活用した点検システム構築事業）を記載ください。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73127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ctrTitle"/>
          </p:nvPr>
        </p:nvSpPr>
        <p:spPr>
          <a:xfrm>
            <a:off x="730250" y="334302"/>
            <a:ext cx="5917293" cy="430887"/>
          </a:xfrm>
          <a:noFill/>
          <a:ln w="9525">
            <a:noFill/>
            <a:miter lim="800000"/>
            <a:headEnd/>
            <a:tailEnd/>
          </a:ln>
        </p:spPr>
        <p:txBody>
          <a:bodyPr vert="horz" wrap="square" lIns="0" tIns="0" rIns="0" bIns="0" numCol="1" anchor="ctr" anchorCtr="0" compatLnSpc="1">
            <a:prstTxWarp prst="textNoShape">
              <a:avLst/>
            </a:prstTxWarp>
            <a:spAutoFit/>
          </a:bodyPr>
          <a:lstStyle/>
          <a:p>
            <a:r>
              <a:rPr lang="ja-JP" altLang="en-US" dirty="0">
                <a:latin typeface="Meiryo UI" panose="020B0604030504040204" pitchFamily="50" charset="-128"/>
                <a:ea typeface="Meiryo UI" panose="020B0604030504040204" pitchFamily="50" charset="-128"/>
                <a:sym typeface="Meiryo UI" panose="020B0604030504040204" pitchFamily="50" charset="-128"/>
              </a:rPr>
              <a:t>１．実証技術・システムの全体像</a:t>
            </a:r>
          </a:p>
        </p:txBody>
      </p:sp>
      <p:sp>
        <p:nvSpPr>
          <p:cNvPr id="3" name="Rectangle 1"/>
          <p:cNvSpPr>
            <a:spLocks noChangeArrowheads="1"/>
          </p:cNvSpPr>
          <p:nvPr/>
        </p:nvSpPr>
        <p:spPr bwMode="auto">
          <a:xfrm>
            <a:off x="730250" y="1091724"/>
            <a:ext cx="8602436" cy="4362476"/>
          </a:xfrm>
          <a:prstGeom prst="rect">
            <a:avLst/>
          </a:prstGeom>
          <a:noFill/>
          <a:ln w="9525">
            <a:solidFill>
              <a:schemeClr val="bg2">
                <a:lumMod val="75000"/>
              </a:schemeClr>
            </a:solidFill>
            <a:prstDash val="dash"/>
            <a:miter lim="800000"/>
            <a:headEnd/>
            <a:tailEnd/>
          </a:ln>
          <a:effectLst/>
        </p:spPr>
        <p:txBody>
          <a:bodyPr vert="horz" wrap="square" lIns="91440" tIns="45720" rIns="91440" bIns="45720" numCol="1" anchor="t" anchorCtr="0" compatLnSpc="1">
            <a:prstTxWarp prst="textNoShape">
              <a:avLst/>
            </a:prstTxWarp>
            <a:spAutoFit/>
          </a:bodyPr>
          <a:lstStyle/>
          <a:p>
            <a:pPr marL="180975" indent="-180975" algn="l">
              <a:lnSpc>
                <a:spcPct val="150000"/>
              </a:lnSpc>
              <a:spcBef>
                <a:spcPct val="0"/>
              </a:spcBef>
              <a:buClr>
                <a:srgbClr val="5A5A5A"/>
              </a:buClr>
              <a:buSzPct val="100000"/>
            </a:pP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【提案を求める事項】</a:t>
            </a:r>
            <a:endParaRPr kumimoji="1" lang="en-US"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endParaRP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1-1.</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事業目的・ニーズ</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実証を行うスマート保安技術に対するニーズ、事業目的、また対象とする運転・保安</a:t>
            </a: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業務について具体的に説明すること。</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1-2.</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概要とその位置づけ</a:t>
            </a: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実証を行うスマート保安技術の概要と、技術・システムを適用する対象・範囲、発揮される効果や果たす役割について説明すること。</a:t>
            </a: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1-3.</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期待される効果</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ja-JP" sz="1200" spc="30" dirty="0">
                <a:solidFill>
                  <a:schemeClr val="dk1"/>
                </a:solidFill>
                <a:latin typeface="Yu Gothic UI Semilight" panose="020B0400000000000000" pitchFamily="50" charset="-128"/>
                <a:ea typeface="Yu Gothic UI Semilight" panose="020B0400000000000000" pitchFamily="50" charset="-128"/>
                <a:cs typeface="Calibri"/>
                <a:sym typeface="Calibri"/>
              </a:rPr>
              <a:t>実証を行うスマート保安技術が保安力（正確で効果的な点検や検査等を通じて災害、事故、予期せぬ運転停止等の安全を損ねる事態を防止する能力）</a:t>
            </a:r>
            <a:r>
              <a:rPr lang="ja-JP" altLang="ja-JP" sz="1200" spc="30" dirty="0">
                <a:solidFill>
                  <a:schemeClr val="dk1"/>
                </a:solidFill>
                <a:latin typeface="Yu Gothic UI Semilight" panose="020B0400000000000000" pitchFamily="50" charset="-128"/>
                <a:ea typeface="Yu Gothic UI Semilight" panose="020B0400000000000000" pitchFamily="50" charset="-128"/>
                <a:sym typeface="Arial"/>
              </a:rPr>
              <a:t>の維持・向上、保安・運転業務 の省力化・無人化等にもたらす効果を説明すること。</a:t>
            </a:r>
            <a:endParaRPr lang="en-US" altLang="ja-JP" sz="1200" spc="30" dirty="0">
              <a:solidFill>
                <a:schemeClr val="dk1"/>
              </a:solidFill>
              <a:latin typeface="Yu Gothic UI Semilight" panose="020B0400000000000000" pitchFamily="50" charset="-128"/>
              <a:ea typeface="Yu Gothic UI Semilight" panose="020B0400000000000000" pitchFamily="50" charset="-128"/>
              <a:sym typeface="Arial"/>
            </a:endParaRPr>
          </a:p>
          <a:p>
            <a:pPr marL="352425" lvl="1" indent="-169863" algn="l" eaLnBrk="0" hangingPunct="0">
              <a:lnSpc>
                <a:spcPct val="150000"/>
              </a:lnSpc>
              <a:spcBef>
                <a:spcPct val="0"/>
              </a:spcBef>
              <a:buClr>
                <a:srgbClr val="969696"/>
              </a:buClr>
              <a:buSzPct val="70000"/>
              <a:buFont typeface="Wingdings"/>
              <a:buChar char="l"/>
            </a:pPr>
            <a:r>
              <a:rPr lang="ja-JP" altLang="en-US" sz="1200" spc="30" dirty="0">
                <a:solidFill>
                  <a:schemeClr val="dk1"/>
                </a:solidFill>
                <a:latin typeface="Yu Gothic UI Semilight" panose="020B0400000000000000" pitchFamily="50" charset="-128"/>
                <a:ea typeface="Yu Gothic UI Semilight" panose="020B0400000000000000" pitchFamily="50" charset="-128"/>
                <a:sym typeface="Arial"/>
              </a:rPr>
              <a:t>実証を行うスマート保安技術がどのような省力化効果や費用対効果を有するかについて、仮説を立てて可能な限り</a:t>
            </a:r>
            <a:r>
              <a:rPr lang="ja-JP" altLang="en-US" sz="1200" b="1" u="sng" spc="30" dirty="0">
                <a:solidFill>
                  <a:schemeClr val="dk1"/>
                </a:solidFill>
                <a:latin typeface="Yu Gothic UI Semilight" panose="020B0400000000000000" pitchFamily="50" charset="-128"/>
                <a:ea typeface="Yu Gothic UI Semilight" panose="020B0400000000000000" pitchFamily="50" charset="-128"/>
                <a:sym typeface="Arial"/>
              </a:rPr>
              <a:t>定量的に</a:t>
            </a:r>
            <a:r>
              <a:rPr lang="ja-JP" altLang="en-US" sz="1200" spc="30" dirty="0">
                <a:solidFill>
                  <a:schemeClr val="dk1"/>
                </a:solidFill>
                <a:latin typeface="Yu Gothic UI Semilight" panose="020B0400000000000000" pitchFamily="50" charset="-128"/>
                <a:ea typeface="Yu Gothic UI Semilight" panose="020B0400000000000000" pitchFamily="50" charset="-128"/>
                <a:sym typeface="Arial"/>
              </a:rPr>
              <a:t>説明すること。また、同様の課題を有する中堅・中小企業がどの程度存在すると考えられるか、実証結果が当該技術を導入する際の判断にどのように活かされるかを説明すること。</a:t>
            </a:r>
          </a:p>
          <a:p>
            <a:pPr marL="352425" lvl="1" indent="-169863" algn="l" eaLnBrk="0" hangingPunct="0">
              <a:lnSpc>
                <a:spcPct val="150000"/>
              </a:lnSpc>
              <a:spcBef>
                <a:spcPct val="0"/>
              </a:spcBef>
              <a:buClr>
                <a:srgbClr val="969696"/>
              </a:buClr>
              <a:buSzPct val="70000"/>
              <a:buFont typeface="Wingdings"/>
              <a:buChar char="l"/>
            </a:pPr>
            <a:r>
              <a:rPr lang="ja-JP" altLang="en-US" sz="1200" spc="30" dirty="0">
                <a:solidFill>
                  <a:schemeClr val="dk1"/>
                </a:solidFill>
                <a:latin typeface="Yu Gothic UI Semilight" panose="020B0400000000000000" pitchFamily="50" charset="-128"/>
                <a:ea typeface="Yu Gothic UI Semilight" panose="020B0400000000000000" pitchFamily="50" charset="-128"/>
                <a:sym typeface="Arial"/>
              </a:rPr>
              <a:t>制度、基準又は運用の改善ニーズが高い事項について実証を行う場合には、対象となる法令を具体的に説明すること。また、どのような改善ニーズが存在するか、実証によってどのようなデータを取得するか、それがどのように制度等の改善に資するかについて説明すること。</a:t>
            </a:r>
          </a:p>
          <a:p>
            <a:pPr marL="182562" lvl="1" algn="l" eaLnBrk="0" hangingPunct="0">
              <a:lnSpc>
                <a:spcPct val="150000"/>
              </a:lnSpc>
              <a:spcBef>
                <a:spcPct val="0"/>
              </a:spcBef>
              <a:buClr>
                <a:srgbClr val="969696"/>
              </a:buClr>
              <a:buSzPct val="70000"/>
            </a:pPr>
            <a:endParaRPr lang="en-US" altLang="ja-JP" sz="1200" dirty="0">
              <a:solidFill>
                <a:schemeClr val="tx1"/>
              </a:solidFill>
              <a:highlight>
                <a:srgbClr val="FFFF00"/>
              </a:highlight>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p:txBody>
      </p:sp>
    </p:spTree>
    <p:extLst>
      <p:ext uri="{BB962C8B-B14F-4D97-AF65-F5344CB8AC3E}">
        <p14:creationId xmlns:p14="http://schemas.microsoft.com/office/powerpoint/2010/main" val="186932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1"/>
            </p:custDataLst>
            <p:extLst>
              <p:ext uri="{D42A27DB-BD31-4B8C-83A1-F6EECF244321}">
                <p14:modId xmlns:p14="http://schemas.microsoft.com/office/powerpoint/2010/main" val="29191933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3" name="オブジェクト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１－</a:t>
            </a:r>
            <a:r>
              <a:rPr lang="en-US" altLang="ja-JP" dirty="0">
                <a:solidFill>
                  <a:schemeClr val="tx1"/>
                </a:solidFill>
              </a:rPr>
              <a:t>1</a:t>
            </a:r>
            <a:r>
              <a:rPr lang="ja-JP" altLang="en-US" dirty="0">
                <a:latin typeface="Meiryo UI" panose="020B0604030504040204" pitchFamily="50" charset="-128"/>
                <a:ea typeface="Meiryo UI" panose="020B0604030504040204" pitchFamily="50" charset="-128"/>
                <a:sym typeface="Meiryo UI" panose="020B0604030504040204" pitchFamily="50" charset="-128"/>
              </a:rPr>
              <a:t>．</a:t>
            </a:r>
            <a:r>
              <a:rPr lang="ja-JP" altLang="en-US" dirty="0"/>
              <a:t>事業目的・</a:t>
            </a:r>
            <a:r>
              <a:rPr lang="ja-JP" altLang="en-US" dirty="0">
                <a:latin typeface="Meiryo UI" panose="020B0604030504040204" pitchFamily="50" charset="-128"/>
                <a:ea typeface="Meiryo UI" panose="020B0604030504040204" pitchFamily="50" charset="-128"/>
                <a:sym typeface="Meiryo UI" panose="020B0604030504040204" pitchFamily="50" charset="-128"/>
              </a:rPr>
              <a:t>ニーズ</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1" y="1285875"/>
            <a:ext cx="9271000" cy="229550"/>
          </a:xfrm>
          <a:prstGeom prst="rect">
            <a:avLst/>
          </a:prstGeom>
        </p:spPr>
        <p:txBody>
          <a:bodyPr wrap="square">
            <a:spAutoFit/>
          </a:bodyPr>
          <a:lstStyle/>
          <a:p>
            <a:pPr marL="211138" indent="-211138" eaLnBrk="1" hangingPunct="1">
              <a:spcAft>
                <a:spcPts val="0"/>
              </a:spcAft>
              <a:buClr>
                <a:srgbClr val="5A5A5A"/>
              </a:buClr>
              <a:buSzPct val="100000"/>
              <a:buFont typeface="Wingdings"/>
              <a:buChar char="n"/>
            </a:pP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○○では、○○に関する事故が年間○○件程度あり、スマート保安技術による○○が</a:t>
            </a:r>
            <a:r>
              <a:rPr lang="ja-JP" altLang="en-US" dirty="0">
                <a:solidFill>
                  <a:schemeClr val="accent2"/>
                </a:solidFill>
                <a:sym typeface="Meiryo UI" panose="020B0604030504040204" pitchFamily="50" charset="-128"/>
              </a:rPr>
              <a:t>急務課題となっている。</a:t>
            </a:r>
            <a:endParaRPr lang="en-US" altLang="ja-JP" dirty="0">
              <a:solidFill>
                <a:schemeClr val="accent2"/>
              </a:solidFill>
            </a:endParaRP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56" name="グループ化 55"/>
          <p:cNvGrpSpPr/>
          <p:nvPr/>
        </p:nvGrpSpPr>
        <p:grpSpPr>
          <a:xfrm>
            <a:off x="5054219" y="2403953"/>
            <a:ext cx="4435856" cy="307777"/>
            <a:chOff x="1136650" y="2761183"/>
            <a:chExt cx="7632700" cy="307777"/>
          </a:xfrm>
        </p:grpSpPr>
        <p:sp>
          <p:nvSpPr>
            <p:cNvPr id="57" name="テキスト ボックス 56"/>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○○事故の件数（○年～○年）</a:t>
              </a:r>
            </a:p>
          </p:txBody>
        </p:sp>
        <p:cxnSp>
          <p:nvCxnSpPr>
            <p:cNvPr id="58" name="直線コネクタ 57"/>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 name="グループ化 1"/>
          <p:cNvGrpSpPr/>
          <p:nvPr/>
        </p:nvGrpSpPr>
        <p:grpSpPr>
          <a:xfrm>
            <a:off x="5644023" y="3526737"/>
            <a:ext cx="3111500" cy="2089943"/>
            <a:chOff x="5720223" y="3548857"/>
            <a:chExt cx="3111500" cy="2089943"/>
          </a:xfrm>
          <a:solidFill>
            <a:schemeClr val="accent5"/>
          </a:solidFill>
        </p:grpSpPr>
        <p:cxnSp>
          <p:nvCxnSpPr>
            <p:cNvPr id="20" name="直線矢印コネクタ 19"/>
            <p:cNvCxnSpPr/>
            <p:nvPr/>
          </p:nvCxnSpPr>
          <p:spPr bwMode="auto">
            <a:xfrm>
              <a:off x="5720223" y="5638800"/>
              <a:ext cx="3111500" cy="0"/>
            </a:xfrm>
            <a:prstGeom prst="straightConnector1">
              <a:avLst/>
            </a:prstGeom>
            <a:grpFill/>
            <a:ln w="12700" cap="flat" cmpd="sng" algn="ctr">
              <a:solidFill>
                <a:schemeClr val="accent2"/>
              </a:solidFill>
              <a:prstDash val="solid"/>
              <a:round/>
              <a:headEnd type="none" w="med" len="med"/>
              <a:tailEnd type="arrow"/>
            </a:ln>
            <a:effectLst/>
          </p:spPr>
        </p:cxnSp>
        <p:cxnSp>
          <p:nvCxnSpPr>
            <p:cNvPr id="21" name="直線矢印コネクタ 20"/>
            <p:cNvCxnSpPr/>
            <p:nvPr/>
          </p:nvCxnSpPr>
          <p:spPr bwMode="auto">
            <a:xfrm flipV="1">
              <a:off x="5720223" y="3548857"/>
              <a:ext cx="0" cy="2089943"/>
            </a:xfrm>
            <a:prstGeom prst="straightConnector1">
              <a:avLst/>
            </a:prstGeom>
            <a:grpFill/>
            <a:ln w="12700" cap="flat" cmpd="sng" algn="ctr">
              <a:solidFill>
                <a:schemeClr val="accent2"/>
              </a:solidFill>
              <a:prstDash val="solid"/>
              <a:round/>
              <a:headEnd type="none" w="med" len="med"/>
              <a:tailEnd type="arrow"/>
            </a:ln>
            <a:effectLst/>
          </p:spPr>
        </p:cxnSp>
        <p:cxnSp>
          <p:nvCxnSpPr>
            <p:cNvPr id="22" name="直線コネクタ 21"/>
            <p:cNvCxnSpPr/>
            <p:nvPr/>
          </p:nvCxnSpPr>
          <p:spPr bwMode="auto">
            <a:xfrm flipV="1">
              <a:off x="5974223" y="4135438"/>
              <a:ext cx="2565400" cy="1020762"/>
            </a:xfrm>
            <a:prstGeom prst="line">
              <a:avLst/>
            </a:prstGeom>
            <a:grpFill/>
            <a:ln w="12700" cap="flat" cmpd="sng" algn="ctr">
              <a:solidFill>
                <a:schemeClr val="accent2"/>
              </a:solidFill>
              <a:prstDash val="solid"/>
              <a:round/>
              <a:headEnd type="none" w="med" len="med"/>
              <a:tailEnd type="none" w="med" len="med"/>
            </a:ln>
            <a:effectLst/>
          </p:spPr>
        </p:cxnSp>
        <p:sp>
          <p:nvSpPr>
            <p:cNvPr id="23" name="正方形/長方形 22"/>
            <p:cNvSpPr/>
            <p:nvPr/>
          </p:nvSpPr>
          <p:spPr bwMode="auto">
            <a:xfrm>
              <a:off x="6152023" y="3645354"/>
              <a:ext cx="2209800" cy="402318"/>
            </a:xfrm>
            <a:prstGeom prst="rect">
              <a:avLst/>
            </a:prstGeom>
            <a:grp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R="0" defTabSz="914400" rtl="0" eaLnBrk="1" fontAlgn="base" latinLnBrk="0" hangingPunct="1">
                <a:lnSpc>
                  <a:spcPct val="120000"/>
                </a:lnSpc>
                <a:spcBef>
                  <a:spcPct val="50000"/>
                </a:spcBef>
                <a:spcAft>
                  <a:spcPct val="0"/>
                </a:spcAft>
                <a:buClr>
                  <a:schemeClr val="bg2"/>
                </a:buClr>
                <a:buSzTx/>
                <a:tabLst/>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○○年　○○件</a:t>
              </a:r>
            </a:p>
          </p:txBody>
        </p:sp>
      </p:grpSp>
      <p:sp>
        <p:nvSpPr>
          <p:cNvPr id="28" name="四角形吹き出し 27"/>
          <p:cNvSpPr/>
          <p:nvPr/>
        </p:nvSpPr>
        <p:spPr bwMode="auto">
          <a:xfrm>
            <a:off x="7940488" y="2369817"/>
            <a:ext cx="1549587" cy="1193483"/>
          </a:xfrm>
          <a:prstGeom prst="wedgeRectCallout">
            <a:avLst>
              <a:gd name="adj1" fmla="val -38511"/>
              <a:gd name="adj2" fmla="val 72861"/>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ニーズが大きいことを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示すための定量的な</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エビデンスを記載して下さい。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（例：事故件数のグラフ、</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市場規模推移等）</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7" name="四角形吹き出し 9">
            <a:extLst>
              <a:ext uri="{FF2B5EF4-FFF2-40B4-BE49-F238E27FC236}">
                <a16:creationId xmlns:a16="http://schemas.microsoft.com/office/drawing/2014/main" id="{C35E12E2-FBB1-4C01-B8E6-C0D67262BA9B}"/>
              </a:ext>
            </a:extLst>
          </p:cNvPr>
          <p:cNvSpPr/>
          <p:nvPr/>
        </p:nvSpPr>
        <p:spPr bwMode="auto">
          <a:xfrm>
            <a:off x="4006316" y="1683947"/>
            <a:ext cx="3323172" cy="615554"/>
          </a:xfrm>
          <a:prstGeom prst="wedgeRectCallout">
            <a:avLst>
              <a:gd name="adj1" fmla="val -25754"/>
              <a:gd name="adj2" fmla="val -729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様式自由。文章や図表等を用いて</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できるだけイメージが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わきやすい内容となるように工夫してください。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41" name="グループ化 40">
            <a:extLst>
              <a:ext uri="{FF2B5EF4-FFF2-40B4-BE49-F238E27FC236}">
                <a16:creationId xmlns:a16="http://schemas.microsoft.com/office/drawing/2014/main" id="{9D38FE60-04F8-446B-B0FE-FC689CA10A3E}"/>
              </a:ext>
            </a:extLst>
          </p:cNvPr>
          <p:cNvGrpSpPr/>
          <p:nvPr/>
        </p:nvGrpSpPr>
        <p:grpSpPr>
          <a:xfrm>
            <a:off x="419101" y="2403953"/>
            <a:ext cx="4435856" cy="307777"/>
            <a:chOff x="1136650" y="2761183"/>
            <a:chExt cx="7632700" cy="307777"/>
          </a:xfrm>
        </p:grpSpPr>
        <p:sp>
          <p:nvSpPr>
            <p:cNvPr id="42" name="テキスト ボックス 41">
              <a:extLst>
                <a:ext uri="{FF2B5EF4-FFF2-40B4-BE49-F238E27FC236}">
                  <a16:creationId xmlns:a16="http://schemas.microsoft.com/office/drawing/2014/main" id="{C0704180-13E0-4DEF-8CE3-F59CDC59D187}"/>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事業目的・課題・ニーズ・困りごと</a:t>
              </a:r>
            </a:p>
          </p:txBody>
        </p:sp>
        <p:cxnSp>
          <p:nvCxnSpPr>
            <p:cNvPr id="43" name="直線コネクタ 42">
              <a:extLst>
                <a:ext uri="{FF2B5EF4-FFF2-40B4-BE49-F238E27FC236}">
                  <a16:creationId xmlns:a16="http://schemas.microsoft.com/office/drawing/2014/main" id="{B556A004-570D-4CDD-8488-530E64B198CA}"/>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4" name="正方形/長方形 43">
            <a:extLst>
              <a:ext uri="{FF2B5EF4-FFF2-40B4-BE49-F238E27FC236}">
                <a16:creationId xmlns:a16="http://schemas.microsoft.com/office/drawing/2014/main" id="{AC90F8A1-3C94-4DDD-8A32-36A951A6DB68}"/>
              </a:ext>
            </a:extLst>
          </p:cNvPr>
          <p:cNvSpPr/>
          <p:nvPr/>
        </p:nvSpPr>
        <p:spPr bwMode="auto">
          <a:xfrm>
            <a:off x="431799" y="3497263"/>
            <a:ext cx="4780419"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○○業界においては、○○を高精度で出力できないことに課題がある。</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45" name="正方形/長方形 44">
            <a:extLst>
              <a:ext uri="{FF2B5EF4-FFF2-40B4-BE49-F238E27FC236}">
                <a16:creationId xmlns:a16="http://schemas.microsoft.com/office/drawing/2014/main" id="{E7A459C4-3B56-4559-AB36-20A624E7AF14}"/>
              </a:ext>
            </a:extLst>
          </p:cNvPr>
          <p:cNvSpPr/>
          <p:nvPr/>
        </p:nvSpPr>
        <p:spPr bwMode="auto">
          <a:xfrm>
            <a:off x="431800" y="5057297"/>
            <a:ext cx="4780419"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「○○の部分をスマート保安技術で効率化できることは需要が高いと考える」　　（○○社ヒアリング結果）</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46" name="正方形/長方形 45">
            <a:extLst>
              <a:ext uri="{FF2B5EF4-FFF2-40B4-BE49-F238E27FC236}">
                <a16:creationId xmlns:a16="http://schemas.microsoft.com/office/drawing/2014/main" id="{644027CD-FF69-40E5-855D-3A5D9A116803}"/>
              </a:ext>
            </a:extLst>
          </p:cNvPr>
          <p:cNvSpPr/>
          <p:nvPr/>
        </p:nvSpPr>
        <p:spPr bwMode="auto">
          <a:xfrm>
            <a:off x="431799" y="4277280"/>
            <a:ext cx="478042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○○に関する事故は年間○○件程度あり、</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　　スマート保安技術の活用による事故の未然の予防が急務課題となっている。</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084159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1"/>
            </p:custDataLst>
            <p:extLst>
              <p:ext uri="{D42A27DB-BD31-4B8C-83A1-F6EECF244321}">
                <p14:modId xmlns:p14="http://schemas.microsoft.com/office/powerpoint/2010/main" val="27813203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3" name="オブジェクト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rPr>
              <a:t>１－</a:t>
            </a:r>
            <a:r>
              <a:rPr lang="en-US" altLang="ja-JP" dirty="0">
                <a:solidFill>
                  <a:schemeClr val="tx1"/>
                </a:solidFill>
              </a:rPr>
              <a:t>2</a:t>
            </a:r>
            <a:r>
              <a:rPr lang="ja-JP" altLang="en-US" dirty="0">
                <a:solidFill>
                  <a:schemeClr val="tx1"/>
                </a:solidFill>
              </a:rPr>
              <a:t>．概要とその位置づけ</a:t>
            </a:r>
            <a:endParaRPr lang="en-US" altLang="ja-JP" dirty="0">
              <a:solidFill>
                <a:schemeClr val="tx1"/>
              </a:solidFill>
            </a:endParaRPr>
          </a:p>
        </p:txBody>
      </p:sp>
      <p:sp>
        <p:nvSpPr>
          <p:cNvPr id="9220" name="Rectangle 3"/>
          <p:cNvSpPr>
            <a:spLocks noGrp="1" noChangeArrowheads="1"/>
          </p:cNvSpPr>
          <p:nvPr>
            <p:ph idx="4294967295"/>
          </p:nvPr>
        </p:nvSpPr>
        <p:spPr>
          <a:xfrm>
            <a:off x="418726" y="1285875"/>
            <a:ext cx="9064625" cy="565026"/>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実証を行うスマート保安技術は、○○を目的としたものである。</a:t>
            </a:r>
          </a:p>
          <a:p>
            <a:pPr marL="211138" indent="-211138" eaLnBrk="1" hangingPunct="1">
              <a:buClr>
                <a:srgbClr val="5A5A5A"/>
              </a:buClr>
              <a:buSzPct val="100000"/>
              <a:buFont typeface="Wingdings"/>
              <a:buChar char="n"/>
            </a:pPr>
            <a:r>
              <a:rPr lang="ja-JP" altLang="en-US" dirty="0">
                <a:solidFill>
                  <a:schemeClr val="accent2"/>
                </a:solidFill>
              </a:rPr>
              <a:t>保安業務の中の○○というフローにおける、○○による○○プロセスにスマート保安技術を適用して○○を図る。</a:t>
            </a:r>
            <a:endParaRPr lang="en-US" altLang="ja-JP" dirty="0">
              <a:solidFill>
                <a:schemeClr val="accent2"/>
              </a:solidFill>
            </a:endParaRP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2" name="グループ化 5"/>
          <p:cNvGrpSpPr/>
          <p:nvPr/>
        </p:nvGrpSpPr>
        <p:grpSpPr>
          <a:xfrm>
            <a:off x="415925" y="2403953"/>
            <a:ext cx="9021866" cy="307777"/>
            <a:chOff x="1136650" y="2761183"/>
            <a:chExt cx="7632700" cy="307777"/>
          </a:xfrm>
        </p:grpSpPr>
        <p:sp>
          <p:nvSpPr>
            <p:cNvPr id="13" name="テキスト ボックス 12"/>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全体工程とスマート保安技術適用範囲</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4" name="直線コネクタ 13"/>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8" name="グループ化 7"/>
          <p:cNvGrpSpPr/>
          <p:nvPr/>
        </p:nvGrpSpPr>
        <p:grpSpPr>
          <a:xfrm>
            <a:off x="426727" y="3312743"/>
            <a:ext cx="1650843" cy="2760658"/>
            <a:chOff x="426727" y="3141663"/>
            <a:chExt cx="1650843" cy="2931738"/>
          </a:xfrm>
          <a:solidFill>
            <a:schemeClr val="accent5"/>
          </a:solidFill>
        </p:grpSpPr>
        <p:sp>
          <p:nvSpPr>
            <p:cNvPr id="15" name="フローチャート: 他ページ結合子 14"/>
            <p:cNvSpPr/>
            <p:nvPr/>
          </p:nvSpPr>
          <p:spPr bwMode="auto">
            <a:xfrm>
              <a:off x="426727" y="3141663"/>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フロー①「○○」</a:t>
              </a:r>
            </a:p>
          </p:txBody>
        </p:sp>
        <p:sp>
          <p:nvSpPr>
            <p:cNvPr id="29" name="フローチャート: 他ページ結合子 28"/>
            <p:cNvSpPr/>
            <p:nvPr/>
          </p:nvSpPr>
          <p:spPr bwMode="auto">
            <a:xfrm>
              <a:off x="426727" y="3895445"/>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フロー</a:t>
              </a:r>
              <a:r>
                <a:rPr lang="ja-JP" altLang="en-US" sz="1400" dirty="0">
                  <a:solidFill>
                    <a:schemeClr val="accent2"/>
                  </a:solidFill>
                  <a:latin typeface="Meiryo UI" panose="020B0604030504040204" pitchFamily="50" charset="-128"/>
                  <a:ea typeface="Meiryo UI" panose="020B0604030504040204" pitchFamily="50" charset="-128"/>
                </a:rPr>
                <a:t>② 「○○」</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30" name="フローチャート: 他ページ結合子 29"/>
            <p:cNvSpPr/>
            <p:nvPr/>
          </p:nvSpPr>
          <p:spPr bwMode="auto">
            <a:xfrm>
              <a:off x="426727" y="4671919"/>
              <a:ext cx="1650843" cy="647700"/>
            </a:xfrm>
            <a:prstGeom prst="flowChartOffpageConnector">
              <a:avLst/>
            </a:prstGeom>
            <a:solidFill>
              <a:schemeClr val="accent2"/>
            </a:solidFill>
            <a:ln w="12700" cap="flat" cmpd="sng" algn="ctr">
              <a:solidFill>
                <a:schemeClr val="tx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kumimoji="1" lang="ja-JP" altLang="en-US" sz="1400" b="0"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フロー</a:t>
              </a:r>
              <a:r>
                <a:rPr lang="ja-JP" altLang="en-US" sz="1400" dirty="0">
                  <a:solidFill>
                    <a:schemeClr val="bg1"/>
                  </a:solidFill>
                  <a:latin typeface="Meiryo UI" panose="020B0604030504040204" pitchFamily="50" charset="-128"/>
                  <a:ea typeface="Meiryo UI" panose="020B0604030504040204" pitchFamily="50" charset="-128"/>
                </a:rPr>
                <a:t>③「○○」</a:t>
              </a:r>
              <a:endParaRPr kumimoji="1" lang="en-US" altLang="ja-JP" sz="1400" b="0"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1" name="フローチャート: 他ページ結合子 30"/>
            <p:cNvSpPr/>
            <p:nvPr/>
          </p:nvSpPr>
          <p:spPr bwMode="auto">
            <a:xfrm>
              <a:off x="426727" y="5425701"/>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フロー④ 「○○」</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grpSp>
      <p:sp>
        <p:nvSpPr>
          <p:cNvPr id="32" name="正方形/長方形 31"/>
          <p:cNvSpPr/>
          <p:nvPr/>
        </p:nvSpPr>
        <p:spPr bwMode="auto">
          <a:xfrm>
            <a:off x="2576513" y="3312743"/>
            <a:ext cx="6861278" cy="2816594"/>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628650" lvl="1" indent="-171450" algn="l">
              <a:buFont typeface="Wingdings" panose="05000000000000000000" pitchFamily="2" charset="2"/>
              <a:buChar char="ü"/>
            </a:pP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フロー③は、全工程の中で○○という役割を担っている。</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628650" lvl="1" indent="-171450" algn="l">
              <a:buFont typeface="Wingdings" panose="05000000000000000000" pitchFamily="2" charset="2"/>
              <a:buChar char="ü"/>
            </a:pP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○○というデータをインプット・学習させることにより、○○ができる</a:t>
            </a:r>
            <a:r>
              <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を構築する。</a:t>
            </a:r>
          </a:p>
        </p:txBody>
      </p:sp>
      <p:grpSp>
        <p:nvGrpSpPr>
          <p:cNvPr id="43" name="グループ化 5"/>
          <p:cNvGrpSpPr/>
          <p:nvPr/>
        </p:nvGrpSpPr>
        <p:grpSpPr>
          <a:xfrm>
            <a:off x="422109" y="2769713"/>
            <a:ext cx="1659433" cy="307777"/>
            <a:chOff x="1136650" y="2761183"/>
            <a:chExt cx="7632700" cy="307777"/>
          </a:xfrm>
        </p:grpSpPr>
        <p:sp>
          <p:nvSpPr>
            <p:cNvPr id="44" name="テキスト ボックス 43"/>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全体工程</a:t>
              </a:r>
            </a:p>
          </p:txBody>
        </p:sp>
        <p:cxnSp>
          <p:nvCxnSpPr>
            <p:cNvPr id="45" name="直線コネクタ 44"/>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6" name="グループ化 5"/>
          <p:cNvGrpSpPr/>
          <p:nvPr/>
        </p:nvGrpSpPr>
        <p:grpSpPr>
          <a:xfrm>
            <a:off x="2576513" y="2764325"/>
            <a:ext cx="6861277" cy="307777"/>
            <a:chOff x="1136650" y="2761183"/>
            <a:chExt cx="7632700" cy="307777"/>
          </a:xfrm>
        </p:grpSpPr>
        <p:sp>
          <p:nvSpPr>
            <p:cNvPr id="47" name="テキスト ボックス 46"/>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実証するスマート保安技術の適用範囲と役割</a:t>
              </a:r>
            </a:p>
          </p:txBody>
        </p:sp>
        <p:cxnSp>
          <p:nvCxnSpPr>
            <p:cNvPr id="48" name="直線コネクタ 47"/>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4" name="直線コネクタ 3"/>
          <p:cNvCxnSpPr/>
          <p:nvPr/>
        </p:nvCxnSpPr>
        <p:spPr bwMode="auto">
          <a:xfrm flipV="1">
            <a:off x="2081542" y="3312744"/>
            <a:ext cx="494971" cy="1440957"/>
          </a:xfrm>
          <a:prstGeom prst="line">
            <a:avLst/>
          </a:prstGeom>
          <a:solidFill>
            <a:schemeClr val="accent1"/>
          </a:solidFill>
          <a:ln w="12700" cap="flat" cmpd="sng" algn="ctr">
            <a:solidFill>
              <a:schemeClr val="bg2"/>
            </a:solidFill>
            <a:prstDash val="dash"/>
            <a:round/>
            <a:headEnd type="none" w="med" len="med"/>
            <a:tailEnd type="none" w="med" len="med"/>
          </a:ln>
          <a:effectLst/>
        </p:spPr>
      </p:cxnSp>
      <p:cxnSp>
        <p:nvCxnSpPr>
          <p:cNvPr id="26" name="直線コネクタ 25"/>
          <p:cNvCxnSpPr/>
          <p:nvPr/>
        </p:nvCxnSpPr>
        <p:spPr bwMode="auto">
          <a:xfrm>
            <a:off x="2081542" y="5242560"/>
            <a:ext cx="494971" cy="886778"/>
          </a:xfrm>
          <a:prstGeom prst="line">
            <a:avLst/>
          </a:prstGeom>
          <a:solidFill>
            <a:schemeClr val="accent1"/>
          </a:solidFill>
          <a:ln w="12700" cap="flat" cmpd="sng" algn="ctr">
            <a:solidFill>
              <a:schemeClr val="bg2"/>
            </a:solidFill>
            <a:prstDash val="dash"/>
            <a:round/>
            <a:headEnd type="none" w="med" len="med"/>
            <a:tailEnd type="none" w="med" len="med"/>
          </a:ln>
          <a:effectLst/>
        </p:spPr>
      </p:cxnSp>
      <p:sp>
        <p:nvSpPr>
          <p:cNvPr id="24" name="四角形吹き出し 9">
            <a:extLst>
              <a:ext uri="{FF2B5EF4-FFF2-40B4-BE49-F238E27FC236}">
                <a16:creationId xmlns:a16="http://schemas.microsoft.com/office/drawing/2014/main" id="{84F3A46E-784B-4E1F-836C-7E4268D4FD4C}"/>
              </a:ext>
            </a:extLst>
          </p:cNvPr>
          <p:cNvSpPr/>
          <p:nvPr/>
        </p:nvSpPr>
        <p:spPr bwMode="auto">
          <a:xfrm>
            <a:off x="3721366" y="2038194"/>
            <a:ext cx="3323172" cy="432896"/>
          </a:xfrm>
          <a:prstGeom prst="wedgeRectCallout">
            <a:avLst>
              <a:gd name="adj1" fmla="val -25754"/>
              <a:gd name="adj2" fmla="val -729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様式自由。文章や図表等を用いて</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できるだけイメージが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わきやすい内容となるように工夫してください。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5" name="四角形吹き出し 9">
            <a:extLst>
              <a:ext uri="{FF2B5EF4-FFF2-40B4-BE49-F238E27FC236}">
                <a16:creationId xmlns:a16="http://schemas.microsoft.com/office/drawing/2014/main" id="{56F1DC22-40DB-4AD3-B9C1-EE2430B2B375}"/>
              </a:ext>
            </a:extLst>
          </p:cNvPr>
          <p:cNvSpPr/>
          <p:nvPr/>
        </p:nvSpPr>
        <p:spPr bwMode="auto">
          <a:xfrm>
            <a:off x="3781958" y="5866790"/>
            <a:ext cx="4747565" cy="503187"/>
          </a:xfrm>
          <a:prstGeom prst="wedgeRectCallout">
            <a:avLst>
              <a:gd name="adj1" fmla="val -25754"/>
              <a:gd name="adj2" fmla="val -729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左に示した保安業務の全体工程のうち</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を適用する部分（例ではフロー③）の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概要と開発するスマート保安技術の機能等を記載ください。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046355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1"/>
            </p:custDataLst>
            <p:extLst>
              <p:ext uri="{D42A27DB-BD31-4B8C-83A1-F6EECF244321}">
                <p14:modId xmlns:p14="http://schemas.microsoft.com/office/powerpoint/2010/main" val="15967403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3" name="オブジェクト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１－</a:t>
            </a:r>
            <a:r>
              <a:rPr lang="en-US" altLang="ja-JP" dirty="0">
                <a:solidFill>
                  <a:schemeClr val="tx1"/>
                </a:solidFill>
              </a:rPr>
              <a:t>3</a:t>
            </a:r>
            <a:r>
              <a:rPr lang="ja-JP" altLang="en-US" dirty="0">
                <a:latin typeface="Meiryo UI" panose="020B0604030504040204" pitchFamily="50" charset="-128"/>
                <a:ea typeface="Meiryo UI" panose="020B0604030504040204" pitchFamily="50" charset="-128"/>
                <a:sym typeface="Meiryo UI" panose="020B0604030504040204" pitchFamily="50" charset="-128"/>
              </a:rPr>
              <a:t>．期待される効果</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65026"/>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○○と○○のプロセスが集約することにより、○○％の省力化につながる。</a:t>
            </a:r>
          </a:p>
          <a:p>
            <a:pPr marL="211138" indent="-211138" eaLnBrk="1" hangingPunct="1">
              <a:buClr>
                <a:srgbClr val="5A5A5A"/>
              </a:buClr>
              <a:buSzPct val="100000"/>
              <a:buFont typeface="Wingdings"/>
              <a:buChar char="n"/>
            </a:pPr>
            <a:r>
              <a:rPr lang="ja-JP" altLang="en-US" dirty="0">
                <a:solidFill>
                  <a:schemeClr val="accent2"/>
                </a:solidFill>
              </a:rPr>
              <a:t>○○では、○○により常時点検できるようになり、○○の効果を得られる。</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2" name="四角形吹き出し 27">
            <a:extLst>
              <a:ext uri="{FF2B5EF4-FFF2-40B4-BE49-F238E27FC236}">
                <a16:creationId xmlns:a16="http://schemas.microsoft.com/office/drawing/2014/main" id="{4C3E14D9-2576-4781-AEB5-8E7DDAC229DE}"/>
              </a:ext>
            </a:extLst>
          </p:cNvPr>
          <p:cNvSpPr/>
          <p:nvPr/>
        </p:nvSpPr>
        <p:spPr bwMode="auto">
          <a:xfrm>
            <a:off x="3603728" y="6183855"/>
            <a:ext cx="1986635" cy="487308"/>
          </a:xfrm>
          <a:prstGeom prst="wedgeRectCallout">
            <a:avLst>
              <a:gd name="adj1" fmla="val -60135"/>
              <a:gd name="adj2" fmla="val -11582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矢印を使って導入前後のプロセスの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対応関係が分かるようにしてください。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73" name="四角形吹き出し 27">
            <a:extLst>
              <a:ext uri="{FF2B5EF4-FFF2-40B4-BE49-F238E27FC236}">
                <a16:creationId xmlns:a16="http://schemas.microsoft.com/office/drawing/2014/main" id="{73E80F8E-37C4-46D7-98B7-452367506EBA}"/>
              </a:ext>
            </a:extLst>
          </p:cNvPr>
          <p:cNvSpPr/>
          <p:nvPr/>
        </p:nvSpPr>
        <p:spPr bwMode="auto">
          <a:xfrm>
            <a:off x="429534" y="5985084"/>
            <a:ext cx="3048772" cy="805458"/>
          </a:xfrm>
          <a:prstGeom prst="wedgeRectCallout">
            <a:avLst>
              <a:gd name="adj1" fmla="val -14039"/>
              <a:gd name="adj2" fmla="val -67514"/>
            </a:avLst>
          </a:prstGeom>
          <a:solidFill>
            <a:schemeClr val="bg1"/>
          </a:solidFill>
          <a:ln w="12700" cap="flat" cmpd="sng" algn="ctr">
            <a:solidFill>
              <a:srgbClr val="FF00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スマート保安技術の適用範囲の業務フローについて、詳細なプロセスごとに変化を記載ください。（上図の例では前ページのフロー③をプロセス</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A~D</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に詳細化。スマート保安技術導入後には新たなプロセス</a:t>
            </a:r>
            <a:r>
              <a:rPr lang="en-US" altLang="ja-JP" dirty="0" err="1">
                <a:solidFill>
                  <a:srgbClr val="FF0000"/>
                </a:solidFill>
                <a:latin typeface="Meiryo UI" panose="020B0604030504040204" pitchFamily="50" charset="-128"/>
                <a:ea typeface="Meiryo UI" panose="020B0604030504040204" pitchFamily="50" charset="-128"/>
                <a:sym typeface="Meiryo UI" panose="020B0604030504040204" pitchFamily="50" charset="-128"/>
              </a:rPr>
              <a:t>a~c</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として業務概要や効果を記載）</a:t>
            </a:r>
          </a:p>
        </p:txBody>
      </p:sp>
      <p:cxnSp>
        <p:nvCxnSpPr>
          <p:cNvPr id="59" name="直線矢印コネクタ 58">
            <a:extLst>
              <a:ext uri="{FF2B5EF4-FFF2-40B4-BE49-F238E27FC236}">
                <a16:creationId xmlns:a16="http://schemas.microsoft.com/office/drawing/2014/main" id="{AC23A19A-6633-4788-9912-FA119B7E3DED}"/>
              </a:ext>
            </a:extLst>
          </p:cNvPr>
          <p:cNvCxnSpPr>
            <a:cxnSpLocks/>
            <a:stCxn id="115" idx="3"/>
            <a:endCxn id="104" idx="1"/>
          </p:cNvCxnSpPr>
          <p:nvPr/>
        </p:nvCxnSpPr>
        <p:spPr bwMode="auto">
          <a:xfrm>
            <a:off x="3331991" y="3427278"/>
            <a:ext cx="228539" cy="2209"/>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cxnSp>
        <p:nvCxnSpPr>
          <p:cNvPr id="61" name="直線矢印コネクタ 60">
            <a:extLst>
              <a:ext uri="{FF2B5EF4-FFF2-40B4-BE49-F238E27FC236}">
                <a16:creationId xmlns:a16="http://schemas.microsoft.com/office/drawing/2014/main" id="{94ADBB0A-BB61-4689-9A11-1C7A455CDAE2}"/>
              </a:ext>
            </a:extLst>
          </p:cNvPr>
          <p:cNvCxnSpPr>
            <a:cxnSpLocks/>
            <a:stCxn id="116" idx="3"/>
            <a:endCxn id="105" idx="1"/>
          </p:cNvCxnSpPr>
          <p:nvPr/>
        </p:nvCxnSpPr>
        <p:spPr bwMode="auto">
          <a:xfrm>
            <a:off x="3332055" y="4132859"/>
            <a:ext cx="228475" cy="372005"/>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cxnSp>
        <p:nvCxnSpPr>
          <p:cNvPr id="67" name="直線矢印コネクタ 66">
            <a:extLst>
              <a:ext uri="{FF2B5EF4-FFF2-40B4-BE49-F238E27FC236}">
                <a16:creationId xmlns:a16="http://schemas.microsoft.com/office/drawing/2014/main" id="{2E770196-8F5F-4D2E-93E7-5669861735E8}"/>
              </a:ext>
            </a:extLst>
          </p:cNvPr>
          <p:cNvCxnSpPr>
            <a:cxnSpLocks/>
            <a:stCxn id="117" idx="3"/>
            <a:endCxn id="105" idx="1"/>
          </p:cNvCxnSpPr>
          <p:nvPr/>
        </p:nvCxnSpPr>
        <p:spPr bwMode="auto">
          <a:xfrm flipV="1">
            <a:off x="3332055" y="4504864"/>
            <a:ext cx="228475" cy="360661"/>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cxnSp>
        <p:nvCxnSpPr>
          <p:cNvPr id="68" name="直線矢印コネクタ 67">
            <a:extLst>
              <a:ext uri="{FF2B5EF4-FFF2-40B4-BE49-F238E27FC236}">
                <a16:creationId xmlns:a16="http://schemas.microsoft.com/office/drawing/2014/main" id="{74CE1040-3CD3-4F49-A3F8-36A3EA568838}"/>
              </a:ext>
            </a:extLst>
          </p:cNvPr>
          <p:cNvCxnSpPr>
            <a:cxnSpLocks/>
            <a:stCxn id="118" idx="3"/>
            <a:endCxn id="106" idx="1"/>
          </p:cNvCxnSpPr>
          <p:nvPr/>
        </p:nvCxnSpPr>
        <p:spPr bwMode="auto">
          <a:xfrm flipV="1">
            <a:off x="3332055" y="5580241"/>
            <a:ext cx="228475" cy="2211"/>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grpSp>
        <p:nvGrpSpPr>
          <p:cNvPr id="75" name="グループ化 74">
            <a:extLst>
              <a:ext uri="{FF2B5EF4-FFF2-40B4-BE49-F238E27FC236}">
                <a16:creationId xmlns:a16="http://schemas.microsoft.com/office/drawing/2014/main" id="{39091984-F148-4046-AB10-30E5A5D2E0A1}"/>
              </a:ext>
            </a:extLst>
          </p:cNvPr>
          <p:cNvGrpSpPr/>
          <p:nvPr/>
        </p:nvGrpSpPr>
        <p:grpSpPr>
          <a:xfrm>
            <a:off x="6601097" y="2593401"/>
            <a:ext cx="2888978" cy="3291792"/>
            <a:chOff x="5904043" y="2403953"/>
            <a:chExt cx="3586033" cy="3291792"/>
          </a:xfrm>
        </p:grpSpPr>
        <p:grpSp>
          <p:nvGrpSpPr>
            <p:cNvPr id="76" name="グループ化 75">
              <a:extLst>
                <a:ext uri="{FF2B5EF4-FFF2-40B4-BE49-F238E27FC236}">
                  <a16:creationId xmlns:a16="http://schemas.microsoft.com/office/drawing/2014/main" id="{7A7F851F-9486-48C6-9BA9-B0EC55922F3E}"/>
                </a:ext>
              </a:extLst>
            </p:cNvPr>
            <p:cNvGrpSpPr/>
            <p:nvPr/>
          </p:nvGrpSpPr>
          <p:grpSpPr>
            <a:xfrm>
              <a:off x="5904411" y="2403953"/>
              <a:ext cx="3585665" cy="307777"/>
              <a:chOff x="1136650" y="2761183"/>
              <a:chExt cx="7632700" cy="307777"/>
            </a:xfrm>
          </p:grpSpPr>
          <p:sp>
            <p:nvSpPr>
              <p:cNvPr id="95" name="テキスト ボックス 94">
                <a:extLst>
                  <a:ext uri="{FF2B5EF4-FFF2-40B4-BE49-F238E27FC236}">
                    <a16:creationId xmlns:a16="http://schemas.microsoft.com/office/drawing/2014/main" id="{ABF29DBE-77BE-4A64-BE5E-68CE31E184D2}"/>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導入後の期待される効果（見込み）</a:t>
                </a:r>
              </a:p>
            </p:txBody>
          </p:sp>
          <p:cxnSp>
            <p:nvCxnSpPr>
              <p:cNvPr id="96" name="直線コネクタ 95">
                <a:extLst>
                  <a:ext uri="{FF2B5EF4-FFF2-40B4-BE49-F238E27FC236}">
                    <a16:creationId xmlns:a16="http://schemas.microsoft.com/office/drawing/2014/main" id="{1B3DB413-BE28-4BEB-B1CE-C8562945108C}"/>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91" name="正方形/長方形 90">
              <a:extLst>
                <a:ext uri="{FF2B5EF4-FFF2-40B4-BE49-F238E27FC236}">
                  <a16:creationId xmlns:a16="http://schemas.microsoft.com/office/drawing/2014/main" id="{A3AABAF0-0A9A-40F5-8217-F0F638684A6E}"/>
                </a:ext>
              </a:extLst>
            </p:cNvPr>
            <p:cNvSpPr/>
            <p:nvPr/>
          </p:nvSpPr>
          <p:spPr bwMode="auto">
            <a:xfrm>
              <a:off x="5904043" y="2940748"/>
              <a:ext cx="3585665"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判断精度〇％改善</a:t>
              </a:r>
            </a:p>
          </p:txBody>
        </p:sp>
        <p:sp>
          <p:nvSpPr>
            <p:cNvPr id="92" name="正方形/長方形 91">
              <a:extLst>
                <a:ext uri="{FF2B5EF4-FFF2-40B4-BE49-F238E27FC236}">
                  <a16:creationId xmlns:a16="http://schemas.microsoft.com/office/drawing/2014/main" id="{BF41D0EA-5DC5-4D88-858C-D43B4F99A1FA}"/>
                </a:ext>
              </a:extLst>
            </p:cNvPr>
            <p:cNvSpPr/>
            <p:nvPr/>
          </p:nvSpPr>
          <p:spPr bwMode="auto">
            <a:xfrm>
              <a:off x="5904410" y="3640669"/>
              <a:ext cx="3585297" cy="133815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スマート保安技術で無人監視の実現により、○○が不要</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点検回数が月〇回から</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回に削減</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4" name="正方形/長方形 93">
              <a:extLst>
                <a:ext uri="{FF2B5EF4-FFF2-40B4-BE49-F238E27FC236}">
                  <a16:creationId xmlns:a16="http://schemas.microsoft.com/office/drawing/2014/main" id="{4ACE8516-BE56-4211-9D81-F0955350B740}"/>
                </a:ext>
              </a:extLst>
            </p:cNvPr>
            <p:cNvSpPr/>
            <p:nvPr/>
          </p:nvSpPr>
          <p:spPr bwMode="auto">
            <a:xfrm>
              <a:off x="5904411" y="5091503"/>
              <a:ext cx="3585297"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導入前：故障時の修繕措置</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中心の対応</a:t>
              </a:r>
              <a:endParaRPr kumimoji="1" lang="en-US" altLang="ja-JP"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導入後：故障前の予防措置中心の対応</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grpSp>
        <p:nvGrpSpPr>
          <p:cNvPr id="97" name="グループ化 96">
            <a:extLst>
              <a:ext uri="{FF2B5EF4-FFF2-40B4-BE49-F238E27FC236}">
                <a16:creationId xmlns:a16="http://schemas.microsoft.com/office/drawing/2014/main" id="{BBDF9592-D40D-4686-B782-312C27E4745A}"/>
              </a:ext>
            </a:extLst>
          </p:cNvPr>
          <p:cNvGrpSpPr/>
          <p:nvPr/>
        </p:nvGrpSpPr>
        <p:grpSpPr>
          <a:xfrm>
            <a:off x="3560530" y="2593401"/>
            <a:ext cx="2910003" cy="3291793"/>
            <a:chOff x="3560530" y="2416653"/>
            <a:chExt cx="2910003" cy="3291793"/>
          </a:xfrm>
        </p:grpSpPr>
        <p:grpSp>
          <p:nvGrpSpPr>
            <p:cNvPr id="98" name="グループ化 97">
              <a:extLst>
                <a:ext uri="{FF2B5EF4-FFF2-40B4-BE49-F238E27FC236}">
                  <a16:creationId xmlns:a16="http://schemas.microsoft.com/office/drawing/2014/main" id="{7FBEA84D-8F2A-4B2D-988A-6BFE6C180482}"/>
                </a:ext>
              </a:extLst>
            </p:cNvPr>
            <p:cNvGrpSpPr/>
            <p:nvPr/>
          </p:nvGrpSpPr>
          <p:grpSpPr>
            <a:xfrm>
              <a:off x="3560530" y="2416653"/>
              <a:ext cx="2909939" cy="307777"/>
              <a:chOff x="1136650" y="2761183"/>
              <a:chExt cx="7632700" cy="307777"/>
            </a:xfrm>
          </p:grpSpPr>
          <p:sp>
            <p:nvSpPr>
              <p:cNvPr id="107" name="テキスト ボックス 106">
                <a:extLst>
                  <a:ext uri="{FF2B5EF4-FFF2-40B4-BE49-F238E27FC236}">
                    <a16:creationId xmlns:a16="http://schemas.microsoft.com/office/drawing/2014/main" id="{1A1738A9-D59B-4436-8A63-1C4866ABBD14}"/>
                  </a:ext>
                </a:extLst>
              </p:cNvPr>
              <p:cNvSpPr txBox="1">
                <a:spLocks noChangeArrowheads="1"/>
              </p:cNvSpPr>
              <p:nvPr/>
            </p:nvSpPr>
            <p:spPr bwMode="auto">
              <a:xfrm>
                <a:off x="4200661" y="2761183"/>
                <a:ext cx="4568689"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業務概要</a:t>
                </a:r>
              </a:p>
            </p:txBody>
          </p:sp>
          <p:cxnSp>
            <p:nvCxnSpPr>
              <p:cNvPr id="108" name="直線コネクタ 107">
                <a:extLst>
                  <a:ext uri="{FF2B5EF4-FFF2-40B4-BE49-F238E27FC236}">
                    <a16:creationId xmlns:a16="http://schemas.microsoft.com/office/drawing/2014/main" id="{20B62954-185A-4959-8C8C-EE07EB038B60}"/>
                  </a:ext>
                </a:extLst>
              </p:cNvPr>
              <p:cNvCxnSpPr>
                <a:cxnSpLocks/>
              </p:cNvCxnSpPr>
              <p:nvPr/>
            </p:nvCxnSpPr>
            <p:spPr>
              <a:xfrm>
                <a:off x="4200661" y="3068960"/>
                <a:ext cx="4568689"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9" name="テキスト ボックス 108">
                <a:extLst>
                  <a:ext uri="{FF2B5EF4-FFF2-40B4-BE49-F238E27FC236}">
                    <a16:creationId xmlns:a16="http://schemas.microsoft.com/office/drawing/2014/main" id="{FA4BC244-9D8F-44EC-BFA1-A888D561DADB}"/>
                  </a:ext>
                </a:extLst>
              </p:cNvPr>
              <p:cNvSpPr txBox="1">
                <a:spLocks noChangeArrowheads="1"/>
              </p:cNvSpPr>
              <p:nvPr/>
            </p:nvSpPr>
            <p:spPr bwMode="auto">
              <a:xfrm>
                <a:off x="1136650" y="2761183"/>
                <a:ext cx="2718757"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プロセス図</a:t>
                </a:r>
              </a:p>
            </p:txBody>
          </p:sp>
          <p:cxnSp>
            <p:nvCxnSpPr>
              <p:cNvPr id="110" name="直線コネクタ 109">
                <a:extLst>
                  <a:ext uri="{FF2B5EF4-FFF2-40B4-BE49-F238E27FC236}">
                    <a16:creationId xmlns:a16="http://schemas.microsoft.com/office/drawing/2014/main" id="{2EEAA539-55E8-4849-83B3-A376325D6578}"/>
                  </a:ext>
                </a:extLst>
              </p:cNvPr>
              <p:cNvCxnSpPr>
                <a:cxnSpLocks/>
              </p:cNvCxnSpPr>
              <p:nvPr/>
            </p:nvCxnSpPr>
            <p:spPr>
              <a:xfrm>
                <a:off x="1136650" y="3068960"/>
                <a:ext cx="271875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99" name="グループ化 98">
              <a:extLst>
                <a:ext uri="{FF2B5EF4-FFF2-40B4-BE49-F238E27FC236}">
                  <a16:creationId xmlns:a16="http://schemas.microsoft.com/office/drawing/2014/main" id="{B6C7280E-8334-41F7-8460-57FF98CA5D6F}"/>
                </a:ext>
              </a:extLst>
            </p:cNvPr>
            <p:cNvGrpSpPr/>
            <p:nvPr/>
          </p:nvGrpSpPr>
          <p:grpSpPr>
            <a:xfrm>
              <a:off x="3560530" y="2947787"/>
              <a:ext cx="1036516" cy="2760658"/>
              <a:chOff x="426727" y="3141663"/>
              <a:chExt cx="1650843" cy="2931738"/>
            </a:xfrm>
            <a:solidFill>
              <a:schemeClr val="accent5"/>
            </a:solidFill>
          </p:grpSpPr>
          <p:sp>
            <p:nvSpPr>
              <p:cNvPr id="104" name="フローチャート: 他ページ結合子 103">
                <a:extLst>
                  <a:ext uri="{FF2B5EF4-FFF2-40B4-BE49-F238E27FC236}">
                    <a16:creationId xmlns:a16="http://schemas.microsoft.com/office/drawing/2014/main" id="{0118ED29-2743-4026-92F4-A9F9F3514942}"/>
                  </a:ext>
                </a:extLst>
              </p:cNvPr>
              <p:cNvSpPr/>
              <p:nvPr/>
            </p:nvSpPr>
            <p:spPr bwMode="auto">
              <a:xfrm>
                <a:off x="426727" y="3141663"/>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a</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05" name="フローチャート: 他ページ結合子 104">
                <a:extLst>
                  <a:ext uri="{FF2B5EF4-FFF2-40B4-BE49-F238E27FC236}">
                    <a16:creationId xmlns:a16="http://schemas.microsoft.com/office/drawing/2014/main" id="{1A3D04C2-6290-4644-912A-B334B838E42F}"/>
                  </a:ext>
                </a:extLst>
              </p:cNvPr>
              <p:cNvSpPr/>
              <p:nvPr/>
            </p:nvSpPr>
            <p:spPr bwMode="auto">
              <a:xfrm>
                <a:off x="426727" y="3895445"/>
                <a:ext cx="1650843" cy="1424175"/>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b</a:t>
                </a:r>
              </a:p>
            </p:txBody>
          </p:sp>
          <p:sp>
            <p:nvSpPr>
              <p:cNvPr id="106" name="フローチャート: 他ページ結合子 105">
                <a:extLst>
                  <a:ext uri="{FF2B5EF4-FFF2-40B4-BE49-F238E27FC236}">
                    <a16:creationId xmlns:a16="http://schemas.microsoft.com/office/drawing/2014/main" id="{8E29AB00-EE5C-4373-99B3-65923213E398}"/>
                  </a:ext>
                </a:extLst>
              </p:cNvPr>
              <p:cNvSpPr/>
              <p:nvPr/>
            </p:nvSpPr>
            <p:spPr bwMode="auto">
              <a:xfrm>
                <a:off x="426727" y="5425701"/>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c</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grpSp>
        <p:grpSp>
          <p:nvGrpSpPr>
            <p:cNvPr id="100" name="グループ化 99">
              <a:extLst>
                <a:ext uri="{FF2B5EF4-FFF2-40B4-BE49-F238E27FC236}">
                  <a16:creationId xmlns:a16="http://schemas.microsoft.com/office/drawing/2014/main" id="{F962F513-8A5B-439A-B8BA-6345999B8830}"/>
                </a:ext>
              </a:extLst>
            </p:cNvPr>
            <p:cNvGrpSpPr/>
            <p:nvPr/>
          </p:nvGrpSpPr>
          <p:grpSpPr>
            <a:xfrm>
              <a:off x="4728673" y="2947788"/>
              <a:ext cx="1741860" cy="2760658"/>
              <a:chOff x="4728673" y="2953448"/>
              <a:chExt cx="1741860" cy="2754997"/>
            </a:xfrm>
          </p:grpSpPr>
          <p:sp>
            <p:nvSpPr>
              <p:cNvPr id="101" name="正方形/長方形 100">
                <a:extLst>
                  <a:ext uri="{FF2B5EF4-FFF2-40B4-BE49-F238E27FC236}">
                    <a16:creationId xmlns:a16="http://schemas.microsoft.com/office/drawing/2014/main" id="{CF7A4F18-6667-48A1-A904-023656413146}"/>
                  </a:ext>
                </a:extLst>
              </p:cNvPr>
              <p:cNvSpPr/>
              <p:nvPr/>
            </p:nvSpPr>
            <p:spPr bwMode="auto">
              <a:xfrm>
                <a:off x="4728673" y="2953448"/>
                <a:ext cx="174179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102" name="正方形/長方形 101">
                <a:extLst>
                  <a:ext uri="{FF2B5EF4-FFF2-40B4-BE49-F238E27FC236}">
                    <a16:creationId xmlns:a16="http://schemas.microsoft.com/office/drawing/2014/main" id="{A60DF92D-2A94-42D0-AA25-3707FCEB1801}"/>
                  </a:ext>
                </a:extLst>
              </p:cNvPr>
              <p:cNvSpPr/>
              <p:nvPr/>
            </p:nvSpPr>
            <p:spPr bwMode="auto">
              <a:xfrm>
                <a:off x="4728917" y="3657582"/>
                <a:ext cx="1741616" cy="1335406"/>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03" name="正方形/長方形 102">
                <a:extLst>
                  <a:ext uri="{FF2B5EF4-FFF2-40B4-BE49-F238E27FC236}">
                    <a16:creationId xmlns:a16="http://schemas.microsoft.com/office/drawing/2014/main" id="{C347A715-044E-4ED5-8D85-CE2E3252DFFA}"/>
                  </a:ext>
                </a:extLst>
              </p:cNvPr>
              <p:cNvSpPr/>
              <p:nvPr/>
            </p:nvSpPr>
            <p:spPr bwMode="auto">
              <a:xfrm>
                <a:off x="4728917" y="5104203"/>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grpSp>
      </p:grpSp>
      <p:grpSp>
        <p:nvGrpSpPr>
          <p:cNvPr id="111" name="グループ化 110">
            <a:extLst>
              <a:ext uri="{FF2B5EF4-FFF2-40B4-BE49-F238E27FC236}">
                <a16:creationId xmlns:a16="http://schemas.microsoft.com/office/drawing/2014/main" id="{0CB97848-A5DC-4267-9B3B-0086D20A89A1}"/>
              </a:ext>
            </a:extLst>
          </p:cNvPr>
          <p:cNvGrpSpPr/>
          <p:nvPr/>
        </p:nvGrpSpPr>
        <p:grpSpPr>
          <a:xfrm>
            <a:off x="415925" y="2593401"/>
            <a:ext cx="2916130" cy="3291793"/>
            <a:chOff x="415925" y="2416653"/>
            <a:chExt cx="2916130" cy="3291793"/>
          </a:xfrm>
        </p:grpSpPr>
        <p:grpSp>
          <p:nvGrpSpPr>
            <p:cNvPr id="112" name="グループ化 111">
              <a:extLst>
                <a:ext uri="{FF2B5EF4-FFF2-40B4-BE49-F238E27FC236}">
                  <a16:creationId xmlns:a16="http://schemas.microsoft.com/office/drawing/2014/main" id="{83B4878B-A5B1-4EDB-B3A1-9EA58CA53679}"/>
                </a:ext>
              </a:extLst>
            </p:cNvPr>
            <p:cNvGrpSpPr/>
            <p:nvPr/>
          </p:nvGrpSpPr>
          <p:grpSpPr>
            <a:xfrm>
              <a:off x="415925" y="2416653"/>
              <a:ext cx="2899413" cy="307777"/>
              <a:chOff x="1125409" y="2761183"/>
              <a:chExt cx="7643941" cy="307777"/>
            </a:xfrm>
          </p:grpSpPr>
          <p:sp>
            <p:nvSpPr>
              <p:cNvPr id="123" name="テキスト ボックス 122">
                <a:extLst>
                  <a:ext uri="{FF2B5EF4-FFF2-40B4-BE49-F238E27FC236}">
                    <a16:creationId xmlns:a16="http://schemas.microsoft.com/office/drawing/2014/main" id="{1C0FDD56-4CEE-4CAC-BAE4-F1875F835DD3}"/>
                  </a:ext>
                </a:extLst>
              </p:cNvPr>
              <p:cNvSpPr txBox="1">
                <a:spLocks noChangeArrowheads="1"/>
              </p:cNvSpPr>
              <p:nvPr/>
            </p:nvSpPr>
            <p:spPr bwMode="auto">
              <a:xfrm>
                <a:off x="4177322" y="2761183"/>
                <a:ext cx="4592028"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業務概要</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24" name="直線コネクタ 123">
                <a:extLst>
                  <a:ext uri="{FF2B5EF4-FFF2-40B4-BE49-F238E27FC236}">
                    <a16:creationId xmlns:a16="http://schemas.microsoft.com/office/drawing/2014/main" id="{37770608-8C3F-488F-BF48-0F75FAC448F0}"/>
                  </a:ext>
                </a:extLst>
              </p:cNvPr>
              <p:cNvCxnSpPr>
                <a:cxnSpLocks/>
              </p:cNvCxnSpPr>
              <p:nvPr/>
            </p:nvCxnSpPr>
            <p:spPr>
              <a:xfrm>
                <a:off x="4177322" y="3068960"/>
                <a:ext cx="459202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25" name="テキスト ボックス 124">
                <a:extLst>
                  <a:ext uri="{FF2B5EF4-FFF2-40B4-BE49-F238E27FC236}">
                    <a16:creationId xmlns:a16="http://schemas.microsoft.com/office/drawing/2014/main" id="{8297C10D-6C9B-4A46-8097-D3F1188C163A}"/>
                  </a:ext>
                </a:extLst>
              </p:cNvPr>
              <p:cNvSpPr txBox="1">
                <a:spLocks noChangeArrowheads="1"/>
              </p:cNvSpPr>
              <p:nvPr/>
            </p:nvSpPr>
            <p:spPr bwMode="auto">
              <a:xfrm>
                <a:off x="1125409" y="2761183"/>
                <a:ext cx="2706748"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プロセス図</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26" name="直線コネクタ 125">
                <a:extLst>
                  <a:ext uri="{FF2B5EF4-FFF2-40B4-BE49-F238E27FC236}">
                    <a16:creationId xmlns:a16="http://schemas.microsoft.com/office/drawing/2014/main" id="{BA080578-B465-4230-80E6-42AC8B879BF8}"/>
                  </a:ext>
                </a:extLst>
              </p:cNvPr>
              <p:cNvCxnSpPr>
                <a:cxnSpLocks/>
              </p:cNvCxnSpPr>
              <p:nvPr/>
            </p:nvCxnSpPr>
            <p:spPr>
              <a:xfrm>
                <a:off x="1136653" y="3068960"/>
                <a:ext cx="269550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13" name="グループ化 112">
              <a:extLst>
                <a:ext uri="{FF2B5EF4-FFF2-40B4-BE49-F238E27FC236}">
                  <a16:creationId xmlns:a16="http://schemas.microsoft.com/office/drawing/2014/main" id="{5094C0CD-A5ED-45B1-9559-AC226E68DBF4}"/>
                </a:ext>
              </a:extLst>
            </p:cNvPr>
            <p:cNvGrpSpPr/>
            <p:nvPr/>
          </p:nvGrpSpPr>
          <p:grpSpPr>
            <a:xfrm>
              <a:off x="420190" y="2947787"/>
              <a:ext cx="1036516" cy="2760658"/>
              <a:chOff x="426727" y="3141663"/>
              <a:chExt cx="1650843" cy="2931738"/>
            </a:xfrm>
            <a:solidFill>
              <a:schemeClr val="accent5"/>
            </a:solidFill>
          </p:grpSpPr>
          <p:sp>
            <p:nvSpPr>
              <p:cNvPr id="119" name="フローチャート: 他ページ結合子 118">
                <a:extLst>
                  <a:ext uri="{FF2B5EF4-FFF2-40B4-BE49-F238E27FC236}">
                    <a16:creationId xmlns:a16="http://schemas.microsoft.com/office/drawing/2014/main" id="{0E4B88D7-3395-424D-B277-06FC9C7EF235}"/>
                  </a:ext>
                </a:extLst>
              </p:cNvPr>
              <p:cNvSpPr/>
              <p:nvPr/>
            </p:nvSpPr>
            <p:spPr bwMode="auto">
              <a:xfrm>
                <a:off x="426727" y="3141663"/>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プロセス</a:t>
                </a:r>
                <a:r>
                  <a:rPr kumimoji="1" lang="en-US" altLang="ja-JP"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A</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20" name="フローチャート: 他ページ結合子 119">
                <a:extLst>
                  <a:ext uri="{FF2B5EF4-FFF2-40B4-BE49-F238E27FC236}">
                    <a16:creationId xmlns:a16="http://schemas.microsoft.com/office/drawing/2014/main" id="{5A7A77DF-3C78-42A1-9BE5-76F6A40C9B2D}"/>
                  </a:ext>
                </a:extLst>
              </p:cNvPr>
              <p:cNvSpPr/>
              <p:nvPr/>
            </p:nvSpPr>
            <p:spPr bwMode="auto">
              <a:xfrm>
                <a:off x="426727" y="3895445"/>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kumimoji="1" lang="en-US" altLang="ja-JP"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B</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21" name="フローチャート: 他ページ結合子 120">
                <a:extLst>
                  <a:ext uri="{FF2B5EF4-FFF2-40B4-BE49-F238E27FC236}">
                    <a16:creationId xmlns:a16="http://schemas.microsoft.com/office/drawing/2014/main" id="{530E6498-523E-42B0-B3E5-4FC16562F8B7}"/>
                  </a:ext>
                </a:extLst>
              </p:cNvPr>
              <p:cNvSpPr/>
              <p:nvPr/>
            </p:nvSpPr>
            <p:spPr bwMode="auto">
              <a:xfrm>
                <a:off x="426727" y="4671919"/>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C</a:t>
                </a:r>
              </a:p>
            </p:txBody>
          </p:sp>
          <p:sp>
            <p:nvSpPr>
              <p:cNvPr id="122" name="フローチャート: 他ページ結合子 121">
                <a:extLst>
                  <a:ext uri="{FF2B5EF4-FFF2-40B4-BE49-F238E27FC236}">
                    <a16:creationId xmlns:a16="http://schemas.microsoft.com/office/drawing/2014/main" id="{C387D099-46CE-43E2-A924-5CAFC3310498}"/>
                  </a:ext>
                </a:extLst>
              </p:cNvPr>
              <p:cNvSpPr/>
              <p:nvPr/>
            </p:nvSpPr>
            <p:spPr bwMode="auto">
              <a:xfrm>
                <a:off x="426727" y="5425701"/>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D</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grpSp>
        <p:grpSp>
          <p:nvGrpSpPr>
            <p:cNvPr id="114" name="グループ化 113">
              <a:extLst>
                <a:ext uri="{FF2B5EF4-FFF2-40B4-BE49-F238E27FC236}">
                  <a16:creationId xmlns:a16="http://schemas.microsoft.com/office/drawing/2014/main" id="{2241F84C-591F-40D1-AD04-0A3BF24095ED}"/>
                </a:ext>
              </a:extLst>
            </p:cNvPr>
            <p:cNvGrpSpPr/>
            <p:nvPr/>
          </p:nvGrpSpPr>
          <p:grpSpPr>
            <a:xfrm>
              <a:off x="1590195" y="2947788"/>
              <a:ext cx="1741860" cy="2760658"/>
              <a:chOff x="1590195" y="2953448"/>
              <a:chExt cx="1741860" cy="2754997"/>
            </a:xfrm>
          </p:grpSpPr>
          <p:sp>
            <p:nvSpPr>
              <p:cNvPr id="115" name="正方形/長方形 114">
                <a:extLst>
                  <a:ext uri="{FF2B5EF4-FFF2-40B4-BE49-F238E27FC236}">
                    <a16:creationId xmlns:a16="http://schemas.microsoft.com/office/drawing/2014/main" id="{DB037DDC-9EFD-490C-8730-2BE295A60F25}"/>
                  </a:ext>
                </a:extLst>
              </p:cNvPr>
              <p:cNvSpPr/>
              <p:nvPr/>
            </p:nvSpPr>
            <p:spPr bwMode="auto">
              <a:xfrm>
                <a:off x="1590195" y="2953448"/>
                <a:ext cx="174179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116" name="正方形/長方形 115">
                <a:extLst>
                  <a:ext uri="{FF2B5EF4-FFF2-40B4-BE49-F238E27FC236}">
                    <a16:creationId xmlns:a16="http://schemas.microsoft.com/office/drawing/2014/main" id="{BB281B62-0067-4988-8DB6-9D0A564D5C2B}"/>
                  </a:ext>
                </a:extLst>
              </p:cNvPr>
              <p:cNvSpPr/>
              <p:nvPr/>
            </p:nvSpPr>
            <p:spPr bwMode="auto">
              <a:xfrm>
                <a:off x="1590439" y="3657582"/>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17" name="正方形/長方形 116">
                <a:extLst>
                  <a:ext uri="{FF2B5EF4-FFF2-40B4-BE49-F238E27FC236}">
                    <a16:creationId xmlns:a16="http://schemas.microsoft.com/office/drawing/2014/main" id="{76CFB9F9-1640-4EF5-876A-9C23587BC92A}"/>
                  </a:ext>
                </a:extLst>
              </p:cNvPr>
              <p:cNvSpPr/>
              <p:nvPr/>
            </p:nvSpPr>
            <p:spPr bwMode="auto">
              <a:xfrm>
                <a:off x="1590439" y="4388746"/>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18" name="正方形/長方形 117">
                <a:extLst>
                  <a:ext uri="{FF2B5EF4-FFF2-40B4-BE49-F238E27FC236}">
                    <a16:creationId xmlns:a16="http://schemas.microsoft.com/office/drawing/2014/main" id="{B651E5DB-9501-4BC4-B406-43B056CF622E}"/>
                  </a:ext>
                </a:extLst>
              </p:cNvPr>
              <p:cNvSpPr/>
              <p:nvPr/>
            </p:nvSpPr>
            <p:spPr bwMode="auto">
              <a:xfrm>
                <a:off x="1590439" y="5104203"/>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grpSp>
      </p:grpSp>
      <p:grpSp>
        <p:nvGrpSpPr>
          <p:cNvPr id="127" name="グループ化 126">
            <a:extLst>
              <a:ext uri="{FF2B5EF4-FFF2-40B4-BE49-F238E27FC236}">
                <a16:creationId xmlns:a16="http://schemas.microsoft.com/office/drawing/2014/main" id="{C841AE43-EC19-4CB4-947F-F8C6A6879FF4}"/>
              </a:ext>
            </a:extLst>
          </p:cNvPr>
          <p:cNvGrpSpPr/>
          <p:nvPr/>
        </p:nvGrpSpPr>
        <p:grpSpPr>
          <a:xfrm>
            <a:off x="420189" y="2200757"/>
            <a:ext cx="2895149" cy="307777"/>
            <a:chOff x="1136650" y="2761183"/>
            <a:chExt cx="7632700" cy="307777"/>
          </a:xfrm>
        </p:grpSpPr>
        <p:sp>
          <p:nvSpPr>
            <p:cNvPr id="128" name="テキスト ボックス 127">
              <a:extLst>
                <a:ext uri="{FF2B5EF4-FFF2-40B4-BE49-F238E27FC236}">
                  <a16:creationId xmlns:a16="http://schemas.microsoft.com/office/drawing/2014/main" id="{B1D8B620-D77D-40A2-B015-EEC3C9DA0C6A}"/>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導入前</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29" name="直線コネクタ 128">
              <a:extLst>
                <a:ext uri="{FF2B5EF4-FFF2-40B4-BE49-F238E27FC236}">
                  <a16:creationId xmlns:a16="http://schemas.microsoft.com/office/drawing/2014/main" id="{CA26C1E9-C786-4AC9-940E-72CEB2B3EA25}"/>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30" name="グループ化 129">
            <a:extLst>
              <a:ext uri="{FF2B5EF4-FFF2-40B4-BE49-F238E27FC236}">
                <a16:creationId xmlns:a16="http://schemas.microsoft.com/office/drawing/2014/main" id="{3668C623-97E3-45DF-BD95-C940EC6CFC29}"/>
              </a:ext>
            </a:extLst>
          </p:cNvPr>
          <p:cNvGrpSpPr/>
          <p:nvPr/>
        </p:nvGrpSpPr>
        <p:grpSpPr>
          <a:xfrm>
            <a:off x="3560530" y="2200757"/>
            <a:ext cx="5929545" cy="307777"/>
            <a:chOff x="1136650" y="2761183"/>
            <a:chExt cx="7632700" cy="307777"/>
          </a:xfrm>
        </p:grpSpPr>
        <p:sp>
          <p:nvSpPr>
            <p:cNvPr id="131" name="テキスト ボックス 130">
              <a:extLst>
                <a:ext uri="{FF2B5EF4-FFF2-40B4-BE49-F238E27FC236}">
                  <a16:creationId xmlns:a16="http://schemas.microsoft.com/office/drawing/2014/main" id="{BB25DAC8-99C2-4410-BF04-C5872A8DA8AF}"/>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導入後</a:t>
              </a:r>
            </a:p>
          </p:txBody>
        </p:sp>
        <p:cxnSp>
          <p:nvCxnSpPr>
            <p:cNvPr id="132" name="直線コネクタ 131">
              <a:extLst>
                <a:ext uri="{FF2B5EF4-FFF2-40B4-BE49-F238E27FC236}">
                  <a16:creationId xmlns:a16="http://schemas.microsoft.com/office/drawing/2014/main" id="{698DC187-AB98-40F0-8620-B94DC3B381C4}"/>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70" name="四角形吹き出し 27">
            <a:extLst>
              <a:ext uri="{FF2B5EF4-FFF2-40B4-BE49-F238E27FC236}">
                <a16:creationId xmlns:a16="http://schemas.microsoft.com/office/drawing/2014/main" id="{CF188C9C-AA3F-458B-941A-A5048D6E5D4D}"/>
              </a:ext>
            </a:extLst>
          </p:cNvPr>
          <p:cNvSpPr/>
          <p:nvPr/>
        </p:nvSpPr>
        <p:spPr bwMode="auto">
          <a:xfrm>
            <a:off x="6445711" y="1271819"/>
            <a:ext cx="2729223" cy="1154817"/>
          </a:xfrm>
          <a:prstGeom prst="wedgeRectCallout">
            <a:avLst>
              <a:gd name="adj1" fmla="val 20307"/>
              <a:gd name="adj2" fmla="val 63722"/>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効果が存在する項目のみ記載ください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複数のプロセスで</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つの効果を記載する形も可</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なお、算定の考え方についても記載ください。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定量効果の記載が難しい場合は、</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導入前後の変化が定性的に分かる</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よう記載ください。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629301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33354287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554" imgH="551" progId="TCLayout.ActiveDocument.1">
                  <p:embed/>
                </p:oleObj>
              </mc:Choice>
              <mc:Fallback>
                <p:oleObj name="think-cell スライド" r:id="rId5" imgW="554" imgH="551" progId="TCLayout.ActiveDocument.1">
                  <p:embed/>
                  <p:pic>
                    <p:nvPicPr>
                      <p:cNvPr id="2" name="オブジェクト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t>１－</a:t>
            </a:r>
            <a:r>
              <a:rPr lang="en-US" altLang="ja-JP" dirty="0">
                <a:solidFill>
                  <a:schemeClr val="tx1"/>
                </a:solidFill>
              </a:rPr>
              <a:t>3</a:t>
            </a:r>
            <a:r>
              <a:rPr lang="ja-JP" altLang="en-US" dirty="0"/>
              <a:t>．期待される効果（規制の見直しに関する検討方針）</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9" name="グループ化 5">
            <a:extLst>
              <a:ext uri="{FF2B5EF4-FFF2-40B4-BE49-F238E27FC236}">
                <a16:creationId xmlns:a16="http://schemas.microsoft.com/office/drawing/2014/main" id="{457245E8-2A55-47F2-A137-64C3BFFC5673}"/>
              </a:ext>
            </a:extLst>
          </p:cNvPr>
          <p:cNvGrpSpPr/>
          <p:nvPr/>
        </p:nvGrpSpPr>
        <p:grpSpPr>
          <a:xfrm>
            <a:off x="419101" y="1201715"/>
            <a:ext cx="1618864" cy="580609"/>
            <a:chOff x="1136650" y="2761183"/>
            <a:chExt cx="7632700" cy="307777"/>
          </a:xfrm>
        </p:grpSpPr>
        <p:sp>
          <p:nvSpPr>
            <p:cNvPr id="20" name="テキスト ボックス 19">
              <a:extLst>
                <a:ext uri="{FF2B5EF4-FFF2-40B4-BE49-F238E27FC236}">
                  <a16:creationId xmlns:a16="http://schemas.microsoft.com/office/drawing/2014/main" id="{320DBA47-840B-46BA-964F-965AEDD40F00}"/>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本実証における特徴</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21" name="直線コネクタ 20">
              <a:extLst>
                <a:ext uri="{FF2B5EF4-FFF2-40B4-BE49-F238E27FC236}">
                  <a16:creationId xmlns:a16="http://schemas.microsoft.com/office/drawing/2014/main" id="{59E5760A-56AA-49F3-AC7F-AF13504E3A7E}"/>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4" name="グループ化 5">
            <a:extLst>
              <a:ext uri="{FF2B5EF4-FFF2-40B4-BE49-F238E27FC236}">
                <a16:creationId xmlns:a16="http://schemas.microsoft.com/office/drawing/2014/main" id="{12646C98-AC38-41E9-AE95-2A9290A00496}"/>
              </a:ext>
            </a:extLst>
          </p:cNvPr>
          <p:cNvGrpSpPr/>
          <p:nvPr/>
        </p:nvGrpSpPr>
        <p:grpSpPr>
          <a:xfrm>
            <a:off x="2161309" y="1206943"/>
            <a:ext cx="2389750" cy="580609"/>
            <a:chOff x="1136650" y="2761183"/>
            <a:chExt cx="7632700" cy="307777"/>
          </a:xfrm>
        </p:grpSpPr>
        <p:sp>
          <p:nvSpPr>
            <p:cNvPr id="47" name="テキスト ボックス 46">
              <a:extLst>
                <a:ext uri="{FF2B5EF4-FFF2-40B4-BE49-F238E27FC236}">
                  <a16:creationId xmlns:a16="http://schemas.microsoft.com/office/drawing/2014/main" id="{AD89709F-6B8C-4F2C-ABFE-46BC88E3E3E1}"/>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該当する法規制および内容</a:t>
              </a:r>
              <a:b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b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 ※</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条項番号含む</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48" name="直線コネクタ 47">
              <a:extLst>
                <a:ext uri="{FF2B5EF4-FFF2-40B4-BE49-F238E27FC236}">
                  <a16:creationId xmlns:a16="http://schemas.microsoft.com/office/drawing/2014/main" id="{A21C9975-7E40-4DC8-A203-250C81F8ACF3}"/>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2" name="グループ化 5">
            <a:extLst>
              <a:ext uri="{FF2B5EF4-FFF2-40B4-BE49-F238E27FC236}">
                <a16:creationId xmlns:a16="http://schemas.microsoft.com/office/drawing/2014/main" id="{4C00AD18-87B7-4BB8-8546-B7732F2A723B}"/>
              </a:ext>
            </a:extLst>
          </p:cNvPr>
          <p:cNvGrpSpPr/>
          <p:nvPr/>
        </p:nvGrpSpPr>
        <p:grpSpPr>
          <a:xfrm>
            <a:off x="4646812" y="1206943"/>
            <a:ext cx="2346526" cy="580609"/>
            <a:chOff x="1136650" y="2761183"/>
            <a:chExt cx="7632700" cy="307777"/>
          </a:xfrm>
        </p:grpSpPr>
        <p:sp>
          <p:nvSpPr>
            <p:cNvPr id="53" name="テキスト ボックス 52">
              <a:extLst>
                <a:ext uri="{FF2B5EF4-FFF2-40B4-BE49-F238E27FC236}">
                  <a16:creationId xmlns:a16="http://schemas.microsoft.com/office/drawing/2014/main" id="{3738BEB4-E427-4A38-A299-7D0A3D0058D4}"/>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見直しの提言案</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現状想定</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cxnSp>
          <p:nvCxnSpPr>
            <p:cNvPr id="54" name="直線コネクタ 53">
              <a:extLst>
                <a:ext uri="{FF2B5EF4-FFF2-40B4-BE49-F238E27FC236}">
                  <a16:creationId xmlns:a16="http://schemas.microsoft.com/office/drawing/2014/main" id="{15FC9FA2-FBE1-4012-92D5-3F050D3A1444}"/>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9" name="グループ化 5">
            <a:extLst>
              <a:ext uri="{FF2B5EF4-FFF2-40B4-BE49-F238E27FC236}">
                <a16:creationId xmlns:a16="http://schemas.microsoft.com/office/drawing/2014/main" id="{800DABB6-FC03-4EAB-8C0F-AB9FE364F882}"/>
              </a:ext>
            </a:extLst>
          </p:cNvPr>
          <p:cNvGrpSpPr/>
          <p:nvPr/>
        </p:nvGrpSpPr>
        <p:grpSpPr>
          <a:xfrm>
            <a:off x="7080106" y="1196484"/>
            <a:ext cx="2346527" cy="580609"/>
            <a:chOff x="1136650" y="2761183"/>
            <a:chExt cx="7632700" cy="307777"/>
          </a:xfrm>
        </p:grpSpPr>
        <p:sp>
          <p:nvSpPr>
            <p:cNvPr id="61" name="テキスト ボックス 60">
              <a:extLst>
                <a:ext uri="{FF2B5EF4-FFF2-40B4-BE49-F238E27FC236}">
                  <a16:creationId xmlns:a16="http://schemas.microsoft.com/office/drawing/2014/main" id="{4E4D2623-2137-46A1-BB2F-13F4569BA2B3}"/>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提言に資する本実証で立証可能な</a:t>
              </a:r>
              <a:b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b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具体的根拠およびデータ</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現状想定</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cxnSp>
          <p:nvCxnSpPr>
            <p:cNvPr id="62" name="直線コネクタ 61">
              <a:extLst>
                <a:ext uri="{FF2B5EF4-FFF2-40B4-BE49-F238E27FC236}">
                  <a16:creationId xmlns:a16="http://schemas.microsoft.com/office/drawing/2014/main" id="{A5424D40-0774-4BCB-A1FE-AA4589FBD729}"/>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 name="グループ化 4">
            <a:extLst>
              <a:ext uri="{FF2B5EF4-FFF2-40B4-BE49-F238E27FC236}">
                <a16:creationId xmlns:a16="http://schemas.microsoft.com/office/drawing/2014/main" id="{22F986CE-B1D7-4F70-99BD-AC88B09AD607}"/>
              </a:ext>
            </a:extLst>
          </p:cNvPr>
          <p:cNvGrpSpPr/>
          <p:nvPr/>
        </p:nvGrpSpPr>
        <p:grpSpPr>
          <a:xfrm>
            <a:off x="419100" y="1855336"/>
            <a:ext cx="9065705" cy="4645699"/>
            <a:chOff x="419100" y="2383218"/>
            <a:chExt cx="9065705" cy="3976501"/>
          </a:xfrm>
        </p:grpSpPr>
        <p:sp>
          <p:nvSpPr>
            <p:cNvPr id="37" name="正方形/長方形 36">
              <a:extLst>
                <a:ext uri="{FF2B5EF4-FFF2-40B4-BE49-F238E27FC236}">
                  <a16:creationId xmlns:a16="http://schemas.microsoft.com/office/drawing/2014/main" id="{18E31B5D-9535-4C70-90C0-20469474783E}"/>
                </a:ext>
              </a:extLst>
            </p:cNvPr>
            <p:cNvSpPr/>
            <p:nvPr/>
          </p:nvSpPr>
          <p:spPr bwMode="auto">
            <a:xfrm>
              <a:off x="419100" y="2383218"/>
              <a:ext cx="1618865"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38" name="正方形/長方形 37">
              <a:extLst>
                <a:ext uri="{FF2B5EF4-FFF2-40B4-BE49-F238E27FC236}">
                  <a16:creationId xmlns:a16="http://schemas.microsoft.com/office/drawing/2014/main" id="{E7DDA5F6-2B47-4063-969B-C1047177B5D3}"/>
                </a:ext>
              </a:extLst>
            </p:cNvPr>
            <p:cNvSpPr/>
            <p:nvPr/>
          </p:nvSpPr>
          <p:spPr bwMode="auto">
            <a:xfrm>
              <a:off x="2157679" y="2395427"/>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複数記載可能</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0" name="正方形/長方形 39">
              <a:extLst>
                <a:ext uri="{FF2B5EF4-FFF2-40B4-BE49-F238E27FC236}">
                  <a16:creationId xmlns:a16="http://schemas.microsoft.com/office/drawing/2014/main" id="{FBDEFEF3-F572-4D52-B3AD-2279D5F6D559}"/>
                </a:ext>
              </a:extLst>
            </p:cNvPr>
            <p:cNvSpPr/>
            <p:nvPr/>
          </p:nvSpPr>
          <p:spPr bwMode="auto">
            <a:xfrm>
              <a:off x="4612947" y="2395427"/>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複数記載可能</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1" name="正方形/長方形 40">
              <a:extLst>
                <a:ext uri="{FF2B5EF4-FFF2-40B4-BE49-F238E27FC236}">
                  <a16:creationId xmlns:a16="http://schemas.microsoft.com/office/drawing/2014/main" id="{7A816500-BAF8-44BD-8B9B-E16B8BAD33C9}"/>
                </a:ext>
              </a:extLst>
            </p:cNvPr>
            <p:cNvSpPr/>
            <p:nvPr/>
          </p:nvSpPr>
          <p:spPr bwMode="auto">
            <a:xfrm>
              <a:off x="7088653" y="2395426"/>
              <a:ext cx="2393380" cy="1941531"/>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複数記載可能</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3" name="正方形/長方形 42">
              <a:extLst>
                <a:ext uri="{FF2B5EF4-FFF2-40B4-BE49-F238E27FC236}">
                  <a16:creationId xmlns:a16="http://schemas.microsoft.com/office/drawing/2014/main" id="{17C715D8-469A-4226-99AC-F6E5CA59337D}"/>
                </a:ext>
              </a:extLst>
            </p:cNvPr>
            <p:cNvSpPr/>
            <p:nvPr/>
          </p:nvSpPr>
          <p:spPr bwMode="auto">
            <a:xfrm>
              <a:off x="421872" y="4405980"/>
              <a:ext cx="1618865"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5" name="正方形/長方形 44">
              <a:extLst>
                <a:ext uri="{FF2B5EF4-FFF2-40B4-BE49-F238E27FC236}">
                  <a16:creationId xmlns:a16="http://schemas.microsoft.com/office/drawing/2014/main" id="{151C8F08-0A96-4256-BFE3-6CBCF45DEE24}"/>
                </a:ext>
              </a:extLst>
            </p:cNvPr>
            <p:cNvSpPr/>
            <p:nvPr/>
          </p:nvSpPr>
          <p:spPr bwMode="auto">
            <a:xfrm>
              <a:off x="2160451" y="4418189"/>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6" name="正方形/長方形 45">
              <a:extLst>
                <a:ext uri="{FF2B5EF4-FFF2-40B4-BE49-F238E27FC236}">
                  <a16:creationId xmlns:a16="http://schemas.microsoft.com/office/drawing/2014/main" id="{DF5E2801-FC01-4715-BF5A-0B27D2F7557D}"/>
                </a:ext>
              </a:extLst>
            </p:cNvPr>
            <p:cNvSpPr/>
            <p:nvPr/>
          </p:nvSpPr>
          <p:spPr bwMode="auto">
            <a:xfrm>
              <a:off x="4615719" y="4418189"/>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50" name="正方形/長方形 49">
              <a:extLst>
                <a:ext uri="{FF2B5EF4-FFF2-40B4-BE49-F238E27FC236}">
                  <a16:creationId xmlns:a16="http://schemas.microsoft.com/office/drawing/2014/main" id="{D54B3A8D-35D3-4E32-83BA-E8E9EB0FA8D9}"/>
                </a:ext>
              </a:extLst>
            </p:cNvPr>
            <p:cNvSpPr/>
            <p:nvPr/>
          </p:nvSpPr>
          <p:spPr bwMode="auto">
            <a:xfrm>
              <a:off x="7091425" y="4418188"/>
              <a:ext cx="2393380" cy="1941531"/>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grpSp>
      <p:sp>
        <p:nvSpPr>
          <p:cNvPr id="58" name="四角形吹き出し 9">
            <a:extLst>
              <a:ext uri="{FF2B5EF4-FFF2-40B4-BE49-F238E27FC236}">
                <a16:creationId xmlns:a16="http://schemas.microsoft.com/office/drawing/2014/main" id="{7D44802B-0EDD-46A8-8C54-13E6703C9ED9}"/>
              </a:ext>
            </a:extLst>
          </p:cNvPr>
          <p:cNvSpPr/>
          <p:nvPr/>
        </p:nvSpPr>
        <p:spPr bwMode="auto">
          <a:xfrm>
            <a:off x="2214411" y="4610837"/>
            <a:ext cx="2262791" cy="615870"/>
          </a:xfrm>
          <a:prstGeom prst="wedgeRectCallout">
            <a:avLst>
              <a:gd name="adj1" fmla="val -36749"/>
              <a:gd name="adj2" fmla="val -142401"/>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高圧ガス保安法等の該当する法規制の名称およびその内容</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条項番号があれば併せて記載</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を記載ください。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0" name="四角形吹き出し 9">
            <a:extLst>
              <a:ext uri="{FF2B5EF4-FFF2-40B4-BE49-F238E27FC236}">
                <a16:creationId xmlns:a16="http://schemas.microsoft.com/office/drawing/2014/main" id="{C5A2FAE1-B365-4E76-A0D8-389079BF8980}"/>
              </a:ext>
            </a:extLst>
          </p:cNvPr>
          <p:cNvSpPr/>
          <p:nvPr/>
        </p:nvSpPr>
        <p:spPr bwMode="auto">
          <a:xfrm>
            <a:off x="4673545" y="4610838"/>
            <a:ext cx="2242644" cy="1607083"/>
          </a:xfrm>
          <a:prstGeom prst="wedgeRectCallout">
            <a:avLst>
              <a:gd name="adj1" fmla="val -39109"/>
              <a:gd name="adj2" fmla="val -88068"/>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現状で想定される、具体的な提言案</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改定案</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を記載ください。提言案の内容は、以下のいづれかの視点での記載をお願いします。</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・当該技術による保安力向上等の理由から現状の保安規制・基準等の緩和を促すもの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・当該技術の導入障壁となり得る保安規制・基準等の変更・見直しを促すもの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3" name="四角形吹き出し 9">
            <a:extLst>
              <a:ext uri="{FF2B5EF4-FFF2-40B4-BE49-F238E27FC236}">
                <a16:creationId xmlns:a16="http://schemas.microsoft.com/office/drawing/2014/main" id="{835DC184-914A-4A6D-8809-76E95362D6D3}"/>
              </a:ext>
            </a:extLst>
          </p:cNvPr>
          <p:cNvSpPr/>
          <p:nvPr/>
        </p:nvSpPr>
        <p:spPr bwMode="auto">
          <a:xfrm>
            <a:off x="7164021" y="4610837"/>
            <a:ext cx="2242644" cy="1607083"/>
          </a:xfrm>
          <a:prstGeom prst="wedgeRectCallout">
            <a:avLst>
              <a:gd name="adj1" fmla="val -39109"/>
              <a:gd name="adj2" fmla="val -88068"/>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左記の提言に対する理由・根拠について、</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本事業で立証できる具体的な定量的な成果に基づいて説明ください</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立証可能性については、現状想定・見込みで構いません</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 </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4" name="四角形吹き出し 9">
            <a:extLst>
              <a:ext uri="{FF2B5EF4-FFF2-40B4-BE49-F238E27FC236}">
                <a16:creationId xmlns:a16="http://schemas.microsoft.com/office/drawing/2014/main" id="{EA905146-BBBB-44C1-8EDB-4EEB5A3A8F12}"/>
              </a:ext>
            </a:extLst>
          </p:cNvPr>
          <p:cNvSpPr/>
          <p:nvPr/>
        </p:nvSpPr>
        <p:spPr bwMode="auto">
          <a:xfrm>
            <a:off x="484203" y="4598132"/>
            <a:ext cx="1488657" cy="1478447"/>
          </a:xfrm>
          <a:prstGeom prst="wedgeRectCallout">
            <a:avLst>
              <a:gd name="adj1" fmla="val -36955"/>
              <a:gd name="adj2" fmla="val -87977"/>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実証技術の技術的特徴、</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前ページでご記載頂いた導入前後における業務変化</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本実証で実現可能となるポイント</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等を具体的に記載ください。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5" name="正方形/長方形 64">
            <a:extLst>
              <a:ext uri="{FF2B5EF4-FFF2-40B4-BE49-F238E27FC236}">
                <a16:creationId xmlns:a16="http://schemas.microsoft.com/office/drawing/2014/main" id="{E0E08FB4-DFA6-4994-A512-722C7DC669AA}"/>
              </a:ext>
            </a:extLst>
          </p:cNvPr>
          <p:cNvSpPr/>
          <p:nvPr/>
        </p:nvSpPr>
        <p:spPr bwMode="auto">
          <a:xfrm>
            <a:off x="6843085" y="179047"/>
            <a:ext cx="2884516" cy="750941"/>
          </a:xfrm>
          <a:prstGeom prst="rect">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rm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rPr>
              <a:t>本項目は、審査項目における加点項目としての位置づけとなります</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公募要領のうち「審査項目」のページを参照</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。本事業を通じた、今後の経済産業省による法規制の見直しに向けた参考となります。</a:t>
            </a:r>
          </a:p>
        </p:txBody>
      </p:sp>
    </p:spTree>
    <p:extLst>
      <p:ext uri="{BB962C8B-B14F-4D97-AF65-F5344CB8AC3E}">
        <p14:creationId xmlns:p14="http://schemas.microsoft.com/office/powerpoint/2010/main" val="3449830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ctrTitle"/>
          </p:nvPr>
        </p:nvSpPr>
        <p:spPr>
          <a:xfrm>
            <a:off x="730250" y="334302"/>
            <a:ext cx="5917293" cy="430887"/>
          </a:xfrm>
          <a:noFill/>
          <a:ln w="9525">
            <a:noFill/>
            <a:miter lim="800000"/>
            <a:headEnd/>
            <a:tailEnd/>
          </a:ln>
        </p:spPr>
        <p:txBody>
          <a:bodyPr vert="horz" wrap="square" lIns="0" tIns="0" rIns="0" bIns="0" numCol="1" anchor="ctr" anchorCtr="0" compatLnSpc="1">
            <a:prstTxWarp prst="textNoShape">
              <a:avLst/>
            </a:prstTxWarp>
            <a:spAutoFit/>
          </a:bodyPr>
          <a:lstStyle/>
          <a:p>
            <a:r>
              <a:rPr lang="ja-JP" altLang="en-US" dirty="0">
                <a:latin typeface="Meiryo UI" panose="020B0604030504040204" pitchFamily="50" charset="-128"/>
                <a:ea typeface="Meiryo UI" panose="020B0604030504040204" pitchFamily="50" charset="-128"/>
                <a:sym typeface="Meiryo UI" panose="020B0604030504040204" pitchFamily="50" charset="-128"/>
              </a:rPr>
              <a:t>２．実施事業の概要</a:t>
            </a:r>
          </a:p>
        </p:txBody>
      </p:sp>
      <p:sp>
        <p:nvSpPr>
          <p:cNvPr id="3" name="Rectangle 1"/>
          <p:cNvSpPr>
            <a:spLocks noChangeArrowheads="1"/>
          </p:cNvSpPr>
          <p:nvPr/>
        </p:nvSpPr>
        <p:spPr bwMode="auto">
          <a:xfrm>
            <a:off x="730250" y="858260"/>
            <a:ext cx="8602436" cy="5470472"/>
          </a:xfrm>
          <a:prstGeom prst="rect">
            <a:avLst/>
          </a:prstGeom>
          <a:noFill/>
          <a:ln w="9525">
            <a:solidFill>
              <a:schemeClr val="bg2">
                <a:lumMod val="75000"/>
              </a:schemeClr>
            </a:solidFill>
            <a:prstDash val="dash"/>
            <a:miter lim="800000"/>
            <a:headEnd/>
            <a:tailEnd/>
          </a:ln>
          <a:effectLst/>
        </p:spPr>
        <p:txBody>
          <a:bodyPr vert="horz" wrap="square" lIns="91440" tIns="45720" rIns="91440" bIns="45720" numCol="1" anchor="t" anchorCtr="0" compatLnSpc="1">
            <a:prstTxWarp prst="textNoShape">
              <a:avLst/>
            </a:prstTxWarp>
            <a:spAutoFit/>
          </a:bodyPr>
          <a:lstStyle/>
          <a:p>
            <a:pPr marL="180975" indent="-180975" algn="l">
              <a:lnSpc>
                <a:spcPct val="150000"/>
              </a:lnSpc>
              <a:spcBef>
                <a:spcPct val="0"/>
              </a:spcBef>
              <a:buClr>
                <a:srgbClr val="5A5A5A"/>
              </a:buClr>
              <a:buSzPct val="100000"/>
            </a:pPr>
            <a:r>
              <a:rPr lang="ja-JP" altLang="ja-JP" sz="1200" b="1" dirty="0">
                <a:solidFill>
                  <a:schemeClr val="tx1"/>
                </a:solidFill>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【提案を求める事項】</a:t>
            </a:r>
            <a:endParaRPr lang="en-US" altLang="ja-JP" sz="1200" b="1" dirty="0">
              <a:solidFill>
                <a:schemeClr val="tx1"/>
              </a:solidFill>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endParaRPr>
          </a:p>
          <a:p>
            <a:pPr marL="171450" indent="-171450" algn="l" eaLnBrk="0" hangingPunct="0">
              <a:lnSpc>
                <a:spcPct val="150000"/>
              </a:lnSpc>
              <a:spcBef>
                <a:spcPts val="600"/>
              </a:spcBef>
              <a:buClr>
                <a:srgbClr val="5A5A5A"/>
              </a:buClr>
              <a:buSzPct val="100000"/>
              <a:buFont typeface="Wingdings" panose="05000000000000000000" pitchFamily="2" charset="2"/>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2-1.</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実証事業の体制（単独申請の場合）</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実証体制について記載すること。</a:t>
            </a:r>
            <a:endPar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実証事業の体制の中で連携するスマート保安機器のサプライヤー名を記載すること。まだ選定しておらず、今後連携先を選定する場合はその旨を記載すること。</a:t>
            </a: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2-2</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a:t>
            </a: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実証事業の体制（共同申請、コンソーシアム申請の場合）</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共同申請、コンソーシアム申請のいずれで申請するのかを明記すること。</a:t>
            </a:r>
            <a:endPar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実証事業の体制の中で連携するスマート保安機器のサプライヤー名を記載すること。まだ選定しておらず、今後連携先を選定する場合はその旨を記載すること。</a:t>
            </a: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体制の全体像（スマート保安技術開発者、設備運営者等を含む）を記載し、各企業が共同申請者またはコンソーシアム登録申請者なのか外注先・委託先なのかが分かるように記載すること。またどのような目的で、どういった内容の役割分担、連携を進めるか説明すること。</a:t>
            </a: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連携事業者とのコンタクト状況や、連携についての合意状況について説明すること。　</a:t>
            </a: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2-4.</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実証事業のスケジュール</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実施項目毎に具体的なスケジュールを記載すること。また、想定される遅延リスクならびにその対応策を説明すること。</a:t>
            </a: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2-5.</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実証における実施項目および評価項目・検証方法</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実証事業中に取り組む実施項目（スマート保安技術の性能評価および現場での効果検証を含む）および各項目の実施方法を記載すること。特に、評価・検証方法については具体的に説明すること。</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a:lnSpc>
                <a:spcPct val="150000"/>
              </a:lnSpc>
              <a:spcBef>
                <a:spcPct val="0"/>
              </a:spcBef>
              <a:buClr>
                <a:srgbClr val="5A5A5A"/>
              </a:buClr>
              <a:buSzPct val="100000"/>
            </a:pPr>
            <a:endPar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p:txBody>
      </p:sp>
    </p:spTree>
    <p:extLst>
      <p:ext uri="{BB962C8B-B14F-4D97-AF65-F5344CB8AC3E}">
        <p14:creationId xmlns:p14="http://schemas.microsoft.com/office/powerpoint/2010/main" val="2298998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5341020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554" imgH="551" progId="TCLayout.ActiveDocument.1">
                  <p:embed/>
                </p:oleObj>
              </mc:Choice>
              <mc:Fallback>
                <p:oleObj name="think-cell スライド" r:id="rId5" imgW="554" imgH="551" progId="TCLayout.ActiveDocument.1">
                  <p:embed/>
                  <p:pic>
                    <p:nvPicPr>
                      <p:cNvPr id="2" name="オブジェクト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solidFill>
                  <a:schemeClr val="tx1"/>
                </a:solidFill>
              </a:rPr>
              <a:t>1</a:t>
            </a:r>
            <a:r>
              <a:rPr lang="ja-JP" altLang="en-US" dirty="0">
                <a:latin typeface="Meiryo UI" panose="020B0604030504040204" pitchFamily="50" charset="-128"/>
                <a:ea typeface="Meiryo UI" panose="020B0604030504040204" pitchFamily="50" charset="-128"/>
                <a:sym typeface="Meiryo UI" panose="020B0604030504040204" pitchFamily="50" charset="-128"/>
              </a:rPr>
              <a:t>．実証事業の</a:t>
            </a:r>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体制</a:t>
            </a:r>
            <a:r>
              <a:rPr lang="ja-JP" altLang="en-US" dirty="0">
                <a:latin typeface="Meiryo UI" panose="020B0604030504040204" pitchFamily="50" charset="-128"/>
                <a:ea typeface="Meiryo UI" panose="020B0604030504040204" pitchFamily="50" charset="-128"/>
                <a:sym typeface="Meiryo UI" panose="020B0604030504040204" pitchFamily="50" charset="-128"/>
              </a:rPr>
              <a:t>（単独申請の場合）</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（１／２）</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900503"/>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自社内では、主に</a:t>
            </a:r>
            <a:r>
              <a:rPr lang="ja-JP" altLang="en-US" dirty="0">
                <a:solidFill>
                  <a:schemeClr val="accent2"/>
                </a:solidFill>
              </a:rPr>
              <a:t>○○</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部と</a:t>
            </a:r>
            <a:r>
              <a:rPr lang="ja-JP" altLang="en-US" dirty="0">
                <a:solidFill>
                  <a:schemeClr val="accent2"/>
                </a:solidFill>
              </a:rPr>
              <a:t>○○</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部が</a:t>
            </a:r>
            <a:r>
              <a:rPr lang="ja-JP" altLang="en-US" dirty="0">
                <a:solidFill>
                  <a:schemeClr val="accent2"/>
                </a:solidFill>
              </a:rPr>
              <a:t>本実証事業を担当する。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今回提携するサプライヤーは</a:t>
            </a:r>
            <a:r>
              <a:rPr lang="en-US" altLang="ja-JP" dirty="0">
                <a:solidFill>
                  <a:schemeClr val="accent2"/>
                </a:solidFill>
              </a:rPr>
              <a:t>××</a:t>
            </a:r>
            <a:r>
              <a:rPr lang="ja-JP" altLang="en-US" dirty="0">
                <a:solidFill>
                  <a:schemeClr val="accent2"/>
                </a:solidFill>
              </a:rPr>
              <a:t>株式会社である。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○○仕様設計</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は</a:t>
            </a:r>
            <a:r>
              <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株式会社に、</a:t>
            </a:r>
            <a:r>
              <a:rPr lang="ja-JP" altLang="en-US" dirty="0">
                <a:solidFill>
                  <a:schemeClr val="accent2"/>
                </a:solidFill>
              </a:rPr>
              <a:t>○○開発</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は△△株式会社に委託する。</a:t>
            </a:r>
          </a:p>
        </p:txBody>
      </p:sp>
      <p:sp>
        <p:nvSpPr>
          <p:cNvPr id="8" name="正方形/長方形 7"/>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8" name="正方形/長方形 37"/>
          <p:cNvSpPr/>
          <p:nvPr/>
        </p:nvSpPr>
        <p:spPr bwMode="auto">
          <a:xfrm>
            <a:off x="630309" y="3387193"/>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開発</a:t>
            </a: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a:t>
            </a:r>
            <a:r>
              <a:rPr lang="en-US" altLang="ja-JP" dirty="0">
                <a:solidFill>
                  <a:schemeClr val="accent2"/>
                </a:solidFill>
                <a:latin typeface="Meiryo UI" panose="020B0604030504040204" pitchFamily="50" charset="-128"/>
                <a:ea typeface="Meiryo UI" panose="020B0604030504040204" pitchFamily="50" charset="-128"/>
              </a:rPr>
              <a:t>/PM</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39" name="正方形/長方形 38"/>
          <p:cNvSpPr/>
          <p:nvPr/>
        </p:nvSpPr>
        <p:spPr bwMode="auto">
          <a:xfrm>
            <a:off x="6193368" y="3387194"/>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chemeClr val="accent2"/>
                </a:solidFill>
                <a:latin typeface="Meiryo UI" panose="020B0604030504040204" pitchFamily="50" charset="-128"/>
                <a:ea typeface="Meiryo UI" panose="020B0604030504040204" pitchFamily="50" charset="-128"/>
              </a:rPr>
              <a:t>提携先　○○仕様設計</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40" name="正方形/長方形 39"/>
          <p:cNvSpPr/>
          <p:nvPr/>
        </p:nvSpPr>
        <p:spPr bwMode="auto">
          <a:xfrm>
            <a:off x="6193368" y="4322237"/>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chemeClr val="accent2"/>
                </a:solidFill>
                <a:latin typeface="Meiryo UI" panose="020B0604030504040204" pitchFamily="50" charset="-128"/>
                <a:ea typeface="Meiryo UI" panose="020B0604030504040204" pitchFamily="50" charset="-128"/>
              </a:rPr>
              <a:t>○○開発</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△△株式会社</a:t>
            </a:r>
            <a:endParaRPr lang="en-US" altLang="ja-JP" dirty="0">
              <a:solidFill>
                <a:schemeClr val="accent2"/>
              </a:solidFill>
              <a:latin typeface="Meiryo UI" panose="020B0604030504040204" pitchFamily="50" charset="-128"/>
              <a:ea typeface="Meiryo UI" panose="020B0604030504040204" pitchFamily="50" charset="-128"/>
            </a:endParaRPr>
          </a:p>
        </p:txBody>
      </p:sp>
      <p:cxnSp>
        <p:nvCxnSpPr>
          <p:cNvPr id="45" name="直線コネクタ 44"/>
          <p:cNvCxnSpPr>
            <a:stCxn id="38" idx="3"/>
            <a:endCxn id="39" idx="1"/>
          </p:cNvCxnSpPr>
          <p:nvPr/>
        </p:nvCxnSpPr>
        <p:spPr bwMode="auto">
          <a:xfrm>
            <a:off x="2201934" y="3639606"/>
            <a:ext cx="3991434" cy="1"/>
          </a:xfrm>
          <a:prstGeom prst="line">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46" name="カギ線コネクタ 45"/>
          <p:cNvCxnSpPr>
            <a:stCxn id="38" idx="3"/>
            <a:endCxn id="40" idx="1"/>
          </p:cNvCxnSpPr>
          <p:nvPr/>
        </p:nvCxnSpPr>
        <p:spPr bwMode="auto">
          <a:xfrm>
            <a:off x="2201934" y="3639606"/>
            <a:ext cx="3991434" cy="935044"/>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58" name="正方形/長方形 57"/>
          <p:cNvSpPr/>
          <p:nvPr/>
        </p:nvSpPr>
        <p:spPr bwMode="auto">
          <a:xfrm>
            <a:off x="3028426" y="2696632"/>
            <a:ext cx="6115572" cy="3763435"/>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60" name="テキスト ボックス 59"/>
          <p:cNvSpPr txBox="1"/>
          <p:nvPr/>
        </p:nvSpPr>
        <p:spPr>
          <a:xfrm>
            <a:off x="3028426" y="2370727"/>
            <a:ext cx="1261884" cy="313932"/>
          </a:xfrm>
          <a:prstGeom prst="rect">
            <a:avLst/>
          </a:prstGeom>
          <a:noFill/>
        </p:spPr>
        <p:txBody>
          <a:bodyPr wrap="none" rtlCol="0">
            <a:spAutoFit/>
          </a:bodyPr>
          <a:lstStyle/>
          <a:p>
            <a:pPr algn="l"/>
            <a:r>
              <a:rPr kumimoji="1" lang="ja-JP" altLang="en-US" sz="1200" dirty="0">
                <a:solidFill>
                  <a:schemeClr val="accent2"/>
                </a:solidFill>
                <a:latin typeface="Meiryo UI" panose="020B0604030504040204" pitchFamily="50" charset="-128"/>
                <a:ea typeface="Meiryo UI" panose="020B0604030504040204" pitchFamily="50" charset="-128"/>
              </a:rPr>
              <a:t>（委託先体制）</a:t>
            </a:r>
          </a:p>
        </p:txBody>
      </p:sp>
      <p:sp>
        <p:nvSpPr>
          <p:cNvPr id="16" name="正方形/長方形 15"/>
          <p:cNvSpPr/>
          <p:nvPr/>
        </p:nvSpPr>
        <p:spPr bwMode="auto">
          <a:xfrm>
            <a:off x="6193368" y="5257280"/>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chemeClr val="accent2"/>
                </a:solidFill>
                <a:latin typeface="Meiryo UI" panose="020B0604030504040204" pitchFamily="50" charset="-128"/>
                <a:ea typeface="Meiryo UI" panose="020B0604030504040204" pitchFamily="50" charset="-128"/>
              </a:rPr>
              <a:t>センサー開発、設置</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○○株式会社</a:t>
            </a:r>
            <a:endParaRPr lang="en-US" altLang="ja-JP" dirty="0">
              <a:solidFill>
                <a:schemeClr val="accent2"/>
              </a:solidFill>
              <a:latin typeface="Meiryo UI" panose="020B0604030504040204" pitchFamily="50" charset="-128"/>
              <a:ea typeface="Meiryo UI" panose="020B0604030504040204" pitchFamily="50" charset="-128"/>
            </a:endParaRPr>
          </a:p>
        </p:txBody>
      </p:sp>
      <p:cxnSp>
        <p:nvCxnSpPr>
          <p:cNvPr id="17" name="カギ線コネクタ 16"/>
          <p:cNvCxnSpPr>
            <a:stCxn id="38" idx="3"/>
            <a:endCxn id="16" idx="1"/>
          </p:cNvCxnSpPr>
          <p:nvPr/>
        </p:nvCxnSpPr>
        <p:spPr bwMode="auto">
          <a:xfrm>
            <a:off x="2201934" y="3639606"/>
            <a:ext cx="3991434" cy="1870087"/>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Tree>
    <p:extLst>
      <p:ext uri="{BB962C8B-B14F-4D97-AF65-F5344CB8AC3E}">
        <p14:creationId xmlns:p14="http://schemas.microsoft.com/office/powerpoint/2010/main" val="3681608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23584448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554" imgH="551" progId="TCLayout.ActiveDocument.1">
                  <p:embed/>
                </p:oleObj>
              </mc:Choice>
              <mc:Fallback>
                <p:oleObj name="think-cell スライド" r:id="rId5" imgW="554" imgH="551" progId="TCLayout.ActiveDocument.1">
                  <p:embed/>
                  <p:pic>
                    <p:nvPicPr>
                      <p:cNvPr id="2" name="オブジェクト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rPr>
              <a:t>２－</a:t>
            </a:r>
            <a:r>
              <a:rPr lang="en-US" altLang="ja-JP" dirty="0">
                <a:solidFill>
                  <a:schemeClr val="tx1"/>
                </a:solidFill>
              </a:rPr>
              <a:t>1</a:t>
            </a:r>
            <a:r>
              <a:rPr lang="ja-JP" altLang="en-US" dirty="0">
                <a:solidFill>
                  <a:schemeClr val="tx1"/>
                </a:solidFill>
              </a:rPr>
              <a:t>．実証事業の体制（単独申請の場合）</a:t>
            </a:r>
            <a:r>
              <a:rPr lang="ja-JP" altLang="en-US" dirty="0">
                <a:solidFill>
                  <a:schemeClr val="accent2"/>
                </a:solidFill>
              </a:rPr>
              <a:t>（２／２）</a:t>
            </a:r>
            <a:endParaRPr lang="en-US" altLang="ja-JP" dirty="0">
              <a:solidFill>
                <a:schemeClr val="tx1"/>
              </a:solidFill>
            </a:endParaRPr>
          </a:p>
        </p:txBody>
      </p:sp>
      <p:graphicFrame>
        <p:nvGraphicFramePr>
          <p:cNvPr id="7" name="表 6"/>
          <p:cNvGraphicFramePr>
            <a:graphicFrameLocks noGrp="1"/>
          </p:cNvGraphicFramePr>
          <p:nvPr>
            <p:extLst>
              <p:ext uri="{D42A27DB-BD31-4B8C-83A1-F6EECF244321}">
                <p14:modId xmlns:p14="http://schemas.microsoft.com/office/powerpoint/2010/main" val="2906820149"/>
              </p:ext>
            </p:extLst>
          </p:nvPr>
        </p:nvGraphicFramePr>
        <p:xfrm>
          <a:off x="418726" y="2203465"/>
          <a:ext cx="9049124" cy="3276434"/>
        </p:xfrm>
        <a:graphic>
          <a:graphicData uri="http://schemas.openxmlformats.org/drawingml/2006/table">
            <a:tbl>
              <a:tblPr firstRow="1" bandRow="1">
                <a:tableStyleId>{5C22544A-7EE6-4342-B048-85BDC9FD1C3A}</a:tableStyleId>
              </a:tblPr>
              <a:tblGrid>
                <a:gridCol w="1439513">
                  <a:extLst>
                    <a:ext uri="{9D8B030D-6E8A-4147-A177-3AD203B41FA5}">
                      <a16:colId xmlns:a16="http://schemas.microsoft.com/office/drawing/2014/main" val="20000"/>
                    </a:ext>
                  </a:extLst>
                </a:gridCol>
                <a:gridCol w="1902403">
                  <a:extLst>
                    <a:ext uri="{9D8B030D-6E8A-4147-A177-3AD203B41FA5}">
                      <a16:colId xmlns:a16="http://schemas.microsoft.com/office/drawing/2014/main" val="20001"/>
                    </a:ext>
                  </a:extLst>
                </a:gridCol>
                <a:gridCol w="1902403">
                  <a:extLst>
                    <a:ext uri="{9D8B030D-6E8A-4147-A177-3AD203B41FA5}">
                      <a16:colId xmlns:a16="http://schemas.microsoft.com/office/drawing/2014/main" val="2892814046"/>
                    </a:ext>
                  </a:extLst>
                </a:gridCol>
                <a:gridCol w="3804805">
                  <a:extLst>
                    <a:ext uri="{9D8B030D-6E8A-4147-A177-3AD203B41FA5}">
                      <a16:colId xmlns:a16="http://schemas.microsoft.com/office/drawing/2014/main" val="4227817745"/>
                    </a:ext>
                  </a:extLst>
                </a:gridCol>
              </a:tblGrid>
              <a:tr h="259080">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実施体制</a:t>
                      </a:r>
                      <a:br>
                        <a:rPr kumimoji="1" lang="en-US" altLang="ja-JP" sz="1400" b="0" dirty="0">
                          <a:solidFill>
                            <a:schemeClr val="accent2"/>
                          </a:solidFill>
                          <a:latin typeface="Meiryo UI" panose="020B0604030504040204" pitchFamily="50" charset="-128"/>
                          <a:ea typeface="Meiryo UI" panose="020B0604030504040204" pitchFamily="50" charset="-128"/>
                        </a:rPr>
                      </a:br>
                      <a:r>
                        <a:rPr kumimoji="1" lang="ja-JP" altLang="en-US" sz="1400" b="0" dirty="0">
                          <a:solidFill>
                            <a:schemeClr val="accent2"/>
                          </a:solidFill>
                          <a:latin typeface="Meiryo UI" panose="020B0604030504040204" pitchFamily="50" charset="-128"/>
                          <a:ea typeface="Meiryo UI" panose="020B0604030504040204" pitchFamily="50" charset="-128"/>
                        </a:rPr>
                        <a:t>各企業</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対象業務</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コンタクト状況</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h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r h="259080">
                <a:tc vMerge="1">
                  <a:txBody>
                    <a:bodyPr/>
                    <a:lstStyle/>
                    <a:p>
                      <a:endParaRPr kumimoji="1" lang="ja-JP" altLang="en-US"/>
                    </a:p>
                  </a:txBody>
                  <a:tcPr/>
                </a:tc>
                <a:tc v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a:solidFill>
                            <a:schemeClr val="accent2"/>
                          </a:solidFill>
                          <a:latin typeface="Meiryo UI" panose="020B0604030504040204" pitchFamily="50" charset="-128"/>
                          <a:ea typeface="Meiryo UI" panose="020B0604030504040204" pitchFamily="50" charset="-128"/>
                        </a:rPr>
                        <a:t>合意状況</a:t>
                      </a:r>
                      <a:endParaRPr kumimoji="1" lang="ja-JP" altLang="en-US" b="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詳細</a:t>
                      </a:r>
                      <a:endParaRPr kumimoji="1" lang="ja-JP" altLang="en-US" b="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883837">
                <a:tc>
                  <a:txBody>
                    <a:bodyPr/>
                    <a:lstStyle/>
                    <a:p>
                      <a:pPr>
                        <a:spcAft>
                          <a:spcPts val="600"/>
                        </a:spcAft>
                      </a:pPr>
                      <a:r>
                        <a:rPr lang="en-US" altLang="ja-JP" sz="1200" dirty="0">
                          <a:solidFill>
                            <a:schemeClr val="accent2"/>
                          </a:solidFill>
                          <a:latin typeface="Meiryo UI" panose="020B0604030504040204" pitchFamily="50" charset="-128"/>
                          <a:ea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a:spcAft>
                          <a:spcPts val="600"/>
                        </a:spcAft>
                      </a:pPr>
                      <a:r>
                        <a:rPr kumimoji="1" lang="ja-JP" altLang="en-US" sz="1200" dirty="0">
                          <a:solidFill>
                            <a:schemeClr val="accent2"/>
                          </a:solidFill>
                          <a:latin typeface="Meiryo UI" panose="020B0604030504040204" pitchFamily="50" charset="-128"/>
                          <a:ea typeface="Meiryo UI" panose="020B0604030504040204" pitchFamily="50" charset="-128"/>
                        </a:rPr>
                        <a:t>（提携先・委託）</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○○仕様設計</a:t>
                      </a:r>
                      <a:endParaRPr kumimoji="1" lang="en-US" altLang="ja-JP"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a:solidFill>
                            <a:schemeClr val="accent2"/>
                          </a:solidFill>
                          <a:latin typeface="Meiryo UI" panose="020B0604030504040204" pitchFamily="50" charset="-128"/>
                          <a:ea typeface="Meiryo UI" panose="020B0604030504040204" pitchFamily="50" charset="-128"/>
                        </a:rPr>
                        <a:t>合意済</a:t>
                      </a:r>
                      <a:endParaRPr kumimoji="1" lang="ja-JP" altLang="en-US">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dirty="0">
                          <a:solidFill>
                            <a:schemeClr val="accent2"/>
                          </a:solidFill>
                          <a:latin typeface="Meiryo UI" panose="020B0604030504040204" pitchFamily="50" charset="-128"/>
                          <a:ea typeface="Meiryo UI" panose="020B0604030504040204" pitchFamily="50" charset="-128"/>
                        </a:rPr>
                        <a:t>概算費用、スケジュールについて合意済</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2"/>
                  </a:ext>
                </a:extLst>
              </a:tr>
              <a:tr h="883837">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○○開発</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dirty="0">
                          <a:solidFill>
                            <a:schemeClr val="accent2"/>
                          </a:solidFill>
                          <a:latin typeface="Meiryo UI" panose="020B0604030504040204" pitchFamily="50" charset="-128"/>
                          <a:ea typeface="Meiryo UI" panose="020B0604030504040204" pitchFamily="50" charset="-128"/>
                        </a:rPr>
                        <a:t>打診中</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先方の該当部内にて、現在検討中</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○月上旬に回答頂ける予定</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en-US" altLang="ja-JP" sz="1200" dirty="0">
                          <a:solidFill>
                            <a:schemeClr val="accent2"/>
                          </a:solidFill>
                          <a:latin typeface="Meiryo UI" panose="020B0604030504040204" pitchFamily="50" charset="-128"/>
                          <a:ea typeface="Meiryo UI" panose="020B0604030504040204" pitchFamily="50" charset="-128"/>
                        </a:rPr>
                        <a:t>※</a:t>
                      </a:r>
                      <a:r>
                        <a:rPr kumimoji="1" lang="ja-JP" altLang="en-US" sz="1200" dirty="0">
                          <a:solidFill>
                            <a:schemeClr val="accent2"/>
                          </a:solidFill>
                          <a:latin typeface="Meiryo UI" panose="020B0604030504040204" pitchFamily="50" charset="-128"/>
                          <a:ea typeface="Meiryo UI" panose="020B0604030504040204" pitchFamily="50" charset="-128"/>
                        </a:rPr>
                        <a:t>担当部長より内諾は頂いている状況</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883837">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センサー開発、設置</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委託先候補として検討中</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171450" indent="-171450">
                        <a:spcAft>
                          <a:spcPts val="600"/>
                        </a:spcAft>
                        <a:buFont typeface="Arial" panose="020B0604020202020204" pitchFamily="34" charset="0"/>
                        <a:buChar char="•"/>
                      </a:pPr>
                      <a:r>
                        <a:rPr kumimoji="1" lang="ja-JP" altLang="en-US" sz="1200" dirty="0">
                          <a:solidFill>
                            <a:schemeClr val="accent2"/>
                          </a:solidFill>
                          <a:latin typeface="Meiryo UI" panose="020B0604030504040204" pitchFamily="50" charset="-128"/>
                          <a:ea typeface="Meiryo UI" panose="020B0604030504040204" pitchFamily="50" charset="-128"/>
                        </a:rPr>
                        <a:t>過去に他補助金事業（○○）にて、共同で新規センサー開発を実施した実績があり、今回も委託先候補として検討中</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171450" indent="-171450">
                        <a:spcAft>
                          <a:spcPts val="600"/>
                        </a:spcAft>
                        <a:buFont typeface="Arial" panose="020B0604020202020204" pitchFamily="34" charset="0"/>
                        <a:buChar char="•"/>
                      </a:pPr>
                      <a:r>
                        <a:rPr kumimoji="1" lang="ja-JP" altLang="en-US" sz="1200" dirty="0">
                          <a:solidFill>
                            <a:schemeClr val="accent2"/>
                          </a:solidFill>
                          <a:latin typeface="Meiryo UI" panose="020B0604030504040204" pitchFamily="50" charset="-128"/>
                          <a:ea typeface="Meiryo UI" panose="020B0604030504040204" pitchFamily="50" charset="-128"/>
                        </a:rPr>
                        <a:t>△△株式会社が確定次第、調整開始予定</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687600448"/>
                  </a:ext>
                </a:extLst>
              </a:tr>
            </a:tbl>
          </a:graphicData>
        </a:graphic>
      </p:graphicFrame>
      <p:sp>
        <p:nvSpPr>
          <p:cNvPr id="6" name="Rectangle 3">
            <a:extLst>
              <a:ext uri="{FF2B5EF4-FFF2-40B4-BE49-F238E27FC236}">
                <a16:creationId xmlns:a16="http://schemas.microsoft.com/office/drawing/2014/main" id="{380900C8-6475-491E-8DA6-21E9E3AA18B5}"/>
              </a:ext>
            </a:extLst>
          </p:cNvPr>
          <p:cNvSpPr txBox="1">
            <a:spLocks noChangeArrowheads="1"/>
          </p:cNvSpPr>
          <p:nvPr/>
        </p:nvSpPr>
        <p:spPr bwMode="auto">
          <a:xfrm>
            <a:off x="418726" y="1285875"/>
            <a:ext cx="9064625" cy="2585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実施体制の各企業とのコンタクト状況については下記の通り。</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0" name="四角形吹き出し 9"/>
          <p:cNvSpPr/>
          <p:nvPr/>
        </p:nvSpPr>
        <p:spPr bwMode="auto">
          <a:xfrm>
            <a:off x="1386445" y="5724005"/>
            <a:ext cx="4288214" cy="454026"/>
          </a:xfrm>
          <a:prstGeom prst="wedgeRectCallout">
            <a:avLst>
              <a:gd name="adj1" fmla="val -44022"/>
              <a:gd name="adj2" fmla="val -13381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rgbClr val="FF0000"/>
                </a:solidFill>
                <a:latin typeface="Meiryo UI" panose="020B0604030504040204" pitchFamily="50" charset="-128"/>
                <a:ea typeface="Meiryo UI" panose="020B0604030504040204" pitchFamily="50" charset="-128"/>
              </a:rPr>
              <a:t>企業リストは委託先体制と一致させてください。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63045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4112853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554" imgH="551" progId="TCLayout.ActiveDocument.1">
                  <p:embed/>
                </p:oleObj>
              </mc:Choice>
              <mc:Fallback>
                <p:oleObj name="think-cell スライド" r:id="rId5" imgW="554" imgH="551" progId="TCLayout.ActiveDocument.1">
                  <p:embed/>
                  <p:pic>
                    <p:nvPicPr>
                      <p:cNvPr id="2" name="オブジェクト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spcCol="0" rtlCol="0" anchor="ctr" anchorCtr="0" compatLnSpc="1">
            <a:prstTxWarp prst="textNoShape">
              <a:avLst/>
            </a:prstTxWarp>
            <a:noAutofit/>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49960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2</a:t>
            </a:r>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a:t>
            </a:r>
            <a:r>
              <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3</a:t>
            </a:r>
            <a:r>
              <a:rPr lang="ja-JP" altLang="en-US" dirty="0">
                <a:latin typeface="Meiryo UI" panose="020B0604030504040204" pitchFamily="50" charset="-128"/>
                <a:ea typeface="Meiryo UI" panose="020B0604030504040204" pitchFamily="50" charset="-128"/>
                <a:sym typeface="Meiryo UI" panose="020B0604030504040204" pitchFamily="50" charset="-128"/>
              </a:rPr>
              <a:t>．実証事業の</a:t>
            </a:r>
            <a:r>
              <a:rPr lang="ja-JP" altLang="en-US" dirty="0">
                <a:solidFill>
                  <a:schemeClr val="tx1"/>
                </a:solidFill>
              </a:rPr>
              <a:t>体制</a:t>
            </a:r>
            <a:r>
              <a:rPr lang="ja-JP" altLang="en-US" dirty="0">
                <a:latin typeface="Meiryo UI" panose="020B0604030504040204" pitchFamily="50" charset="-128"/>
                <a:ea typeface="Meiryo UI" panose="020B0604030504040204" pitchFamily="50" charset="-128"/>
                <a:sym typeface="Meiryo UI" panose="020B0604030504040204" pitchFamily="50" charset="-128"/>
              </a:rPr>
              <a:t>（コンソーシアム申請、共同申請の場合）</a:t>
            </a:r>
            <a:r>
              <a:rPr lang="ja-JP" altLang="en-US" dirty="0">
                <a:solidFill>
                  <a:schemeClr val="accent2"/>
                </a:solidFill>
              </a:rPr>
              <a:t> （１／２）</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900503"/>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○○株式会社と（コンソーシアム</a:t>
            </a:r>
            <a:r>
              <a:rPr lang="en-US" altLang="ja-JP" dirty="0">
                <a:solidFill>
                  <a:schemeClr val="accent2"/>
                </a:solidFill>
              </a:rPr>
              <a:t>/</a:t>
            </a:r>
            <a:r>
              <a:rPr lang="ja-JP" altLang="en-US" dirty="0">
                <a:solidFill>
                  <a:schemeClr val="accent2"/>
                </a:solidFill>
              </a:rPr>
              <a:t>共同申請体制）を組み、弊社が幹事社を務める。</a:t>
            </a:r>
            <a:endParaRPr lang="en-US" altLang="ja-JP" dirty="0">
              <a:solidFill>
                <a:srgbClr val="FF0000"/>
              </a:solidFill>
            </a:endParaRPr>
          </a:p>
          <a:p>
            <a:pPr marL="211138" indent="-211138" eaLnBrk="1" hangingPunct="1">
              <a:buClr>
                <a:srgbClr val="5A5A5A"/>
              </a:buClr>
              <a:buSzPct val="100000"/>
              <a:buFont typeface="Wingdings"/>
              <a:buChar char="n"/>
            </a:pP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今回提携するサプライヤーは</a:t>
            </a:r>
            <a:r>
              <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株式会社である。</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211138" indent="-211138" eaLnBrk="1" hangingPunct="1">
              <a:buClr>
                <a:srgbClr val="5A5A5A"/>
              </a:buClr>
              <a:buSzPct val="100000"/>
              <a:buFont typeface="Wingdings"/>
              <a:buChar char="n"/>
            </a:pP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○○仕様設計について</a:t>
            </a:r>
            <a:r>
              <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株式会社に委託する。また、△△株式会社には○○開発を委託する。</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8" name="正方形/長方形 7"/>
          <p:cNvSpPr/>
          <p:nvPr/>
        </p:nvSpPr>
        <p:spPr bwMode="auto">
          <a:xfrm>
            <a:off x="1084787" y="3183599"/>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PM</a:t>
            </a:r>
            <a:r>
              <a:rPr lang="ja-JP" altLang="en-US" dirty="0">
                <a:solidFill>
                  <a:schemeClr val="accent2"/>
                </a:solidFill>
                <a:latin typeface="Meiryo UI" panose="020B0604030504040204" pitchFamily="50" charset="-128"/>
                <a:ea typeface="Meiryo UI" panose="020B0604030504040204" pitchFamily="50" charset="-128"/>
              </a:rPr>
              <a:t>（幹事社）</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0" name="正方形/長方形 9"/>
          <p:cNvSpPr/>
          <p:nvPr/>
        </p:nvSpPr>
        <p:spPr bwMode="auto">
          <a:xfrm>
            <a:off x="6159500" y="3183991"/>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○○仕様設計</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5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cxnSp>
        <p:nvCxnSpPr>
          <p:cNvPr id="16" name="直線コネクタ 15"/>
          <p:cNvCxnSpPr>
            <a:stCxn id="8" idx="3"/>
            <a:endCxn id="10" idx="1"/>
          </p:cNvCxnSpPr>
          <p:nvPr/>
        </p:nvCxnSpPr>
        <p:spPr bwMode="auto">
          <a:xfrm>
            <a:off x="2656412" y="3436012"/>
            <a:ext cx="3503088" cy="392"/>
          </a:xfrm>
          <a:prstGeom prst="line">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17" name="カギ線コネクタ 16"/>
          <p:cNvCxnSpPr>
            <a:cxnSpLocks/>
            <a:stCxn id="8" idx="3"/>
          </p:cNvCxnSpPr>
          <p:nvPr/>
        </p:nvCxnSpPr>
        <p:spPr bwMode="auto">
          <a:xfrm>
            <a:off x="2656412" y="3436012"/>
            <a:ext cx="3503088" cy="900774"/>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22" name="正方形/長方形 21"/>
          <p:cNvSpPr/>
          <p:nvPr/>
        </p:nvSpPr>
        <p:spPr bwMode="auto">
          <a:xfrm>
            <a:off x="2408236" y="5036342"/>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a:t>
            </a:r>
            <a:r>
              <a:rPr kumimoji="1" lang="ja-JP" altLang="en-US"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担当</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23" name="正方形/長方形 22"/>
          <p:cNvSpPr/>
          <p:nvPr/>
        </p:nvSpPr>
        <p:spPr bwMode="auto">
          <a:xfrm>
            <a:off x="2408237" y="4296040"/>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提携先　</a:t>
            </a: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担当</a:t>
            </a:r>
            <a:br>
              <a:rPr lang="en-US" altLang="ja-JP" dirty="0">
                <a:solidFill>
                  <a:schemeClr val="accent2"/>
                </a:solidFill>
                <a:latin typeface="Meiryo UI" panose="020B0604030504040204" pitchFamily="50" charset="-128"/>
                <a:ea typeface="Meiryo UI" panose="020B0604030504040204" pitchFamily="50" charset="-128"/>
              </a:rPr>
            </a:b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cxnSp>
        <p:nvCxnSpPr>
          <p:cNvPr id="25" name="カギ線コネクタ 24"/>
          <p:cNvCxnSpPr>
            <a:cxnSpLocks/>
            <a:stCxn id="8" idx="2"/>
            <a:endCxn id="23" idx="1"/>
          </p:cNvCxnSpPr>
          <p:nvPr/>
        </p:nvCxnSpPr>
        <p:spPr bwMode="auto">
          <a:xfrm rot="16200000" flipH="1">
            <a:off x="1709404" y="3849619"/>
            <a:ext cx="860029" cy="537637"/>
          </a:xfrm>
          <a:prstGeom prst="bentConnector2">
            <a:avLst/>
          </a:prstGeom>
          <a:solidFill>
            <a:schemeClr val="accent1"/>
          </a:solidFill>
          <a:ln w="12700" cap="flat" cmpd="sng" algn="ctr">
            <a:solidFill>
              <a:schemeClr val="accent2"/>
            </a:solidFill>
            <a:prstDash val="solid"/>
            <a:round/>
            <a:headEnd type="none" w="med" len="med"/>
            <a:tailEnd type="none" w="med" len="med"/>
          </a:ln>
          <a:effectLst/>
        </p:spPr>
      </p:cxnSp>
      <p:sp>
        <p:nvSpPr>
          <p:cNvPr id="26" name="正方形/長方形 25"/>
          <p:cNvSpPr/>
          <p:nvPr/>
        </p:nvSpPr>
        <p:spPr bwMode="auto">
          <a:xfrm>
            <a:off x="2408235" y="5825329"/>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○○担当</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28" name="正方形/長方形 27"/>
          <p:cNvSpPr/>
          <p:nvPr/>
        </p:nvSpPr>
        <p:spPr bwMode="auto">
          <a:xfrm>
            <a:off x="520700" y="2738963"/>
            <a:ext cx="4051300" cy="3829209"/>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29" name="正方形/長方形 28"/>
          <p:cNvSpPr/>
          <p:nvPr/>
        </p:nvSpPr>
        <p:spPr bwMode="auto">
          <a:xfrm>
            <a:off x="5092698" y="2738963"/>
            <a:ext cx="4051300" cy="3829209"/>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30" name="テキスト ボックス 29"/>
          <p:cNvSpPr txBox="1"/>
          <p:nvPr/>
        </p:nvSpPr>
        <p:spPr>
          <a:xfrm>
            <a:off x="443757" y="2399238"/>
            <a:ext cx="2773516" cy="289053"/>
          </a:xfrm>
          <a:prstGeom prst="rect">
            <a:avLst/>
          </a:prstGeom>
          <a:noFill/>
        </p:spPr>
        <p:txBody>
          <a:bodyPr wrap="none" rtlCol="0">
            <a:spAutoFit/>
          </a:bodyPr>
          <a:lstStyle/>
          <a:p>
            <a:pPr algn="l"/>
            <a:r>
              <a:rPr kumimoji="1" lang="ja-JP" altLang="en-US" sz="1200" dirty="0">
                <a:solidFill>
                  <a:schemeClr val="accent2"/>
                </a:solidFill>
                <a:latin typeface="Meiryo UI" panose="020B0604030504040204" pitchFamily="50" charset="-128"/>
                <a:ea typeface="Meiryo UI" panose="020B0604030504040204" pitchFamily="50" charset="-128"/>
              </a:rPr>
              <a:t>（コンソーシアム内体制</a:t>
            </a:r>
            <a:r>
              <a:rPr kumimoji="1" lang="en-US" altLang="ja-JP" sz="1200" dirty="0">
                <a:solidFill>
                  <a:schemeClr val="accent2"/>
                </a:solidFill>
                <a:latin typeface="Meiryo UI" panose="020B0604030504040204" pitchFamily="50" charset="-128"/>
                <a:ea typeface="Meiryo UI" panose="020B0604030504040204" pitchFamily="50" charset="-128"/>
              </a:rPr>
              <a:t>/</a:t>
            </a:r>
            <a:r>
              <a:rPr kumimoji="1" lang="ja-JP" altLang="en-US" sz="1200" dirty="0">
                <a:solidFill>
                  <a:schemeClr val="accent2"/>
                </a:solidFill>
                <a:latin typeface="Meiryo UI" panose="020B0604030504040204" pitchFamily="50" charset="-128"/>
                <a:ea typeface="Meiryo UI" panose="020B0604030504040204" pitchFamily="50" charset="-128"/>
              </a:rPr>
              <a:t>共同申請体制）</a:t>
            </a:r>
          </a:p>
        </p:txBody>
      </p:sp>
      <p:sp>
        <p:nvSpPr>
          <p:cNvPr id="31" name="テキスト ボックス 30"/>
          <p:cNvSpPr txBox="1"/>
          <p:nvPr/>
        </p:nvSpPr>
        <p:spPr>
          <a:xfrm>
            <a:off x="5169641" y="2399238"/>
            <a:ext cx="1261884" cy="313932"/>
          </a:xfrm>
          <a:prstGeom prst="rect">
            <a:avLst/>
          </a:prstGeom>
          <a:noFill/>
        </p:spPr>
        <p:txBody>
          <a:bodyPr wrap="none" rtlCol="0">
            <a:spAutoFit/>
          </a:bodyPr>
          <a:lstStyle/>
          <a:p>
            <a:pPr algn="l"/>
            <a:r>
              <a:rPr kumimoji="1" lang="ja-JP" altLang="en-US" sz="1200" dirty="0">
                <a:solidFill>
                  <a:schemeClr val="accent2"/>
                </a:solidFill>
                <a:latin typeface="Meiryo UI" panose="020B0604030504040204" pitchFamily="50" charset="-128"/>
                <a:ea typeface="Meiryo UI" panose="020B0604030504040204" pitchFamily="50" charset="-128"/>
              </a:rPr>
              <a:t>（委託先体制）</a:t>
            </a:r>
          </a:p>
        </p:txBody>
      </p:sp>
      <p:cxnSp>
        <p:nvCxnSpPr>
          <p:cNvPr id="37" name="カギ線コネクタ 24">
            <a:extLst>
              <a:ext uri="{FF2B5EF4-FFF2-40B4-BE49-F238E27FC236}">
                <a16:creationId xmlns:a16="http://schemas.microsoft.com/office/drawing/2014/main" id="{3AA0EBA6-9F37-4173-9FD8-13E1C003D31E}"/>
              </a:ext>
            </a:extLst>
          </p:cNvPr>
          <p:cNvCxnSpPr>
            <a:cxnSpLocks/>
            <a:stCxn id="8" idx="2"/>
            <a:endCxn id="22" idx="1"/>
          </p:cNvCxnSpPr>
          <p:nvPr/>
        </p:nvCxnSpPr>
        <p:spPr bwMode="auto">
          <a:xfrm rot="16200000" flipH="1">
            <a:off x="1339253" y="4219771"/>
            <a:ext cx="1600331" cy="537636"/>
          </a:xfrm>
          <a:prstGeom prst="bentConnector2">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39" name="カギ線コネクタ 24">
            <a:extLst>
              <a:ext uri="{FF2B5EF4-FFF2-40B4-BE49-F238E27FC236}">
                <a16:creationId xmlns:a16="http://schemas.microsoft.com/office/drawing/2014/main" id="{293954DC-2829-4C8B-A63B-8AE534C2C7B1}"/>
              </a:ext>
            </a:extLst>
          </p:cNvPr>
          <p:cNvCxnSpPr>
            <a:cxnSpLocks/>
            <a:stCxn id="8" idx="2"/>
            <a:endCxn id="26" idx="1"/>
          </p:cNvCxnSpPr>
          <p:nvPr/>
        </p:nvCxnSpPr>
        <p:spPr bwMode="auto">
          <a:xfrm rot="16200000" flipH="1">
            <a:off x="944758" y="4614265"/>
            <a:ext cx="2389318" cy="537635"/>
          </a:xfrm>
          <a:prstGeom prst="bentConnector2">
            <a:avLst/>
          </a:prstGeom>
          <a:solidFill>
            <a:schemeClr val="accent1"/>
          </a:solidFill>
          <a:ln w="12700" cap="flat" cmpd="sng" algn="ctr">
            <a:solidFill>
              <a:schemeClr val="accent2"/>
            </a:solidFill>
            <a:prstDash val="solid"/>
            <a:round/>
            <a:headEnd type="none" w="med" len="med"/>
            <a:tailEnd type="none" w="med" len="med"/>
          </a:ln>
          <a:effectLst/>
        </p:spPr>
      </p:cxnSp>
      <p:sp>
        <p:nvSpPr>
          <p:cNvPr id="61" name="正方形/長方形 60">
            <a:extLst>
              <a:ext uri="{FF2B5EF4-FFF2-40B4-BE49-F238E27FC236}">
                <a16:creationId xmlns:a16="http://schemas.microsoft.com/office/drawing/2014/main" id="{8A1CF82E-5CD3-4F9D-BC90-9C2BFCBE7847}"/>
              </a:ext>
            </a:extLst>
          </p:cNvPr>
          <p:cNvSpPr/>
          <p:nvPr/>
        </p:nvSpPr>
        <p:spPr bwMode="auto">
          <a:xfrm>
            <a:off x="6159500" y="4072866"/>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○○開発</a:t>
            </a:r>
            <a:endParaRPr lang="en-US" altLang="ja-JP" dirty="0">
              <a:solidFill>
                <a:schemeClr val="accent2"/>
              </a:solidFill>
              <a:latin typeface="Meiryo UI" panose="020B0604030504040204" pitchFamily="50" charset="-128"/>
              <a:ea typeface="Meiryo UI" panose="020B0604030504040204" pitchFamily="50" charset="-128"/>
            </a:endParaRPr>
          </a:p>
          <a:p>
            <a:pPr>
              <a:lnSpc>
                <a:spcPct val="50000"/>
              </a:lnSpc>
            </a:pP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24" name="正方形/長方形 23">
            <a:extLst>
              <a:ext uri="{FF2B5EF4-FFF2-40B4-BE49-F238E27FC236}">
                <a16:creationId xmlns:a16="http://schemas.microsoft.com/office/drawing/2014/main" id="{8A1CF82E-5CD3-4F9D-BC90-9C2BFCBE7847}"/>
              </a:ext>
            </a:extLst>
          </p:cNvPr>
          <p:cNvSpPr/>
          <p:nvPr/>
        </p:nvSpPr>
        <p:spPr bwMode="auto">
          <a:xfrm>
            <a:off x="6159500" y="4961741"/>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センサー開発・設置</a:t>
            </a:r>
            <a:endParaRPr lang="en-US" altLang="ja-JP" dirty="0">
              <a:solidFill>
                <a:schemeClr val="accent2"/>
              </a:solidFill>
              <a:latin typeface="Meiryo UI" panose="020B0604030504040204" pitchFamily="50" charset="-128"/>
              <a:ea typeface="Meiryo UI" panose="020B0604030504040204" pitchFamily="50" charset="-128"/>
            </a:endParaRPr>
          </a:p>
          <a:p>
            <a:pPr>
              <a:lnSpc>
                <a:spcPct val="50000"/>
              </a:lnSpc>
            </a:pP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cxnSp>
        <p:nvCxnSpPr>
          <p:cNvPr id="27" name="カギ線コネクタ 26"/>
          <p:cNvCxnSpPr>
            <a:cxnSpLocks/>
            <a:stCxn id="8" idx="3"/>
            <a:endCxn id="24" idx="1"/>
          </p:cNvCxnSpPr>
          <p:nvPr/>
        </p:nvCxnSpPr>
        <p:spPr bwMode="auto">
          <a:xfrm>
            <a:off x="2656412" y="3436012"/>
            <a:ext cx="3503088" cy="1778142"/>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32" name="四角形吹き出し 9">
            <a:extLst>
              <a:ext uri="{FF2B5EF4-FFF2-40B4-BE49-F238E27FC236}">
                <a16:creationId xmlns:a16="http://schemas.microsoft.com/office/drawing/2014/main" id="{4F5A008A-86E0-45C1-9ECD-B3A844DE1217}"/>
              </a:ext>
            </a:extLst>
          </p:cNvPr>
          <p:cNvSpPr/>
          <p:nvPr/>
        </p:nvSpPr>
        <p:spPr bwMode="auto">
          <a:xfrm>
            <a:off x="3369849" y="2650712"/>
            <a:ext cx="2159945" cy="693239"/>
          </a:xfrm>
          <a:prstGeom prst="wedgeRectCallout">
            <a:avLst>
              <a:gd name="adj1" fmla="val -61643"/>
              <a:gd name="adj2" fmla="val -66099"/>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コンソーシアム</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共同申請いずれなのかが</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分かるようにして下さい。</a:t>
            </a:r>
          </a:p>
        </p:txBody>
      </p:sp>
    </p:spTree>
    <p:extLst>
      <p:ext uri="{BB962C8B-B14F-4D97-AF65-F5344CB8AC3E}">
        <p14:creationId xmlns:p14="http://schemas.microsoft.com/office/powerpoint/2010/main" val="3193441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39125536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554" imgH="551" progId="TCLayout.ActiveDocument.1">
                  <p:embed/>
                </p:oleObj>
              </mc:Choice>
              <mc:Fallback>
                <p:oleObj name="think-cell スライド" r:id="rId5" imgW="554" imgH="551" progId="TCLayout.ActiveDocument.1">
                  <p:embed/>
                  <p:pic>
                    <p:nvPicPr>
                      <p:cNvPr id="2" name="オブジェクト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spcCol="0" rtlCol="0" anchor="ctr" anchorCtr="0" compatLnSpc="1">
            <a:prstTxWarp prst="textNoShape">
              <a:avLst/>
            </a:prstTxWarp>
            <a:noAutofit/>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49960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t>２－</a:t>
            </a:r>
            <a:r>
              <a:rPr lang="en-US" altLang="ja-JP" dirty="0">
                <a:solidFill>
                  <a:schemeClr val="tx1"/>
                </a:solidFill>
              </a:rPr>
              <a:t>2</a:t>
            </a:r>
            <a:r>
              <a:rPr lang="ja-JP" altLang="en-US" dirty="0">
                <a:solidFill>
                  <a:schemeClr val="tx1"/>
                </a:solidFill>
              </a:rPr>
              <a:t>、</a:t>
            </a:r>
            <a:r>
              <a:rPr lang="en-US" altLang="ja-JP" dirty="0">
                <a:solidFill>
                  <a:schemeClr val="tx1"/>
                </a:solidFill>
              </a:rPr>
              <a:t>3</a:t>
            </a:r>
            <a:r>
              <a:rPr lang="ja-JP" altLang="en-US" dirty="0">
                <a:solidFill>
                  <a:schemeClr val="tx1"/>
                </a:solidFill>
              </a:rPr>
              <a:t>．</a:t>
            </a:r>
            <a:r>
              <a:rPr lang="ja-JP" altLang="en-US" dirty="0"/>
              <a:t>実証事業の</a:t>
            </a:r>
            <a:r>
              <a:rPr lang="ja-JP" altLang="en-US" dirty="0">
                <a:solidFill>
                  <a:schemeClr val="tx1"/>
                </a:solidFill>
              </a:rPr>
              <a:t>体制</a:t>
            </a:r>
            <a:r>
              <a:rPr lang="ja-JP" altLang="en-US" dirty="0"/>
              <a:t>（コンソーシアム申請、共同申請の場合）</a:t>
            </a:r>
            <a:r>
              <a:rPr lang="ja-JP" altLang="en-US" dirty="0">
                <a:solidFill>
                  <a:schemeClr val="accent2"/>
                </a:solidFill>
              </a:rPr>
              <a:t> （２／２）</a:t>
            </a:r>
            <a:endParaRPr lang="en-US" altLang="ja-JP" b="0" dirty="0">
              <a:solidFill>
                <a:schemeClr val="tx1"/>
              </a:solidFill>
            </a:endParaRPr>
          </a:p>
        </p:txBody>
      </p:sp>
      <p:graphicFrame>
        <p:nvGraphicFramePr>
          <p:cNvPr id="7" name="表 6"/>
          <p:cNvGraphicFramePr>
            <a:graphicFrameLocks noGrp="1"/>
          </p:cNvGraphicFramePr>
          <p:nvPr>
            <p:extLst>
              <p:ext uri="{D42A27DB-BD31-4B8C-83A1-F6EECF244321}">
                <p14:modId xmlns:p14="http://schemas.microsoft.com/office/powerpoint/2010/main" val="1799640951"/>
              </p:ext>
            </p:extLst>
          </p:nvPr>
        </p:nvGraphicFramePr>
        <p:xfrm>
          <a:off x="415923" y="2203465"/>
          <a:ext cx="9074151" cy="3383280"/>
        </p:xfrm>
        <a:graphic>
          <a:graphicData uri="http://schemas.openxmlformats.org/drawingml/2006/table">
            <a:tbl>
              <a:tblPr firstRow="1" bandRow="1">
                <a:tableStyleId>{5C22544A-7EE6-4342-B048-85BDC9FD1C3A}</a:tableStyleId>
              </a:tblPr>
              <a:tblGrid>
                <a:gridCol w="1443495">
                  <a:extLst>
                    <a:ext uri="{9D8B030D-6E8A-4147-A177-3AD203B41FA5}">
                      <a16:colId xmlns:a16="http://schemas.microsoft.com/office/drawing/2014/main" val="20000"/>
                    </a:ext>
                  </a:extLst>
                </a:gridCol>
                <a:gridCol w="1907664">
                  <a:extLst>
                    <a:ext uri="{9D8B030D-6E8A-4147-A177-3AD203B41FA5}">
                      <a16:colId xmlns:a16="http://schemas.microsoft.com/office/drawing/2014/main" val="20001"/>
                    </a:ext>
                  </a:extLst>
                </a:gridCol>
                <a:gridCol w="1907664">
                  <a:extLst>
                    <a:ext uri="{9D8B030D-6E8A-4147-A177-3AD203B41FA5}">
                      <a16:colId xmlns:a16="http://schemas.microsoft.com/office/drawing/2014/main" val="2892814046"/>
                    </a:ext>
                  </a:extLst>
                </a:gridCol>
                <a:gridCol w="3815328">
                  <a:extLst>
                    <a:ext uri="{9D8B030D-6E8A-4147-A177-3AD203B41FA5}">
                      <a16:colId xmlns:a16="http://schemas.microsoft.com/office/drawing/2014/main" val="4227817745"/>
                    </a:ext>
                  </a:extLst>
                </a:gridCol>
              </a:tblGrid>
              <a:tr h="259080">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実施体制</a:t>
                      </a:r>
                      <a:br>
                        <a:rPr kumimoji="1" lang="en-US" altLang="ja-JP" sz="1400" b="0" dirty="0">
                          <a:solidFill>
                            <a:schemeClr val="accent2"/>
                          </a:solidFill>
                          <a:latin typeface="Meiryo UI" panose="020B0604030504040204" pitchFamily="50" charset="-128"/>
                          <a:ea typeface="Meiryo UI" panose="020B0604030504040204" pitchFamily="50" charset="-128"/>
                        </a:rPr>
                      </a:br>
                      <a:r>
                        <a:rPr kumimoji="1" lang="ja-JP" altLang="en-US" sz="1400" b="0" dirty="0">
                          <a:solidFill>
                            <a:schemeClr val="accent2"/>
                          </a:solidFill>
                          <a:latin typeface="Meiryo UI" panose="020B0604030504040204" pitchFamily="50" charset="-128"/>
                          <a:ea typeface="Meiryo UI" panose="020B0604030504040204" pitchFamily="50" charset="-128"/>
                        </a:rPr>
                        <a:t>各企業</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対象業務</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コンタクト状況</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h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r h="259080">
                <a:tc vMerge="1">
                  <a:txBody>
                    <a:bodyPr/>
                    <a:lstStyle/>
                    <a:p>
                      <a:endParaRPr kumimoji="1" lang="ja-JP" altLang="en-US"/>
                    </a:p>
                  </a:txBody>
                  <a:tcPr/>
                </a:tc>
                <a:tc v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a:solidFill>
                            <a:schemeClr val="accent2"/>
                          </a:solidFill>
                          <a:latin typeface="Meiryo UI" panose="020B0604030504040204" pitchFamily="50" charset="-128"/>
                          <a:ea typeface="Meiryo UI" panose="020B0604030504040204" pitchFamily="50" charset="-128"/>
                        </a:rPr>
                        <a:t>合意状況</a:t>
                      </a:r>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a:solidFill>
                            <a:schemeClr val="accent2"/>
                          </a:solidFill>
                          <a:latin typeface="Meiryo UI" panose="020B0604030504040204" pitchFamily="50" charset="-128"/>
                          <a:ea typeface="Meiryo UI" panose="020B0604030504040204" pitchFamily="50" charset="-128"/>
                        </a:rPr>
                        <a:t>詳細</a:t>
                      </a:r>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899160">
                <a:tc>
                  <a:txBody>
                    <a:bodyPr/>
                    <a:lstStyle/>
                    <a:p>
                      <a:pPr>
                        <a:spcAft>
                          <a:spcPts val="600"/>
                        </a:spcAft>
                      </a:pPr>
                      <a:r>
                        <a:rPr lang="en-US" altLang="ja-JP" sz="1200" b="0" dirty="0">
                          <a:solidFill>
                            <a:schemeClr val="accent2"/>
                          </a:solidFill>
                          <a:latin typeface="Meiryo UI" panose="020B0604030504040204" pitchFamily="50" charset="-128"/>
                          <a:ea typeface="Meiryo UI" panose="020B0604030504040204" pitchFamily="50" charset="-128"/>
                        </a:rPr>
                        <a:t>××</a:t>
                      </a:r>
                      <a:r>
                        <a:rPr lang="ja-JP" altLang="en-US" sz="1200" b="0" dirty="0">
                          <a:solidFill>
                            <a:schemeClr val="accent2"/>
                          </a:solidFill>
                          <a:latin typeface="Meiryo UI" panose="020B0604030504040204" pitchFamily="50" charset="-128"/>
                          <a:ea typeface="Meiryo UI" panose="020B0604030504040204" pitchFamily="50" charset="-128"/>
                        </a:rPr>
                        <a:t>株式会社</a:t>
                      </a:r>
                      <a:endParaRPr lang="en-US" altLang="ja-JP" sz="1200" b="0" dirty="0">
                        <a:solidFill>
                          <a:schemeClr val="accent2"/>
                        </a:solidFill>
                        <a:latin typeface="Meiryo UI" panose="020B0604030504040204" pitchFamily="50" charset="-128"/>
                        <a:ea typeface="Meiryo UI" panose="020B0604030504040204" pitchFamily="50" charset="-128"/>
                      </a:endParaRPr>
                    </a:p>
                    <a:p>
                      <a:pPr>
                        <a:spcAft>
                          <a:spcPts val="600"/>
                        </a:spcAft>
                      </a:pPr>
                      <a:r>
                        <a:rPr lang="ja-JP" altLang="en-US" sz="1200" b="0" dirty="0">
                          <a:solidFill>
                            <a:schemeClr val="accent2"/>
                          </a:solidFill>
                          <a:latin typeface="Meiryo UI" panose="020B0604030504040204" pitchFamily="50" charset="-128"/>
                          <a:ea typeface="Meiryo UI" panose="020B0604030504040204" pitchFamily="50" charset="-128"/>
                        </a:rPr>
                        <a:t>　提携先</a:t>
                      </a:r>
                      <a:endParaRPr lang="en-US" altLang="ja-JP" sz="1200" b="0" dirty="0">
                        <a:solidFill>
                          <a:schemeClr val="accent2"/>
                        </a:solidFill>
                        <a:latin typeface="Meiryo UI" panose="020B0604030504040204" pitchFamily="50" charset="-128"/>
                        <a:ea typeface="Meiryo UI" panose="020B0604030504040204" pitchFamily="50" charset="-128"/>
                      </a:endParaRPr>
                    </a:p>
                    <a:p>
                      <a:pPr>
                        <a:spcAft>
                          <a:spcPts val="600"/>
                        </a:spcAft>
                      </a:pPr>
                      <a:r>
                        <a:rPr kumimoji="1" lang="ja-JP" altLang="en-US" sz="1200" b="0" dirty="0">
                          <a:solidFill>
                            <a:schemeClr val="accent2"/>
                          </a:solidFill>
                          <a:latin typeface="Meiryo UI" panose="020B0604030504040204" pitchFamily="50" charset="-128"/>
                          <a:ea typeface="Meiryo UI" panose="020B0604030504040204" pitchFamily="50" charset="-128"/>
                        </a:rPr>
                        <a:t>（コンソーシアム内</a:t>
                      </a:r>
                      <a:r>
                        <a:rPr kumimoji="1" lang="en-US" altLang="ja-JP" sz="1200" b="0" dirty="0">
                          <a:solidFill>
                            <a:schemeClr val="accent2"/>
                          </a:solidFill>
                          <a:latin typeface="Meiryo UI" panose="020B0604030504040204" pitchFamily="50" charset="-128"/>
                          <a:ea typeface="Meiryo UI" panose="020B0604030504040204" pitchFamily="50" charset="-128"/>
                        </a:rPr>
                        <a:t>/</a:t>
                      </a:r>
                      <a:r>
                        <a:rPr kumimoji="1" lang="ja-JP" altLang="en-US" sz="1200" b="0" dirty="0">
                          <a:solidFill>
                            <a:schemeClr val="accent2"/>
                          </a:solidFill>
                          <a:latin typeface="Meiryo UI" panose="020B0604030504040204" pitchFamily="50" charset="-128"/>
                          <a:ea typeface="Meiryo UI" panose="020B0604030504040204" pitchFamily="50" charset="-128"/>
                        </a:rPr>
                        <a:t>共同申請体制内）</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○○仕様設計</a:t>
                      </a:r>
                      <a:endParaRPr kumimoji="1" lang="en-US" altLang="ja-JP" sz="1200" b="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b="0" dirty="0">
                          <a:solidFill>
                            <a:schemeClr val="accent2"/>
                          </a:solidFill>
                          <a:latin typeface="Meiryo UI" panose="020B0604030504040204" pitchFamily="50" charset="-128"/>
                          <a:ea typeface="Meiryo UI" panose="020B0604030504040204" pitchFamily="50" charset="-128"/>
                        </a:rPr>
                        <a:t>合意済</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b="0" dirty="0">
                          <a:solidFill>
                            <a:schemeClr val="accent2"/>
                          </a:solidFill>
                          <a:latin typeface="Meiryo UI" panose="020B0604030504040204" pitchFamily="50" charset="-128"/>
                          <a:ea typeface="Meiryo UI" panose="020B0604030504040204" pitchFamily="50" charset="-128"/>
                        </a:rPr>
                        <a:t>概算費用、スケジュールについて合意済</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2"/>
                  </a:ext>
                </a:extLst>
              </a:tr>
              <a:tr h="899160">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b="0" dirty="0">
                          <a:solidFill>
                            <a:schemeClr val="accent2"/>
                          </a:solidFill>
                          <a:latin typeface="Meiryo UI" panose="020B0604030504040204" pitchFamily="50" charset="-128"/>
                          <a:ea typeface="Meiryo UI" panose="020B0604030504040204" pitchFamily="50" charset="-128"/>
                        </a:rPr>
                        <a:t>△△株式会社</a:t>
                      </a:r>
                      <a:endParaRPr lang="en-US" altLang="ja-JP" sz="1200" b="0" dirty="0">
                        <a:solidFill>
                          <a:schemeClr val="accent2"/>
                        </a:solidFill>
                        <a:latin typeface="Meiryo UI" panose="020B0604030504040204" pitchFamily="50" charset="-128"/>
                        <a:ea typeface="Meiryo UI" panose="020B0604030504040204" pitchFamily="50" charset="-128"/>
                      </a:endParaRPr>
                    </a:p>
                    <a:p>
                      <a:pPr marL="0" marR="0" indent="0" algn="l" defTabSz="914400" rtl="0" eaLnBrk="1" fontAlgn="auto" latinLnBrk="0" hangingPunct="1">
                        <a:lnSpc>
                          <a:spcPct val="100000"/>
                        </a:lnSpc>
                        <a:spcBef>
                          <a:spcPts val="0"/>
                        </a:spcBef>
                        <a:spcAft>
                          <a:spcPts val="600"/>
                        </a:spcAft>
                        <a:buClrTx/>
                        <a:buSzTx/>
                        <a:buFontTx/>
                        <a:buNone/>
                        <a:tabLst/>
                        <a:defRPr/>
                      </a:pPr>
                      <a:r>
                        <a:rPr kumimoji="1" lang="ja-JP" altLang="en-US" sz="1200" b="0" dirty="0">
                          <a:solidFill>
                            <a:schemeClr val="accent2"/>
                          </a:solidFill>
                          <a:latin typeface="Meiryo UI" panose="020B0604030504040204" pitchFamily="50" charset="-128"/>
                          <a:ea typeface="Meiryo UI" panose="020B0604030504040204" pitchFamily="50" charset="-128"/>
                        </a:rPr>
                        <a:t>（コンソーシアム内</a:t>
                      </a:r>
                      <a:r>
                        <a:rPr kumimoji="1" lang="en-US" altLang="ja-JP" sz="1200" b="0" dirty="0">
                          <a:solidFill>
                            <a:schemeClr val="accent2"/>
                          </a:solidFill>
                          <a:latin typeface="Meiryo UI" panose="020B0604030504040204" pitchFamily="50" charset="-128"/>
                          <a:ea typeface="Meiryo UI" panose="020B0604030504040204" pitchFamily="50" charset="-128"/>
                        </a:rPr>
                        <a:t>/</a:t>
                      </a:r>
                      <a:r>
                        <a:rPr kumimoji="1" lang="ja-JP" altLang="en-US" sz="1200" b="0" dirty="0">
                          <a:solidFill>
                            <a:schemeClr val="accent2"/>
                          </a:solidFill>
                          <a:latin typeface="Meiryo UI" panose="020B0604030504040204" pitchFamily="50" charset="-128"/>
                          <a:ea typeface="Meiryo UI" panose="020B0604030504040204" pitchFamily="50" charset="-128"/>
                        </a:rPr>
                        <a:t>共同申請体制内）</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○○開発</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b="0" dirty="0">
                          <a:solidFill>
                            <a:schemeClr val="accent2"/>
                          </a:solidFill>
                          <a:latin typeface="Meiryo UI" panose="020B0604030504040204" pitchFamily="50" charset="-128"/>
                          <a:ea typeface="Meiryo UI" panose="020B0604030504040204" pitchFamily="50" charset="-128"/>
                        </a:rPr>
                        <a:t>合意済</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先方の該当部内にて、現在検討中</a:t>
                      </a:r>
                      <a:endParaRPr kumimoji="1" lang="en-US" altLang="ja-JP" sz="1200" b="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○月上旬に回答頂ける予定</a:t>
                      </a:r>
                      <a:endParaRPr kumimoji="1" lang="en-US" altLang="ja-JP" sz="1200" b="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en-US" altLang="ja-JP" sz="1200" b="0" dirty="0">
                          <a:solidFill>
                            <a:schemeClr val="accent2"/>
                          </a:solidFill>
                          <a:latin typeface="Meiryo UI" panose="020B0604030504040204" pitchFamily="50" charset="-128"/>
                          <a:ea typeface="Meiryo UI" panose="020B0604030504040204" pitchFamily="50" charset="-128"/>
                        </a:rPr>
                        <a:t>※</a:t>
                      </a:r>
                      <a:r>
                        <a:rPr kumimoji="1" lang="ja-JP" altLang="en-US" sz="1200" b="0" dirty="0">
                          <a:solidFill>
                            <a:schemeClr val="accent2"/>
                          </a:solidFill>
                          <a:latin typeface="Meiryo UI" panose="020B0604030504040204" pitchFamily="50" charset="-128"/>
                          <a:ea typeface="Meiryo UI" panose="020B0604030504040204" pitchFamily="50" charset="-128"/>
                        </a:rPr>
                        <a:t>担当部長より内諾は頂いている状況</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899160">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b="0" dirty="0">
                          <a:solidFill>
                            <a:schemeClr val="accent2"/>
                          </a:solidFill>
                          <a:latin typeface="Meiryo UI" panose="020B0604030504040204" pitchFamily="50" charset="-128"/>
                          <a:ea typeface="Meiryo UI" panose="020B0604030504040204" pitchFamily="50" charset="-128"/>
                        </a:rPr>
                        <a:t>○○株式会社</a:t>
                      </a:r>
                      <a:endParaRPr lang="en-US" altLang="ja-JP" sz="1200" b="0" dirty="0">
                        <a:solidFill>
                          <a:schemeClr val="accent2"/>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200" b="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b="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センサー開発、設置</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委託先候補として検討中</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171450" indent="-171450">
                        <a:spcAft>
                          <a:spcPts val="600"/>
                        </a:spcAft>
                        <a:buFont typeface="Arial" panose="020B0604020202020204" pitchFamily="34" charset="0"/>
                        <a:buChar char="•"/>
                      </a:pPr>
                      <a:r>
                        <a:rPr kumimoji="1" lang="ja-JP" altLang="en-US" sz="1200" b="0" dirty="0">
                          <a:solidFill>
                            <a:schemeClr val="accent2"/>
                          </a:solidFill>
                          <a:latin typeface="Meiryo UI" panose="020B0604030504040204" pitchFamily="50" charset="-128"/>
                          <a:ea typeface="Meiryo UI" panose="020B0604030504040204" pitchFamily="50" charset="-128"/>
                        </a:rPr>
                        <a:t>過去に他補助金事業（○○）にて、共同で新規センサー開発を実施した実績があり、今回も委託先候補として検討中</a:t>
                      </a:r>
                      <a:endParaRPr kumimoji="1" lang="en-US" altLang="ja-JP" sz="1200" b="0" dirty="0">
                        <a:solidFill>
                          <a:schemeClr val="accent2"/>
                        </a:solidFill>
                        <a:latin typeface="Meiryo UI" panose="020B0604030504040204" pitchFamily="50" charset="-128"/>
                        <a:ea typeface="Meiryo UI" panose="020B0604030504040204" pitchFamily="50" charset="-128"/>
                      </a:endParaRPr>
                    </a:p>
                    <a:p>
                      <a:pPr marL="171450" indent="-171450">
                        <a:spcAft>
                          <a:spcPts val="600"/>
                        </a:spcAft>
                        <a:buFont typeface="Arial" panose="020B0604020202020204" pitchFamily="34" charset="0"/>
                        <a:buChar char="•"/>
                      </a:pPr>
                      <a:r>
                        <a:rPr lang="ja-JP" altLang="en-US" sz="1200" b="0" dirty="0">
                          <a:solidFill>
                            <a:schemeClr val="accent2"/>
                          </a:solidFill>
                          <a:latin typeface="Meiryo UI" panose="020B0604030504040204" pitchFamily="50" charset="-128"/>
                          <a:ea typeface="Meiryo UI" panose="020B0604030504040204" pitchFamily="50" charset="-128"/>
                        </a:rPr>
                        <a:t>△△株式会社</a:t>
                      </a:r>
                      <a:r>
                        <a:rPr kumimoji="1" lang="ja-JP" altLang="en-US" sz="1200" b="0" dirty="0">
                          <a:solidFill>
                            <a:schemeClr val="accent2"/>
                          </a:solidFill>
                          <a:latin typeface="Meiryo UI" panose="020B0604030504040204" pitchFamily="50" charset="-128"/>
                          <a:ea typeface="Meiryo UI" panose="020B0604030504040204" pitchFamily="50" charset="-128"/>
                        </a:rPr>
                        <a:t>が確定次第、調整開始予定</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687600448"/>
                  </a:ext>
                </a:extLst>
              </a:tr>
            </a:tbl>
          </a:graphicData>
        </a:graphic>
      </p:graphicFrame>
      <p:sp>
        <p:nvSpPr>
          <p:cNvPr id="6" name="Rectangle 3">
            <a:extLst>
              <a:ext uri="{FF2B5EF4-FFF2-40B4-BE49-F238E27FC236}">
                <a16:creationId xmlns:a16="http://schemas.microsoft.com/office/drawing/2014/main" id="{380900C8-6475-491E-8DA6-21E9E3AA18B5}"/>
              </a:ext>
            </a:extLst>
          </p:cNvPr>
          <p:cNvSpPr txBox="1">
            <a:spLocks noChangeArrowheads="1"/>
          </p:cNvSpPr>
          <p:nvPr/>
        </p:nvSpPr>
        <p:spPr bwMode="auto">
          <a:xfrm>
            <a:off x="418726" y="1285875"/>
            <a:ext cx="9064625" cy="2585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実施体制の各企業とのコンタクト状況については下記の通り。</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0" name="四角形吹き出し 9"/>
          <p:cNvSpPr/>
          <p:nvPr/>
        </p:nvSpPr>
        <p:spPr bwMode="auto">
          <a:xfrm>
            <a:off x="1386444" y="5724005"/>
            <a:ext cx="4829797" cy="601294"/>
          </a:xfrm>
          <a:prstGeom prst="wedgeRectCallout">
            <a:avLst>
              <a:gd name="adj1" fmla="val -44022"/>
              <a:gd name="adj2" fmla="val -13381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企業リストは申請・委託体制と一致させてください。</a:t>
            </a: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　</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コンソーシアム参加者、共同事業者も全て記載してください。</a:t>
            </a:r>
          </a:p>
        </p:txBody>
      </p:sp>
    </p:spTree>
    <p:extLst>
      <p:ext uri="{BB962C8B-B14F-4D97-AF65-F5344CB8AC3E}">
        <p14:creationId xmlns:p14="http://schemas.microsoft.com/office/powerpoint/2010/main" val="2560444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1"/>
            </p:custDataLst>
            <p:extLst>
              <p:ext uri="{D42A27DB-BD31-4B8C-83A1-F6EECF244321}">
                <p14:modId xmlns:p14="http://schemas.microsoft.com/office/powerpoint/2010/main" val="18504483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3" name="オブジェクト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solidFill>
                  <a:schemeClr val="tx1"/>
                </a:solidFill>
              </a:rPr>
              <a:t>4</a:t>
            </a:r>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．実証事業のスケジュール</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7" name="Rectangle 3"/>
          <p:cNvSpPr txBox="1">
            <a:spLocks noChangeArrowheads="1"/>
          </p:cNvSpPr>
          <p:nvPr/>
        </p:nvSpPr>
        <p:spPr bwMode="auto">
          <a:xfrm>
            <a:off x="418726" y="1285875"/>
            <a:ext cx="9064625" cy="22955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dirty="0">
                <a:solidFill>
                  <a:schemeClr val="accent2"/>
                </a:solidFill>
                <a:latin typeface="Meiryo UI" panose="020B0604030504040204" pitchFamily="50" charset="-128"/>
                <a:ea typeface="Meiryo UI" panose="020B0604030504040204" pitchFamily="50" charset="-128"/>
              </a:rPr>
              <a:t>本実証事業においては、スマート保安技術システムの構築～評価・検証までを下記スケジュールで実施する。</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aphicFrame>
        <p:nvGraphicFramePr>
          <p:cNvPr id="16" name="表 15"/>
          <p:cNvGraphicFramePr>
            <a:graphicFrameLocks noGrp="1"/>
          </p:cNvGraphicFramePr>
          <p:nvPr>
            <p:extLst>
              <p:ext uri="{D42A27DB-BD31-4B8C-83A1-F6EECF244321}">
                <p14:modId xmlns:p14="http://schemas.microsoft.com/office/powerpoint/2010/main" val="2529087236"/>
              </p:ext>
            </p:extLst>
          </p:nvPr>
        </p:nvGraphicFramePr>
        <p:xfrm>
          <a:off x="406399" y="1724025"/>
          <a:ext cx="9083678" cy="4596092"/>
        </p:xfrm>
        <a:graphic>
          <a:graphicData uri="http://schemas.openxmlformats.org/drawingml/2006/table">
            <a:tbl>
              <a:tblPr firstRow="1" bandRow="1">
                <a:tableStyleId>{5C22544A-7EE6-4342-B048-85BDC9FD1C3A}</a:tableStyleId>
              </a:tblPr>
              <a:tblGrid>
                <a:gridCol w="2183553">
                  <a:extLst>
                    <a:ext uri="{9D8B030D-6E8A-4147-A177-3AD203B41FA5}">
                      <a16:colId xmlns:a16="http://schemas.microsoft.com/office/drawing/2014/main" val="3808666533"/>
                    </a:ext>
                  </a:extLst>
                </a:gridCol>
                <a:gridCol w="1380025">
                  <a:extLst>
                    <a:ext uri="{9D8B030D-6E8A-4147-A177-3AD203B41FA5}">
                      <a16:colId xmlns:a16="http://schemas.microsoft.com/office/drawing/2014/main" val="1707115790"/>
                    </a:ext>
                  </a:extLst>
                </a:gridCol>
                <a:gridCol w="1380025">
                  <a:extLst>
                    <a:ext uri="{9D8B030D-6E8A-4147-A177-3AD203B41FA5}">
                      <a16:colId xmlns:a16="http://schemas.microsoft.com/office/drawing/2014/main" val="20001"/>
                    </a:ext>
                  </a:extLst>
                </a:gridCol>
                <a:gridCol w="1380025">
                  <a:extLst>
                    <a:ext uri="{9D8B030D-6E8A-4147-A177-3AD203B41FA5}">
                      <a16:colId xmlns:a16="http://schemas.microsoft.com/office/drawing/2014/main" val="20002"/>
                    </a:ext>
                  </a:extLst>
                </a:gridCol>
                <a:gridCol w="1380025">
                  <a:extLst>
                    <a:ext uri="{9D8B030D-6E8A-4147-A177-3AD203B41FA5}">
                      <a16:colId xmlns:a16="http://schemas.microsoft.com/office/drawing/2014/main" val="20005"/>
                    </a:ext>
                  </a:extLst>
                </a:gridCol>
                <a:gridCol w="1380025">
                  <a:extLst>
                    <a:ext uri="{9D8B030D-6E8A-4147-A177-3AD203B41FA5}">
                      <a16:colId xmlns:a16="http://schemas.microsoft.com/office/drawing/2014/main" val="20006"/>
                    </a:ext>
                  </a:extLst>
                </a:gridCol>
              </a:tblGrid>
              <a:tr h="309502">
                <a:tc rowSpan="2">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gridSpan="3">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2025</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a:p>
                  </a:txBody>
                  <a:tcPr/>
                </a:tc>
                <a:tc gridSpan="2">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2026</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32310">
                <a:tc vMerge="1">
                  <a:txBody>
                    <a:bodyPr/>
                    <a:lstStyle/>
                    <a:p>
                      <a:endParaRPr kumimoji="1" lang="ja-JP" altLang="en-US" sz="1400"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8</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9-10</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11-12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1-3</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①システム構築</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b="1"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2"/>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②シミュレーション</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3"/>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③効果検証</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④性能評価</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804547389"/>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⑤・・・</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03173252"/>
                  </a:ext>
                </a:extLst>
              </a:tr>
            </a:tbl>
          </a:graphicData>
        </a:graphic>
      </p:graphicFrame>
      <p:sp>
        <p:nvSpPr>
          <p:cNvPr id="17" name="ホームベース 16"/>
          <p:cNvSpPr/>
          <p:nvPr/>
        </p:nvSpPr>
        <p:spPr bwMode="auto">
          <a:xfrm>
            <a:off x="2956461" y="2616881"/>
            <a:ext cx="1132946"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19" name="ホームベース 18"/>
          <p:cNvSpPr/>
          <p:nvPr/>
        </p:nvSpPr>
        <p:spPr bwMode="auto">
          <a:xfrm>
            <a:off x="3153335" y="3392726"/>
            <a:ext cx="1065529"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1" name="正方形/長方形 20"/>
          <p:cNvSpPr/>
          <p:nvPr/>
        </p:nvSpPr>
        <p:spPr bwMode="auto">
          <a:xfrm>
            <a:off x="2956462" y="2447366"/>
            <a:ext cx="4672248" cy="3035792"/>
          </a:xfrm>
          <a:prstGeom prst="rect">
            <a:avLst/>
          </a:prstGeom>
          <a:noFill/>
          <a:ln w="381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Arial" charset="0"/>
              <a:ea typeface="ＭＳ Ｐゴシック" charset="-128"/>
            </a:endParaRPr>
          </a:p>
        </p:txBody>
      </p:sp>
      <p:sp>
        <p:nvSpPr>
          <p:cNvPr id="22" name="Rectangle 3"/>
          <p:cNvSpPr txBox="1">
            <a:spLocks noChangeArrowheads="1"/>
          </p:cNvSpPr>
          <p:nvPr/>
        </p:nvSpPr>
        <p:spPr bwMode="auto">
          <a:xfrm>
            <a:off x="6077623" y="2510331"/>
            <a:ext cx="1490643" cy="51706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0" indent="0" algn="r" eaLnBrk="1" hangingPunct="1">
              <a:spcBef>
                <a:spcPts val="0"/>
              </a:spcBef>
              <a:spcAft>
                <a:spcPts val="0"/>
              </a:spcAft>
              <a:buClr>
                <a:srgbClr val="5A5A5A"/>
              </a:buClr>
              <a:buSzPct val="100000"/>
              <a:buNone/>
            </a:pPr>
            <a:r>
              <a:rPr lang="ja-JP" altLang="en-US" b="1" kern="0" dirty="0">
                <a:solidFill>
                  <a:schemeClr val="accent2"/>
                </a:solidFill>
                <a:latin typeface="Meiryo UI" panose="020B0604030504040204" pitchFamily="50" charset="-128"/>
                <a:ea typeface="Meiryo UI" panose="020B0604030504040204" pitchFamily="50" charset="-128"/>
              </a:rPr>
              <a:t>補助事業期間中の</a:t>
            </a:r>
            <a:endParaRPr lang="en-US" altLang="ja-JP" b="1" kern="0" dirty="0">
              <a:solidFill>
                <a:schemeClr val="accent2"/>
              </a:solidFill>
              <a:latin typeface="Meiryo UI" panose="020B0604030504040204" pitchFamily="50" charset="-128"/>
              <a:ea typeface="Meiryo UI" panose="020B0604030504040204" pitchFamily="50" charset="-128"/>
            </a:endParaRPr>
          </a:p>
          <a:p>
            <a:pPr marL="0" indent="0" algn="r" eaLnBrk="1" hangingPunct="1">
              <a:spcBef>
                <a:spcPts val="0"/>
              </a:spcBef>
              <a:spcAft>
                <a:spcPts val="0"/>
              </a:spcAft>
              <a:buClr>
                <a:srgbClr val="5A5A5A"/>
              </a:buClr>
              <a:buSzPct val="100000"/>
              <a:buNone/>
            </a:pPr>
            <a:r>
              <a:rPr lang="ja-JP" altLang="en-US" b="1" kern="0" dirty="0">
                <a:solidFill>
                  <a:schemeClr val="accent2"/>
                </a:solidFill>
                <a:latin typeface="Meiryo UI" panose="020B0604030504040204" pitchFamily="50" charset="-128"/>
                <a:ea typeface="Meiryo UI" panose="020B0604030504040204" pitchFamily="50" charset="-128"/>
              </a:rPr>
              <a:t>実施事項</a:t>
            </a:r>
          </a:p>
        </p:txBody>
      </p:sp>
      <p:sp>
        <p:nvSpPr>
          <p:cNvPr id="26" name="ホームベース 9">
            <a:extLst>
              <a:ext uri="{FF2B5EF4-FFF2-40B4-BE49-F238E27FC236}">
                <a16:creationId xmlns:a16="http://schemas.microsoft.com/office/drawing/2014/main" id="{4E27A310-01D6-466A-B704-5A4374BACECE}"/>
              </a:ext>
            </a:extLst>
          </p:cNvPr>
          <p:cNvSpPr/>
          <p:nvPr/>
        </p:nvSpPr>
        <p:spPr bwMode="auto">
          <a:xfrm>
            <a:off x="4212427" y="4190727"/>
            <a:ext cx="1025202"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7" name="ホームベース 12">
            <a:extLst>
              <a:ext uri="{FF2B5EF4-FFF2-40B4-BE49-F238E27FC236}">
                <a16:creationId xmlns:a16="http://schemas.microsoft.com/office/drawing/2014/main" id="{4BF0A0CD-B1DF-4C79-82C6-FCA8050A58DB}"/>
              </a:ext>
            </a:extLst>
          </p:cNvPr>
          <p:cNvSpPr/>
          <p:nvPr/>
        </p:nvSpPr>
        <p:spPr bwMode="auto">
          <a:xfrm>
            <a:off x="7628710" y="5780108"/>
            <a:ext cx="1861365"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33" name="ホームベース 9">
            <a:extLst>
              <a:ext uri="{FF2B5EF4-FFF2-40B4-BE49-F238E27FC236}">
                <a16:creationId xmlns:a16="http://schemas.microsoft.com/office/drawing/2014/main" id="{4E27A310-01D6-466A-B704-5A4374BACECE}"/>
              </a:ext>
            </a:extLst>
          </p:cNvPr>
          <p:cNvSpPr/>
          <p:nvPr/>
        </p:nvSpPr>
        <p:spPr bwMode="auto">
          <a:xfrm>
            <a:off x="6497680" y="4916191"/>
            <a:ext cx="1131029"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32" name="四角形吹き出し 9">
            <a:extLst>
              <a:ext uri="{FF2B5EF4-FFF2-40B4-BE49-F238E27FC236}">
                <a16:creationId xmlns:a16="http://schemas.microsoft.com/office/drawing/2014/main" id="{0C4142CB-C12F-41EF-B196-AAFC2EBA44B3}"/>
              </a:ext>
            </a:extLst>
          </p:cNvPr>
          <p:cNvSpPr/>
          <p:nvPr/>
        </p:nvSpPr>
        <p:spPr bwMode="auto">
          <a:xfrm>
            <a:off x="5021309" y="5656694"/>
            <a:ext cx="2430131" cy="595582"/>
          </a:xfrm>
          <a:prstGeom prst="wedgeRectCallout">
            <a:avLst>
              <a:gd name="adj1" fmla="val 58877"/>
              <a:gd name="adj2" fmla="val -1132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全項目が補助事業期間内に完了しない場合、</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2024</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年</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4</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月以降にも記載してください。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0" name="ホームベース 9">
            <a:extLst>
              <a:ext uri="{FF2B5EF4-FFF2-40B4-BE49-F238E27FC236}">
                <a16:creationId xmlns:a16="http://schemas.microsoft.com/office/drawing/2014/main" id="{556522BC-CB96-4DDB-BCF7-669422F1032C}"/>
              </a:ext>
            </a:extLst>
          </p:cNvPr>
          <p:cNvSpPr/>
          <p:nvPr/>
        </p:nvSpPr>
        <p:spPr bwMode="auto">
          <a:xfrm>
            <a:off x="5237629" y="4916191"/>
            <a:ext cx="1216323"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9" name="四角形吹き出し 9">
            <a:extLst>
              <a:ext uri="{FF2B5EF4-FFF2-40B4-BE49-F238E27FC236}">
                <a16:creationId xmlns:a16="http://schemas.microsoft.com/office/drawing/2014/main" id="{CC224162-B5E5-41B5-ACE7-6A7353141AE3}"/>
              </a:ext>
            </a:extLst>
          </p:cNvPr>
          <p:cNvSpPr/>
          <p:nvPr/>
        </p:nvSpPr>
        <p:spPr bwMode="auto">
          <a:xfrm>
            <a:off x="1957947" y="4676357"/>
            <a:ext cx="3680851" cy="453600"/>
          </a:xfrm>
          <a:prstGeom prst="wedgeRectCallout">
            <a:avLst>
              <a:gd name="adj1" fmla="val -58113"/>
              <a:gd name="adj2" fmla="val -5270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実証ステップやタスクが分かるように線表等にて説明してください。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項目名（「①システム構築」・・・）は適宜変更ください。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4" name="四角形吹き出し 9">
            <a:extLst>
              <a:ext uri="{FF2B5EF4-FFF2-40B4-BE49-F238E27FC236}">
                <a16:creationId xmlns:a16="http://schemas.microsoft.com/office/drawing/2014/main" id="{CC224162-B5E5-41B5-ACE7-6A7353141AE3}"/>
              </a:ext>
            </a:extLst>
          </p:cNvPr>
          <p:cNvSpPr/>
          <p:nvPr/>
        </p:nvSpPr>
        <p:spPr bwMode="auto">
          <a:xfrm>
            <a:off x="1957947" y="5203094"/>
            <a:ext cx="3680851" cy="453600"/>
          </a:xfrm>
          <a:prstGeom prst="wedgeRectCallout">
            <a:avLst>
              <a:gd name="adj1" fmla="val -58113"/>
              <a:gd name="adj2" fmla="val -5270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実施項目に記載した「実施項目」と一致させてください。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09225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13703962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2" name="オブジェクト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5</a:t>
            </a:r>
            <a:r>
              <a:rPr lang="ja-JP" altLang="en-US" dirty="0">
                <a:solidFill>
                  <a:schemeClr val="tx1"/>
                </a:solidFill>
              </a:rPr>
              <a:t>．実証における実施項目および評価項目・検証方法</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229550"/>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本実証事業においては、○○、○○、・・・を実施する。</a:t>
            </a:r>
            <a:endParaRPr lang="en-US" altLang="ja-JP" dirty="0">
              <a:solidFill>
                <a:schemeClr val="accent2"/>
              </a:solidFill>
            </a:endParaRP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24" name="グループ化 5"/>
          <p:cNvGrpSpPr/>
          <p:nvPr/>
        </p:nvGrpSpPr>
        <p:grpSpPr>
          <a:xfrm>
            <a:off x="5041963" y="1963091"/>
            <a:ext cx="4448112" cy="307777"/>
            <a:chOff x="1136650" y="2761183"/>
            <a:chExt cx="7632700" cy="307777"/>
          </a:xfrm>
        </p:grpSpPr>
        <p:sp>
          <p:nvSpPr>
            <p:cNvPr id="25" name="テキスト ボックス 24"/>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概要</a:t>
              </a:r>
              <a:endPar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26" name="直線コネクタ 25"/>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7" name="グループ化 5"/>
          <p:cNvGrpSpPr/>
          <p:nvPr/>
        </p:nvGrpSpPr>
        <p:grpSpPr>
          <a:xfrm>
            <a:off x="419100" y="1956369"/>
            <a:ext cx="4448112" cy="307777"/>
            <a:chOff x="1136650" y="2761183"/>
            <a:chExt cx="7632700" cy="307777"/>
          </a:xfrm>
        </p:grpSpPr>
        <p:sp>
          <p:nvSpPr>
            <p:cNvPr id="28" name="テキスト ボックス 27"/>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実施項目</a:t>
              </a:r>
            </a:p>
          </p:txBody>
        </p:sp>
        <p:cxnSp>
          <p:nvCxnSpPr>
            <p:cNvPr id="29" name="直線コネクタ 28"/>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0" name="正方形/長方形 29"/>
          <p:cNvSpPr/>
          <p:nvPr/>
        </p:nvSpPr>
        <p:spPr bwMode="auto">
          <a:xfrm>
            <a:off x="419100" y="2464640"/>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①システム構築</a:t>
            </a:r>
          </a:p>
        </p:txBody>
      </p:sp>
      <p:sp>
        <p:nvSpPr>
          <p:cNvPr id="31" name="正方形/長方形 30"/>
          <p:cNvSpPr/>
          <p:nvPr/>
        </p:nvSpPr>
        <p:spPr bwMode="auto">
          <a:xfrm>
            <a:off x="419101" y="4024674"/>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③現場での効果検証</a:t>
            </a:r>
          </a:p>
        </p:txBody>
      </p:sp>
      <p:sp>
        <p:nvSpPr>
          <p:cNvPr id="32" name="正方形/長方形 31"/>
          <p:cNvSpPr/>
          <p:nvPr/>
        </p:nvSpPr>
        <p:spPr bwMode="auto">
          <a:xfrm>
            <a:off x="419100" y="3244657"/>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②仮想空間におけるシミュレーション</a:t>
            </a:r>
          </a:p>
        </p:txBody>
      </p:sp>
      <p:sp>
        <p:nvSpPr>
          <p:cNvPr id="33" name="正方形/長方形 32"/>
          <p:cNvSpPr/>
          <p:nvPr/>
        </p:nvSpPr>
        <p:spPr bwMode="auto">
          <a:xfrm>
            <a:off x="5027241" y="2471275"/>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○○からインプットデータを収集し、自社エンジニアがシステムを構築する。</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4" name="正方形/長方形 33"/>
          <p:cNvSpPr/>
          <p:nvPr/>
        </p:nvSpPr>
        <p:spPr bwMode="auto">
          <a:xfrm>
            <a:off x="5027242" y="4031309"/>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自社内の○○という機械に</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を導入し、○○という観点から効果検証をする。</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5" name="正方形/長方形 34"/>
          <p:cNvSpPr/>
          <p:nvPr/>
        </p:nvSpPr>
        <p:spPr bwMode="auto">
          <a:xfrm>
            <a:off x="5027241" y="3251292"/>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○○というシステムを用いて○○という観点からシミュレーションを実施する。</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7" name="正方形/長方形 36"/>
          <p:cNvSpPr/>
          <p:nvPr/>
        </p:nvSpPr>
        <p:spPr bwMode="auto">
          <a:xfrm>
            <a:off x="419469" y="4804691"/>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④</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の性能評価</a:t>
            </a:r>
          </a:p>
        </p:txBody>
      </p:sp>
      <p:sp>
        <p:nvSpPr>
          <p:cNvPr id="39" name="正方形/長方形 38"/>
          <p:cNvSpPr/>
          <p:nvPr/>
        </p:nvSpPr>
        <p:spPr bwMode="auto">
          <a:xfrm>
            <a:off x="5027610" y="4811326"/>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「プラント保安分野</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信頼性評価ガイドライン」に基づき、〇〇による判断結果と比較し、</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の精度を評価する。</a:t>
            </a:r>
          </a:p>
        </p:txBody>
      </p:sp>
      <p:cxnSp>
        <p:nvCxnSpPr>
          <p:cNvPr id="20" name="直線矢印コネクタ 19">
            <a:extLst>
              <a:ext uri="{FF2B5EF4-FFF2-40B4-BE49-F238E27FC236}">
                <a16:creationId xmlns:a16="http://schemas.microsoft.com/office/drawing/2014/main" id="{543D608C-AEFB-48C8-9C0F-84A166DD6DE5}"/>
              </a:ext>
            </a:extLst>
          </p:cNvPr>
          <p:cNvCxnSpPr>
            <a:cxnSpLocks/>
            <a:stCxn id="33" idx="1"/>
            <a:endCxn id="30" idx="3"/>
          </p:cNvCxnSpPr>
          <p:nvPr/>
        </p:nvCxnSpPr>
        <p:spPr bwMode="auto">
          <a:xfrm flipH="1" flipV="1">
            <a:off x="4881564" y="2788490"/>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23" name="直線矢印コネクタ 22">
            <a:extLst>
              <a:ext uri="{FF2B5EF4-FFF2-40B4-BE49-F238E27FC236}">
                <a16:creationId xmlns:a16="http://schemas.microsoft.com/office/drawing/2014/main" id="{A5AAD30D-18DF-4B07-B7F4-622C35A8BF71}"/>
              </a:ext>
            </a:extLst>
          </p:cNvPr>
          <p:cNvCxnSpPr>
            <a:cxnSpLocks/>
            <a:stCxn id="35" idx="1"/>
            <a:endCxn id="32" idx="3"/>
          </p:cNvCxnSpPr>
          <p:nvPr/>
        </p:nvCxnSpPr>
        <p:spPr bwMode="auto">
          <a:xfrm flipH="1" flipV="1">
            <a:off x="4881564" y="3568507"/>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36" name="直線矢印コネクタ 35">
            <a:extLst>
              <a:ext uri="{FF2B5EF4-FFF2-40B4-BE49-F238E27FC236}">
                <a16:creationId xmlns:a16="http://schemas.microsoft.com/office/drawing/2014/main" id="{E3ABF006-7B01-4BA4-8320-7EB37F036590}"/>
              </a:ext>
            </a:extLst>
          </p:cNvPr>
          <p:cNvCxnSpPr>
            <a:cxnSpLocks/>
            <a:stCxn id="34" idx="1"/>
            <a:endCxn id="31" idx="3"/>
          </p:cNvCxnSpPr>
          <p:nvPr/>
        </p:nvCxnSpPr>
        <p:spPr bwMode="auto">
          <a:xfrm flipH="1" flipV="1">
            <a:off x="4881565" y="4348524"/>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38" name="直線矢印コネクタ 37">
            <a:extLst>
              <a:ext uri="{FF2B5EF4-FFF2-40B4-BE49-F238E27FC236}">
                <a16:creationId xmlns:a16="http://schemas.microsoft.com/office/drawing/2014/main" id="{4CC9EEAE-A9FA-4F30-82E5-F10D057F546E}"/>
              </a:ext>
            </a:extLst>
          </p:cNvPr>
          <p:cNvCxnSpPr>
            <a:cxnSpLocks/>
            <a:stCxn id="39" idx="1"/>
            <a:endCxn id="37" idx="3"/>
          </p:cNvCxnSpPr>
          <p:nvPr/>
        </p:nvCxnSpPr>
        <p:spPr bwMode="auto">
          <a:xfrm flipH="1" flipV="1">
            <a:off x="4881933" y="5128541"/>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sp>
        <p:nvSpPr>
          <p:cNvPr id="40" name="四角形吹き出し 9">
            <a:extLst>
              <a:ext uri="{FF2B5EF4-FFF2-40B4-BE49-F238E27FC236}">
                <a16:creationId xmlns:a16="http://schemas.microsoft.com/office/drawing/2014/main" id="{294097B4-1334-4E3B-83FE-F20EFC8E6EE0}"/>
              </a:ext>
            </a:extLst>
          </p:cNvPr>
          <p:cNvSpPr/>
          <p:nvPr/>
        </p:nvSpPr>
        <p:spPr bwMode="auto">
          <a:xfrm>
            <a:off x="1907196" y="2318018"/>
            <a:ext cx="2039980" cy="615548"/>
          </a:xfrm>
          <a:prstGeom prst="wedgeRectCallout">
            <a:avLst>
              <a:gd name="adj1" fmla="val -62736"/>
              <a:gd name="adj2" fmla="val 39988"/>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実証ステップやタスクが分かるように</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実施項目を記載してください。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2" name="四角形吹き出し 27">
            <a:extLst>
              <a:ext uri="{FF2B5EF4-FFF2-40B4-BE49-F238E27FC236}">
                <a16:creationId xmlns:a16="http://schemas.microsoft.com/office/drawing/2014/main" id="{1871D04D-4E4E-4228-BD79-81F88D74794B}"/>
              </a:ext>
            </a:extLst>
          </p:cNvPr>
          <p:cNvSpPr/>
          <p:nvPr/>
        </p:nvSpPr>
        <p:spPr bwMode="auto">
          <a:xfrm>
            <a:off x="7012938" y="1400650"/>
            <a:ext cx="2156975" cy="776794"/>
          </a:xfrm>
          <a:prstGeom prst="wedgeRectCallout">
            <a:avLst>
              <a:gd name="adj1" fmla="val -61633"/>
              <a:gd name="adj2" fmla="val 53109"/>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本ページでは、各実施事項の概要のみを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記載いただき、その詳細な実施内容は</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次ページ以降に記入ください。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4" name="正方形/長方形 43">
            <a:extLst>
              <a:ext uri="{FF2B5EF4-FFF2-40B4-BE49-F238E27FC236}">
                <a16:creationId xmlns:a16="http://schemas.microsoft.com/office/drawing/2014/main" id="{A08EE2AB-35B1-4650-8FB6-2987933CFE07}"/>
              </a:ext>
            </a:extLst>
          </p:cNvPr>
          <p:cNvSpPr/>
          <p:nvPr/>
        </p:nvSpPr>
        <p:spPr bwMode="auto">
          <a:xfrm>
            <a:off x="419469" y="5605574"/>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⑤・・・</a:t>
            </a:r>
          </a:p>
        </p:txBody>
      </p:sp>
      <p:sp>
        <p:nvSpPr>
          <p:cNvPr id="45" name="正方形/長方形 44">
            <a:extLst>
              <a:ext uri="{FF2B5EF4-FFF2-40B4-BE49-F238E27FC236}">
                <a16:creationId xmlns:a16="http://schemas.microsoft.com/office/drawing/2014/main" id="{87401BCE-B451-40E0-BA10-B4252112EA78}"/>
              </a:ext>
            </a:extLst>
          </p:cNvPr>
          <p:cNvSpPr/>
          <p:nvPr/>
        </p:nvSpPr>
        <p:spPr bwMode="auto">
          <a:xfrm>
            <a:off x="5027610" y="5612209"/>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41" name="四角形吹き出し 27">
            <a:extLst>
              <a:ext uri="{FF2B5EF4-FFF2-40B4-BE49-F238E27FC236}">
                <a16:creationId xmlns:a16="http://schemas.microsoft.com/office/drawing/2014/main" id="{0C419683-0E93-43B6-8A6F-3DD8EF025357}"/>
              </a:ext>
            </a:extLst>
          </p:cNvPr>
          <p:cNvSpPr/>
          <p:nvPr/>
        </p:nvSpPr>
        <p:spPr bwMode="auto">
          <a:xfrm>
            <a:off x="4951412" y="6169555"/>
            <a:ext cx="2156975" cy="503390"/>
          </a:xfrm>
          <a:prstGeom prst="wedgeRectCallout">
            <a:avLst>
              <a:gd name="adj1" fmla="val -45887"/>
              <a:gd name="adj2" fmla="val -74696"/>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矢印を使って対応関係が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分かるようにしてください。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3" name="四角形吹き出し 9">
            <a:extLst>
              <a:ext uri="{FF2B5EF4-FFF2-40B4-BE49-F238E27FC236}">
                <a16:creationId xmlns:a16="http://schemas.microsoft.com/office/drawing/2014/main" id="{7649E7AE-E814-4D59-8FBB-72D462F18566}"/>
              </a:ext>
            </a:extLst>
          </p:cNvPr>
          <p:cNvSpPr/>
          <p:nvPr/>
        </p:nvSpPr>
        <p:spPr bwMode="auto">
          <a:xfrm>
            <a:off x="736087" y="6232408"/>
            <a:ext cx="3680851" cy="453600"/>
          </a:xfrm>
          <a:prstGeom prst="wedgeRectCallout">
            <a:avLst>
              <a:gd name="adj1" fmla="val -48402"/>
              <a:gd name="adj2" fmla="val -9485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実施スケジュールの項目と一致させてください。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cxnSp>
        <p:nvCxnSpPr>
          <p:cNvPr id="46" name="直線矢印コネクタ 45">
            <a:extLst>
              <a:ext uri="{FF2B5EF4-FFF2-40B4-BE49-F238E27FC236}">
                <a16:creationId xmlns:a16="http://schemas.microsoft.com/office/drawing/2014/main" id="{68935DC9-52AE-437A-A5FB-0BD80A67A6C9}"/>
              </a:ext>
            </a:extLst>
          </p:cNvPr>
          <p:cNvCxnSpPr>
            <a:cxnSpLocks/>
            <a:stCxn id="45" idx="1"/>
            <a:endCxn id="44" idx="3"/>
          </p:cNvCxnSpPr>
          <p:nvPr/>
        </p:nvCxnSpPr>
        <p:spPr bwMode="auto">
          <a:xfrm flipH="1" flipV="1">
            <a:off x="4881933" y="5929424"/>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sp>
        <p:nvSpPr>
          <p:cNvPr id="48" name="四角形吹き出し 27">
            <a:extLst>
              <a:ext uri="{FF2B5EF4-FFF2-40B4-BE49-F238E27FC236}">
                <a16:creationId xmlns:a16="http://schemas.microsoft.com/office/drawing/2014/main" id="{37A40DF8-43FD-43C9-96E9-9CF3884BBDC4}"/>
              </a:ext>
            </a:extLst>
          </p:cNvPr>
          <p:cNvSpPr/>
          <p:nvPr/>
        </p:nvSpPr>
        <p:spPr bwMode="auto">
          <a:xfrm>
            <a:off x="7012938" y="5459025"/>
            <a:ext cx="2473525" cy="613891"/>
          </a:xfrm>
          <a:prstGeom prst="wedgeRectCallout">
            <a:avLst>
              <a:gd name="adj1" fmla="val -45887"/>
              <a:gd name="adj2" fmla="val -74696"/>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実際の業務環境における評価・検証を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どのように実施するのかを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詳細説明のページで記載下さい。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779409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10472659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2" name="オブジェクト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solidFill>
                  <a:schemeClr val="tx1"/>
                </a:solidFill>
              </a:rPr>
              <a:t>5</a:t>
            </a:r>
            <a:r>
              <a:rPr lang="ja-JP" altLang="en-US" dirty="0">
                <a:solidFill>
                  <a:schemeClr val="tx1"/>
                </a:solidFill>
              </a:rPr>
              <a:t>．実証における実施項目および評価項目・検証方法</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229550"/>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①「システム構築」においては、○○、○○、・・・を実施する。</a:t>
            </a:r>
            <a:endParaRPr lang="en-US" altLang="ja-JP" dirty="0">
              <a:solidFill>
                <a:schemeClr val="accent2"/>
              </a:solidFill>
            </a:endParaRPr>
          </a:p>
        </p:txBody>
      </p:sp>
      <p:sp>
        <p:nvSpPr>
          <p:cNvPr id="7" name="正方形/長方形 6"/>
          <p:cNvSpPr/>
          <p:nvPr/>
        </p:nvSpPr>
        <p:spPr bwMode="auto">
          <a:xfrm>
            <a:off x="8151223" y="101601"/>
            <a:ext cx="1332501"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P8</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の実施項目ごとに</a:t>
            </a:r>
            <a:b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b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27" name="グループ化 5"/>
          <p:cNvGrpSpPr/>
          <p:nvPr/>
        </p:nvGrpSpPr>
        <p:grpSpPr>
          <a:xfrm>
            <a:off x="419100" y="2251644"/>
            <a:ext cx="2033252" cy="307777"/>
            <a:chOff x="1136650" y="2761183"/>
            <a:chExt cx="7632700" cy="307777"/>
          </a:xfrm>
        </p:grpSpPr>
        <p:sp>
          <p:nvSpPr>
            <p:cNvPr id="28" name="テキスト ボックス 27"/>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実施小項目</a:t>
              </a:r>
            </a:p>
          </p:txBody>
        </p:sp>
        <p:cxnSp>
          <p:nvCxnSpPr>
            <p:cNvPr id="29" name="直線コネクタ 28"/>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0" name="正方形/長方形 29"/>
          <p:cNvSpPr/>
          <p:nvPr/>
        </p:nvSpPr>
        <p:spPr bwMode="auto">
          <a:xfrm>
            <a:off x="419100" y="2672039"/>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1" name="正方形/長方形 30"/>
          <p:cNvSpPr/>
          <p:nvPr/>
        </p:nvSpPr>
        <p:spPr bwMode="auto">
          <a:xfrm>
            <a:off x="419100" y="4232073"/>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32" name="正方形/長方形 31"/>
          <p:cNvSpPr/>
          <p:nvPr/>
        </p:nvSpPr>
        <p:spPr bwMode="auto">
          <a:xfrm>
            <a:off x="419100" y="3452056"/>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7" name="正方形/長方形 36"/>
          <p:cNvSpPr/>
          <p:nvPr/>
        </p:nvSpPr>
        <p:spPr bwMode="auto">
          <a:xfrm>
            <a:off x="419269" y="5012090"/>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45" name="四角形吹き出し 27">
            <a:extLst>
              <a:ext uri="{FF2B5EF4-FFF2-40B4-BE49-F238E27FC236}">
                <a16:creationId xmlns:a16="http://schemas.microsoft.com/office/drawing/2014/main" id="{A32C8125-A291-4AAD-9147-7A439A453F91}"/>
              </a:ext>
            </a:extLst>
          </p:cNvPr>
          <p:cNvSpPr/>
          <p:nvPr/>
        </p:nvSpPr>
        <p:spPr bwMode="auto">
          <a:xfrm>
            <a:off x="5374019" y="807365"/>
            <a:ext cx="3447854" cy="611589"/>
          </a:xfrm>
          <a:prstGeom prst="wedgeRectCallout">
            <a:avLst>
              <a:gd name="adj1" fmla="val -62691"/>
              <a:gd name="adj2" fmla="val 47572"/>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実施項目ごとにページを作成してください。（例示として</a:t>
            </a:r>
            <a:b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b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①のみですが、全ての項目に対して</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ページずつ記載ください。）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51" name="四角形吹き出し 9">
            <a:extLst>
              <a:ext uri="{FF2B5EF4-FFF2-40B4-BE49-F238E27FC236}">
                <a16:creationId xmlns:a16="http://schemas.microsoft.com/office/drawing/2014/main" id="{CE082AFE-DAA6-41A6-8EBC-EB24AE75B965}"/>
              </a:ext>
            </a:extLst>
          </p:cNvPr>
          <p:cNvSpPr/>
          <p:nvPr/>
        </p:nvSpPr>
        <p:spPr bwMode="auto">
          <a:xfrm>
            <a:off x="4301345" y="1593741"/>
            <a:ext cx="3447854" cy="615554"/>
          </a:xfrm>
          <a:prstGeom prst="wedgeRectCallout">
            <a:avLst>
              <a:gd name="adj1" fmla="val -57380"/>
              <a:gd name="adj2" fmla="val -5310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必要に応じて、文章や図表等を用いて</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できるだけイメージが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わきやすい内容となるように工夫してください。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24" name="グループ化 5"/>
          <p:cNvGrpSpPr/>
          <p:nvPr/>
        </p:nvGrpSpPr>
        <p:grpSpPr>
          <a:xfrm>
            <a:off x="2552763" y="2245666"/>
            <a:ext cx="3414700" cy="307777"/>
            <a:chOff x="1136650" y="2761183"/>
            <a:chExt cx="7632700" cy="307777"/>
          </a:xfrm>
        </p:grpSpPr>
        <p:sp>
          <p:nvSpPr>
            <p:cNvPr id="25" name="テキスト ボックス 24"/>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概要</a:t>
              </a:r>
            </a:p>
          </p:txBody>
        </p:sp>
        <p:cxnSp>
          <p:nvCxnSpPr>
            <p:cNvPr id="26" name="直線コネクタ 25"/>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52" name="正方形/長方形 51">
            <a:extLst>
              <a:ext uri="{FF2B5EF4-FFF2-40B4-BE49-F238E27FC236}">
                <a16:creationId xmlns:a16="http://schemas.microsoft.com/office/drawing/2014/main" id="{D9DAB145-2DEA-4845-9037-FD272A5A5776}"/>
              </a:ext>
            </a:extLst>
          </p:cNvPr>
          <p:cNvSpPr/>
          <p:nvPr/>
        </p:nvSpPr>
        <p:spPr bwMode="auto">
          <a:xfrm>
            <a:off x="2552763" y="2665462"/>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53" name="正方形/長方形 52">
            <a:extLst>
              <a:ext uri="{FF2B5EF4-FFF2-40B4-BE49-F238E27FC236}">
                <a16:creationId xmlns:a16="http://schemas.microsoft.com/office/drawing/2014/main" id="{DF5E5EDF-5C67-4898-BB07-E650D5FC23DA}"/>
              </a:ext>
            </a:extLst>
          </p:cNvPr>
          <p:cNvSpPr/>
          <p:nvPr/>
        </p:nvSpPr>
        <p:spPr bwMode="auto">
          <a:xfrm>
            <a:off x="2552764" y="4225496"/>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54" name="正方形/長方形 53">
            <a:extLst>
              <a:ext uri="{FF2B5EF4-FFF2-40B4-BE49-F238E27FC236}">
                <a16:creationId xmlns:a16="http://schemas.microsoft.com/office/drawing/2014/main" id="{CB0FE853-1C89-420B-AD6F-CFBCD98B23A0}"/>
              </a:ext>
            </a:extLst>
          </p:cNvPr>
          <p:cNvSpPr/>
          <p:nvPr/>
        </p:nvSpPr>
        <p:spPr bwMode="auto">
          <a:xfrm>
            <a:off x="2552763" y="3445479"/>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55" name="正方形/長方形 54">
            <a:extLst>
              <a:ext uri="{FF2B5EF4-FFF2-40B4-BE49-F238E27FC236}">
                <a16:creationId xmlns:a16="http://schemas.microsoft.com/office/drawing/2014/main" id="{DCC29357-58D9-4DFF-BB7A-0F439C9DAD3C}"/>
              </a:ext>
            </a:extLst>
          </p:cNvPr>
          <p:cNvSpPr/>
          <p:nvPr/>
        </p:nvSpPr>
        <p:spPr bwMode="auto">
          <a:xfrm>
            <a:off x="2553046" y="5005513"/>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grpSp>
        <p:nvGrpSpPr>
          <p:cNvPr id="56" name="グループ化 5">
            <a:extLst>
              <a:ext uri="{FF2B5EF4-FFF2-40B4-BE49-F238E27FC236}">
                <a16:creationId xmlns:a16="http://schemas.microsoft.com/office/drawing/2014/main" id="{F30B2FDC-D563-4500-8B82-B2873B77E7E9}"/>
              </a:ext>
            </a:extLst>
          </p:cNvPr>
          <p:cNvGrpSpPr/>
          <p:nvPr/>
        </p:nvGrpSpPr>
        <p:grpSpPr>
          <a:xfrm>
            <a:off x="6041849" y="2245666"/>
            <a:ext cx="3414700" cy="307777"/>
            <a:chOff x="1136650" y="2761183"/>
            <a:chExt cx="7632700" cy="307777"/>
          </a:xfrm>
        </p:grpSpPr>
        <p:sp>
          <p:nvSpPr>
            <p:cNvPr id="57" name="テキスト ボックス 56">
              <a:extLst>
                <a:ext uri="{FF2B5EF4-FFF2-40B4-BE49-F238E27FC236}">
                  <a16:creationId xmlns:a16="http://schemas.microsoft.com/office/drawing/2014/main" id="{6FE3DE44-4DB1-4797-B6F9-0E6E6DB4F6D2}"/>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想定される成果</a:t>
              </a:r>
            </a:p>
          </p:txBody>
        </p:sp>
        <p:cxnSp>
          <p:nvCxnSpPr>
            <p:cNvPr id="58" name="直線コネクタ 57">
              <a:extLst>
                <a:ext uri="{FF2B5EF4-FFF2-40B4-BE49-F238E27FC236}">
                  <a16:creationId xmlns:a16="http://schemas.microsoft.com/office/drawing/2014/main" id="{E8C10ACC-4718-47BB-A5E1-BE24CC2F03C0}"/>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59" name="正方形/長方形 58">
            <a:extLst>
              <a:ext uri="{FF2B5EF4-FFF2-40B4-BE49-F238E27FC236}">
                <a16:creationId xmlns:a16="http://schemas.microsoft.com/office/drawing/2014/main" id="{3FB6FCBD-1134-405C-80D1-3C29DEF44406}"/>
              </a:ext>
            </a:extLst>
          </p:cNvPr>
          <p:cNvSpPr/>
          <p:nvPr/>
        </p:nvSpPr>
        <p:spPr bwMode="auto">
          <a:xfrm>
            <a:off x="6041849" y="2665462"/>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60" name="正方形/長方形 59">
            <a:extLst>
              <a:ext uri="{FF2B5EF4-FFF2-40B4-BE49-F238E27FC236}">
                <a16:creationId xmlns:a16="http://schemas.microsoft.com/office/drawing/2014/main" id="{0A09D5D1-E976-4508-AFFC-EC690A288972}"/>
              </a:ext>
            </a:extLst>
          </p:cNvPr>
          <p:cNvSpPr/>
          <p:nvPr/>
        </p:nvSpPr>
        <p:spPr bwMode="auto">
          <a:xfrm>
            <a:off x="6041850" y="4225496"/>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61" name="正方形/長方形 60">
            <a:extLst>
              <a:ext uri="{FF2B5EF4-FFF2-40B4-BE49-F238E27FC236}">
                <a16:creationId xmlns:a16="http://schemas.microsoft.com/office/drawing/2014/main" id="{698C4EEE-7DC5-43FE-AA1E-D93F66084044}"/>
              </a:ext>
            </a:extLst>
          </p:cNvPr>
          <p:cNvSpPr/>
          <p:nvPr/>
        </p:nvSpPr>
        <p:spPr bwMode="auto">
          <a:xfrm>
            <a:off x="6041849" y="3445479"/>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62" name="正方形/長方形 61">
            <a:extLst>
              <a:ext uri="{FF2B5EF4-FFF2-40B4-BE49-F238E27FC236}">
                <a16:creationId xmlns:a16="http://schemas.microsoft.com/office/drawing/2014/main" id="{DB8C354D-3CA1-422D-8BF7-A572CEB1784F}"/>
              </a:ext>
            </a:extLst>
          </p:cNvPr>
          <p:cNvSpPr/>
          <p:nvPr/>
        </p:nvSpPr>
        <p:spPr bwMode="auto">
          <a:xfrm>
            <a:off x="6042133" y="5005513"/>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65" name="四角形吹き出し 9">
            <a:extLst>
              <a:ext uri="{FF2B5EF4-FFF2-40B4-BE49-F238E27FC236}">
                <a16:creationId xmlns:a16="http://schemas.microsoft.com/office/drawing/2014/main" id="{BD448204-63CD-4E18-8E6A-A6FD20A51964}"/>
              </a:ext>
            </a:extLst>
          </p:cNvPr>
          <p:cNvSpPr/>
          <p:nvPr/>
        </p:nvSpPr>
        <p:spPr bwMode="auto">
          <a:xfrm>
            <a:off x="1700985" y="5760729"/>
            <a:ext cx="2039980" cy="615548"/>
          </a:xfrm>
          <a:prstGeom prst="wedgeRectCallout">
            <a:avLst>
              <a:gd name="adj1" fmla="val 92851"/>
              <a:gd name="adj2" fmla="val -8913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実証ステップやタスクが分かる</a:t>
            </a:r>
            <a:r>
              <a:rPr lang="ja-JP" altLang="en-US">
                <a:solidFill>
                  <a:srgbClr val="FF0000"/>
                </a:solidFill>
                <a:latin typeface="Meiryo UI" panose="020B0604030504040204" pitchFamily="50" charset="-128"/>
                <a:ea typeface="Meiryo UI" panose="020B0604030504040204" pitchFamily="50" charset="-128"/>
                <a:sym typeface="Meiryo UI" panose="020B0604030504040204" pitchFamily="50" charset="-128"/>
              </a:rPr>
              <a:t>ように</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実施項目を記載して</a:t>
            </a:r>
            <a:r>
              <a:rPr lang="ja-JP" altLang="en-US">
                <a:solidFill>
                  <a:srgbClr val="FF0000"/>
                </a:solidFill>
                <a:latin typeface="Meiryo UI" panose="020B0604030504040204" pitchFamily="50" charset="-128"/>
                <a:ea typeface="Meiryo UI" panose="020B0604030504040204" pitchFamily="50" charset="-128"/>
                <a:sym typeface="Meiryo UI" panose="020B0604030504040204" pitchFamily="50" charset="-128"/>
              </a:rPr>
              <a:t>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6" name="四角形吹き出し 9">
            <a:extLst>
              <a:ext uri="{FF2B5EF4-FFF2-40B4-BE49-F238E27FC236}">
                <a16:creationId xmlns:a16="http://schemas.microsoft.com/office/drawing/2014/main" id="{E1230471-D90A-4D0D-8152-A4AF66696513}"/>
              </a:ext>
            </a:extLst>
          </p:cNvPr>
          <p:cNvSpPr/>
          <p:nvPr/>
        </p:nvSpPr>
        <p:spPr bwMode="auto">
          <a:xfrm>
            <a:off x="5807413" y="5760729"/>
            <a:ext cx="2929961" cy="945476"/>
          </a:xfrm>
          <a:prstGeom prst="wedgeRectCallout">
            <a:avLst>
              <a:gd name="adj1" fmla="val -10238"/>
              <a:gd name="adj2" fmla="val -10564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成果が存在する小項目のみ記載ください。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複数の小項目で</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つの成果も可</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p>
          <a:p>
            <a:pPr>
              <a:spcBef>
                <a:spcPts val="0"/>
              </a:spcBef>
            </a:pP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定量化できるものは定量的に効果を記載してください。</a:t>
            </a:r>
          </a:p>
        </p:txBody>
      </p:sp>
    </p:spTree>
    <p:extLst>
      <p:ext uri="{BB962C8B-B14F-4D97-AF65-F5344CB8AC3E}">
        <p14:creationId xmlns:p14="http://schemas.microsoft.com/office/powerpoint/2010/main" val="1815103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ctrTitle"/>
          </p:nvPr>
        </p:nvSpPr>
        <p:spPr>
          <a:xfrm>
            <a:off x="730250" y="334302"/>
            <a:ext cx="5917293" cy="430887"/>
          </a:xfrm>
          <a:noFill/>
          <a:ln w="9525">
            <a:noFill/>
            <a:miter lim="800000"/>
            <a:headEnd/>
            <a:tailEnd/>
          </a:ln>
        </p:spPr>
        <p:txBody>
          <a:bodyPr vert="horz" wrap="square" lIns="0" tIns="0" rIns="0" bIns="0" numCol="1" anchor="ctr" anchorCtr="0" compatLnSpc="1">
            <a:prstTxWarp prst="textNoShape">
              <a:avLst/>
            </a:prstTxWarp>
            <a:spAutoFit/>
          </a:bodyPr>
          <a:lstStyle/>
          <a:p>
            <a:r>
              <a:rPr lang="ja-JP" altLang="en-US" dirty="0">
                <a:latin typeface="Meiryo UI" panose="020B0604030504040204" pitchFamily="50" charset="-128"/>
                <a:ea typeface="Meiryo UI" panose="020B0604030504040204" pitchFamily="50" charset="-128"/>
                <a:sym typeface="Meiryo UI" panose="020B0604030504040204" pitchFamily="50" charset="-128"/>
              </a:rPr>
              <a:t>３．実証事業完了後の事業展開</a:t>
            </a:r>
          </a:p>
        </p:txBody>
      </p:sp>
      <p:sp>
        <p:nvSpPr>
          <p:cNvPr id="3" name="Rectangle 1"/>
          <p:cNvSpPr>
            <a:spLocks noChangeArrowheads="1"/>
          </p:cNvSpPr>
          <p:nvPr/>
        </p:nvSpPr>
        <p:spPr bwMode="auto">
          <a:xfrm>
            <a:off x="730250" y="858260"/>
            <a:ext cx="8602436" cy="2146485"/>
          </a:xfrm>
          <a:prstGeom prst="rect">
            <a:avLst/>
          </a:prstGeom>
          <a:noFill/>
          <a:ln w="9525">
            <a:solidFill>
              <a:schemeClr val="bg2">
                <a:lumMod val="75000"/>
              </a:schemeClr>
            </a:solidFill>
            <a:prstDash val="dash"/>
            <a:miter lim="800000"/>
            <a:headEnd/>
            <a:tailEnd/>
          </a:ln>
          <a:effectLst/>
        </p:spPr>
        <p:txBody>
          <a:bodyPr vert="horz" wrap="square" lIns="91440" tIns="45720" rIns="91440" bIns="45720" numCol="1" anchor="t" anchorCtr="0" compatLnSpc="1">
            <a:prstTxWarp prst="textNoShape">
              <a:avLst/>
            </a:prstTxWarp>
            <a:spAutoFit/>
          </a:bodyPr>
          <a:lstStyle/>
          <a:p>
            <a:pPr marL="180975" indent="-180975" algn="l">
              <a:lnSpc>
                <a:spcPct val="150000"/>
              </a:lnSpc>
              <a:spcBef>
                <a:spcPct val="0"/>
              </a:spcBef>
              <a:buClr>
                <a:srgbClr val="5A5A5A"/>
              </a:buClr>
              <a:buSzPct val="100000"/>
            </a:pP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【提案を求める事項】</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3-1.</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実証事業完了後の取組方針</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spcAft>
                <a:spcPts val="600"/>
              </a:spcAft>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本実証事業の完了後の取組方針（他設備、他事業者、他業界への導入計画等）について説明すること。</a:t>
            </a: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3-2.</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実証事業完了後のスケジュール</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spcAft>
                <a:spcPts val="600"/>
              </a:spcAft>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本実証事業の完了後のスケジュールについて説明すること。</a:t>
            </a:r>
          </a:p>
          <a:p>
            <a:pPr marL="180975" lvl="0" indent="-180975" algn="l" eaLnBrk="0" hangingPunct="0">
              <a:lnSpc>
                <a:spcPct val="150000"/>
              </a:lnSpc>
              <a:spcBef>
                <a:spcPct val="0"/>
              </a:spcBef>
              <a:buClr>
                <a:srgbClr val="5A5A5A"/>
              </a:buClr>
              <a:buSzPct val="100000"/>
              <a:buFont typeface="Wingdings"/>
              <a:buChar char="n"/>
            </a:pPr>
            <a:r>
              <a:rPr lang="en-US" altLang="ja-JP" sz="1200" b="1"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3-3.</a:t>
            </a:r>
            <a:r>
              <a:rPr lang="ja-JP" altLang="en-US" sz="1200" b="1"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産業保安高度化に向けた会社方針・計画・取組</a:t>
            </a:r>
            <a:endParaRPr lang="en-US" altLang="ja-JP" sz="1200" b="1"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spcAft>
                <a:spcPts val="600"/>
              </a:spcAft>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スマート保安推進に向けた会社方針や計画、取組などについて説明すること。またその中での本実証事業の位置づけを説明すること。</a:t>
            </a:r>
            <a:endParaRPr lang="en-US" altLang="ja-JP"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p:txBody>
      </p:sp>
    </p:spTree>
    <p:extLst>
      <p:ext uri="{BB962C8B-B14F-4D97-AF65-F5344CB8AC3E}">
        <p14:creationId xmlns:p14="http://schemas.microsoft.com/office/powerpoint/2010/main" val="1886110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39047759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2" name="オブジェクト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３－１．実証事業完了後の取組方針</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94009"/>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本実証事業の完了後には、継続して○○社と協業体制を続ける。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また、○○技術の開発を行い、○○機械を保有する事業者、○○技術が転用可能な○○業界に拡大する。</a:t>
            </a:r>
          </a:p>
        </p:txBody>
      </p:sp>
      <p:grpSp>
        <p:nvGrpSpPr>
          <p:cNvPr id="8" name="グループ化 5"/>
          <p:cNvGrpSpPr/>
          <p:nvPr/>
        </p:nvGrpSpPr>
        <p:grpSpPr>
          <a:xfrm>
            <a:off x="5041963" y="2403358"/>
            <a:ext cx="4448112" cy="307777"/>
            <a:chOff x="1136650" y="2761183"/>
            <a:chExt cx="7632700" cy="307777"/>
          </a:xfrm>
        </p:grpSpPr>
        <p:sp>
          <p:nvSpPr>
            <p:cNvPr id="9" name="テキスト ボックス 8"/>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実証事業完了後の事業展開</a:t>
              </a:r>
            </a:p>
          </p:txBody>
        </p:sp>
        <p:cxnSp>
          <p:nvCxnSpPr>
            <p:cNvPr id="10" name="直線コネクタ 9"/>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5"/>
          <p:cNvGrpSpPr/>
          <p:nvPr/>
        </p:nvGrpSpPr>
        <p:grpSpPr>
          <a:xfrm>
            <a:off x="419100" y="2396636"/>
            <a:ext cx="4448112" cy="307777"/>
            <a:chOff x="1136650" y="2761183"/>
            <a:chExt cx="7632700" cy="307777"/>
          </a:xfrm>
        </p:grpSpPr>
        <p:sp>
          <p:nvSpPr>
            <p:cNvPr id="12" name="テキスト ボックス 11"/>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実証事業完了後の取組体制</a:t>
              </a:r>
            </a:p>
          </p:txBody>
        </p:sp>
        <p:cxnSp>
          <p:nvCxnSpPr>
            <p:cNvPr id="13" name="直線コネクタ 12"/>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4" name="Rectangle 3"/>
          <p:cNvSpPr txBox="1">
            <a:spLocks noChangeArrowheads="1"/>
          </p:cNvSpPr>
          <p:nvPr/>
        </p:nvSpPr>
        <p:spPr bwMode="auto">
          <a:xfrm>
            <a:off x="5041963" y="3313045"/>
            <a:ext cx="4448112" cy="296876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ts val="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ts val="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ts val="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ts val="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rPr>
              <a:t>他設備・他事業所への展開</a:t>
            </a:r>
            <a:endParaRPr lang="en-US" altLang="ja-JP" kern="0" dirty="0">
              <a:solidFill>
                <a:schemeClr val="accent2"/>
              </a:solidFill>
            </a:endParaRPr>
          </a:p>
          <a:p>
            <a:pPr marL="484188" lvl="1" indent="-211138" eaLnBrk="1" hangingPunct="1">
              <a:spcAft>
                <a:spcPts val="600"/>
              </a:spcAft>
              <a:buClr>
                <a:srgbClr val="5A5A5A"/>
              </a:buClr>
              <a:buSzPct val="100000"/>
              <a:buFont typeface="Wingdings"/>
              <a:buChar char="n"/>
            </a:pPr>
            <a:r>
              <a:rPr lang="ja-JP" altLang="en-US" kern="0" dirty="0">
                <a:solidFill>
                  <a:schemeClr val="accent2"/>
                </a:solidFill>
              </a:rPr>
              <a:t>自社内の○○という設備に導入</a:t>
            </a:r>
            <a:endParaRPr lang="en-US" altLang="ja-JP" kern="0" dirty="0">
              <a:solidFill>
                <a:schemeClr val="accent2"/>
              </a:solidFill>
            </a:endParaRPr>
          </a:p>
          <a:p>
            <a:pPr marL="211138" indent="-211138" eaLnBrk="1" hangingPunct="1">
              <a:buClr>
                <a:srgbClr val="5A5A5A"/>
              </a:buClr>
              <a:buSzPct val="100000"/>
              <a:buFont typeface="Wingdings"/>
              <a:buChar char="n"/>
            </a:pPr>
            <a:r>
              <a:rPr lang="ja-JP" altLang="en-US" kern="0" dirty="0">
                <a:solidFill>
                  <a:schemeClr val="accent2"/>
                </a:solidFill>
              </a:rPr>
              <a:t>他事業所への展開</a:t>
            </a:r>
            <a:endParaRPr lang="en-US" altLang="ja-JP" kern="0" dirty="0">
              <a:solidFill>
                <a:schemeClr val="accent2"/>
              </a:solidFill>
            </a:endParaRPr>
          </a:p>
          <a:p>
            <a:pPr marL="484188" lvl="1" indent="-211138" eaLnBrk="1" hangingPunct="1">
              <a:buClr>
                <a:srgbClr val="5A5A5A"/>
              </a:buClr>
              <a:buSzPct val="100000"/>
              <a:buFont typeface="Wingdings"/>
              <a:buChar char="n"/>
            </a:pPr>
            <a:r>
              <a:rPr lang="ja-JP" altLang="en-US" kern="0" dirty="0">
                <a:solidFill>
                  <a:schemeClr val="accent2"/>
                </a:solidFill>
              </a:rPr>
              <a:t>○○という機械を使用している○○社、○○社への販売</a:t>
            </a:r>
            <a:endParaRPr lang="en-US" altLang="ja-JP" kern="0" dirty="0">
              <a:solidFill>
                <a:schemeClr val="accent2"/>
              </a:solidFill>
            </a:endParaRPr>
          </a:p>
          <a:p>
            <a:pPr marL="484188" lvl="1" indent="-211138" eaLnBrk="1" hangingPunct="1">
              <a:buClr>
                <a:srgbClr val="5A5A5A"/>
              </a:buClr>
              <a:buSzPct val="100000"/>
              <a:buFont typeface="Wingdings"/>
              <a:buChar char="n"/>
            </a:pPr>
            <a:r>
              <a:rPr lang="ja-JP" altLang="en-US" kern="0" dirty="0">
                <a:solidFill>
                  <a:schemeClr val="accent2"/>
                </a:solidFill>
              </a:rPr>
              <a:t>○○という機械に類似した機械を使用している○○社への販売</a:t>
            </a:r>
            <a:endParaRPr lang="en-US" altLang="ja-JP" kern="0" dirty="0">
              <a:solidFill>
                <a:schemeClr val="accent2"/>
              </a:solidFill>
            </a:endParaRPr>
          </a:p>
          <a:p>
            <a:pPr marL="484188" lvl="1" indent="-211138" eaLnBrk="1" hangingPunct="1">
              <a:spcAft>
                <a:spcPts val="600"/>
              </a:spcAft>
              <a:buClr>
                <a:srgbClr val="5A5A5A"/>
              </a:buClr>
              <a:buSzPct val="100000"/>
              <a:buFont typeface="Wingdings"/>
              <a:buChar char="n"/>
            </a:pPr>
            <a:r>
              <a:rPr lang="ja-JP" altLang="en-US" kern="0" dirty="0">
                <a:solidFill>
                  <a:schemeClr val="accent2"/>
                </a:solidFill>
              </a:rPr>
              <a:t>○○社からはすでに導入したいとの声をいただいている</a:t>
            </a:r>
            <a:endParaRPr lang="en-US" altLang="ja-JP" kern="0" dirty="0">
              <a:solidFill>
                <a:schemeClr val="accent2"/>
              </a:solidFill>
            </a:endParaRPr>
          </a:p>
          <a:p>
            <a:pPr marL="211138" indent="-211138" eaLnBrk="1" hangingPunct="1">
              <a:buClr>
                <a:srgbClr val="5A5A5A"/>
              </a:buClr>
              <a:buSzPct val="100000"/>
              <a:buFont typeface="Wingdings"/>
              <a:buChar char="n"/>
            </a:pPr>
            <a:r>
              <a:rPr lang="ja-JP" altLang="en-US" kern="0" dirty="0">
                <a:solidFill>
                  <a:schemeClr val="accent2"/>
                </a:solidFill>
              </a:rPr>
              <a:t>他業界への展開</a:t>
            </a:r>
            <a:endParaRPr lang="en-US" altLang="ja-JP" kern="0" dirty="0">
              <a:solidFill>
                <a:schemeClr val="accent2"/>
              </a:solidFill>
            </a:endParaRPr>
          </a:p>
          <a:p>
            <a:pPr marL="484188" lvl="1" indent="-211138" eaLnBrk="1" hangingPunct="1">
              <a:buClr>
                <a:srgbClr val="5A5A5A"/>
              </a:buClr>
              <a:buSzPct val="100000"/>
              <a:buFont typeface="Wingdings"/>
              <a:buChar char="n"/>
            </a:pPr>
            <a:r>
              <a:rPr lang="ja-JP" altLang="en-US" kern="0" dirty="0">
                <a:solidFill>
                  <a:schemeClr val="accent2"/>
                </a:solidFill>
              </a:rPr>
              <a:t>○○という新たな技術開発を行い、○○業界に転用</a:t>
            </a:r>
            <a:endParaRPr lang="en-US" altLang="ja-JP" kern="0" dirty="0">
              <a:solidFill>
                <a:schemeClr val="accent2"/>
              </a:solidFill>
            </a:endParaRPr>
          </a:p>
          <a:p>
            <a:pPr marL="484188" lvl="1" indent="-211138" eaLnBrk="1" hangingPunct="1">
              <a:buClr>
                <a:srgbClr val="5A5A5A"/>
              </a:buClr>
              <a:buSzPct val="100000"/>
              <a:buFont typeface="Wingdings"/>
              <a:buChar char="n"/>
            </a:pPr>
            <a:r>
              <a:rPr lang="ja-JP" altLang="en-US" kern="0" dirty="0">
                <a:solidFill>
                  <a:schemeClr val="accent2"/>
                </a:solidFill>
              </a:rPr>
              <a:t>得られたデータを○○業界に販売</a:t>
            </a:r>
            <a:endParaRPr lang="en-US" altLang="ja-JP" kern="0" dirty="0">
              <a:solidFill>
                <a:schemeClr val="accent2"/>
              </a:solidFill>
            </a:endParaRPr>
          </a:p>
          <a:p>
            <a:pPr marL="211138" indent="-211138" eaLnBrk="1" hangingPunct="1">
              <a:buClr>
                <a:srgbClr val="5A5A5A"/>
              </a:buClr>
              <a:buSzPct val="100000"/>
              <a:buFont typeface="Wingdings"/>
              <a:buChar char="n"/>
            </a:pPr>
            <a:r>
              <a:rPr lang="ja-JP" altLang="en-US" kern="0" dirty="0">
                <a:solidFill>
                  <a:schemeClr val="accent2"/>
                </a:solidFill>
              </a:rPr>
              <a:t>業界へのオープン化</a:t>
            </a:r>
          </a:p>
          <a:p>
            <a:pPr marL="484188" lvl="1" indent="-211138" eaLnBrk="1" hangingPunct="1">
              <a:buClr>
                <a:srgbClr val="5A5A5A"/>
              </a:buClr>
              <a:buSzPct val="100000"/>
              <a:buFont typeface="Wingdings"/>
              <a:buChar char="n"/>
            </a:pPr>
            <a:r>
              <a:rPr lang="ja-JP" altLang="en-US" kern="0" dirty="0">
                <a:solidFill>
                  <a:schemeClr val="accent2"/>
                </a:solidFill>
              </a:rPr>
              <a:t>業界標準となるように業界団体経由でオープンサービスとして提供</a:t>
            </a:r>
          </a:p>
          <a:p>
            <a:pPr marL="211138" indent="-211138" eaLnBrk="1" hangingPunct="1">
              <a:buClr>
                <a:srgbClr val="5A5A5A"/>
              </a:buClr>
              <a:buSzPct val="100000"/>
              <a:buFont typeface="Wingdings"/>
              <a:buChar char="n"/>
            </a:pPr>
            <a:endParaRPr lang="ja-JP" altLang="en-US" kern="0" dirty="0">
              <a:solidFill>
                <a:schemeClr val="accent2"/>
              </a:solidFill>
            </a:endParaRPr>
          </a:p>
        </p:txBody>
      </p:sp>
      <p:sp>
        <p:nvSpPr>
          <p:cNvPr id="15" name="正方形/長方形 14"/>
          <p:cNvSpPr/>
          <p:nvPr/>
        </p:nvSpPr>
        <p:spPr bwMode="auto">
          <a:xfrm>
            <a:off x="1924441" y="3682652"/>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○○株式会社</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kumimoji="1" lang="ja-JP" altLang="en-US"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〇〇</a:t>
            </a:r>
            <a:r>
              <a:rPr lang="ja-JP" altLang="en-US" dirty="0">
                <a:solidFill>
                  <a:schemeClr val="accent2"/>
                </a:solidFill>
                <a:latin typeface="Meiryo UI" panose="020B0604030504040204" pitchFamily="50" charset="-128"/>
                <a:ea typeface="Meiryo UI" panose="020B0604030504040204" pitchFamily="50" charset="-128"/>
              </a:rPr>
              <a:t>担当</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7" name="正方形/長方形 16"/>
          <p:cNvSpPr/>
          <p:nvPr/>
        </p:nvSpPr>
        <p:spPr bwMode="auto">
          <a:xfrm>
            <a:off x="1459199" y="4611342"/>
            <a:ext cx="1077389"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br>
              <a:rPr lang="en-US" altLang="ja-JP" dirty="0">
                <a:solidFill>
                  <a:schemeClr val="accent2"/>
                </a:solidFill>
                <a:latin typeface="Meiryo UI" panose="020B0604030504040204" pitchFamily="50" charset="-128"/>
                <a:ea typeface="Meiryo UI" panose="020B0604030504040204" pitchFamily="50" charset="-128"/>
              </a:rPr>
            </a:b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担当</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29" name="正方形/長方形 28"/>
          <p:cNvSpPr/>
          <p:nvPr/>
        </p:nvSpPr>
        <p:spPr bwMode="auto">
          <a:xfrm>
            <a:off x="1001644" y="3313045"/>
            <a:ext cx="3479800" cy="2259080"/>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37" name="正方形/長方形 36"/>
          <p:cNvSpPr/>
          <p:nvPr/>
        </p:nvSpPr>
        <p:spPr bwMode="auto">
          <a:xfrm>
            <a:off x="2870655" y="4611340"/>
            <a:ext cx="1077389"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br>
              <a:rPr lang="en-US" altLang="ja-JP" dirty="0">
                <a:solidFill>
                  <a:schemeClr val="accent2"/>
                </a:solidFill>
                <a:latin typeface="Meiryo UI" panose="020B0604030504040204" pitchFamily="50" charset="-128"/>
                <a:ea typeface="Meiryo UI" panose="020B0604030504040204" pitchFamily="50" charset="-128"/>
              </a:rPr>
            </a:b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担当</a:t>
            </a:r>
            <a:endParaRPr lang="en-US" altLang="ja-JP" dirty="0">
              <a:solidFill>
                <a:schemeClr val="accent2"/>
              </a:solidFill>
              <a:latin typeface="Meiryo UI" panose="020B0604030504040204" pitchFamily="50" charset="-128"/>
              <a:ea typeface="Meiryo UI" panose="020B0604030504040204" pitchFamily="50" charset="-128"/>
            </a:endParaRPr>
          </a:p>
        </p:txBody>
      </p:sp>
      <p:cxnSp>
        <p:nvCxnSpPr>
          <p:cNvPr id="56" name="カギ線コネクタ 55"/>
          <p:cNvCxnSpPr>
            <a:cxnSpLocks/>
            <a:stCxn id="17" idx="0"/>
            <a:endCxn id="15" idx="2"/>
          </p:cNvCxnSpPr>
          <p:nvPr/>
        </p:nvCxnSpPr>
        <p:spPr bwMode="auto">
          <a:xfrm rot="5400000" flipH="1" flipV="1">
            <a:off x="2142142" y="4043230"/>
            <a:ext cx="423865" cy="712360"/>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59" name="カギ線コネクタ 58"/>
          <p:cNvCxnSpPr>
            <a:cxnSpLocks/>
            <a:stCxn id="15" idx="2"/>
            <a:endCxn id="37" idx="0"/>
          </p:cNvCxnSpPr>
          <p:nvPr/>
        </p:nvCxnSpPr>
        <p:spPr bwMode="auto">
          <a:xfrm rot="16200000" flipH="1">
            <a:off x="2847871" y="4049860"/>
            <a:ext cx="423863" cy="699096"/>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19" name="正方形/長方形 1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2788982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40894754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2" name="オブジェクト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３－２．実証事業完了後</a:t>
            </a:r>
            <a:r>
              <a:rPr lang="ja-JP" altLang="en-US" dirty="0"/>
              <a:t>のスケジュール</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94009"/>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本実証事業の完了後、自社内の○○に</a:t>
            </a:r>
            <a:r>
              <a:rPr lang="en-US" altLang="ja-JP" dirty="0">
                <a:solidFill>
                  <a:schemeClr val="accent2"/>
                </a:solidFill>
              </a:rPr>
              <a:t>AI</a:t>
            </a:r>
            <a:r>
              <a:rPr lang="ja-JP" altLang="en-US" dirty="0">
                <a:solidFill>
                  <a:schemeClr val="accent2"/>
                </a:solidFill>
              </a:rPr>
              <a:t>を導入する。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○年○月から他事業所への○○を始め、最終的には他業界への○○を実施する。</a:t>
            </a:r>
          </a:p>
        </p:txBody>
      </p:sp>
      <p:grpSp>
        <p:nvGrpSpPr>
          <p:cNvPr id="11" name="グループ化 5"/>
          <p:cNvGrpSpPr/>
          <p:nvPr/>
        </p:nvGrpSpPr>
        <p:grpSpPr>
          <a:xfrm>
            <a:off x="419099" y="1965039"/>
            <a:ext cx="9070975" cy="307777"/>
            <a:chOff x="1136650" y="2761183"/>
            <a:chExt cx="7632700" cy="307777"/>
          </a:xfrm>
        </p:grpSpPr>
        <p:sp>
          <p:nvSpPr>
            <p:cNvPr id="12" name="テキスト ボックス 11"/>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実証事業完了後のスケジュール</a:t>
              </a:r>
            </a:p>
          </p:txBody>
        </p:sp>
        <p:cxnSp>
          <p:nvCxnSpPr>
            <p:cNvPr id="13" name="直線コネクタ 12"/>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6" name="四角形吹き出し 9">
            <a:extLst>
              <a:ext uri="{FF2B5EF4-FFF2-40B4-BE49-F238E27FC236}">
                <a16:creationId xmlns:a16="http://schemas.microsoft.com/office/drawing/2014/main" id="{1FB143ED-71FD-4B9C-B898-A6938E4DD5AF}"/>
              </a:ext>
            </a:extLst>
          </p:cNvPr>
          <p:cNvSpPr/>
          <p:nvPr/>
        </p:nvSpPr>
        <p:spPr bwMode="auto">
          <a:xfrm>
            <a:off x="2037496" y="5665483"/>
            <a:ext cx="5116769" cy="940142"/>
          </a:xfrm>
          <a:prstGeom prst="wedgeRectCallout">
            <a:avLst>
              <a:gd name="adj1" fmla="val -33874"/>
              <a:gd name="adj2" fmla="val -10635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「実証スケジュール」以降の展開フェーズの取組内容（実証事業完了後の取組内容）</a:t>
            </a:r>
            <a:endParaRPr lang="en-US" altLang="ja-JP" dirty="0">
              <a:solidFill>
                <a:srgbClr val="FF0000"/>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について記載してください。</a:t>
            </a:r>
            <a:endParaRPr lang="en-US" altLang="ja-JP" dirty="0">
              <a:solidFill>
                <a:srgbClr val="FF0000"/>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なお、必要に応じてスケジュール期間を修正してください（ 「実証スケジュール」</a:t>
            </a:r>
            <a:endParaRPr lang="en-US" altLang="ja-JP" dirty="0">
              <a:solidFill>
                <a:srgbClr val="FF0000"/>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で実証事業が完了する月の翌月以降のスケジュールを本スライドに記載してください。 ）。</a:t>
            </a:r>
          </a:p>
        </p:txBody>
      </p:sp>
      <p:graphicFrame>
        <p:nvGraphicFramePr>
          <p:cNvPr id="20" name="表 19"/>
          <p:cNvGraphicFramePr>
            <a:graphicFrameLocks noGrp="1"/>
          </p:cNvGraphicFramePr>
          <p:nvPr>
            <p:extLst>
              <p:ext uri="{D42A27DB-BD31-4B8C-83A1-F6EECF244321}">
                <p14:modId xmlns:p14="http://schemas.microsoft.com/office/powerpoint/2010/main" val="1659242437"/>
              </p:ext>
            </p:extLst>
          </p:nvPr>
        </p:nvGraphicFramePr>
        <p:xfrm>
          <a:off x="1070153" y="2667761"/>
          <a:ext cx="7730645" cy="2895600"/>
        </p:xfrm>
        <a:graphic>
          <a:graphicData uri="http://schemas.openxmlformats.org/drawingml/2006/table">
            <a:tbl>
              <a:tblPr firstRow="1" bandRow="1">
                <a:tableStyleId>{5C22544A-7EE6-4342-B048-85BDC9FD1C3A}</a:tableStyleId>
              </a:tblPr>
              <a:tblGrid>
                <a:gridCol w="1140145">
                  <a:extLst>
                    <a:ext uri="{9D8B030D-6E8A-4147-A177-3AD203B41FA5}">
                      <a16:colId xmlns:a16="http://schemas.microsoft.com/office/drawing/2014/main" val="3808666533"/>
                    </a:ext>
                  </a:extLst>
                </a:gridCol>
                <a:gridCol w="659050">
                  <a:extLst>
                    <a:ext uri="{9D8B030D-6E8A-4147-A177-3AD203B41FA5}">
                      <a16:colId xmlns:a16="http://schemas.microsoft.com/office/drawing/2014/main" val="1309187351"/>
                    </a:ext>
                  </a:extLst>
                </a:gridCol>
                <a:gridCol w="659050">
                  <a:extLst>
                    <a:ext uri="{9D8B030D-6E8A-4147-A177-3AD203B41FA5}">
                      <a16:colId xmlns:a16="http://schemas.microsoft.com/office/drawing/2014/main" val="20002"/>
                    </a:ext>
                  </a:extLst>
                </a:gridCol>
                <a:gridCol w="659050">
                  <a:extLst>
                    <a:ext uri="{9D8B030D-6E8A-4147-A177-3AD203B41FA5}">
                      <a16:colId xmlns:a16="http://schemas.microsoft.com/office/drawing/2014/main" val="20005"/>
                    </a:ext>
                  </a:extLst>
                </a:gridCol>
                <a:gridCol w="659050">
                  <a:extLst>
                    <a:ext uri="{9D8B030D-6E8A-4147-A177-3AD203B41FA5}">
                      <a16:colId xmlns:a16="http://schemas.microsoft.com/office/drawing/2014/main" val="20004"/>
                    </a:ext>
                  </a:extLst>
                </a:gridCol>
                <a:gridCol w="659050">
                  <a:extLst>
                    <a:ext uri="{9D8B030D-6E8A-4147-A177-3AD203B41FA5}">
                      <a16:colId xmlns:a16="http://schemas.microsoft.com/office/drawing/2014/main" val="20006"/>
                    </a:ext>
                  </a:extLst>
                </a:gridCol>
                <a:gridCol w="659050">
                  <a:extLst>
                    <a:ext uri="{9D8B030D-6E8A-4147-A177-3AD203B41FA5}">
                      <a16:colId xmlns:a16="http://schemas.microsoft.com/office/drawing/2014/main" val="20007"/>
                    </a:ext>
                  </a:extLst>
                </a:gridCol>
                <a:gridCol w="659050">
                  <a:extLst>
                    <a:ext uri="{9D8B030D-6E8A-4147-A177-3AD203B41FA5}">
                      <a16:colId xmlns:a16="http://schemas.microsoft.com/office/drawing/2014/main" val="20008"/>
                    </a:ext>
                  </a:extLst>
                </a:gridCol>
                <a:gridCol w="659050">
                  <a:extLst>
                    <a:ext uri="{9D8B030D-6E8A-4147-A177-3AD203B41FA5}">
                      <a16:colId xmlns:a16="http://schemas.microsoft.com/office/drawing/2014/main" val="20009"/>
                    </a:ext>
                  </a:extLst>
                </a:gridCol>
                <a:gridCol w="659050">
                  <a:extLst>
                    <a:ext uri="{9D8B030D-6E8A-4147-A177-3AD203B41FA5}">
                      <a16:colId xmlns:a16="http://schemas.microsoft.com/office/drawing/2014/main" val="20010"/>
                    </a:ext>
                  </a:extLst>
                </a:gridCol>
                <a:gridCol w="659050">
                  <a:extLst>
                    <a:ext uri="{9D8B030D-6E8A-4147-A177-3AD203B41FA5}">
                      <a16:colId xmlns:a16="http://schemas.microsoft.com/office/drawing/2014/main" val="20011"/>
                    </a:ext>
                  </a:extLst>
                </a:gridCol>
              </a:tblGrid>
              <a:tr h="250368">
                <a:tc rowSpan="2">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2025</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gridSpan="4">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2026</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gridSpan="4">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2027</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250368">
                <a:tc vMerge="1">
                  <a:txBody>
                    <a:bodyPr/>
                    <a:lstStyle/>
                    <a:p>
                      <a:endParaRPr kumimoji="1" lang="ja-JP" altLang="en-US" sz="1400"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1-3</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1-3</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518160">
                <a:tc>
                  <a:txBody>
                    <a:bodyPr/>
                    <a:lstStyle/>
                    <a:p>
                      <a:pPr algn="ctr"/>
                      <a:r>
                        <a:rPr kumimoji="1" lang="en-US" altLang="ja-JP" sz="1400" dirty="0">
                          <a:solidFill>
                            <a:schemeClr val="accent2"/>
                          </a:solidFill>
                          <a:latin typeface="Meiryo UI" panose="020B0604030504040204" pitchFamily="50" charset="-128"/>
                          <a:ea typeface="Meiryo UI" panose="020B0604030504040204" pitchFamily="50" charset="-128"/>
                        </a:rPr>
                        <a:t>AI</a:t>
                      </a:r>
                      <a:r>
                        <a:rPr kumimoji="1" lang="ja-JP" altLang="en-US" sz="1400" dirty="0">
                          <a:solidFill>
                            <a:schemeClr val="accent2"/>
                          </a:solidFill>
                          <a:latin typeface="Meiryo UI" panose="020B0604030504040204" pitchFamily="50" charset="-128"/>
                          <a:ea typeface="Meiryo UI" panose="020B0604030504040204" pitchFamily="50" charset="-128"/>
                        </a:rPr>
                        <a:t>エンジン</a:t>
                      </a:r>
                      <a:endParaRPr kumimoji="1" lang="en-US" altLang="ja-JP" sz="1400" dirty="0">
                        <a:solidFill>
                          <a:schemeClr val="accent2"/>
                        </a:solidFill>
                        <a:latin typeface="Meiryo UI" panose="020B0604030504040204" pitchFamily="50" charset="-128"/>
                        <a:ea typeface="Meiryo UI" panose="020B0604030504040204" pitchFamily="50" charset="-128"/>
                      </a:endParaRPr>
                    </a:p>
                    <a:p>
                      <a:pPr algn="ctr"/>
                      <a:r>
                        <a:rPr kumimoji="1" lang="ja-JP" altLang="en-US" sz="1400" dirty="0">
                          <a:solidFill>
                            <a:schemeClr val="accent2"/>
                          </a:solidFill>
                          <a:latin typeface="Meiryo UI" panose="020B0604030504040204" pitchFamily="50" charset="-128"/>
                          <a:ea typeface="Meiryo UI" panose="020B0604030504040204" pitchFamily="50" charset="-128"/>
                        </a:rPr>
                        <a:t>カスタマイズ</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他設備への</a:t>
                      </a:r>
                      <a:endParaRPr kumimoji="1" lang="en-US" altLang="ja-JP" sz="1400" dirty="0">
                        <a:solidFill>
                          <a:schemeClr val="accent2"/>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導入</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5"/>
                  </a:ext>
                </a:extLst>
              </a:tr>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他事業所への導入</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7"/>
                  </a:ext>
                </a:extLst>
              </a:tr>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他業界への</a:t>
                      </a:r>
                      <a:endParaRPr kumimoji="1" lang="en-US" altLang="ja-JP" sz="1400" dirty="0">
                        <a:solidFill>
                          <a:schemeClr val="accent2"/>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導入</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21" name="ホームベース 20"/>
          <p:cNvSpPr/>
          <p:nvPr/>
        </p:nvSpPr>
        <p:spPr bwMode="auto">
          <a:xfrm>
            <a:off x="2216506" y="3663039"/>
            <a:ext cx="1293714"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2" name="ホームベース 21"/>
          <p:cNvSpPr/>
          <p:nvPr/>
        </p:nvSpPr>
        <p:spPr bwMode="auto">
          <a:xfrm>
            <a:off x="3566211" y="4179071"/>
            <a:ext cx="1628179"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3" name="ホームベース 22"/>
          <p:cNvSpPr/>
          <p:nvPr/>
        </p:nvSpPr>
        <p:spPr bwMode="auto">
          <a:xfrm>
            <a:off x="4223194" y="4698697"/>
            <a:ext cx="4586287"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4" name="ホームベース 23"/>
          <p:cNvSpPr/>
          <p:nvPr/>
        </p:nvSpPr>
        <p:spPr bwMode="auto">
          <a:xfrm>
            <a:off x="6199632" y="5202581"/>
            <a:ext cx="2609849"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5" name="正方形/長方形 24"/>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029088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5664672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2" name="オブジェクト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5" name="Rectangle 3"/>
          <p:cNvSpPr txBox="1">
            <a:spLocks noChangeArrowheads="1"/>
          </p:cNvSpPr>
          <p:nvPr/>
        </p:nvSpPr>
        <p:spPr bwMode="auto">
          <a:xfrm>
            <a:off x="415925" y="2866535"/>
            <a:ext cx="9074150" cy="2987675"/>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marL="266700" indent="-266700" algn="l" rtl="0" eaLnBrk="0" fontAlgn="base" hangingPunct="0">
              <a:lnSpc>
                <a:spcPct val="120000"/>
              </a:lnSpc>
              <a:spcBef>
                <a:spcPts val="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ts val="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ts val="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ts val="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経営層のコミットメント</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弊社専務の○○が今回のプロジェクトのアドバイザーを担当</a:t>
            </a:r>
            <a:endParaRPr lang="en-US" altLang="ja-JP" kern="0" dirty="0">
              <a:solidFill>
                <a:schemeClr val="accent2"/>
              </a:solidFill>
            </a:endParaRPr>
          </a:p>
          <a:p>
            <a:pPr marL="273050" lvl="1" indent="0" eaLnBrk="1" hangingPunct="1">
              <a:spcBef>
                <a:spcPts val="600"/>
              </a:spcBef>
              <a:spcAft>
                <a:spcPts val="0"/>
              </a:spcAft>
              <a:buClr>
                <a:srgbClr val="5A5A5A"/>
              </a:buClr>
              <a:buSzPct val="100000"/>
              <a:buNone/>
            </a:pPr>
            <a:endParaRPr lang="en-US" altLang="ja-JP" kern="0" dirty="0">
              <a:solidFill>
                <a:schemeClr val="accent2"/>
              </a:solidFill>
            </a:endParaRPr>
          </a:p>
          <a:p>
            <a:pPr marL="211138"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スマート保安エンジニア育成体制の強化</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エンジニア採用（新卒・中途）の強化</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社内のエンジニア育成制度を新設（社外の勉強会への参加のサポート等）</a:t>
            </a:r>
            <a:endParaRPr lang="en-US" altLang="ja-JP" kern="0" dirty="0">
              <a:solidFill>
                <a:schemeClr val="accent2"/>
              </a:solidFill>
            </a:endParaRPr>
          </a:p>
          <a:p>
            <a:pPr marL="273050" lvl="1" indent="0" eaLnBrk="1" hangingPunct="1">
              <a:spcBef>
                <a:spcPts val="600"/>
              </a:spcBef>
              <a:spcAft>
                <a:spcPts val="0"/>
              </a:spcAft>
              <a:buClr>
                <a:srgbClr val="5A5A5A"/>
              </a:buClr>
              <a:buSzPct val="100000"/>
              <a:buNone/>
            </a:pPr>
            <a:endParaRPr lang="en-US" altLang="ja-JP" kern="0" dirty="0">
              <a:solidFill>
                <a:schemeClr val="accent2"/>
              </a:solidFill>
            </a:endParaRPr>
          </a:p>
          <a:p>
            <a:pPr marL="211138"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専門部署の設立（予定）</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本実証事業の完了後に、スマート保安点検システムを強化するための部署を新設予定</a:t>
            </a:r>
            <a:endParaRPr lang="en-US" altLang="ja-JP" kern="0" dirty="0">
              <a:solidFill>
                <a:schemeClr val="accent2"/>
              </a:solidFill>
            </a:endParaRPr>
          </a:p>
          <a:p>
            <a:pPr marL="211138" indent="-211138" eaLnBrk="1" hangingPunct="1">
              <a:spcBef>
                <a:spcPts val="600"/>
              </a:spcBef>
              <a:spcAft>
                <a:spcPts val="0"/>
              </a:spcAft>
              <a:buClr>
                <a:srgbClr val="5A5A5A"/>
              </a:buClr>
              <a:buSzPct val="100000"/>
              <a:buFont typeface="Wingdings"/>
              <a:buChar char="n"/>
            </a:pPr>
            <a:endParaRPr lang="ja-JP" altLang="en-US" kern="0" dirty="0">
              <a:solidFill>
                <a:schemeClr val="accent2"/>
              </a:solidFill>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３－３．</a:t>
            </a:r>
            <a:r>
              <a:rPr lang="ja-JP" altLang="en-US" dirty="0"/>
              <a:t>産業保安高度化に向けた会社方針・計画・取組</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823559"/>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現在、スマート保安推進に向けてスマート保安エンジニア育成制度の強化やを図っている。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また本実証事業の完了後には、スマート保安推進に向けてスマート保安点検システムを強化するための部署を新設する予定である。</a:t>
            </a:r>
          </a:p>
        </p:txBody>
      </p:sp>
      <p:grpSp>
        <p:nvGrpSpPr>
          <p:cNvPr id="11" name="グループ化 5"/>
          <p:cNvGrpSpPr/>
          <p:nvPr/>
        </p:nvGrpSpPr>
        <p:grpSpPr>
          <a:xfrm>
            <a:off x="419099" y="2396636"/>
            <a:ext cx="9070975" cy="307777"/>
            <a:chOff x="1136650" y="2761183"/>
            <a:chExt cx="7632700" cy="307777"/>
          </a:xfrm>
        </p:grpSpPr>
        <p:sp>
          <p:nvSpPr>
            <p:cNvPr id="12" name="テキスト ボックス 11"/>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スマート保安推進に向けて実施している、または計画している取組について</a:t>
              </a:r>
            </a:p>
          </p:txBody>
        </p:sp>
        <p:cxnSp>
          <p:nvCxnSpPr>
            <p:cNvPr id="13" name="直線コネクタ 12"/>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4" name="四角形吹き出し 13"/>
          <p:cNvSpPr/>
          <p:nvPr/>
        </p:nvSpPr>
        <p:spPr bwMode="auto">
          <a:xfrm>
            <a:off x="6574972" y="3901442"/>
            <a:ext cx="2915104" cy="1835499"/>
          </a:xfrm>
          <a:prstGeom prst="wedgeRectCallout">
            <a:avLst>
              <a:gd name="adj1" fmla="val -82278"/>
              <a:gd name="adj2" fmla="val -2620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スマート保安推進に向けて実施している、</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または計画している取組について記載してください</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中期経営計画等におけるスマート保安等への言及、</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体制整備（経営層のコミットメント、</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人材育成体制の整備、専門部署設立）等。</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なお、可能な範囲でエビデンスとなる画像</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（中期経営計画の該当箇所等）も挿入してください。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
        <p:nvSpPr>
          <p:cNvPr id="16" name="正方形/長方形 15"/>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1348268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ja-JP" altLang="en-US" dirty="0"/>
              <a:t>事業概要まとめ</a:t>
            </a:r>
          </a:p>
        </p:txBody>
      </p:sp>
      <p:graphicFrame>
        <p:nvGraphicFramePr>
          <p:cNvPr id="4" name="表 3"/>
          <p:cNvGraphicFramePr>
            <a:graphicFrameLocks noGrp="1"/>
          </p:cNvGraphicFramePr>
          <p:nvPr>
            <p:extLst>
              <p:ext uri="{D42A27DB-BD31-4B8C-83A1-F6EECF244321}">
                <p14:modId xmlns:p14="http://schemas.microsoft.com/office/powerpoint/2010/main" val="1029425491"/>
              </p:ext>
            </p:extLst>
          </p:nvPr>
        </p:nvGraphicFramePr>
        <p:xfrm>
          <a:off x="406400" y="1227664"/>
          <a:ext cx="9187162" cy="5214699"/>
        </p:xfrm>
        <a:graphic>
          <a:graphicData uri="http://schemas.openxmlformats.org/drawingml/2006/table">
            <a:tbl>
              <a:tblPr firstRow="1" bandRow="1">
                <a:tableStyleId>{5C22544A-7EE6-4342-B048-85BDC9FD1C3A}</a:tableStyleId>
              </a:tblPr>
              <a:tblGrid>
                <a:gridCol w="2475345">
                  <a:extLst>
                    <a:ext uri="{9D8B030D-6E8A-4147-A177-3AD203B41FA5}">
                      <a16:colId xmlns:a16="http://schemas.microsoft.com/office/drawing/2014/main" val="148054789"/>
                    </a:ext>
                  </a:extLst>
                </a:gridCol>
                <a:gridCol w="3976255">
                  <a:extLst>
                    <a:ext uri="{9D8B030D-6E8A-4147-A177-3AD203B41FA5}">
                      <a16:colId xmlns:a16="http://schemas.microsoft.com/office/drawing/2014/main" val="2493006800"/>
                    </a:ext>
                  </a:extLst>
                </a:gridCol>
                <a:gridCol w="2735562">
                  <a:extLst>
                    <a:ext uri="{9D8B030D-6E8A-4147-A177-3AD203B41FA5}">
                      <a16:colId xmlns:a16="http://schemas.microsoft.com/office/drawing/2014/main" val="2433450419"/>
                    </a:ext>
                  </a:extLst>
                </a:gridCol>
              </a:tblGrid>
              <a:tr h="439824">
                <a:tc>
                  <a:txBody>
                    <a:bodyPr/>
                    <a:lstStyle/>
                    <a:p>
                      <a:r>
                        <a:rPr kumimoji="1" lang="ja-JP" altLang="en-US" sz="1900" dirty="0">
                          <a:latin typeface="Meiryo UI" panose="020B0604030504040204" pitchFamily="50" charset="-128"/>
                          <a:ea typeface="Meiryo UI" panose="020B0604030504040204" pitchFamily="50" charset="-128"/>
                        </a:rPr>
                        <a:t>項目</a:t>
                      </a:r>
                    </a:p>
                  </a:txBody>
                  <a:tcPr marL="131938" marR="131938" marT="65969" marB="65969"/>
                </a:tc>
                <a:tc>
                  <a:txBody>
                    <a:bodyPr/>
                    <a:lstStyle/>
                    <a:p>
                      <a:r>
                        <a:rPr kumimoji="1" lang="ja-JP" altLang="en-US" sz="1900" dirty="0">
                          <a:latin typeface="Meiryo UI" panose="020B0604030504040204" pitchFamily="50" charset="-128"/>
                          <a:ea typeface="Meiryo UI" panose="020B0604030504040204" pitchFamily="50" charset="-128"/>
                        </a:rPr>
                        <a:t>回答（自由記入欄）</a:t>
                      </a:r>
                    </a:p>
                  </a:txBody>
                  <a:tcPr marL="131938" marR="131938" marT="65969" marB="65969"/>
                </a:tc>
                <a:tc>
                  <a:txBody>
                    <a:bodyPr/>
                    <a:lstStyle/>
                    <a:p>
                      <a:r>
                        <a:rPr kumimoji="1" lang="ja-JP" altLang="en-US" sz="1900" dirty="0">
                          <a:latin typeface="Meiryo UI" panose="020B0604030504040204" pitchFamily="50" charset="-128"/>
                          <a:ea typeface="Meiryo UI" panose="020B0604030504040204" pitchFamily="50" charset="-128"/>
                        </a:rPr>
                        <a:t>回答（補足記入欄）</a:t>
                      </a:r>
                    </a:p>
                  </a:txBody>
                  <a:tcPr marL="131938" marR="131938" marT="65969" marB="65969"/>
                </a:tc>
                <a:extLst>
                  <a:ext uri="{0D108BD9-81ED-4DB2-BD59-A6C34878D82A}">
                    <a16:rowId xmlns:a16="http://schemas.microsoft.com/office/drawing/2014/main" val="2830430732"/>
                  </a:ext>
                </a:extLst>
              </a:tr>
              <a:tr h="954975">
                <a:tc>
                  <a:txBody>
                    <a:bodyPr/>
                    <a:lstStyle/>
                    <a:p>
                      <a:r>
                        <a:rPr kumimoji="1" lang="ja-JP" altLang="en-US" sz="1500" dirty="0">
                          <a:latin typeface="Meiryo UI" panose="020B0604030504040204" pitchFamily="50" charset="-128"/>
                          <a:ea typeface="Meiryo UI" panose="020B0604030504040204" pitchFamily="50" charset="-128"/>
                        </a:rPr>
                        <a:t>①本事業に取組む目的、自社の課題、現場の問題・保安業務における困りごと等</a:t>
                      </a:r>
                    </a:p>
                  </a:txBody>
                  <a:tcPr marL="131938" marR="131938" marT="65969" marB="65969"/>
                </a:tc>
                <a:tc>
                  <a:txBody>
                    <a:bodyPr/>
                    <a:lstStyle/>
                    <a:p>
                      <a:endParaRPr kumimoji="1" lang="ja-JP" altLang="en-US" sz="1500">
                        <a:latin typeface="Meiryo UI" panose="020B0604030504040204" pitchFamily="50" charset="-128"/>
                        <a:ea typeface="Meiryo UI" panose="020B0604030504040204" pitchFamily="50" charset="-128"/>
                      </a:endParaRPr>
                    </a:p>
                  </a:txBody>
                  <a:tcPr marL="131938" marR="131938" marT="65969" marB="65969"/>
                </a:tc>
                <a:tc>
                  <a:txBody>
                    <a:bodyPr/>
                    <a:lstStyle/>
                    <a:p>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①で挙げた問題を数値（現状値）で表してください（問題の名称、数値の単位等含む）</a:t>
                      </a:r>
                    </a:p>
                  </a:txBody>
                  <a:tcPr marL="131938" marR="131938" marT="65969" marB="65969"/>
                </a:tc>
                <a:extLst>
                  <a:ext uri="{0D108BD9-81ED-4DB2-BD59-A6C34878D82A}">
                    <a16:rowId xmlns:a16="http://schemas.microsoft.com/office/drawing/2014/main" val="2932054814"/>
                  </a:ext>
                </a:extLst>
              </a:tr>
              <a:tr h="9549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dirty="0">
                          <a:latin typeface="Meiryo UI" panose="020B0604030504040204" pitchFamily="50" charset="-128"/>
                          <a:ea typeface="Meiryo UI" panose="020B0604030504040204" pitchFamily="50" charset="-128"/>
                        </a:rPr>
                        <a:t>②問題解決のために実証・導入するスマート保安技術、機器、システム、サービス等</a:t>
                      </a:r>
                    </a:p>
                  </a:txBody>
                  <a:tcPr marL="131938" marR="131938" marT="65969" marB="65969"/>
                </a:tc>
                <a:tc>
                  <a:txBody>
                    <a:bodyPr/>
                    <a:lstStyle/>
                    <a:p>
                      <a:endParaRPr kumimoji="1" lang="ja-JP" altLang="en-US" sz="1500" dirty="0">
                        <a:latin typeface="Meiryo UI" panose="020B0604030504040204" pitchFamily="50" charset="-128"/>
                        <a:ea typeface="Meiryo UI" panose="020B0604030504040204" pitchFamily="50" charset="-128"/>
                      </a:endParaRPr>
                    </a:p>
                  </a:txBody>
                  <a:tcPr marL="131938" marR="131938" marT="65969" marB="65969"/>
                </a:tc>
                <a:tc>
                  <a:txBody>
                    <a:bodyPr/>
                    <a:lstStyle/>
                    <a:p>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②で挙げる解決技術を選択した理由や、抱える問題と技術の因果関係等を記載してください</a:t>
                      </a:r>
                    </a:p>
                  </a:txBody>
                  <a:tcPr marL="131938" marR="131938" marT="65969" marB="65969"/>
                </a:tc>
                <a:extLst>
                  <a:ext uri="{0D108BD9-81ED-4DB2-BD59-A6C34878D82A}">
                    <a16:rowId xmlns:a16="http://schemas.microsoft.com/office/drawing/2014/main" val="1328947142"/>
                  </a:ext>
                </a:extLst>
              </a:tr>
              <a:tr h="9549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dirty="0">
                          <a:latin typeface="Meiryo UI" panose="020B0604030504040204" pitchFamily="50" charset="-128"/>
                          <a:ea typeface="Meiryo UI" panose="020B0604030504040204" pitchFamily="50" charset="-128"/>
                        </a:rPr>
                        <a:t>③スマート保安技術を導入することで現状がどう変化するか、想定する仮説・イメージ</a:t>
                      </a:r>
                    </a:p>
                  </a:txBody>
                  <a:tcPr marL="131938" marR="131938" marT="65969" marB="65969"/>
                </a:tc>
                <a:tc>
                  <a:txBody>
                    <a:bodyPr/>
                    <a:lstStyle/>
                    <a:p>
                      <a:endParaRPr kumimoji="1" lang="ja-JP" altLang="en-US" sz="1500">
                        <a:latin typeface="Meiryo UI" panose="020B0604030504040204" pitchFamily="50" charset="-128"/>
                        <a:ea typeface="Meiryo UI" panose="020B0604030504040204" pitchFamily="50" charset="-128"/>
                      </a:endParaRPr>
                    </a:p>
                  </a:txBody>
                  <a:tcPr marL="131938" marR="131938" marT="65969" marB="65969"/>
                </a:tc>
                <a:tc>
                  <a:txBody>
                    <a:bodyPr/>
                    <a:lstStyle/>
                    <a:p>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③で述べた仮説を立てるために参考とした事例・理論等を記載してください</a:t>
                      </a:r>
                    </a:p>
                  </a:txBody>
                  <a:tcPr marL="131938" marR="131938" marT="65969" marB="65969"/>
                </a:tc>
                <a:extLst>
                  <a:ext uri="{0D108BD9-81ED-4DB2-BD59-A6C34878D82A}">
                    <a16:rowId xmlns:a16="http://schemas.microsoft.com/office/drawing/2014/main" val="400113200"/>
                  </a:ext>
                </a:extLst>
              </a:tr>
              <a:tr h="9549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dirty="0">
                          <a:latin typeface="Meiryo UI" panose="020B0604030504040204" pitchFamily="50" charset="-128"/>
                          <a:ea typeface="Meiryo UI" panose="020B0604030504040204" pitchFamily="50" charset="-128"/>
                        </a:rPr>
                        <a:t>④上記③で想定する仮説に関して仮説が実証できたことを評価・判定する項目と方法</a:t>
                      </a:r>
                    </a:p>
                  </a:txBody>
                  <a:tcPr marL="131938" marR="131938" marT="65969" marB="65969"/>
                </a:tc>
                <a:tc>
                  <a:txBody>
                    <a:bodyPr/>
                    <a:lstStyle/>
                    <a:p>
                      <a:endParaRPr kumimoji="1" lang="ja-JP" altLang="en-US" sz="1500">
                        <a:latin typeface="Meiryo UI" panose="020B0604030504040204" pitchFamily="50" charset="-128"/>
                        <a:ea typeface="Meiryo UI" panose="020B0604030504040204" pitchFamily="50" charset="-128"/>
                      </a:endParaRPr>
                    </a:p>
                  </a:txBody>
                  <a:tcPr marL="131938" marR="131938" marT="65969" marB="6596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④で挙げた評価項目を数値（現状値と目標値）で表してください（数値の単位等含む）</a:t>
                      </a:r>
                    </a:p>
                  </a:txBody>
                  <a:tcPr marL="131938" marR="131938" marT="65969" marB="65969"/>
                </a:tc>
                <a:extLst>
                  <a:ext uri="{0D108BD9-81ED-4DB2-BD59-A6C34878D82A}">
                    <a16:rowId xmlns:a16="http://schemas.microsoft.com/office/drawing/2014/main" val="1651595583"/>
                  </a:ext>
                </a:extLst>
              </a:tr>
              <a:tr h="954975">
                <a:tc>
                  <a:txBody>
                    <a:bodyPr/>
                    <a:lstStyle/>
                    <a:p>
                      <a:r>
                        <a:rPr kumimoji="1" lang="ja-JP" altLang="en-US" sz="1500" dirty="0">
                          <a:latin typeface="Meiryo UI" panose="020B0604030504040204" pitchFamily="50" charset="-128"/>
                          <a:ea typeface="Meiryo UI" panose="020B0604030504040204" pitchFamily="50" charset="-128"/>
                        </a:rPr>
                        <a:t>⑤事業完了後の想定する成果（定量・定性的）、上記①で挙げた問題の改善見込</a:t>
                      </a:r>
                    </a:p>
                  </a:txBody>
                  <a:tcPr marL="131938" marR="131938" marT="65969" marB="65969"/>
                </a:tc>
                <a:tc>
                  <a:txBody>
                    <a:bodyPr/>
                    <a:lstStyle/>
                    <a:p>
                      <a:endParaRPr kumimoji="1" lang="ja-JP" altLang="en-US" sz="1500" dirty="0">
                        <a:latin typeface="Meiryo UI" panose="020B0604030504040204" pitchFamily="50" charset="-128"/>
                        <a:ea typeface="Meiryo UI" panose="020B0604030504040204" pitchFamily="50" charset="-128"/>
                      </a:endParaRPr>
                    </a:p>
                  </a:txBody>
                  <a:tcPr marL="131938" marR="131938" marT="65969" marB="6596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⑤で挙げた成果を数値（改善見込値）で表してください（成果の名称、数値の単位等含む）</a:t>
                      </a:r>
                    </a:p>
                  </a:txBody>
                  <a:tcPr marL="131938" marR="131938" marT="65969" marB="65969"/>
                </a:tc>
                <a:extLst>
                  <a:ext uri="{0D108BD9-81ED-4DB2-BD59-A6C34878D82A}">
                    <a16:rowId xmlns:a16="http://schemas.microsoft.com/office/drawing/2014/main" val="2845986736"/>
                  </a:ext>
                </a:extLst>
              </a:tr>
            </a:tbl>
          </a:graphicData>
        </a:graphic>
      </p:graphicFrame>
    </p:spTree>
    <p:extLst>
      <p:ext uri="{BB962C8B-B14F-4D97-AF65-F5344CB8AC3E}">
        <p14:creationId xmlns:p14="http://schemas.microsoft.com/office/powerpoint/2010/main" val="26088480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5060&quot;&gt;&lt;version val=&quot;28302&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bNumberIsYear val=&quot;0&quot;/&gt;&lt;m_strFormatTime&gt;%Y/%m/%d&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d.&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2ScED07SqaYmta7pfZEkI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q61ZybgAlUfhsldIZB3dz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njOpnn94wDz5Hr60vtizB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njOpnn94wDz5Hr60vtizB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ltDkxsgmkK_7SnIueQuwR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dMCysW90f0LcQY1W9sDm5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935MEpPE2HdlCQ7XvvXpt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新しいﾌﾟﾚｾﾞﾝﾃｰｼｮﾝ">
  <a:themeElements>
    <a:clrScheme name="1_新しいﾌﾟﾚｾﾞﾝﾃｰｼｮﾝ 10">
      <a:dk1>
        <a:srgbClr val="000000"/>
      </a:dk1>
      <a:lt1>
        <a:srgbClr val="FFFFFF"/>
      </a:lt1>
      <a:dk2>
        <a:srgbClr val="000000"/>
      </a:dk2>
      <a:lt2>
        <a:srgbClr val="5A5A5A"/>
      </a:lt2>
      <a:accent1>
        <a:srgbClr val="A2BBDC"/>
      </a:accent1>
      <a:accent2>
        <a:srgbClr val="3D6AA7"/>
      </a:accent2>
      <a:accent3>
        <a:srgbClr val="FFFFFF"/>
      </a:accent3>
      <a:accent4>
        <a:srgbClr val="000000"/>
      </a:accent4>
      <a:accent5>
        <a:srgbClr val="CEDAEB"/>
      </a:accent5>
      <a:accent6>
        <a:srgbClr val="365F97"/>
      </a:accent6>
      <a:hlink>
        <a:srgbClr val="F1DB9D"/>
      </a:hlink>
      <a:folHlink>
        <a:srgbClr val="DADADA"/>
      </a:folHlink>
    </a:clrScheme>
    <a:fontScheme name="1_新しいﾌﾟﾚｾﾞﾝﾃｰｼｮﾝ">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C000"/>
        </a:solidFill>
        <a:ln w="12700" cap="flat" cmpd="sng" algn="ctr">
          <a:noFill/>
          <a:prstDash val="solid"/>
          <a:round/>
          <a:headEnd type="none" w="med" len="med"/>
          <a:tailEnd type="none" w="med" len="med"/>
        </a:ln>
        <a:effectLst/>
      </a:spPr>
      <a:bodyPr vert="horz" wrap="square" lIns="18000" tIns="18000" rIns="18000" bIns="18000" numCol="1" rtlCol="0" anchor="ctr" anchorCtr="0" compatLnSpc="1">
        <a:prstTxWarp prst="textNoShape">
          <a:avLst/>
        </a:prstTxWarp>
        <a:noAutofit/>
      </a:bodyPr>
      <a:lstStyle>
        <a:def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defRPr sz="1200" dirty="0" smtClean="0"/>
        </a:defPPr>
      </a:lstStyle>
    </a:spDef>
    <a:lnDef>
      <a:spPr bwMode="auto">
        <a:xfrm>
          <a:off x="0" y="0"/>
          <a:ext cx="1" cy="1"/>
        </a:xfrm>
        <a:custGeom>
          <a:avLst/>
          <a:gdLst/>
          <a:ahLst/>
          <a:cxnLst/>
          <a:rect l="0" t="0" r="0" b="0"/>
          <a:pathLst/>
        </a:custGeom>
        <a:solidFill>
          <a:schemeClr val="accent1"/>
        </a:solidFill>
        <a:ln w="12700" cap="flat" cmpd="sng" algn="ctr">
          <a:solidFill>
            <a:schemeClr val="bg2"/>
          </a:solidFill>
          <a:prstDash val="solid"/>
          <a:round/>
          <a:headEnd type="none" w="med" len="med"/>
          <a:tailEnd type="none" w="med" len="med"/>
        </a:ln>
        <a:effectLst/>
      </a:spPr>
      <a:bodyPr vert="horz" wrap="none" lIns="18000" tIns="18000" rIns="18000" bIns="18000" numCol="1" anchor="ctr" anchorCtr="0" compatLnSpc="1">
        <a:prstTxWarp prst="textNoShape">
          <a:avLst/>
        </a:prstTxWarp>
      </a:bodyPr>
      <a:lstStyle>
        <a:def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defRPr kumimoji="1" lang="ja-JP" altLang="en-US" sz="1000" b="0" i="0" u="none" strike="noStrike" cap="none" normalizeH="0" baseline="0" smtClean="0">
            <a:ln>
              <a:noFill/>
            </a:ln>
            <a:solidFill>
              <a:srgbClr val="000000"/>
            </a:solidFill>
            <a:effectLst/>
            <a:latin typeface="Arial" charset="0"/>
            <a:ea typeface="ＭＳ Ｐゴシック" charset="-128"/>
          </a:defRPr>
        </a:defPPr>
      </a:lstStyle>
    </a:lnDef>
  </a:objectDefaults>
  <a:extraClrSchemeLst>
    <a:extraClrScheme>
      <a:clrScheme name="1_新しいﾌﾟﾚｾﾞﾝﾃｰｼｮﾝ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新しいﾌﾟﾚｾﾞﾝﾃｰｼｮﾝ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1_新しいﾌﾟﾚｾﾞﾝﾃｰｼｮﾝ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新しいﾌﾟﾚｾﾞﾝﾃｰｼｮﾝ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新しいﾌﾟﾚｾﾞﾝﾃｰｼｮﾝ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新しいﾌﾟﾚｾﾞﾝﾃｰｼｮﾝ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1_新しいﾌﾟﾚｾﾞﾝﾃｰｼｮﾝ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新しいﾌﾟﾚｾﾞﾝﾃｰｼｮﾝ 8">
        <a:dk1>
          <a:srgbClr val="000000"/>
        </a:dk1>
        <a:lt1>
          <a:srgbClr val="FFFFFF"/>
        </a:lt1>
        <a:dk2>
          <a:srgbClr val="000000"/>
        </a:dk2>
        <a:lt2>
          <a:srgbClr val="5A5A5A"/>
        </a:lt2>
        <a:accent1>
          <a:srgbClr val="CCDAEC"/>
        </a:accent1>
        <a:accent2>
          <a:srgbClr val="F1DB9D"/>
        </a:accent2>
        <a:accent3>
          <a:srgbClr val="FFFFFF"/>
        </a:accent3>
        <a:accent4>
          <a:srgbClr val="000000"/>
        </a:accent4>
        <a:accent5>
          <a:srgbClr val="E2EAF4"/>
        </a:accent5>
        <a:accent6>
          <a:srgbClr val="DAC68E"/>
        </a:accent6>
        <a:hlink>
          <a:srgbClr val="DADADA"/>
        </a:hlink>
        <a:folHlink>
          <a:srgbClr val="3D6AA7"/>
        </a:folHlink>
      </a:clrScheme>
      <a:clrMap bg1="lt1" tx1="dk1" bg2="lt2" tx2="dk2" accent1="accent1" accent2="accent2" accent3="accent3" accent4="accent4" accent5="accent5" accent6="accent6" hlink="hlink" folHlink="folHlink"/>
    </a:extraClrScheme>
    <a:extraClrScheme>
      <a:clrScheme name="1_新しいﾌﾟﾚｾﾞﾝﾃｰｼｮﾝ 9">
        <a:dk1>
          <a:srgbClr val="000000"/>
        </a:dk1>
        <a:lt1>
          <a:srgbClr val="FFFFFF"/>
        </a:lt1>
        <a:dk2>
          <a:srgbClr val="000000"/>
        </a:dk2>
        <a:lt2>
          <a:srgbClr val="5A5A5A"/>
        </a:lt2>
        <a:accent1>
          <a:srgbClr val="CCDAEC"/>
        </a:accent1>
        <a:accent2>
          <a:srgbClr val="3D6AA7"/>
        </a:accent2>
        <a:accent3>
          <a:srgbClr val="FFFFFF"/>
        </a:accent3>
        <a:accent4>
          <a:srgbClr val="000000"/>
        </a:accent4>
        <a:accent5>
          <a:srgbClr val="E2EAF4"/>
        </a:accent5>
        <a:accent6>
          <a:srgbClr val="365F97"/>
        </a:accent6>
        <a:hlink>
          <a:srgbClr val="F1DB9D"/>
        </a:hlink>
        <a:folHlink>
          <a:srgbClr val="DADADA"/>
        </a:folHlink>
      </a:clrScheme>
      <a:clrMap bg1="lt1" tx1="dk1" bg2="lt2" tx2="dk2" accent1="accent1" accent2="accent2" accent3="accent3" accent4="accent4" accent5="accent5" accent6="accent6" hlink="hlink" folHlink="folHlink"/>
    </a:extraClrScheme>
    <a:extraClrScheme>
      <a:clrScheme name="1_新しいﾌﾟﾚｾﾞﾝﾃｰｼｮﾝ 10">
        <a:dk1>
          <a:srgbClr val="000000"/>
        </a:dk1>
        <a:lt1>
          <a:srgbClr val="FFFFFF"/>
        </a:lt1>
        <a:dk2>
          <a:srgbClr val="000000"/>
        </a:dk2>
        <a:lt2>
          <a:srgbClr val="5A5A5A"/>
        </a:lt2>
        <a:accent1>
          <a:srgbClr val="A2BBDC"/>
        </a:accent1>
        <a:accent2>
          <a:srgbClr val="3D6AA7"/>
        </a:accent2>
        <a:accent3>
          <a:srgbClr val="FFFFFF"/>
        </a:accent3>
        <a:accent4>
          <a:srgbClr val="000000"/>
        </a:accent4>
        <a:accent5>
          <a:srgbClr val="CEDAEB"/>
        </a:accent5>
        <a:accent6>
          <a:srgbClr val="365F97"/>
        </a:accent6>
        <a:hlink>
          <a:srgbClr val="F1DB9D"/>
        </a:hlink>
        <a:folHlink>
          <a:srgbClr val="DADAD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TotalTime>
  <Words>3877</Words>
  <Application>Microsoft Office PowerPoint</Application>
  <PresentationFormat>A4 210 x 297 mm</PresentationFormat>
  <Paragraphs>441</Paragraphs>
  <Slides>19</Slides>
  <Notes>18</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19</vt:i4>
      </vt:variant>
    </vt:vector>
  </HeadingPairs>
  <TitlesOfParts>
    <vt:vector size="28" baseType="lpstr">
      <vt:lpstr>Meiryo UI</vt:lpstr>
      <vt:lpstr>ＭＳ Ｐゴシック</vt:lpstr>
      <vt:lpstr>ＭＳ Ｐ明朝</vt:lpstr>
      <vt:lpstr>Arial</vt:lpstr>
      <vt:lpstr>Times New Roman</vt:lpstr>
      <vt:lpstr>Wingdings</vt:lpstr>
      <vt:lpstr>Yu Gothic UI Semilight</vt:lpstr>
      <vt:lpstr>1_新しいﾌﾟﾚｾﾞﾝﾃｰｼｮﾝ</vt:lpstr>
      <vt:lpstr>think-cell スライド</vt:lpstr>
      <vt:lpstr>令和7年度 スマート保安実証支援事業費補助金（技術実証支援）　  補助事業概要説明書</vt:lpstr>
      <vt:lpstr>１．実証技術・システムの全体像</vt:lpstr>
      <vt:lpstr>１－1．事業目的・ニーズ</vt:lpstr>
      <vt:lpstr>１－2．概要とその位置づけ</vt:lpstr>
      <vt:lpstr>１－3．期待される効果</vt:lpstr>
      <vt:lpstr>１－3．期待される効果（規制の見直しに関する検討方針）</vt:lpstr>
      <vt:lpstr>２．実施事業の概要</vt:lpstr>
      <vt:lpstr>２－1．実証事業の体制（単独申請の場合）（１／２）</vt:lpstr>
      <vt:lpstr>２－1．実証事業の体制（単独申請の場合）（２／２）</vt:lpstr>
      <vt:lpstr>２－2、3．実証事業の体制（コンソーシアム申請、共同申請の場合） （１／２）</vt:lpstr>
      <vt:lpstr>２－2、3．実証事業の体制（コンソーシアム申請、共同申請の場合） （２／２）</vt:lpstr>
      <vt:lpstr>２－4．実証事業のスケジュール</vt:lpstr>
      <vt:lpstr>２－5．実証における実施項目および評価項目・検証方法</vt:lpstr>
      <vt:lpstr>２－5．実証における実施項目および評価項目・検証方法</vt:lpstr>
      <vt:lpstr>３．実証事業完了後の事業展開</vt:lpstr>
      <vt:lpstr>３－１．実証事業完了後の取組方針</vt:lpstr>
      <vt:lpstr>３－２．実証事業完了後のスケジュール</vt:lpstr>
      <vt:lpstr>３－３．産業保安高度化に向けた会社方針・計画・取組</vt:lpstr>
      <vt:lpstr>事業概要まとめ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山元 康信</cp:lastModifiedBy>
  <cp:revision>6</cp:revision>
  <dcterms:created xsi:type="dcterms:W3CDTF">2019-04-04T07:02:18Z</dcterms:created>
  <dcterms:modified xsi:type="dcterms:W3CDTF">2025-06-18T05:15:55Z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