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46933D-8D5A-BB0F-C3CB-B33C925379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5BA4BB1-E8C9-D279-D03E-DD5CDAA08B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001B673-511B-612A-958B-CCB75B682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42188-8446-4D83-ACE9-787EC7E039B7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BEAC022-1D88-60B4-F2FA-E30ACDF4B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379630-7C39-19A0-64B5-779FACFDD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F195A-3031-4674-B4F6-1C4740D408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370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F7D8C55-FA44-F8FF-32E4-88A357E40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0E05898-C441-2E19-B990-12221AB00D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0349406-9BBE-2310-E809-B8CA163DF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42188-8446-4D83-ACE9-787EC7E039B7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DCF61AB-0A26-768D-6DC2-4B32EE950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200276A-E712-B4C3-D24C-86CD04407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F195A-3031-4674-B4F6-1C4740D408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1321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56E48C-9097-7904-CD84-733B2CBC3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D6C89B4-6EE6-AB2C-2C26-221FE2BC9F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F94B55C-C842-B08E-2460-7B9B358BB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42188-8446-4D83-ACE9-787EC7E039B7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E0A958C-A315-ED24-C348-0EEA6F864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427824C-81E7-2080-819A-A2407F3BE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F195A-3031-4674-B4F6-1C4740D408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7705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121F80-5743-C604-3DE4-6DD737D06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1C1EC10-FE41-FBF8-281A-97A8808764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B23634F-E075-466D-E7AD-71E8BEC1F1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7766246-B94F-83FE-B2E0-2534E38A4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42188-8446-4D83-ACE9-787EC7E039B7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62F6594-5657-A0F0-D969-5E6C1B200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095B58A-AF80-397D-7958-C2661361A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F195A-3031-4674-B4F6-1C4740D408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2457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144993F-8B55-9D96-5CE1-BAEEC1D22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6C8CBB4-8F00-3CAF-B8FA-A2F8DC1187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12F4827-7A76-7098-7BAD-32C02C8054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5847F38-8142-F1DA-CFA8-6017FAA7A4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7C04BD0-8A24-8B9E-DBC2-DBC9354B89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F5BA025-C2D4-CE8F-E22C-2D0CD0208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42188-8446-4D83-ACE9-787EC7E039B7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70D374E-2B9D-C587-4AD2-60565F253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93DCAF0-FC3F-EBFF-EF7C-35005A1A4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F195A-3031-4674-B4F6-1C4740D408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9616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D2D477-29CF-53B2-9B05-6008141EF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B9BB925-4291-2C47-F831-8DE77FB7E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42188-8446-4D83-ACE9-787EC7E039B7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02D4311-BF64-511C-D313-57645DFF8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6DCEDA0-2BCF-2447-4EE1-BA33BFEE2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F195A-3031-4674-B4F6-1C4740D408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9058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4905874-B6A1-6ED4-E8A2-5E0206614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42188-8446-4D83-ACE9-787EC7E039B7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ED4929C8-F6E2-DB6F-5E75-75BE7F742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A14155B-6F6F-8EE3-0D3D-C48D41943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F195A-3031-4674-B4F6-1C4740D408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7063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FFC7DB-52A6-54F7-0ABA-3A86A0D11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C550165-F44E-9284-21DA-5346D37EDB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7A901A3-B417-65F8-A690-4AAF110302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60EFB20-D0B0-E284-33C7-E0C18A4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42188-8446-4D83-ACE9-787EC7E039B7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E68B850-7978-36E6-6327-84A9FF0AF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2600513-7EE6-90A6-FBCC-D408C4AEC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F195A-3031-4674-B4F6-1C4740D408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532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F417E4-3F80-6EE7-A25A-1EBFE9C7A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2925C44-C655-C136-F214-03DD33A60B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80D7CB7-3C7E-9805-E4AB-92CFCDC829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1FAC192-C377-A7C2-6703-763761E20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42188-8446-4D83-ACE9-787EC7E039B7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E703C99-A7F9-F10C-4BAA-DCBCEDF87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21CE823-EFE5-633F-0BF4-1CA615832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F195A-3031-4674-B4F6-1C4740D408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3237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C55178-7113-64D4-3F18-0691D5D4B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EF8081E-26D1-C145-B795-FDDAB3AA36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26FADB-540E-A443-F252-1F0A97CF5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42188-8446-4D83-ACE9-787EC7E039B7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7C0570-1394-380B-E2AC-17BC9249A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FCE9389-4AC2-5DBA-CAA4-4AC4C1A6A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F195A-3031-4674-B4F6-1C4740D408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6014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923C453-1309-FBA0-CC33-7DEBE90A46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209862F-29DE-BE02-0F36-730E4DA770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DA31DB3-C913-C815-F8F1-6CF90BA2F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42188-8446-4D83-ACE9-787EC7E039B7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C558C41-7C03-36B0-E64D-E42E81617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ECF4F7-B4A2-2736-6515-3E15B000B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F195A-3031-4674-B4F6-1C4740D408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9071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40EF115-D38E-5989-28C4-D33B9E7B2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0DD09AB-970D-E7E1-4B59-0C53FF0502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FFE7994-416B-6243-A073-31C10702A6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842188-8446-4D83-ACE9-787EC7E039B7}" type="datetimeFigureOut">
              <a:rPr kumimoji="1" lang="ja-JP" altLang="en-US" smtClean="0"/>
              <a:t>2025/5/16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839E554-3183-07D9-4209-F4E8AE492A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D39B7AD-5A31-A6D4-9939-57E4E00F97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F195A-3031-4674-B4F6-1C4740D408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4109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4B87194F-BD83-8270-097A-A12315CC3F45}"/>
              </a:ext>
            </a:extLst>
          </p:cNvPr>
          <p:cNvGrpSpPr/>
          <p:nvPr/>
        </p:nvGrpSpPr>
        <p:grpSpPr>
          <a:xfrm>
            <a:off x="436616" y="189330"/>
            <a:ext cx="10060445" cy="6305257"/>
            <a:chOff x="82824" y="142435"/>
            <a:chExt cx="10259040" cy="6912161"/>
          </a:xfrm>
        </p:grpSpPr>
        <p:sp>
          <p:nvSpPr>
            <p:cNvPr id="46" name="Freeform 101">
              <a:extLst>
                <a:ext uri="{FF2B5EF4-FFF2-40B4-BE49-F238E27FC236}">
                  <a16:creationId xmlns:a16="http://schemas.microsoft.com/office/drawing/2014/main" id="{F194AE76-E1EF-FA85-55E9-562D5184E233}"/>
                </a:ext>
              </a:extLst>
            </p:cNvPr>
            <p:cNvSpPr/>
            <p:nvPr/>
          </p:nvSpPr>
          <p:spPr>
            <a:xfrm flipV="1">
              <a:off x="2436875" y="2848356"/>
              <a:ext cx="5650992" cy="3412236"/>
            </a:xfrm>
            <a:custGeom>
              <a:avLst/>
              <a:gdLst/>
              <a:ahLst/>
              <a:cxnLst/>
              <a:rect l="0" t="0" r="0" b="0"/>
              <a:pathLst>
                <a:path w="7534656" h="4549648">
                  <a:moveTo>
                    <a:pt x="0" y="4549648"/>
                  </a:moveTo>
                  <a:lnTo>
                    <a:pt x="7534656" y="4549648"/>
                  </a:lnTo>
                  <a:lnTo>
                    <a:pt x="7534656" y="0"/>
                  </a:lnTo>
                  <a:lnTo>
                    <a:pt x="0" y="0"/>
                  </a:lnTo>
                  <a:close/>
                  <a:moveTo>
                    <a:pt x="548641" y="8347456"/>
                  </a:moveTo>
                </a:path>
              </a:pathLst>
            </a:custGeom>
            <a:solidFill>
              <a:srgbClr val="FFFFFF">
                <a:alpha val="10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47" name="Freeform 102">
              <a:extLst>
                <a:ext uri="{FF2B5EF4-FFF2-40B4-BE49-F238E27FC236}">
                  <a16:creationId xmlns:a16="http://schemas.microsoft.com/office/drawing/2014/main" id="{E05ADAF0-3021-9355-266C-1860835BFFE1}"/>
                </a:ext>
              </a:extLst>
            </p:cNvPr>
            <p:cNvSpPr/>
            <p:nvPr/>
          </p:nvSpPr>
          <p:spPr>
            <a:xfrm flipV="1">
              <a:off x="2436875" y="2848356"/>
              <a:ext cx="5650992" cy="3412236"/>
            </a:xfrm>
            <a:custGeom>
              <a:avLst/>
              <a:gdLst/>
              <a:ahLst/>
              <a:cxnLst/>
              <a:rect l="0" t="0" r="0" b="0"/>
              <a:pathLst>
                <a:path w="7534656" h="4549648">
                  <a:moveTo>
                    <a:pt x="0" y="4549648"/>
                  </a:moveTo>
                  <a:lnTo>
                    <a:pt x="7534656" y="4549648"/>
                  </a:lnTo>
                  <a:lnTo>
                    <a:pt x="7534656" y="0"/>
                  </a:lnTo>
                  <a:lnTo>
                    <a:pt x="0" y="0"/>
                  </a:lnTo>
                  <a:close/>
                  <a:moveTo>
                    <a:pt x="548641" y="8347456"/>
                  </a:moveTo>
                </a:path>
              </a:pathLst>
            </a:custGeom>
            <a:noFill/>
            <a:ln w="13716" cap="flat" cmpd="sng" algn="ctr">
              <a:solidFill>
                <a:srgbClr val="000000">
                  <a:alpha val="100000"/>
                </a:srgbClr>
              </a:solidFill>
              <a:prstDash val="solid"/>
              <a:miter lim="101600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48" name="Freeform 103">
              <a:extLst>
                <a:ext uri="{FF2B5EF4-FFF2-40B4-BE49-F238E27FC236}">
                  <a16:creationId xmlns:a16="http://schemas.microsoft.com/office/drawing/2014/main" id="{E68A3960-4F3B-3738-83BD-F82F84196A06}"/>
                </a:ext>
              </a:extLst>
            </p:cNvPr>
            <p:cNvSpPr/>
            <p:nvPr/>
          </p:nvSpPr>
          <p:spPr>
            <a:xfrm flipV="1">
              <a:off x="2618232" y="5903977"/>
              <a:ext cx="5285232" cy="240791"/>
            </a:xfrm>
            <a:custGeom>
              <a:avLst/>
              <a:gdLst/>
              <a:ahLst/>
              <a:cxnLst/>
              <a:rect l="0" t="0" r="0" b="0"/>
              <a:pathLst>
                <a:path w="7046976" h="321055">
                  <a:moveTo>
                    <a:pt x="0" y="321055"/>
                  </a:moveTo>
                  <a:lnTo>
                    <a:pt x="7046976" y="321055"/>
                  </a:lnTo>
                  <a:lnTo>
                    <a:pt x="7046976" y="0"/>
                  </a:lnTo>
                  <a:lnTo>
                    <a:pt x="0" y="0"/>
                  </a:lnTo>
                  <a:close/>
                  <a:moveTo>
                    <a:pt x="4380992" y="8193023"/>
                  </a:moveTo>
                </a:path>
              </a:pathLst>
            </a:custGeom>
            <a:solidFill>
              <a:srgbClr val="D9D9D9">
                <a:alpha val="10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49" name="Freeform 104">
              <a:extLst>
                <a:ext uri="{FF2B5EF4-FFF2-40B4-BE49-F238E27FC236}">
                  <a16:creationId xmlns:a16="http://schemas.microsoft.com/office/drawing/2014/main" id="{23E29D92-7159-AB13-DFEA-31E61C99ECDB}"/>
                </a:ext>
              </a:extLst>
            </p:cNvPr>
            <p:cNvSpPr/>
            <p:nvPr/>
          </p:nvSpPr>
          <p:spPr>
            <a:xfrm flipV="1">
              <a:off x="2618232" y="5903977"/>
              <a:ext cx="5285232" cy="240791"/>
            </a:xfrm>
            <a:custGeom>
              <a:avLst/>
              <a:gdLst/>
              <a:ahLst/>
              <a:cxnLst/>
              <a:rect l="0" t="0" r="0" b="0"/>
              <a:pathLst>
                <a:path w="7046976" h="321055">
                  <a:moveTo>
                    <a:pt x="0" y="321055"/>
                  </a:moveTo>
                  <a:lnTo>
                    <a:pt x="7046976" y="321055"/>
                  </a:lnTo>
                  <a:lnTo>
                    <a:pt x="7046976" y="0"/>
                  </a:lnTo>
                  <a:lnTo>
                    <a:pt x="0" y="0"/>
                  </a:lnTo>
                  <a:close/>
                  <a:moveTo>
                    <a:pt x="4380992" y="8193023"/>
                  </a:moveTo>
                </a:path>
              </a:pathLst>
            </a:custGeom>
            <a:noFill/>
            <a:ln w="13716" cap="flat" cmpd="sng" algn="ctr">
              <a:solidFill>
                <a:srgbClr val="000000">
                  <a:alpha val="100000"/>
                </a:srgbClr>
              </a:solidFill>
              <a:prstDash val="solid"/>
              <a:miter lim="101600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50" name="Freeform 105">
              <a:extLst>
                <a:ext uri="{FF2B5EF4-FFF2-40B4-BE49-F238E27FC236}">
                  <a16:creationId xmlns:a16="http://schemas.microsoft.com/office/drawing/2014/main" id="{501F0792-0742-63EC-3F18-61D04D27F8EF}"/>
                </a:ext>
              </a:extLst>
            </p:cNvPr>
            <p:cNvSpPr/>
            <p:nvPr/>
          </p:nvSpPr>
          <p:spPr>
            <a:xfrm flipV="1">
              <a:off x="836675" y="2848356"/>
              <a:ext cx="1048512" cy="3412236"/>
            </a:xfrm>
            <a:custGeom>
              <a:avLst/>
              <a:gdLst/>
              <a:ahLst/>
              <a:cxnLst/>
              <a:rect l="0" t="0" r="0" b="0"/>
              <a:pathLst>
                <a:path w="1398016" h="4549648">
                  <a:moveTo>
                    <a:pt x="0" y="4549648"/>
                  </a:moveTo>
                  <a:lnTo>
                    <a:pt x="1398016" y="4549648"/>
                  </a:lnTo>
                  <a:lnTo>
                    <a:pt x="1398016" y="0"/>
                  </a:lnTo>
                  <a:lnTo>
                    <a:pt x="0" y="0"/>
                  </a:lnTo>
                  <a:close/>
                  <a:moveTo>
                    <a:pt x="2682241" y="8347456"/>
                  </a:moveTo>
                </a:path>
              </a:pathLst>
            </a:custGeom>
            <a:solidFill>
              <a:srgbClr val="FFFFFF">
                <a:alpha val="10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51" name="Freeform 106">
              <a:extLst>
                <a:ext uri="{FF2B5EF4-FFF2-40B4-BE49-F238E27FC236}">
                  <a16:creationId xmlns:a16="http://schemas.microsoft.com/office/drawing/2014/main" id="{B6F50007-3FA7-8DDE-54E0-4A1C0DB6472F}"/>
                </a:ext>
              </a:extLst>
            </p:cNvPr>
            <p:cNvSpPr/>
            <p:nvPr/>
          </p:nvSpPr>
          <p:spPr>
            <a:xfrm flipV="1">
              <a:off x="836675" y="2848356"/>
              <a:ext cx="1048512" cy="3412236"/>
            </a:xfrm>
            <a:custGeom>
              <a:avLst/>
              <a:gdLst/>
              <a:ahLst/>
              <a:cxnLst/>
              <a:rect l="0" t="0" r="0" b="0"/>
              <a:pathLst>
                <a:path w="1398016" h="4549648">
                  <a:moveTo>
                    <a:pt x="0" y="4549648"/>
                  </a:moveTo>
                  <a:lnTo>
                    <a:pt x="1398016" y="4549648"/>
                  </a:lnTo>
                  <a:lnTo>
                    <a:pt x="1398016" y="0"/>
                  </a:lnTo>
                  <a:lnTo>
                    <a:pt x="0" y="0"/>
                  </a:lnTo>
                  <a:close/>
                  <a:moveTo>
                    <a:pt x="2682241" y="8347456"/>
                  </a:moveTo>
                </a:path>
              </a:pathLst>
            </a:custGeom>
            <a:noFill/>
            <a:ln w="13716" cap="flat" cmpd="sng" algn="ctr">
              <a:solidFill>
                <a:srgbClr val="000000">
                  <a:alpha val="100000"/>
                </a:srgbClr>
              </a:solidFill>
              <a:prstDash val="solid"/>
              <a:miter lim="101600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52" name="Freeform 107">
              <a:extLst>
                <a:ext uri="{FF2B5EF4-FFF2-40B4-BE49-F238E27FC236}">
                  <a16:creationId xmlns:a16="http://schemas.microsoft.com/office/drawing/2014/main" id="{ADBC16D5-EEDC-BFBD-DF43-5D1489FC0109}"/>
                </a:ext>
              </a:extLst>
            </p:cNvPr>
            <p:cNvSpPr/>
            <p:nvPr/>
          </p:nvSpPr>
          <p:spPr>
            <a:xfrm flipV="1">
              <a:off x="1700783" y="3878581"/>
              <a:ext cx="1196339" cy="941830"/>
            </a:xfrm>
            <a:custGeom>
              <a:avLst/>
              <a:gdLst/>
              <a:ahLst/>
              <a:cxnLst/>
              <a:rect l="0" t="0" r="0" b="0"/>
              <a:pathLst>
                <a:path w="1595119" h="1255774">
                  <a:moveTo>
                    <a:pt x="0" y="627887"/>
                  </a:moveTo>
                  <a:lnTo>
                    <a:pt x="314959" y="940814"/>
                  </a:lnTo>
                  <a:lnTo>
                    <a:pt x="314959" y="784350"/>
                  </a:lnTo>
                  <a:lnTo>
                    <a:pt x="422655" y="784350"/>
                  </a:lnTo>
                  <a:lnTo>
                    <a:pt x="422655" y="1255774"/>
                  </a:lnTo>
                  <a:lnTo>
                    <a:pt x="1595119" y="1255774"/>
                  </a:lnTo>
                  <a:lnTo>
                    <a:pt x="1595119" y="0"/>
                  </a:lnTo>
                  <a:lnTo>
                    <a:pt x="422655" y="0"/>
                  </a:lnTo>
                  <a:lnTo>
                    <a:pt x="422655" y="471424"/>
                  </a:lnTo>
                  <a:lnTo>
                    <a:pt x="314959" y="471424"/>
                  </a:lnTo>
                  <a:lnTo>
                    <a:pt x="314959" y="312928"/>
                  </a:lnTo>
                  <a:close/>
                  <a:moveTo>
                    <a:pt x="0" y="627887"/>
                  </a:moveTo>
                </a:path>
              </a:pathLst>
            </a:custGeom>
            <a:solidFill>
              <a:srgbClr val="99D6EC">
                <a:alpha val="10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53" name="Freeform 108">
              <a:extLst>
                <a:ext uri="{FF2B5EF4-FFF2-40B4-BE49-F238E27FC236}">
                  <a16:creationId xmlns:a16="http://schemas.microsoft.com/office/drawing/2014/main" id="{A3F41B71-F4C3-AF8D-2BE4-0D596B7CD4FE}"/>
                </a:ext>
              </a:extLst>
            </p:cNvPr>
            <p:cNvSpPr/>
            <p:nvPr/>
          </p:nvSpPr>
          <p:spPr>
            <a:xfrm flipV="1">
              <a:off x="1700783" y="3878581"/>
              <a:ext cx="1196339" cy="941830"/>
            </a:xfrm>
            <a:custGeom>
              <a:avLst/>
              <a:gdLst/>
              <a:ahLst/>
              <a:cxnLst/>
              <a:rect l="0" t="0" r="0" b="0"/>
              <a:pathLst>
                <a:path w="1595119" h="1255774">
                  <a:moveTo>
                    <a:pt x="0" y="627887"/>
                  </a:moveTo>
                  <a:lnTo>
                    <a:pt x="314959" y="940814"/>
                  </a:lnTo>
                  <a:lnTo>
                    <a:pt x="314959" y="784350"/>
                  </a:lnTo>
                  <a:lnTo>
                    <a:pt x="422655" y="784350"/>
                  </a:lnTo>
                  <a:lnTo>
                    <a:pt x="422655" y="1255774"/>
                  </a:lnTo>
                  <a:lnTo>
                    <a:pt x="1595119" y="1255774"/>
                  </a:lnTo>
                  <a:lnTo>
                    <a:pt x="1595119" y="0"/>
                  </a:lnTo>
                  <a:lnTo>
                    <a:pt x="422655" y="0"/>
                  </a:lnTo>
                  <a:lnTo>
                    <a:pt x="422655" y="471424"/>
                  </a:lnTo>
                  <a:lnTo>
                    <a:pt x="314959" y="471424"/>
                  </a:lnTo>
                  <a:lnTo>
                    <a:pt x="314959" y="312928"/>
                  </a:lnTo>
                  <a:close/>
                  <a:moveTo>
                    <a:pt x="0" y="627887"/>
                  </a:moveTo>
                </a:path>
              </a:pathLst>
            </a:custGeom>
            <a:solidFill>
              <a:srgbClr val="0076A8"/>
            </a:solidFill>
            <a:ln w="13716" cap="flat" cmpd="sng" algn="ctr">
              <a:noFill/>
              <a:prstDash val="solid"/>
              <a:miter lim="101600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54" name="Freeform 109">
              <a:extLst>
                <a:ext uri="{FF2B5EF4-FFF2-40B4-BE49-F238E27FC236}">
                  <a16:creationId xmlns:a16="http://schemas.microsoft.com/office/drawing/2014/main" id="{E4F9609C-6800-5A76-A29D-339D1539C6F9}"/>
                </a:ext>
              </a:extLst>
            </p:cNvPr>
            <p:cNvSpPr/>
            <p:nvPr/>
          </p:nvSpPr>
          <p:spPr>
            <a:xfrm flipV="1">
              <a:off x="3099816" y="3494532"/>
              <a:ext cx="1339595" cy="1709928"/>
            </a:xfrm>
            <a:custGeom>
              <a:avLst/>
              <a:gdLst/>
              <a:ahLst/>
              <a:cxnLst/>
              <a:rect l="0" t="0" r="0" b="0"/>
              <a:pathLst>
                <a:path w="1786127" h="2279904">
                  <a:moveTo>
                    <a:pt x="0" y="2279904"/>
                  </a:moveTo>
                  <a:lnTo>
                    <a:pt x="1786127" y="2279904"/>
                  </a:lnTo>
                  <a:lnTo>
                    <a:pt x="1786127" y="0"/>
                  </a:lnTo>
                  <a:lnTo>
                    <a:pt x="0" y="0"/>
                  </a:lnTo>
                  <a:close/>
                  <a:moveTo>
                    <a:pt x="526288" y="6939280"/>
                  </a:moveTo>
                </a:path>
              </a:pathLst>
            </a:custGeom>
            <a:solidFill>
              <a:srgbClr val="99D6EC">
                <a:alpha val="10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55" name="Freeform 110">
              <a:extLst>
                <a:ext uri="{FF2B5EF4-FFF2-40B4-BE49-F238E27FC236}">
                  <a16:creationId xmlns:a16="http://schemas.microsoft.com/office/drawing/2014/main" id="{1CABBCC3-A3B9-F6C6-5E39-527DD79AF8CA}"/>
                </a:ext>
              </a:extLst>
            </p:cNvPr>
            <p:cNvSpPr/>
            <p:nvPr/>
          </p:nvSpPr>
          <p:spPr>
            <a:xfrm flipV="1">
              <a:off x="3099816" y="3494532"/>
              <a:ext cx="1339595" cy="1709928"/>
            </a:xfrm>
            <a:custGeom>
              <a:avLst/>
              <a:gdLst/>
              <a:ahLst/>
              <a:cxnLst/>
              <a:rect l="0" t="0" r="0" b="0"/>
              <a:pathLst>
                <a:path w="1786127" h="2279904">
                  <a:moveTo>
                    <a:pt x="0" y="2279904"/>
                  </a:moveTo>
                  <a:lnTo>
                    <a:pt x="1786127" y="2279904"/>
                  </a:lnTo>
                  <a:lnTo>
                    <a:pt x="1786127" y="0"/>
                  </a:lnTo>
                  <a:lnTo>
                    <a:pt x="0" y="0"/>
                  </a:lnTo>
                  <a:close/>
                  <a:moveTo>
                    <a:pt x="526288" y="6939280"/>
                  </a:moveTo>
                </a:path>
              </a:pathLst>
            </a:custGeom>
            <a:solidFill>
              <a:srgbClr val="0076A8"/>
            </a:solidFill>
            <a:ln w="13716" cap="flat" cmpd="sng" algn="ctr">
              <a:noFill/>
              <a:prstDash val="solid"/>
              <a:miter lim="101600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56" name="Freeform 111">
              <a:extLst>
                <a:ext uri="{FF2B5EF4-FFF2-40B4-BE49-F238E27FC236}">
                  <a16:creationId xmlns:a16="http://schemas.microsoft.com/office/drawing/2014/main" id="{A6B61F3D-0F0F-CD4F-E2D8-907032BD72F6}"/>
                </a:ext>
              </a:extLst>
            </p:cNvPr>
            <p:cNvSpPr/>
            <p:nvPr/>
          </p:nvSpPr>
          <p:spPr>
            <a:xfrm flipV="1">
              <a:off x="4581143" y="4937761"/>
              <a:ext cx="1357884" cy="861059"/>
            </a:xfrm>
            <a:custGeom>
              <a:avLst/>
              <a:gdLst/>
              <a:ahLst/>
              <a:cxnLst/>
              <a:rect l="0" t="0" r="0" b="0"/>
              <a:pathLst>
                <a:path w="1810513" h="1148079">
                  <a:moveTo>
                    <a:pt x="0" y="1148079"/>
                  </a:moveTo>
                  <a:lnTo>
                    <a:pt x="1810513" y="1148079"/>
                  </a:lnTo>
                  <a:lnTo>
                    <a:pt x="1810513" y="0"/>
                  </a:lnTo>
                  <a:lnTo>
                    <a:pt x="0" y="0"/>
                  </a:lnTo>
                  <a:close/>
                  <a:moveTo>
                    <a:pt x="475489" y="7731759"/>
                  </a:moveTo>
                </a:path>
              </a:pathLst>
            </a:custGeom>
            <a:solidFill>
              <a:srgbClr val="D9D9D9">
                <a:alpha val="10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57" name="Freeform 112">
              <a:extLst>
                <a:ext uri="{FF2B5EF4-FFF2-40B4-BE49-F238E27FC236}">
                  <a16:creationId xmlns:a16="http://schemas.microsoft.com/office/drawing/2014/main" id="{8627B9F7-8B33-5E50-64DD-2648BC3E40FC}"/>
                </a:ext>
              </a:extLst>
            </p:cNvPr>
            <p:cNvSpPr/>
            <p:nvPr/>
          </p:nvSpPr>
          <p:spPr>
            <a:xfrm flipV="1">
              <a:off x="4581143" y="4937761"/>
              <a:ext cx="1357884" cy="861059"/>
            </a:xfrm>
            <a:custGeom>
              <a:avLst/>
              <a:gdLst/>
              <a:ahLst/>
              <a:cxnLst/>
              <a:rect l="0" t="0" r="0" b="0"/>
              <a:pathLst>
                <a:path w="1810513" h="1148079">
                  <a:moveTo>
                    <a:pt x="0" y="1148079"/>
                  </a:moveTo>
                  <a:lnTo>
                    <a:pt x="1810513" y="1148079"/>
                  </a:lnTo>
                  <a:lnTo>
                    <a:pt x="1810513" y="0"/>
                  </a:lnTo>
                  <a:lnTo>
                    <a:pt x="0" y="0"/>
                  </a:lnTo>
                  <a:close/>
                  <a:moveTo>
                    <a:pt x="475489" y="7731759"/>
                  </a:moveTo>
                </a:path>
              </a:pathLst>
            </a:custGeom>
            <a:noFill/>
            <a:ln w="13716" cap="flat" cmpd="sng" algn="ctr">
              <a:solidFill>
                <a:srgbClr val="000000">
                  <a:alpha val="100000"/>
                </a:srgbClr>
              </a:solidFill>
              <a:prstDash val="solid"/>
              <a:miter lim="101600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58" name="Freeform 113">
              <a:extLst>
                <a:ext uri="{FF2B5EF4-FFF2-40B4-BE49-F238E27FC236}">
                  <a16:creationId xmlns:a16="http://schemas.microsoft.com/office/drawing/2014/main" id="{865D49ED-000A-F0B1-E99B-ED3B45A7948E}"/>
                </a:ext>
              </a:extLst>
            </p:cNvPr>
            <p:cNvSpPr/>
            <p:nvPr/>
          </p:nvSpPr>
          <p:spPr>
            <a:xfrm flipV="1">
              <a:off x="8729471" y="2848356"/>
              <a:ext cx="1046988" cy="3412236"/>
            </a:xfrm>
            <a:custGeom>
              <a:avLst/>
              <a:gdLst/>
              <a:ahLst/>
              <a:cxnLst/>
              <a:rect l="0" t="0" r="0" b="0"/>
              <a:pathLst>
                <a:path w="1395985" h="4549648">
                  <a:moveTo>
                    <a:pt x="0" y="4549648"/>
                  </a:moveTo>
                  <a:lnTo>
                    <a:pt x="1395985" y="4549648"/>
                  </a:lnTo>
                  <a:lnTo>
                    <a:pt x="1395985" y="0"/>
                  </a:lnTo>
                  <a:lnTo>
                    <a:pt x="0" y="0"/>
                  </a:lnTo>
                  <a:close/>
                  <a:moveTo>
                    <a:pt x="-7841487" y="8347456"/>
                  </a:moveTo>
                </a:path>
              </a:pathLst>
            </a:custGeom>
            <a:solidFill>
              <a:srgbClr val="FFFFFF">
                <a:alpha val="10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59" name="Freeform 114">
              <a:extLst>
                <a:ext uri="{FF2B5EF4-FFF2-40B4-BE49-F238E27FC236}">
                  <a16:creationId xmlns:a16="http://schemas.microsoft.com/office/drawing/2014/main" id="{149EDA05-24BE-C049-9A00-BF96D6DC0544}"/>
                </a:ext>
              </a:extLst>
            </p:cNvPr>
            <p:cNvSpPr/>
            <p:nvPr/>
          </p:nvSpPr>
          <p:spPr>
            <a:xfrm flipV="1">
              <a:off x="8729471" y="2848356"/>
              <a:ext cx="1046988" cy="3412236"/>
            </a:xfrm>
            <a:custGeom>
              <a:avLst/>
              <a:gdLst/>
              <a:ahLst/>
              <a:cxnLst/>
              <a:rect l="0" t="0" r="0" b="0"/>
              <a:pathLst>
                <a:path w="1395985" h="4549648">
                  <a:moveTo>
                    <a:pt x="0" y="4549648"/>
                  </a:moveTo>
                  <a:lnTo>
                    <a:pt x="1395985" y="4549648"/>
                  </a:lnTo>
                  <a:lnTo>
                    <a:pt x="1395985" y="0"/>
                  </a:lnTo>
                  <a:lnTo>
                    <a:pt x="0" y="0"/>
                  </a:lnTo>
                  <a:close/>
                  <a:moveTo>
                    <a:pt x="-7841487" y="8347456"/>
                  </a:moveTo>
                </a:path>
              </a:pathLst>
            </a:custGeom>
            <a:noFill/>
            <a:ln w="13716" cap="flat" cmpd="sng" algn="ctr">
              <a:solidFill>
                <a:srgbClr val="000000">
                  <a:alpha val="100000"/>
                </a:srgbClr>
              </a:solidFill>
              <a:prstDash val="solid"/>
              <a:miter lim="101600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60" name="Freeform 115">
              <a:extLst>
                <a:ext uri="{FF2B5EF4-FFF2-40B4-BE49-F238E27FC236}">
                  <a16:creationId xmlns:a16="http://schemas.microsoft.com/office/drawing/2014/main" id="{00849309-7BE0-6CE0-22C3-25382DBD6C86}"/>
                </a:ext>
              </a:extLst>
            </p:cNvPr>
            <p:cNvSpPr/>
            <p:nvPr/>
          </p:nvSpPr>
          <p:spPr>
            <a:xfrm flipV="1">
              <a:off x="7763255" y="3878581"/>
              <a:ext cx="1136904" cy="941831"/>
            </a:xfrm>
            <a:custGeom>
              <a:avLst/>
              <a:gdLst/>
              <a:ahLst/>
              <a:cxnLst/>
              <a:rect l="0" t="0" r="0" b="0"/>
              <a:pathLst>
                <a:path w="1515872" h="1255775">
                  <a:moveTo>
                    <a:pt x="0" y="1255775"/>
                  </a:moveTo>
                  <a:lnTo>
                    <a:pt x="1050544" y="1255775"/>
                  </a:lnTo>
                  <a:lnTo>
                    <a:pt x="1050544" y="784352"/>
                  </a:lnTo>
                  <a:lnTo>
                    <a:pt x="1202944" y="784352"/>
                  </a:lnTo>
                  <a:lnTo>
                    <a:pt x="1202944" y="940816"/>
                  </a:lnTo>
                  <a:lnTo>
                    <a:pt x="1515872" y="627888"/>
                  </a:lnTo>
                  <a:lnTo>
                    <a:pt x="1202944" y="312928"/>
                  </a:lnTo>
                  <a:lnTo>
                    <a:pt x="1202944" y="471424"/>
                  </a:lnTo>
                  <a:lnTo>
                    <a:pt x="1050544" y="471424"/>
                  </a:lnTo>
                  <a:lnTo>
                    <a:pt x="1050544" y="0"/>
                  </a:lnTo>
                  <a:lnTo>
                    <a:pt x="0" y="0"/>
                  </a:lnTo>
                  <a:close/>
                  <a:moveTo>
                    <a:pt x="0" y="1255775"/>
                  </a:moveTo>
                </a:path>
              </a:pathLst>
            </a:custGeom>
            <a:solidFill>
              <a:srgbClr val="D9D9D9">
                <a:alpha val="10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61" name="Freeform 116">
              <a:extLst>
                <a:ext uri="{FF2B5EF4-FFF2-40B4-BE49-F238E27FC236}">
                  <a16:creationId xmlns:a16="http://schemas.microsoft.com/office/drawing/2014/main" id="{CCD38B0C-C5AB-052C-FE75-459F00CF821D}"/>
                </a:ext>
              </a:extLst>
            </p:cNvPr>
            <p:cNvSpPr/>
            <p:nvPr/>
          </p:nvSpPr>
          <p:spPr>
            <a:xfrm flipV="1">
              <a:off x="7763255" y="3878581"/>
              <a:ext cx="1136904" cy="941831"/>
            </a:xfrm>
            <a:custGeom>
              <a:avLst/>
              <a:gdLst/>
              <a:ahLst/>
              <a:cxnLst/>
              <a:rect l="0" t="0" r="0" b="0"/>
              <a:pathLst>
                <a:path w="1515872" h="1255775">
                  <a:moveTo>
                    <a:pt x="0" y="1255775"/>
                  </a:moveTo>
                  <a:lnTo>
                    <a:pt x="1050544" y="1255775"/>
                  </a:lnTo>
                  <a:lnTo>
                    <a:pt x="1050544" y="784352"/>
                  </a:lnTo>
                  <a:lnTo>
                    <a:pt x="1202944" y="784352"/>
                  </a:lnTo>
                  <a:lnTo>
                    <a:pt x="1202944" y="940816"/>
                  </a:lnTo>
                  <a:lnTo>
                    <a:pt x="1515872" y="627888"/>
                  </a:lnTo>
                  <a:lnTo>
                    <a:pt x="1202944" y="312928"/>
                  </a:lnTo>
                  <a:lnTo>
                    <a:pt x="1202944" y="471424"/>
                  </a:lnTo>
                  <a:lnTo>
                    <a:pt x="1050544" y="471424"/>
                  </a:lnTo>
                  <a:lnTo>
                    <a:pt x="1050544" y="0"/>
                  </a:lnTo>
                  <a:lnTo>
                    <a:pt x="0" y="0"/>
                  </a:lnTo>
                  <a:close/>
                  <a:moveTo>
                    <a:pt x="0" y="1255775"/>
                  </a:moveTo>
                </a:path>
              </a:pathLst>
            </a:custGeom>
            <a:noFill/>
            <a:ln w="13716" cap="flat" cmpd="sng" algn="ctr">
              <a:solidFill>
                <a:srgbClr val="000000">
                  <a:alpha val="100000"/>
                </a:srgbClr>
              </a:solidFill>
              <a:prstDash val="solid"/>
              <a:miter lim="101600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62" name="Freeform 117">
              <a:extLst>
                <a:ext uri="{FF2B5EF4-FFF2-40B4-BE49-F238E27FC236}">
                  <a16:creationId xmlns:a16="http://schemas.microsoft.com/office/drawing/2014/main" id="{F68868C6-2698-00C3-A872-BF4F3775DF71}"/>
                </a:ext>
              </a:extLst>
            </p:cNvPr>
            <p:cNvSpPr/>
            <p:nvPr/>
          </p:nvSpPr>
          <p:spPr>
            <a:xfrm flipV="1">
              <a:off x="6220967" y="3494532"/>
              <a:ext cx="1339596" cy="1709928"/>
            </a:xfrm>
            <a:custGeom>
              <a:avLst/>
              <a:gdLst/>
              <a:ahLst/>
              <a:cxnLst/>
              <a:rect l="0" t="0" r="0" b="0"/>
              <a:pathLst>
                <a:path w="1786129" h="2279904">
                  <a:moveTo>
                    <a:pt x="0" y="2279904"/>
                  </a:moveTo>
                  <a:lnTo>
                    <a:pt x="1786129" y="2279904"/>
                  </a:lnTo>
                  <a:lnTo>
                    <a:pt x="1786129" y="0"/>
                  </a:lnTo>
                  <a:lnTo>
                    <a:pt x="0" y="0"/>
                  </a:lnTo>
                  <a:close/>
                  <a:moveTo>
                    <a:pt x="-3635247" y="6939280"/>
                  </a:moveTo>
                </a:path>
              </a:pathLst>
            </a:custGeom>
            <a:noFill/>
            <a:ln w="13716" cap="flat" cmpd="sng" algn="ctr">
              <a:solidFill>
                <a:srgbClr val="000000">
                  <a:alpha val="100000"/>
                </a:srgbClr>
              </a:solidFill>
              <a:prstDash val="solid"/>
              <a:miter lim="101600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63" name="Freeform 118">
              <a:extLst>
                <a:ext uri="{FF2B5EF4-FFF2-40B4-BE49-F238E27FC236}">
                  <a16:creationId xmlns:a16="http://schemas.microsoft.com/office/drawing/2014/main" id="{884ECFE7-AB57-E845-BA5D-6806EE7D01CF}"/>
                </a:ext>
              </a:extLst>
            </p:cNvPr>
            <p:cNvSpPr/>
            <p:nvPr/>
          </p:nvSpPr>
          <p:spPr>
            <a:xfrm flipV="1">
              <a:off x="1005839" y="4062984"/>
              <a:ext cx="620268" cy="541018"/>
            </a:xfrm>
            <a:custGeom>
              <a:avLst/>
              <a:gdLst/>
              <a:ahLst/>
              <a:cxnLst/>
              <a:rect l="0" t="0" r="0" b="0"/>
              <a:pathLst>
                <a:path w="827024" h="721358">
                  <a:moveTo>
                    <a:pt x="0" y="361695"/>
                  </a:moveTo>
                  <a:cubicBezTo>
                    <a:pt x="0" y="558799"/>
                    <a:pt x="184912" y="721358"/>
                    <a:pt x="412495" y="721358"/>
                  </a:cubicBezTo>
                  <a:cubicBezTo>
                    <a:pt x="642112" y="721358"/>
                    <a:pt x="827024" y="558799"/>
                    <a:pt x="827024" y="361695"/>
                  </a:cubicBezTo>
                  <a:cubicBezTo>
                    <a:pt x="827024" y="162559"/>
                    <a:pt x="642112" y="0"/>
                    <a:pt x="412495" y="0"/>
                  </a:cubicBezTo>
                  <a:cubicBezTo>
                    <a:pt x="184912" y="0"/>
                    <a:pt x="0" y="162559"/>
                    <a:pt x="0" y="361695"/>
                  </a:cubicBezTo>
                  <a:close/>
                  <a:moveTo>
                    <a:pt x="0" y="361695"/>
                  </a:moveTo>
                </a:path>
              </a:pathLst>
            </a:custGeom>
            <a:solidFill>
              <a:srgbClr val="FFFFFF">
                <a:alpha val="10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64" name="Freeform 119">
              <a:extLst>
                <a:ext uri="{FF2B5EF4-FFF2-40B4-BE49-F238E27FC236}">
                  <a16:creationId xmlns:a16="http://schemas.microsoft.com/office/drawing/2014/main" id="{A9F0C626-CE24-B6B7-FB1D-9A67DBD5E70A}"/>
                </a:ext>
              </a:extLst>
            </p:cNvPr>
            <p:cNvSpPr/>
            <p:nvPr/>
          </p:nvSpPr>
          <p:spPr>
            <a:xfrm flipV="1">
              <a:off x="1005839" y="4062984"/>
              <a:ext cx="620268" cy="541018"/>
            </a:xfrm>
            <a:custGeom>
              <a:avLst/>
              <a:gdLst/>
              <a:ahLst/>
              <a:cxnLst/>
              <a:rect l="0" t="0" r="0" b="0"/>
              <a:pathLst>
                <a:path w="827024" h="721358">
                  <a:moveTo>
                    <a:pt x="0" y="361695"/>
                  </a:moveTo>
                  <a:cubicBezTo>
                    <a:pt x="0" y="558799"/>
                    <a:pt x="184912" y="721358"/>
                    <a:pt x="412495" y="721358"/>
                  </a:cubicBezTo>
                  <a:cubicBezTo>
                    <a:pt x="642112" y="721358"/>
                    <a:pt x="827024" y="558799"/>
                    <a:pt x="827024" y="361695"/>
                  </a:cubicBezTo>
                  <a:cubicBezTo>
                    <a:pt x="827024" y="162559"/>
                    <a:pt x="642112" y="0"/>
                    <a:pt x="412495" y="0"/>
                  </a:cubicBezTo>
                  <a:cubicBezTo>
                    <a:pt x="184912" y="0"/>
                    <a:pt x="0" y="162559"/>
                    <a:pt x="0" y="361695"/>
                  </a:cubicBezTo>
                </a:path>
              </a:pathLst>
            </a:custGeom>
            <a:noFill/>
            <a:ln w="13716" cap="flat" cmpd="sng" algn="ctr">
              <a:solidFill>
                <a:srgbClr val="000000">
                  <a:alpha val="100000"/>
                </a:srgbClr>
              </a:solidFill>
              <a:prstDash val="solid"/>
              <a:miter lim="101600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65" name="Freeform 120">
              <a:extLst>
                <a:ext uri="{FF2B5EF4-FFF2-40B4-BE49-F238E27FC236}">
                  <a16:creationId xmlns:a16="http://schemas.microsoft.com/office/drawing/2014/main" id="{1C01E3BB-0EE1-0A02-04A6-EC57384E5D64}"/>
                </a:ext>
              </a:extLst>
            </p:cNvPr>
            <p:cNvSpPr/>
            <p:nvPr/>
          </p:nvSpPr>
          <p:spPr>
            <a:xfrm flipV="1">
              <a:off x="8980932" y="4062984"/>
              <a:ext cx="620268" cy="541018"/>
            </a:xfrm>
            <a:custGeom>
              <a:avLst/>
              <a:gdLst/>
              <a:ahLst/>
              <a:cxnLst/>
              <a:rect l="0" t="0" r="0" b="0"/>
              <a:pathLst>
                <a:path w="827024" h="721358">
                  <a:moveTo>
                    <a:pt x="0" y="361695"/>
                  </a:moveTo>
                  <a:cubicBezTo>
                    <a:pt x="0" y="558799"/>
                    <a:pt x="184912" y="721358"/>
                    <a:pt x="412495" y="721358"/>
                  </a:cubicBezTo>
                  <a:cubicBezTo>
                    <a:pt x="642112" y="721358"/>
                    <a:pt x="827024" y="558799"/>
                    <a:pt x="827024" y="361695"/>
                  </a:cubicBezTo>
                  <a:cubicBezTo>
                    <a:pt x="827024" y="162559"/>
                    <a:pt x="642112" y="0"/>
                    <a:pt x="412495" y="0"/>
                  </a:cubicBezTo>
                  <a:cubicBezTo>
                    <a:pt x="184912" y="0"/>
                    <a:pt x="0" y="162559"/>
                    <a:pt x="0" y="361695"/>
                  </a:cubicBezTo>
                  <a:close/>
                  <a:moveTo>
                    <a:pt x="0" y="361695"/>
                  </a:moveTo>
                </a:path>
              </a:pathLst>
            </a:custGeom>
            <a:solidFill>
              <a:srgbClr val="FFFFFF">
                <a:alpha val="10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66" name="Freeform 121">
              <a:extLst>
                <a:ext uri="{FF2B5EF4-FFF2-40B4-BE49-F238E27FC236}">
                  <a16:creationId xmlns:a16="http://schemas.microsoft.com/office/drawing/2014/main" id="{8FD67555-E53E-FF36-870B-65CF72F50314}"/>
                </a:ext>
              </a:extLst>
            </p:cNvPr>
            <p:cNvSpPr/>
            <p:nvPr/>
          </p:nvSpPr>
          <p:spPr>
            <a:xfrm flipV="1">
              <a:off x="8980932" y="4062984"/>
              <a:ext cx="620268" cy="541018"/>
            </a:xfrm>
            <a:custGeom>
              <a:avLst/>
              <a:gdLst/>
              <a:ahLst/>
              <a:cxnLst/>
              <a:rect l="0" t="0" r="0" b="0"/>
              <a:pathLst>
                <a:path w="827024" h="721358">
                  <a:moveTo>
                    <a:pt x="0" y="361695"/>
                  </a:moveTo>
                  <a:cubicBezTo>
                    <a:pt x="0" y="558799"/>
                    <a:pt x="184912" y="721358"/>
                    <a:pt x="412495" y="721358"/>
                  </a:cubicBezTo>
                  <a:cubicBezTo>
                    <a:pt x="642112" y="721358"/>
                    <a:pt x="827024" y="558799"/>
                    <a:pt x="827024" y="361695"/>
                  </a:cubicBezTo>
                  <a:cubicBezTo>
                    <a:pt x="827024" y="162559"/>
                    <a:pt x="642112" y="0"/>
                    <a:pt x="412495" y="0"/>
                  </a:cubicBezTo>
                  <a:cubicBezTo>
                    <a:pt x="184912" y="0"/>
                    <a:pt x="0" y="162559"/>
                    <a:pt x="0" y="361695"/>
                  </a:cubicBezTo>
                </a:path>
              </a:pathLst>
            </a:custGeom>
            <a:noFill/>
            <a:ln w="13716" cap="flat" cmpd="sng" algn="ctr">
              <a:solidFill>
                <a:srgbClr val="000000">
                  <a:alpha val="100000"/>
                </a:srgbClr>
              </a:solidFill>
              <a:prstDash val="solid"/>
              <a:miter lim="101600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67" name="Freeform 122">
              <a:extLst>
                <a:ext uri="{FF2B5EF4-FFF2-40B4-BE49-F238E27FC236}">
                  <a16:creationId xmlns:a16="http://schemas.microsoft.com/office/drawing/2014/main" id="{E3C8D8D6-462F-043C-F3EB-205EBD7105A8}"/>
                </a:ext>
              </a:extLst>
            </p:cNvPr>
            <p:cNvSpPr/>
            <p:nvPr/>
          </p:nvSpPr>
          <p:spPr>
            <a:xfrm flipV="1">
              <a:off x="4439411" y="4349497"/>
              <a:ext cx="1781556" cy="0"/>
            </a:xfrm>
            <a:custGeom>
              <a:avLst/>
              <a:gdLst/>
              <a:ahLst/>
              <a:cxnLst/>
              <a:rect l="0" t="0" r="0" b="0"/>
              <a:pathLst>
                <a:path w="2375408">
                  <a:moveTo>
                    <a:pt x="0" y="0"/>
                  </a:moveTo>
                  <a:lnTo>
                    <a:pt x="2375408" y="0"/>
                  </a:lnTo>
                </a:path>
              </a:pathLst>
            </a:custGeom>
            <a:noFill/>
            <a:ln w="6095" cap="flat" cmpd="sng" algn="ctr">
              <a:solidFill>
                <a:srgbClr val="000000">
                  <a:alpha val="100000"/>
                </a:srgbClr>
              </a:solidFill>
              <a:prstDash val="solid"/>
              <a:miter lim="101600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68" name="Freeform 123">
              <a:extLst>
                <a:ext uri="{FF2B5EF4-FFF2-40B4-BE49-F238E27FC236}">
                  <a16:creationId xmlns:a16="http://schemas.microsoft.com/office/drawing/2014/main" id="{8E8AA90F-D623-52DF-6038-DBC060535375}"/>
                </a:ext>
              </a:extLst>
            </p:cNvPr>
            <p:cNvSpPr/>
            <p:nvPr/>
          </p:nvSpPr>
          <p:spPr>
            <a:xfrm flipV="1">
              <a:off x="2897124" y="4349497"/>
              <a:ext cx="202692" cy="0"/>
            </a:xfrm>
            <a:custGeom>
              <a:avLst/>
              <a:gdLst/>
              <a:ahLst/>
              <a:cxnLst/>
              <a:rect l="0" t="0" r="0" b="0"/>
              <a:pathLst>
                <a:path w="270256">
                  <a:moveTo>
                    <a:pt x="0" y="0"/>
                  </a:moveTo>
                  <a:lnTo>
                    <a:pt x="270256" y="0"/>
                  </a:lnTo>
                </a:path>
              </a:pathLst>
            </a:custGeom>
            <a:noFill/>
            <a:ln w="6095" cap="flat" cmpd="sng" algn="ctr">
              <a:solidFill>
                <a:srgbClr val="000000">
                  <a:alpha val="100000"/>
                </a:srgbClr>
              </a:solidFill>
              <a:prstDash val="solid"/>
              <a:miter lim="101600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69" name="Freeform 124">
              <a:extLst>
                <a:ext uri="{FF2B5EF4-FFF2-40B4-BE49-F238E27FC236}">
                  <a16:creationId xmlns:a16="http://schemas.microsoft.com/office/drawing/2014/main" id="{88A7F864-1167-AD40-1BFB-E66603AF229A}"/>
                </a:ext>
              </a:extLst>
            </p:cNvPr>
            <p:cNvSpPr/>
            <p:nvPr/>
          </p:nvSpPr>
          <p:spPr>
            <a:xfrm flipV="1">
              <a:off x="7560564" y="4349497"/>
              <a:ext cx="202691" cy="0"/>
            </a:xfrm>
            <a:custGeom>
              <a:avLst/>
              <a:gdLst/>
              <a:ahLst/>
              <a:cxnLst/>
              <a:rect l="0" t="0" r="0" b="0"/>
              <a:pathLst>
                <a:path w="270255">
                  <a:moveTo>
                    <a:pt x="0" y="0"/>
                  </a:moveTo>
                  <a:lnTo>
                    <a:pt x="270255" y="0"/>
                  </a:lnTo>
                </a:path>
              </a:pathLst>
            </a:custGeom>
            <a:noFill/>
            <a:ln w="6095" cap="flat" cmpd="sng" algn="ctr">
              <a:solidFill>
                <a:srgbClr val="000000">
                  <a:alpha val="100000"/>
                </a:srgbClr>
              </a:solidFill>
              <a:prstDash val="solid"/>
              <a:miter lim="101600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70" name="Freeform 125">
              <a:extLst>
                <a:ext uri="{FF2B5EF4-FFF2-40B4-BE49-F238E27FC236}">
                  <a16:creationId xmlns:a16="http://schemas.microsoft.com/office/drawing/2014/main" id="{6610EFE9-361A-D28A-8640-6E0427CB9955}"/>
                </a:ext>
              </a:extLst>
            </p:cNvPr>
            <p:cNvSpPr/>
            <p:nvPr/>
          </p:nvSpPr>
          <p:spPr>
            <a:xfrm flipV="1">
              <a:off x="7726680" y="409956"/>
              <a:ext cx="2615184" cy="600456"/>
            </a:xfrm>
            <a:custGeom>
              <a:avLst/>
              <a:gdLst/>
              <a:ahLst/>
              <a:cxnLst/>
              <a:rect l="0" t="0" r="0" b="0"/>
              <a:pathLst>
                <a:path w="3486912" h="800608">
                  <a:moveTo>
                    <a:pt x="0" y="800608"/>
                  </a:moveTo>
                  <a:lnTo>
                    <a:pt x="3486912" y="800608"/>
                  </a:lnTo>
                  <a:lnTo>
                    <a:pt x="3486912" y="0"/>
                  </a:lnTo>
                  <a:lnTo>
                    <a:pt x="0" y="0"/>
                  </a:lnTo>
                  <a:close/>
                  <a:moveTo>
                    <a:pt x="-9755632" y="1347216"/>
                  </a:moveTo>
                </a:path>
              </a:pathLst>
            </a:custGeom>
            <a:noFill/>
            <a:ln w="13716" cap="flat" cmpd="sng" algn="ctr">
              <a:solidFill>
                <a:srgbClr val="000000">
                  <a:alpha val="100000"/>
                </a:srgbClr>
              </a:solidFill>
              <a:prstDash val="solid"/>
              <a:miter lim="101600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71" name="Freeform 126">
              <a:extLst>
                <a:ext uri="{FF2B5EF4-FFF2-40B4-BE49-F238E27FC236}">
                  <a16:creationId xmlns:a16="http://schemas.microsoft.com/office/drawing/2014/main" id="{AACFFC72-1B84-FD4F-96D5-FEBEEE5AA53A}"/>
                </a:ext>
              </a:extLst>
            </p:cNvPr>
            <p:cNvSpPr/>
            <p:nvPr/>
          </p:nvSpPr>
          <p:spPr>
            <a:xfrm flipV="1">
              <a:off x="836675" y="6656832"/>
              <a:ext cx="8939784" cy="397764"/>
            </a:xfrm>
            <a:custGeom>
              <a:avLst/>
              <a:gdLst/>
              <a:ahLst/>
              <a:cxnLst/>
              <a:rect l="0" t="0" r="0" b="0"/>
              <a:pathLst>
                <a:path w="11919713" h="530352">
                  <a:moveTo>
                    <a:pt x="0" y="530352"/>
                  </a:moveTo>
                  <a:lnTo>
                    <a:pt x="11919713" y="530352"/>
                  </a:lnTo>
                  <a:lnTo>
                    <a:pt x="11919713" y="0"/>
                  </a:lnTo>
                  <a:lnTo>
                    <a:pt x="0" y="0"/>
                  </a:lnTo>
                  <a:close/>
                  <a:moveTo>
                    <a:pt x="7760209" y="9406128"/>
                  </a:moveTo>
                </a:path>
              </a:pathLst>
            </a:custGeom>
            <a:solidFill>
              <a:srgbClr val="26890D"/>
            </a:solidFill>
            <a:ln w="9525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72" name="Rectangle 129">
              <a:extLst>
                <a:ext uri="{FF2B5EF4-FFF2-40B4-BE49-F238E27FC236}">
                  <a16:creationId xmlns:a16="http://schemas.microsoft.com/office/drawing/2014/main" id="{B48279EB-1406-36D1-6B38-1D49AC91AB13}"/>
                </a:ext>
              </a:extLst>
            </p:cNvPr>
            <p:cNvSpPr/>
            <p:nvPr/>
          </p:nvSpPr>
          <p:spPr>
            <a:xfrm>
              <a:off x="3112031" y="5926436"/>
              <a:ext cx="4408642" cy="17811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⑥全社的社内デジタル環境整備経費（ネットワーク、機器、ソフトウェア等増強）</a:t>
              </a:r>
            </a:p>
          </p:txBody>
        </p:sp>
        <p:sp>
          <p:nvSpPr>
            <p:cNvPr id="73" name="Rectangle 131">
              <a:extLst>
                <a:ext uri="{FF2B5EF4-FFF2-40B4-BE49-F238E27FC236}">
                  <a16:creationId xmlns:a16="http://schemas.microsoft.com/office/drawing/2014/main" id="{44B27B0E-393F-8DE1-9248-21079FC883B7}"/>
                </a:ext>
              </a:extLst>
            </p:cNvPr>
            <p:cNvSpPr/>
            <p:nvPr/>
          </p:nvSpPr>
          <p:spPr>
            <a:xfrm>
              <a:off x="2167989" y="4028255"/>
              <a:ext cx="555780" cy="53435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①貿易</a:t>
              </a:r>
              <a:r>
                <a:rPr kumimoji="0" lang="en-US" altLang="ja-JP" sz="1056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PF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接続</a:t>
              </a:r>
              <a:endParaRPr kumimoji="0" lang="en-US" altLang="ja-JP" sz="1056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Arial" charset="0"/>
              </a:endParaRP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モジュール</a:t>
              </a:r>
            </a:p>
          </p:txBody>
        </p:sp>
        <p:sp>
          <p:nvSpPr>
            <p:cNvPr id="74" name="Rectangle 132">
              <a:extLst>
                <a:ext uri="{FF2B5EF4-FFF2-40B4-BE49-F238E27FC236}">
                  <a16:creationId xmlns:a16="http://schemas.microsoft.com/office/drawing/2014/main" id="{24D71E66-5998-A215-2208-E2DE69DBB6AA}"/>
                </a:ext>
              </a:extLst>
            </p:cNvPr>
            <p:cNvSpPr/>
            <p:nvPr/>
          </p:nvSpPr>
          <p:spPr>
            <a:xfrm>
              <a:off x="3200436" y="3633946"/>
              <a:ext cx="1160599" cy="144534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152375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②</a:t>
              </a:r>
              <a:r>
                <a:rPr kumimoji="0" lang="en-US" altLang="ja-JP" sz="1056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AAA</a:t>
              </a: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システム</a:t>
              </a:r>
            </a:p>
            <a:p>
              <a:pPr marL="21346" marR="0" lvl="0" indent="0" defTabSz="914400" eaLnBrk="1" fontAlgn="base" latinLnBrk="0" hangingPunct="1">
                <a:lnSpc>
                  <a:spcPts val="1259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（既存社内システム</a:t>
              </a:r>
            </a:p>
            <a:p>
              <a:pPr marL="434273" marR="0" lvl="0" indent="0" defTabSz="914400" eaLnBrk="1" fontAlgn="base" latinLnBrk="0" hangingPunct="1">
                <a:lnSpc>
                  <a:spcPts val="126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改修</a:t>
              </a:r>
            </a:p>
            <a:p>
              <a:pPr marL="501326" marR="0" lvl="0" indent="0" defTabSz="914400" eaLnBrk="1" fontAlgn="base" latinLnBrk="0" hangingPunct="1">
                <a:lnSpc>
                  <a:spcPts val="1271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056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or</a:t>
              </a:r>
            </a:p>
            <a:p>
              <a:pPr marL="233114" marR="0" lvl="0" indent="0" defTabSz="914400" eaLnBrk="1" fontAlgn="base" latinLnBrk="0" hangingPunct="1">
                <a:lnSpc>
                  <a:spcPts val="1259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新規構築）</a:t>
              </a:r>
            </a:p>
            <a:p>
              <a:pPr marL="36538" marR="0" lvl="0" indent="0" defTabSz="914400" eaLnBrk="1" fontAlgn="base" latinLnBrk="0" hangingPunct="1">
                <a:lnSpc>
                  <a:spcPts val="126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＊直接的に貿易</a:t>
              </a:r>
              <a:r>
                <a:rPr kumimoji="0" lang="en-US" altLang="ja-JP" sz="1056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PF</a:t>
              </a:r>
            </a:p>
            <a:p>
              <a:pPr marL="0" marR="0" lvl="0" indent="0" defTabSz="914400" eaLnBrk="1" fontAlgn="base" latinLnBrk="0" hangingPunct="1">
                <a:lnSpc>
                  <a:spcPts val="1271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の影響を受けるシステ</a:t>
              </a:r>
            </a:p>
            <a:p>
              <a:pPr marL="513570" marR="0" lvl="0" indent="0" defTabSz="914400" eaLnBrk="1" fontAlgn="base" latinLnBrk="0" hangingPunct="1">
                <a:lnSpc>
                  <a:spcPts val="126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ム</a:t>
              </a:r>
            </a:p>
          </p:txBody>
        </p:sp>
        <p:sp>
          <p:nvSpPr>
            <p:cNvPr id="75" name="Rectangle 133">
              <a:extLst>
                <a:ext uri="{FF2B5EF4-FFF2-40B4-BE49-F238E27FC236}">
                  <a16:creationId xmlns:a16="http://schemas.microsoft.com/office/drawing/2014/main" id="{BCA8A133-866C-ADB0-5EAC-9C1F41DC28FE}"/>
                </a:ext>
              </a:extLst>
            </p:cNvPr>
            <p:cNvSpPr/>
            <p:nvPr/>
          </p:nvSpPr>
          <p:spPr>
            <a:xfrm>
              <a:off x="4715310" y="5037929"/>
              <a:ext cx="1103386" cy="71430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141684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③社内利用者</a:t>
              </a:r>
            </a:p>
            <a:p>
              <a:pPr marL="275800" marR="0" lvl="0" indent="0" defTabSz="914400" eaLnBrk="1" fontAlgn="base" latinLnBrk="0" hangingPunct="1">
                <a:lnSpc>
                  <a:spcPts val="126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環境整備</a:t>
              </a:r>
            </a:p>
            <a:p>
              <a:pPr marL="0" marR="0" lvl="0" indent="0" defTabSz="914400" eaLnBrk="1" fontAlgn="base" latinLnBrk="0" hangingPunct="1">
                <a:lnSpc>
                  <a:spcPts val="1259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（利用者</a:t>
              </a:r>
              <a:r>
                <a:rPr kumimoji="0" lang="en-US" altLang="ja-JP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PC</a:t>
              </a: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追加な</a:t>
              </a:r>
            </a:p>
            <a:p>
              <a:pPr marL="42603" marR="0" lvl="0" indent="0" defTabSz="914400" eaLnBrk="1" fontAlgn="base" latinLnBrk="0" hangingPunct="1">
                <a:lnSpc>
                  <a:spcPts val="1271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ど直接的な増強）</a:t>
              </a:r>
            </a:p>
          </p:txBody>
        </p:sp>
        <p:sp>
          <p:nvSpPr>
            <p:cNvPr id="76" name="Rectangle 135">
              <a:extLst>
                <a:ext uri="{FF2B5EF4-FFF2-40B4-BE49-F238E27FC236}">
                  <a16:creationId xmlns:a16="http://schemas.microsoft.com/office/drawing/2014/main" id="{CD6CDEBE-C018-CF16-6AB1-3B6E288E7DB8}"/>
                </a:ext>
              </a:extLst>
            </p:cNvPr>
            <p:cNvSpPr/>
            <p:nvPr/>
          </p:nvSpPr>
          <p:spPr>
            <a:xfrm>
              <a:off x="7897380" y="4100679"/>
              <a:ext cx="508375" cy="53154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57951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⑤接続</a:t>
              </a:r>
            </a:p>
            <a:p>
              <a:pPr marL="0" marR="0" lvl="0" indent="0" defTabSz="914400" eaLnBrk="1" fontAlgn="base" latinLnBrk="0" hangingPunct="1">
                <a:lnSpc>
                  <a:spcPts val="126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モジュール</a:t>
              </a:r>
            </a:p>
            <a:p>
              <a:pPr marL="125029" marR="0" lvl="0" indent="0" defTabSz="914400" eaLnBrk="1" fontAlgn="base" latinLnBrk="0" hangingPunct="1">
                <a:lnSpc>
                  <a:spcPts val="126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作成</a:t>
              </a:r>
            </a:p>
          </p:txBody>
        </p:sp>
        <p:sp>
          <p:nvSpPr>
            <p:cNvPr id="77" name="Rectangle 136">
              <a:extLst>
                <a:ext uri="{FF2B5EF4-FFF2-40B4-BE49-F238E27FC236}">
                  <a16:creationId xmlns:a16="http://schemas.microsoft.com/office/drawing/2014/main" id="{4C4EF78A-43DF-B516-BEEE-4CDD20C1FF60}"/>
                </a:ext>
              </a:extLst>
            </p:cNvPr>
            <p:cNvSpPr/>
            <p:nvPr/>
          </p:nvSpPr>
          <p:spPr>
            <a:xfrm>
              <a:off x="6320056" y="3699896"/>
              <a:ext cx="1160599" cy="126258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131043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④</a:t>
              </a:r>
              <a:r>
                <a:rPr kumimoji="0" lang="en-US" altLang="ja-JP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.BBB</a:t>
              </a: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システム</a:t>
              </a:r>
            </a:p>
            <a:p>
              <a:pPr marL="35034" marR="0" lvl="0" indent="0" defTabSz="914400" eaLnBrk="1" fontAlgn="base" latinLnBrk="0" hangingPunct="1">
                <a:lnSpc>
                  <a:spcPts val="1259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（その他の社内シス</a:t>
              </a:r>
            </a:p>
            <a:p>
              <a:pPr marL="60980" marR="0" lvl="0" indent="0" defTabSz="914400" eaLnBrk="1" fontAlgn="base" latinLnBrk="0" hangingPunct="1">
                <a:lnSpc>
                  <a:spcPts val="126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テム改修・整備・新</a:t>
              </a:r>
            </a:p>
            <a:p>
              <a:pPr marL="300231" marR="0" lvl="0" indent="0" defTabSz="914400" eaLnBrk="1" fontAlgn="base" latinLnBrk="0" hangingPunct="1">
                <a:lnSpc>
                  <a:spcPts val="1271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規構築）</a:t>
              </a:r>
            </a:p>
            <a:p>
              <a:pPr marL="36630" marR="0" lvl="0" indent="0" defTabSz="914400" eaLnBrk="1" fontAlgn="base" latinLnBrk="0" hangingPunct="1">
                <a:lnSpc>
                  <a:spcPts val="1259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＊間接的に貿易</a:t>
              </a:r>
              <a:r>
                <a:rPr kumimoji="0" lang="en-US" altLang="ja-JP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PF</a:t>
              </a:r>
            </a:p>
            <a:p>
              <a:pPr marL="0" marR="0" lvl="0" indent="0" defTabSz="914400" eaLnBrk="1" fontAlgn="base" latinLnBrk="0" hangingPunct="1">
                <a:lnSpc>
                  <a:spcPts val="126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の影響を受けるシステ</a:t>
              </a:r>
            </a:p>
            <a:p>
              <a:pPr marL="513579" marR="0" lvl="0" indent="0" defTabSz="914400" eaLnBrk="1" fontAlgn="base" latinLnBrk="0" hangingPunct="1">
                <a:lnSpc>
                  <a:spcPts val="1271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ム</a:t>
              </a:r>
            </a:p>
          </p:txBody>
        </p:sp>
        <p:sp>
          <p:nvSpPr>
            <p:cNvPr id="78" name="Rectangle 137">
              <a:extLst>
                <a:ext uri="{FF2B5EF4-FFF2-40B4-BE49-F238E27FC236}">
                  <a16:creationId xmlns:a16="http://schemas.microsoft.com/office/drawing/2014/main" id="{1CBAE2BF-C1B9-FA62-8607-A76E98A57D9F}"/>
                </a:ext>
              </a:extLst>
            </p:cNvPr>
            <p:cNvSpPr/>
            <p:nvPr/>
          </p:nvSpPr>
          <p:spPr>
            <a:xfrm>
              <a:off x="1202431" y="4164690"/>
              <a:ext cx="201062" cy="3487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API</a:t>
              </a:r>
            </a:p>
            <a:p>
              <a:pPr marL="45706" marR="0" lvl="0" indent="0" defTabSz="914400" eaLnBrk="1" fontAlgn="base" latinLnBrk="0" hangingPunct="1">
                <a:lnSpc>
                  <a:spcPts val="1259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等</a:t>
              </a:r>
            </a:p>
          </p:txBody>
        </p:sp>
        <p:sp>
          <p:nvSpPr>
            <p:cNvPr id="79" name="Rectangle 138">
              <a:extLst>
                <a:ext uri="{FF2B5EF4-FFF2-40B4-BE49-F238E27FC236}">
                  <a16:creationId xmlns:a16="http://schemas.microsoft.com/office/drawing/2014/main" id="{B99EB427-8E8D-D296-98CF-9C6C910B63C4}"/>
                </a:ext>
              </a:extLst>
            </p:cNvPr>
            <p:cNvSpPr/>
            <p:nvPr/>
          </p:nvSpPr>
          <p:spPr>
            <a:xfrm>
              <a:off x="9177565" y="4164690"/>
              <a:ext cx="201062" cy="3487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API</a:t>
              </a:r>
            </a:p>
            <a:p>
              <a:pPr marL="45755" marR="0" lvl="0" indent="0" defTabSz="914400" eaLnBrk="1" fontAlgn="base" latinLnBrk="0" hangingPunct="1">
                <a:lnSpc>
                  <a:spcPts val="1259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等</a:t>
              </a:r>
            </a:p>
          </p:txBody>
        </p:sp>
        <p:sp>
          <p:nvSpPr>
            <p:cNvPr id="80" name="Rectangle 139">
              <a:extLst>
                <a:ext uri="{FF2B5EF4-FFF2-40B4-BE49-F238E27FC236}">
                  <a16:creationId xmlns:a16="http://schemas.microsoft.com/office/drawing/2014/main" id="{93810E34-F387-928B-40D7-5C49FC85C7C2}"/>
                </a:ext>
              </a:extLst>
            </p:cNvPr>
            <p:cNvSpPr/>
            <p:nvPr/>
          </p:nvSpPr>
          <p:spPr>
            <a:xfrm>
              <a:off x="82824" y="693801"/>
              <a:ext cx="8955770" cy="1859503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2051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【</a:t>
              </a:r>
              <a:r>
                <a:rPr kumimoji="0" lang="ja-JP" altLang="en-US" sz="2051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説明図表例</a:t>
              </a:r>
              <a:r>
                <a:rPr kumimoji="0" lang="en-US" altLang="ja-JP" sz="2051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】XX</a:t>
              </a:r>
              <a:r>
                <a:rPr kumimoji="0" lang="ja-JP" altLang="en-US" sz="2051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事業に係るシステム構成図（類型１の場合</a:t>
              </a:r>
              <a:r>
                <a:rPr kumimoji="0" lang="ja-JP" altLang="ja-JP" sz="2051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）</a:t>
              </a:r>
              <a:endParaRPr kumimoji="0" lang="ja-JP" altLang="en-US" sz="2051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Arial" charset="0"/>
              </a:endParaRPr>
            </a:p>
            <a:p>
              <a:pPr marL="922001" marR="0" lvl="0" indent="0" defTabSz="914400" eaLnBrk="1" fontAlgn="base" latinLnBrk="0" hangingPunct="1">
                <a:lnSpc>
                  <a:spcPts val="4564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728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1</a:t>
              </a:r>
              <a:r>
                <a:rPr kumimoji="0" lang="en-US" altLang="ja-JP" sz="1728" b="0" i="0" u="none" strike="noStrike" kern="0" cap="none" spc="1228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.</a:t>
              </a:r>
              <a:r>
                <a:rPr kumimoji="0" lang="ja-JP" altLang="en-US" sz="1728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今回応募するシステム（関連するシステム含む）の構成図を用意してください。</a:t>
              </a:r>
            </a:p>
            <a:p>
              <a:pPr marL="1292317" marR="0" lvl="0" indent="0" defTabSz="914400" eaLnBrk="1" fontAlgn="base" latinLnBrk="0" hangingPunct="1">
                <a:lnSpc>
                  <a:spcPts val="2075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728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以下は想定される構成図サンプルです。</a:t>
              </a:r>
            </a:p>
            <a:p>
              <a:pPr marL="922001" marR="0" lvl="0" indent="0" defTabSz="914400" eaLnBrk="1" fontAlgn="base" latinLnBrk="0" hangingPunct="1">
                <a:lnSpc>
                  <a:spcPts val="2076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728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2</a:t>
              </a:r>
              <a:r>
                <a:rPr kumimoji="0" lang="en-US" altLang="ja-JP" sz="1728" b="0" i="0" u="none" strike="noStrike" kern="0" cap="none" spc="1224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.</a:t>
              </a:r>
              <a:r>
                <a:rPr kumimoji="0" lang="ja-JP" altLang="en-US" sz="1728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応募対象となる範囲を明示してください。例えば以下図では青ハイライトとしています。</a:t>
              </a:r>
            </a:p>
            <a:p>
              <a:pPr marL="922001" marR="0" lvl="0" indent="0" defTabSz="914400" eaLnBrk="1" fontAlgn="base" latinLnBrk="0" hangingPunct="1">
                <a:lnSpc>
                  <a:spcPts val="2075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728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3</a:t>
              </a:r>
              <a:r>
                <a:rPr kumimoji="0" lang="en-US" altLang="ja-JP" sz="1728" b="0" i="0" u="none" strike="noStrike" kern="0" cap="none" spc="1224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.</a:t>
              </a:r>
              <a:r>
                <a:rPr kumimoji="0" lang="ja-JP" altLang="en-US" sz="1728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本補助金において、以下の図でグレーハイライトした箇所は補助対象範囲外となります。</a:t>
              </a:r>
            </a:p>
          </p:txBody>
        </p:sp>
        <p:sp>
          <p:nvSpPr>
            <p:cNvPr id="81" name="Rectangle 141">
              <a:extLst>
                <a:ext uri="{FF2B5EF4-FFF2-40B4-BE49-F238E27FC236}">
                  <a16:creationId xmlns:a16="http://schemas.microsoft.com/office/drawing/2014/main" id="{9345781E-2725-A7B7-3510-F124445F9C70}"/>
                </a:ext>
              </a:extLst>
            </p:cNvPr>
            <p:cNvSpPr/>
            <p:nvPr/>
          </p:nvSpPr>
          <p:spPr>
            <a:xfrm>
              <a:off x="7824192" y="142435"/>
              <a:ext cx="2281966" cy="8302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73121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511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様式２別添</a:t>
              </a:r>
              <a:r>
                <a:rPr kumimoji="0" lang="en-US" altLang="ja-JP" sz="1511" b="0" i="0" u="none" strike="noStrike" kern="0" cap="none" spc="1011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1</a:t>
              </a:r>
              <a:r>
                <a:rPr kumimoji="0" lang="ja-JP" altLang="en-US" sz="1511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事業概要</a:t>
              </a:r>
            </a:p>
            <a:p>
              <a:pPr marL="0" marR="0" lvl="0" indent="0" defTabSz="914400" eaLnBrk="1" fontAlgn="base" latinLnBrk="0" hangingPunct="1">
                <a:lnSpc>
                  <a:spcPts val="2557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295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法人名</a:t>
              </a:r>
              <a:r>
                <a:rPr kumimoji="0" lang="en-US" altLang="ja-JP" sz="1295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:○○</a:t>
              </a:r>
              <a:r>
                <a:rPr kumimoji="0" lang="ja-JP" altLang="en-US" sz="1295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株式会社</a:t>
              </a:r>
            </a:p>
            <a:p>
              <a:pPr marL="0" marR="0" lvl="0" indent="0" defTabSz="914400" eaLnBrk="1" fontAlgn="base" latinLnBrk="0" hangingPunct="1">
                <a:lnSpc>
                  <a:spcPts val="1559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295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補助対象経費</a:t>
              </a:r>
              <a:r>
                <a:rPr kumimoji="0" lang="en-US" altLang="ja-JP" sz="1295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:○○,○○○</a:t>
              </a:r>
              <a:r>
                <a:rPr kumimoji="0" lang="ja-JP" altLang="en-US" sz="1295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千円</a:t>
              </a:r>
            </a:p>
          </p:txBody>
        </p:sp>
        <p:sp>
          <p:nvSpPr>
            <p:cNvPr id="82" name="Rectangle 142">
              <a:extLst>
                <a:ext uri="{FF2B5EF4-FFF2-40B4-BE49-F238E27FC236}">
                  <a16:creationId xmlns:a16="http://schemas.microsoft.com/office/drawing/2014/main" id="{9AAC5A0C-4FFE-5FBA-BB14-74765641F555}"/>
                </a:ext>
              </a:extLst>
            </p:cNvPr>
            <p:cNvSpPr/>
            <p:nvPr/>
          </p:nvSpPr>
          <p:spPr>
            <a:xfrm>
              <a:off x="1467827" y="6706797"/>
              <a:ext cx="7543894" cy="32798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944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上記を参考に、任意のアプリケーション（</a:t>
              </a:r>
              <a:r>
                <a:rPr kumimoji="0" lang="en-US" altLang="ja-JP" sz="1944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A4</a:t>
              </a:r>
              <a:r>
                <a:rPr kumimoji="0" lang="ja-JP" altLang="en-US" sz="1944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サイズ</a:t>
              </a:r>
              <a:r>
                <a:rPr kumimoji="0" lang="en-US" altLang="ja-JP" sz="1944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1</a:t>
              </a:r>
              <a:r>
                <a:rPr kumimoji="0" lang="ja-JP" altLang="en-US" sz="1944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枚）で作成してください。</a:t>
              </a:r>
            </a:p>
          </p:txBody>
        </p:sp>
        <p:sp>
          <p:nvSpPr>
            <p:cNvPr id="83" name="正方形/長方形 82">
              <a:extLst>
                <a:ext uri="{FF2B5EF4-FFF2-40B4-BE49-F238E27FC236}">
                  <a16:creationId xmlns:a16="http://schemas.microsoft.com/office/drawing/2014/main" id="{287862F1-2AD5-53F1-D390-EB26532D6630}"/>
                </a:ext>
              </a:extLst>
            </p:cNvPr>
            <p:cNvSpPr/>
            <p:nvPr/>
          </p:nvSpPr>
          <p:spPr>
            <a:xfrm>
              <a:off x="836676" y="2848356"/>
              <a:ext cx="1048512" cy="590324"/>
            </a:xfrm>
            <a:prstGeom prst="rect">
              <a:avLst/>
            </a:prstGeom>
            <a:solidFill>
              <a:srgbClr val="26890D"/>
            </a:solidFill>
            <a:ln w="25400" cap="flat" cmpd="sng" algn="ctr">
              <a:solidFill>
                <a:srgbClr val="26890D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Yu Gothic UI"/>
                  <a:cs typeface="+mn-cs"/>
                </a:rPr>
                <a:t>貿易</a:t>
              </a:r>
              <a:r>
                <a:rPr kumimoji="0" lang="en-US" altLang="ja-JP" sz="1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Yu Gothic UI"/>
                  <a:cs typeface="+mn-cs"/>
                </a:rPr>
                <a:t>PF</a:t>
              </a:r>
              <a:endParaRPr kumimoji="0" lang="ja-JP" altLang="en-US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Yu Gothic UI"/>
                <a:cs typeface="+mn-cs"/>
              </a:endParaRPr>
            </a:p>
          </p:txBody>
        </p:sp>
        <p:sp>
          <p:nvSpPr>
            <p:cNvPr id="84" name="正方形/長方形 83">
              <a:extLst>
                <a:ext uri="{FF2B5EF4-FFF2-40B4-BE49-F238E27FC236}">
                  <a16:creationId xmlns:a16="http://schemas.microsoft.com/office/drawing/2014/main" id="{921A08D9-7523-7E4A-B056-BAC78404F746}"/>
                </a:ext>
              </a:extLst>
            </p:cNvPr>
            <p:cNvSpPr/>
            <p:nvPr/>
          </p:nvSpPr>
          <p:spPr>
            <a:xfrm>
              <a:off x="8729472" y="2848356"/>
              <a:ext cx="1048512" cy="590324"/>
            </a:xfrm>
            <a:prstGeom prst="rect">
              <a:avLst/>
            </a:prstGeom>
            <a:solidFill>
              <a:srgbClr val="26890D"/>
            </a:solidFill>
            <a:ln w="25400" cap="flat" cmpd="sng" algn="ctr">
              <a:solidFill>
                <a:srgbClr val="26890D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Yu Gothic UI"/>
                  <a:cs typeface="+mn-cs"/>
                </a:rPr>
                <a:t>顧客</a:t>
              </a:r>
            </a:p>
          </p:txBody>
        </p:sp>
      </p:grpSp>
      <p:sp>
        <p:nvSpPr>
          <p:cNvPr id="85" name="正方形/長方形 84">
            <a:extLst>
              <a:ext uri="{FF2B5EF4-FFF2-40B4-BE49-F238E27FC236}">
                <a16:creationId xmlns:a16="http://schemas.microsoft.com/office/drawing/2014/main" id="{60C15E23-6026-0F8C-BB96-CB55D24127AD}"/>
              </a:ext>
            </a:extLst>
          </p:cNvPr>
          <p:cNvSpPr/>
          <p:nvPr/>
        </p:nvSpPr>
        <p:spPr>
          <a:xfrm>
            <a:off x="2746369" y="2657663"/>
            <a:ext cx="5540328" cy="538492"/>
          </a:xfrm>
          <a:prstGeom prst="rect">
            <a:avLst/>
          </a:prstGeom>
          <a:solidFill>
            <a:srgbClr val="26890D"/>
          </a:solidFill>
          <a:ln w="25400" cap="flat" cmpd="sng" algn="ctr">
            <a:solidFill>
              <a:srgbClr val="26890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Yu Gothic UI"/>
                <a:cs typeface="+mn-cs"/>
              </a:rPr>
              <a:t>補助事業者</a:t>
            </a:r>
          </a:p>
        </p:txBody>
      </p:sp>
    </p:spTree>
    <p:extLst>
      <p:ext uri="{BB962C8B-B14F-4D97-AF65-F5344CB8AC3E}">
        <p14:creationId xmlns:p14="http://schemas.microsoft.com/office/powerpoint/2010/main" val="3598479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561AD59D-0A7D-5A66-ACAB-759E527F6BB2}"/>
              </a:ext>
            </a:extLst>
          </p:cNvPr>
          <p:cNvGrpSpPr/>
          <p:nvPr/>
        </p:nvGrpSpPr>
        <p:grpSpPr>
          <a:xfrm>
            <a:off x="436616" y="189330"/>
            <a:ext cx="10060445" cy="6305257"/>
            <a:chOff x="82824" y="142435"/>
            <a:chExt cx="10259040" cy="6912161"/>
          </a:xfrm>
        </p:grpSpPr>
        <p:sp>
          <p:nvSpPr>
            <p:cNvPr id="6" name="Freeform 101">
              <a:extLst>
                <a:ext uri="{FF2B5EF4-FFF2-40B4-BE49-F238E27FC236}">
                  <a16:creationId xmlns:a16="http://schemas.microsoft.com/office/drawing/2014/main" id="{F77ACBAA-7E62-C393-FC4A-6804D132014B}"/>
                </a:ext>
              </a:extLst>
            </p:cNvPr>
            <p:cNvSpPr/>
            <p:nvPr/>
          </p:nvSpPr>
          <p:spPr>
            <a:xfrm flipV="1">
              <a:off x="2436875" y="2848356"/>
              <a:ext cx="5650992" cy="3412236"/>
            </a:xfrm>
            <a:custGeom>
              <a:avLst/>
              <a:gdLst/>
              <a:ahLst/>
              <a:cxnLst/>
              <a:rect l="0" t="0" r="0" b="0"/>
              <a:pathLst>
                <a:path w="7534656" h="4549648">
                  <a:moveTo>
                    <a:pt x="0" y="4549648"/>
                  </a:moveTo>
                  <a:lnTo>
                    <a:pt x="7534656" y="4549648"/>
                  </a:lnTo>
                  <a:lnTo>
                    <a:pt x="7534656" y="0"/>
                  </a:lnTo>
                  <a:lnTo>
                    <a:pt x="0" y="0"/>
                  </a:lnTo>
                  <a:close/>
                  <a:moveTo>
                    <a:pt x="548641" y="8347456"/>
                  </a:moveTo>
                </a:path>
              </a:pathLst>
            </a:custGeom>
            <a:solidFill>
              <a:srgbClr val="FFFFFF">
                <a:alpha val="10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7" name="Freeform 102">
              <a:extLst>
                <a:ext uri="{FF2B5EF4-FFF2-40B4-BE49-F238E27FC236}">
                  <a16:creationId xmlns:a16="http://schemas.microsoft.com/office/drawing/2014/main" id="{3288C3C0-C581-F83E-40EE-1F2C73BD26A4}"/>
                </a:ext>
              </a:extLst>
            </p:cNvPr>
            <p:cNvSpPr/>
            <p:nvPr/>
          </p:nvSpPr>
          <p:spPr>
            <a:xfrm flipV="1">
              <a:off x="2436875" y="2848356"/>
              <a:ext cx="5650992" cy="3412236"/>
            </a:xfrm>
            <a:custGeom>
              <a:avLst/>
              <a:gdLst/>
              <a:ahLst/>
              <a:cxnLst/>
              <a:rect l="0" t="0" r="0" b="0"/>
              <a:pathLst>
                <a:path w="7534656" h="4549648">
                  <a:moveTo>
                    <a:pt x="0" y="4549648"/>
                  </a:moveTo>
                  <a:lnTo>
                    <a:pt x="7534656" y="4549648"/>
                  </a:lnTo>
                  <a:lnTo>
                    <a:pt x="7534656" y="0"/>
                  </a:lnTo>
                  <a:lnTo>
                    <a:pt x="0" y="0"/>
                  </a:lnTo>
                  <a:close/>
                  <a:moveTo>
                    <a:pt x="548641" y="8347456"/>
                  </a:moveTo>
                </a:path>
              </a:pathLst>
            </a:custGeom>
            <a:noFill/>
            <a:ln w="13716" cap="flat" cmpd="sng" algn="ctr">
              <a:solidFill>
                <a:srgbClr val="000000">
                  <a:alpha val="100000"/>
                </a:srgbClr>
              </a:solidFill>
              <a:prstDash val="solid"/>
              <a:miter lim="101600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8" name="Freeform 103">
              <a:extLst>
                <a:ext uri="{FF2B5EF4-FFF2-40B4-BE49-F238E27FC236}">
                  <a16:creationId xmlns:a16="http://schemas.microsoft.com/office/drawing/2014/main" id="{2A7EA810-E81D-5D74-CCB8-8FA443E03580}"/>
                </a:ext>
              </a:extLst>
            </p:cNvPr>
            <p:cNvSpPr/>
            <p:nvPr/>
          </p:nvSpPr>
          <p:spPr>
            <a:xfrm flipV="1">
              <a:off x="2618232" y="5903977"/>
              <a:ext cx="5285232" cy="240791"/>
            </a:xfrm>
            <a:custGeom>
              <a:avLst/>
              <a:gdLst/>
              <a:ahLst/>
              <a:cxnLst/>
              <a:rect l="0" t="0" r="0" b="0"/>
              <a:pathLst>
                <a:path w="7046976" h="321055">
                  <a:moveTo>
                    <a:pt x="0" y="321055"/>
                  </a:moveTo>
                  <a:lnTo>
                    <a:pt x="7046976" y="321055"/>
                  </a:lnTo>
                  <a:lnTo>
                    <a:pt x="7046976" y="0"/>
                  </a:lnTo>
                  <a:lnTo>
                    <a:pt x="0" y="0"/>
                  </a:lnTo>
                  <a:close/>
                  <a:moveTo>
                    <a:pt x="4380992" y="8193023"/>
                  </a:moveTo>
                </a:path>
              </a:pathLst>
            </a:custGeom>
            <a:solidFill>
              <a:srgbClr val="D9D9D9">
                <a:alpha val="10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9" name="Freeform 104">
              <a:extLst>
                <a:ext uri="{FF2B5EF4-FFF2-40B4-BE49-F238E27FC236}">
                  <a16:creationId xmlns:a16="http://schemas.microsoft.com/office/drawing/2014/main" id="{E9E743D8-6791-3EC5-9782-8E2CA96F66BD}"/>
                </a:ext>
              </a:extLst>
            </p:cNvPr>
            <p:cNvSpPr/>
            <p:nvPr/>
          </p:nvSpPr>
          <p:spPr>
            <a:xfrm flipV="1">
              <a:off x="2618232" y="5903977"/>
              <a:ext cx="5285232" cy="240791"/>
            </a:xfrm>
            <a:custGeom>
              <a:avLst/>
              <a:gdLst/>
              <a:ahLst/>
              <a:cxnLst/>
              <a:rect l="0" t="0" r="0" b="0"/>
              <a:pathLst>
                <a:path w="7046976" h="321055">
                  <a:moveTo>
                    <a:pt x="0" y="321055"/>
                  </a:moveTo>
                  <a:lnTo>
                    <a:pt x="7046976" y="321055"/>
                  </a:lnTo>
                  <a:lnTo>
                    <a:pt x="7046976" y="0"/>
                  </a:lnTo>
                  <a:lnTo>
                    <a:pt x="0" y="0"/>
                  </a:lnTo>
                  <a:close/>
                  <a:moveTo>
                    <a:pt x="4380992" y="8193023"/>
                  </a:moveTo>
                </a:path>
              </a:pathLst>
            </a:custGeom>
            <a:noFill/>
            <a:ln w="13716" cap="flat" cmpd="sng" algn="ctr">
              <a:solidFill>
                <a:srgbClr val="000000">
                  <a:alpha val="100000"/>
                </a:srgbClr>
              </a:solidFill>
              <a:prstDash val="solid"/>
              <a:miter lim="101600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10" name="Freeform 106">
              <a:extLst>
                <a:ext uri="{FF2B5EF4-FFF2-40B4-BE49-F238E27FC236}">
                  <a16:creationId xmlns:a16="http://schemas.microsoft.com/office/drawing/2014/main" id="{988593BB-2FA6-4D35-E944-C7535F498372}"/>
                </a:ext>
              </a:extLst>
            </p:cNvPr>
            <p:cNvSpPr/>
            <p:nvPr/>
          </p:nvSpPr>
          <p:spPr>
            <a:xfrm flipV="1">
              <a:off x="836675" y="2848356"/>
              <a:ext cx="1048512" cy="3412236"/>
            </a:xfrm>
            <a:custGeom>
              <a:avLst/>
              <a:gdLst/>
              <a:ahLst/>
              <a:cxnLst/>
              <a:rect l="0" t="0" r="0" b="0"/>
              <a:pathLst>
                <a:path w="1398016" h="4549648">
                  <a:moveTo>
                    <a:pt x="0" y="4549648"/>
                  </a:moveTo>
                  <a:lnTo>
                    <a:pt x="1398016" y="4549648"/>
                  </a:lnTo>
                  <a:lnTo>
                    <a:pt x="1398016" y="0"/>
                  </a:lnTo>
                  <a:lnTo>
                    <a:pt x="0" y="0"/>
                  </a:lnTo>
                  <a:close/>
                  <a:moveTo>
                    <a:pt x="2682241" y="8347456"/>
                  </a:moveTo>
                </a:path>
              </a:pathLst>
            </a:custGeom>
            <a:noFill/>
            <a:ln w="13716" cap="flat" cmpd="sng" algn="ctr">
              <a:solidFill>
                <a:srgbClr val="000000">
                  <a:alpha val="100000"/>
                </a:srgbClr>
              </a:solidFill>
              <a:prstDash val="solid"/>
              <a:miter lim="101600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11" name="Freeform 107">
              <a:extLst>
                <a:ext uri="{FF2B5EF4-FFF2-40B4-BE49-F238E27FC236}">
                  <a16:creationId xmlns:a16="http://schemas.microsoft.com/office/drawing/2014/main" id="{57E47880-3511-56AD-FB41-84C55782C2E7}"/>
                </a:ext>
              </a:extLst>
            </p:cNvPr>
            <p:cNvSpPr/>
            <p:nvPr/>
          </p:nvSpPr>
          <p:spPr>
            <a:xfrm flipV="1">
              <a:off x="1700783" y="3878581"/>
              <a:ext cx="1196339" cy="941830"/>
            </a:xfrm>
            <a:custGeom>
              <a:avLst/>
              <a:gdLst/>
              <a:ahLst/>
              <a:cxnLst/>
              <a:rect l="0" t="0" r="0" b="0"/>
              <a:pathLst>
                <a:path w="1595119" h="1255774">
                  <a:moveTo>
                    <a:pt x="0" y="627887"/>
                  </a:moveTo>
                  <a:lnTo>
                    <a:pt x="314959" y="940814"/>
                  </a:lnTo>
                  <a:lnTo>
                    <a:pt x="314959" y="784350"/>
                  </a:lnTo>
                  <a:lnTo>
                    <a:pt x="422655" y="784350"/>
                  </a:lnTo>
                  <a:lnTo>
                    <a:pt x="422655" y="1255774"/>
                  </a:lnTo>
                  <a:lnTo>
                    <a:pt x="1595119" y="1255774"/>
                  </a:lnTo>
                  <a:lnTo>
                    <a:pt x="1595119" y="0"/>
                  </a:lnTo>
                  <a:lnTo>
                    <a:pt x="422655" y="0"/>
                  </a:lnTo>
                  <a:lnTo>
                    <a:pt x="422655" y="471424"/>
                  </a:lnTo>
                  <a:lnTo>
                    <a:pt x="314959" y="471424"/>
                  </a:lnTo>
                  <a:lnTo>
                    <a:pt x="314959" y="312928"/>
                  </a:lnTo>
                  <a:close/>
                  <a:moveTo>
                    <a:pt x="0" y="627887"/>
                  </a:moveTo>
                </a:path>
              </a:pathLst>
            </a:custGeom>
            <a:solidFill>
              <a:srgbClr val="99D6EC">
                <a:alpha val="10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12" name="Freeform 108">
              <a:extLst>
                <a:ext uri="{FF2B5EF4-FFF2-40B4-BE49-F238E27FC236}">
                  <a16:creationId xmlns:a16="http://schemas.microsoft.com/office/drawing/2014/main" id="{ACF17591-9EF9-6470-2E70-18D5F6D41D46}"/>
                </a:ext>
              </a:extLst>
            </p:cNvPr>
            <p:cNvSpPr/>
            <p:nvPr/>
          </p:nvSpPr>
          <p:spPr>
            <a:xfrm flipV="1">
              <a:off x="1700783" y="3878581"/>
              <a:ext cx="1196339" cy="941830"/>
            </a:xfrm>
            <a:custGeom>
              <a:avLst/>
              <a:gdLst/>
              <a:ahLst/>
              <a:cxnLst/>
              <a:rect l="0" t="0" r="0" b="0"/>
              <a:pathLst>
                <a:path w="1595119" h="1255774">
                  <a:moveTo>
                    <a:pt x="0" y="627887"/>
                  </a:moveTo>
                  <a:lnTo>
                    <a:pt x="314959" y="940814"/>
                  </a:lnTo>
                  <a:lnTo>
                    <a:pt x="314959" y="784350"/>
                  </a:lnTo>
                  <a:lnTo>
                    <a:pt x="422655" y="784350"/>
                  </a:lnTo>
                  <a:lnTo>
                    <a:pt x="422655" y="1255774"/>
                  </a:lnTo>
                  <a:lnTo>
                    <a:pt x="1595119" y="1255774"/>
                  </a:lnTo>
                  <a:lnTo>
                    <a:pt x="1595119" y="0"/>
                  </a:lnTo>
                  <a:lnTo>
                    <a:pt x="422655" y="0"/>
                  </a:lnTo>
                  <a:lnTo>
                    <a:pt x="422655" y="471424"/>
                  </a:lnTo>
                  <a:lnTo>
                    <a:pt x="314959" y="471424"/>
                  </a:lnTo>
                  <a:lnTo>
                    <a:pt x="314959" y="312928"/>
                  </a:lnTo>
                  <a:close/>
                  <a:moveTo>
                    <a:pt x="0" y="627887"/>
                  </a:moveTo>
                </a:path>
              </a:pathLst>
            </a:custGeom>
            <a:solidFill>
              <a:srgbClr val="0076A8"/>
            </a:solidFill>
            <a:ln w="13716" cap="flat" cmpd="sng" algn="ctr">
              <a:noFill/>
              <a:prstDash val="solid"/>
              <a:miter lim="101600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13" name="Freeform 109">
              <a:extLst>
                <a:ext uri="{FF2B5EF4-FFF2-40B4-BE49-F238E27FC236}">
                  <a16:creationId xmlns:a16="http://schemas.microsoft.com/office/drawing/2014/main" id="{3C7EEDF2-5279-C356-AE7A-086EB4F7EE79}"/>
                </a:ext>
              </a:extLst>
            </p:cNvPr>
            <p:cNvSpPr/>
            <p:nvPr/>
          </p:nvSpPr>
          <p:spPr>
            <a:xfrm flipV="1">
              <a:off x="3099816" y="3494532"/>
              <a:ext cx="1339595" cy="1709928"/>
            </a:xfrm>
            <a:custGeom>
              <a:avLst/>
              <a:gdLst/>
              <a:ahLst/>
              <a:cxnLst/>
              <a:rect l="0" t="0" r="0" b="0"/>
              <a:pathLst>
                <a:path w="1786127" h="2279904">
                  <a:moveTo>
                    <a:pt x="0" y="2279904"/>
                  </a:moveTo>
                  <a:lnTo>
                    <a:pt x="1786127" y="2279904"/>
                  </a:lnTo>
                  <a:lnTo>
                    <a:pt x="1786127" y="0"/>
                  </a:lnTo>
                  <a:lnTo>
                    <a:pt x="0" y="0"/>
                  </a:lnTo>
                  <a:close/>
                  <a:moveTo>
                    <a:pt x="526288" y="6939280"/>
                  </a:moveTo>
                </a:path>
              </a:pathLst>
            </a:custGeom>
            <a:solidFill>
              <a:srgbClr val="99D6EC">
                <a:alpha val="10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14" name="Freeform 110">
              <a:extLst>
                <a:ext uri="{FF2B5EF4-FFF2-40B4-BE49-F238E27FC236}">
                  <a16:creationId xmlns:a16="http://schemas.microsoft.com/office/drawing/2014/main" id="{ED20ED22-D1C2-7028-55B2-6D0828432BAC}"/>
                </a:ext>
              </a:extLst>
            </p:cNvPr>
            <p:cNvSpPr/>
            <p:nvPr/>
          </p:nvSpPr>
          <p:spPr>
            <a:xfrm flipV="1">
              <a:off x="3099816" y="3494532"/>
              <a:ext cx="1339595" cy="1709928"/>
            </a:xfrm>
            <a:custGeom>
              <a:avLst/>
              <a:gdLst/>
              <a:ahLst/>
              <a:cxnLst/>
              <a:rect l="0" t="0" r="0" b="0"/>
              <a:pathLst>
                <a:path w="1786127" h="2279904">
                  <a:moveTo>
                    <a:pt x="0" y="2279904"/>
                  </a:moveTo>
                  <a:lnTo>
                    <a:pt x="1786127" y="2279904"/>
                  </a:lnTo>
                  <a:lnTo>
                    <a:pt x="1786127" y="0"/>
                  </a:lnTo>
                  <a:lnTo>
                    <a:pt x="0" y="0"/>
                  </a:lnTo>
                  <a:close/>
                  <a:moveTo>
                    <a:pt x="526288" y="6939280"/>
                  </a:moveTo>
                </a:path>
              </a:pathLst>
            </a:custGeom>
            <a:solidFill>
              <a:srgbClr val="0076A8"/>
            </a:solidFill>
            <a:ln w="13716" cap="flat" cmpd="sng" algn="ctr">
              <a:noFill/>
              <a:prstDash val="solid"/>
              <a:miter lim="101600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15" name="Freeform 111">
              <a:extLst>
                <a:ext uri="{FF2B5EF4-FFF2-40B4-BE49-F238E27FC236}">
                  <a16:creationId xmlns:a16="http://schemas.microsoft.com/office/drawing/2014/main" id="{506CA61A-7F35-0961-529D-0ECA1EC7F031}"/>
                </a:ext>
              </a:extLst>
            </p:cNvPr>
            <p:cNvSpPr/>
            <p:nvPr/>
          </p:nvSpPr>
          <p:spPr>
            <a:xfrm flipV="1">
              <a:off x="4581143" y="4937761"/>
              <a:ext cx="1357884" cy="861059"/>
            </a:xfrm>
            <a:custGeom>
              <a:avLst/>
              <a:gdLst/>
              <a:ahLst/>
              <a:cxnLst/>
              <a:rect l="0" t="0" r="0" b="0"/>
              <a:pathLst>
                <a:path w="1810513" h="1148079">
                  <a:moveTo>
                    <a:pt x="0" y="1148079"/>
                  </a:moveTo>
                  <a:lnTo>
                    <a:pt x="1810513" y="1148079"/>
                  </a:lnTo>
                  <a:lnTo>
                    <a:pt x="1810513" y="0"/>
                  </a:lnTo>
                  <a:lnTo>
                    <a:pt x="0" y="0"/>
                  </a:lnTo>
                  <a:close/>
                  <a:moveTo>
                    <a:pt x="475489" y="7731759"/>
                  </a:moveTo>
                </a:path>
              </a:pathLst>
            </a:custGeom>
            <a:solidFill>
              <a:srgbClr val="D9D9D9">
                <a:alpha val="10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16" name="Freeform 112">
              <a:extLst>
                <a:ext uri="{FF2B5EF4-FFF2-40B4-BE49-F238E27FC236}">
                  <a16:creationId xmlns:a16="http://schemas.microsoft.com/office/drawing/2014/main" id="{DCC134D4-BDB3-3D13-D4FF-19A51308F916}"/>
                </a:ext>
              </a:extLst>
            </p:cNvPr>
            <p:cNvSpPr/>
            <p:nvPr/>
          </p:nvSpPr>
          <p:spPr>
            <a:xfrm flipV="1">
              <a:off x="4581143" y="4937761"/>
              <a:ext cx="1357884" cy="861059"/>
            </a:xfrm>
            <a:custGeom>
              <a:avLst/>
              <a:gdLst/>
              <a:ahLst/>
              <a:cxnLst/>
              <a:rect l="0" t="0" r="0" b="0"/>
              <a:pathLst>
                <a:path w="1810513" h="1148079">
                  <a:moveTo>
                    <a:pt x="0" y="1148079"/>
                  </a:moveTo>
                  <a:lnTo>
                    <a:pt x="1810513" y="1148079"/>
                  </a:lnTo>
                  <a:lnTo>
                    <a:pt x="1810513" y="0"/>
                  </a:lnTo>
                  <a:lnTo>
                    <a:pt x="0" y="0"/>
                  </a:lnTo>
                  <a:close/>
                  <a:moveTo>
                    <a:pt x="475489" y="7731759"/>
                  </a:moveTo>
                </a:path>
              </a:pathLst>
            </a:custGeom>
            <a:noFill/>
            <a:ln w="13716" cap="flat" cmpd="sng" algn="ctr">
              <a:solidFill>
                <a:srgbClr val="000000">
                  <a:alpha val="100000"/>
                </a:srgbClr>
              </a:solidFill>
              <a:prstDash val="solid"/>
              <a:miter lim="101600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17" name="Freeform 113">
              <a:extLst>
                <a:ext uri="{FF2B5EF4-FFF2-40B4-BE49-F238E27FC236}">
                  <a16:creationId xmlns:a16="http://schemas.microsoft.com/office/drawing/2014/main" id="{0C6D5F04-D6D6-3DCD-39D7-77F1CA09F24B}"/>
                </a:ext>
              </a:extLst>
            </p:cNvPr>
            <p:cNvSpPr/>
            <p:nvPr/>
          </p:nvSpPr>
          <p:spPr>
            <a:xfrm flipV="1">
              <a:off x="8729471" y="2848356"/>
              <a:ext cx="1046988" cy="3412236"/>
            </a:xfrm>
            <a:custGeom>
              <a:avLst/>
              <a:gdLst/>
              <a:ahLst/>
              <a:cxnLst/>
              <a:rect l="0" t="0" r="0" b="0"/>
              <a:pathLst>
                <a:path w="1395985" h="4549648">
                  <a:moveTo>
                    <a:pt x="0" y="4549648"/>
                  </a:moveTo>
                  <a:lnTo>
                    <a:pt x="1395985" y="4549648"/>
                  </a:lnTo>
                  <a:lnTo>
                    <a:pt x="1395985" y="0"/>
                  </a:lnTo>
                  <a:lnTo>
                    <a:pt x="0" y="0"/>
                  </a:lnTo>
                  <a:close/>
                  <a:moveTo>
                    <a:pt x="-7841487" y="8347456"/>
                  </a:moveTo>
                </a:path>
              </a:pathLst>
            </a:custGeom>
            <a:solidFill>
              <a:srgbClr val="FFFFFF">
                <a:alpha val="10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18" name="Freeform 114">
              <a:extLst>
                <a:ext uri="{FF2B5EF4-FFF2-40B4-BE49-F238E27FC236}">
                  <a16:creationId xmlns:a16="http://schemas.microsoft.com/office/drawing/2014/main" id="{F3C146DE-3A10-9ECC-9A6B-7F076DCCE0C8}"/>
                </a:ext>
              </a:extLst>
            </p:cNvPr>
            <p:cNvSpPr/>
            <p:nvPr/>
          </p:nvSpPr>
          <p:spPr>
            <a:xfrm flipV="1">
              <a:off x="8729471" y="2848356"/>
              <a:ext cx="1046988" cy="3412236"/>
            </a:xfrm>
            <a:custGeom>
              <a:avLst/>
              <a:gdLst/>
              <a:ahLst/>
              <a:cxnLst/>
              <a:rect l="0" t="0" r="0" b="0"/>
              <a:pathLst>
                <a:path w="1395985" h="4549648">
                  <a:moveTo>
                    <a:pt x="0" y="4549648"/>
                  </a:moveTo>
                  <a:lnTo>
                    <a:pt x="1395985" y="4549648"/>
                  </a:lnTo>
                  <a:lnTo>
                    <a:pt x="1395985" y="0"/>
                  </a:lnTo>
                  <a:lnTo>
                    <a:pt x="0" y="0"/>
                  </a:lnTo>
                  <a:close/>
                  <a:moveTo>
                    <a:pt x="-7841487" y="8347456"/>
                  </a:moveTo>
                </a:path>
              </a:pathLst>
            </a:custGeom>
            <a:noFill/>
            <a:ln w="13716" cap="flat" cmpd="sng" algn="ctr">
              <a:solidFill>
                <a:srgbClr val="000000">
                  <a:alpha val="100000"/>
                </a:srgbClr>
              </a:solidFill>
              <a:prstDash val="solid"/>
              <a:miter lim="101600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19" name="Freeform 115">
              <a:extLst>
                <a:ext uri="{FF2B5EF4-FFF2-40B4-BE49-F238E27FC236}">
                  <a16:creationId xmlns:a16="http://schemas.microsoft.com/office/drawing/2014/main" id="{63CCE9BE-00F6-8567-68F5-6FEA15BCBB44}"/>
                </a:ext>
              </a:extLst>
            </p:cNvPr>
            <p:cNvSpPr/>
            <p:nvPr/>
          </p:nvSpPr>
          <p:spPr>
            <a:xfrm flipV="1">
              <a:off x="7763255" y="3878581"/>
              <a:ext cx="1136904" cy="941831"/>
            </a:xfrm>
            <a:custGeom>
              <a:avLst/>
              <a:gdLst/>
              <a:ahLst/>
              <a:cxnLst/>
              <a:rect l="0" t="0" r="0" b="0"/>
              <a:pathLst>
                <a:path w="1515872" h="1255775">
                  <a:moveTo>
                    <a:pt x="0" y="1255775"/>
                  </a:moveTo>
                  <a:lnTo>
                    <a:pt x="1050544" y="1255775"/>
                  </a:lnTo>
                  <a:lnTo>
                    <a:pt x="1050544" y="784352"/>
                  </a:lnTo>
                  <a:lnTo>
                    <a:pt x="1202944" y="784352"/>
                  </a:lnTo>
                  <a:lnTo>
                    <a:pt x="1202944" y="940816"/>
                  </a:lnTo>
                  <a:lnTo>
                    <a:pt x="1515872" y="627888"/>
                  </a:lnTo>
                  <a:lnTo>
                    <a:pt x="1202944" y="312928"/>
                  </a:lnTo>
                  <a:lnTo>
                    <a:pt x="1202944" y="471424"/>
                  </a:lnTo>
                  <a:lnTo>
                    <a:pt x="1050544" y="471424"/>
                  </a:lnTo>
                  <a:lnTo>
                    <a:pt x="1050544" y="0"/>
                  </a:lnTo>
                  <a:lnTo>
                    <a:pt x="0" y="0"/>
                  </a:lnTo>
                  <a:close/>
                  <a:moveTo>
                    <a:pt x="0" y="1255775"/>
                  </a:moveTo>
                </a:path>
              </a:pathLst>
            </a:custGeom>
            <a:solidFill>
              <a:srgbClr val="D9D9D9">
                <a:alpha val="10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20" name="Freeform 116">
              <a:extLst>
                <a:ext uri="{FF2B5EF4-FFF2-40B4-BE49-F238E27FC236}">
                  <a16:creationId xmlns:a16="http://schemas.microsoft.com/office/drawing/2014/main" id="{75A702FB-C269-5065-C1D9-81B5125A134D}"/>
                </a:ext>
              </a:extLst>
            </p:cNvPr>
            <p:cNvSpPr/>
            <p:nvPr/>
          </p:nvSpPr>
          <p:spPr>
            <a:xfrm flipV="1">
              <a:off x="7763255" y="3878581"/>
              <a:ext cx="1136904" cy="941831"/>
            </a:xfrm>
            <a:custGeom>
              <a:avLst/>
              <a:gdLst/>
              <a:ahLst/>
              <a:cxnLst/>
              <a:rect l="0" t="0" r="0" b="0"/>
              <a:pathLst>
                <a:path w="1515872" h="1255775">
                  <a:moveTo>
                    <a:pt x="0" y="1255775"/>
                  </a:moveTo>
                  <a:lnTo>
                    <a:pt x="1050544" y="1255775"/>
                  </a:lnTo>
                  <a:lnTo>
                    <a:pt x="1050544" y="784352"/>
                  </a:lnTo>
                  <a:lnTo>
                    <a:pt x="1202944" y="784352"/>
                  </a:lnTo>
                  <a:lnTo>
                    <a:pt x="1202944" y="940816"/>
                  </a:lnTo>
                  <a:lnTo>
                    <a:pt x="1515872" y="627888"/>
                  </a:lnTo>
                  <a:lnTo>
                    <a:pt x="1202944" y="312928"/>
                  </a:lnTo>
                  <a:lnTo>
                    <a:pt x="1202944" y="471424"/>
                  </a:lnTo>
                  <a:lnTo>
                    <a:pt x="1050544" y="471424"/>
                  </a:lnTo>
                  <a:lnTo>
                    <a:pt x="1050544" y="0"/>
                  </a:lnTo>
                  <a:lnTo>
                    <a:pt x="0" y="0"/>
                  </a:lnTo>
                  <a:close/>
                  <a:moveTo>
                    <a:pt x="0" y="1255775"/>
                  </a:moveTo>
                </a:path>
              </a:pathLst>
            </a:custGeom>
            <a:noFill/>
            <a:ln w="13716" cap="flat" cmpd="sng" algn="ctr">
              <a:solidFill>
                <a:srgbClr val="000000">
                  <a:alpha val="100000"/>
                </a:srgbClr>
              </a:solidFill>
              <a:prstDash val="solid"/>
              <a:miter lim="101600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21" name="Freeform 117">
              <a:extLst>
                <a:ext uri="{FF2B5EF4-FFF2-40B4-BE49-F238E27FC236}">
                  <a16:creationId xmlns:a16="http://schemas.microsoft.com/office/drawing/2014/main" id="{348F3058-6F7F-9FEF-3A38-33B8103BF636}"/>
                </a:ext>
              </a:extLst>
            </p:cNvPr>
            <p:cNvSpPr/>
            <p:nvPr/>
          </p:nvSpPr>
          <p:spPr>
            <a:xfrm flipV="1">
              <a:off x="6220967" y="3494532"/>
              <a:ext cx="1339596" cy="1709928"/>
            </a:xfrm>
            <a:custGeom>
              <a:avLst/>
              <a:gdLst/>
              <a:ahLst/>
              <a:cxnLst/>
              <a:rect l="0" t="0" r="0" b="0"/>
              <a:pathLst>
                <a:path w="1786129" h="2279904">
                  <a:moveTo>
                    <a:pt x="0" y="2279904"/>
                  </a:moveTo>
                  <a:lnTo>
                    <a:pt x="1786129" y="2279904"/>
                  </a:lnTo>
                  <a:lnTo>
                    <a:pt x="1786129" y="0"/>
                  </a:lnTo>
                  <a:lnTo>
                    <a:pt x="0" y="0"/>
                  </a:lnTo>
                  <a:close/>
                  <a:moveTo>
                    <a:pt x="-3635247" y="6939280"/>
                  </a:moveTo>
                </a:path>
              </a:pathLst>
            </a:custGeom>
            <a:noFill/>
            <a:ln w="13716" cap="flat" cmpd="sng" algn="ctr">
              <a:solidFill>
                <a:srgbClr val="000000">
                  <a:alpha val="100000"/>
                </a:srgbClr>
              </a:solidFill>
              <a:prstDash val="solid"/>
              <a:miter lim="101600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22" name="Freeform 118">
              <a:extLst>
                <a:ext uri="{FF2B5EF4-FFF2-40B4-BE49-F238E27FC236}">
                  <a16:creationId xmlns:a16="http://schemas.microsoft.com/office/drawing/2014/main" id="{26F7AC63-5815-A050-7B06-D956E9BEFDD4}"/>
                </a:ext>
              </a:extLst>
            </p:cNvPr>
            <p:cNvSpPr/>
            <p:nvPr/>
          </p:nvSpPr>
          <p:spPr>
            <a:xfrm flipV="1">
              <a:off x="1005839" y="4062984"/>
              <a:ext cx="620268" cy="541018"/>
            </a:xfrm>
            <a:custGeom>
              <a:avLst/>
              <a:gdLst/>
              <a:ahLst/>
              <a:cxnLst/>
              <a:rect l="0" t="0" r="0" b="0"/>
              <a:pathLst>
                <a:path w="827024" h="721358">
                  <a:moveTo>
                    <a:pt x="0" y="361695"/>
                  </a:moveTo>
                  <a:cubicBezTo>
                    <a:pt x="0" y="558799"/>
                    <a:pt x="184912" y="721358"/>
                    <a:pt x="412495" y="721358"/>
                  </a:cubicBezTo>
                  <a:cubicBezTo>
                    <a:pt x="642112" y="721358"/>
                    <a:pt x="827024" y="558799"/>
                    <a:pt x="827024" y="361695"/>
                  </a:cubicBezTo>
                  <a:cubicBezTo>
                    <a:pt x="827024" y="162559"/>
                    <a:pt x="642112" y="0"/>
                    <a:pt x="412495" y="0"/>
                  </a:cubicBezTo>
                  <a:cubicBezTo>
                    <a:pt x="184912" y="0"/>
                    <a:pt x="0" y="162559"/>
                    <a:pt x="0" y="361695"/>
                  </a:cubicBezTo>
                  <a:close/>
                  <a:moveTo>
                    <a:pt x="0" y="361695"/>
                  </a:moveTo>
                </a:path>
              </a:pathLst>
            </a:custGeom>
            <a:solidFill>
              <a:srgbClr val="FFFFFF">
                <a:alpha val="10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23" name="Freeform 119">
              <a:extLst>
                <a:ext uri="{FF2B5EF4-FFF2-40B4-BE49-F238E27FC236}">
                  <a16:creationId xmlns:a16="http://schemas.microsoft.com/office/drawing/2014/main" id="{9809FAA2-0FA7-CFB6-BAFC-76A930154B34}"/>
                </a:ext>
              </a:extLst>
            </p:cNvPr>
            <p:cNvSpPr/>
            <p:nvPr/>
          </p:nvSpPr>
          <p:spPr>
            <a:xfrm flipV="1">
              <a:off x="1005839" y="4062984"/>
              <a:ext cx="620268" cy="541018"/>
            </a:xfrm>
            <a:custGeom>
              <a:avLst/>
              <a:gdLst/>
              <a:ahLst/>
              <a:cxnLst/>
              <a:rect l="0" t="0" r="0" b="0"/>
              <a:pathLst>
                <a:path w="827024" h="721358">
                  <a:moveTo>
                    <a:pt x="0" y="361695"/>
                  </a:moveTo>
                  <a:cubicBezTo>
                    <a:pt x="0" y="558799"/>
                    <a:pt x="184912" y="721358"/>
                    <a:pt x="412495" y="721358"/>
                  </a:cubicBezTo>
                  <a:cubicBezTo>
                    <a:pt x="642112" y="721358"/>
                    <a:pt x="827024" y="558799"/>
                    <a:pt x="827024" y="361695"/>
                  </a:cubicBezTo>
                  <a:cubicBezTo>
                    <a:pt x="827024" y="162559"/>
                    <a:pt x="642112" y="0"/>
                    <a:pt x="412495" y="0"/>
                  </a:cubicBezTo>
                  <a:cubicBezTo>
                    <a:pt x="184912" y="0"/>
                    <a:pt x="0" y="162559"/>
                    <a:pt x="0" y="361695"/>
                  </a:cubicBezTo>
                </a:path>
              </a:pathLst>
            </a:custGeom>
            <a:noFill/>
            <a:ln w="13716" cap="flat" cmpd="sng" algn="ctr">
              <a:solidFill>
                <a:srgbClr val="000000">
                  <a:alpha val="100000"/>
                </a:srgbClr>
              </a:solidFill>
              <a:prstDash val="solid"/>
              <a:miter lim="101600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24" name="Freeform 120">
              <a:extLst>
                <a:ext uri="{FF2B5EF4-FFF2-40B4-BE49-F238E27FC236}">
                  <a16:creationId xmlns:a16="http://schemas.microsoft.com/office/drawing/2014/main" id="{572F8DF9-A87D-5AAE-50E0-5FD34A081234}"/>
                </a:ext>
              </a:extLst>
            </p:cNvPr>
            <p:cNvSpPr/>
            <p:nvPr/>
          </p:nvSpPr>
          <p:spPr>
            <a:xfrm flipV="1">
              <a:off x="8980932" y="4062984"/>
              <a:ext cx="620268" cy="541018"/>
            </a:xfrm>
            <a:custGeom>
              <a:avLst/>
              <a:gdLst/>
              <a:ahLst/>
              <a:cxnLst/>
              <a:rect l="0" t="0" r="0" b="0"/>
              <a:pathLst>
                <a:path w="827024" h="721358">
                  <a:moveTo>
                    <a:pt x="0" y="361695"/>
                  </a:moveTo>
                  <a:cubicBezTo>
                    <a:pt x="0" y="558799"/>
                    <a:pt x="184912" y="721358"/>
                    <a:pt x="412495" y="721358"/>
                  </a:cubicBezTo>
                  <a:cubicBezTo>
                    <a:pt x="642112" y="721358"/>
                    <a:pt x="827024" y="558799"/>
                    <a:pt x="827024" y="361695"/>
                  </a:cubicBezTo>
                  <a:cubicBezTo>
                    <a:pt x="827024" y="162559"/>
                    <a:pt x="642112" y="0"/>
                    <a:pt x="412495" y="0"/>
                  </a:cubicBezTo>
                  <a:cubicBezTo>
                    <a:pt x="184912" y="0"/>
                    <a:pt x="0" y="162559"/>
                    <a:pt x="0" y="361695"/>
                  </a:cubicBezTo>
                  <a:close/>
                  <a:moveTo>
                    <a:pt x="0" y="361695"/>
                  </a:moveTo>
                </a:path>
              </a:pathLst>
            </a:custGeom>
            <a:solidFill>
              <a:srgbClr val="FFFFFF">
                <a:alpha val="10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25" name="Freeform 121">
              <a:extLst>
                <a:ext uri="{FF2B5EF4-FFF2-40B4-BE49-F238E27FC236}">
                  <a16:creationId xmlns:a16="http://schemas.microsoft.com/office/drawing/2014/main" id="{5B3075ED-6876-D7D1-47A3-63E099009962}"/>
                </a:ext>
              </a:extLst>
            </p:cNvPr>
            <p:cNvSpPr/>
            <p:nvPr/>
          </p:nvSpPr>
          <p:spPr>
            <a:xfrm flipV="1">
              <a:off x="8980932" y="4062984"/>
              <a:ext cx="620268" cy="541018"/>
            </a:xfrm>
            <a:custGeom>
              <a:avLst/>
              <a:gdLst/>
              <a:ahLst/>
              <a:cxnLst/>
              <a:rect l="0" t="0" r="0" b="0"/>
              <a:pathLst>
                <a:path w="827024" h="721358">
                  <a:moveTo>
                    <a:pt x="0" y="361695"/>
                  </a:moveTo>
                  <a:cubicBezTo>
                    <a:pt x="0" y="558799"/>
                    <a:pt x="184912" y="721358"/>
                    <a:pt x="412495" y="721358"/>
                  </a:cubicBezTo>
                  <a:cubicBezTo>
                    <a:pt x="642112" y="721358"/>
                    <a:pt x="827024" y="558799"/>
                    <a:pt x="827024" y="361695"/>
                  </a:cubicBezTo>
                  <a:cubicBezTo>
                    <a:pt x="827024" y="162559"/>
                    <a:pt x="642112" y="0"/>
                    <a:pt x="412495" y="0"/>
                  </a:cubicBezTo>
                  <a:cubicBezTo>
                    <a:pt x="184912" y="0"/>
                    <a:pt x="0" y="162559"/>
                    <a:pt x="0" y="361695"/>
                  </a:cubicBezTo>
                </a:path>
              </a:pathLst>
            </a:custGeom>
            <a:noFill/>
            <a:ln w="13716" cap="flat" cmpd="sng" algn="ctr">
              <a:solidFill>
                <a:srgbClr val="000000">
                  <a:alpha val="100000"/>
                </a:srgbClr>
              </a:solidFill>
              <a:prstDash val="solid"/>
              <a:miter lim="101600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26" name="Freeform 122">
              <a:extLst>
                <a:ext uri="{FF2B5EF4-FFF2-40B4-BE49-F238E27FC236}">
                  <a16:creationId xmlns:a16="http://schemas.microsoft.com/office/drawing/2014/main" id="{F7ADD380-B710-AC2A-7A58-961D69826FE0}"/>
                </a:ext>
              </a:extLst>
            </p:cNvPr>
            <p:cNvSpPr/>
            <p:nvPr/>
          </p:nvSpPr>
          <p:spPr>
            <a:xfrm flipV="1">
              <a:off x="4439411" y="4349497"/>
              <a:ext cx="1781556" cy="0"/>
            </a:xfrm>
            <a:custGeom>
              <a:avLst/>
              <a:gdLst/>
              <a:ahLst/>
              <a:cxnLst/>
              <a:rect l="0" t="0" r="0" b="0"/>
              <a:pathLst>
                <a:path w="2375408">
                  <a:moveTo>
                    <a:pt x="0" y="0"/>
                  </a:moveTo>
                  <a:lnTo>
                    <a:pt x="2375408" y="0"/>
                  </a:lnTo>
                </a:path>
              </a:pathLst>
            </a:custGeom>
            <a:noFill/>
            <a:ln w="6095" cap="flat" cmpd="sng" algn="ctr">
              <a:solidFill>
                <a:srgbClr val="000000">
                  <a:alpha val="100000"/>
                </a:srgbClr>
              </a:solidFill>
              <a:prstDash val="solid"/>
              <a:miter lim="101600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27" name="Freeform 123">
              <a:extLst>
                <a:ext uri="{FF2B5EF4-FFF2-40B4-BE49-F238E27FC236}">
                  <a16:creationId xmlns:a16="http://schemas.microsoft.com/office/drawing/2014/main" id="{1687C652-2D18-280E-7E2F-9B10B293A2DC}"/>
                </a:ext>
              </a:extLst>
            </p:cNvPr>
            <p:cNvSpPr/>
            <p:nvPr/>
          </p:nvSpPr>
          <p:spPr>
            <a:xfrm flipV="1">
              <a:off x="2897124" y="4349497"/>
              <a:ext cx="202692" cy="0"/>
            </a:xfrm>
            <a:custGeom>
              <a:avLst/>
              <a:gdLst/>
              <a:ahLst/>
              <a:cxnLst/>
              <a:rect l="0" t="0" r="0" b="0"/>
              <a:pathLst>
                <a:path w="270256">
                  <a:moveTo>
                    <a:pt x="0" y="0"/>
                  </a:moveTo>
                  <a:lnTo>
                    <a:pt x="270256" y="0"/>
                  </a:lnTo>
                </a:path>
              </a:pathLst>
            </a:custGeom>
            <a:noFill/>
            <a:ln w="6095" cap="flat" cmpd="sng" algn="ctr">
              <a:solidFill>
                <a:srgbClr val="000000">
                  <a:alpha val="100000"/>
                </a:srgbClr>
              </a:solidFill>
              <a:prstDash val="solid"/>
              <a:miter lim="101600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28" name="Freeform 124">
              <a:extLst>
                <a:ext uri="{FF2B5EF4-FFF2-40B4-BE49-F238E27FC236}">
                  <a16:creationId xmlns:a16="http://schemas.microsoft.com/office/drawing/2014/main" id="{121FE434-66D9-D172-3175-B7EF685F3261}"/>
                </a:ext>
              </a:extLst>
            </p:cNvPr>
            <p:cNvSpPr/>
            <p:nvPr/>
          </p:nvSpPr>
          <p:spPr>
            <a:xfrm flipV="1">
              <a:off x="7560564" y="4349497"/>
              <a:ext cx="202691" cy="0"/>
            </a:xfrm>
            <a:custGeom>
              <a:avLst/>
              <a:gdLst/>
              <a:ahLst/>
              <a:cxnLst/>
              <a:rect l="0" t="0" r="0" b="0"/>
              <a:pathLst>
                <a:path w="270255">
                  <a:moveTo>
                    <a:pt x="0" y="0"/>
                  </a:moveTo>
                  <a:lnTo>
                    <a:pt x="270255" y="0"/>
                  </a:lnTo>
                </a:path>
              </a:pathLst>
            </a:custGeom>
            <a:noFill/>
            <a:ln w="6095" cap="flat" cmpd="sng" algn="ctr">
              <a:solidFill>
                <a:srgbClr val="000000">
                  <a:alpha val="100000"/>
                </a:srgbClr>
              </a:solidFill>
              <a:prstDash val="solid"/>
              <a:miter lim="101600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29" name="Freeform 125">
              <a:extLst>
                <a:ext uri="{FF2B5EF4-FFF2-40B4-BE49-F238E27FC236}">
                  <a16:creationId xmlns:a16="http://schemas.microsoft.com/office/drawing/2014/main" id="{8EB686B1-3B38-1714-0430-79E66B3C5AC1}"/>
                </a:ext>
              </a:extLst>
            </p:cNvPr>
            <p:cNvSpPr/>
            <p:nvPr/>
          </p:nvSpPr>
          <p:spPr>
            <a:xfrm flipV="1">
              <a:off x="7726680" y="409956"/>
              <a:ext cx="2615184" cy="600456"/>
            </a:xfrm>
            <a:custGeom>
              <a:avLst/>
              <a:gdLst/>
              <a:ahLst/>
              <a:cxnLst/>
              <a:rect l="0" t="0" r="0" b="0"/>
              <a:pathLst>
                <a:path w="3486912" h="800608">
                  <a:moveTo>
                    <a:pt x="0" y="800608"/>
                  </a:moveTo>
                  <a:lnTo>
                    <a:pt x="3486912" y="800608"/>
                  </a:lnTo>
                  <a:lnTo>
                    <a:pt x="3486912" y="0"/>
                  </a:lnTo>
                  <a:lnTo>
                    <a:pt x="0" y="0"/>
                  </a:lnTo>
                  <a:close/>
                  <a:moveTo>
                    <a:pt x="-9755632" y="1347216"/>
                  </a:moveTo>
                </a:path>
              </a:pathLst>
            </a:custGeom>
            <a:noFill/>
            <a:ln w="13716" cap="flat" cmpd="sng" algn="ctr">
              <a:solidFill>
                <a:srgbClr val="000000">
                  <a:alpha val="100000"/>
                </a:srgbClr>
              </a:solidFill>
              <a:prstDash val="solid"/>
              <a:miter lim="101600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30" name="Freeform 126">
              <a:extLst>
                <a:ext uri="{FF2B5EF4-FFF2-40B4-BE49-F238E27FC236}">
                  <a16:creationId xmlns:a16="http://schemas.microsoft.com/office/drawing/2014/main" id="{9C90D125-01B2-4766-C736-649CBDEA2198}"/>
                </a:ext>
              </a:extLst>
            </p:cNvPr>
            <p:cNvSpPr/>
            <p:nvPr/>
          </p:nvSpPr>
          <p:spPr>
            <a:xfrm flipV="1">
              <a:off x="836675" y="6656832"/>
              <a:ext cx="8939784" cy="397764"/>
            </a:xfrm>
            <a:custGeom>
              <a:avLst/>
              <a:gdLst/>
              <a:ahLst/>
              <a:cxnLst/>
              <a:rect l="0" t="0" r="0" b="0"/>
              <a:pathLst>
                <a:path w="11919713" h="530352">
                  <a:moveTo>
                    <a:pt x="0" y="530352"/>
                  </a:moveTo>
                  <a:lnTo>
                    <a:pt x="11919713" y="530352"/>
                  </a:lnTo>
                  <a:lnTo>
                    <a:pt x="11919713" y="0"/>
                  </a:lnTo>
                  <a:lnTo>
                    <a:pt x="0" y="0"/>
                  </a:lnTo>
                  <a:close/>
                  <a:moveTo>
                    <a:pt x="7760209" y="9406128"/>
                  </a:moveTo>
                </a:path>
              </a:pathLst>
            </a:custGeom>
            <a:solidFill>
              <a:srgbClr val="26890D"/>
            </a:solidFill>
            <a:ln w="9525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endParaRPr>
            </a:p>
          </p:txBody>
        </p:sp>
        <p:sp>
          <p:nvSpPr>
            <p:cNvPr id="31" name="Rectangle 129">
              <a:extLst>
                <a:ext uri="{FF2B5EF4-FFF2-40B4-BE49-F238E27FC236}">
                  <a16:creationId xmlns:a16="http://schemas.microsoft.com/office/drawing/2014/main" id="{F6722A04-4299-EC9E-9FBA-6592F0473D1E}"/>
                </a:ext>
              </a:extLst>
            </p:cNvPr>
            <p:cNvSpPr/>
            <p:nvPr/>
          </p:nvSpPr>
          <p:spPr>
            <a:xfrm>
              <a:off x="3112031" y="5926436"/>
              <a:ext cx="4408642" cy="17811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⑥全社的社内デジタル環境整備経費（ネットワーク、機器、ソフトウェア等増強）</a:t>
              </a:r>
            </a:p>
          </p:txBody>
        </p:sp>
        <p:sp>
          <p:nvSpPr>
            <p:cNvPr id="32" name="Rectangle 131">
              <a:extLst>
                <a:ext uri="{FF2B5EF4-FFF2-40B4-BE49-F238E27FC236}">
                  <a16:creationId xmlns:a16="http://schemas.microsoft.com/office/drawing/2014/main" id="{8AC0654C-83A6-0A49-93D6-BB678D00D2FE}"/>
                </a:ext>
              </a:extLst>
            </p:cNvPr>
            <p:cNvSpPr/>
            <p:nvPr/>
          </p:nvSpPr>
          <p:spPr>
            <a:xfrm>
              <a:off x="2107549" y="4006760"/>
              <a:ext cx="724402" cy="53435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①貿易その他の</a:t>
              </a:r>
              <a:r>
                <a:rPr kumimoji="0" lang="en-US" altLang="ja-JP" sz="1056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PF</a:t>
              </a: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接続</a:t>
              </a:r>
              <a:endParaRPr kumimoji="0" lang="en-US" altLang="ja-JP" sz="1056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Arial" charset="0"/>
              </a:endParaRP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モジュール</a:t>
              </a:r>
            </a:p>
          </p:txBody>
        </p:sp>
        <p:sp>
          <p:nvSpPr>
            <p:cNvPr id="33" name="Rectangle 132">
              <a:extLst>
                <a:ext uri="{FF2B5EF4-FFF2-40B4-BE49-F238E27FC236}">
                  <a16:creationId xmlns:a16="http://schemas.microsoft.com/office/drawing/2014/main" id="{4CB35DFD-601E-30FB-D330-1E09EDDE9124}"/>
                </a:ext>
              </a:extLst>
            </p:cNvPr>
            <p:cNvSpPr/>
            <p:nvPr/>
          </p:nvSpPr>
          <p:spPr>
            <a:xfrm>
              <a:off x="3200436" y="3620756"/>
              <a:ext cx="1135426" cy="144534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152375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②</a:t>
              </a:r>
              <a:r>
                <a:rPr kumimoji="0" lang="en-US" altLang="ja-JP" sz="1056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AAA</a:t>
              </a: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システム</a:t>
              </a:r>
            </a:p>
            <a:p>
              <a:pPr marL="21346" marR="0" lvl="0" indent="0" defTabSz="914400" eaLnBrk="1" fontAlgn="base" latinLnBrk="0" hangingPunct="1">
                <a:lnSpc>
                  <a:spcPts val="1259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（既存社内システム</a:t>
              </a:r>
            </a:p>
            <a:p>
              <a:pPr marL="434273" marR="0" lvl="0" indent="0" defTabSz="914400" eaLnBrk="1" fontAlgn="base" latinLnBrk="0" hangingPunct="1">
                <a:lnSpc>
                  <a:spcPts val="126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改修</a:t>
              </a:r>
            </a:p>
            <a:p>
              <a:pPr marL="501326" marR="0" lvl="0" indent="0" defTabSz="914400" eaLnBrk="1" fontAlgn="base" latinLnBrk="0" hangingPunct="1">
                <a:lnSpc>
                  <a:spcPts val="1271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056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or</a:t>
              </a:r>
            </a:p>
            <a:p>
              <a:pPr marL="233114" marR="0" lvl="0" indent="0" defTabSz="914400" eaLnBrk="1" fontAlgn="base" latinLnBrk="0" hangingPunct="1">
                <a:lnSpc>
                  <a:spcPts val="1259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新規構築）</a:t>
              </a:r>
            </a:p>
            <a:p>
              <a:pPr marL="36538" marR="0" lvl="0" indent="0" defTabSz="914400" eaLnBrk="1" fontAlgn="base" latinLnBrk="0" hangingPunct="1">
                <a:lnSpc>
                  <a:spcPts val="126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＊直接的に貿易</a:t>
              </a:r>
            </a:p>
            <a:p>
              <a:pPr marL="0" marR="0" lvl="0" indent="0" defTabSz="914400" eaLnBrk="1" fontAlgn="base" latinLnBrk="0" hangingPunct="1">
                <a:lnSpc>
                  <a:spcPts val="1271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その他の</a:t>
              </a:r>
              <a:r>
                <a:rPr kumimoji="0" lang="en-US" altLang="ja-JP" sz="1056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PF</a:t>
              </a: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の影響を</a:t>
              </a:r>
              <a:endParaRPr kumimoji="0" lang="en-US" altLang="ja-JP" sz="1056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Arial" charset="0"/>
              </a:endParaRPr>
            </a:p>
            <a:p>
              <a:pPr marL="0" marR="0" lvl="0" indent="0" defTabSz="914400" eaLnBrk="1" fontAlgn="base" latinLnBrk="0" hangingPunct="1">
                <a:lnSpc>
                  <a:spcPts val="1271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　受けるシステム</a:t>
              </a:r>
            </a:p>
          </p:txBody>
        </p:sp>
        <p:sp>
          <p:nvSpPr>
            <p:cNvPr id="34" name="Rectangle 133">
              <a:extLst>
                <a:ext uri="{FF2B5EF4-FFF2-40B4-BE49-F238E27FC236}">
                  <a16:creationId xmlns:a16="http://schemas.microsoft.com/office/drawing/2014/main" id="{03888428-3646-8DD8-7156-BB769CB530C1}"/>
                </a:ext>
              </a:extLst>
            </p:cNvPr>
            <p:cNvSpPr/>
            <p:nvPr/>
          </p:nvSpPr>
          <p:spPr>
            <a:xfrm>
              <a:off x="4715310" y="5037929"/>
              <a:ext cx="1103386" cy="71430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141684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③社内利用者</a:t>
              </a:r>
            </a:p>
            <a:p>
              <a:pPr marL="275800" marR="0" lvl="0" indent="0" defTabSz="914400" eaLnBrk="1" fontAlgn="base" latinLnBrk="0" hangingPunct="1">
                <a:lnSpc>
                  <a:spcPts val="126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環境整備</a:t>
              </a:r>
            </a:p>
            <a:p>
              <a:pPr marL="0" marR="0" lvl="0" indent="0" defTabSz="914400" eaLnBrk="1" fontAlgn="base" latinLnBrk="0" hangingPunct="1">
                <a:lnSpc>
                  <a:spcPts val="1259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（利用者</a:t>
              </a:r>
              <a:r>
                <a:rPr kumimoji="0" lang="en-US" altLang="ja-JP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PC</a:t>
              </a: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追加な</a:t>
              </a:r>
            </a:p>
            <a:p>
              <a:pPr marL="42603" marR="0" lvl="0" indent="0" defTabSz="914400" eaLnBrk="1" fontAlgn="base" latinLnBrk="0" hangingPunct="1">
                <a:lnSpc>
                  <a:spcPts val="1271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ど直接的な増強）</a:t>
              </a:r>
            </a:p>
          </p:txBody>
        </p:sp>
        <p:sp>
          <p:nvSpPr>
            <p:cNvPr id="35" name="Rectangle 135">
              <a:extLst>
                <a:ext uri="{FF2B5EF4-FFF2-40B4-BE49-F238E27FC236}">
                  <a16:creationId xmlns:a16="http://schemas.microsoft.com/office/drawing/2014/main" id="{78400275-88C8-07F3-4CC0-D59115CB7BC1}"/>
                </a:ext>
              </a:extLst>
            </p:cNvPr>
            <p:cNvSpPr/>
            <p:nvPr/>
          </p:nvSpPr>
          <p:spPr>
            <a:xfrm>
              <a:off x="7897380" y="4100679"/>
              <a:ext cx="508375" cy="53154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57951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⑤接続</a:t>
              </a:r>
            </a:p>
            <a:p>
              <a:pPr marL="0" marR="0" lvl="0" indent="0" defTabSz="914400" eaLnBrk="1" fontAlgn="base" latinLnBrk="0" hangingPunct="1">
                <a:lnSpc>
                  <a:spcPts val="126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モジュール</a:t>
              </a:r>
            </a:p>
            <a:p>
              <a:pPr marL="125029" marR="0" lvl="0" indent="0" defTabSz="914400" eaLnBrk="1" fontAlgn="base" latinLnBrk="0" hangingPunct="1">
                <a:lnSpc>
                  <a:spcPts val="126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作成</a:t>
              </a:r>
            </a:p>
          </p:txBody>
        </p:sp>
        <p:sp>
          <p:nvSpPr>
            <p:cNvPr id="36" name="Rectangle 136">
              <a:extLst>
                <a:ext uri="{FF2B5EF4-FFF2-40B4-BE49-F238E27FC236}">
                  <a16:creationId xmlns:a16="http://schemas.microsoft.com/office/drawing/2014/main" id="{CDD0F25C-807E-3511-0854-5D3D146A61AB}"/>
                </a:ext>
              </a:extLst>
            </p:cNvPr>
            <p:cNvSpPr/>
            <p:nvPr/>
          </p:nvSpPr>
          <p:spPr>
            <a:xfrm>
              <a:off x="6320056" y="3699896"/>
              <a:ext cx="1139676" cy="126258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131043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④</a:t>
              </a:r>
              <a:r>
                <a:rPr kumimoji="0" lang="en-US" altLang="ja-JP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.BBB</a:t>
              </a: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システム</a:t>
              </a:r>
            </a:p>
            <a:p>
              <a:pPr marL="35034" marR="0" lvl="0" indent="0" defTabSz="914400" eaLnBrk="1" fontAlgn="base" latinLnBrk="0" hangingPunct="1">
                <a:lnSpc>
                  <a:spcPts val="1259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（その他の社内シス</a:t>
              </a:r>
            </a:p>
            <a:p>
              <a:pPr marL="60980" marR="0" lvl="0" indent="0" defTabSz="914400" eaLnBrk="1" fontAlgn="base" latinLnBrk="0" hangingPunct="1">
                <a:lnSpc>
                  <a:spcPts val="126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テム改修・整備・新</a:t>
              </a:r>
            </a:p>
            <a:p>
              <a:pPr marL="300231" marR="0" lvl="0" indent="0" defTabSz="914400" eaLnBrk="1" fontAlgn="base" latinLnBrk="0" hangingPunct="1">
                <a:lnSpc>
                  <a:spcPts val="1271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規構築）</a:t>
              </a:r>
            </a:p>
            <a:p>
              <a:pPr marL="36630" marR="0" lvl="0" indent="0" defTabSz="914400" eaLnBrk="1" fontAlgn="base" latinLnBrk="0" hangingPunct="1">
                <a:lnSpc>
                  <a:spcPts val="1259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＊間接的に貿易</a:t>
              </a:r>
              <a:endParaRPr kumimoji="0" lang="en-US" altLang="ja-JP" sz="1056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Arial" charset="0"/>
              </a:endParaRPr>
            </a:p>
            <a:p>
              <a:pPr marL="36630" marR="0" lvl="0" indent="0" defTabSz="914400" eaLnBrk="1" fontAlgn="base" latinLnBrk="0" hangingPunct="1">
                <a:lnSpc>
                  <a:spcPts val="1259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その他の</a:t>
              </a:r>
              <a:r>
                <a:rPr kumimoji="0" lang="en-US" altLang="ja-JP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PF</a:t>
              </a: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の影響を</a:t>
              </a:r>
              <a:endParaRPr kumimoji="0" lang="en-US" altLang="ja-JP" sz="1056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Arial" charset="0"/>
              </a:endParaRPr>
            </a:p>
            <a:p>
              <a:pPr marL="36630" marR="0" lvl="0" indent="0" defTabSz="914400" eaLnBrk="1" fontAlgn="base" latinLnBrk="0" hangingPunct="1">
                <a:lnSpc>
                  <a:spcPts val="1259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　受けるシステム</a:t>
              </a:r>
            </a:p>
          </p:txBody>
        </p:sp>
        <p:sp>
          <p:nvSpPr>
            <p:cNvPr id="37" name="Rectangle 137">
              <a:extLst>
                <a:ext uri="{FF2B5EF4-FFF2-40B4-BE49-F238E27FC236}">
                  <a16:creationId xmlns:a16="http://schemas.microsoft.com/office/drawing/2014/main" id="{73380079-93BA-9CAB-85B9-B7E0B2AB769E}"/>
                </a:ext>
              </a:extLst>
            </p:cNvPr>
            <p:cNvSpPr/>
            <p:nvPr/>
          </p:nvSpPr>
          <p:spPr>
            <a:xfrm>
              <a:off x="1202431" y="4164690"/>
              <a:ext cx="201062" cy="3487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API</a:t>
              </a:r>
            </a:p>
            <a:p>
              <a:pPr marL="45706" marR="0" lvl="0" indent="0" defTabSz="914400" eaLnBrk="1" fontAlgn="base" latinLnBrk="0" hangingPunct="1">
                <a:lnSpc>
                  <a:spcPts val="1259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等</a:t>
              </a:r>
            </a:p>
          </p:txBody>
        </p:sp>
        <p:sp>
          <p:nvSpPr>
            <p:cNvPr id="38" name="Rectangle 138">
              <a:extLst>
                <a:ext uri="{FF2B5EF4-FFF2-40B4-BE49-F238E27FC236}">
                  <a16:creationId xmlns:a16="http://schemas.microsoft.com/office/drawing/2014/main" id="{9FC25661-6D59-9911-4B7F-327FCD29EDEF}"/>
                </a:ext>
              </a:extLst>
            </p:cNvPr>
            <p:cNvSpPr/>
            <p:nvPr/>
          </p:nvSpPr>
          <p:spPr>
            <a:xfrm>
              <a:off x="9177565" y="4164690"/>
              <a:ext cx="201062" cy="3487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API</a:t>
              </a:r>
            </a:p>
            <a:p>
              <a:pPr marL="45755" marR="0" lvl="0" indent="0" defTabSz="914400" eaLnBrk="1" fontAlgn="base" latinLnBrk="0" hangingPunct="1">
                <a:lnSpc>
                  <a:spcPts val="1259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6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等</a:t>
              </a:r>
            </a:p>
          </p:txBody>
        </p:sp>
        <p:sp>
          <p:nvSpPr>
            <p:cNvPr id="39" name="Rectangle 139">
              <a:extLst>
                <a:ext uri="{FF2B5EF4-FFF2-40B4-BE49-F238E27FC236}">
                  <a16:creationId xmlns:a16="http://schemas.microsoft.com/office/drawing/2014/main" id="{2A2E12EB-2630-9DF7-17A0-C5639C9025CB}"/>
                </a:ext>
              </a:extLst>
            </p:cNvPr>
            <p:cNvSpPr/>
            <p:nvPr/>
          </p:nvSpPr>
          <p:spPr>
            <a:xfrm>
              <a:off x="82824" y="693801"/>
              <a:ext cx="8955770" cy="1859503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2051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【</a:t>
              </a:r>
              <a:r>
                <a:rPr kumimoji="0" lang="ja-JP" altLang="en-US" sz="2051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説明図表例</a:t>
              </a:r>
              <a:r>
                <a:rPr kumimoji="0" lang="en-US" altLang="ja-JP" sz="2051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】XX</a:t>
              </a:r>
              <a:r>
                <a:rPr kumimoji="0" lang="ja-JP" altLang="en-US" sz="2051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事業に係るシステム構成図（類型３</a:t>
              </a:r>
              <a:r>
                <a:rPr kumimoji="0" lang="ja-JP" altLang="ja-JP" sz="2051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の</a:t>
              </a:r>
              <a:r>
                <a:rPr kumimoji="0" lang="ja-JP" altLang="en-US" sz="2051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場合</a:t>
              </a:r>
              <a:r>
                <a:rPr kumimoji="0" lang="ja-JP" altLang="ja-JP" sz="2051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）</a:t>
              </a:r>
              <a:endParaRPr kumimoji="0" lang="ja-JP" altLang="en-US" sz="2051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Arial" charset="0"/>
              </a:endParaRPr>
            </a:p>
            <a:p>
              <a:pPr marL="922001" marR="0" lvl="0" indent="0" defTabSz="914400" eaLnBrk="1" fontAlgn="base" latinLnBrk="0" hangingPunct="1">
                <a:lnSpc>
                  <a:spcPts val="4564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728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1</a:t>
              </a:r>
              <a:r>
                <a:rPr kumimoji="0" lang="en-US" altLang="ja-JP" sz="1728" b="0" i="0" u="none" strike="noStrike" kern="0" cap="none" spc="1228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.</a:t>
              </a:r>
              <a:r>
                <a:rPr kumimoji="0" lang="ja-JP" altLang="en-US" sz="1728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今回応募するシステム（関連するシステム含む）の構成図を用意してください。</a:t>
              </a:r>
            </a:p>
            <a:p>
              <a:pPr marL="1292317" marR="0" lvl="0" indent="0" defTabSz="914400" eaLnBrk="1" fontAlgn="base" latinLnBrk="0" hangingPunct="1">
                <a:lnSpc>
                  <a:spcPts val="2075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728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以下は想定される構成図サンプルです。</a:t>
              </a:r>
            </a:p>
            <a:p>
              <a:pPr marL="922001" marR="0" lvl="0" indent="0" defTabSz="914400" eaLnBrk="1" fontAlgn="base" latinLnBrk="0" hangingPunct="1">
                <a:lnSpc>
                  <a:spcPts val="2076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728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2</a:t>
              </a:r>
              <a:r>
                <a:rPr kumimoji="0" lang="en-US" altLang="ja-JP" sz="1728" b="0" i="0" u="none" strike="noStrike" kern="0" cap="none" spc="1224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.</a:t>
              </a:r>
              <a:r>
                <a:rPr kumimoji="0" lang="ja-JP" altLang="en-US" sz="1728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応募対象となる範囲を明示してください。例えば以下図では青ハイライトとしています。</a:t>
              </a:r>
            </a:p>
            <a:p>
              <a:pPr marL="922001" marR="0" lvl="0" indent="0" defTabSz="914400" eaLnBrk="1" fontAlgn="base" latinLnBrk="0" hangingPunct="1">
                <a:lnSpc>
                  <a:spcPts val="2075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728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3</a:t>
              </a:r>
              <a:r>
                <a:rPr kumimoji="0" lang="en-US" altLang="ja-JP" sz="1728" b="0" i="0" u="none" strike="noStrike" kern="0" cap="none" spc="1224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.</a:t>
              </a:r>
              <a:r>
                <a:rPr kumimoji="0" lang="ja-JP" altLang="en-US" sz="1728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本補助金において、以下の図でグレーハイライトした箇所は補助対象範囲外となります。</a:t>
              </a:r>
            </a:p>
          </p:txBody>
        </p:sp>
        <p:sp>
          <p:nvSpPr>
            <p:cNvPr id="40" name="Rectangle 141">
              <a:extLst>
                <a:ext uri="{FF2B5EF4-FFF2-40B4-BE49-F238E27FC236}">
                  <a16:creationId xmlns:a16="http://schemas.microsoft.com/office/drawing/2014/main" id="{B6E95B75-B6EB-DAC2-3780-5A9611751B99}"/>
                </a:ext>
              </a:extLst>
            </p:cNvPr>
            <p:cNvSpPr/>
            <p:nvPr/>
          </p:nvSpPr>
          <p:spPr>
            <a:xfrm>
              <a:off x="7824192" y="142435"/>
              <a:ext cx="2281966" cy="8302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73121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511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様式２別添</a:t>
              </a:r>
              <a:r>
                <a:rPr kumimoji="0" lang="en-US" altLang="ja-JP" sz="1511" b="0" i="0" u="none" strike="noStrike" kern="0" cap="none" spc="1011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1</a:t>
              </a:r>
              <a:r>
                <a:rPr kumimoji="0" lang="ja-JP" altLang="en-US" sz="1511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事業概要</a:t>
              </a:r>
            </a:p>
            <a:p>
              <a:pPr marL="0" marR="0" lvl="0" indent="0" defTabSz="914400" eaLnBrk="1" fontAlgn="base" latinLnBrk="0" hangingPunct="1">
                <a:lnSpc>
                  <a:spcPts val="2557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295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法人名</a:t>
              </a:r>
              <a:r>
                <a:rPr kumimoji="0" lang="en-US" altLang="ja-JP" sz="1295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:○○</a:t>
              </a:r>
              <a:r>
                <a:rPr kumimoji="0" lang="ja-JP" altLang="en-US" sz="1295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株式会社</a:t>
              </a:r>
            </a:p>
            <a:p>
              <a:pPr marL="0" marR="0" lvl="0" indent="0" defTabSz="914400" eaLnBrk="1" fontAlgn="base" latinLnBrk="0" hangingPunct="1">
                <a:lnSpc>
                  <a:spcPts val="1559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295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補助対象経費</a:t>
              </a:r>
              <a:r>
                <a:rPr kumimoji="0" lang="en-US" altLang="ja-JP" sz="1295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:○○,○○○</a:t>
              </a:r>
              <a:r>
                <a:rPr kumimoji="0" lang="ja-JP" altLang="en-US" sz="1295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千円</a:t>
              </a:r>
            </a:p>
          </p:txBody>
        </p:sp>
        <p:sp>
          <p:nvSpPr>
            <p:cNvPr id="41" name="Rectangle 142">
              <a:extLst>
                <a:ext uri="{FF2B5EF4-FFF2-40B4-BE49-F238E27FC236}">
                  <a16:creationId xmlns:a16="http://schemas.microsoft.com/office/drawing/2014/main" id="{89A2460E-FA6C-666D-DFF9-E2240DFA339B}"/>
                </a:ext>
              </a:extLst>
            </p:cNvPr>
            <p:cNvSpPr/>
            <p:nvPr/>
          </p:nvSpPr>
          <p:spPr>
            <a:xfrm>
              <a:off x="1467827" y="6706797"/>
              <a:ext cx="7543894" cy="32798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944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上記を参考に、任意のアプリケーション（</a:t>
              </a:r>
              <a:r>
                <a:rPr kumimoji="0" lang="en-US" altLang="ja-JP" sz="1944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A4</a:t>
              </a:r>
              <a:r>
                <a:rPr kumimoji="0" lang="ja-JP" altLang="en-US" sz="1944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サイズ</a:t>
              </a:r>
              <a:r>
                <a:rPr kumimoji="0" lang="en-US" altLang="ja-JP" sz="1944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1</a:t>
              </a:r>
              <a:r>
                <a:rPr kumimoji="0" lang="ja-JP" altLang="en-US" sz="1944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Yu Gothic UI" panose="020B0500000000000000" pitchFamily="50" charset="-128"/>
                  <a:ea typeface="Yu Gothic UI" panose="020B0500000000000000" pitchFamily="50" charset="-128"/>
                  <a:cs typeface="Arial" charset="0"/>
                </a:rPr>
                <a:t>枚）で作成してください。</a:t>
              </a:r>
            </a:p>
          </p:txBody>
        </p:sp>
        <p:sp>
          <p:nvSpPr>
            <p:cNvPr id="42" name="正方形/長方形 41">
              <a:extLst>
                <a:ext uri="{FF2B5EF4-FFF2-40B4-BE49-F238E27FC236}">
                  <a16:creationId xmlns:a16="http://schemas.microsoft.com/office/drawing/2014/main" id="{B26AE45E-6CCB-AC7C-DC1B-7A70C9AB0E64}"/>
                </a:ext>
              </a:extLst>
            </p:cNvPr>
            <p:cNvSpPr/>
            <p:nvPr/>
          </p:nvSpPr>
          <p:spPr>
            <a:xfrm>
              <a:off x="835149" y="2848356"/>
              <a:ext cx="1050040" cy="633985"/>
            </a:xfrm>
            <a:prstGeom prst="rect">
              <a:avLst/>
            </a:prstGeom>
            <a:solidFill>
              <a:srgbClr val="26890D"/>
            </a:solidFill>
            <a:ln w="25400" cap="flat" cmpd="sng" algn="ctr">
              <a:solidFill>
                <a:srgbClr val="26890D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Yu Gothic UI"/>
                  <a:cs typeface="+mn-cs"/>
                </a:rPr>
                <a:t>貿易その他の</a:t>
              </a:r>
              <a:r>
                <a:rPr kumimoji="0" lang="en-US" altLang="ja-JP" sz="1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Yu Gothic UI"/>
                  <a:cs typeface="+mn-cs"/>
                </a:rPr>
                <a:t>PF</a:t>
              </a:r>
              <a:endParaRPr kumimoji="0" lang="ja-JP" altLang="en-US" sz="1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Yu Gothic UI"/>
                <a:cs typeface="+mn-cs"/>
              </a:endParaRPr>
            </a:p>
          </p:txBody>
        </p:sp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D7CEA1A9-1714-510E-3552-44E39991104A}"/>
                </a:ext>
              </a:extLst>
            </p:cNvPr>
            <p:cNvSpPr/>
            <p:nvPr/>
          </p:nvSpPr>
          <p:spPr>
            <a:xfrm>
              <a:off x="8729472" y="2848356"/>
              <a:ext cx="1048512" cy="590324"/>
            </a:xfrm>
            <a:prstGeom prst="rect">
              <a:avLst/>
            </a:prstGeom>
            <a:solidFill>
              <a:srgbClr val="26890D"/>
            </a:solidFill>
            <a:ln w="25400" cap="flat" cmpd="sng" algn="ctr">
              <a:solidFill>
                <a:srgbClr val="26890D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Yu Gothic UI"/>
                  <a:cs typeface="+mn-cs"/>
                </a:rPr>
                <a:t>顧客</a:t>
              </a:r>
            </a:p>
          </p:txBody>
        </p:sp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1CEE2046-8A3F-A09E-F2F9-6794AB3DCE5D}"/>
                </a:ext>
              </a:extLst>
            </p:cNvPr>
            <p:cNvSpPr/>
            <p:nvPr/>
          </p:nvSpPr>
          <p:spPr>
            <a:xfrm>
              <a:off x="2438173" y="2848356"/>
              <a:ext cx="5649695" cy="590324"/>
            </a:xfrm>
            <a:prstGeom prst="rect">
              <a:avLst/>
            </a:prstGeom>
            <a:solidFill>
              <a:srgbClr val="26890D"/>
            </a:solidFill>
            <a:ln w="25400" cap="flat" cmpd="sng" algn="ctr">
              <a:solidFill>
                <a:srgbClr val="26890D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Yu Gothic UI"/>
                  <a:cs typeface="+mn-cs"/>
                </a:rPr>
                <a:t>補助事業者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04609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ea60d57e-af5b-4752-ac57-3e4f28ca11dc}" enabled="1" method="Standard" siteId="{36da45f1-dd2c-4d1f-af13-5abe46b99921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460</Words>
  <PresentationFormat>ワイド画面</PresentationFormat>
  <Paragraphs>83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Yu Gothic UI</vt:lpstr>
      <vt:lpstr>游ゴシック</vt:lpstr>
      <vt:lpstr>游ゴシック Light</vt:lpstr>
      <vt:lpstr>Arial</vt:lpstr>
      <vt:lpstr>Calibri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2025-05-16T01:25:02Z</dcterms:created>
  <dcterms:modified xsi:type="dcterms:W3CDTF">2025-05-16T01:30:48Z</dcterms:modified>
</cp:coreProperties>
</file>