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ngesInfos/changesInfo1.xml" ContentType="application/vnd.ms-powerpoint.changesinfo+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4"/>
  </p:sldMasterIdLst>
  <p:notesMasterIdLst>
    <p:notesMasterId r:id="rId8"/>
  </p:notesMasterIdLst>
  <p:handoutMasterIdLst>
    <p:handoutMasterId r:id="rId9"/>
  </p:handoutMasterIdLst>
  <p:sldIdLst>
    <p:sldId id="373" r:id="rId5"/>
    <p:sldId id="372" r:id="rId6"/>
    <p:sldId id="370" r:id="rId7"/>
  </p:sldIdLst>
  <p:sldSz cx="9906000" cy="6858000" type="A4"/>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14">
          <p15:clr>
            <a:srgbClr val="A4A3A4"/>
          </p15:clr>
        </p15:guide>
        <p15:guide id="2" pos="126">
          <p15:clr>
            <a:srgbClr val="A4A3A4"/>
          </p15:clr>
        </p15:guide>
      </p15:sldGuideLst>
    </p:ext>
    <p:ext uri="{2D200454-40CA-4A62-9FC3-DE9A4176ACB9}">
      <p15:notesGuideLst xmlns:p15="http://schemas.microsoft.com/office/powerpoint/2012/main">
        <p15:guide id="1" orient="horz" pos="3108">
          <p15:clr>
            <a:srgbClr val="A4A3A4"/>
          </p15:clr>
        </p15:guide>
        <p15:guide id="2" pos="2122">
          <p15:clr>
            <a:srgbClr val="A4A3A4"/>
          </p15:clr>
        </p15:guide>
      </p15:notes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BBB842A5-1FB0-2167-4C47-C217B3B5581A}" name="Windows ユーザー" initials="W" userId="Windows ユーザー" providerId="None"/>
  <p188:author id="{F9BDFEBE-B8CF-2184-A839-C7B3BF96691F}" name="夏音 江木" initials="夏音" userId="S::kanon.egi@toppan.co.jp::5f88f5df-a9f6-4f8f-9037-963cf7c55798" providerId="AD"/>
  <p188:author id="{57E0C4E0-4785-D415-8525-E4F065E3F14D}" name="凸版印刷" initials="A" userId="凸版印刷" providerId="None"/>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D6EC"/>
    <a:srgbClr val="FF5A00"/>
    <a:srgbClr val="0098D0"/>
    <a:srgbClr val="0064C8"/>
    <a:srgbClr val="B197D3"/>
    <a:srgbClr val="FFBE3C"/>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F3ECA9E9-F2A1-4176-A826-47C6658CA1DD}" v="18" dt="2025-04-24T09:43:28.791"/>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BC89EF96-8CEA-46FF-86C4-4CE0E7609802}" styleName="淡色スタイル 3 - アクセント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47" autoAdjust="0"/>
  </p:normalViewPr>
  <p:slideViewPr>
    <p:cSldViewPr>
      <p:cViewPr varScale="1">
        <p:scale>
          <a:sx n="64" d="100"/>
          <a:sy n="64" d="100"/>
        </p:scale>
        <p:origin x="1172" y="48"/>
      </p:cViewPr>
      <p:guideLst>
        <p:guide orient="horz" pos="414"/>
        <p:guide pos="126"/>
      </p:guideLst>
    </p:cSldViewPr>
  </p:slideViewPr>
  <p:outlineViewPr>
    <p:cViewPr>
      <p:scale>
        <a:sx n="33" d="100"/>
        <a:sy n="33" d="100"/>
      </p:scale>
      <p:origin x="0" y="7668"/>
    </p:cViewPr>
  </p:outlineViewPr>
  <p:notesTextViewPr>
    <p:cViewPr>
      <p:scale>
        <a:sx n="1" d="1"/>
        <a:sy n="1" d="1"/>
      </p:scale>
      <p:origin x="0" y="0"/>
    </p:cViewPr>
  </p:notesTextViewPr>
  <p:sorterViewPr>
    <p:cViewPr>
      <p:scale>
        <a:sx n="100" d="100"/>
        <a:sy n="100" d="100"/>
      </p:scale>
      <p:origin x="0" y="0"/>
    </p:cViewPr>
  </p:sorterViewPr>
  <p:notesViewPr>
    <p:cSldViewPr>
      <p:cViewPr>
        <p:scale>
          <a:sx n="90" d="100"/>
          <a:sy n="90" d="100"/>
        </p:scale>
        <p:origin x="-2070" y="-72"/>
      </p:cViewPr>
      <p:guideLst>
        <p:guide orient="horz" pos="3108"/>
        <p:guide pos="2122"/>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theme" Target="theme/theme1.xml"/><Relationship Id="rId2" Type="http://schemas.openxmlformats.org/officeDocument/2006/relationships/customXml" Target="../customXml/item2.xml"/><Relationship Id="rId16" Type="http://schemas.microsoft.com/office/2018/10/relationships/authors" Target="author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viewProps" Target="viewProps.xml"/><Relationship Id="rId5" Type="http://schemas.openxmlformats.org/officeDocument/2006/relationships/slide" Target="slides/slide1.xml"/><Relationship Id="rId15" Type="http://schemas.microsoft.com/office/2015/10/relationships/revisionInfo" Target="revisionInfo.xml"/><Relationship Id="rId10"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handoutMaster" Target="handoutMasters/handoutMaster1.xml"/><Relationship Id="rId14"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村上 裕樹" userId="aec4e571-4ac3-493b-a694-69a8bacaab55" providerId="ADAL" clId="{A5E52F6C-1CDE-429C-A35E-33A1408E8CF0}"/>
    <pc:docChg chg="undo redo custSel modSld">
      <pc:chgData name="村上 裕樹" userId="aec4e571-4ac3-493b-a694-69a8bacaab55" providerId="ADAL" clId="{A5E52F6C-1CDE-429C-A35E-33A1408E8CF0}" dt="2024-12-12T08:27:45.916" v="53" actId="478"/>
      <pc:docMkLst>
        <pc:docMk/>
      </pc:docMkLst>
      <pc:sldChg chg="modSp mod">
        <pc:chgData name="村上 裕樹" userId="aec4e571-4ac3-493b-a694-69a8bacaab55" providerId="ADAL" clId="{A5E52F6C-1CDE-429C-A35E-33A1408E8CF0}" dt="2024-12-12T08:27:07.416" v="43" actId="1076"/>
        <pc:sldMkLst>
          <pc:docMk/>
          <pc:sldMk cId="4183511406" sldId="371"/>
        </pc:sldMkLst>
        <pc:spChg chg="mod">
          <ac:chgData name="村上 裕樹" userId="aec4e571-4ac3-493b-a694-69a8bacaab55" providerId="ADAL" clId="{A5E52F6C-1CDE-429C-A35E-33A1408E8CF0}" dt="2024-12-12T05:48:09.009" v="1" actId="1076"/>
          <ac:spMkLst>
            <pc:docMk/>
            <pc:sldMk cId="4183511406" sldId="371"/>
            <ac:spMk id="17" creationId="{C871D348-D289-E201-01A0-7AD47B3C4AA6}"/>
          </ac:spMkLst>
        </pc:spChg>
        <pc:spChg chg="mod">
          <ac:chgData name="村上 裕樹" userId="aec4e571-4ac3-493b-a694-69a8bacaab55" providerId="ADAL" clId="{A5E52F6C-1CDE-429C-A35E-33A1408E8CF0}" dt="2024-12-12T08:27:07.416" v="43" actId="1076"/>
          <ac:spMkLst>
            <pc:docMk/>
            <pc:sldMk cId="4183511406" sldId="371"/>
            <ac:spMk id="40" creationId="{0C5CF20E-3C97-1D67-2D1A-F5D3822C7C98}"/>
          </ac:spMkLst>
        </pc:spChg>
      </pc:sldChg>
      <pc:sldChg chg="delSp modSp mod">
        <pc:chgData name="村上 裕樹" userId="aec4e571-4ac3-493b-a694-69a8bacaab55" providerId="ADAL" clId="{A5E52F6C-1CDE-429C-A35E-33A1408E8CF0}" dt="2024-12-12T08:27:45.916" v="53" actId="478"/>
        <pc:sldMkLst>
          <pc:docMk/>
          <pc:sldMk cId="307361405" sldId="372"/>
        </pc:sldMkLst>
        <pc:spChg chg="del mod">
          <ac:chgData name="村上 裕樹" userId="aec4e571-4ac3-493b-a694-69a8bacaab55" providerId="ADAL" clId="{A5E52F6C-1CDE-429C-A35E-33A1408E8CF0}" dt="2024-12-12T08:27:45.916" v="53" actId="478"/>
          <ac:spMkLst>
            <pc:docMk/>
            <pc:sldMk cId="307361405" sldId="372"/>
            <ac:spMk id="3" creationId="{65277084-B3DA-B366-71A6-3850A60B1D61}"/>
          </ac:spMkLst>
        </pc:spChg>
        <pc:spChg chg="mod">
          <ac:chgData name="村上 裕樹" userId="aec4e571-4ac3-493b-a694-69a8bacaab55" providerId="ADAL" clId="{A5E52F6C-1CDE-429C-A35E-33A1408E8CF0}" dt="2024-12-12T08:27:39.678" v="51" actId="14100"/>
          <ac:spMkLst>
            <pc:docMk/>
            <pc:sldMk cId="307361405" sldId="372"/>
            <ac:spMk id="13" creationId="{1A3FE030-F2F0-30DB-02FA-274D3D98AA32}"/>
          </ac:spMkLst>
        </pc:spChg>
        <pc:spChg chg="mod">
          <ac:chgData name="村上 裕樹" userId="aec4e571-4ac3-493b-a694-69a8bacaab55" providerId="ADAL" clId="{A5E52F6C-1CDE-429C-A35E-33A1408E8CF0}" dt="2024-12-12T05:48:38.479" v="3" actId="1076"/>
          <ac:spMkLst>
            <pc:docMk/>
            <pc:sldMk cId="307361405" sldId="372"/>
            <ac:spMk id="17" creationId="{6D50B12A-D729-1AC2-85A1-0A02C495AB1C}"/>
          </ac:spMkLst>
        </pc:spChg>
      </pc:sldChg>
    </pc:docChg>
  </pc:docChgLst>
  <pc:docChgLst>
    <pc:chgData name="村上 裕樹" userId="aec4e571-4ac3-493b-a694-69a8bacaab55" providerId="ADAL" clId="{F3ECA9E9-F2A1-4176-A826-47C6658CA1DD}"/>
    <pc:docChg chg="modSld">
      <pc:chgData name="村上 裕樹" userId="aec4e571-4ac3-493b-a694-69a8bacaab55" providerId="ADAL" clId="{F3ECA9E9-F2A1-4176-A826-47C6658CA1DD}" dt="2025-04-24T09:43:28.791" v="115"/>
      <pc:docMkLst>
        <pc:docMk/>
      </pc:docMkLst>
      <pc:sldChg chg="modSp mod">
        <pc:chgData name="村上 裕樹" userId="aec4e571-4ac3-493b-a694-69a8bacaab55" providerId="ADAL" clId="{F3ECA9E9-F2A1-4176-A826-47C6658CA1DD}" dt="2025-04-24T09:43:28.791" v="115"/>
        <pc:sldMkLst>
          <pc:docMk/>
          <pc:sldMk cId="1506022566" sldId="370"/>
        </pc:sldMkLst>
        <pc:graphicFrameChg chg="mod modGraphic">
          <ac:chgData name="村上 裕樹" userId="aec4e571-4ac3-493b-a694-69a8bacaab55" providerId="ADAL" clId="{F3ECA9E9-F2A1-4176-A826-47C6658CA1DD}" dt="2025-04-24T09:43:28.791" v="115"/>
          <ac:graphicFrameMkLst>
            <pc:docMk/>
            <pc:sldMk cId="1506022566" sldId="370"/>
            <ac:graphicFrameMk id="3" creationId="{CA5CEF4D-2E9F-251E-DA51-4A30FCB6E08C}"/>
          </ac:graphicFrameMkLst>
        </pc:graphicFrameChg>
      </pc:sldChg>
      <pc:sldChg chg="modSp mod">
        <pc:chgData name="村上 裕樹" userId="aec4e571-4ac3-493b-a694-69a8bacaab55" providerId="ADAL" clId="{F3ECA9E9-F2A1-4176-A826-47C6658CA1DD}" dt="2025-04-24T09:43:09.219" v="71"/>
        <pc:sldMkLst>
          <pc:docMk/>
          <pc:sldMk cId="307361405" sldId="372"/>
        </pc:sldMkLst>
        <pc:graphicFrameChg chg="mod modGraphic">
          <ac:chgData name="村上 裕樹" userId="aec4e571-4ac3-493b-a694-69a8bacaab55" providerId="ADAL" clId="{F3ECA9E9-F2A1-4176-A826-47C6658CA1DD}" dt="2025-04-24T09:43:09.219" v="71"/>
          <ac:graphicFrameMkLst>
            <pc:docMk/>
            <pc:sldMk cId="307361405" sldId="372"/>
            <ac:graphicFrameMk id="3" creationId="{05737C99-3926-4E0A-DDEF-1E5ED1AAF46E}"/>
          </ac:graphicFrameMkLst>
        </pc:graphicFrameChg>
      </pc:sldChg>
      <pc:sldChg chg="modSp mod">
        <pc:chgData name="村上 裕樹" userId="aec4e571-4ac3-493b-a694-69a8bacaab55" providerId="ADAL" clId="{F3ECA9E9-F2A1-4176-A826-47C6658CA1DD}" dt="2025-04-24T09:42:55.489" v="37"/>
        <pc:sldMkLst>
          <pc:docMk/>
          <pc:sldMk cId="1080387621" sldId="373"/>
        </pc:sldMkLst>
        <pc:graphicFrameChg chg="mod modGraphic">
          <ac:chgData name="村上 裕樹" userId="aec4e571-4ac3-493b-a694-69a8bacaab55" providerId="ADAL" clId="{F3ECA9E9-F2A1-4176-A826-47C6658CA1DD}" dt="2025-04-24T09:42:55.489" v="37"/>
          <ac:graphicFrameMkLst>
            <pc:docMk/>
            <pc:sldMk cId="1080387621" sldId="373"/>
            <ac:graphicFrameMk id="10" creationId="{3ABAD51A-35EB-3879-C6D9-3FB3BC7F08D7}"/>
          </ac:graphicFrameMkLst>
        </pc:graphicFrameChg>
      </pc:sldChg>
    </pc:docChg>
  </pc:docChgLst>
  <pc:docChgLst>
    <pc:chgData name="大村 麻里" userId="20c9877a-d270-4efc-9fb2-962970fa563c" providerId="ADAL" clId="{8A351C48-751F-4CDA-BDED-0D0D129C9912}"/>
    <pc:docChg chg="modSld">
      <pc:chgData name="大村 麻里" userId="20c9877a-d270-4efc-9fb2-962970fa563c" providerId="ADAL" clId="{8A351C48-751F-4CDA-BDED-0D0D129C9912}" dt="2024-12-12T04:11:28.587" v="4" actId="1076"/>
      <pc:docMkLst>
        <pc:docMk/>
      </pc:docMkLst>
      <pc:sldChg chg="modSp mod">
        <pc:chgData name="大村 麻里" userId="20c9877a-d270-4efc-9fb2-962970fa563c" providerId="ADAL" clId="{8A351C48-751F-4CDA-BDED-0D0D129C9912}" dt="2024-12-12T00:50:15.503" v="3" actId="1076"/>
        <pc:sldMkLst>
          <pc:docMk/>
          <pc:sldMk cId="1506022566" sldId="370"/>
        </pc:sldMkLst>
        <pc:spChg chg="mod">
          <ac:chgData name="大村 麻里" userId="20c9877a-d270-4efc-9fb2-962970fa563c" providerId="ADAL" clId="{8A351C48-751F-4CDA-BDED-0D0D129C9912}" dt="2024-12-12T00:50:15.503" v="3" actId="1076"/>
          <ac:spMkLst>
            <pc:docMk/>
            <pc:sldMk cId="1506022566" sldId="370"/>
            <ac:spMk id="29" creationId="{1C506299-9195-805D-8239-FC9216B61B98}"/>
          </ac:spMkLst>
        </pc:spChg>
      </pc:sldChg>
      <pc:sldChg chg="modSp mod">
        <pc:chgData name="大村 麻里" userId="20c9877a-d270-4efc-9fb2-962970fa563c" providerId="ADAL" clId="{8A351C48-751F-4CDA-BDED-0D0D129C9912}" dt="2024-12-12T04:11:28.587" v="4" actId="1076"/>
        <pc:sldMkLst>
          <pc:docMk/>
          <pc:sldMk cId="307361405" sldId="372"/>
        </pc:sldMkLst>
        <pc:spChg chg="mod">
          <ac:chgData name="大村 麻里" userId="20c9877a-d270-4efc-9fb2-962970fa563c" providerId="ADAL" clId="{8A351C48-751F-4CDA-BDED-0D0D129C9912}" dt="2024-12-12T04:11:28.587" v="4" actId="1076"/>
          <ac:spMkLst>
            <pc:docMk/>
            <pc:sldMk cId="307361405" sldId="372"/>
            <ac:spMk id="17" creationId="{6D50B12A-D729-1AC2-85A1-0A02C495AB1C}"/>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18831" cy="493316"/>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5373" y="0"/>
            <a:ext cx="2918831" cy="493316"/>
          </a:xfrm>
          <a:prstGeom prst="rect">
            <a:avLst/>
          </a:prstGeom>
        </p:spPr>
        <p:txBody>
          <a:bodyPr vert="horz" lIns="91440" tIns="45720" rIns="91440" bIns="45720" rtlCol="0"/>
          <a:lstStyle>
            <a:lvl1pPr algn="r">
              <a:defRPr sz="1200"/>
            </a:lvl1pPr>
          </a:lstStyle>
          <a:p>
            <a:r>
              <a:rPr kumimoji="1" lang="ja-JP" altLang="en-US" sz="1400" dirty="0">
                <a:latin typeface="ＭＳ Ｐゴシック" pitchFamily="50" charset="-128"/>
                <a:ea typeface="ＭＳ Ｐゴシック" pitchFamily="50" charset="-128"/>
              </a:rPr>
              <a:t>機密性○</a:t>
            </a:r>
          </a:p>
        </p:txBody>
      </p:sp>
      <p:sp>
        <p:nvSpPr>
          <p:cNvPr id="4" name="フッター プレースホルダー 3"/>
          <p:cNvSpPr>
            <a:spLocks noGrp="1"/>
          </p:cNvSpPr>
          <p:nvPr>
            <p:ph type="ftr" sz="quarter" idx="2"/>
          </p:nvPr>
        </p:nvSpPr>
        <p:spPr>
          <a:xfrm>
            <a:off x="0" y="9371285"/>
            <a:ext cx="2918831" cy="493316"/>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5373" y="9371285"/>
            <a:ext cx="2918831" cy="493316"/>
          </a:xfrm>
          <a:prstGeom prst="rect">
            <a:avLst/>
          </a:prstGeom>
        </p:spPr>
        <p:txBody>
          <a:bodyPr vert="horz" lIns="91440" tIns="45720" rIns="91440" bIns="45720" rtlCol="0" anchor="b"/>
          <a:lstStyle>
            <a:lvl1pPr algn="r">
              <a:defRPr sz="1200"/>
            </a:lvl1pPr>
          </a:lstStyle>
          <a:p>
            <a:fld id="{A60C1D9C-4153-45A3-ABA8-5AC906D32479}" type="slidenum">
              <a:rPr kumimoji="1" lang="ja-JP" altLang="en-US" smtClean="0"/>
              <a:t>‹#›</a:t>
            </a:fld>
            <a:endParaRPr kumimoji="1" lang="ja-JP" altLang="en-US"/>
          </a:p>
        </p:txBody>
      </p:sp>
    </p:spTree>
    <p:extLst>
      <p:ext uri="{BB962C8B-B14F-4D97-AF65-F5344CB8AC3E}">
        <p14:creationId xmlns:p14="http://schemas.microsoft.com/office/powerpoint/2010/main" val="1456108798"/>
      </p:ext>
    </p:extLst>
  </p:cSld>
  <p:clrMap bg1="lt1" tx1="dk1" bg2="lt2" tx2="dk2" accent1="accent1" accent2="accent2" accent3="accent3" accent4="accent4" accent5="accent5" accent6="accent6" hlink="hlink" folHlink="folHlink"/>
  <p:hf sldNum="0" hdr="0" ftr="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18831" cy="493316"/>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5373" y="0"/>
            <a:ext cx="2918831" cy="493316"/>
          </a:xfrm>
          <a:prstGeom prst="rect">
            <a:avLst/>
          </a:prstGeom>
        </p:spPr>
        <p:txBody>
          <a:bodyPr vert="horz" lIns="91440" tIns="45720" rIns="91440" bIns="45720" rtlCol="0"/>
          <a:lstStyle>
            <a:lvl1pPr algn="r">
              <a:defRPr sz="1400">
                <a:latin typeface="ＭＳ Ｐゴシック" pitchFamily="50" charset="-128"/>
                <a:ea typeface="ＭＳ Ｐゴシック" pitchFamily="50" charset="-128"/>
              </a:defRPr>
            </a:lvl1pPr>
          </a:lstStyle>
          <a:p>
            <a:r>
              <a:rPr lang="ja-JP" altLang="en-US" dirty="0"/>
              <a:t>機密性○</a:t>
            </a:r>
            <a:endParaRPr lang="en-US" altLang="ja-JP" dirty="0"/>
          </a:p>
        </p:txBody>
      </p:sp>
      <p:sp>
        <p:nvSpPr>
          <p:cNvPr id="4" name="スライド イメージ プレースホルダー 3"/>
          <p:cNvSpPr>
            <a:spLocks noGrp="1" noRot="1" noChangeAspect="1"/>
          </p:cNvSpPr>
          <p:nvPr>
            <p:ph type="sldImg" idx="2"/>
          </p:nvPr>
        </p:nvSpPr>
        <p:spPr>
          <a:xfrm>
            <a:off x="695325" y="739775"/>
            <a:ext cx="5345113" cy="37004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73577" y="4686499"/>
            <a:ext cx="5388610" cy="4439841"/>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371285"/>
            <a:ext cx="2918831" cy="493316"/>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5373" y="9371285"/>
            <a:ext cx="2918831" cy="493316"/>
          </a:xfrm>
          <a:prstGeom prst="rect">
            <a:avLst/>
          </a:prstGeom>
        </p:spPr>
        <p:txBody>
          <a:bodyPr vert="horz" lIns="91440" tIns="45720" rIns="91440" bIns="45720" rtlCol="0" anchor="b"/>
          <a:lstStyle>
            <a:lvl1pPr algn="r">
              <a:defRPr sz="1200"/>
            </a:lvl1pPr>
          </a:lstStyle>
          <a:p>
            <a:fld id="{FD35E722-DCEB-4B9B-850A-0990A504E40F}" type="slidenum">
              <a:rPr kumimoji="1" lang="ja-JP" altLang="en-US" smtClean="0"/>
              <a:t>‹#›</a:t>
            </a:fld>
            <a:endParaRPr kumimoji="1" lang="ja-JP" altLang="en-US"/>
          </a:p>
        </p:txBody>
      </p:sp>
    </p:spTree>
    <p:extLst>
      <p:ext uri="{BB962C8B-B14F-4D97-AF65-F5344CB8AC3E}">
        <p14:creationId xmlns:p14="http://schemas.microsoft.com/office/powerpoint/2010/main" val="286926932"/>
      </p:ext>
    </p:extLst>
  </p:cSld>
  <p:clrMap bg1="lt1" tx1="dk1" bg2="lt2" tx2="dk2" accent1="accent1" accent2="accent2" accent3="accent3" accent4="accent4" accent5="accent5" accent6="accent6" hlink="hlink" folHlink="folHlink"/>
  <p:hf sldNum="0" hdr="0" ftr="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3_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588439"/>
            <a:ext cx="8420100" cy="55399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algn="ctr">
              <a:defRPr lang="ja-JP" altLang="en-US" sz="3600" b="1" dirty="0">
                <a:latin typeface="Meiryo UI" pitchFamily="50" charset="-128"/>
                <a:ea typeface="Meiryo UI" pitchFamily="50" charset="-128"/>
                <a:cs typeface="Meiryo UI" pitchFamily="50" charset="-128"/>
              </a:defRPr>
            </a:lvl1pPr>
          </a:lstStyle>
          <a:p>
            <a:pPr marL="0" lvl="0"/>
            <a:r>
              <a:rPr kumimoji="1" lang="ja-JP" altLang="en-US"/>
              <a:t>マスター タイトルの書式設定</a:t>
            </a:r>
            <a:endParaRPr kumimoji="1" lang="ja-JP" altLang="en-US" dirty="0"/>
          </a:p>
        </p:txBody>
      </p:sp>
      <p:sp>
        <p:nvSpPr>
          <p:cNvPr id="3" name="サブタイトル 2"/>
          <p:cNvSpPr>
            <a:spLocks noGrp="1"/>
          </p:cNvSpPr>
          <p:nvPr>
            <p:ph type="subTitle" idx="1"/>
          </p:nvPr>
        </p:nvSpPr>
        <p:spPr>
          <a:xfrm>
            <a:off x="1485900" y="4653136"/>
            <a:ext cx="6934200" cy="125572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marL="0" indent="0" algn="ctr">
              <a:buNone/>
              <a:defRPr lang="ja-JP" altLang="en-US" sz="2400" b="1">
                <a:latin typeface="Meiryo UI" pitchFamily="50" charset="-128"/>
                <a:ea typeface="Meiryo UI" pitchFamily="50" charset="-128"/>
                <a:cs typeface="Meiryo UI" pitchFamily="50" charset="-128"/>
              </a:defRPr>
            </a:lvl1pPr>
          </a:lstStyle>
          <a:p>
            <a:pPr marL="0" lvl="0" algn="ctr"/>
            <a:r>
              <a:rPr kumimoji="1" lang="ja-JP" altLang="en-US"/>
              <a:t>マスター サブタイトルの書式設定</a:t>
            </a:r>
            <a:endParaRPr kumimoji="1" lang="ja-JP" altLang="en-US" dirty="0"/>
          </a:p>
        </p:txBody>
      </p:sp>
      <p:sp>
        <p:nvSpPr>
          <p:cNvPr id="4" name="日付プレースホルダー 3"/>
          <p:cNvSpPr>
            <a:spLocks noGrp="1"/>
          </p:cNvSpPr>
          <p:nvPr>
            <p:ph type="dt" sz="half" idx="10"/>
          </p:nvPr>
        </p:nvSpPr>
        <p:spPr/>
        <p:txBody>
          <a:bodyPr/>
          <a:lstStyle/>
          <a:p>
            <a:fld id="{AC438EED-0542-4C86-A18B-4CD095A08138}" type="datetime1">
              <a:rPr kumimoji="1" lang="ja-JP" altLang="en-US" smtClean="0"/>
              <a:t>2025/5/8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Tree>
    <p:extLst>
      <p:ext uri="{BB962C8B-B14F-4D97-AF65-F5344CB8AC3E}">
        <p14:creationId xmlns:p14="http://schemas.microsoft.com/office/powerpoint/2010/main" val="16806662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セクション見出し">
    <p:spTree>
      <p:nvGrpSpPr>
        <p:cNvPr id="1" name=""/>
        <p:cNvGrpSpPr/>
        <p:nvPr/>
      </p:nvGrpSpPr>
      <p:grpSpPr>
        <a:xfrm>
          <a:off x="0" y="0"/>
          <a:ext cx="0" cy="0"/>
          <a:chOff x="0" y="0"/>
          <a:chExt cx="0" cy="0"/>
        </a:xfrm>
      </p:grpSpPr>
      <p:sp>
        <p:nvSpPr>
          <p:cNvPr id="2" name="タイトル 1"/>
          <p:cNvSpPr>
            <a:spLocks noGrp="1"/>
          </p:cNvSpPr>
          <p:nvPr>
            <p:ph type="title" hasCustomPrompt="1"/>
          </p:nvPr>
        </p:nvSpPr>
        <p:spPr>
          <a:xfrm>
            <a:off x="1393439" y="1520788"/>
            <a:ext cx="7423989" cy="646331"/>
          </a:xfrm>
        </p:spPr>
        <p:txBody>
          <a:bodyPr wrap="square" anchor="t" anchorCtr="0">
            <a:spAutoFit/>
          </a:bodyPr>
          <a:lstStyle>
            <a:lvl1pPr algn="l">
              <a:defRPr lang="ja-JP" altLang="en-US" sz="3600" b="1" dirty="0">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dirty="0"/>
              <a:t>１．見出しの記入</a:t>
            </a:r>
          </a:p>
        </p:txBody>
      </p:sp>
      <p:sp>
        <p:nvSpPr>
          <p:cNvPr id="4" name="日付プレースホルダー 3"/>
          <p:cNvSpPr>
            <a:spLocks noGrp="1"/>
          </p:cNvSpPr>
          <p:nvPr>
            <p:ph type="dt" sz="half" idx="10"/>
          </p:nvPr>
        </p:nvSpPr>
        <p:spPr/>
        <p:txBody>
          <a:bodyPr/>
          <a:lstStyle/>
          <a:p>
            <a:fld id="{7157FD6B-AACB-4FB5-A82B-515F0D3C0BFC}" type="datetime1">
              <a:rPr kumimoji="1" lang="ja-JP" altLang="en-US" smtClean="0"/>
              <a:t>2025/5/8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Tree>
    <p:extLst>
      <p:ext uri="{BB962C8B-B14F-4D97-AF65-F5344CB8AC3E}">
        <p14:creationId xmlns:p14="http://schemas.microsoft.com/office/powerpoint/2010/main" val="16159921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標準スライド">
    <p:spTree>
      <p:nvGrpSpPr>
        <p:cNvPr id="1" name=""/>
        <p:cNvGrpSpPr/>
        <p:nvPr/>
      </p:nvGrpSpPr>
      <p:grpSpPr>
        <a:xfrm>
          <a:off x="0" y="0"/>
          <a:ext cx="0" cy="0"/>
          <a:chOff x="0" y="0"/>
          <a:chExt cx="0" cy="0"/>
        </a:xfrm>
      </p:grpSpPr>
      <p:sp>
        <p:nvSpPr>
          <p:cNvPr id="3" name="日付プレースホルダー 2"/>
          <p:cNvSpPr>
            <a:spLocks noGrp="1"/>
          </p:cNvSpPr>
          <p:nvPr>
            <p:ph type="dt" sz="half" idx="10"/>
          </p:nvPr>
        </p:nvSpPr>
        <p:spPr/>
        <p:txBody>
          <a:bodyPr/>
          <a:lstStyle/>
          <a:p>
            <a:fld id="{A78D6CFB-7E9F-4517-9C6C-7920C3455632}" type="datetime1">
              <a:rPr kumimoji="1" lang="ja-JP" altLang="en-US" smtClean="0"/>
              <a:t>2025/5/8</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
        <p:nvSpPr>
          <p:cNvPr id="6" name="タイトル 1"/>
          <p:cNvSpPr>
            <a:spLocks noGrp="1"/>
          </p:cNvSpPr>
          <p:nvPr>
            <p:ph type="title"/>
          </p:nvPr>
        </p:nvSpPr>
        <p:spPr>
          <a:xfrm>
            <a:off x="200471" y="188640"/>
            <a:ext cx="9505503" cy="461665"/>
          </a:xfrm>
        </p:spPr>
        <p:txBody>
          <a:bodyPr wrap="square">
            <a:spAutoFit/>
          </a:bodyPr>
          <a:lstStyle>
            <a:lvl1pPr algn="l">
              <a:defRPr lang="ja-JP" altLang="en-US" sz="2400" b="1">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a:t>マスター タイトルの書式設定</a:t>
            </a:r>
            <a:endParaRPr kumimoji="1" lang="ja-JP" altLang="en-US" dirty="0"/>
          </a:p>
        </p:txBody>
      </p:sp>
      <p:sp>
        <p:nvSpPr>
          <p:cNvPr id="8" name="テキスト プレースホルダー 9"/>
          <p:cNvSpPr>
            <a:spLocks noGrp="1"/>
          </p:cNvSpPr>
          <p:nvPr>
            <p:ph type="body" sz="quarter" idx="13" hasCustomPrompt="1"/>
          </p:nvPr>
        </p:nvSpPr>
        <p:spPr>
          <a:xfrm>
            <a:off x="200794" y="6309320"/>
            <a:ext cx="9396722" cy="161583"/>
          </a:xfrm>
          <a:noFill/>
        </p:spPr>
        <p:txBody>
          <a:bodyPr wrap="squar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（資料）●●</a:t>
            </a:r>
          </a:p>
        </p:txBody>
      </p:sp>
      <p:sp>
        <p:nvSpPr>
          <p:cNvPr id="9" name="テキスト プレースホルダー 9"/>
          <p:cNvSpPr>
            <a:spLocks noGrp="1"/>
          </p:cNvSpPr>
          <p:nvPr>
            <p:ph type="body" sz="quarter" idx="14" hasCustomPrompt="1"/>
          </p:nvPr>
        </p:nvSpPr>
        <p:spPr>
          <a:xfrm>
            <a:off x="200794" y="3104964"/>
            <a:ext cx="1853071" cy="307777"/>
          </a:xfrm>
          <a:noFill/>
        </p:spPr>
        <p:txBody>
          <a:bodyPr wrap="none" lIns="0" tIns="0" rIns="0" bIns="0">
            <a:spAutoFit/>
          </a:bodyPr>
          <a:lstStyle>
            <a:lvl1pPr marL="0" indent="0">
              <a:spcBef>
                <a:spcPts val="0"/>
              </a:spcBef>
              <a:spcAft>
                <a:spcPts val="0"/>
              </a:spcAft>
              <a:buNone/>
              <a:defRPr sz="20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20pt</a:t>
            </a:r>
            <a:r>
              <a:rPr kumimoji="1" lang="ja-JP" altLang="en-US" dirty="0"/>
              <a:t>）</a:t>
            </a:r>
          </a:p>
        </p:txBody>
      </p:sp>
      <p:sp>
        <p:nvSpPr>
          <p:cNvPr id="10" name="テキスト プレースホルダー 9"/>
          <p:cNvSpPr>
            <a:spLocks noGrp="1"/>
          </p:cNvSpPr>
          <p:nvPr>
            <p:ph type="body" sz="quarter" idx="15" hasCustomPrompt="1"/>
          </p:nvPr>
        </p:nvSpPr>
        <p:spPr>
          <a:xfrm>
            <a:off x="200472" y="3769295"/>
            <a:ext cx="1298432" cy="215444"/>
          </a:xfrm>
          <a:noFill/>
        </p:spPr>
        <p:txBody>
          <a:bodyPr wrap="none" lIns="0" tIns="0" rIns="0" bIns="0">
            <a:spAutoFit/>
          </a:bodyPr>
          <a:lstStyle>
            <a:lvl1pPr marL="0" indent="0">
              <a:spcBef>
                <a:spcPts val="0"/>
              </a:spcBef>
              <a:spcAft>
                <a:spcPts val="0"/>
              </a:spcAft>
              <a:buNone/>
              <a:defRPr sz="14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14pt</a:t>
            </a:r>
            <a:r>
              <a:rPr kumimoji="1" lang="ja-JP" altLang="en-US" dirty="0"/>
              <a:t>）</a:t>
            </a:r>
          </a:p>
        </p:txBody>
      </p:sp>
      <p:sp>
        <p:nvSpPr>
          <p:cNvPr id="11" name="テキスト プレースホルダー 9"/>
          <p:cNvSpPr>
            <a:spLocks noGrp="1"/>
          </p:cNvSpPr>
          <p:nvPr>
            <p:ph type="body" sz="quarter" idx="16" hasCustomPrompt="1"/>
          </p:nvPr>
        </p:nvSpPr>
        <p:spPr>
          <a:xfrm>
            <a:off x="200472" y="4365104"/>
            <a:ext cx="1102866" cy="161583"/>
          </a:xfrm>
          <a:noFill/>
        </p:spPr>
        <p:txBody>
          <a:bodyPr wrap="non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10.5pt</a:t>
            </a:r>
            <a:r>
              <a:rPr kumimoji="1" lang="ja-JP" altLang="en-US" dirty="0"/>
              <a:t>）</a:t>
            </a:r>
          </a:p>
        </p:txBody>
      </p:sp>
      <p:sp>
        <p:nvSpPr>
          <p:cNvPr id="12" name="テキスト プレースホルダー 11"/>
          <p:cNvSpPr>
            <a:spLocks noGrp="1"/>
          </p:cNvSpPr>
          <p:nvPr>
            <p:ph type="body" sz="quarter" idx="17"/>
          </p:nvPr>
        </p:nvSpPr>
        <p:spPr>
          <a:xfrm>
            <a:off x="200025" y="764704"/>
            <a:ext cx="9505950" cy="525886"/>
          </a:xfrm>
          <a:solidFill>
            <a:srgbClr val="99D6EC"/>
          </a:solidFill>
          <a:ln>
            <a:noFill/>
          </a:ln>
        </p:spPr>
        <p:txBody>
          <a:bodyPr vert="horz" wrap="square" lIns="216000" tIns="108000" rIns="216000" bIns="108000" rtlCol="0" anchor="t" anchorCtr="0">
            <a:spAutoFit/>
          </a:bodyPr>
          <a:lstStyle>
            <a:lvl1pPr>
              <a:defRPr lang="ja-JP" altLang="en-US" sz="2000" dirty="0">
                <a:latin typeface="Meiryo UI" panose="020B0604030504040204" pitchFamily="50" charset="-128"/>
                <a:ea typeface="Meiryo UI" panose="020B0604030504040204" pitchFamily="50" charset="-128"/>
                <a:cs typeface="Meiryo UI" panose="020B0604030504040204" pitchFamily="50" charset="-128"/>
              </a:defRPr>
            </a:lvl1pPr>
          </a:lstStyle>
          <a:p>
            <a:pPr marL="257175" lvl="0" indent="-257175">
              <a:spcBef>
                <a:spcPts val="600"/>
              </a:spcBef>
              <a:spcAft>
                <a:spcPts val="600"/>
              </a:spcAft>
              <a:buClr>
                <a:srgbClr val="002060"/>
              </a:buClr>
              <a:buFont typeface="Wingdings" panose="05000000000000000000" pitchFamily="2" charset="2"/>
              <a:buChar char="l"/>
            </a:pPr>
            <a:r>
              <a:rPr kumimoji="1" lang="ja-JP" altLang="en-US"/>
              <a:t>マスター テキストの書式設定</a:t>
            </a:r>
          </a:p>
        </p:txBody>
      </p:sp>
    </p:spTree>
    <p:extLst>
      <p:ext uri="{BB962C8B-B14F-4D97-AF65-F5344CB8AC3E}">
        <p14:creationId xmlns:p14="http://schemas.microsoft.com/office/powerpoint/2010/main" val="2989527790"/>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200025" y="274638"/>
            <a:ext cx="9469499" cy="382587"/>
          </a:xfrm>
          <a:prstGeom prst="rect">
            <a:avLst/>
          </a:prstGeom>
        </p:spPr>
        <p:txBody>
          <a:bodyPr vert="horz" lIns="91440" tIns="45720" rIns="91440" bIns="45720" rtlCol="0" anchor="ctr">
            <a:normAutofit/>
          </a:bodyPr>
          <a:lstStyle/>
          <a:p>
            <a:r>
              <a:rPr kumimoji="1" lang="ja-JP" altLang="en-US" dirty="0"/>
              <a:t>マスター タイトルの書式設定</a:t>
            </a:r>
          </a:p>
        </p:txBody>
      </p:sp>
      <p:sp>
        <p:nvSpPr>
          <p:cNvPr id="3" name="テキスト プレースホルダー 2"/>
          <p:cNvSpPr>
            <a:spLocks noGrp="1"/>
          </p:cNvSpPr>
          <p:nvPr>
            <p:ph type="body" idx="1"/>
          </p:nvPr>
        </p:nvSpPr>
        <p:spPr>
          <a:xfrm>
            <a:off x="200024" y="800708"/>
            <a:ext cx="9469499" cy="1210689"/>
          </a:xfrm>
          <a:prstGeom prst="rect">
            <a:avLst/>
          </a:prstGeom>
          <a:noFill/>
        </p:spPr>
        <p:txBody>
          <a:bodyPr vert="horz" wrap="square" lIns="216000" tIns="108000" rIns="216000" bIns="108000" rtlCol="0">
            <a:spAutoFit/>
          </a:bodyPr>
          <a:lstStyle/>
          <a:p>
            <a:pPr lvl="0"/>
            <a:r>
              <a:rPr kumimoji="1" lang="ja-JP" altLang="en-US" dirty="0"/>
              <a:t>マスター テキストの書式設定</a:t>
            </a:r>
          </a:p>
          <a:p>
            <a:pPr lvl="1"/>
            <a:r>
              <a:rPr kumimoji="1" lang="ja-JP" altLang="en-US" dirty="0"/>
              <a:t>第 </a:t>
            </a:r>
            <a:r>
              <a:rPr kumimoji="1" lang="en-US" altLang="ja-JP" dirty="0"/>
              <a:t>2 </a:t>
            </a:r>
            <a:r>
              <a:rPr kumimoji="1" lang="ja-JP" altLang="en-US" dirty="0"/>
              <a:t>レベル</a:t>
            </a:r>
          </a:p>
          <a:p>
            <a:pPr lvl="2"/>
            <a:r>
              <a:rPr kumimoji="1" lang="ja-JP" altLang="en-US" dirty="0"/>
              <a:t>第 </a:t>
            </a:r>
            <a:r>
              <a:rPr kumimoji="1" lang="en-US" altLang="ja-JP" dirty="0"/>
              <a:t>3 </a:t>
            </a:r>
            <a:r>
              <a:rPr kumimoji="1" lang="ja-JP" altLang="en-US" dirty="0"/>
              <a:t>レベル</a:t>
            </a:r>
          </a:p>
        </p:txBody>
      </p:sp>
      <p:sp>
        <p:nvSpPr>
          <p:cNvPr id="4" name="日付プレースホルダー 3"/>
          <p:cNvSpPr>
            <a:spLocks noGrp="1"/>
          </p:cNvSpPr>
          <p:nvPr>
            <p:ph type="dt" sz="half" idx="2"/>
          </p:nvPr>
        </p:nvSpPr>
        <p:spPr>
          <a:xfrm>
            <a:off x="-10695" y="6520260"/>
            <a:ext cx="2311400" cy="365125"/>
          </a:xfrm>
          <a:prstGeom prst="rect">
            <a:avLst/>
          </a:prstGeom>
        </p:spPr>
        <p:txBody>
          <a:bodyPr vert="horz" lIns="91440" tIns="45720" rIns="91440" bIns="45720" rtlCol="0" anchor="ctr"/>
          <a:lstStyle>
            <a:lvl1pPr algn="l">
              <a:defRPr sz="1200">
                <a:solidFill>
                  <a:schemeClr val="tx1">
                    <a:tint val="75000"/>
                  </a:schemeClr>
                </a:solidFill>
                <a:latin typeface="Meiryo UI" panose="020B0604030504040204" pitchFamily="50" charset="-128"/>
                <a:ea typeface="Meiryo UI" panose="020B0604030504040204" pitchFamily="50" charset="-128"/>
                <a:cs typeface="Meiryo UI" panose="020B0604030504040204" pitchFamily="50" charset="-128"/>
              </a:defRPr>
            </a:lvl1pPr>
          </a:lstStyle>
          <a:p>
            <a:fld id="{57702473-496F-4EA5-8617-C076904D98E0}" type="datetime1">
              <a:rPr lang="ja-JP" altLang="en-US" smtClean="0"/>
              <a:t>2025/5/8</a:t>
            </a:fld>
            <a:endParaRPr lang="ja-JP" altLang="en-US" dirty="0"/>
          </a:p>
        </p:txBody>
      </p:sp>
      <p:sp>
        <p:nvSpPr>
          <p:cNvPr id="5" name="フッター プレースホルダー 4"/>
          <p:cNvSpPr>
            <a:spLocks noGrp="1"/>
          </p:cNvSpPr>
          <p:nvPr>
            <p:ph type="ftr" sz="quarter" idx="3"/>
          </p:nvPr>
        </p:nvSpPr>
        <p:spPr>
          <a:xfrm>
            <a:off x="3392827" y="6525345"/>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7605295" y="6525345"/>
            <a:ext cx="2311400" cy="365125"/>
          </a:xfrm>
          <a:prstGeom prst="rect">
            <a:avLst/>
          </a:prstGeom>
        </p:spPr>
        <p:txBody>
          <a:bodyPr vert="horz" lIns="91440" tIns="45720" rIns="91440" bIns="45720" rtlCol="0" anchor="ctr"/>
          <a:lstStyle>
            <a:lvl1pPr algn="r">
              <a:defRPr sz="14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stStyle>
          <a:p>
            <a:fld id="{D9550142-B990-490A-A107-ED7302A7FD52}" type="slidenum">
              <a:rPr lang="ja-JP" altLang="en-US" smtClean="0"/>
              <a:pPr/>
              <a:t>‹#›</a:t>
            </a:fld>
            <a:endParaRPr lang="ja-JP" altLang="en-US" dirty="0"/>
          </a:p>
        </p:txBody>
      </p:sp>
    </p:spTree>
    <p:extLst>
      <p:ext uri="{BB962C8B-B14F-4D97-AF65-F5344CB8AC3E}">
        <p14:creationId xmlns:p14="http://schemas.microsoft.com/office/powerpoint/2010/main" val="2712574064"/>
      </p:ext>
    </p:extLst>
  </p:cSld>
  <p:clrMap bg1="lt1" tx1="dk1" bg2="lt2" tx2="dk2" accent1="accent1" accent2="accent2" accent3="accent3" accent4="accent4" accent5="accent5" accent6="accent6" hlink="hlink" folHlink="folHlink"/>
  <p:sldLayoutIdLst>
    <p:sldLayoutId id="2147483659" r:id="rId1"/>
    <p:sldLayoutId id="2147483651" r:id="rId2"/>
    <p:sldLayoutId id="2147483654" r:id="rId3"/>
  </p:sldLayoutIdLst>
  <p:hf hdr="0" ftr="0" dt="0"/>
  <p:txStyles>
    <p:titleStyle>
      <a:lvl1pPr algn="l" defTabSz="914400" rtl="0" eaLnBrk="1" latinLnBrk="0" hangingPunct="1">
        <a:spcBef>
          <a:spcPct val="0"/>
        </a:spcBef>
        <a:buNone/>
        <a:defRPr kumimoji="1" sz="2400" b="1"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p:titleStyle>
    <p:bodyStyle>
      <a:lvl1pPr marL="342900" indent="-342900" algn="l" defTabSz="914400" rtl="0" eaLnBrk="1" latinLnBrk="0" hangingPunct="1">
        <a:spcBef>
          <a:spcPts val="600"/>
        </a:spcBef>
        <a:spcAft>
          <a:spcPts val="600"/>
        </a:spcAft>
        <a:buClr>
          <a:srgbClr val="002060"/>
        </a:buClr>
        <a:buFont typeface="Wingdings" panose="05000000000000000000" pitchFamily="2" charset="2"/>
        <a:buChar char="l"/>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vl2pPr marL="742950" indent="-285750" algn="l" defTabSz="914400" rtl="0" eaLnBrk="1" latinLnBrk="0" hangingPunct="1">
        <a:spcBef>
          <a:spcPts val="600"/>
        </a:spcBef>
        <a:spcAft>
          <a:spcPts val="600"/>
        </a:spcAft>
        <a:buFont typeface="Arial" pitchFamily="34" charset="0"/>
        <a:buChar char="–"/>
        <a:defRPr kumimoji="1" sz="14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2pPr>
      <a:lvl3pPr marL="1143000" indent="-228600" algn="l" defTabSz="914400" rtl="0" eaLnBrk="1" latinLnBrk="0" hangingPunct="1">
        <a:spcBef>
          <a:spcPts val="600"/>
        </a:spcBef>
        <a:spcAft>
          <a:spcPts val="600"/>
        </a:spcAft>
        <a:buFont typeface="Arial" pitchFamily="34" charset="0"/>
        <a:buChar char="•"/>
        <a:defRPr kumimoji="1" sz="105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C714C62-7F34-3E00-B9EE-A9BABB93430C}"/>
            </a:ext>
          </a:extLst>
        </p:cNvPr>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8191BB0-113D-81F4-A4C0-706CEAB3E7EC}"/>
              </a:ext>
            </a:extLst>
          </p:cNvPr>
          <p:cNvSpPr>
            <a:spLocks noGrp="1"/>
          </p:cNvSpPr>
          <p:nvPr>
            <p:ph type="sldNum" sz="quarter" idx="12"/>
          </p:nvPr>
        </p:nvSpPr>
        <p:spPr>
          <a:xfrm>
            <a:off x="7594600" y="6526471"/>
            <a:ext cx="2311400" cy="365125"/>
          </a:xfrm>
        </p:spPr>
        <p:txBody>
          <a:bodyPr/>
          <a:lstStyle/>
          <a:p>
            <a:fld id="{D9550142-B990-490A-A107-ED7302A7FD52}" type="slidenum">
              <a:rPr kumimoji="1" lang="ja-JP" altLang="en-US" sz="1100" smtClean="0"/>
              <a:t>1</a:t>
            </a:fld>
            <a:endParaRPr kumimoji="1" lang="ja-JP" altLang="en-US" sz="1100" dirty="0"/>
          </a:p>
        </p:txBody>
      </p:sp>
      <p:graphicFrame>
        <p:nvGraphicFramePr>
          <p:cNvPr id="15" name="表 12">
            <a:extLst>
              <a:ext uri="{FF2B5EF4-FFF2-40B4-BE49-F238E27FC236}">
                <a16:creationId xmlns:a16="http://schemas.microsoft.com/office/drawing/2014/main" id="{CDDEF518-8284-7A9B-2D2B-AC3C52E6AE2B}"/>
              </a:ext>
            </a:extLst>
          </p:cNvPr>
          <p:cNvGraphicFramePr>
            <a:graphicFrameLocks noGrp="1"/>
          </p:cNvGraphicFramePr>
          <p:nvPr/>
        </p:nvGraphicFramePr>
        <p:xfrm>
          <a:off x="276756" y="1514155"/>
          <a:ext cx="9308446" cy="5194879"/>
        </p:xfrm>
        <a:graphic>
          <a:graphicData uri="http://schemas.openxmlformats.org/drawingml/2006/table">
            <a:tbl>
              <a:tblPr firstRow="1" bandRow="1">
                <a:tableStyleId>{5940675A-B579-460E-94D1-54222C63F5DA}</a:tableStyleId>
              </a:tblPr>
              <a:tblGrid>
                <a:gridCol w="2362328">
                  <a:extLst>
                    <a:ext uri="{9D8B030D-6E8A-4147-A177-3AD203B41FA5}">
                      <a16:colId xmlns:a16="http://schemas.microsoft.com/office/drawing/2014/main" val="2483108772"/>
                    </a:ext>
                  </a:extLst>
                </a:gridCol>
                <a:gridCol w="2959171">
                  <a:extLst>
                    <a:ext uri="{9D8B030D-6E8A-4147-A177-3AD203B41FA5}">
                      <a16:colId xmlns:a16="http://schemas.microsoft.com/office/drawing/2014/main" val="1745638244"/>
                    </a:ext>
                  </a:extLst>
                </a:gridCol>
                <a:gridCol w="3986947">
                  <a:extLst>
                    <a:ext uri="{9D8B030D-6E8A-4147-A177-3AD203B41FA5}">
                      <a16:colId xmlns:a16="http://schemas.microsoft.com/office/drawing/2014/main" val="4213187549"/>
                    </a:ext>
                  </a:extLst>
                </a:gridCol>
              </a:tblGrid>
              <a:tr h="2588109">
                <a:tc>
                  <a:txBody>
                    <a:bodyPr/>
                    <a:lstStyle/>
                    <a:p>
                      <a:r>
                        <a:rPr kumimoji="1" lang="ja-JP" altLang="en-US" sz="1600" b="1" dirty="0"/>
                        <a:t>事業概要</a:t>
                      </a:r>
                      <a:endParaRPr kumimoji="1" lang="en-US" altLang="ja-JP" sz="1600" b="1" dirty="0"/>
                    </a:p>
                    <a:p>
                      <a:endParaRPr kumimoji="1" lang="en-US" altLang="ja-JP" sz="1400" dirty="0"/>
                    </a:p>
                    <a:p>
                      <a:endParaRPr kumimoji="1" lang="en-US" altLang="ja-JP" sz="1400" dirty="0"/>
                    </a:p>
                    <a:p>
                      <a:r>
                        <a:rPr kumimoji="1" lang="en-US" altLang="ja-JP" sz="1200" dirty="0"/>
                        <a:t>【</a:t>
                      </a:r>
                      <a:r>
                        <a:rPr kumimoji="1" lang="ja-JP" altLang="en-US" sz="1200" dirty="0"/>
                        <a:t>想定事業スキーム</a:t>
                      </a:r>
                      <a:r>
                        <a:rPr kumimoji="1" lang="en-US" altLang="ja-JP" sz="1200" dirty="0"/>
                        <a:t>】</a:t>
                      </a:r>
                      <a:endParaRPr kumimoji="1" lang="ja-JP" altLang="en-US" sz="1200" dirty="0"/>
                    </a:p>
                  </a:txBody>
                  <a:tcPr/>
                </a:tc>
                <a:tc gridSpan="2">
                  <a:txBody>
                    <a:bodyPr/>
                    <a:lstStyle/>
                    <a:p>
                      <a:endParaRPr kumimoji="1" lang="ja-JP" altLang="en-US" dirty="0"/>
                    </a:p>
                  </a:txBody>
                  <a:tcPr/>
                </a:tc>
                <a:tc hMerge="1">
                  <a:txBody>
                    <a:bodyPr/>
                    <a:lstStyle/>
                    <a:p>
                      <a:endParaRPr kumimoji="1" lang="ja-JP" altLang="en-US" dirty="0"/>
                    </a:p>
                  </a:txBody>
                  <a:tcPr/>
                </a:tc>
                <a:extLst>
                  <a:ext uri="{0D108BD9-81ED-4DB2-BD59-A6C34878D82A}">
                    <a16:rowId xmlns:a16="http://schemas.microsoft.com/office/drawing/2014/main" val="323657163"/>
                  </a:ext>
                </a:extLst>
              </a:tr>
              <a:tr h="1303385">
                <a:tc gridSpan="3">
                  <a:txBody>
                    <a:bodyPr/>
                    <a:lstStyle/>
                    <a:p>
                      <a:endParaRPr kumimoji="1" lang="ja-JP" altLang="en-US" sz="1200" dirty="0"/>
                    </a:p>
                  </a:txBody>
                  <a:tcPr/>
                </a:tc>
                <a:tc hMerge="1">
                  <a:txBody>
                    <a:bodyPr/>
                    <a:lstStyle/>
                    <a:p>
                      <a:endParaRPr kumimoji="1" lang="ja-JP" altLang="en-US" dirty="0"/>
                    </a:p>
                  </a:txBody>
                  <a:tcPr/>
                </a:tc>
                <a:tc hMerge="1">
                  <a:txBody>
                    <a:bodyPr/>
                    <a:lstStyle/>
                    <a:p>
                      <a:endParaRPr kumimoji="1" lang="ja-JP" altLang="en-US" sz="1200" dirty="0"/>
                    </a:p>
                  </a:txBody>
                  <a:tcPr/>
                </a:tc>
                <a:extLst>
                  <a:ext uri="{0D108BD9-81ED-4DB2-BD59-A6C34878D82A}">
                    <a16:rowId xmlns:a16="http://schemas.microsoft.com/office/drawing/2014/main" val="3160479808"/>
                  </a:ext>
                </a:extLst>
              </a:tr>
              <a:tr h="1303385">
                <a:tc gridSpan="2">
                  <a:txBody>
                    <a:bodyPr/>
                    <a:lstStyle/>
                    <a:p>
                      <a:endParaRPr kumimoji="1" lang="ja-JP" altLang="en-US" sz="1200" dirty="0"/>
                    </a:p>
                  </a:txBody>
                  <a:tcPr/>
                </a:tc>
                <a:tc hMerge="1">
                  <a:txBody>
                    <a:bodyPr/>
                    <a:lstStyle/>
                    <a:p>
                      <a:endParaRPr kumimoji="1" lang="ja-JP" altLang="en-US"/>
                    </a:p>
                  </a:txBody>
                  <a:tcPr/>
                </a:tc>
                <a:tc>
                  <a:txBody>
                    <a:bodyPr/>
                    <a:lstStyle/>
                    <a:p>
                      <a:endParaRPr kumimoji="1" lang="ja-JP" altLang="en-US" sz="1200" dirty="0"/>
                    </a:p>
                  </a:txBody>
                  <a:tcPr/>
                </a:tc>
                <a:extLst>
                  <a:ext uri="{0D108BD9-81ED-4DB2-BD59-A6C34878D82A}">
                    <a16:rowId xmlns:a16="http://schemas.microsoft.com/office/drawing/2014/main" val="3159636933"/>
                  </a:ext>
                </a:extLst>
              </a:tr>
            </a:tbl>
          </a:graphicData>
        </a:graphic>
      </p:graphicFrame>
      <p:sp>
        <p:nvSpPr>
          <p:cNvPr id="16" name="テキスト ボックス 15">
            <a:extLst>
              <a:ext uri="{FF2B5EF4-FFF2-40B4-BE49-F238E27FC236}">
                <a16:creationId xmlns:a16="http://schemas.microsoft.com/office/drawing/2014/main" id="{0F384FF0-0294-B4F8-57E8-51A42E7AD15E}"/>
              </a:ext>
            </a:extLst>
          </p:cNvPr>
          <p:cNvSpPr txBox="1"/>
          <p:nvPr/>
        </p:nvSpPr>
        <p:spPr>
          <a:xfrm>
            <a:off x="2634350" y="1543269"/>
            <a:ext cx="4282767" cy="2416046"/>
          </a:xfrm>
          <a:prstGeom prst="rect">
            <a:avLst/>
          </a:prstGeom>
          <a:noFill/>
        </p:spPr>
        <p:txBody>
          <a:bodyPr wrap="square" rtlCol="0">
            <a:spAutoFit/>
          </a:bodyPr>
          <a:lstStyle/>
          <a:p>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事業概要を４～５行程度で簡潔に記載～～～～～～～～～～～～～～～～～～～～～～～～～～～～～～～～～～～～～～～～～～～～～～～～～～～～～～～～～～～～～～～～～～～～。</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en-US" altLang="ja-JP" sz="1600" dirty="0">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事業規模</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スケジュール</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2024</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b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br>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2025</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＊受注事業化までの全体スケジュールを記載してください。</a:t>
            </a:r>
            <a:endParaRPr kumimoji="1" lang="en-US" altLang="ja-JP"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p:txBody>
      </p:sp>
      <p:pic>
        <p:nvPicPr>
          <p:cNvPr id="11" name="図 10">
            <a:extLst>
              <a:ext uri="{FF2B5EF4-FFF2-40B4-BE49-F238E27FC236}">
                <a16:creationId xmlns:a16="http://schemas.microsoft.com/office/drawing/2014/main" id="{CBB52128-10DA-AF17-14B2-1DB40A961911}"/>
              </a:ext>
            </a:extLst>
          </p:cNvPr>
          <p:cNvPicPr>
            <a:picLocks noChangeAspect="1"/>
          </p:cNvPicPr>
          <p:nvPr/>
        </p:nvPicPr>
        <p:blipFill>
          <a:blip r:embed="rId2"/>
          <a:stretch>
            <a:fillRect/>
          </a:stretch>
        </p:blipFill>
        <p:spPr>
          <a:xfrm>
            <a:off x="6922869" y="1889394"/>
            <a:ext cx="1728192" cy="1367409"/>
          </a:xfrm>
          <a:prstGeom prst="rect">
            <a:avLst/>
          </a:prstGeom>
        </p:spPr>
      </p:pic>
      <p:sp>
        <p:nvSpPr>
          <p:cNvPr id="18" name="正方形/長方形 17">
            <a:extLst>
              <a:ext uri="{FF2B5EF4-FFF2-40B4-BE49-F238E27FC236}">
                <a16:creationId xmlns:a16="http://schemas.microsoft.com/office/drawing/2014/main" id="{3705EDB8-D5AE-AC08-4074-62F28B108ED5}"/>
              </a:ext>
            </a:extLst>
          </p:cNvPr>
          <p:cNvSpPr/>
          <p:nvPr/>
        </p:nvSpPr>
        <p:spPr bwMode="auto">
          <a:xfrm>
            <a:off x="311137" y="2806374"/>
            <a:ext cx="825439" cy="432048"/>
          </a:xfrm>
          <a:prstGeom prst="rect">
            <a:avLst/>
          </a:prstGeom>
          <a:solidFill>
            <a:schemeClr val="accent1">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A</a:t>
            </a:r>
            <a:r>
              <a:rPr kumimoji="0" lang="ja-JP" altLang="en-US" sz="1100" dirty="0">
                <a:latin typeface="Meiryo UI" panose="020B0604030504040204" pitchFamily="50" charset="-128"/>
                <a:ea typeface="Meiryo UI" panose="020B0604030504040204" pitchFamily="50" charset="-128"/>
              </a:rPr>
              <a:t>社</a:t>
            </a:r>
            <a:br>
              <a:rPr kumimoji="0" lang="en-US" altLang="ja-JP" sz="1100" dirty="0">
                <a:latin typeface="Meiryo UI" panose="020B0604030504040204" pitchFamily="50" charset="-128"/>
                <a:ea typeface="Meiryo UI" panose="020B0604030504040204" pitchFamily="50" charset="-128"/>
              </a:rPr>
            </a:br>
            <a:r>
              <a:rPr kumimoji="0" lang="ja-JP" altLang="en-US" sz="1100" dirty="0">
                <a:latin typeface="Meiryo UI" panose="020B0604030504040204" pitchFamily="50" charset="-128"/>
                <a:ea typeface="Meiryo UI" panose="020B0604030504040204" pitchFamily="50" charset="-128"/>
              </a:rPr>
              <a:t>（提案事業社）</a:t>
            </a:r>
          </a:p>
        </p:txBody>
      </p:sp>
      <p:sp>
        <p:nvSpPr>
          <p:cNvPr id="20" name="正方形/長方形 19">
            <a:extLst>
              <a:ext uri="{FF2B5EF4-FFF2-40B4-BE49-F238E27FC236}">
                <a16:creationId xmlns:a16="http://schemas.microsoft.com/office/drawing/2014/main" id="{EFE90C1D-6E50-1CE1-864E-9CD35AA386C8}"/>
              </a:ext>
            </a:extLst>
          </p:cNvPr>
          <p:cNvSpPr/>
          <p:nvPr/>
        </p:nvSpPr>
        <p:spPr bwMode="auto">
          <a:xfrm>
            <a:off x="807588" y="3498112"/>
            <a:ext cx="1332320" cy="451706"/>
          </a:xfrm>
          <a:prstGeom prst="rect">
            <a:avLst/>
          </a:prstGeom>
          <a:solidFill>
            <a:schemeClr val="accent3">
              <a:lumMod val="20000"/>
              <a:lumOff val="80000"/>
            </a:schemeClr>
          </a:solidFill>
          <a:ln w="9525">
            <a:noFill/>
            <a:miter lim="800000"/>
            <a:headEnd/>
            <a:tailEnd/>
          </a:ln>
          <a:effectLst/>
        </p:spPr>
        <p:txBody>
          <a:bodyPr wrap="none" rtlCol="0" anchor="ctr"/>
          <a:lstStyle/>
          <a:p>
            <a:pPr algn="ctr"/>
            <a:r>
              <a:rPr kumimoji="0" lang="ja-JP" altLang="en-US" sz="1100" dirty="0">
                <a:latin typeface="Meiryo UI" panose="020B0604030504040204" pitchFamily="50" charset="-128"/>
                <a:ea typeface="Meiryo UI" panose="020B0604030504040204" pitchFamily="50" charset="-128"/>
              </a:rPr>
              <a:t>現地</a:t>
            </a:r>
            <a:r>
              <a:rPr kumimoji="0" lang="en-US" altLang="ja-JP" sz="1100" dirty="0">
                <a:latin typeface="Meiryo UI" panose="020B0604030504040204" pitchFamily="50" charset="-128"/>
                <a:ea typeface="Meiryo UI" panose="020B0604030504040204" pitchFamily="50" charset="-128"/>
              </a:rPr>
              <a:t>SPC</a:t>
            </a:r>
            <a:r>
              <a:rPr kumimoji="0" lang="ja-JP" altLang="en-US" sz="1100" dirty="0">
                <a:latin typeface="Meiryo UI" panose="020B0604030504040204" pitchFamily="50" charset="-128"/>
                <a:ea typeface="Meiryo UI" panose="020B0604030504040204" pitchFamily="50" charset="-128"/>
              </a:rPr>
              <a:t>設立</a:t>
            </a:r>
          </a:p>
        </p:txBody>
      </p:sp>
      <p:cxnSp>
        <p:nvCxnSpPr>
          <p:cNvPr id="21" name="直線コネクタ 23">
            <a:extLst>
              <a:ext uri="{FF2B5EF4-FFF2-40B4-BE49-F238E27FC236}">
                <a16:creationId xmlns:a16="http://schemas.microsoft.com/office/drawing/2014/main" id="{5506BFA6-AB60-A0E9-B972-BAB189BBBDF9}"/>
              </a:ext>
            </a:extLst>
          </p:cNvPr>
          <p:cNvCxnSpPr>
            <a:cxnSpLocks/>
            <a:stCxn id="18" idx="3"/>
          </p:cNvCxnSpPr>
          <p:nvPr/>
        </p:nvCxnSpPr>
        <p:spPr>
          <a:xfrm>
            <a:off x="1136576" y="3022398"/>
            <a:ext cx="1235308" cy="104922"/>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2" name="直線コネクタ 23">
            <a:extLst>
              <a:ext uri="{FF2B5EF4-FFF2-40B4-BE49-F238E27FC236}">
                <a16:creationId xmlns:a16="http://schemas.microsoft.com/office/drawing/2014/main" id="{164CA092-7198-428C-7178-C5D71235D84A}"/>
              </a:ext>
            </a:extLst>
          </p:cNvPr>
          <p:cNvCxnSpPr>
            <a:cxnSpLocks/>
          </p:cNvCxnSpPr>
          <p:nvPr/>
        </p:nvCxnSpPr>
        <p:spPr>
          <a:xfrm rot="16200000" flipH="1">
            <a:off x="1195566" y="3264714"/>
            <a:ext cx="503644" cy="1"/>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9" name="正方形/長方形 18">
            <a:extLst>
              <a:ext uri="{FF2B5EF4-FFF2-40B4-BE49-F238E27FC236}">
                <a16:creationId xmlns:a16="http://schemas.microsoft.com/office/drawing/2014/main" id="{83764F67-1F1B-DEA2-3823-C51FDD2A006B}"/>
              </a:ext>
            </a:extLst>
          </p:cNvPr>
          <p:cNvSpPr/>
          <p:nvPr/>
        </p:nvSpPr>
        <p:spPr bwMode="auto">
          <a:xfrm>
            <a:off x="1737557" y="2855157"/>
            <a:ext cx="821714" cy="377085"/>
          </a:xfrm>
          <a:prstGeom prst="rect">
            <a:avLst/>
          </a:prstGeom>
          <a:solidFill>
            <a:schemeClr val="accent2">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B</a:t>
            </a:r>
            <a:r>
              <a:rPr kumimoji="0" lang="ja-JP" altLang="en-US" sz="1100" dirty="0">
                <a:latin typeface="Meiryo UI" panose="020B0604030504040204" pitchFamily="50" charset="-128"/>
                <a:ea typeface="Meiryo UI" panose="020B0604030504040204" pitchFamily="50" charset="-128"/>
              </a:rPr>
              <a:t>社</a:t>
            </a:r>
            <a:endParaRPr kumimoji="0" lang="en-US" altLang="ja-JP" sz="1100" dirty="0">
              <a:latin typeface="Meiryo UI" panose="020B0604030504040204" pitchFamily="50" charset="-128"/>
              <a:ea typeface="Meiryo UI" panose="020B0604030504040204" pitchFamily="50" charset="-128"/>
            </a:endParaRPr>
          </a:p>
          <a:p>
            <a:pPr algn="ctr"/>
            <a:r>
              <a:rPr kumimoji="0" lang="ja-JP" altLang="en-US" sz="1100" dirty="0">
                <a:latin typeface="Meiryo UI" panose="020B0604030504040204" pitchFamily="50" charset="-128"/>
                <a:ea typeface="Meiryo UI" panose="020B0604030504040204" pitchFamily="50" charset="-128"/>
              </a:rPr>
              <a:t>（○国企業）</a:t>
            </a:r>
          </a:p>
        </p:txBody>
      </p:sp>
      <p:sp>
        <p:nvSpPr>
          <p:cNvPr id="31" name="テキスト ボックス 30">
            <a:extLst>
              <a:ext uri="{FF2B5EF4-FFF2-40B4-BE49-F238E27FC236}">
                <a16:creationId xmlns:a16="http://schemas.microsoft.com/office/drawing/2014/main" id="{41CB87C2-0A15-FB8A-2CF0-AD10ABD36885}"/>
              </a:ext>
            </a:extLst>
          </p:cNvPr>
          <p:cNvSpPr txBox="1"/>
          <p:nvPr/>
        </p:nvSpPr>
        <p:spPr>
          <a:xfrm>
            <a:off x="272480" y="2590350"/>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51</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2" name="テキスト ボックス 31">
            <a:extLst>
              <a:ext uri="{FF2B5EF4-FFF2-40B4-BE49-F238E27FC236}">
                <a16:creationId xmlns:a16="http://schemas.microsoft.com/office/drawing/2014/main" id="{FCE784B6-AF32-7D31-2B2F-642D6A79CC6F}"/>
              </a:ext>
            </a:extLst>
          </p:cNvPr>
          <p:cNvSpPr txBox="1"/>
          <p:nvPr/>
        </p:nvSpPr>
        <p:spPr>
          <a:xfrm>
            <a:off x="1818297" y="2622692"/>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49</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3" name="テキスト ボックス 32">
            <a:extLst>
              <a:ext uri="{FF2B5EF4-FFF2-40B4-BE49-F238E27FC236}">
                <a16:creationId xmlns:a16="http://schemas.microsoft.com/office/drawing/2014/main" id="{39F7F31E-BD2E-F082-C41B-9AF0D1C319A0}"/>
              </a:ext>
            </a:extLst>
          </p:cNvPr>
          <p:cNvSpPr txBox="1"/>
          <p:nvPr/>
        </p:nvSpPr>
        <p:spPr>
          <a:xfrm>
            <a:off x="6825208" y="1534253"/>
            <a:ext cx="2511890" cy="276999"/>
          </a:xfrm>
          <a:prstGeom prst="rect">
            <a:avLst/>
          </a:prstGeom>
          <a:noFill/>
        </p:spPr>
        <p:txBody>
          <a:bodyPr wrap="square" rtlCol="0">
            <a:spAutoFit/>
          </a:bodyPr>
          <a:lstStyle/>
          <a:p>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cs typeface="Meiryo UI" panose="020B0604030504040204" pitchFamily="50" charset="-128"/>
              </a:rPr>
              <a:t>事業イメージが分かる図や写真</a:t>
            </a:r>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5" name="四角形: 角を丸くする 34">
            <a:extLst>
              <a:ext uri="{FF2B5EF4-FFF2-40B4-BE49-F238E27FC236}">
                <a16:creationId xmlns:a16="http://schemas.microsoft.com/office/drawing/2014/main" id="{D136FD8A-1B56-6DD5-69C0-4E7253F74E4B}"/>
              </a:ext>
            </a:extLst>
          </p:cNvPr>
          <p:cNvSpPr/>
          <p:nvPr/>
        </p:nvSpPr>
        <p:spPr bwMode="auto">
          <a:xfrm>
            <a:off x="557155" y="4306758"/>
            <a:ext cx="3528803" cy="294367"/>
          </a:xfrm>
          <a:prstGeom prst="roundRect">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l"/>
            <a:r>
              <a:rPr kumimoji="0" lang="ja-JP" altLang="en-US" sz="1400" b="1" dirty="0">
                <a:latin typeface="Meiryo UI" panose="020B0604030504040204" pitchFamily="50" charset="-128"/>
                <a:ea typeface="Meiryo UI" panose="020B0604030504040204" pitchFamily="50" charset="-128"/>
              </a:rPr>
              <a:t>本事業が我が国のイノベーション創出に裨益するポイント</a:t>
            </a:r>
            <a:endParaRPr kumimoji="0" lang="en-US" altLang="ja-JP" sz="1400" b="1" dirty="0">
              <a:latin typeface="Meiryo UI" panose="020B0604030504040204" pitchFamily="50" charset="-128"/>
              <a:ea typeface="Meiryo UI" panose="020B0604030504040204" pitchFamily="50" charset="-128"/>
            </a:endParaRPr>
          </a:p>
        </p:txBody>
      </p:sp>
      <p:sp>
        <p:nvSpPr>
          <p:cNvPr id="36" name="矢印: 右 35">
            <a:extLst>
              <a:ext uri="{FF2B5EF4-FFF2-40B4-BE49-F238E27FC236}">
                <a16:creationId xmlns:a16="http://schemas.microsoft.com/office/drawing/2014/main" id="{0D6223E6-C470-D3E3-5B3A-133086A42BB6}"/>
              </a:ext>
            </a:extLst>
          </p:cNvPr>
          <p:cNvSpPr/>
          <p:nvPr/>
        </p:nvSpPr>
        <p:spPr bwMode="auto">
          <a:xfrm>
            <a:off x="4907801" y="4266189"/>
            <a:ext cx="481942" cy="389286"/>
          </a:xfrm>
          <a:prstGeom prst="rightArrow">
            <a:avLst/>
          </a:prstGeom>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rtlCol="0" anchor="ctr"/>
          <a:lstStyle/>
          <a:p>
            <a:pPr algn="l"/>
            <a:endParaRPr kumimoji="0" lang="ja-JP" altLang="en-US" dirty="0">
              <a:latin typeface="Meiryo UI" panose="020B0604030504040204" pitchFamily="50" charset="-128"/>
              <a:ea typeface="Meiryo UI" panose="020B0604030504040204" pitchFamily="50" charset="-128"/>
            </a:endParaRPr>
          </a:p>
        </p:txBody>
      </p:sp>
      <p:sp>
        <p:nvSpPr>
          <p:cNvPr id="37" name="テキスト ボックス 36">
            <a:extLst>
              <a:ext uri="{FF2B5EF4-FFF2-40B4-BE49-F238E27FC236}">
                <a16:creationId xmlns:a16="http://schemas.microsoft.com/office/drawing/2014/main" id="{8517FFF0-CB87-7170-7F40-7A3D46C68446}"/>
              </a:ext>
            </a:extLst>
          </p:cNvPr>
          <p:cNvSpPr txBox="1"/>
          <p:nvPr/>
        </p:nvSpPr>
        <p:spPr>
          <a:xfrm>
            <a:off x="5585098" y="4637069"/>
            <a:ext cx="3537962" cy="600164"/>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・可能な限り定量的に（日本での雇用○人増、○○億円の</a:t>
            </a:r>
            <a:r>
              <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R&amp;D</a:t>
            </a:r>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センター設立等）</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sz="1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テキスト ボックス 38">
            <a:extLst>
              <a:ext uri="{FF2B5EF4-FFF2-40B4-BE49-F238E27FC236}">
                <a16:creationId xmlns:a16="http://schemas.microsoft.com/office/drawing/2014/main" id="{FAC6EC88-73D3-787F-6818-39603A9F1AA4}"/>
              </a:ext>
            </a:extLst>
          </p:cNvPr>
          <p:cNvSpPr txBox="1"/>
          <p:nvPr/>
        </p:nvSpPr>
        <p:spPr>
          <a:xfrm>
            <a:off x="487542" y="4637069"/>
            <a:ext cx="5570869" cy="938719"/>
          </a:xfrm>
          <a:prstGeom prst="rect">
            <a:avLst/>
          </a:prstGeom>
          <a:noFill/>
        </p:spPr>
        <p:txBody>
          <a:bodyPr wrap="square">
            <a:spAutoFit/>
          </a:bodyPr>
          <a:lstStyle/>
          <a:p>
            <a:pPr algn="l"/>
            <a:r>
              <a:rPr kumimoji="0" lang="ja-JP" altLang="en-US" sz="1100" dirty="0">
                <a:solidFill>
                  <a:srgbClr val="00B0F0"/>
                </a:solidFill>
                <a:latin typeface="Meiryo UI" panose="020B0604030504040204" pitchFamily="50" charset="-128"/>
                <a:ea typeface="Meiryo UI" panose="020B0604030504040204" pitchFamily="50" charset="-128"/>
              </a:rPr>
              <a:t>例）事業で得られるビッグデータを日本に還元、</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　　　国際ルール・標準の日本標準の獲得、現地高度人材の呼び込み等</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（可能な限り定量的に・・・年間○○件のデータや実証例の獲得、創出等）</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latin typeface="Meiryo UI" panose="020B0604030504040204" pitchFamily="50" charset="-128"/>
                <a:ea typeface="Meiryo UI" panose="020B0604030504040204" pitchFamily="50" charset="-128"/>
              </a:rPr>
              <a:t>　　　</a:t>
            </a:r>
            <a:endParaRPr kumimoji="0" lang="en-US" altLang="ja-JP" sz="1100" dirty="0">
              <a:latin typeface="Meiryo UI" panose="020B0604030504040204" pitchFamily="50" charset="-128"/>
              <a:ea typeface="Meiryo UI" panose="020B0604030504040204" pitchFamily="50" charset="-128"/>
            </a:endParaRPr>
          </a:p>
          <a:p>
            <a:pPr algn="l"/>
            <a:r>
              <a:rPr kumimoji="0" lang="ja-JP" altLang="en-US" sz="1100" dirty="0">
                <a:latin typeface="Meiryo UI" panose="020B0604030504040204" pitchFamily="50" charset="-128"/>
                <a:ea typeface="Meiryo UI" panose="020B0604030504040204" pitchFamily="50" charset="-128"/>
              </a:rPr>
              <a:t>　　　</a:t>
            </a:r>
          </a:p>
        </p:txBody>
      </p:sp>
      <p:sp>
        <p:nvSpPr>
          <p:cNvPr id="40" name="四角形: 角を丸くする 39">
            <a:extLst>
              <a:ext uri="{FF2B5EF4-FFF2-40B4-BE49-F238E27FC236}">
                <a16:creationId xmlns:a16="http://schemas.microsoft.com/office/drawing/2014/main" id="{085FEDC8-0B1A-3F41-03CC-64664D01A9F9}"/>
              </a:ext>
            </a:extLst>
          </p:cNvPr>
          <p:cNvSpPr/>
          <p:nvPr/>
        </p:nvSpPr>
        <p:spPr bwMode="auto">
          <a:xfrm>
            <a:off x="375506" y="4296817"/>
            <a:ext cx="4282767" cy="299125"/>
          </a:xfrm>
          <a:prstGeom prst="roundRect">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l"/>
            <a:r>
              <a:rPr kumimoji="0" lang="ja-JP" altLang="en-US" sz="1400" b="1" dirty="0">
                <a:latin typeface="Meiryo UI" panose="020B0604030504040204" pitchFamily="50" charset="-128"/>
                <a:ea typeface="Meiryo UI" panose="020B0604030504040204" pitchFamily="50" charset="-128"/>
              </a:rPr>
              <a:t>本事業が我が国のイノベーション創出に裨益するポイント</a:t>
            </a:r>
            <a:endParaRPr kumimoji="0" lang="en-US" altLang="ja-JP" sz="1400" b="1" dirty="0">
              <a:latin typeface="Meiryo UI" panose="020B0604030504040204" pitchFamily="50" charset="-128"/>
              <a:ea typeface="Meiryo UI" panose="020B0604030504040204" pitchFamily="50" charset="-128"/>
            </a:endParaRPr>
          </a:p>
        </p:txBody>
      </p:sp>
      <p:sp>
        <p:nvSpPr>
          <p:cNvPr id="41" name="四角形: 角を丸くする 40">
            <a:extLst>
              <a:ext uri="{FF2B5EF4-FFF2-40B4-BE49-F238E27FC236}">
                <a16:creationId xmlns:a16="http://schemas.microsoft.com/office/drawing/2014/main" id="{331F7941-8136-11B3-575A-C7D3A69071DB}"/>
              </a:ext>
            </a:extLst>
          </p:cNvPr>
          <p:cNvSpPr/>
          <p:nvPr/>
        </p:nvSpPr>
        <p:spPr bwMode="auto">
          <a:xfrm>
            <a:off x="5660507" y="4304531"/>
            <a:ext cx="3528803" cy="294367"/>
          </a:xfrm>
          <a:prstGeom prst="roundRect">
            <a:avLst/>
          </a:prstGeom>
          <a:solidFill>
            <a:schemeClr val="accent5"/>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l"/>
            <a:r>
              <a:rPr kumimoji="0" lang="ja-JP" altLang="en-US" sz="1400" b="1" dirty="0">
                <a:latin typeface="Meiryo UI" panose="020B0604030504040204" pitchFamily="50" charset="-128"/>
                <a:ea typeface="Meiryo UI" panose="020B0604030504040204" pitchFamily="50" charset="-128"/>
              </a:rPr>
              <a:t>結果生み出される国内雇用・投資効果等</a:t>
            </a:r>
            <a:endParaRPr kumimoji="0" lang="en-US" altLang="ja-JP" sz="1400" b="1" dirty="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824C5111-7763-0E15-E1EF-CF7C73CE98AF}"/>
              </a:ext>
            </a:extLst>
          </p:cNvPr>
          <p:cNvSpPr txBox="1"/>
          <p:nvPr/>
        </p:nvSpPr>
        <p:spPr>
          <a:xfrm flipH="1">
            <a:off x="487542" y="5483667"/>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●注視すべき他国政府等の支援スキーム（あれば）</a:t>
            </a:r>
          </a:p>
        </p:txBody>
      </p:sp>
      <p:sp>
        <p:nvSpPr>
          <p:cNvPr id="7" name="テキスト ボックス 6">
            <a:extLst>
              <a:ext uri="{FF2B5EF4-FFF2-40B4-BE49-F238E27FC236}">
                <a16:creationId xmlns:a16="http://schemas.microsoft.com/office/drawing/2014/main" id="{83E7FE43-9754-F4EC-2F82-B90899603C99}"/>
              </a:ext>
            </a:extLst>
          </p:cNvPr>
          <p:cNvSpPr txBox="1"/>
          <p:nvPr/>
        </p:nvSpPr>
        <p:spPr>
          <a:xfrm flipH="1">
            <a:off x="529418" y="5776931"/>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他国ライバル企業等と競争条件が劣後しかねない他国政府の補助金等があれば、以下記載のこと。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・補助事業名（どこの国・政府等の事業か分かるよう）</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・具体的な補助率や上限等分かる範囲で記載</a:t>
            </a:r>
          </a:p>
        </p:txBody>
      </p:sp>
      <p:sp>
        <p:nvSpPr>
          <p:cNvPr id="8" name="テキスト ボックス 7">
            <a:extLst>
              <a:ext uri="{FF2B5EF4-FFF2-40B4-BE49-F238E27FC236}">
                <a16:creationId xmlns:a16="http://schemas.microsoft.com/office/drawing/2014/main" id="{4E30C7B1-3BC9-3959-A818-CD58531A2989}"/>
              </a:ext>
            </a:extLst>
          </p:cNvPr>
          <p:cNvSpPr txBox="1"/>
          <p:nvPr/>
        </p:nvSpPr>
        <p:spPr>
          <a:xfrm flipH="1">
            <a:off x="5746513" y="5483291"/>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●その他留意事項（あれば）</a:t>
            </a:r>
          </a:p>
        </p:txBody>
      </p:sp>
      <p:sp>
        <p:nvSpPr>
          <p:cNvPr id="9" name="テキスト ボックス 8">
            <a:extLst>
              <a:ext uri="{FF2B5EF4-FFF2-40B4-BE49-F238E27FC236}">
                <a16:creationId xmlns:a16="http://schemas.microsoft.com/office/drawing/2014/main" id="{2102BE8A-C4C9-983E-BA0C-F23973F283FF}"/>
              </a:ext>
            </a:extLst>
          </p:cNvPr>
          <p:cNvSpPr txBox="1"/>
          <p:nvPr/>
        </p:nvSpPr>
        <p:spPr>
          <a:xfrm flipH="1">
            <a:off x="5732646" y="5724628"/>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企業の本気度や政府支援への具体的な要望等記載のこと。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・○○億円程度の補助（又は委託？）がないと～～のため</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　本事業が成立しない　等</a:t>
            </a:r>
            <a:br>
              <a:rPr kumimoji="1" lang="en-US" altLang="ja-JP" sz="1100" dirty="0">
                <a:latin typeface="Meiryo UI" panose="020B0604030504040204" pitchFamily="50" charset="-128"/>
                <a:ea typeface="Meiryo UI" panose="020B0604030504040204" pitchFamily="50" charset="-128"/>
                <a:cs typeface="Meiryo UI" panose="020B0604030504040204" pitchFamily="50" charset="-128"/>
              </a:rPr>
            </a:br>
            <a:endParaRPr kumimoji="1" lang="ja-JP" altLang="en-US" sz="1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3" name="テキスト ボックス 22">
            <a:extLst>
              <a:ext uri="{FF2B5EF4-FFF2-40B4-BE49-F238E27FC236}">
                <a16:creationId xmlns:a16="http://schemas.microsoft.com/office/drawing/2014/main" id="{FF3F2B5A-7445-6FBF-EB65-0365696EC89B}"/>
              </a:ext>
            </a:extLst>
          </p:cNvPr>
          <p:cNvSpPr txBox="1"/>
          <p:nvPr/>
        </p:nvSpPr>
        <p:spPr>
          <a:xfrm>
            <a:off x="1493" y="-3100"/>
            <a:ext cx="9442182" cy="276999"/>
          </a:xfrm>
          <a:prstGeom prst="rect">
            <a:avLst/>
          </a:prstGeom>
          <a:noFill/>
        </p:spPr>
        <p:txBody>
          <a:bodyPr wrap="square" rtlCol="0">
            <a:spAutoFit/>
          </a:bodyPr>
          <a:lstStyle/>
          <a:p>
            <a:r>
              <a:rPr lang="ja-JP" altLang="en-US" sz="1200" b="1" dirty="0">
                <a:latin typeface="Meiryo UI" panose="020B0604030504040204" pitchFamily="50" charset="-128"/>
                <a:ea typeface="Meiryo UI" panose="020B0604030504040204" pitchFamily="50" charset="-128"/>
                <a:cs typeface="Meiryo UI" panose="020B0604030504040204" pitchFamily="50" charset="-128"/>
              </a:rPr>
              <a:t>令和６年度補正グローバルサウス未来志向型共創等事業費補助金（小規模実証・ＦＳ事業：一次公募）</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 name="四角形: 角を丸くする 4">
            <a:extLst>
              <a:ext uri="{FF2B5EF4-FFF2-40B4-BE49-F238E27FC236}">
                <a16:creationId xmlns:a16="http://schemas.microsoft.com/office/drawing/2014/main" id="{349A4240-B031-910B-4A51-B922CED2864C}"/>
              </a:ext>
            </a:extLst>
          </p:cNvPr>
          <p:cNvSpPr/>
          <p:nvPr/>
        </p:nvSpPr>
        <p:spPr bwMode="auto">
          <a:xfrm>
            <a:off x="8176012" y="44624"/>
            <a:ext cx="1745540" cy="269385"/>
          </a:xfrm>
          <a:prstGeom prst="roundRect">
            <a:avLst/>
          </a:prstGeom>
          <a:solidFill>
            <a:srgbClr val="C00000"/>
          </a:solidFill>
          <a:ln>
            <a:noFill/>
          </a:ln>
        </p:spPr>
        <p:style>
          <a:lnRef idx="0">
            <a:scrgbClr r="0" g="0" b="0"/>
          </a:lnRef>
          <a:fillRef idx="0">
            <a:scrgbClr r="0" g="0" b="0"/>
          </a:fillRef>
          <a:effectRef idx="0">
            <a:scrgbClr r="0" g="0" b="0"/>
          </a:effectRef>
          <a:fontRef idx="minor">
            <a:schemeClr val="lt1"/>
          </a:fontRef>
        </p:style>
        <p:txBody>
          <a:bodyPr wrap="none" rtlCol="0" anchor="ctr"/>
          <a:lstStyle/>
          <a:p>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様式２別添１</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類型１</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0" name="表 12">
            <a:extLst>
              <a:ext uri="{FF2B5EF4-FFF2-40B4-BE49-F238E27FC236}">
                <a16:creationId xmlns:a16="http://schemas.microsoft.com/office/drawing/2014/main" id="{3ABAD51A-35EB-3879-C6D9-3FB3BC7F08D7}"/>
              </a:ext>
            </a:extLst>
          </p:cNvPr>
          <p:cNvGraphicFramePr>
            <a:graphicFrameLocks noGrp="1"/>
          </p:cNvGraphicFramePr>
          <p:nvPr>
            <p:extLst>
              <p:ext uri="{D42A27DB-BD31-4B8C-83A1-F6EECF244321}">
                <p14:modId xmlns:p14="http://schemas.microsoft.com/office/powerpoint/2010/main" val="3179431020"/>
              </p:ext>
            </p:extLst>
          </p:nvPr>
        </p:nvGraphicFramePr>
        <p:xfrm>
          <a:off x="270548" y="345639"/>
          <a:ext cx="9308447" cy="1185080"/>
        </p:xfrm>
        <a:graphic>
          <a:graphicData uri="http://schemas.openxmlformats.org/drawingml/2006/table">
            <a:tbl>
              <a:tblPr firstRow="1" bandRow="1">
                <a:tableStyleId>{5940675A-B579-460E-94D1-54222C63F5DA}</a:tableStyleId>
              </a:tblPr>
              <a:tblGrid>
                <a:gridCol w="847749">
                  <a:extLst>
                    <a:ext uri="{9D8B030D-6E8A-4147-A177-3AD203B41FA5}">
                      <a16:colId xmlns:a16="http://schemas.microsoft.com/office/drawing/2014/main" val="2483108772"/>
                    </a:ext>
                  </a:extLst>
                </a:gridCol>
                <a:gridCol w="923858">
                  <a:extLst>
                    <a:ext uri="{9D8B030D-6E8A-4147-A177-3AD203B41FA5}">
                      <a16:colId xmlns:a16="http://schemas.microsoft.com/office/drawing/2014/main" val="2075099082"/>
                    </a:ext>
                  </a:extLst>
                </a:gridCol>
                <a:gridCol w="3695433">
                  <a:extLst>
                    <a:ext uri="{9D8B030D-6E8A-4147-A177-3AD203B41FA5}">
                      <a16:colId xmlns:a16="http://schemas.microsoft.com/office/drawing/2014/main" val="4265466631"/>
                    </a:ext>
                  </a:extLst>
                </a:gridCol>
                <a:gridCol w="943604">
                  <a:extLst>
                    <a:ext uri="{9D8B030D-6E8A-4147-A177-3AD203B41FA5}">
                      <a16:colId xmlns:a16="http://schemas.microsoft.com/office/drawing/2014/main" val="1745638244"/>
                    </a:ext>
                  </a:extLst>
                </a:gridCol>
                <a:gridCol w="2897803">
                  <a:extLst>
                    <a:ext uri="{9D8B030D-6E8A-4147-A177-3AD203B41FA5}">
                      <a16:colId xmlns:a16="http://schemas.microsoft.com/office/drawing/2014/main" val="818869120"/>
                    </a:ext>
                  </a:extLst>
                </a:gridCol>
              </a:tblGrid>
              <a:tr h="423080">
                <a:tc>
                  <a:txBody>
                    <a:bodyPr/>
                    <a:lstStyle/>
                    <a:p>
                      <a:r>
                        <a:rPr kumimoji="1" lang="ja-JP" altLang="en-US" sz="1400" b="1" dirty="0"/>
                        <a:t>事業名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ja-JP" sz="1600" kern="1200" dirty="0">
                          <a:solidFill>
                            <a:schemeClr val="tx1"/>
                          </a:solidFill>
                          <a:effectLst/>
                          <a:latin typeface="+mn-lt"/>
                          <a:ea typeface="+mn-ea"/>
                          <a:cs typeface="+mn-cs"/>
                        </a:rPr>
                        <a:t>○○○国／□□□調査事業</a:t>
                      </a:r>
                      <a:r>
                        <a:rPr kumimoji="1" lang="en-US" altLang="ja-JP" sz="1600" kern="1200" dirty="0">
                          <a:solidFill>
                            <a:schemeClr val="tx1"/>
                          </a:solidFill>
                          <a:effectLst/>
                          <a:latin typeface="+mn-lt"/>
                          <a:ea typeface="+mn-ea"/>
                          <a:cs typeface="+mn-cs"/>
                        </a:rPr>
                        <a:t>or</a:t>
                      </a:r>
                      <a:r>
                        <a:rPr kumimoji="1" lang="ja-JP" altLang="ja-JP" sz="1600" kern="1200" dirty="0">
                          <a:solidFill>
                            <a:schemeClr val="tx1"/>
                          </a:solidFill>
                          <a:effectLst/>
                          <a:latin typeface="+mn-lt"/>
                          <a:ea typeface="+mn-ea"/>
                          <a:cs typeface="+mn-cs"/>
                        </a:rPr>
                        <a:t>□□□実証事</a:t>
                      </a:r>
                      <a:r>
                        <a:rPr kumimoji="1" lang="ja-JP" altLang="en-US" sz="1600" kern="1200" dirty="0">
                          <a:solidFill>
                            <a:schemeClr val="tx1"/>
                          </a:solidFill>
                          <a:effectLst/>
                          <a:latin typeface="+mn-lt"/>
                          <a:ea typeface="+mn-ea"/>
                          <a:cs typeface="+mn-cs"/>
                        </a:rPr>
                        <a:t>業</a:t>
                      </a:r>
                      <a:endParaRPr kumimoji="1" lang="ja-JP" altLang="ja-JP" sz="1600" kern="1200" dirty="0">
                        <a:solidFill>
                          <a:schemeClr val="tx1"/>
                        </a:solidFill>
                        <a:effectLst/>
                        <a:latin typeface="+mn-lt"/>
                        <a:ea typeface="+mn-ea"/>
                        <a:cs typeface="+mn-cs"/>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ja-JP" sz="1600" kern="1200" dirty="0">
                        <a:solidFill>
                          <a:schemeClr val="tx1"/>
                        </a:solidFill>
                        <a:effectLst/>
                        <a:latin typeface="+mn-lt"/>
                        <a:ea typeface="+mn-ea"/>
                        <a:cs typeface="+mn-cs"/>
                      </a:endParaRPr>
                    </a:p>
                  </a:txBody>
                  <a:tcPr/>
                </a:tc>
                <a:tc>
                  <a:txBody>
                    <a:bodyPr/>
                    <a:lstStyle/>
                    <a:p>
                      <a:r>
                        <a:rPr kumimoji="1" lang="ja-JP" altLang="en-US" sz="1400" b="1" dirty="0"/>
                        <a:t>事業類型</a:t>
                      </a:r>
                      <a:endParaRPr kumimoji="1" lang="en-US" altLang="ja-JP" sz="1400" b="1" dirty="0"/>
                    </a:p>
                  </a:txBody>
                  <a:tcPr/>
                </a:tc>
                <a:tc>
                  <a:txBody>
                    <a:bodyPr/>
                    <a:lstStyle/>
                    <a:p>
                      <a:r>
                        <a:rPr kumimoji="1" lang="ja-JP" altLang="en-US" sz="1100" b="1" dirty="0">
                          <a:solidFill>
                            <a:srgbClr val="C00000"/>
                          </a:solidFill>
                        </a:rPr>
                        <a:t>類型１</a:t>
                      </a:r>
                      <a:r>
                        <a:rPr kumimoji="1" lang="ja-JP" altLang="en-US" sz="1100" b="1" dirty="0"/>
                        <a:t>・類型２・類型３</a:t>
                      </a:r>
                    </a:p>
                    <a:p>
                      <a:r>
                        <a:rPr kumimoji="1" lang="en-US" altLang="ja-JP" sz="700" b="1" dirty="0">
                          <a:solidFill>
                            <a:schemeClr val="tx1"/>
                          </a:solidFill>
                        </a:rPr>
                        <a:t>※</a:t>
                      </a:r>
                      <a:r>
                        <a:rPr kumimoji="1" lang="ja-JP" altLang="en-US" sz="700" b="1" dirty="0">
                          <a:solidFill>
                            <a:schemeClr val="tx1"/>
                          </a:solidFill>
                        </a:rPr>
                        <a:t>該当する類型を全て丸囲みしてください。（複数選択可）</a:t>
                      </a:r>
                      <a:endParaRPr kumimoji="1" lang="en-US" altLang="ja-JP" sz="700" b="1" dirty="0">
                        <a:solidFill>
                          <a:schemeClr val="tx1"/>
                        </a:solidFill>
                      </a:endParaRPr>
                    </a:p>
                  </a:txBody>
                  <a:tcPr/>
                </a:tc>
                <a:extLst>
                  <a:ext uri="{0D108BD9-81ED-4DB2-BD59-A6C34878D82A}">
                    <a16:rowId xmlns:a16="http://schemas.microsoft.com/office/drawing/2014/main" val="719923839"/>
                  </a:ext>
                </a:extLst>
              </a:tr>
              <a:tr h="327546">
                <a:tc>
                  <a:txBody>
                    <a:bodyPr/>
                    <a:lstStyle/>
                    <a:p>
                      <a:r>
                        <a:rPr kumimoji="1" lang="ja-JP" altLang="en-US" sz="1400" b="1" dirty="0"/>
                        <a:t>企業名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dirty="0"/>
                        <a:t>○○○</a:t>
                      </a:r>
                      <a:r>
                        <a:rPr kumimoji="1" lang="ja-JP" altLang="en-US" sz="900" dirty="0">
                          <a:solidFill>
                            <a:srgbClr val="00B0F0"/>
                          </a:solidFill>
                        </a:rPr>
                        <a:t>＊</a:t>
                      </a:r>
                      <a:r>
                        <a:rPr kumimoji="1" lang="ja-JP" altLang="en-US" sz="900" kern="1200" dirty="0">
                          <a:solidFill>
                            <a:srgbClr val="00B0F0"/>
                          </a:solidFill>
                          <a:effectLst/>
                          <a:latin typeface="+mn-lt"/>
                          <a:ea typeface="+mn-ea"/>
                          <a:cs typeface="+mn-cs"/>
                        </a:rPr>
                        <a:t>共同申請の場合、他の構成員となる企業・団体名も記入してください。</a:t>
                      </a:r>
                      <a:endParaRPr kumimoji="1" lang="ja-JP" altLang="en-US" sz="900" dirty="0">
                        <a:solidFill>
                          <a:srgbClr val="00B0F0"/>
                        </a:solidFill>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900" dirty="0"/>
                    </a:p>
                  </a:txBody>
                  <a:tcPr/>
                </a:tc>
                <a:tc>
                  <a:txBody>
                    <a:bodyPr/>
                    <a:lstStyle/>
                    <a:p>
                      <a:r>
                        <a:rPr kumimoji="1" lang="ja-JP" altLang="en-US" sz="1400" b="1" dirty="0">
                          <a:solidFill>
                            <a:schemeClr val="tx1"/>
                          </a:solidFill>
                        </a:rPr>
                        <a:t>事業形態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200" b="1" dirty="0">
                          <a:solidFill>
                            <a:schemeClr val="tx1"/>
                          </a:solidFill>
                        </a:rPr>
                        <a:t>FS</a:t>
                      </a:r>
                      <a:r>
                        <a:rPr kumimoji="1" lang="ja-JP" altLang="en-US" sz="1200" b="1" dirty="0">
                          <a:solidFill>
                            <a:schemeClr val="tx1"/>
                          </a:solidFill>
                        </a:rPr>
                        <a:t>　</a:t>
                      </a:r>
                      <a:r>
                        <a:rPr kumimoji="1" lang="en-US" altLang="ja-JP" sz="1200" b="1" dirty="0">
                          <a:solidFill>
                            <a:schemeClr val="tx1"/>
                          </a:solidFill>
                        </a:rPr>
                        <a:t>or </a:t>
                      </a:r>
                      <a:r>
                        <a:rPr kumimoji="1" lang="ja-JP" altLang="en-US" sz="1200" b="1" dirty="0">
                          <a:solidFill>
                            <a:schemeClr val="tx1"/>
                          </a:solidFill>
                        </a:rPr>
                        <a:t>　小規模実証</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700" b="1" dirty="0">
                          <a:solidFill>
                            <a:schemeClr val="tx1"/>
                          </a:solidFill>
                        </a:rPr>
                        <a:t>※</a:t>
                      </a:r>
                      <a:r>
                        <a:rPr kumimoji="1" lang="ja-JP" altLang="en-US" sz="700" b="1" dirty="0">
                          <a:solidFill>
                            <a:schemeClr val="tx1"/>
                          </a:solidFill>
                        </a:rPr>
                        <a:t>該当する事業形態を記載してください。</a:t>
                      </a:r>
                    </a:p>
                  </a:txBody>
                  <a:tcPr anchor="ctr"/>
                </a:tc>
                <a:extLst>
                  <a:ext uri="{0D108BD9-81ED-4DB2-BD59-A6C34878D82A}">
                    <a16:rowId xmlns:a16="http://schemas.microsoft.com/office/drawing/2014/main" val="2048864446"/>
                  </a:ext>
                </a:extLst>
              </a:tr>
              <a:tr h="327546">
                <a:tc gridSpan="2">
                  <a:txBody>
                    <a:bodyPr/>
                    <a:lstStyle/>
                    <a:p>
                      <a:r>
                        <a:rPr kumimoji="1" lang="ja-JP" altLang="en-US" sz="1400" b="1" dirty="0"/>
                        <a:t>事業対象国</a:t>
                      </a:r>
                    </a:p>
                  </a:txBody>
                  <a:tcPr/>
                </a:tc>
                <a:tc hMerge="1">
                  <a:txBody>
                    <a:bodyPr/>
                    <a:lstStyle/>
                    <a:p>
                      <a:endParaRPr kumimoji="1" lang="ja-JP" altLang="en-US"/>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800" dirty="0"/>
                        <a:t>○○○</a:t>
                      </a:r>
                    </a:p>
                  </a:txBody>
                  <a:tcPr/>
                </a:tc>
                <a:tc>
                  <a:txBody>
                    <a:bodyPr/>
                    <a:lstStyle/>
                    <a:p>
                      <a:r>
                        <a:rPr kumimoji="1" lang="ja-JP" altLang="en-US" sz="1400" b="1" dirty="0">
                          <a:solidFill>
                            <a:schemeClr val="tx1"/>
                          </a:solidFill>
                        </a:rPr>
                        <a:t>対象分野</a:t>
                      </a:r>
                      <a:endParaRPr kumimoji="1" lang="en-US" altLang="ja-JP" sz="1400" b="1"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1" dirty="0">
                          <a:solidFill>
                            <a:schemeClr val="tx1"/>
                          </a:solidFill>
                        </a:rPr>
                        <a:t>ＧＸ分野 </a:t>
                      </a:r>
                      <a:r>
                        <a:rPr kumimoji="1" lang="en-US" altLang="ja-JP" sz="1200" b="1" dirty="0">
                          <a:solidFill>
                            <a:schemeClr val="tx1"/>
                          </a:solidFill>
                        </a:rPr>
                        <a:t>or </a:t>
                      </a:r>
                      <a:r>
                        <a:rPr kumimoji="1" lang="ja-JP" altLang="en-US" sz="1200" b="1" dirty="0">
                          <a:solidFill>
                            <a:schemeClr val="tx1"/>
                          </a:solidFill>
                        </a:rPr>
                        <a:t>ＤＸ分野 </a:t>
                      </a:r>
                      <a:r>
                        <a:rPr kumimoji="1" lang="en-US" altLang="ja-JP" sz="1200" b="1" dirty="0">
                          <a:solidFill>
                            <a:schemeClr val="tx1"/>
                          </a:solidFill>
                        </a:rPr>
                        <a:t>or </a:t>
                      </a:r>
                      <a:r>
                        <a:rPr kumimoji="1" lang="ja-JP" altLang="en-US" sz="1200" b="1" dirty="0">
                          <a:solidFill>
                            <a:schemeClr val="tx1"/>
                          </a:solidFill>
                        </a:rPr>
                        <a:t>経済安保分野</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700" b="1" dirty="0">
                          <a:solidFill>
                            <a:schemeClr val="tx1"/>
                          </a:solidFill>
                        </a:rPr>
                        <a:t>※</a:t>
                      </a:r>
                      <a:r>
                        <a:rPr kumimoji="1" lang="ja-JP" altLang="en-US" sz="700" b="1" dirty="0">
                          <a:solidFill>
                            <a:schemeClr val="tx1"/>
                          </a:solidFill>
                        </a:rPr>
                        <a:t>該当する対象分野を記載してください。（複数選択可）</a:t>
                      </a:r>
                    </a:p>
                  </a:txBody>
                  <a:tcPr anchor="ctr"/>
                </a:tc>
                <a:extLst>
                  <a:ext uri="{0D108BD9-81ED-4DB2-BD59-A6C34878D82A}">
                    <a16:rowId xmlns:a16="http://schemas.microsoft.com/office/drawing/2014/main" val="513404069"/>
                  </a:ext>
                </a:extLst>
              </a:tr>
            </a:tbl>
          </a:graphicData>
        </a:graphic>
      </p:graphicFrame>
      <p:sp>
        <p:nvSpPr>
          <p:cNvPr id="3" name="正方形/長方形 2">
            <a:extLst>
              <a:ext uri="{FF2B5EF4-FFF2-40B4-BE49-F238E27FC236}">
                <a16:creationId xmlns:a16="http://schemas.microsoft.com/office/drawing/2014/main" id="{BBADFC3F-0F14-82EB-4063-B7B3B2AD690F}"/>
              </a:ext>
            </a:extLst>
          </p:cNvPr>
          <p:cNvSpPr/>
          <p:nvPr/>
        </p:nvSpPr>
        <p:spPr>
          <a:xfrm rot="21008454">
            <a:off x="827750" y="2641122"/>
            <a:ext cx="8648522" cy="2185214"/>
          </a:xfrm>
          <a:prstGeom prst="rect">
            <a:avLst/>
          </a:prstGeom>
          <a:noFill/>
        </p:spPr>
        <p:txBody>
          <a:bodyPr wrap="none" lIns="91440" tIns="45720" rIns="91440" bIns="45720">
            <a:spAutoFit/>
          </a:bodyPr>
          <a:lstStyle/>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類型１に最も当てはまる場合は、</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このシートにご記入ください。</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rPr>
              <a:t>※</a:t>
            </a:r>
            <a:r>
              <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rPr>
              <a:t>この記述は提出時に削除してください。</a:t>
            </a:r>
            <a:endPar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また、様式中の</a:t>
            </a:r>
            <a:r>
              <a:rPr lang="ja-JP" altLang="en-US" sz="2400" b="1" dirty="0">
                <a:ln w="6600">
                  <a:solidFill>
                    <a:schemeClr val="accent2"/>
                  </a:solidFill>
                  <a:prstDash val="solid"/>
                </a:ln>
                <a:solidFill>
                  <a:srgbClr val="00B0F0"/>
                </a:solidFill>
                <a:effectLst>
                  <a:outerShdw dist="38100" dir="2700000" algn="tl" rotWithShape="0">
                    <a:schemeClr val="accent2"/>
                  </a:outerShdw>
                </a:effectLst>
              </a:rPr>
              <a:t>青文字</a:t>
            </a: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も削除してください。</a:t>
            </a:r>
            <a:endPar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endParaRPr>
          </a:p>
        </p:txBody>
      </p:sp>
    </p:spTree>
    <p:extLst>
      <p:ext uri="{BB962C8B-B14F-4D97-AF65-F5344CB8AC3E}">
        <p14:creationId xmlns:p14="http://schemas.microsoft.com/office/powerpoint/2010/main" val="108038762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12"/>
          </p:nvPr>
        </p:nvSpPr>
        <p:spPr>
          <a:xfrm>
            <a:off x="7594600" y="6526471"/>
            <a:ext cx="2311400" cy="365125"/>
          </a:xfrm>
        </p:spPr>
        <p:txBody>
          <a:bodyPr/>
          <a:lstStyle/>
          <a:p>
            <a:fld id="{D9550142-B990-490A-A107-ED7302A7FD52}" type="slidenum">
              <a:rPr kumimoji="1" lang="ja-JP" altLang="en-US" sz="1100" smtClean="0"/>
              <a:t>2</a:t>
            </a:fld>
            <a:endParaRPr kumimoji="1" lang="ja-JP" altLang="en-US" sz="1100" dirty="0"/>
          </a:p>
        </p:txBody>
      </p:sp>
      <p:graphicFrame>
        <p:nvGraphicFramePr>
          <p:cNvPr id="15" name="表 12">
            <a:extLst>
              <a:ext uri="{FF2B5EF4-FFF2-40B4-BE49-F238E27FC236}">
                <a16:creationId xmlns:a16="http://schemas.microsoft.com/office/drawing/2014/main" id="{304E054C-A28C-180F-379F-01F14D5C4DAA}"/>
              </a:ext>
            </a:extLst>
          </p:cNvPr>
          <p:cNvGraphicFramePr>
            <a:graphicFrameLocks noGrp="1"/>
          </p:cNvGraphicFramePr>
          <p:nvPr/>
        </p:nvGraphicFramePr>
        <p:xfrm>
          <a:off x="276756" y="1514155"/>
          <a:ext cx="9308446" cy="5194879"/>
        </p:xfrm>
        <a:graphic>
          <a:graphicData uri="http://schemas.openxmlformats.org/drawingml/2006/table">
            <a:tbl>
              <a:tblPr firstRow="1" bandRow="1">
                <a:tableStyleId>{5940675A-B579-460E-94D1-54222C63F5DA}</a:tableStyleId>
              </a:tblPr>
              <a:tblGrid>
                <a:gridCol w="2362328">
                  <a:extLst>
                    <a:ext uri="{9D8B030D-6E8A-4147-A177-3AD203B41FA5}">
                      <a16:colId xmlns:a16="http://schemas.microsoft.com/office/drawing/2014/main" val="2483108772"/>
                    </a:ext>
                  </a:extLst>
                </a:gridCol>
                <a:gridCol w="2959171">
                  <a:extLst>
                    <a:ext uri="{9D8B030D-6E8A-4147-A177-3AD203B41FA5}">
                      <a16:colId xmlns:a16="http://schemas.microsoft.com/office/drawing/2014/main" val="1745638244"/>
                    </a:ext>
                  </a:extLst>
                </a:gridCol>
                <a:gridCol w="3986947">
                  <a:extLst>
                    <a:ext uri="{9D8B030D-6E8A-4147-A177-3AD203B41FA5}">
                      <a16:colId xmlns:a16="http://schemas.microsoft.com/office/drawing/2014/main" val="4213187549"/>
                    </a:ext>
                  </a:extLst>
                </a:gridCol>
              </a:tblGrid>
              <a:tr h="2588109">
                <a:tc>
                  <a:txBody>
                    <a:bodyPr/>
                    <a:lstStyle/>
                    <a:p>
                      <a:r>
                        <a:rPr kumimoji="1" lang="ja-JP" altLang="en-US" sz="1600" b="1" dirty="0"/>
                        <a:t>事業概要</a:t>
                      </a:r>
                      <a:endParaRPr kumimoji="1" lang="en-US" altLang="ja-JP" sz="1600" b="1" dirty="0"/>
                    </a:p>
                    <a:p>
                      <a:endParaRPr kumimoji="1" lang="en-US" altLang="ja-JP" sz="1400" dirty="0"/>
                    </a:p>
                    <a:p>
                      <a:endParaRPr kumimoji="1" lang="en-US" altLang="ja-JP" sz="1400" dirty="0"/>
                    </a:p>
                    <a:p>
                      <a:r>
                        <a:rPr kumimoji="1" lang="en-US" altLang="ja-JP" sz="1200" dirty="0"/>
                        <a:t>【</a:t>
                      </a:r>
                      <a:r>
                        <a:rPr kumimoji="1" lang="ja-JP" altLang="en-US" sz="1200" dirty="0"/>
                        <a:t>想定事業スキーム</a:t>
                      </a:r>
                      <a:r>
                        <a:rPr kumimoji="1" lang="en-US" altLang="ja-JP" sz="1200" dirty="0"/>
                        <a:t>】</a:t>
                      </a:r>
                      <a:endParaRPr kumimoji="1" lang="ja-JP" altLang="en-US" sz="1200" dirty="0"/>
                    </a:p>
                  </a:txBody>
                  <a:tcPr/>
                </a:tc>
                <a:tc gridSpan="2">
                  <a:txBody>
                    <a:bodyPr/>
                    <a:lstStyle/>
                    <a:p>
                      <a:endParaRPr kumimoji="1" lang="ja-JP" altLang="en-US" dirty="0"/>
                    </a:p>
                  </a:txBody>
                  <a:tcPr/>
                </a:tc>
                <a:tc hMerge="1">
                  <a:txBody>
                    <a:bodyPr/>
                    <a:lstStyle/>
                    <a:p>
                      <a:endParaRPr kumimoji="1" lang="ja-JP" altLang="en-US" dirty="0"/>
                    </a:p>
                  </a:txBody>
                  <a:tcPr/>
                </a:tc>
                <a:extLst>
                  <a:ext uri="{0D108BD9-81ED-4DB2-BD59-A6C34878D82A}">
                    <a16:rowId xmlns:a16="http://schemas.microsoft.com/office/drawing/2014/main" val="323657163"/>
                  </a:ext>
                </a:extLst>
              </a:tr>
              <a:tr h="1303385">
                <a:tc gridSpan="3">
                  <a:txBody>
                    <a:bodyPr/>
                    <a:lstStyle/>
                    <a:p>
                      <a:endParaRPr kumimoji="1" lang="ja-JP" altLang="en-US" sz="1200" dirty="0"/>
                    </a:p>
                  </a:txBody>
                  <a:tcPr/>
                </a:tc>
                <a:tc hMerge="1">
                  <a:txBody>
                    <a:bodyPr/>
                    <a:lstStyle/>
                    <a:p>
                      <a:endParaRPr kumimoji="1" lang="ja-JP" altLang="en-US" dirty="0"/>
                    </a:p>
                  </a:txBody>
                  <a:tcPr/>
                </a:tc>
                <a:tc hMerge="1">
                  <a:txBody>
                    <a:bodyPr/>
                    <a:lstStyle/>
                    <a:p>
                      <a:endParaRPr kumimoji="1" lang="ja-JP" altLang="en-US" sz="1200" dirty="0"/>
                    </a:p>
                  </a:txBody>
                  <a:tcPr/>
                </a:tc>
                <a:extLst>
                  <a:ext uri="{0D108BD9-81ED-4DB2-BD59-A6C34878D82A}">
                    <a16:rowId xmlns:a16="http://schemas.microsoft.com/office/drawing/2014/main" val="3160479808"/>
                  </a:ext>
                </a:extLst>
              </a:tr>
              <a:tr h="1303385">
                <a:tc gridSpan="2">
                  <a:txBody>
                    <a:bodyPr/>
                    <a:lstStyle/>
                    <a:p>
                      <a:endParaRPr kumimoji="1" lang="ja-JP" altLang="en-US" sz="1200" dirty="0"/>
                    </a:p>
                  </a:txBody>
                  <a:tcPr/>
                </a:tc>
                <a:tc hMerge="1">
                  <a:txBody>
                    <a:bodyPr/>
                    <a:lstStyle/>
                    <a:p>
                      <a:endParaRPr kumimoji="1" lang="ja-JP" altLang="en-US"/>
                    </a:p>
                  </a:txBody>
                  <a:tcPr/>
                </a:tc>
                <a:tc>
                  <a:txBody>
                    <a:bodyPr/>
                    <a:lstStyle/>
                    <a:p>
                      <a:endParaRPr kumimoji="1" lang="ja-JP" altLang="en-US" sz="1200" dirty="0"/>
                    </a:p>
                  </a:txBody>
                  <a:tcPr/>
                </a:tc>
                <a:extLst>
                  <a:ext uri="{0D108BD9-81ED-4DB2-BD59-A6C34878D82A}">
                    <a16:rowId xmlns:a16="http://schemas.microsoft.com/office/drawing/2014/main" val="3159636933"/>
                  </a:ext>
                </a:extLst>
              </a:tr>
            </a:tbl>
          </a:graphicData>
        </a:graphic>
      </p:graphicFrame>
      <p:sp>
        <p:nvSpPr>
          <p:cNvPr id="16" name="テキスト ボックス 15">
            <a:extLst>
              <a:ext uri="{FF2B5EF4-FFF2-40B4-BE49-F238E27FC236}">
                <a16:creationId xmlns:a16="http://schemas.microsoft.com/office/drawing/2014/main" id="{4F652864-B8AB-FB64-8CAC-8C6187E141FF}"/>
              </a:ext>
            </a:extLst>
          </p:cNvPr>
          <p:cNvSpPr txBox="1"/>
          <p:nvPr/>
        </p:nvSpPr>
        <p:spPr>
          <a:xfrm>
            <a:off x="2634350" y="1543269"/>
            <a:ext cx="4282767" cy="2416046"/>
          </a:xfrm>
          <a:prstGeom prst="rect">
            <a:avLst/>
          </a:prstGeom>
          <a:noFill/>
        </p:spPr>
        <p:txBody>
          <a:bodyPr wrap="square" rtlCol="0">
            <a:spAutoFit/>
          </a:bodyPr>
          <a:lstStyle/>
          <a:p>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事業概要を４～５行程度で簡潔に記載～～～～～～～～～～～～～～～～～～～～～～～～～～～～～～～～～～～～～～～～～～～～～～～～～～～～～～～～～～～～～～～～～～～～。</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en-US" altLang="ja-JP" sz="1600" dirty="0">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事業規模</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スケジュール</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2024</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b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br>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2025</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＊受注事業化までの全体スケジュールを記載してください。</a:t>
            </a:r>
            <a:endParaRPr kumimoji="1" lang="en-US" altLang="ja-JP"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p:txBody>
      </p:sp>
      <p:pic>
        <p:nvPicPr>
          <p:cNvPr id="11" name="図 10">
            <a:extLst>
              <a:ext uri="{FF2B5EF4-FFF2-40B4-BE49-F238E27FC236}">
                <a16:creationId xmlns:a16="http://schemas.microsoft.com/office/drawing/2014/main" id="{E7A75C3C-8E59-5694-300D-60744A2FC294}"/>
              </a:ext>
            </a:extLst>
          </p:cNvPr>
          <p:cNvPicPr>
            <a:picLocks noChangeAspect="1"/>
          </p:cNvPicPr>
          <p:nvPr/>
        </p:nvPicPr>
        <p:blipFill>
          <a:blip r:embed="rId2"/>
          <a:stretch>
            <a:fillRect/>
          </a:stretch>
        </p:blipFill>
        <p:spPr>
          <a:xfrm>
            <a:off x="6922869" y="1889394"/>
            <a:ext cx="1728192" cy="1367409"/>
          </a:xfrm>
          <a:prstGeom prst="rect">
            <a:avLst/>
          </a:prstGeom>
        </p:spPr>
      </p:pic>
      <p:sp>
        <p:nvSpPr>
          <p:cNvPr id="18" name="正方形/長方形 17">
            <a:extLst>
              <a:ext uri="{FF2B5EF4-FFF2-40B4-BE49-F238E27FC236}">
                <a16:creationId xmlns:a16="http://schemas.microsoft.com/office/drawing/2014/main" id="{9CCB53BE-0E99-788C-3712-0A9399D81606}"/>
              </a:ext>
            </a:extLst>
          </p:cNvPr>
          <p:cNvSpPr/>
          <p:nvPr/>
        </p:nvSpPr>
        <p:spPr bwMode="auto">
          <a:xfrm>
            <a:off x="311137" y="2806374"/>
            <a:ext cx="825439" cy="432048"/>
          </a:xfrm>
          <a:prstGeom prst="rect">
            <a:avLst/>
          </a:prstGeom>
          <a:solidFill>
            <a:schemeClr val="accent1">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A</a:t>
            </a:r>
            <a:r>
              <a:rPr kumimoji="0" lang="ja-JP" altLang="en-US" sz="1100" dirty="0">
                <a:latin typeface="Meiryo UI" panose="020B0604030504040204" pitchFamily="50" charset="-128"/>
                <a:ea typeface="Meiryo UI" panose="020B0604030504040204" pitchFamily="50" charset="-128"/>
              </a:rPr>
              <a:t>社</a:t>
            </a:r>
            <a:br>
              <a:rPr kumimoji="0" lang="en-US" altLang="ja-JP" sz="1100" dirty="0">
                <a:latin typeface="Meiryo UI" panose="020B0604030504040204" pitchFamily="50" charset="-128"/>
                <a:ea typeface="Meiryo UI" panose="020B0604030504040204" pitchFamily="50" charset="-128"/>
              </a:rPr>
            </a:br>
            <a:r>
              <a:rPr kumimoji="0" lang="ja-JP" altLang="en-US" sz="1100" dirty="0">
                <a:latin typeface="Meiryo UI" panose="020B0604030504040204" pitchFamily="50" charset="-128"/>
                <a:ea typeface="Meiryo UI" panose="020B0604030504040204" pitchFamily="50" charset="-128"/>
              </a:rPr>
              <a:t>（提案事業社）</a:t>
            </a:r>
          </a:p>
        </p:txBody>
      </p:sp>
      <p:sp>
        <p:nvSpPr>
          <p:cNvPr id="20" name="正方形/長方形 19">
            <a:extLst>
              <a:ext uri="{FF2B5EF4-FFF2-40B4-BE49-F238E27FC236}">
                <a16:creationId xmlns:a16="http://schemas.microsoft.com/office/drawing/2014/main" id="{07E975B0-9D57-C36B-099B-28FCF8A4E88E}"/>
              </a:ext>
            </a:extLst>
          </p:cNvPr>
          <p:cNvSpPr/>
          <p:nvPr/>
        </p:nvSpPr>
        <p:spPr bwMode="auto">
          <a:xfrm>
            <a:off x="807588" y="3498112"/>
            <a:ext cx="1332320" cy="451706"/>
          </a:xfrm>
          <a:prstGeom prst="rect">
            <a:avLst/>
          </a:prstGeom>
          <a:solidFill>
            <a:schemeClr val="accent3">
              <a:lumMod val="20000"/>
              <a:lumOff val="80000"/>
            </a:schemeClr>
          </a:solidFill>
          <a:ln w="9525">
            <a:noFill/>
            <a:miter lim="800000"/>
            <a:headEnd/>
            <a:tailEnd/>
          </a:ln>
          <a:effectLst/>
        </p:spPr>
        <p:txBody>
          <a:bodyPr wrap="none" rtlCol="0" anchor="ctr"/>
          <a:lstStyle/>
          <a:p>
            <a:pPr algn="ctr"/>
            <a:r>
              <a:rPr kumimoji="0" lang="ja-JP" altLang="en-US" sz="1100" dirty="0">
                <a:latin typeface="Meiryo UI" panose="020B0604030504040204" pitchFamily="50" charset="-128"/>
                <a:ea typeface="Meiryo UI" panose="020B0604030504040204" pitchFamily="50" charset="-128"/>
              </a:rPr>
              <a:t>現地</a:t>
            </a:r>
            <a:r>
              <a:rPr kumimoji="0" lang="en-US" altLang="ja-JP" sz="1100" dirty="0">
                <a:latin typeface="Meiryo UI" panose="020B0604030504040204" pitchFamily="50" charset="-128"/>
                <a:ea typeface="Meiryo UI" panose="020B0604030504040204" pitchFamily="50" charset="-128"/>
              </a:rPr>
              <a:t>SPC</a:t>
            </a:r>
            <a:r>
              <a:rPr kumimoji="0" lang="ja-JP" altLang="en-US" sz="1100" dirty="0">
                <a:latin typeface="Meiryo UI" panose="020B0604030504040204" pitchFamily="50" charset="-128"/>
                <a:ea typeface="Meiryo UI" panose="020B0604030504040204" pitchFamily="50" charset="-128"/>
              </a:rPr>
              <a:t>設立</a:t>
            </a:r>
          </a:p>
        </p:txBody>
      </p:sp>
      <p:cxnSp>
        <p:nvCxnSpPr>
          <p:cNvPr id="21" name="直線コネクタ 23">
            <a:extLst>
              <a:ext uri="{FF2B5EF4-FFF2-40B4-BE49-F238E27FC236}">
                <a16:creationId xmlns:a16="http://schemas.microsoft.com/office/drawing/2014/main" id="{570626C9-3E7D-A4D1-4D94-D426969DE6C8}"/>
              </a:ext>
            </a:extLst>
          </p:cNvPr>
          <p:cNvCxnSpPr>
            <a:cxnSpLocks/>
            <a:stCxn id="18" idx="3"/>
          </p:cNvCxnSpPr>
          <p:nvPr/>
        </p:nvCxnSpPr>
        <p:spPr>
          <a:xfrm>
            <a:off x="1136576" y="3022398"/>
            <a:ext cx="1235308" cy="104922"/>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2" name="直線コネクタ 23">
            <a:extLst>
              <a:ext uri="{FF2B5EF4-FFF2-40B4-BE49-F238E27FC236}">
                <a16:creationId xmlns:a16="http://schemas.microsoft.com/office/drawing/2014/main" id="{ED6CE2A1-FA2A-662D-62A1-8DB93F3CCA91}"/>
              </a:ext>
            </a:extLst>
          </p:cNvPr>
          <p:cNvCxnSpPr>
            <a:cxnSpLocks/>
          </p:cNvCxnSpPr>
          <p:nvPr/>
        </p:nvCxnSpPr>
        <p:spPr>
          <a:xfrm rot="16200000" flipH="1">
            <a:off x="1195566" y="3264714"/>
            <a:ext cx="503644" cy="1"/>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9" name="正方形/長方形 18">
            <a:extLst>
              <a:ext uri="{FF2B5EF4-FFF2-40B4-BE49-F238E27FC236}">
                <a16:creationId xmlns:a16="http://schemas.microsoft.com/office/drawing/2014/main" id="{6A873003-10A6-3FB5-DECC-C16D90A23DFB}"/>
              </a:ext>
            </a:extLst>
          </p:cNvPr>
          <p:cNvSpPr/>
          <p:nvPr/>
        </p:nvSpPr>
        <p:spPr bwMode="auto">
          <a:xfrm>
            <a:off x="1737557" y="2855157"/>
            <a:ext cx="821714" cy="377085"/>
          </a:xfrm>
          <a:prstGeom prst="rect">
            <a:avLst/>
          </a:prstGeom>
          <a:solidFill>
            <a:schemeClr val="accent2">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B</a:t>
            </a:r>
            <a:r>
              <a:rPr kumimoji="0" lang="ja-JP" altLang="en-US" sz="1100" dirty="0">
                <a:latin typeface="Meiryo UI" panose="020B0604030504040204" pitchFamily="50" charset="-128"/>
                <a:ea typeface="Meiryo UI" panose="020B0604030504040204" pitchFamily="50" charset="-128"/>
              </a:rPr>
              <a:t>社</a:t>
            </a:r>
            <a:endParaRPr kumimoji="0" lang="en-US" altLang="ja-JP" sz="1100" dirty="0">
              <a:latin typeface="Meiryo UI" panose="020B0604030504040204" pitchFamily="50" charset="-128"/>
              <a:ea typeface="Meiryo UI" panose="020B0604030504040204" pitchFamily="50" charset="-128"/>
            </a:endParaRPr>
          </a:p>
          <a:p>
            <a:pPr algn="ctr"/>
            <a:r>
              <a:rPr kumimoji="0" lang="ja-JP" altLang="en-US" sz="1100" dirty="0">
                <a:latin typeface="Meiryo UI" panose="020B0604030504040204" pitchFamily="50" charset="-128"/>
                <a:ea typeface="Meiryo UI" panose="020B0604030504040204" pitchFamily="50" charset="-128"/>
              </a:rPr>
              <a:t>（○国企業）</a:t>
            </a:r>
          </a:p>
        </p:txBody>
      </p:sp>
      <p:sp>
        <p:nvSpPr>
          <p:cNvPr id="31" name="テキスト ボックス 30">
            <a:extLst>
              <a:ext uri="{FF2B5EF4-FFF2-40B4-BE49-F238E27FC236}">
                <a16:creationId xmlns:a16="http://schemas.microsoft.com/office/drawing/2014/main" id="{5A9A61E0-929E-9789-E206-83782175D61B}"/>
              </a:ext>
            </a:extLst>
          </p:cNvPr>
          <p:cNvSpPr txBox="1"/>
          <p:nvPr/>
        </p:nvSpPr>
        <p:spPr>
          <a:xfrm>
            <a:off x="272480" y="2590350"/>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51</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2" name="テキスト ボックス 31">
            <a:extLst>
              <a:ext uri="{FF2B5EF4-FFF2-40B4-BE49-F238E27FC236}">
                <a16:creationId xmlns:a16="http://schemas.microsoft.com/office/drawing/2014/main" id="{8E342909-F461-062C-7F99-DCE0193A367B}"/>
              </a:ext>
            </a:extLst>
          </p:cNvPr>
          <p:cNvSpPr txBox="1"/>
          <p:nvPr/>
        </p:nvSpPr>
        <p:spPr>
          <a:xfrm>
            <a:off x="1818297" y="2622692"/>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49</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3" name="テキスト ボックス 32">
            <a:extLst>
              <a:ext uri="{FF2B5EF4-FFF2-40B4-BE49-F238E27FC236}">
                <a16:creationId xmlns:a16="http://schemas.microsoft.com/office/drawing/2014/main" id="{1F30A7F1-65A3-0A51-BCAB-9BCFBD483A45}"/>
              </a:ext>
            </a:extLst>
          </p:cNvPr>
          <p:cNvSpPr txBox="1"/>
          <p:nvPr/>
        </p:nvSpPr>
        <p:spPr>
          <a:xfrm>
            <a:off x="6825208" y="1534253"/>
            <a:ext cx="2511890" cy="276999"/>
          </a:xfrm>
          <a:prstGeom prst="rect">
            <a:avLst/>
          </a:prstGeom>
          <a:noFill/>
        </p:spPr>
        <p:txBody>
          <a:bodyPr wrap="square" rtlCol="0">
            <a:spAutoFit/>
          </a:bodyPr>
          <a:lstStyle/>
          <a:p>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cs typeface="Meiryo UI" panose="020B0604030504040204" pitchFamily="50" charset="-128"/>
              </a:rPr>
              <a:t>事業イメージが分かる図や写真</a:t>
            </a:r>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テキスト ボックス 5">
            <a:extLst>
              <a:ext uri="{FF2B5EF4-FFF2-40B4-BE49-F238E27FC236}">
                <a16:creationId xmlns:a16="http://schemas.microsoft.com/office/drawing/2014/main" id="{B0660CBB-F763-63F5-781B-81348CE18DAA}"/>
              </a:ext>
            </a:extLst>
          </p:cNvPr>
          <p:cNvSpPr txBox="1"/>
          <p:nvPr/>
        </p:nvSpPr>
        <p:spPr>
          <a:xfrm flipH="1">
            <a:off x="487542" y="5483667"/>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●注視すべき他国政府等の支援スキーム（あれば）</a:t>
            </a:r>
          </a:p>
        </p:txBody>
      </p:sp>
      <p:sp>
        <p:nvSpPr>
          <p:cNvPr id="7" name="テキスト ボックス 6">
            <a:extLst>
              <a:ext uri="{FF2B5EF4-FFF2-40B4-BE49-F238E27FC236}">
                <a16:creationId xmlns:a16="http://schemas.microsoft.com/office/drawing/2014/main" id="{8900EB6A-9D58-A959-A18D-63B78E072259}"/>
              </a:ext>
            </a:extLst>
          </p:cNvPr>
          <p:cNvSpPr txBox="1"/>
          <p:nvPr/>
        </p:nvSpPr>
        <p:spPr>
          <a:xfrm flipH="1">
            <a:off x="529418" y="5776931"/>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他国ライバル企業等と競争条件が劣後しかねない他国政府の補助金等があれば、以下記載のこと。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・補助事業名（どこの国・政府等の事業か分かるよう）</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・具体的な補助率や上限等分かる範囲で記載</a:t>
            </a:r>
          </a:p>
        </p:txBody>
      </p:sp>
      <p:sp>
        <p:nvSpPr>
          <p:cNvPr id="8" name="テキスト ボックス 7">
            <a:extLst>
              <a:ext uri="{FF2B5EF4-FFF2-40B4-BE49-F238E27FC236}">
                <a16:creationId xmlns:a16="http://schemas.microsoft.com/office/drawing/2014/main" id="{8AC51C51-0F51-8DC8-82CB-129F3ED0AEF2}"/>
              </a:ext>
            </a:extLst>
          </p:cNvPr>
          <p:cNvSpPr txBox="1"/>
          <p:nvPr/>
        </p:nvSpPr>
        <p:spPr>
          <a:xfrm flipH="1">
            <a:off x="5746513" y="5483291"/>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●その他留意事項（あれば）</a:t>
            </a:r>
          </a:p>
        </p:txBody>
      </p:sp>
      <p:sp>
        <p:nvSpPr>
          <p:cNvPr id="9" name="テキスト ボックス 8">
            <a:extLst>
              <a:ext uri="{FF2B5EF4-FFF2-40B4-BE49-F238E27FC236}">
                <a16:creationId xmlns:a16="http://schemas.microsoft.com/office/drawing/2014/main" id="{BC712D0E-E58B-E56E-96D7-42E9F530598C}"/>
              </a:ext>
            </a:extLst>
          </p:cNvPr>
          <p:cNvSpPr txBox="1"/>
          <p:nvPr/>
        </p:nvSpPr>
        <p:spPr>
          <a:xfrm flipH="1">
            <a:off x="5732646" y="5724628"/>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企業の本気度や政府支援への具体的な要望等記載のこと。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・○○億円程度の補助（又は委託？）がないと～～のため</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　本事業が成立しない　等</a:t>
            </a:r>
            <a:br>
              <a:rPr kumimoji="1" lang="en-US" altLang="ja-JP" sz="1100" dirty="0">
                <a:latin typeface="Meiryo UI" panose="020B0604030504040204" pitchFamily="50" charset="-128"/>
                <a:ea typeface="Meiryo UI" panose="020B0604030504040204" pitchFamily="50" charset="-128"/>
                <a:cs typeface="Meiryo UI" panose="020B0604030504040204" pitchFamily="50" charset="-128"/>
              </a:rPr>
            </a:br>
            <a:endParaRPr kumimoji="1" lang="ja-JP" altLang="en-US" sz="1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四角形: 角を丸くする 9">
            <a:extLst>
              <a:ext uri="{FF2B5EF4-FFF2-40B4-BE49-F238E27FC236}">
                <a16:creationId xmlns:a16="http://schemas.microsoft.com/office/drawing/2014/main" id="{3A80AB7F-0F0D-F0F9-25F3-4FF7E2EF42B2}"/>
              </a:ext>
            </a:extLst>
          </p:cNvPr>
          <p:cNvSpPr/>
          <p:nvPr/>
        </p:nvSpPr>
        <p:spPr bwMode="auto">
          <a:xfrm>
            <a:off x="8158967" y="36317"/>
            <a:ext cx="1745540" cy="269385"/>
          </a:xfrm>
          <a:prstGeom prst="roundRect">
            <a:avLst/>
          </a:prstGeom>
          <a:solidFill>
            <a:srgbClr val="C00000"/>
          </a:solidFill>
          <a:ln>
            <a:noFill/>
          </a:ln>
        </p:spPr>
        <p:style>
          <a:lnRef idx="0">
            <a:scrgbClr r="0" g="0" b="0"/>
          </a:lnRef>
          <a:fillRef idx="0">
            <a:scrgbClr r="0" g="0" b="0"/>
          </a:fillRef>
          <a:effectRef idx="0">
            <a:scrgbClr r="0" g="0" b="0"/>
          </a:effectRef>
          <a:fontRef idx="minor">
            <a:schemeClr val="lt1"/>
          </a:fontRef>
        </p:style>
        <p:txBody>
          <a:bodyPr wrap="none" rtlCol="0" anchor="ctr"/>
          <a:lstStyle/>
          <a:p>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様式２別添１</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類型２</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テキスト ボックス 3">
            <a:extLst>
              <a:ext uri="{FF2B5EF4-FFF2-40B4-BE49-F238E27FC236}">
                <a16:creationId xmlns:a16="http://schemas.microsoft.com/office/drawing/2014/main" id="{BD666A2B-1037-9DA1-0967-DEAD8DAB3AF5}"/>
              </a:ext>
            </a:extLst>
          </p:cNvPr>
          <p:cNvSpPr txBox="1"/>
          <p:nvPr/>
        </p:nvSpPr>
        <p:spPr>
          <a:xfrm>
            <a:off x="531726" y="4599567"/>
            <a:ext cx="8690938" cy="430887"/>
          </a:xfrm>
          <a:prstGeom prst="rect">
            <a:avLst/>
          </a:prstGeom>
          <a:noFill/>
        </p:spPr>
        <p:txBody>
          <a:bodyPr wrap="square">
            <a:spAutoFit/>
          </a:bodyPr>
          <a:lstStyle/>
          <a:p>
            <a:pPr algn="l"/>
            <a:r>
              <a:rPr kumimoji="0" lang="ja-JP" altLang="en-US" sz="1100" dirty="0">
                <a:solidFill>
                  <a:srgbClr val="00B0F0"/>
                </a:solidFill>
                <a:latin typeface="Meiryo UI" panose="020B0604030504040204" pitchFamily="50" charset="-128"/>
                <a:ea typeface="Meiryo UI" panose="020B0604030504040204" pitchFamily="50" charset="-128"/>
              </a:rPr>
              <a:t>例）可能な限り定量的に。タービンの受注や日本からの遠隔メンテナンスサービス契約の締結により日本で○○人の雇用増加効果　</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　　　</a:t>
            </a:r>
          </a:p>
        </p:txBody>
      </p:sp>
      <p:sp>
        <p:nvSpPr>
          <p:cNvPr id="13" name="四角形: 角を丸くする 12">
            <a:extLst>
              <a:ext uri="{FF2B5EF4-FFF2-40B4-BE49-F238E27FC236}">
                <a16:creationId xmlns:a16="http://schemas.microsoft.com/office/drawing/2014/main" id="{1A3FE030-F2F0-30DB-02FA-274D3D98AA32}"/>
              </a:ext>
            </a:extLst>
          </p:cNvPr>
          <p:cNvSpPr/>
          <p:nvPr/>
        </p:nvSpPr>
        <p:spPr bwMode="auto">
          <a:xfrm>
            <a:off x="531726" y="4284360"/>
            <a:ext cx="3413162" cy="294367"/>
          </a:xfrm>
          <a:prstGeom prst="roundRect">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l"/>
            <a:r>
              <a:rPr kumimoji="0" lang="ja-JP" altLang="en-US" sz="1400" b="1" dirty="0">
                <a:latin typeface="Meiryo UI" panose="020B0604030504040204" pitchFamily="50" charset="-128"/>
                <a:ea typeface="Meiryo UI" panose="020B0604030504040204" pitchFamily="50" charset="-128"/>
              </a:rPr>
              <a:t>本事業の我が国の雇用増等への裨益効果</a:t>
            </a:r>
            <a:endParaRPr kumimoji="0" lang="en-US" altLang="ja-JP" sz="1400" b="1" dirty="0">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6D50B12A-D729-1AC2-85A1-0A02C495AB1C}"/>
              </a:ext>
            </a:extLst>
          </p:cNvPr>
          <p:cNvSpPr/>
          <p:nvPr/>
        </p:nvSpPr>
        <p:spPr>
          <a:xfrm rot="21008454">
            <a:off x="837015" y="2652462"/>
            <a:ext cx="8648522" cy="2185214"/>
          </a:xfrm>
          <a:prstGeom prst="rect">
            <a:avLst/>
          </a:prstGeom>
          <a:noFill/>
        </p:spPr>
        <p:txBody>
          <a:bodyPr wrap="none" lIns="91440" tIns="45720" rIns="91440" bIns="45720">
            <a:spAutoFit/>
          </a:bodyPr>
          <a:lstStyle/>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類型２に最も当てはまる場合は、</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このシートにご記入ください。</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rPr>
              <a:t>※</a:t>
            </a:r>
            <a:r>
              <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rPr>
              <a:t>この記述は提出時に削除してください。</a:t>
            </a:r>
            <a:endPar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また、様式中の</a:t>
            </a:r>
            <a:r>
              <a:rPr lang="ja-JP" altLang="en-US" sz="2400" b="1" dirty="0">
                <a:ln w="6600">
                  <a:solidFill>
                    <a:schemeClr val="accent2"/>
                  </a:solidFill>
                  <a:prstDash val="solid"/>
                </a:ln>
                <a:solidFill>
                  <a:srgbClr val="00B0F0"/>
                </a:solidFill>
                <a:effectLst>
                  <a:outerShdw dist="38100" dir="2700000" algn="tl" rotWithShape="0">
                    <a:schemeClr val="accent2"/>
                  </a:outerShdw>
                </a:effectLst>
              </a:rPr>
              <a:t>青文字</a:t>
            </a: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も削除してください。</a:t>
            </a:r>
            <a:endPar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endParaRPr>
          </a:p>
        </p:txBody>
      </p:sp>
      <p:sp>
        <p:nvSpPr>
          <p:cNvPr id="5" name="テキスト ボックス 4">
            <a:extLst>
              <a:ext uri="{FF2B5EF4-FFF2-40B4-BE49-F238E27FC236}">
                <a16:creationId xmlns:a16="http://schemas.microsoft.com/office/drawing/2014/main" id="{DA34BA7E-DBFD-4453-E1AE-5A759FB892B4}"/>
              </a:ext>
            </a:extLst>
          </p:cNvPr>
          <p:cNvSpPr txBox="1"/>
          <p:nvPr/>
        </p:nvSpPr>
        <p:spPr>
          <a:xfrm>
            <a:off x="1493" y="-3100"/>
            <a:ext cx="9442182" cy="276999"/>
          </a:xfrm>
          <a:prstGeom prst="rect">
            <a:avLst/>
          </a:prstGeom>
          <a:noFill/>
        </p:spPr>
        <p:txBody>
          <a:bodyPr wrap="square" rtlCol="0">
            <a:spAutoFit/>
          </a:bodyPr>
          <a:lstStyle/>
          <a:p>
            <a:r>
              <a:rPr lang="ja-JP" altLang="en-US" sz="1200" b="1" dirty="0">
                <a:latin typeface="Meiryo UI" panose="020B0604030504040204" pitchFamily="50" charset="-128"/>
                <a:ea typeface="Meiryo UI" panose="020B0604030504040204" pitchFamily="50" charset="-128"/>
                <a:cs typeface="Meiryo UI" panose="020B0604030504040204" pitchFamily="50" charset="-128"/>
              </a:rPr>
              <a:t>令和６年度補正グローバルサウス未来志向型共創等事業費補助金（小規模実証・ＦＳ事業：一次公募）</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3" name="表 12">
            <a:extLst>
              <a:ext uri="{FF2B5EF4-FFF2-40B4-BE49-F238E27FC236}">
                <a16:creationId xmlns:a16="http://schemas.microsoft.com/office/drawing/2014/main" id="{05737C99-3926-4E0A-DDEF-1E5ED1AAF46E}"/>
              </a:ext>
            </a:extLst>
          </p:cNvPr>
          <p:cNvGraphicFramePr>
            <a:graphicFrameLocks noGrp="1"/>
          </p:cNvGraphicFramePr>
          <p:nvPr>
            <p:extLst>
              <p:ext uri="{D42A27DB-BD31-4B8C-83A1-F6EECF244321}">
                <p14:modId xmlns:p14="http://schemas.microsoft.com/office/powerpoint/2010/main" val="923427346"/>
              </p:ext>
            </p:extLst>
          </p:nvPr>
        </p:nvGraphicFramePr>
        <p:xfrm>
          <a:off x="270548" y="345639"/>
          <a:ext cx="9308447" cy="1185080"/>
        </p:xfrm>
        <a:graphic>
          <a:graphicData uri="http://schemas.openxmlformats.org/drawingml/2006/table">
            <a:tbl>
              <a:tblPr firstRow="1" bandRow="1">
                <a:tableStyleId>{5940675A-B579-460E-94D1-54222C63F5DA}</a:tableStyleId>
              </a:tblPr>
              <a:tblGrid>
                <a:gridCol w="847749">
                  <a:extLst>
                    <a:ext uri="{9D8B030D-6E8A-4147-A177-3AD203B41FA5}">
                      <a16:colId xmlns:a16="http://schemas.microsoft.com/office/drawing/2014/main" val="2483108772"/>
                    </a:ext>
                  </a:extLst>
                </a:gridCol>
                <a:gridCol w="923858">
                  <a:extLst>
                    <a:ext uri="{9D8B030D-6E8A-4147-A177-3AD203B41FA5}">
                      <a16:colId xmlns:a16="http://schemas.microsoft.com/office/drawing/2014/main" val="2075099082"/>
                    </a:ext>
                  </a:extLst>
                </a:gridCol>
                <a:gridCol w="3695433">
                  <a:extLst>
                    <a:ext uri="{9D8B030D-6E8A-4147-A177-3AD203B41FA5}">
                      <a16:colId xmlns:a16="http://schemas.microsoft.com/office/drawing/2014/main" val="4265466631"/>
                    </a:ext>
                  </a:extLst>
                </a:gridCol>
                <a:gridCol w="943604">
                  <a:extLst>
                    <a:ext uri="{9D8B030D-6E8A-4147-A177-3AD203B41FA5}">
                      <a16:colId xmlns:a16="http://schemas.microsoft.com/office/drawing/2014/main" val="1745638244"/>
                    </a:ext>
                  </a:extLst>
                </a:gridCol>
                <a:gridCol w="2897803">
                  <a:extLst>
                    <a:ext uri="{9D8B030D-6E8A-4147-A177-3AD203B41FA5}">
                      <a16:colId xmlns:a16="http://schemas.microsoft.com/office/drawing/2014/main" val="818869120"/>
                    </a:ext>
                  </a:extLst>
                </a:gridCol>
              </a:tblGrid>
              <a:tr h="423080">
                <a:tc>
                  <a:txBody>
                    <a:bodyPr/>
                    <a:lstStyle/>
                    <a:p>
                      <a:r>
                        <a:rPr kumimoji="1" lang="ja-JP" altLang="en-US" sz="1400" b="1" dirty="0"/>
                        <a:t>事業名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ja-JP" sz="1600" kern="1200" dirty="0">
                          <a:solidFill>
                            <a:schemeClr val="tx1"/>
                          </a:solidFill>
                          <a:effectLst/>
                          <a:latin typeface="+mn-lt"/>
                          <a:ea typeface="+mn-ea"/>
                          <a:cs typeface="+mn-cs"/>
                        </a:rPr>
                        <a:t>○○○国／□□□調査事業</a:t>
                      </a:r>
                      <a:r>
                        <a:rPr kumimoji="1" lang="en-US" altLang="ja-JP" sz="1600" kern="1200" dirty="0">
                          <a:solidFill>
                            <a:schemeClr val="tx1"/>
                          </a:solidFill>
                          <a:effectLst/>
                          <a:latin typeface="+mn-lt"/>
                          <a:ea typeface="+mn-ea"/>
                          <a:cs typeface="+mn-cs"/>
                        </a:rPr>
                        <a:t>or</a:t>
                      </a:r>
                      <a:r>
                        <a:rPr kumimoji="1" lang="ja-JP" altLang="ja-JP" sz="1600" kern="1200" dirty="0">
                          <a:solidFill>
                            <a:schemeClr val="tx1"/>
                          </a:solidFill>
                          <a:effectLst/>
                          <a:latin typeface="+mn-lt"/>
                          <a:ea typeface="+mn-ea"/>
                          <a:cs typeface="+mn-cs"/>
                        </a:rPr>
                        <a:t>□□□実証事</a:t>
                      </a:r>
                      <a:r>
                        <a:rPr kumimoji="1" lang="ja-JP" altLang="en-US" sz="1600" kern="1200" dirty="0">
                          <a:solidFill>
                            <a:schemeClr val="tx1"/>
                          </a:solidFill>
                          <a:effectLst/>
                          <a:latin typeface="+mn-lt"/>
                          <a:ea typeface="+mn-ea"/>
                          <a:cs typeface="+mn-cs"/>
                        </a:rPr>
                        <a:t>業</a:t>
                      </a:r>
                      <a:endParaRPr kumimoji="1" lang="ja-JP" altLang="ja-JP" sz="1600" kern="1200" dirty="0">
                        <a:solidFill>
                          <a:schemeClr val="tx1"/>
                        </a:solidFill>
                        <a:effectLst/>
                        <a:latin typeface="+mn-lt"/>
                        <a:ea typeface="+mn-ea"/>
                        <a:cs typeface="+mn-cs"/>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ja-JP" sz="1600" kern="1200" dirty="0">
                        <a:solidFill>
                          <a:schemeClr val="tx1"/>
                        </a:solidFill>
                        <a:effectLst/>
                        <a:latin typeface="+mn-lt"/>
                        <a:ea typeface="+mn-ea"/>
                        <a:cs typeface="+mn-cs"/>
                      </a:endParaRPr>
                    </a:p>
                  </a:txBody>
                  <a:tcPr/>
                </a:tc>
                <a:tc>
                  <a:txBody>
                    <a:bodyPr/>
                    <a:lstStyle/>
                    <a:p>
                      <a:r>
                        <a:rPr kumimoji="1" lang="ja-JP" altLang="en-US" sz="1400" b="1" dirty="0"/>
                        <a:t>事業類型</a:t>
                      </a:r>
                      <a:endParaRPr kumimoji="1" lang="en-US" altLang="ja-JP" sz="1400" b="1" dirty="0"/>
                    </a:p>
                  </a:txBody>
                  <a:tcPr/>
                </a:tc>
                <a:tc>
                  <a:txBody>
                    <a:bodyPr/>
                    <a:lstStyle/>
                    <a:p>
                      <a:r>
                        <a:rPr kumimoji="1" lang="ja-JP" altLang="en-US" sz="1100" b="1" dirty="0">
                          <a:solidFill>
                            <a:schemeClr val="tx1"/>
                          </a:solidFill>
                        </a:rPr>
                        <a:t>類型１</a:t>
                      </a:r>
                      <a:r>
                        <a:rPr kumimoji="1" lang="ja-JP" altLang="en-US" sz="1100" b="1" dirty="0"/>
                        <a:t>・</a:t>
                      </a:r>
                      <a:r>
                        <a:rPr kumimoji="1" lang="ja-JP" altLang="en-US" sz="1100" b="1" dirty="0">
                          <a:solidFill>
                            <a:srgbClr val="C00000"/>
                          </a:solidFill>
                        </a:rPr>
                        <a:t>類型２</a:t>
                      </a:r>
                      <a:r>
                        <a:rPr kumimoji="1" lang="ja-JP" altLang="en-US" sz="1100" b="1" dirty="0"/>
                        <a:t>・類型３</a:t>
                      </a:r>
                    </a:p>
                    <a:p>
                      <a:r>
                        <a:rPr kumimoji="1" lang="en-US" altLang="ja-JP" sz="700" b="1" dirty="0">
                          <a:solidFill>
                            <a:schemeClr val="tx1"/>
                          </a:solidFill>
                        </a:rPr>
                        <a:t>※</a:t>
                      </a:r>
                      <a:r>
                        <a:rPr kumimoji="1" lang="ja-JP" altLang="en-US" sz="700" b="1" dirty="0">
                          <a:solidFill>
                            <a:schemeClr val="tx1"/>
                          </a:solidFill>
                        </a:rPr>
                        <a:t>該当する類型を全て丸囲みしてください。（複数選択可）</a:t>
                      </a:r>
                      <a:endParaRPr kumimoji="1" lang="en-US" altLang="ja-JP" sz="700" b="1" dirty="0">
                        <a:solidFill>
                          <a:schemeClr val="tx1"/>
                        </a:solidFill>
                      </a:endParaRPr>
                    </a:p>
                  </a:txBody>
                  <a:tcPr/>
                </a:tc>
                <a:extLst>
                  <a:ext uri="{0D108BD9-81ED-4DB2-BD59-A6C34878D82A}">
                    <a16:rowId xmlns:a16="http://schemas.microsoft.com/office/drawing/2014/main" val="719923839"/>
                  </a:ext>
                </a:extLst>
              </a:tr>
              <a:tr h="327546">
                <a:tc>
                  <a:txBody>
                    <a:bodyPr/>
                    <a:lstStyle/>
                    <a:p>
                      <a:r>
                        <a:rPr kumimoji="1" lang="ja-JP" altLang="en-US" sz="1400" b="1" dirty="0"/>
                        <a:t>企業名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dirty="0"/>
                        <a:t>○○○</a:t>
                      </a:r>
                      <a:r>
                        <a:rPr kumimoji="1" lang="ja-JP" altLang="en-US" sz="900" dirty="0">
                          <a:solidFill>
                            <a:srgbClr val="00B0F0"/>
                          </a:solidFill>
                        </a:rPr>
                        <a:t>＊</a:t>
                      </a:r>
                      <a:r>
                        <a:rPr kumimoji="1" lang="ja-JP" altLang="en-US" sz="900" kern="1200" dirty="0">
                          <a:solidFill>
                            <a:srgbClr val="00B0F0"/>
                          </a:solidFill>
                          <a:effectLst/>
                          <a:latin typeface="+mn-lt"/>
                          <a:ea typeface="+mn-ea"/>
                          <a:cs typeface="+mn-cs"/>
                        </a:rPr>
                        <a:t>共同申請の場合、他の構成員となる企業・団体名も記入してください。</a:t>
                      </a:r>
                      <a:endParaRPr kumimoji="1" lang="ja-JP" altLang="en-US" sz="900" dirty="0">
                        <a:solidFill>
                          <a:srgbClr val="00B0F0"/>
                        </a:solidFill>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900" dirty="0"/>
                    </a:p>
                  </a:txBody>
                  <a:tcPr/>
                </a:tc>
                <a:tc>
                  <a:txBody>
                    <a:bodyPr/>
                    <a:lstStyle/>
                    <a:p>
                      <a:r>
                        <a:rPr kumimoji="1" lang="ja-JP" altLang="en-US" sz="1400" b="1" dirty="0">
                          <a:solidFill>
                            <a:schemeClr val="tx1"/>
                          </a:solidFill>
                        </a:rPr>
                        <a:t>事業形態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200" b="1" dirty="0">
                          <a:solidFill>
                            <a:schemeClr val="tx1"/>
                          </a:solidFill>
                        </a:rPr>
                        <a:t>FS</a:t>
                      </a:r>
                      <a:r>
                        <a:rPr kumimoji="1" lang="ja-JP" altLang="en-US" sz="1200" b="1" dirty="0">
                          <a:solidFill>
                            <a:schemeClr val="tx1"/>
                          </a:solidFill>
                        </a:rPr>
                        <a:t>　</a:t>
                      </a:r>
                      <a:r>
                        <a:rPr kumimoji="1" lang="en-US" altLang="ja-JP" sz="1200" b="1" dirty="0">
                          <a:solidFill>
                            <a:schemeClr val="tx1"/>
                          </a:solidFill>
                        </a:rPr>
                        <a:t>or </a:t>
                      </a:r>
                      <a:r>
                        <a:rPr kumimoji="1" lang="ja-JP" altLang="en-US" sz="1200" b="1" dirty="0">
                          <a:solidFill>
                            <a:schemeClr val="tx1"/>
                          </a:solidFill>
                        </a:rPr>
                        <a:t>　小規模実証</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700" b="1" dirty="0">
                          <a:solidFill>
                            <a:schemeClr val="tx1"/>
                          </a:solidFill>
                        </a:rPr>
                        <a:t>※</a:t>
                      </a:r>
                      <a:r>
                        <a:rPr kumimoji="1" lang="ja-JP" altLang="en-US" sz="700" b="1" dirty="0">
                          <a:solidFill>
                            <a:schemeClr val="tx1"/>
                          </a:solidFill>
                        </a:rPr>
                        <a:t>該当する事業形態を記載してください。</a:t>
                      </a:r>
                    </a:p>
                  </a:txBody>
                  <a:tcPr anchor="ctr"/>
                </a:tc>
                <a:extLst>
                  <a:ext uri="{0D108BD9-81ED-4DB2-BD59-A6C34878D82A}">
                    <a16:rowId xmlns:a16="http://schemas.microsoft.com/office/drawing/2014/main" val="2048864446"/>
                  </a:ext>
                </a:extLst>
              </a:tr>
              <a:tr h="327546">
                <a:tc gridSpan="2">
                  <a:txBody>
                    <a:bodyPr/>
                    <a:lstStyle/>
                    <a:p>
                      <a:r>
                        <a:rPr kumimoji="1" lang="ja-JP" altLang="en-US" sz="1400" b="1" dirty="0"/>
                        <a:t>事業対象国</a:t>
                      </a:r>
                    </a:p>
                  </a:txBody>
                  <a:tcPr/>
                </a:tc>
                <a:tc hMerge="1">
                  <a:txBody>
                    <a:bodyPr/>
                    <a:lstStyle/>
                    <a:p>
                      <a:endParaRPr kumimoji="1" lang="ja-JP" altLang="en-US"/>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800" dirty="0"/>
                        <a:t>○○○</a:t>
                      </a:r>
                    </a:p>
                  </a:txBody>
                  <a:tcPr/>
                </a:tc>
                <a:tc>
                  <a:txBody>
                    <a:bodyPr/>
                    <a:lstStyle/>
                    <a:p>
                      <a:r>
                        <a:rPr kumimoji="1" lang="ja-JP" altLang="en-US" sz="1400" b="1" dirty="0">
                          <a:solidFill>
                            <a:schemeClr val="tx1"/>
                          </a:solidFill>
                        </a:rPr>
                        <a:t>対象分野</a:t>
                      </a:r>
                      <a:endParaRPr kumimoji="1" lang="en-US" altLang="ja-JP" sz="1400" b="1"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1" dirty="0">
                          <a:solidFill>
                            <a:schemeClr val="tx1"/>
                          </a:solidFill>
                        </a:rPr>
                        <a:t>ＧＸ分野 </a:t>
                      </a:r>
                      <a:r>
                        <a:rPr kumimoji="1" lang="en-US" altLang="ja-JP" sz="1200" b="1" dirty="0">
                          <a:solidFill>
                            <a:schemeClr val="tx1"/>
                          </a:solidFill>
                        </a:rPr>
                        <a:t>or </a:t>
                      </a:r>
                      <a:r>
                        <a:rPr kumimoji="1" lang="ja-JP" altLang="en-US" sz="1200" b="1" dirty="0">
                          <a:solidFill>
                            <a:schemeClr val="tx1"/>
                          </a:solidFill>
                        </a:rPr>
                        <a:t>ＤＸ分野 </a:t>
                      </a:r>
                      <a:r>
                        <a:rPr kumimoji="1" lang="en-US" altLang="ja-JP" sz="1200" b="1" dirty="0">
                          <a:solidFill>
                            <a:schemeClr val="tx1"/>
                          </a:solidFill>
                        </a:rPr>
                        <a:t>or </a:t>
                      </a:r>
                      <a:r>
                        <a:rPr kumimoji="1" lang="ja-JP" altLang="en-US" sz="1200" b="1" dirty="0">
                          <a:solidFill>
                            <a:schemeClr val="tx1"/>
                          </a:solidFill>
                        </a:rPr>
                        <a:t>経済安保分野</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700" b="1" dirty="0">
                          <a:solidFill>
                            <a:schemeClr val="tx1"/>
                          </a:solidFill>
                        </a:rPr>
                        <a:t>※</a:t>
                      </a:r>
                      <a:r>
                        <a:rPr kumimoji="1" lang="ja-JP" altLang="en-US" sz="700" b="1" dirty="0">
                          <a:solidFill>
                            <a:schemeClr val="tx1"/>
                          </a:solidFill>
                        </a:rPr>
                        <a:t>該当する対象分野を記載してください。（複数選択可）</a:t>
                      </a:r>
                    </a:p>
                  </a:txBody>
                  <a:tcPr anchor="ctr"/>
                </a:tc>
                <a:extLst>
                  <a:ext uri="{0D108BD9-81ED-4DB2-BD59-A6C34878D82A}">
                    <a16:rowId xmlns:a16="http://schemas.microsoft.com/office/drawing/2014/main" val="513404069"/>
                  </a:ext>
                </a:extLst>
              </a:tr>
            </a:tbl>
          </a:graphicData>
        </a:graphic>
      </p:graphicFrame>
    </p:spTree>
    <p:extLst>
      <p:ext uri="{BB962C8B-B14F-4D97-AF65-F5344CB8AC3E}">
        <p14:creationId xmlns:p14="http://schemas.microsoft.com/office/powerpoint/2010/main" val="3073614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12"/>
          </p:nvPr>
        </p:nvSpPr>
        <p:spPr>
          <a:xfrm>
            <a:off x="7594600" y="6526471"/>
            <a:ext cx="2311400" cy="365125"/>
          </a:xfrm>
        </p:spPr>
        <p:txBody>
          <a:bodyPr/>
          <a:lstStyle/>
          <a:p>
            <a:fld id="{D9550142-B990-490A-A107-ED7302A7FD52}" type="slidenum">
              <a:rPr kumimoji="1" lang="ja-JP" altLang="en-US" sz="1100" smtClean="0"/>
              <a:t>3</a:t>
            </a:fld>
            <a:endParaRPr kumimoji="1" lang="ja-JP" altLang="en-US" sz="1100" dirty="0"/>
          </a:p>
        </p:txBody>
      </p:sp>
      <p:graphicFrame>
        <p:nvGraphicFramePr>
          <p:cNvPr id="15" name="表 12">
            <a:extLst>
              <a:ext uri="{FF2B5EF4-FFF2-40B4-BE49-F238E27FC236}">
                <a16:creationId xmlns:a16="http://schemas.microsoft.com/office/drawing/2014/main" id="{304E054C-A28C-180F-379F-01F14D5C4DAA}"/>
              </a:ext>
            </a:extLst>
          </p:cNvPr>
          <p:cNvGraphicFramePr>
            <a:graphicFrameLocks noGrp="1"/>
          </p:cNvGraphicFramePr>
          <p:nvPr/>
        </p:nvGraphicFramePr>
        <p:xfrm>
          <a:off x="276756" y="1514155"/>
          <a:ext cx="9308446" cy="5194879"/>
        </p:xfrm>
        <a:graphic>
          <a:graphicData uri="http://schemas.openxmlformats.org/drawingml/2006/table">
            <a:tbl>
              <a:tblPr firstRow="1" bandRow="1">
                <a:tableStyleId>{5940675A-B579-460E-94D1-54222C63F5DA}</a:tableStyleId>
              </a:tblPr>
              <a:tblGrid>
                <a:gridCol w="2362328">
                  <a:extLst>
                    <a:ext uri="{9D8B030D-6E8A-4147-A177-3AD203B41FA5}">
                      <a16:colId xmlns:a16="http://schemas.microsoft.com/office/drawing/2014/main" val="2483108772"/>
                    </a:ext>
                  </a:extLst>
                </a:gridCol>
                <a:gridCol w="2959171">
                  <a:extLst>
                    <a:ext uri="{9D8B030D-6E8A-4147-A177-3AD203B41FA5}">
                      <a16:colId xmlns:a16="http://schemas.microsoft.com/office/drawing/2014/main" val="1745638244"/>
                    </a:ext>
                  </a:extLst>
                </a:gridCol>
                <a:gridCol w="3986947">
                  <a:extLst>
                    <a:ext uri="{9D8B030D-6E8A-4147-A177-3AD203B41FA5}">
                      <a16:colId xmlns:a16="http://schemas.microsoft.com/office/drawing/2014/main" val="4213187549"/>
                    </a:ext>
                  </a:extLst>
                </a:gridCol>
              </a:tblGrid>
              <a:tr h="2588109">
                <a:tc>
                  <a:txBody>
                    <a:bodyPr/>
                    <a:lstStyle/>
                    <a:p>
                      <a:r>
                        <a:rPr kumimoji="1" lang="ja-JP" altLang="en-US" sz="1600" b="1" dirty="0"/>
                        <a:t>事業概要</a:t>
                      </a:r>
                      <a:endParaRPr kumimoji="1" lang="en-US" altLang="ja-JP" sz="1600" b="1" dirty="0"/>
                    </a:p>
                    <a:p>
                      <a:endParaRPr kumimoji="1" lang="en-US" altLang="ja-JP" sz="1400" dirty="0"/>
                    </a:p>
                    <a:p>
                      <a:endParaRPr kumimoji="1" lang="en-US" altLang="ja-JP" sz="1400" dirty="0"/>
                    </a:p>
                    <a:p>
                      <a:r>
                        <a:rPr kumimoji="1" lang="en-US" altLang="ja-JP" sz="1200" dirty="0"/>
                        <a:t>【</a:t>
                      </a:r>
                      <a:r>
                        <a:rPr kumimoji="1" lang="ja-JP" altLang="en-US" sz="1200" dirty="0"/>
                        <a:t>想定事業スキーム</a:t>
                      </a:r>
                      <a:r>
                        <a:rPr kumimoji="1" lang="en-US" altLang="ja-JP" sz="1200" dirty="0"/>
                        <a:t>】</a:t>
                      </a:r>
                      <a:endParaRPr kumimoji="1" lang="ja-JP" altLang="en-US" sz="1200" dirty="0"/>
                    </a:p>
                  </a:txBody>
                  <a:tcPr/>
                </a:tc>
                <a:tc gridSpan="2">
                  <a:txBody>
                    <a:bodyPr/>
                    <a:lstStyle/>
                    <a:p>
                      <a:endParaRPr kumimoji="1" lang="ja-JP" altLang="en-US" dirty="0"/>
                    </a:p>
                  </a:txBody>
                  <a:tcPr/>
                </a:tc>
                <a:tc hMerge="1">
                  <a:txBody>
                    <a:bodyPr/>
                    <a:lstStyle/>
                    <a:p>
                      <a:endParaRPr kumimoji="1" lang="ja-JP" altLang="en-US" dirty="0"/>
                    </a:p>
                  </a:txBody>
                  <a:tcPr/>
                </a:tc>
                <a:extLst>
                  <a:ext uri="{0D108BD9-81ED-4DB2-BD59-A6C34878D82A}">
                    <a16:rowId xmlns:a16="http://schemas.microsoft.com/office/drawing/2014/main" val="323657163"/>
                  </a:ext>
                </a:extLst>
              </a:tr>
              <a:tr h="1303385">
                <a:tc gridSpan="3">
                  <a:txBody>
                    <a:bodyPr/>
                    <a:lstStyle/>
                    <a:p>
                      <a:endParaRPr kumimoji="1" lang="ja-JP" altLang="en-US" sz="1200" dirty="0"/>
                    </a:p>
                  </a:txBody>
                  <a:tcPr/>
                </a:tc>
                <a:tc hMerge="1">
                  <a:txBody>
                    <a:bodyPr/>
                    <a:lstStyle/>
                    <a:p>
                      <a:endParaRPr kumimoji="1" lang="ja-JP" altLang="en-US" dirty="0"/>
                    </a:p>
                  </a:txBody>
                  <a:tcPr/>
                </a:tc>
                <a:tc hMerge="1">
                  <a:txBody>
                    <a:bodyPr/>
                    <a:lstStyle/>
                    <a:p>
                      <a:endParaRPr kumimoji="1" lang="ja-JP" altLang="en-US" sz="1200" dirty="0"/>
                    </a:p>
                  </a:txBody>
                  <a:tcPr/>
                </a:tc>
                <a:extLst>
                  <a:ext uri="{0D108BD9-81ED-4DB2-BD59-A6C34878D82A}">
                    <a16:rowId xmlns:a16="http://schemas.microsoft.com/office/drawing/2014/main" val="3160479808"/>
                  </a:ext>
                </a:extLst>
              </a:tr>
              <a:tr h="1303385">
                <a:tc gridSpan="2">
                  <a:txBody>
                    <a:bodyPr/>
                    <a:lstStyle/>
                    <a:p>
                      <a:endParaRPr kumimoji="1" lang="ja-JP" altLang="en-US" sz="1200" dirty="0"/>
                    </a:p>
                  </a:txBody>
                  <a:tcPr/>
                </a:tc>
                <a:tc hMerge="1">
                  <a:txBody>
                    <a:bodyPr/>
                    <a:lstStyle/>
                    <a:p>
                      <a:endParaRPr kumimoji="1" lang="ja-JP" altLang="en-US"/>
                    </a:p>
                  </a:txBody>
                  <a:tcPr/>
                </a:tc>
                <a:tc>
                  <a:txBody>
                    <a:bodyPr/>
                    <a:lstStyle/>
                    <a:p>
                      <a:endParaRPr kumimoji="1" lang="ja-JP" altLang="en-US" sz="1200" dirty="0"/>
                    </a:p>
                  </a:txBody>
                  <a:tcPr/>
                </a:tc>
                <a:extLst>
                  <a:ext uri="{0D108BD9-81ED-4DB2-BD59-A6C34878D82A}">
                    <a16:rowId xmlns:a16="http://schemas.microsoft.com/office/drawing/2014/main" val="3159636933"/>
                  </a:ext>
                </a:extLst>
              </a:tr>
            </a:tbl>
          </a:graphicData>
        </a:graphic>
      </p:graphicFrame>
      <p:sp>
        <p:nvSpPr>
          <p:cNvPr id="16" name="テキスト ボックス 15">
            <a:extLst>
              <a:ext uri="{FF2B5EF4-FFF2-40B4-BE49-F238E27FC236}">
                <a16:creationId xmlns:a16="http://schemas.microsoft.com/office/drawing/2014/main" id="{4F652864-B8AB-FB64-8CAC-8C6187E141FF}"/>
              </a:ext>
            </a:extLst>
          </p:cNvPr>
          <p:cNvSpPr txBox="1"/>
          <p:nvPr/>
        </p:nvSpPr>
        <p:spPr>
          <a:xfrm>
            <a:off x="2634350" y="1543269"/>
            <a:ext cx="4282767" cy="2385268"/>
          </a:xfrm>
          <a:prstGeom prst="rect">
            <a:avLst/>
          </a:prstGeom>
          <a:noFill/>
        </p:spPr>
        <p:txBody>
          <a:bodyPr wrap="square" rtlCol="0">
            <a:spAutoFit/>
          </a:bodyPr>
          <a:lstStyle/>
          <a:p>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事業概要を４～５行程度で簡潔に記載</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u="sng"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u="sng"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単に生産ラインを別国で増強、ではなくデジタル技術等の活用で生産性向上にもつながるストーリーをなるべく入れてください</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600" dirty="0">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事業規模</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スケジュール</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2024</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b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br>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2025</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＊受注事業化までの全体スケジュールを記載してください。</a:t>
            </a:r>
            <a:endParaRPr kumimoji="1" lang="en-US" altLang="ja-JP"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p:txBody>
      </p:sp>
      <p:pic>
        <p:nvPicPr>
          <p:cNvPr id="11" name="図 10">
            <a:extLst>
              <a:ext uri="{FF2B5EF4-FFF2-40B4-BE49-F238E27FC236}">
                <a16:creationId xmlns:a16="http://schemas.microsoft.com/office/drawing/2014/main" id="{E7A75C3C-8E59-5694-300D-60744A2FC294}"/>
              </a:ext>
            </a:extLst>
          </p:cNvPr>
          <p:cNvPicPr>
            <a:picLocks noChangeAspect="1"/>
          </p:cNvPicPr>
          <p:nvPr/>
        </p:nvPicPr>
        <p:blipFill>
          <a:blip r:embed="rId2"/>
          <a:stretch>
            <a:fillRect/>
          </a:stretch>
        </p:blipFill>
        <p:spPr>
          <a:xfrm>
            <a:off x="6922869" y="1889394"/>
            <a:ext cx="1728192" cy="1367409"/>
          </a:xfrm>
          <a:prstGeom prst="rect">
            <a:avLst/>
          </a:prstGeom>
        </p:spPr>
      </p:pic>
      <p:sp>
        <p:nvSpPr>
          <p:cNvPr id="18" name="正方形/長方形 17">
            <a:extLst>
              <a:ext uri="{FF2B5EF4-FFF2-40B4-BE49-F238E27FC236}">
                <a16:creationId xmlns:a16="http://schemas.microsoft.com/office/drawing/2014/main" id="{9CCB53BE-0E99-788C-3712-0A9399D81606}"/>
              </a:ext>
            </a:extLst>
          </p:cNvPr>
          <p:cNvSpPr/>
          <p:nvPr/>
        </p:nvSpPr>
        <p:spPr bwMode="auto">
          <a:xfrm>
            <a:off x="311137" y="2806374"/>
            <a:ext cx="825439" cy="432048"/>
          </a:xfrm>
          <a:prstGeom prst="rect">
            <a:avLst/>
          </a:prstGeom>
          <a:solidFill>
            <a:schemeClr val="accent1">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A</a:t>
            </a:r>
            <a:r>
              <a:rPr kumimoji="0" lang="ja-JP" altLang="en-US" sz="1100" dirty="0">
                <a:latin typeface="Meiryo UI" panose="020B0604030504040204" pitchFamily="50" charset="-128"/>
                <a:ea typeface="Meiryo UI" panose="020B0604030504040204" pitchFamily="50" charset="-128"/>
              </a:rPr>
              <a:t>社</a:t>
            </a:r>
            <a:br>
              <a:rPr kumimoji="0" lang="en-US" altLang="ja-JP" sz="1100" dirty="0">
                <a:latin typeface="Meiryo UI" panose="020B0604030504040204" pitchFamily="50" charset="-128"/>
                <a:ea typeface="Meiryo UI" panose="020B0604030504040204" pitchFamily="50" charset="-128"/>
              </a:rPr>
            </a:br>
            <a:r>
              <a:rPr kumimoji="0" lang="ja-JP" altLang="en-US" sz="1100" dirty="0">
                <a:latin typeface="Meiryo UI" panose="020B0604030504040204" pitchFamily="50" charset="-128"/>
                <a:ea typeface="Meiryo UI" panose="020B0604030504040204" pitchFamily="50" charset="-128"/>
              </a:rPr>
              <a:t>（提案事業社）</a:t>
            </a:r>
          </a:p>
        </p:txBody>
      </p:sp>
      <p:sp>
        <p:nvSpPr>
          <p:cNvPr id="20" name="正方形/長方形 19">
            <a:extLst>
              <a:ext uri="{FF2B5EF4-FFF2-40B4-BE49-F238E27FC236}">
                <a16:creationId xmlns:a16="http://schemas.microsoft.com/office/drawing/2014/main" id="{07E975B0-9D57-C36B-099B-28FCF8A4E88E}"/>
              </a:ext>
            </a:extLst>
          </p:cNvPr>
          <p:cNvSpPr/>
          <p:nvPr/>
        </p:nvSpPr>
        <p:spPr bwMode="auto">
          <a:xfrm>
            <a:off x="807588" y="3498112"/>
            <a:ext cx="1332320" cy="451706"/>
          </a:xfrm>
          <a:prstGeom prst="rect">
            <a:avLst/>
          </a:prstGeom>
          <a:solidFill>
            <a:schemeClr val="accent3">
              <a:lumMod val="20000"/>
              <a:lumOff val="80000"/>
            </a:schemeClr>
          </a:solidFill>
          <a:ln w="9525">
            <a:noFill/>
            <a:miter lim="800000"/>
            <a:headEnd/>
            <a:tailEnd/>
          </a:ln>
          <a:effectLst/>
        </p:spPr>
        <p:txBody>
          <a:bodyPr wrap="none" rtlCol="0" anchor="ctr"/>
          <a:lstStyle/>
          <a:p>
            <a:pPr algn="ctr"/>
            <a:r>
              <a:rPr kumimoji="0" lang="ja-JP" altLang="en-US" sz="1100" dirty="0">
                <a:latin typeface="Meiryo UI" panose="020B0604030504040204" pitchFamily="50" charset="-128"/>
                <a:ea typeface="Meiryo UI" panose="020B0604030504040204" pitchFamily="50" charset="-128"/>
              </a:rPr>
              <a:t>現地</a:t>
            </a:r>
            <a:r>
              <a:rPr kumimoji="0" lang="en-US" altLang="ja-JP" sz="1100" dirty="0">
                <a:latin typeface="Meiryo UI" panose="020B0604030504040204" pitchFamily="50" charset="-128"/>
                <a:ea typeface="Meiryo UI" panose="020B0604030504040204" pitchFamily="50" charset="-128"/>
              </a:rPr>
              <a:t>SPC</a:t>
            </a:r>
            <a:r>
              <a:rPr kumimoji="0" lang="ja-JP" altLang="en-US" sz="1100" dirty="0">
                <a:latin typeface="Meiryo UI" panose="020B0604030504040204" pitchFamily="50" charset="-128"/>
                <a:ea typeface="Meiryo UI" panose="020B0604030504040204" pitchFamily="50" charset="-128"/>
              </a:rPr>
              <a:t>設立</a:t>
            </a:r>
          </a:p>
        </p:txBody>
      </p:sp>
      <p:cxnSp>
        <p:nvCxnSpPr>
          <p:cNvPr id="21" name="直線コネクタ 23">
            <a:extLst>
              <a:ext uri="{FF2B5EF4-FFF2-40B4-BE49-F238E27FC236}">
                <a16:creationId xmlns:a16="http://schemas.microsoft.com/office/drawing/2014/main" id="{570626C9-3E7D-A4D1-4D94-D426969DE6C8}"/>
              </a:ext>
            </a:extLst>
          </p:cNvPr>
          <p:cNvCxnSpPr>
            <a:cxnSpLocks/>
            <a:stCxn id="18" idx="3"/>
          </p:cNvCxnSpPr>
          <p:nvPr/>
        </p:nvCxnSpPr>
        <p:spPr>
          <a:xfrm>
            <a:off x="1136576" y="3022398"/>
            <a:ext cx="1235308" cy="104922"/>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2" name="直線コネクタ 23">
            <a:extLst>
              <a:ext uri="{FF2B5EF4-FFF2-40B4-BE49-F238E27FC236}">
                <a16:creationId xmlns:a16="http://schemas.microsoft.com/office/drawing/2014/main" id="{ED6CE2A1-FA2A-662D-62A1-8DB93F3CCA91}"/>
              </a:ext>
            </a:extLst>
          </p:cNvPr>
          <p:cNvCxnSpPr>
            <a:cxnSpLocks/>
          </p:cNvCxnSpPr>
          <p:nvPr/>
        </p:nvCxnSpPr>
        <p:spPr>
          <a:xfrm rot="16200000" flipH="1">
            <a:off x="1195566" y="3264714"/>
            <a:ext cx="503644" cy="1"/>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9" name="正方形/長方形 18">
            <a:extLst>
              <a:ext uri="{FF2B5EF4-FFF2-40B4-BE49-F238E27FC236}">
                <a16:creationId xmlns:a16="http://schemas.microsoft.com/office/drawing/2014/main" id="{6A873003-10A6-3FB5-DECC-C16D90A23DFB}"/>
              </a:ext>
            </a:extLst>
          </p:cNvPr>
          <p:cNvSpPr/>
          <p:nvPr/>
        </p:nvSpPr>
        <p:spPr bwMode="auto">
          <a:xfrm>
            <a:off x="1737557" y="2855157"/>
            <a:ext cx="821714" cy="377085"/>
          </a:xfrm>
          <a:prstGeom prst="rect">
            <a:avLst/>
          </a:prstGeom>
          <a:solidFill>
            <a:schemeClr val="accent2">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B</a:t>
            </a:r>
            <a:r>
              <a:rPr kumimoji="0" lang="ja-JP" altLang="en-US" sz="1100" dirty="0">
                <a:latin typeface="Meiryo UI" panose="020B0604030504040204" pitchFamily="50" charset="-128"/>
                <a:ea typeface="Meiryo UI" panose="020B0604030504040204" pitchFamily="50" charset="-128"/>
              </a:rPr>
              <a:t>社</a:t>
            </a:r>
            <a:endParaRPr kumimoji="0" lang="en-US" altLang="ja-JP" sz="1100" dirty="0">
              <a:latin typeface="Meiryo UI" panose="020B0604030504040204" pitchFamily="50" charset="-128"/>
              <a:ea typeface="Meiryo UI" panose="020B0604030504040204" pitchFamily="50" charset="-128"/>
            </a:endParaRPr>
          </a:p>
          <a:p>
            <a:pPr algn="ctr"/>
            <a:r>
              <a:rPr kumimoji="0" lang="ja-JP" altLang="en-US" sz="1100" dirty="0">
                <a:latin typeface="Meiryo UI" panose="020B0604030504040204" pitchFamily="50" charset="-128"/>
                <a:ea typeface="Meiryo UI" panose="020B0604030504040204" pitchFamily="50" charset="-128"/>
              </a:rPr>
              <a:t>（○国企業）</a:t>
            </a:r>
          </a:p>
        </p:txBody>
      </p:sp>
      <p:sp>
        <p:nvSpPr>
          <p:cNvPr id="31" name="テキスト ボックス 30">
            <a:extLst>
              <a:ext uri="{FF2B5EF4-FFF2-40B4-BE49-F238E27FC236}">
                <a16:creationId xmlns:a16="http://schemas.microsoft.com/office/drawing/2014/main" id="{5A9A61E0-929E-9789-E206-83782175D61B}"/>
              </a:ext>
            </a:extLst>
          </p:cNvPr>
          <p:cNvSpPr txBox="1"/>
          <p:nvPr/>
        </p:nvSpPr>
        <p:spPr>
          <a:xfrm>
            <a:off x="272480" y="2590350"/>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51</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2" name="テキスト ボックス 31">
            <a:extLst>
              <a:ext uri="{FF2B5EF4-FFF2-40B4-BE49-F238E27FC236}">
                <a16:creationId xmlns:a16="http://schemas.microsoft.com/office/drawing/2014/main" id="{8E342909-F461-062C-7F99-DCE0193A367B}"/>
              </a:ext>
            </a:extLst>
          </p:cNvPr>
          <p:cNvSpPr txBox="1"/>
          <p:nvPr/>
        </p:nvSpPr>
        <p:spPr>
          <a:xfrm>
            <a:off x="1818297" y="2622692"/>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49</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3" name="テキスト ボックス 32">
            <a:extLst>
              <a:ext uri="{FF2B5EF4-FFF2-40B4-BE49-F238E27FC236}">
                <a16:creationId xmlns:a16="http://schemas.microsoft.com/office/drawing/2014/main" id="{1F30A7F1-65A3-0A51-BCAB-9BCFBD483A45}"/>
              </a:ext>
            </a:extLst>
          </p:cNvPr>
          <p:cNvSpPr txBox="1"/>
          <p:nvPr/>
        </p:nvSpPr>
        <p:spPr>
          <a:xfrm>
            <a:off x="6825208" y="1534253"/>
            <a:ext cx="2511890" cy="276999"/>
          </a:xfrm>
          <a:prstGeom prst="rect">
            <a:avLst/>
          </a:prstGeom>
          <a:noFill/>
        </p:spPr>
        <p:txBody>
          <a:bodyPr wrap="square" rtlCol="0">
            <a:spAutoFit/>
          </a:bodyPr>
          <a:lstStyle/>
          <a:p>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cs typeface="Meiryo UI" panose="020B0604030504040204" pitchFamily="50" charset="-128"/>
              </a:rPr>
              <a:t>事業イメージが分かる図や写真</a:t>
            </a:r>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テキスト ボックス 5">
            <a:extLst>
              <a:ext uri="{FF2B5EF4-FFF2-40B4-BE49-F238E27FC236}">
                <a16:creationId xmlns:a16="http://schemas.microsoft.com/office/drawing/2014/main" id="{B0660CBB-F763-63F5-781B-81348CE18DAA}"/>
              </a:ext>
            </a:extLst>
          </p:cNvPr>
          <p:cNvSpPr txBox="1"/>
          <p:nvPr/>
        </p:nvSpPr>
        <p:spPr>
          <a:xfrm flipH="1">
            <a:off x="487542" y="5483667"/>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●注視すべき他国政府等の支援スキーム（あれば）</a:t>
            </a:r>
          </a:p>
        </p:txBody>
      </p:sp>
      <p:sp>
        <p:nvSpPr>
          <p:cNvPr id="7" name="テキスト ボックス 6">
            <a:extLst>
              <a:ext uri="{FF2B5EF4-FFF2-40B4-BE49-F238E27FC236}">
                <a16:creationId xmlns:a16="http://schemas.microsoft.com/office/drawing/2014/main" id="{8900EB6A-9D58-A959-A18D-63B78E072259}"/>
              </a:ext>
            </a:extLst>
          </p:cNvPr>
          <p:cNvSpPr txBox="1"/>
          <p:nvPr/>
        </p:nvSpPr>
        <p:spPr>
          <a:xfrm flipH="1">
            <a:off x="529418" y="5776931"/>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他国ライバル企業等と競争条件が劣後しかねない他国政府の補助金等があれば、以下記載のこと。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・補助事業名（どこの国・政府等の事業か分かるよう）</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・具体的な補助率や上限等分かる範囲で記載</a:t>
            </a:r>
          </a:p>
        </p:txBody>
      </p:sp>
      <p:sp>
        <p:nvSpPr>
          <p:cNvPr id="8" name="テキスト ボックス 7">
            <a:extLst>
              <a:ext uri="{FF2B5EF4-FFF2-40B4-BE49-F238E27FC236}">
                <a16:creationId xmlns:a16="http://schemas.microsoft.com/office/drawing/2014/main" id="{8AC51C51-0F51-8DC8-82CB-129F3ED0AEF2}"/>
              </a:ext>
            </a:extLst>
          </p:cNvPr>
          <p:cNvSpPr txBox="1"/>
          <p:nvPr/>
        </p:nvSpPr>
        <p:spPr>
          <a:xfrm flipH="1">
            <a:off x="5746513" y="5483291"/>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●その他留意事項（あれば）</a:t>
            </a:r>
          </a:p>
        </p:txBody>
      </p:sp>
      <p:sp>
        <p:nvSpPr>
          <p:cNvPr id="9" name="テキスト ボックス 8">
            <a:extLst>
              <a:ext uri="{FF2B5EF4-FFF2-40B4-BE49-F238E27FC236}">
                <a16:creationId xmlns:a16="http://schemas.microsoft.com/office/drawing/2014/main" id="{BC712D0E-E58B-E56E-96D7-42E9F530598C}"/>
              </a:ext>
            </a:extLst>
          </p:cNvPr>
          <p:cNvSpPr txBox="1"/>
          <p:nvPr/>
        </p:nvSpPr>
        <p:spPr>
          <a:xfrm flipH="1">
            <a:off x="5732646" y="5724628"/>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企業の本気度や政府支援への具体的な要望等記載のこと。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・○○億円程度の補助（又は委託？）がないと～～のため</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　本事業が成立しない　等</a:t>
            </a:r>
            <a:br>
              <a:rPr kumimoji="1" lang="en-US" altLang="ja-JP" sz="1100" dirty="0">
                <a:latin typeface="Meiryo UI" panose="020B0604030504040204" pitchFamily="50" charset="-128"/>
                <a:ea typeface="Meiryo UI" panose="020B0604030504040204" pitchFamily="50" charset="-128"/>
                <a:cs typeface="Meiryo UI" panose="020B0604030504040204" pitchFamily="50" charset="-128"/>
              </a:rPr>
            </a:br>
            <a:endParaRPr kumimoji="1" lang="ja-JP" altLang="en-US" sz="1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四角形: 角を丸くする 9">
            <a:extLst>
              <a:ext uri="{FF2B5EF4-FFF2-40B4-BE49-F238E27FC236}">
                <a16:creationId xmlns:a16="http://schemas.microsoft.com/office/drawing/2014/main" id="{3A80AB7F-0F0D-F0F9-25F3-4FF7E2EF42B2}"/>
              </a:ext>
            </a:extLst>
          </p:cNvPr>
          <p:cNvSpPr/>
          <p:nvPr/>
        </p:nvSpPr>
        <p:spPr bwMode="auto">
          <a:xfrm>
            <a:off x="8158967" y="36317"/>
            <a:ext cx="1745540" cy="269385"/>
          </a:xfrm>
          <a:prstGeom prst="roundRect">
            <a:avLst/>
          </a:prstGeom>
          <a:solidFill>
            <a:srgbClr val="C00000"/>
          </a:solidFill>
          <a:ln>
            <a:noFill/>
          </a:ln>
        </p:spPr>
        <p:style>
          <a:lnRef idx="0">
            <a:scrgbClr r="0" g="0" b="0"/>
          </a:lnRef>
          <a:fillRef idx="0">
            <a:scrgbClr r="0" g="0" b="0"/>
          </a:fillRef>
          <a:effectRef idx="0">
            <a:scrgbClr r="0" g="0" b="0"/>
          </a:effectRef>
          <a:fontRef idx="minor">
            <a:schemeClr val="lt1"/>
          </a:fontRef>
        </p:style>
        <p:txBody>
          <a:bodyPr wrap="none" rtlCol="0" anchor="ctr"/>
          <a:lstStyle/>
          <a:p>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様式２別添１</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類型３</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矢印: 右 13">
            <a:extLst>
              <a:ext uri="{FF2B5EF4-FFF2-40B4-BE49-F238E27FC236}">
                <a16:creationId xmlns:a16="http://schemas.microsoft.com/office/drawing/2014/main" id="{3FFD6EA8-0C03-C866-5888-44091BC27945}"/>
              </a:ext>
            </a:extLst>
          </p:cNvPr>
          <p:cNvSpPr/>
          <p:nvPr/>
        </p:nvSpPr>
        <p:spPr bwMode="auto">
          <a:xfrm>
            <a:off x="4434552" y="4230586"/>
            <a:ext cx="576064" cy="389286"/>
          </a:xfrm>
          <a:prstGeom prst="rightArrow">
            <a:avLst/>
          </a:prstGeom>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rtlCol="0" anchor="ctr"/>
          <a:lstStyle/>
          <a:p>
            <a:pPr algn="l"/>
            <a:endParaRPr kumimoji="0" lang="ja-JP" altLang="en-US" sz="1800" dirty="0">
              <a:latin typeface="Meiryo UI" panose="020B0604030504040204" pitchFamily="50" charset="-128"/>
              <a:ea typeface="Meiryo UI" panose="020B0604030504040204" pitchFamily="50" charset="-128"/>
            </a:endParaRPr>
          </a:p>
        </p:txBody>
      </p:sp>
      <p:sp>
        <p:nvSpPr>
          <p:cNvPr id="24" name="テキスト ボックス 23">
            <a:extLst>
              <a:ext uri="{FF2B5EF4-FFF2-40B4-BE49-F238E27FC236}">
                <a16:creationId xmlns:a16="http://schemas.microsoft.com/office/drawing/2014/main" id="{10219AC9-C07E-F779-04FA-0A2A735A4E28}"/>
              </a:ext>
            </a:extLst>
          </p:cNvPr>
          <p:cNvSpPr txBox="1"/>
          <p:nvPr/>
        </p:nvSpPr>
        <p:spPr>
          <a:xfrm>
            <a:off x="5213872" y="4618851"/>
            <a:ext cx="4168074" cy="784830"/>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・可能な限り定量的に（日本への部素材供給力の向上により、関連工場を国内に○○億円投資、国内での雇用○人</a:t>
            </a:r>
            <a:r>
              <a:rPr kumimoji="1" lang="ja-JP" altLang="en-US" sz="1100">
                <a:solidFill>
                  <a:srgbClr val="00B0F0"/>
                </a:solidFill>
                <a:latin typeface="Meiryo UI" panose="020B0604030504040204" pitchFamily="50" charset="-128"/>
                <a:ea typeface="Meiryo UI" panose="020B0604030504040204" pitchFamily="50" charset="-128"/>
                <a:cs typeface="Meiryo UI" panose="020B0604030504040204" pitchFamily="50" charset="-128"/>
              </a:rPr>
              <a:t>増、エネルギー</a:t>
            </a:r>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供給の多元化等）</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sz="12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四角形: 角を丸くする 24">
            <a:extLst>
              <a:ext uri="{FF2B5EF4-FFF2-40B4-BE49-F238E27FC236}">
                <a16:creationId xmlns:a16="http://schemas.microsoft.com/office/drawing/2014/main" id="{45458BDB-4F46-85A5-B941-4AAF7AE6E4CC}"/>
              </a:ext>
            </a:extLst>
          </p:cNvPr>
          <p:cNvSpPr/>
          <p:nvPr/>
        </p:nvSpPr>
        <p:spPr bwMode="auto">
          <a:xfrm>
            <a:off x="450285" y="4267353"/>
            <a:ext cx="3566611" cy="294367"/>
          </a:xfrm>
          <a:prstGeom prst="roundRect">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ctr"/>
            <a:r>
              <a:rPr kumimoji="0" lang="ja-JP" altLang="en-US" sz="1400" b="1" dirty="0">
                <a:latin typeface="Meiryo UI" panose="020B0604030504040204" pitchFamily="50" charset="-128"/>
                <a:ea typeface="Meiryo UI" panose="020B0604030504040204" pitchFamily="50" charset="-128"/>
              </a:rPr>
              <a:t>対象とする商材の特定国依存度の変化</a:t>
            </a:r>
            <a:endParaRPr kumimoji="0" lang="en-US" altLang="ja-JP" sz="1400" b="1" dirty="0">
              <a:latin typeface="Meiryo UI" panose="020B0604030504040204" pitchFamily="50" charset="-128"/>
              <a:ea typeface="Meiryo UI" panose="020B0604030504040204" pitchFamily="50" charset="-128"/>
            </a:endParaRPr>
          </a:p>
        </p:txBody>
      </p:sp>
      <p:sp>
        <p:nvSpPr>
          <p:cNvPr id="27" name="四角形: 角を丸くする 26">
            <a:extLst>
              <a:ext uri="{FF2B5EF4-FFF2-40B4-BE49-F238E27FC236}">
                <a16:creationId xmlns:a16="http://schemas.microsoft.com/office/drawing/2014/main" id="{E46E9F4D-9DC7-93D5-9D5C-C2ED25189157}"/>
              </a:ext>
            </a:extLst>
          </p:cNvPr>
          <p:cNvSpPr/>
          <p:nvPr/>
        </p:nvSpPr>
        <p:spPr bwMode="auto">
          <a:xfrm>
            <a:off x="5220967" y="4267352"/>
            <a:ext cx="4217972" cy="294367"/>
          </a:xfrm>
          <a:prstGeom prst="roundRect">
            <a:avLst/>
          </a:prstGeom>
          <a:solidFill>
            <a:schemeClr val="accent5"/>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l"/>
            <a:r>
              <a:rPr kumimoji="0" lang="ja-JP" altLang="en-US" sz="1400" b="1" dirty="0">
                <a:latin typeface="Meiryo UI" panose="020B0604030504040204" pitchFamily="50" charset="-128"/>
                <a:ea typeface="Meiryo UI" panose="020B0604030504040204" pitchFamily="50" charset="-128"/>
              </a:rPr>
              <a:t>結果生じる日本の生産拠点としての魅力度向上効果等</a:t>
            </a:r>
            <a:endParaRPr kumimoji="0" lang="en-US" altLang="ja-JP" sz="1400" b="1" dirty="0">
              <a:latin typeface="Meiryo UI" panose="020B0604030504040204" pitchFamily="50" charset="-128"/>
              <a:ea typeface="Meiryo UI" panose="020B0604030504040204" pitchFamily="50" charset="-128"/>
            </a:endParaRPr>
          </a:p>
        </p:txBody>
      </p:sp>
      <p:sp>
        <p:nvSpPr>
          <p:cNvPr id="28" name="テキスト ボックス 27">
            <a:extLst>
              <a:ext uri="{FF2B5EF4-FFF2-40B4-BE49-F238E27FC236}">
                <a16:creationId xmlns:a16="http://schemas.microsoft.com/office/drawing/2014/main" id="{A298C1F5-9ECC-CFCE-4795-CDD9128E520F}"/>
              </a:ext>
            </a:extLst>
          </p:cNvPr>
          <p:cNvSpPr txBox="1"/>
          <p:nvPr/>
        </p:nvSpPr>
        <p:spPr>
          <a:xfrm>
            <a:off x="495972" y="4574404"/>
            <a:ext cx="4966282" cy="769441"/>
          </a:xfrm>
          <a:prstGeom prst="rect">
            <a:avLst/>
          </a:prstGeom>
          <a:noFill/>
        </p:spPr>
        <p:txBody>
          <a:bodyPr wrap="square">
            <a:spAutoFit/>
          </a:bodyPr>
          <a:lstStyle/>
          <a:p>
            <a:pPr algn="l"/>
            <a:r>
              <a:rPr kumimoji="0" lang="ja-JP" altLang="en-US" sz="1100" dirty="0">
                <a:solidFill>
                  <a:srgbClr val="00B0F0"/>
                </a:solidFill>
                <a:latin typeface="Meiryo UI" panose="020B0604030504040204" pitchFamily="50" charset="-128"/>
                <a:ea typeface="Meiryo UI" panose="020B0604030504040204" pitchFamily="50" charset="-128"/>
              </a:rPr>
              <a:t>例）国内流通量の○％が現状○○国で製造されているが、</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本事業を通じて○％に依存度が低減</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　　　</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　　　</a:t>
            </a:r>
          </a:p>
        </p:txBody>
      </p:sp>
      <p:sp>
        <p:nvSpPr>
          <p:cNvPr id="29" name="正方形/長方形 28">
            <a:extLst>
              <a:ext uri="{FF2B5EF4-FFF2-40B4-BE49-F238E27FC236}">
                <a16:creationId xmlns:a16="http://schemas.microsoft.com/office/drawing/2014/main" id="{1C506299-9195-805D-8239-FC9216B61B98}"/>
              </a:ext>
            </a:extLst>
          </p:cNvPr>
          <p:cNvSpPr/>
          <p:nvPr/>
        </p:nvSpPr>
        <p:spPr>
          <a:xfrm rot="21008454">
            <a:off x="817734" y="2510379"/>
            <a:ext cx="8648522" cy="2185214"/>
          </a:xfrm>
          <a:prstGeom prst="rect">
            <a:avLst/>
          </a:prstGeom>
          <a:noFill/>
        </p:spPr>
        <p:txBody>
          <a:bodyPr wrap="none" lIns="91440" tIns="45720" rIns="91440" bIns="45720">
            <a:spAutoFit/>
          </a:bodyPr>
          <a:lstStyle/>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類型３に最も当てはまる場合は、</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このシートにご記入ください。</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rPr>
              <a:t>※</a:t>
            </a:r>
            <a:r>
              <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rPr>
              <a:t>この記述は提出時に削除してください。</a:t>
            </a:r>
            <a:endPar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また、様式中の</a:t>
            </a:r>
            <a:r>
              <a:rPr lang="ja-JP" altLang="en-US" sz="2400" b="1" dirty="0">
                <a:ln w="6600">
                  <a:solidFill>
                    <a:schemeClr val="accent2"/>
                  </a:solidFill>
                  <a:prstDash val="solid"/>
                </a:ln>
                <a:solidFill>
                  <a:srgbClr val="00B0F0"/>
                </a:solidFill>
                <a:effectLst>
                  <a:outerShdw dist="38100" dir="2700000" algn="tl" rotWithShape="0">
                    <a:schemeClr val="accent2"/>
                  </a:outerShdw>
                </a:effectLst>
              </a:rPr>
              <a:t>青文字</a:t>
            </a: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も削除してください。</a:t>
            </a:r>
            <a:endPar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endParaRPr>
          </a:p>
        </p:txBody>
      </p:sp>
      <p:sp>
        <p:nvSpPr>
          <p:cNvPr id="4" name="テキスト ボックス 3">
            <a:extLst>
              <a:ext uri="{FF2B5EF4-FFF2-40B4-BE49-F238E27FC236}">
                <a16:creationId xmlns:a16="http://schemas.microsoft.com/office/drawing/2014/main" id="{3F1F3486-4027-9E96-632F-FFB3C63B0894}"/>
              </a:ext>
            </a:extLst>
          </p:cNvPr>
          <p:cNvSpPr txBox="1"/>
          <p:nvPr/>
        </p:nvSpPr>
        <p:spPr>
          <a:xfrm>
            <a:off x="1493" y="-3100"/>
            <a:ext cx="9442182" cy="276999"/>
          </a:xfrm>
          <a:prstGeom prst="rect">
            <a:avLst/>
          </a:prstGeom>
          <a:noFill/>
        </p:spPr>
        <p:txBody>
          <a:bodyPr wrap="square" rtlCol="0">
            <a:spAutoFit/>
          </a:bodyPr>
          <a:lstStyle/>
          <a:p>
            <a:r>
              <a:rPr lang="ja-JP" altLang="en-US" sz="1200" b="1" dirty="0">
                <a:latin typeface="Meiryo UI" panose="020B0604030504040204" pitchFamily="50" charset="-128"/>
                <a:ea typeface="Meiryo UI" panose="020B0604030504040204" pitchFamily="50" charset="-128"/>
                <a:cs typeface="Meiryo UI" panose="020B0604030504040204" pitchFamily="50" charset="-128"/>
              </a:rPr>
              <a:t>令和６年度補正グローバルサウス未来志向型共創等事業費補助金（小規模実証・ＦＳ事業：一次公募）</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3" name="表 12">
            <a:extLst>
              <a:ext uri="{FF2B5EF4-FFF2-40B4-BE49-F238E27FC236}">
                <a16:creationId xmlns:a16="http://schemas.microsoft.com/office/drawing/2014/main" id="{CA5CEF4D-2E9F-251E-DA51-4A30FCB6E08C}"/>
              </a:ext>
            </a:extLst>
          </p:cNvPr>
          <p:cNvGraphicFramePr>
            <a:graphicFrameLocks noGrp="1"/>
          </p:cNvGraphicFramePr>
          <p:nvPr>
            <p:extLst>
              <p:ext uri="{D42A27DB-BD31-4B8C-83A1-F6EECF244321}">
                <p14:modId xmlns:p14="http://schemas.microsoft.com/office/powerpoint/2010/main" val="1476255048"/>
              </p:ext>
            </p:extLst>
          </p:nvPr>
        </p:nvGraphicFramePr>
        <p:xfrm>
          <a:off x="270548" y="345639"/>
          <a:ext cx="9308447" cy="1185080"/>
        </p:xfrm>
        <a:graphic>
          <a:graphicData uri="http://schemas.openxmlformats.org/drawingml/2006/table">
            <a:tbl>
              <a:tblPr firstRow="1" bandRow="1">
                <a:tableStyleId>{5940675A-B579-460E-94D1-54222C63F5DA}</a:tableStyleId>
              </a:tblPr>
              <a:tblGrid>
                <a:gridCol w="847749">
                  <a:extLst>
                    <a:ext uri="{9D8B030D-6E8A-4147-A177-3AD203B41FA5}">
                      <a16:colId xmlns:a16="http://schemas.microsoft.com/office/drawing/2014/main" val="2483108772"/>
                    </a:ext>
                  </a:extLst>
                </a:gridCol>
                <a:gridCol w="923858">
                  <a:extLst>
                    <a:ext uri="{9D8B030D-6E8A-4147-A177-3AD203B41FA5}">
                      <a16:colId xmlns:a16="http://schemas.microsoft.com/office/drawing/2014/main" val="2075099082"/>
                    </a:ext>
                  </a:extLst>
                </a:gridCol>
                <a:gridCol w="3695433">
                  <a:extLst>
                    <a:ext uri="{9D8B030D-6E8A-4147-A177-3AD203B41FA5}">
                      <a16:colId xmlns:a16="http://schemas.microsoft.com/office/drawing/2014/main" val="4265466631"/>
                    </a:ext>
                  </a:extLst>
                </a:gridCol>
                <a:gridCol w="943604">
                  <a:extLst>
                    <a:ext uri="{9D8B030D-6E8A-4147-A177-3AD203B41FA5}">
                      <a16:colId xmlns:a16="http://schemas.microsoft.com/office/drawing/2014/main" val="1745638244"/>
                    </a:ext>
                  </a:extLst>
                </a:gridCol>
                <a:gridCol w="2897803">
                  <a:extLst>
                    <a:ext uri="{9D8B030D-6E8A-4147-A177-3AD203B41FA5}">
                      <a16:colId xmlns:a16="http://schemas.microsoft.com/office/drawing/2014/main" val="818869120"/>
                    </a:ext>
                  </a:extLst>
                </a:gridCol>
              </a:tblGrid>
              <a:tr h="423080">
                <a:tc>
                  <a:txBody>
                    <a:bodyPr/>
                    <a:lstStyle/>
                    <a:p>
                      <a:r>
                        <a:rPr kumimoji="1" lang="ja-JP" altLang="en-US" sz="1400" b="1" dirty="0"/>
                        <a:t>事業名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ja-JP" sz="1600" kern="1200" dirty="0">
                          <a:solidFill>
                            <a:schemeClr val="tx1"/>
                          </a:solidFill>
                          <a:effectLst/>
                          <a:latin typeface="+mn-lt"/>
                          <a:ea typeface="+mn-ea"/>
                          <a:cs typeface="+mn-cs"/>
                        </a:rPr>
                        <a:t>○○○国／□□□調査事業</a:t>
                      </a:r>
                      <a:r>
                        <a:rPr kumimoji="1" lang="en-US" altLang="ja-JP" sz="1600" kern="1200" dirty="0">
                          <a:solidFill>
                            <a:schemeClr val="tx1"/>
                          </a:solidFill>
                          <a:effectLst/>
                          <a:latin typeface="+mn-lt"/>
                          <a:ea typeface="+mn-ea"/>
                          <a:cs typeface="+mn-cs"/>
                        </a:rPr>
                        <a:t>or</a:t>
                      </a:r>
                      <a:r>
                        <a:rPr kumimoji="1" lang="ja-JP" altLang="ja-JP" sz="1600" kern="1200" dirty="0">
                          <a:solidFill>
                            <a:schemeClr val="tx1"/>
                          </a:solidFill>
                          <a:effectLst/>
                          <a:latin typeface="+mn-lt"/>
                          <a:ea typeface="+mn-ea"/>
                          <a:cs typeface="+mn-cs"/>
                        </a:rPr>
                        <a:t>□□□実証事</a:t>
                      </a:r>
                      <a:r>
                        <a:rPr kumimoji="1" lang="ja-JP" altLang="en-US" sz="1600" kern="1200" dirty="0">
                          <a:solidFill>
                            <a:schemeClr val="tx1"/>
                          </a:solidFill>
                          <a:effectLst/>
                          <a:latin typeface="+mn-lt"/>
                          <a:ea typeface="+mn-ea"/>
                          <a:cs typeface="+mn-cs"/>
                        </a:rPr>
                        <a:t>業</a:t>
                      </a:r>
                      <a:endParaRPr kumimoji="1" lang="ja-JP" altLang="ja-JP" sz="1600" kern="1200" dirty="0">
                        <a:solidFill>
                          <a:schemeClr val="tx1"/>
                        </a:solidFill>
                        <a:effectLst/>
                        <a:latin typeface="+mn-lt"/>
                        <a:ea typeface="+mn-ea"/>
                        <a:cs typeface="+mn-cs"/>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ja-JP" sz="1600" kern="1200" dirty="0">
                        <a:solidFill>
                          <a:schemeClr val="tx1"/>
                        </a:solidFill>
                        <a:effectLst/>
                        <a:latin typeface="+mn-lt"/>
                        <a:ea typeface="+mn-ea"/>
                        <a:cs typeface="+mn-cs"/>
                      </a:endParaRPr>
                    </a:p>
                  </a:txBody>
                  <a:tcPr/>
                </a:tc>
                <a:tc>
                  <a:txBody>
                    <a:bodyPr/>
                    <a:lstStyle/>
                    <a:p>
                      <a:r>
                        <a:rPr kumimoji="1" lang="ja-JP" altLang="en-US" sz="1400" b="1" dirty="0"/>
                        <a:t>事業類型</a:t>
                      </a:r>
                      <a:endParaRPr kumimoji="1" lang="en-US" altLang="ja-JP" sz="1400" b="1" dirty="0"/>
                    </a:p>
                  </a:txBody>
                  <a:tcPr/>
                </a:tc>
                <a:tc>
                  <a:txBody>
                    <a:bodyPr/>
                    <a:lstStyle/>
                    <a:p>
                      <a:r>
                        <a:rPr kumimoji="1" lang="ja-JP" altLang="en-US" sz="1100" b="1" dirty="0">
                          <a:solidFill>
                            <a:schemeClr val="tx1"/>
                          </a:solidFill>
                        </a:rPr>
                        <a:t>類型１</a:t>
                      </a:r>
                      <a:r>
                        <a:rPr kumimoji="1" lang="ja-JP" altLang="en-US" sz="1100" b="1" dirty="0"/>
                        <a:t>・</a:t>
                      </a:r>
                      <a:r>
                        <a:rPr kumimoji="1" lang="ja-JP" altLang="en-US" sz="1100" b="1" dirty="0">
                          <a:solidFill>
                            <a:schemeClr val="tx1"/>
                          </a:solidFill>
                        </a:rPr>
                        <a:t>類型２</a:t>
                      </a:r>
                      <a:r>
                        <a:rPr kumimoji="1" lang="ja-JP" altLang="en-US" sz="1100" b="1" dirty="0"/>
                        <a:t>・</a:t>
                      </a:r>
                      <a:r>
                        <a:rPr kumimoji="1" lang="ja-JP" altLang="en-US" sz="1100" b="1" dirty="0">
                          <a:solidFill>
                            <a:srgbClr val="C00000"/>
                          </a:solidFill>
                        </a:rPr>
                        <a:t>類型３</a:t>
                      </a:r>
                    </a:p>
                    <a:p>
                      <a:r>
                        <a:rPr kumimoji="1" lang="en-US" altLang="ja-JP" sz="700" b="1" dirty="0">
                          <a:solidFill>
                            <a:schemeClr val="tx1"/>
                          </a:solidFill>
                        </a:rPr>
                        <a:t>※</a:t>
                      </a:r>
                      <a:r>
                        <a:rPr kumimoji="1" lang="ja-JP" altLang="en-US" sz="700" b="1" dirty="0">
                          <a:solidFill>
                            <a:schemeClr val="tx1"/>
                          </a:solidFill>
                        </a:rPr>
                        <a:t>該当する類型を全て丸囲みしてください。（複数選択可）</a:t>
                      </a:r>
                      <a:endParaRPr kumimoji="1" lang="en-US" altLang="ja-JP" sz="700" b="1" dirty="0">
                        <a:solidFill>
                          <a:schemeClr val="tx1"/>
                        </a:solidFill>
                      </a:endParaRPr>
                    </a:p>
                  </a:txBody>
                  <a:tcPr/>
                </a:tc>
                <a:extLst>
                  <a:ext uri="{0D108BD9-81ED-4DB2-BD59-A6C34878D82A}">
                    <a16:rowId xmlns:a16="http://schemas.microsoft.com/office/drawing/2014/main" val="719923839"/>
                  </a:ext>
                </a:extLst>
              </a:tr>
              <a:tr h="327546">
                <a:tc>
                  <a:txBody>
                    <a:bodyPr/>
                    <a:lstStyle/>
                    <a:p>
                      <a:r>
                        <a:rPr kumimoji="1" lang="ja-JP" altLang="en-US" sz="1400" b="1" dirty="0"/>
                        <a:t>企業名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dirty="0"/>
                        <a:t>○○○</a:t>
                      </a:r>
                      <a:r>
                        <a:rPr kumimoji="1" lang="ja-JP" altLang="en-US" sz="900" dirty="0">
                          <a:solidFill>
                            <a:srgbClr val="00B0F0"/>
                          </a:solidFill>
                        </a:rPr>
                        <a:t>＊</a:t>
                      </a:r>
                      <a:r>
                        <a:rPr kumimoji="1" lang="ja-JP" altLang="en-US" sz="900" kern="1200" dirty="0">
                          <a:solidFill>
                            <a:srgbClr val="00B0F0"/>
                          </a:solidFill>
                          <a:effectLst/>
                          <a:latin typeface="+mn-lt"/>
                          <a:ea typeface="+mn-ea"/>
                          <a:cs typeface="+mn-cs"/>
                        </a:rPr>
                        <a:t>共同申請の場合、他の構成員となる企業・団体名も記入してください。</a:t>
                      </a:r>
                      <a:endParaRPr kumimoji="1" lang="ja-JP" altLang="en-US" sz="900" dirty="0">
                        <a:solidFill>
                          <a:srgbClr val="00B0F0"/>
                        </a:solidFill>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900" dirty="0"/>
                    </a:p>
                  </a:txBody>
                  <a:tcPr/>
                </a:tc>
                <a:tc>
                  <a:txBody>
                    <a:bodyPr/>
                    <a:lstStyle/>
                    <a:p>
                      <a:r>
                        <a:rPr kumimoji="1" lang="ja-JP" altLang="en-US" sz="1400" b="1" dirty="0">
                          <a:solidFill>
                            <a:schemeClr val="tx1"/>
                          </a:solidFill>
                        </a:rPr>
                        <a:t>事業形態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200" b="1" dirty="0">
                          <a:solidFill>
                            <a:schemeClr val="tx1"/>
                          </a:solidFill>
                        </a:rPr>
                        <a:t>FS</a:t>
                      </a:r>
                      <a:r>
                        <a:rPr kumimoji="1" lang="ja-JP" altLang="en-US" sz="1200" b="1" dirty="0">
                          <a:solidFill>
                            <a:schemeClr val="tx1"/>
                          </a:solidFill>
                        </a:rPr>
                        <a:t>　</a:t>
                      </a:r>
                      <a:r>
                        <a:rPr kumimoji="1" lang="en-US" altLang="ja-JP" sz="1200" b="1" dirty="0">
                          <a:solidFill>
                            <a:schemeClr val="tx1"/>
                          </a:solidFill>
                        </a:rPr>
                        <a:t>or </a:t>
                      </a:r>
                      <a:r>
                        <a:rPr kumimoji="1" lang="ja-JP" altLang="en-US" sz="1200" b="1" dirty="0">
                          <a:solidFill>
                            <a:schemeClr val="tx1"/>
                          </a:solidFill>
                        </a:rPr>
                        <a:t>　小規模実証</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700" b="1" dirty="0">
                          <a:solidFill>
                            <a:schemeClr val="tx1"/>
                          </a:solidFill>
                        </a:rPr>
                        <a:t>※</a:t>
                      </a:r>
                      <a:r>
                        <a:rPr kumimoji="1" lang="ja-JP" altLang="en-US" sz="700" b="1" dirty="0">
                          <a:solidFill>
                            <a:schemeClr val="tx1"/>
                          </a:solidFill>
                        </a:rPr>
                        <a:t>該当する事業形態を記載してください。</a:t>
                      </a:r>
                    </a:p>
                  </a:txBody>
                  <a:tcPr anchor="ctr"/>
                </a:tc>
                <a:extLst>
                  <a:ext uri="{0D108BD9-81ED-4DB2-BD59-A6C34878D82A}">
                    <a16:rowId xmlns:a16="http://schemas.microsoft.com/office/drawing/2014/main" val="2048864446"/>
                  </a:ext>
                </a:extLst>
              </a:tr>
              <a:tr h="327546">
                <a:tc gridSpan="2">
                  <a:txBody>
                    <a:bodyPr/>
                    <a:lstStyle/>
                    <a:p>
                      <a:r>
                        <a:rPr kumimoji="1" lang="ja-JP" altLang="en-US" sz="1400" b="1" dirty="0"/>
                        <a:t>事業対象国</a:t>
                      </a:r>
                    </a:p>
                  </a:txBody>
                  <a:tcPr/>
                </a:tc>
                <a:tc hMerge="1">
                  <a:txBody>
                    <a:bodyPr/>
                    <a:lstStyle/>
                    <a:p>
                      <a:endParaRPr kumimoji="1" lang="ja-JP" altLang="en-US"/>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800" dirty="0"/>
                        <a:t>○○○</a:t>
                      </a:r>
                    </a:p>
                  </a:txBody>
                  <a:tcPr/>
                </a:tc>
                <a:tc>
                  <a:txBody>
                    <a:bodyPr/>
                    <a:lstStyle/>
                    <a:p>
                      <a:r>
                        <a:rPr kumimoji="1" lang="ja-JP" altLang="en-US" sz="1400" b="1" dirty="0">
                          <a:solidFill>
                            <a:schemeClr val="tx1"/>
                          </a:solidFill>
                        </a:rPr>
                        <a:t>対象分野</a:t>
                      </a:r>
                      <a:endParaRPr kumimoji="1" lang="en-US" altLang="ja-JP" sz="1400" b="1"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1" dirty="0">
                          <a:solidFill>
                            <a:schemeClr val="tx1"/>
                          </a:solidFill>
                        </a:rPr>
                        <a:t>ＧＸ分野 </a:t>
                      </a:r>
                      <a:r>
                        <a:rPr kumimoji="1" lang="en-US" altLang="ja-JP" sz="1200" b="1" dirty="0">
                          <a:solidFill>
                            <a:schemeClr val="tx1"/>
                          </a:solidFill>
                        </a:rPr>
                        <a:t>or </a:t>
                      </a:r>
                      <a:r>
                        <a:rPr kumimoji="1" lang="ja-JP" altLang="en-US" sz="1200" b="1" dirty="0">
                          <a:solidFill>
                            <a:schemeClr val="tx1"/>
                          </a:solidFill>
                        </a:rPr>
                        <a:t>ＤＸ分野 </a:t>
                      </a:r>
                      <a:r>
                        <a:rPr kumimoji="1" lang="en-US" altLang="ja-JP" sz="1200" b="1" dirty="0">
                          <a:solidFill>
                            <a:schemeClr val="tx1"/>
                          </a:solidFill>
                        </a:rPr>
                        <a:t>or </a:t>
                      </a:r>
                      <a:r>
                        <a:rPr kumimoji="1" lang="ja-JP" altLang="en-US" sz="1200" b="1" dirty="0">
                          <a:solidFill>
                            <a:schemeClr val="tx1"/>
                          </a:solidFill>
                        </a:rPr>
                        <a:t>経済安保分野</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700" b="1" dirty="0">
                          <a:solidFill>
                            <a:schemeClr val="tx1"/>
                          </a:solidFill>
                        </a:rPr>
                        <a:t>※</a:t>
                      </a:r>
                      <a:r>
                        <a:rPr kumimoji="1" lang="ja-JP" altLang="en-US" sz="700" b="1" dirty="0">
                          <a:solidFill>
                            <a:schemeClr val="tx1"/>
                          </a:solidFill>
                        </a:rPr>
                        <a:t>該当する対象分野を記載してください。（複数選択可）</a:t>
                      </a:r>
                    </a:p>
                  </a:txBody>
                  <a:tcPr anchor="ctr"/>
                </a:tc>
                <a:extLst>
                  <a:ext uri="{0D108BD9-81ED-4DB2-BD59-A6C34878D82A}">
                    <a16:rowId xmlns:a16="http://schemas.microsoft.com/office/drawing/2014/main" val="513404069"/>
                  </a:ext>
                </a:extLst>
              </a:tr>
            </a:tbl>
          </a:graphicData>
        </a:graphic>
      </p:graphicFrame>
    </p:spTree>
    <p:extLst>
      <p:ext uri="{BB962C8B-B14F-4D97-AF65-F5344CB8AC3E}">
        <p14:creationId xmlns:p14="http://schemas.microsoft.com/office/powerpoint/2010/main" val="1506022566"/>
      </p:ext>
    </p:extLst>
  </p:cSld>
  <p:clrMapOvr>
    <a:masterClrMapping/>
  </p:clrMapOvr>
</p:sld>
</file>

<file path=ppt/theme/theme1.xml><?xml version="1.0" encoding="utf-8"?>
<a:theme xmlns:a="http://schemas.openxmlformats.org/drawingml/2006/main" name="【機○・記載例なし】">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ユーザー定義 1">
      <a:majorFont>
        <a:latin typeface="メイリオ"/>
        <a:ea typeface="メイリオ"/>
        <a:cs typeface=""/>
      </a:majorFont>
      <a:minorFont>
        <a:latin typeface="メイリオ"/>
        <a:ea typeface="メイリオ"/>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wrap="none" rtlCol="0" anchor="ctr"/>
      <a:lstStyle>
        <a:defPPr algn="l">
          <a:defRPr kumimoji="0" sz="1800" dirty="0" smtClean="0">
            <a:latin typeface="Meiryo UI" panose="020B0604030504040204" pitchFamily="50" charset="-128"/>
            <a:ea typeface="Meiryo UI" panose="020B0604030504040204" pitchFamily="50" charset="-128"/>
          </a:defRPr>
        </a:defPPr>
      </a:lstStyle>
    </a:spDef>
    <a:txDef>
      <a:spPr>
        <a:noFill/>
      </a:spPr>
      <a:bodyPr wrap="square" rtlCol="0">
        <a:spAutoFit/>
      </a:bodyPr>
      <a:lstStyle>
        <a:defPPr>
          <a:defRPr kumimoji="1" dirty="0" smtClean="0">
            <a:latin typeface="Meiryo UI" panose="020B0604030504040204" pitchFamily="50" charset="-128"/>
            <a:ea typeface="Meiryo UI" panose="020B0604030504040204" pitchFamily="50" charset="-128"/>
            <a:cs typeface="Meiryo UI" panose="020B0604030504040204" pitchFamily="50" charset="-128"/>
          </a:defRPr>
        </a:defPPr>
      </a:lstStyle>
    </a:txDef>
  </a:objectDefaults>
  <a:extraClrSchemeLst/>
  <a:extLst>
    <a:ext uri="{05A4C25C-085E-4340-85A3-A5531E510DB2}">
      <thm15:themeFamily xmlns:thm15="http://schemas.microsoft.com/office/thememl/2012/main" name="プレゼンテーション1" id="{B7D664C5-CCAF-421C-963D-506CF0AB2DB4}" vid="{F6C70EF9-1A84-446C-8597-70017663E58C}"/>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lcf76f155ced4ddcb4097134ff3c332f xmlns="3ec4c570-c735-4370-ba15-dd1c5cdd45e2">
      <Terms xmlns="http://schemas.microsoft.com/office/infopath/2007/PartnerControls"/>
    </lcf76f155ced4ddcb4097134ff3c332f>
    <_x4e26__x3073__x66ff__x3048_ xmlns="3ec4c570-c735-4370-ba15-dd1c5cdd45e2" xsi:nil="true"/>
    <TaxCatchAll xmlns="f280bba1-c64f-409c-a565-900efdae04fa" xsi:nil="true"/>
  </documentManagement>
</p:properti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1C773EE7F7AF0C4F9BA354922CD30138" ma:contentTypeVersion="15" ma:contentTypeDescription="新しいドキュメントを作成します。" ma:contentTypeScope="" ma:versionID="9eb28cdad42f8f95e1ee4a36cfd2c360">
  <xsd:schema xmlns:xsd="http://www.w3.org/2001/XMLSchema" xmlns:xs="http://www.w3.org/2001/XMLSchema" xmlns:p="http://schemas.microsoft.com/office/2006/metadata/properties" xmlns:ns2="3ec4c570-c735-4370-ba15-dd1c5cdd45e2" xmlns:ns3="f280bba1-c64f-409c-a565-900efdae04fa" targetNamespace="http://schemas.microsoft.com/office/2006/metadata/properties" ma:root="true" ma:fieldsID="60a4766722667337bd20037ef733540e" ns2:_="" ns3:_="">
    <xsd:import namespace="3ec4c570-c735-4370-ba15-dd1c5cdd45e2"/>
    <xsd:import namespace="f280bba1-c64f-409c-a565-900efdae04fa"/>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GenerationTime" minOccurs="0"/>
                <xsd:element ref="ns2:MediaServiceEventHashCode" minOccurs="0"/>
                <xsd:element ref="ns2:MediaServiceOCR" minOccurs="0"/>
                <xsd:element ref="ns2:MediaLengthInSeconds" minOccurs="0"/>
                <xsd:element ref="ns2:MediaServiceLocation" minOccurs="0"/>
                <xsd:element ref="ns2:MediaServiceBillingMetadata" minOccurs="0"/>
                <xsd:element ref="ns2:_x4e26__x3073__x66ff__x3048_"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3ec4c570-c735-4370-ba15-dd1c5cdd45e2"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lcf76f155ced4ddcb4097134ff3c332f" ma:index="13" nillable="true" ma:taxonomy="true" ma:internalName="lcf76f155ced4ddcb4097134ff3c332f" ma:taxonomyFieldName="MediaServiceImageTags" ma:displayName="画像タグ" ma:readOnly="false" ma:fieldId="{5cf76f15-5ced-4ddc-b409-7134ff3c332f}" ma:taxonomyMulti="true" ma:sspId="f804ebf9-b652-43cc-9369-06696671cd4d" ma:termSetId="09814cd3-568e-fe90-9814-8d621ff8fb84" ma:anchorId="fba54fb3-c3e1-fe81-a776-ca4b69148c4d" ma:open="true" ma:isKeyword="false">
      <xsd:complexType>
        <xsd:sequence>
          <xsd:element ref="pc:Terms" minOccurs="0" maxOccurs="1"/>
        </xsd:sequence>
      </xsd:complexType>
    </xsd:element>
    <xsd:element name="MediaServiceDateTaken" ma:index="15" nillable="true" ma:displayName="MediaServiceDateTaken" ma:hidden="true" ma:indexed="true" ma:internalName="MediaServiceDateTaken" ma:readOnly="true">
      <xsd:simpleType>
        <xsd:restriction base="dms:Text"/>
      </xsd:simpleType>
    </xsd:element>
    <xsd:element name="MediaServiceGenerationTime" ma:index="16" nillable="true" ma:displayName="MediaServiceGenerationTime" ma:hidden="true" ma:internalName="MediaServiceGenerationTime" ma:readOnly="true">
      <xsd:simpleType>
        <xsd:restriction base="dms:Text"/>
      </xsd:simpleType>
    </xsd:element>
    <xsd:element name="MediaServiceEventHashCode" ma:index="17" nillable="true" ma:displayName="MediaServiceEventHashCode" ma:hidden="true" ma:internalName="MediaServiceEventHashCode" ma:readOnly="true">
      <xsd:simpleType>
        <xsd:restriction base="dms:Text"/>
      </xsd:simpleType>
    </xsd:element>
    <xsd:element name="MediaServiceOCR" ma:index="18" nillable="true" ma:displayName="Extracted Text" ma:internalName="MediaServiceOCR" ma:readOnly="true">
      <xsd:simpleType>
        <xsd:restriction base="dms:Note">
          <xsd:maxLength value="255"/>
        </xsd:restriction>
      </xsd:simpleType>
    </xsd:element>
    <xsd:element name="MediaLengthInSeconds" ma:index="19" nillable="true" ma:displayName="MediaLengthInSeconds" ma:hidden="true" ma:internalName="MediaLengthInSeconds" ma:readOnly="true">
      <xsd:simpleType>
        <xsd:restriction base="dms:Unknown"/>
      </xsd:simpleType>
    </xsd:element>
    <xsd:element name="MediaServiceLocation" ma:index="20" nillable="true" ma:displayName="Location" ma:description="" ma:indexed="true" ma:internalName="MediaServiceLocation" ma:readOnly="true">
      <xsd:simpleType>
        <xsd:restriction base="dms:Text"/>
      </xsd:simpleType>
    </xsd:element>
    <xsd:element name="MediaServiceBillingMetadata" ma:index="21" nillable="true" ma:displayName="MediaServiceBillingMetadata" ma:hidden="true" ma:internalName="MediaServiceBillingMetadata" ma:readOnly="true">
      <xsd:simpleType>
        <xsd:restriction base="dms:Note"/>
      </xsd:simpleType>
    </xsd:element>
    <xsd:element name="_x4e26__x3073__x66ff__x3048_" ma:index="22" nillable="true" ma:displayName="並び替え" ma:format="Dropdown" ma:internalName="_x4e26__x3073__x66ff__x3048_">
      <xsd:simpleType>
        <xsd:restriction base="dms:Text">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f280bba1-c64f-409c-a565-900efdae04fa" elementFormDefault="qualified">
    <xsd:import namespace="http://schemas.microsoft.com/office/2006/documentManagement/types"/>
    <xsd:import namespace="http://schemas.microsoft.com/office/infopath/2007/PartnerControls"/>
    <xsd:element name="TaxCatchAll" ma:index="14" nillable="true" ma:displayName="Taxonomy Catch All Column" ma:hidden="true" ma:list="{ab14c804-dd5e-446e-a58a-5e9a5fe4ca45}" ma:internalName="TaxCatchAll" ma:showField="CatchAllData" ma:web="f280bba1-c64f-409c-a565-900efdae04fa">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98D0E814-965D-4FB6-9B16-0AF0B13B4388}">
  <ds:schemaRefs>
    <ds:schemaRef ds:uri="http://purl.org/dc/elements/1.1/"/>
    <ds:schemaRef ds:uri="http://schemas.microsoft.com/office/2006/metadata/properties"/>
    <ds:schemaRef ds:uri="http://purl.org/dc/terms/"/>
    <ds:schemaRef ds:uri="http://schemas.openxmlformats.org/package/2006/metadata/core-properties"/>
    <ds:schemaRef ds:uri="http://schemas.microsoft.com/office/infopath/2007/PartnerControls"/>
    <ds:schemaRef ds:uri="3ec4c570-c735-4370-ba15-dd1c5cdd45e2"/>
    <ds:schemaRef ds:uri="http://purl.org/dc/dcmitype/"/>
    <ds:schemaRef ds:uri="http://schemas.microsoft.com/office/2006/documentManagement/types"/>
    <ds:schemaRef ds:uri="http://www.w3.org/XML/1998/namespace"/>
    <ds:schemaRef ds:uri="f280bba1-c64f-409c-a565-900efdae04fa"/>
  </ds:schemaRefs>
</ds:datastoreItem>
</file>

<file path=customXml/itemProps2.xml><?xml version="1.0" encoding="utf-8"?>
<ds:datastoreItem xmlns:ds="http://schemas.openxmlformats.org/officeDocument/2006/customXml" ds:itemID="{9F5FC021-E6B3-4FDF-AAAC-05F9121CF66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3ec4c570-c735-4370-ba15-dd1c5cdd45e2"/>
    <ds:schemaRef ds:uri="f280bba1-c64f-409c-a565-900efdae04f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079A1335-3979-41EA-A73E-95EDB0C7C7F6}">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blank</Template>
  <TotalTime>1678</TotalTime>
  <Words>1551</Words>
  <Application>Microsoft Office PowerPoint</Application>
  <PresentationFormat>A4 210 x 297 mm</PresentationFormat>
  <Paragraphs>163</Paragraphs>
  <Slides>3</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3</vt:i4>
      </vt:variant>
    </vt:vector>
  </HeadingPairs>
  <TitlesOfParts>
    <vt:vector size="10" baseType="lpstr">
      <vt:lpstr>Meiryo UI</vt:lpstr>
      <vt:lpstr>ＭＳ Ｐゴシック</vt:lpstr>
      <vt:lpstr>メイリオ</vt:lpstr>
      <vt:lpstr>Arial</vt:lpstr>
      <vt:lpstr>Calibri</vt:lpstr>
      <vt:lpstr>Wingdings</vt:lpstr>
      <vt:lpstr>【機○・記載例なし】</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cp:lastModifiedBy>TOPPAN末川</cp:lastModifiedBy>
  <cp:revision>1</cp:revision>
  <cp:lastPrinted>2023-09-20T09:44:17Z</cp:lastPrinted>
  <dcterms:created xsi:type="dcterms:W3CDTF">2023-09-20T05:37:55Z</dcterms:created>
  <dcterms:modified xsi:type="dcterms:W3CDTF">2025-05-08T11:04:49Z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0x0101001C773EE7F7AF0C4F9BA354922CD30138</vt:lpwstr>
  </property>
  <property fmtid="{D5CDD505-2E9C-101B-9397-08002B2CF9AE}" pid="3" name="MediaServiceImageTags">
    <vt:lpwstr/>
  </property>
</Properties>
</file>

<file path=docProps/thumbnail.jpeg>
</file>