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7.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autoCompressPictures="0">
  <p:sldMasterIdLst>
    <p:sldMasterId id="2147485323" r:id="rId1"/>
  </p:sldMasterIdLst>
  <p:notesMasterIdLst>
    <p:notesMasterId r:id="rId22"/>
  </p:notesMasterIdLst>
  <p:handoutMasterIdLst>
    <p:handoutMasterId r:id="rId23"/>
  </p:handoutMasterIdLst>
  <p:sldIdLst>
    <p:sldId id="2147477040" r:id="rId2"/>
    <p:sldId id="2147477042" r:id="rId3"/>
    <p:sldId id="2147481108" r:id="rId4"/>
    <p:sldId id="2147481109" r:id="rId5"/>
    <p:sldId id="2147477076" r:id="rId6"/>
    <p:sldId id="2147477075" r:id="rId7"/>
    <p:sldId id="2147477029" r:id="rId8"/>
    <p:sldId id="2147477046" r:id="rId9"/>
    <p:sldId id="2147481113" r:id="rId10"/>
    <p:sldId id="2147379358" r:id="rId11"/>
    <p:sldId id="2147481110" r:id="rId12"/>
    <p:sldId id="2147481115" r:id="rId13"/>
    <p:sldId id="2147481106" r:id="rId14"/>
    <p:sldId id="2147477066" r:id="rId15"/>
    <p:sldId id="2147477067" r:id="rId16"/>
    <p:sldId id="2147481111" r:id="rId17"/>
    <p:sldId id="300" r:id="rId18"/>
    <p:sldId id="2147477070" r:id="rId19"/>
    <p:sldId id="2147481107" r:id="rId20"/>
    <p:sldId id="2147481112" r:id="rId21"/>
  </p:sldIdLst>
  <p:sldSz cx="12192000" cy="6858000"/>
  <p:notesSz cx="6807200" cy="9939338"/>
  <p:custShowLst>
    <p:custShow name="Format Guide Workshop" id="0">
      <p:sldLst/>
    </p:custShow>
  </p:custShowLst>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9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作成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D3"/>
    <a:srgbClr val="FF8D36"/>
    <a:srgbClr val="FFB47A"/>
    <a:srgbClr val="575757"/>
    <a:srgbClr val="29BA74"/>
    <a:srgbClr val="3EAD92"/>
    <a:srgbClr val="4FB49C"/>
    <a:srgbClr val="EEE89A"/>
    <a:srgbClr val="E71C57"/>
    <a:srgbClr val="1F8B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B10AB1-6630-4E12-B96F-2305B35B5173}" v="2" dt="2025-01-22T00:57:21.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rgbClr val="00000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rgbClr val="00000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51"/>
    <p:restoredTop sz="95455" autoAdjust="0"/>
  </p:normalViewPr>
  <p:slideViewPr>
    <p:cSldViewPr snapToGrid="0">
      <p:cViewPr varScale="1">
        <p:scale>
          <a:sx n="122" d="100"/>
          <a:sy n="122" d="100"/>
        </p:scale>
        <p:origin x="120" y="186"/>
      </p:cViewPr>
      <p:guideLst>
        <p:guide pos="3840"/>
        <p:guide orient="horz" pos="96"/>
      </p:guideLst>
    </p:cSldViewPr>
  </p:slideViewPr>
  <p:notesTextViewPr>
    <p:cViewPr>
      <p:scale>
        <a:sx n="1" d="1"/>
        <a:sy n="1" d="1"/>
      </p:scale>
      <p:origin x="0" y="0"/>
    </p:cViewPr>
  </p:notesTextViewPr>
  <p:notesViewPr>
    <p:cSldViewPr snapToGrid="0">
      <p:cViewPr>
        <p:scale>
          <a:sx n="69" d="100"/>
          <a:sy n="69" d="100"/>
        </p:scale>
        <p:origin x="2244" y="3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51" name="Header Placeholder 1"/>
          <p:cNvSpPr>
            <a:spLocks noGrp="1"/>
          </p:cNvSpPr>
          <p:nvPr>
            <p:ph type="hdr" sz="quarter"/>
          </p:nvPr>
        </p:nvSpPr>
        <p:spPr>
          <a:xfrm>
            <a:off x="3" y="4"/>
            <a:ext cx="2949787" cy="498693"/>
          </a:xfrm>
          <a:prstGeom prst="rect">
            <a:avLst/>
          </a:prstGeom>
        </p:spPr>
        <p:txBody>
          <a:bodyPr vert="horz" lIns="95682" tIns="47841" rIns="95682" bIns="47841" rtlCol="0"/>
          <a:lstStyle>
            <a:lvl1pPr algn="l">
              <a:defRPr sz="1300"/>
            </a:lvl1pPr>
          </a:lstStyle>
          <a:p>
            <a:endParaRPr lang="en-US" sz="900"/>
          </a:p>
        </p:txBody>
      </p:sp>
      <p:sp>
        <p:nvSpPr>
          <p:cNvPr id="1052" name="Date Placeholder 2"/>
          <p:cNvSpPr>
            <a:spLocks noGrp="1"/>
          </p:cNvSpPr>
          <p:nvPr>
            <p:ph type="dt" sz="quarter" idx="1"/>
          </p:nvPr>
        </p:nvSpPr>
        <p:spPr>
          <a:xfrm>
            <a:off x="3855842" y="4"/>
            <a:ext cx="2949787" cy="498693"/>
          </a:xfrm>
          <a:prstGeom prst="rect">
            <a:avLst/>
          </a:prstGeom>
        </p:spPr>
        <p:txBody>
          <a:bodyPr vert="horz" lIns="95682" tIns="47841" rIns="95682" bIns="47841" rtlCol="0"/>
          <a:lstStyle>
            <a:lvl1pPr algn="r">
              <a:defRPr sz="1300"/>
            </a:lvl1pPr>
          </a:lstStyle>
          <a:p>
            <a:fld id="{57691E93-EF64-46CC-85E2-BBB5BEDB9501}" type="datetimeFigureOut">
              <a:rPr lang="en-US" sz="900"/>
              <a:t>1/22/2025</a:t>
            </a:fld>
            <a:endParaRPr lang="en-US" sz="900"/>
          </a:p>
        </p:txBody>
      </p:sp>
      <p:sp>
        <p:nvSpPr>
          <p:cNvPr id="1053" name="Footer Placeholder 3"/>
          <p:cNvSpPr>
            <a:spLocks noGrp="1"/>
          </p:cNvSpPr>
          <p:nvPr>
            <p:ph type="ftr" sz="quarter" idx="2"/>
          </p:nvPr>
        </p:nvSpPr>
        <p:spPr>
          <a:xfrm>
            <a:off x="3" y="9440650"/>
            <a:ext cx="2949787" cy="498692"/>
          </a:xfrm>
          <a:prstGeom prst="rect">
            <a:avLst/>
          </a:prstGeom>
        </p:spPr>
        <p:txBody>
          <a:bodyPr vert="horz" lIns="95682" tIns="47841" rIns="95682" bIns="47841" rtlCol="0" anchor="b"/>
          <a:lstStyle>
            <a:lvl1pPr algn="l">
              <a:defRPr sz="1300"/>
            </a:lvl1pPr>
          </a:lstStyle>
          <a:p>
            <a:endParaRPr lang="en-US" sz="900"/>
          </a:p>
        </p:txBody>
      </p:sp>
      <p:sp>
        <p:nvSpPr>
          <p:cNvPr id="1054" name="Slide Number Placeholder 4"/>
          <p:cNvSpPr>
            <a:spLocks noGrp="1"/>
          </p:cNvSpPr>
          <p:nvPr>
            <p:ph type="sldNum" sz="quarter" idx="3"/>
          </p:nvPr>
        </p:nvSpPr>
        <p:spPr>
          <a:xfrm>
            <a:off x="3855842" y="9440650"/>
            <a:ext cx="2949787" cy="498692"/>
          </a:xfrm>
          <a:prstGeom prst="rect">
            <a:avLst/>
          </a:prstGeom>
        </p:spPr>
        <p:txBody>
          <a:bodyPr vert="horz" lIns="95682" tIns="47841" rIns="95682" bIns="47841" rtlCol="0" anchor="b"/>
          <a:lstStyle>
            <a:lvl1pPr algn="r">
              <a:defRPr sz="1300"/>
            </a:lvl1pPr>
          </a:lstStyle>
          <a:p>
            <a:fld id="{3DCECA85-2A7A-423F-89EA-6868CB52DF19}" type="slidenum">
              <a:rPr lang="en-US" sz="900"/>
              <a:t>‹#›</a:t>
            </a:fld>
            <a:endParaRPr lang="en-US" sz="9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3" name="Rectangle 54"/>
          <p:cNvSpPr/>
          <p:nvPr/>
        </p:nvSpPr>
        <p:spPr>
          <a:xfrm>
            <a:off x="1" y="4746567"/>
            <a:ext cx="6805625" cy="5192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682" tIns="47841" rIns="95682" bIns="47841" rtlCol="0" anchor="ctr"/>
          <a:lstStyle/>
          <a:p>
            <a:pPr algn="ctr"/>
            <a:endParaRPr lang="en-US"/>
          </a:p>
        </p:txBody>
      </p:sp>
      <p:sp>
        <p:nvSpPr>
          <p:cNvPr id="1044" name="Header Placeholder 1"/>
          <p:cNvSpPr>
            <a:spLocks noGrp="1"/>
          </p:cNvSpPr>
          <p:nvPr>
            <p:ph type="hdr" sz="quarter"/>
          </p:nvPr>
        </p:nvSpPr>
        <p:spPr>
          <a:xfrm>
            <a:off x="80733" y="4"/>
            <a:ext cx="2869056" cy="498693"/>
          </a:xfrm>
          <a:prstGeom prst="rect">
            <a:avLst/>
          </a:prstGeom>
        </p:spPr>
        <p:txBody>
          <a:bodyPr vert="horz" lIns="95682" tIns="47841" rIns="95682" bIns="47841" rtlCol="0"/>
          <a:lstStyle>
            <a:lvl1pPr algn="l">
              <a:defRPr sz="1400"/>
            </a:lvl1pPr>
          </a:lstStyle>
          <a:p>
            <a:endParaRPr lang="en-US"/>
          </a:p>
        </p:txBody>
      </p:sp>
      <p:sp>
        <p:nvSpPr>
          <p:cNvPr id="1045" name="Slide Image Placeholder 3"/>
          <p:cNvSpPr>
            <a:spLocks noGrp="1" noRot="1" noChangeAspect="1"/>
          </p:cNvSpPr>
          <p:nvPr>
            <p:ph type="sldImg" idx="2"/>
          </p:nvPr>
        </p:nvSpPr>
        <p:spPr>
          <a:xfrm>
            <a:off x="-168275" y="617538"/>
            <a:ext cx="7124700" cy="4008437"/>
          </a:xfrm>
          <a:prstGeom prst="rect">
            <a:avLst/>
          </a:prstGeom>
          <a:noFill/>
          <a:ln w="9525">
            <a:solidFill>
              <a:schemeClr val="bg2"/>
            </a:solidFill>
          </a:ln>
        </p:spPr>
        <p:txBody>
          <a:bodyPr vert="horz" lIns="95682" tIns="47841" rIns="95682" bIns="47841" rtlCol="0" anchor="ctr"/>
          <a:lstStyle/>
          <a:p>
            <a:endParaRPr lang="en-US"/>
          </a:p>
        </p:txBody>
      </p:sp>
      <p:sp>
        <p:nvSpPr>
          <p:cNvPr id="1046" name="Footer Placeholder 5"/>
          <p:cNvSpPr>
            <a:spLocks noGrp="1"/>
          </p:cNvSpPr>
          <p:nvPr>
            <p:ph type="ftr" sz="quarter" idx="4"/>
          </p:nvPr>
        </p:nvSpPr>
        <p:spPr>
          <a:xfrm>
            <a:off x="80733" y="9409899"/>
            <a:ext cx="2869056" cy="498692"/>
          </a:xfrm>
          <a:prstGeom prst="rect">
            <a:avLst/>
          </a:prstGeom>
        </p:spPr>
        <p:txBody>
          <a:bodyPr vert="horz" lIns="95682" tIns="47841" rIns="95682" bIns="47841" rtlCol="0" anchor="b"/>
          <a:lstStyle>
            <a:lvl1pPr algn="l">
              <a:defRPr sz="1400"/>
            </a:lvl1pPr>
          </a:lstStyle>
          <a:p>
            <a:endParaRPr lang="en-US"/>
          </a:p>
        </p:txBody>
      </p:sp>
      <p:sp>
        <p:nvSpPr>
          <p:cNvPr id="1047" name="Slide Number Placeholder 6"/>
          <p:cNvSpPr>
            <a:spLocks noGrp="1"/>
          </p:cNvSpPr>
          <p:nvPr>
            <p:ph type="sldNum" sz="quarter" idx="5"/>
          </p:nvPr>
        </p:nvSpPr>
        <p:spPr>
          <a:xfrm>
            <a:off x="3855842" y="9409899"/>
            <a:ext cx="2859930" cy="498692"/>
          </a:xfrm>
          <a:prstGeom prst="rect">
            <a:avLst/>
          </a:prstGeom>
        </p:spPr>
        <p:txBody>
          <a:bodyPr vert="horz" lIns="95682" tIns="47841" rIns="95682" bIns="47841" rtlCol="0" anchor="b"/>
          <a:lstStyle>
            <a:lvl1pPr algn="r">
              <a:defRPr sz="1400"/>
            </a:lvl1pPr>
          </a:lstStyle>
          <a:p>
            <a:r>
              <a:rPr lang="en-US"/>
              <a:t>Notes view: </a:t>
            </a:r>
            <a:fld id="{128CEAFE-FA94-43E5-B0FF-D47E1CCDD1B4}" type="slidenum">
              <a:rPr lang="en-US" smtClean="0"/>
              <a:pPr/>
              <a:t>‹#›</a:t>
            </a:fld>
            <a:endParaRPr lang="en-US"/>
          </a:p>
        </p:txBody>
      </p:sp>
      <p:sp>
        <p:nvSpPr>
          <p:cNvPr id="1048" name="Notes Placeholder 4"/>
          <p:cNvSpPr>
            <a:spLocks noGrp="1"/>
          </p:cNvSpPr>
          <p:nvPr>
            <p:ph type="body" sz="quarter" idx="3"/>
          </p:nvPr>
        </p:nvSpPr>
        <p:spPr>
          <a:xfrm>
            <a:off x="254185" y="5073642"/>
            <a:ext cx="6281581" cy="4055926"/>
          </a:xfrm>
          <a:prstGeom prst="rect">
            <a:avLst/>
          </a:prstGeom>
        </p:spPr>
        <p:txBody>
          <a:bodyPr vert="horz" lIns="95682" tIns="47841" rIns="95682" bIns="4784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9" name="Date Placeholder 7"/>
          <p:cNvSpPr>
            <a:spLocks noGrp="1"/>
          </p:cNvSpPr>
          <p:nvPr>
            <p:ph type="dt" idx="1"/>
          </p:nvPr>
        </p:nvSpPr>
        <p:spPr>
          <a:xfrm>
            <a:off x="3856065" y="0"/>
            <a:ext cx="2949581" cy="498846"/>
          </a:xfrm>
          <a:prstGeom prst="rect">
            <a:avLst/>
          </a:prstGeom>
        </p:spPr>
        <p:txBody>
          <a:bodyPr vert="horz" lIns="94594" tIns="47297" rIns="94594" bIns="47297" rtlCol="0"/>
          <a:lstStyle>
            <a:lvl1pPr algn="r">
              <a:defRPr sz="1300"/>
            </a:lvl1pPr>
          </a:lstStyle>
          <a:p>
            <a:fld id="{F2C7CF5F-7CF3-4DF3-838A-EE34544862CC}" type="datetimeFigureOut">
              <a:rPr lang="en-US" smtClean="0"/>
              <a:t>1/22/2025</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Slide Image Placeholder 1"/>
          <p:cNvSpPr>
            <a:spLocks noGrp="1" noRot="1" noChangeAspect="1"/>
          </p:cNvSpPr>
          <p:nvPr>
            <p:ph type="sldImg"/>
          </p:nvPr>
        </p:nvSpPr>
        <p:spPr>
          <a:xfrm>
            <a:off x="-168275" y="617538"/>
            <a:ext cx="7126288" cy="4008437"/>
          </a:xfrm>
        </p:spPr>
      </p:sp>
      <p:sp>
        <p:nvSpPr>
          <p:cNvPr id="1065" name="Notes Placeholder 2"/>
          <p:cNvSpPr>
            <a:spLocks noGrp="1"/>
          </p:cNvSpPr>
          <p:nvPr>
            <p:ph type="body" idx="1"/>
          </p:nvPr>
        </p:nvSpPr>
        <p:spPr/>
        <p:txBody>
          <a:bodyPr/>
          <a:lstStyle/>
          <a:p>
            <a:endParaRPr lang="en-US"/>
          </a:p>
        </p:txBody>
      </p:sp>
      <p:sp>
        <p:nvSpPr>
          <p:cNvPr id="1066"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lide Image Placeholder 1"/>
          <p:cNvSpPr>
            <a:spLocks noGrp="1" noRot="1" noChangeAspect="1"/>
          </p:cNvSpPr>
          <p:nvPr>
            <p:ph type="sldImg"/>
          </p:nvPr>
        </p:nvSpPr>
        <p:spPr>
          <a:xfrm>
            <a:off x="157163" y="574675"/>
            <a:ext cx="6619875" cy="3724275"/>
          </a:xfrm>
        </p:spPr>
      </p:sp>
      <p:sp>
        <p:nvSpPr>
          <p:cNvPr id="1106" name="Notes Placeholder 2"/>
          <p:cNvSpPr>
            <a:spLocks noGrp="1"/>
          </p:cNvSpPr>
          <p:nvPr>
            <p:ph type="body" idx="1"/>
          </p:nvPr>
        </p:nvSpPr>
        <p:spPr/>
        <p:txBody>
          <a:bodyPr/>
          <a:lstStyle/>
          <a:p>
            <a:endParaRPr lang="en-US"/>
          </a:p>
        </p:txBody>
      </p:sp>
      <p:sp>
        <p:nvSpPr>
          <p:cNvPr id="1107"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 name="スライド イメージ プレースホルダー 1"/>
          <p:cNvSpPr>
            <a:spLocks noGrp="1" noRot="1" noChangeAspect="1"/>
          </p:cNvSpPr>
          <p:nvPr>
            <p:ph type="sldImg"/>
          </p:nvPr>
        </p:nvSpPr>
        <p:spPr/>
      </p:sp>
      <p:sp>
        <p:nvSpPr>
          <p:cNvPr id="1143" name="ノート プレースホルダー 2"/>
          <p:cNvSpPr>
            <a:spLocks noGrp="1"/>
          </p:cNvSpPr>
          <p:nvPr>
            <p:ph type="body" idx="1"/>
          </p:nvPr>
        </p:nvSpPr>
        <p:spPr/>
        <p:txBody>
          <a:bodyPr/>
          <a:lstStyle/>
          <a:p>
            <a:endParaRPr kumimoji="1" lang="en-US"/>
          </a:p>
        </p:txBody>
      </p:sp>
      <p:sp>
        <p:nvSpPr>
          <p:cNvPr id="114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26660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スライド イメージ プレースホルダー 1"/>
          <p:cNvSpPr>
            <a:spLocks noGrp="1" noRot="1" noChangeAspect="1"/>
          </p:cNvSpPr>
          <p:nvPr>
            <p:ph type="sldImg"/>
          </p:nvPr>
        </p:nvSpPr>
        <p:spPr/>
      </p:sp>
      <p:sp>
        <p:nvSpPr>
          <p:cNvPr id="1213" name="ノート プレースホルダー 2"/>
          <p:cNvSpPr>
            <a:spLocks noGrp="1"/>
          </p:cNvSpPr>
          <p:nvPr>
            <p:ph type="body" idx="1"/>
          </p:nvPr>
        </p:nvSpPr>
        <p:spPr/>
        <p:txBody>
          <a:bodyPr/>
          <a:lstStyle/>
          <a:p>
            <a:endParaRPr kumimoji="1" lang="en-US"/>
          </a:p>
        </p:txBody>
      </p:sp>
      <p:sp>
        <p:nvSpPr>
          <p:cNvPr id="121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 name="スライド イメージ プレースホルダー 1"/>
          <p:cNvSpPr>
            <a:spLocks noGrp="1" noRot="1" noChangeAspect="1"/>
          </p:cNvSpPr>
          <p:nvPr>
            <p:ph type="sldImg"/>
          </p:nvPr>
        </p:nvSpPr>
        <p:spPr/>
      </p:sp>
      <p:sp>
        <p:nvSpPr>
          <p:cNvPr id="1400" name="ノート プレースホルダー 2"/>
          <p:cNvSpPr>
            <a:spLocks noGrp="1"/>
          </p:cNvSpPr>
          <p:nvPr>
            <p:ph type="body" idx="1"/>
          </p:nvPr>
        </p:nvSpPr>
        <p:spPr/>
        <p:txBody>
          <a:bodyPr/>
          <a:lstStyle/>
          <a:p>
            <a:endParaRPr kumimoji="1" lang="en-US"/>
          </a:p>
        </p:txBody>
      </p:sp>
      <p:sp>
        <p:nvSpPr>
          <p:cNvPr id="1401"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スライド イメージ プレースホルダー 1"/>
          <p:cNvSpPr>
            <a:spLocks noGrp="1" noRot="1" noChangeAspect="1"/>
          </p:cNvSpPr>
          <p:nvPr>
            <p:ph type="sldImg"/>
          </p:nvPr>
        </p:nvSpPr>
        <p:spPr/>
      </p:sp>
      <p:sp>
        <p:nvSpPr>
          <p:cNvPr id="1302" name="ノート プレースホルダー 2"/>
          <p:cNvSpPr>
            <a:spLocks noGrp="1"/>
          </p:cNvSpPr>
          <p:nvPr>
            <p:ph type="body" idx="1"/>
          </p:nvPr>
        </p:nvSpPr>
        <p:spPr/>
        <p:txBody>
          <a:bodyPr/>
          <a:lstStyle/>
          <a:p>
            <a:endParaRPr kumimoji="1" lang="en-US"/>
          </a:p>
        </p:txBody>
      </p:sp>
      <p:sp>
        <p:nvSpPr>
          <p:cNvPr id="1303"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754254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 name="スライド イメージ プレースホルダー 1"/>
          <p:cNvSpPr>
            <a:spLocks noGrp="1" noRot="1" noChangeAspect="1"/>
          </p:cNvSpPr>
          <p:nvPr>
            <p:ph type="sldImg"/>
          </p:nvPr>
        </p:nvSpPr>
        <p:spPr/>
      </p:sp>
      <p:sp>
        <p:nvSpPr>
          <p:cNvPr id="1438" name="ノート プレースホルダー 2"/>
          <p:cNvSpPr>
            <a:spLocks noGrp="1"/>
          </p:cNvSpPr>
          <p:nvPr>
            <p:ph type="body" idx="1"/>
          </p:nvPr>
        </p:nvSpPr>
        <p:spPr/>
        <p:txBody>
          <a:bodyPr/>
          <a:lstStyle/>
          <a:p>
            <a:endParaRPr kumimoji="1" lang="en-US"/>
          </a:p>
        </p:txBody>
      </p:sp>
      <p:sp>
        <p:nvSpPr>
          <p:cNvPr id="1439"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880465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 name="スライド イメージ プレースホルダー 1"/>
          <p:cNvSpPr>
            <a:spLocks noGrp="1" noRot="1" noChangeAspect="1"/>
          </p:cNvSpPr>
          <p:nvPr>
            <p:ph type="sldImg"/>
          </p:nvPr>
        </p:nvSpPr>
        <p:spPr/>
      </p:sp>
      <p:sp>
        <p:nvSpPr>
          <p:cNvPr id="1466" name="ノート プレースホルダー 2"/>
          <p:cNvSpPr>
            <a:spLocks noGrp="1"/>
          </p:cNvSpPr>
          <p:nvPr>
            <p:ph type="body" idx="1"/>
          </p:nvPr>
        </p:nvSpPr>
        <p:spPr/>
        <p:txBody>
          <a:bodyPr/>
          <a:lstStyle/>
          <a:p>
            <a:endParaRPr kumimoji="1" lang="en-US"/>
          </a:p>
        </p:txBody>
      </p:sp>
      <p:sp>
        <p:nvSpPr>
          <p:cNvPr id="1467"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7</a:t>
            </a:fld>
            <a:endParaRPr lang="en-US"/>
          </a:p>
        </p:txBody>
      </p:sp>
    </p:spTree>
    <p:extLst>
      <p:ext uri="{BB962C8B-B14F-4D97-AF65-F5344CB8AC3E}">
        <p14:creationId xmlns:p14="http://schemas.microsoft.com/office/powerpoint/2010/main" val="2667203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r>
              <a:rPr lang="en-US">
                <a:latin typeface="Meiryo UI" panose="020B0604030504040204" pitchFamily="50" charset="-128"/>
              </a:rPr>
              <a:t>Notes view: </a:t>
            </a:r>
            <a:fld id="{128CEAFE-FA94-43E5-B0FF-D47E1CCDD1B4}" type="slidenum">
              <a:rPr lang="en-US" smtClean="0">
                <a:latin typeface="Meiryo UI" panose="020B0604030504040204" pitchFamily="50" charset="-128"/>
              </a:rPr>
              <a:pPr/>
              <a:t>8</a:t>
            </a:fld>
            <a:endParaRPr lang="en-US">
              <a:latin typeface="Meiryo UI" panose="020B0604030504040204" pitchFamily="50" charset="-128"/>
            </a:endParaRPr>
          </a:p>
        </p:txBody>
      </p:sp>
    </p:spTree>
    <p:extLst>
      <p:ext uri="{BB962C8B-B14F-4D97-AF65-F5344CB8AC3E}">
        <p14:creationId xmlns:p14="http://schemas.microsoft.com/office/powerpoint/2010/main" val="2236207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 name="スライド イメージ プレースホルダー 1"/>
          <p:cNvSpPr>
            <a:spLocks noGrp="1" noRot="1" noChangeAspect="1"/>
          </p:cNvSpPr>
          <p:nvPr>
            <p:ph type="sldImg"/>
          </p:nvPr>
        </p:nvSpPr>
        <p:spPr/>
      </p:sp>
      <p:sp>
        <p:nvSpPr>
          <p:cNvPr id="1609" name="ノート プレースホルダー 2"/>
          <p:cNvSpPr>
            <a:spLocks noGrp="1"/>
          </p:cNvSpPr>
          <p:nvPr>
            <p:ph type="body" idx="1"/>
          </p:nvPr>
        </p:nvSpPr>
        <p:spPr/>
        <p:txBody>
          <a:bodyPr/>
          <a:lstStyle/>
          <a:p>
            <a:endParaRPr kumimoji="1" lang="en-US"/>
          </a:p>
        </p:txBody>
      </p:sp>
      <p:sp>
        <p:nvSpPr>
          <p:cNvPr id="1610"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10</a:t>
            </a:fld>
            <a:endParaRPr lang="en-US"/>
          </a:p>
        </p:txBody>
      </p:sp>
    </p:spTree>
    <p:extLst>
      <p:ext uri="{BB962C8B-B14F-4D97-AF65-F5344CB8AC3E}">
        <p14:creationId xmlns:p14="http://schemas.microsoft.com/office/powerpoint/2010/main" val="302897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r>
              <a:rPr lang="en-US">
                <a:latin typeface="Meiryo UI" panose="020B0604030504040204" pitchFamily="50" charset="-128"/>
              </a:rPr>
              <a:t>Notes view: </a:t>
            </a:r>
            <a:fld id="{128CEAFE-FA94-43E5-B0FF-D47E1CCDD1B4}" type="slidenum">
              <a:rPr lang="en-US" smtClean="0">
                <a:latin typeface="Meiryo UI" panose="020B0604030504040204" pitchFamily="50" charset="-128"/>
              </a:rPr>
              <a:pPr/>
              <a:t>11</a:t>
            </a:fld>
            <a:endParaRPr lang="en-US">
              <a:latin typeface="Meiryo UI" panose="020B0604030504040204" pitchFamily="50" charset="-128"/>
            </a:endParaRPr>
          </a:p>
        </p:txBody>
      </p:sp>
    </p:spTree>
    <p:extLst>
      <p:ext uri="{BB962C8B-B14F-4D97-AF65-F5344CB8AC3E}">
        <p14:creationId xmlns:p14="http://schemas.microsoft.com/office/powerpoint/2010/main" val="1806037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 name="スライド イメージ プレースホルダー 1"/>
          <p:cNvSpPr>
            <a:spLocks noGrp="1" noRot="1" noChangeAspect="1"/>
          </p:cNvSpPr>
          <p:nvPr>
            <p:ph type="sldImg"/>
          </p:nvPr>
        </p:nvSpPr>
        <p:spPr/>
      </p:sp>
      <p:sp>
        <p:nvSpPr>
          <p:cNvPr id="1761" name="ノート プレースホルダー 2"/>
          <p:cNvSpPr>
            <a:spLocks noGrp="1"/>
          </p:cNvSpPr>
          <p:nvPr>
            <p:ph type="body" idx="1"/>
          </p:nvPr>
        </p:nvSpPr>
        <p:spPr/>
        <p:txBody>
          <a:bodyPr/>
          <a:lstStyle/>
          <a:p>
            <a:endParaRPr kumimoji="1" lang="en-US"/>
          </a:p>
        </p:txBody>
      </p:sp>
      <p:sp>
        <p:nvSpPr>
          <p:cNvPr id="1762"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2359256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 name="スライド イメージ プレースホルダー 1"/>
          <p:cNvSpPr>
            <a:spLocks noGrp="1" noRot="1" noChangeAspect="1"/>
          </p:cNvSpPr>
          <p:nvPr>
            <p:ph type="sldImg"/>
          </p:nvPr>
        </p:nvSpPr>
        <p:spPr/>
      </p:sp>
      <p:sp>
        <p:nvSpPr>
          <p:cNvPr id="1780" name="ノート プレースホルダー 2"/>
          <p:cNvSpPr>
            <a:spLocks noGrp="1"/>
          </p:cNvSpPr>
          <p:nvPr>
            <p:ph type="body" idx="1"/>
          </p:nvPr>
        </p:nvSpPr>
        <p:spPr/>
        <p:txBody>
          <a:bodyPr/>
          <a:lstStyle/>
          <a:p>
            <a:endParaRPr kumimoji="1" lang="en-US"/>
          </a:p>
        </p:txBody>
      </p:sp>
      <p:sp>
        <p:nvSpPr>
          <p:cNvPr id="1781"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13</a:t>
            </a:fld>
            <a:endParaRPr lang="en-US"/>
          </a:p>
        </p:txBody>
      </p:sp>
    </p:spTree>
    <p:extLst>
      <p:ext uri="{BB962C8B-B14F-4D97-AF65-F5344CB8AC3E}">
        <p14:creationId xmlns:p14="http://schemas.microsoft.com/office/powerpoint/2010/main" val="243580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 name="スライド イメージ プレースホルダー 1"/>
          <p:cNvSpPr>
            <a:spLocks noGrp="1" noRot="1" noChangeAspect="1"/>
          </p:cNvSpPr>
          <p:nvPr>
            <p:ph type="sldImg"/>
          </p:nvPr>
        </p:nvSpPr>
        <p:spPr/>
      </p:sp>
      <p:sp>
        <p:nvSpPr>
          <p:cNvPr id="1845" name="ノート プレースホルダー 2"/>
          <p:cNvSpPr>
            <a:spLocks noGrp="1"/>
          </p:cNvSpPr>
          <p:nvPr>
            <p:ph type="body" idx="1"/>
          </p:nvPr>
        </p:nvSpPr>
        <p:spPr/>
        <p:txBody>
          <a:bodyPr/>
          <a:lstStyle/>
          <a:p>
            <a:endParaRPr kumimoji="1" lang="en-US"/>
          </a:p>
        </p:txBody>
      </p:sp>
      <p:sp>
        <p:nvSpPr>
          <p:cNvPr id="1846"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14</a:t>
            </a:fld>
            <a:endParaRPr lang="en-US"/>
          </a:p>
        </p:txBody>
      </p:sp>
    </p:spTree>
    <p:extLst>
      <p:ext uri="{BB962C8B-B14F-4D97-AF65-F5344CB8AC3E}">
        <p14:creationId xmlns:p14="http://schemas.microsoft.com/office/powerpoint/2010/main" val="4197109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 name="スライド イメージ プレースホルダー 1"/>
          <p:cNvSpPr>
            <a:spLocks noGrp="1" noRot="1" noChangeAspect="1"/>
          </p:cNvSpPr>
          <p:nvPr>
            <p:ph type="sldImg"/>
          </p:nvPr>
        </p:nvSpPr>
        <p:spPr/>
      </p:sp>
      <p:sp>
        <p:nvSpPr>
          <p:cNvPr id="1936" name="ノート プレースホルダー 2"/>
          <p:cNvSpPr>
            <a:spLocks noGrp="1"/>
          </p:cNvSpPr>
          <p:nvPr>
            <p:ph type="body" idx="1"/>
          </p:nvPr>
        </p:nvSpPr>
        <p:spPr/>
        <p:txBody>
          <a:bodyPr/>
          <a:lstStyle/>
          <a:p>
            <a:endParaRPr kumimoji="1" lang="en-US"/>
          </a:p>
        </p:txBody>
      </p:sp>
      <p:sp>
        <p:nvSpPr>
          <p:cNvPr id="1937"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2445359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5"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16</a:t>
            </a:fld>
            <a:endParaRPr lang="en-US" altLang="ja-JP">
              <a:ea typeface="ＭＳ Ｐゴシック" panose="020B0600070205080204" pitchFamily="50" charset="-128"/>
            </a:endParaRPr>
          </a:p>
        </p:txBody>
      </p:sp>
      <p:sp>
        <p:nvSpPr>
          <p:cNvPr id="1606" name="Rectangle 2"/>
          <p:cNvSpPr>
            <a:spLocks noGrp="1" noRot="1" noChangeAspect="1" noChangeArrowheads="1" noTextEdit="1"/>
          </p:cNvSpPr>
          <p:nvPr>
            <p:ph type="sldImg"/>
          </p:nvPr>
        </p:nvSpPr>
        <p:spPr>
          <a:ln/>
        </p:spPr>
      </p:sp>
      <p:sp>
        <p:nvSpPr>
          <p:cNvPr id="160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スライド イメージ プレースホルダー 1"/>
          <p:cNvSpPr>
            <a:spLocks noGrp="1" noRot="1" noChangeAspect="1"/>
          </p:cNvSpPr>
          <p:nvPr>
            <p:ph type="sldImg"/>
          </p:nvPr>
        </p:nvSpPr>
        <p:spPr/>
      </p:sp>
      <p:sp>
        <p:nvSpPr>
          <p:cNvPr id="1991" name="ノート プレースホルダー 2"/>
          <p:cNvSpPr>
            <a:spLocks noGrp="1"/>
          </p:cNvSpPr>
          <p:nvPr>
            <p:ph type="body" idx="1"/>
          </p:nvPr>
        </p:nvSpPr>
        <p:spPr/>
        <p:txBody>
          <a:bodyPr/>
          <a:lstStyle/>
          <a:p>
            <a:endParaRPr kumimoji="1" lang="en-US"/>
          </a:p>
        </p:txBody>
      </p:sp>
      <p:sp>
        <p:nvSpPr>
          <p:cNvPr id="1992"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17</a:t>
            </a:fld>
            <a:endParaRPr lang="en-US"/>
          </a:p>
        </p:txBody>
      </p:sp>
    </p:spTree>
    <p:extLst>
      <p:ext uri="{BB962C8B-B14F-4D97-AF65-F5344CB8AC3E}">
        <p14:creationId xmlns:p14="http://schemas.microsoft.com/office/powerpoint/2010/main" val="2450009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2" name="スライド イメージ プレースホルダー 1"/>
          <p:cNvSpPr>
            <a:spLocks noGrp="1" noRot="1" noChangeAspect="1"/>
          </p:cNvSpPr>
          <p:nvPr>
            <p:ph type="sldImg"/>
          </p:nvPr>
        </p:nvSpPr>
        <p:spPr/>
      </p:sp>
      <p:sp>
        <p:nvSpPr>
          <p:cNvPr id="2003" name="ノート プレースホルダー 2"/>
          <p:cNvSpPr>
            <a:spLocks noGrp="1"/>
          </p:cNvSpPr>
          <p:nvPr>
            <p:ph type="body" idx="1"/>
          </p:nvPr>
        </p:nvSpPr>
        <p:spPr/>
        <p:txBody>
          <a:bodyPr/>
          <a:lstStyle/>
          <a:p>
            <a:endParaRPr kumimoji="1" lang="en-US"/>
          </a:p>
        </p:txBody>
      </p:sp>
      <p:sp>
        <p:nvSpPr>
          <p:cNvPr id="200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18</a:t>
            </a:fld>
            <a:endParaRPr lang="en-US"/>
          </a:p>
        </p:txBody>
      </p:sp>
    </p:spTree>
    <p:extLst>
      <p:ext uri="{BB962C8B-B14F-4D97-AF65-F5344CB8AC3E}">
        <p14:creationId xmlns:p14="http://schemas.microsoft.com/office/powerpoint/2010/main" val="2825647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1031"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1032"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86861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1034" name="Title 1"/>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1035" name="Text Placeholder 7"/>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57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68820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1040" name="Title 1"/>
          <p:cNvSpPr>
            <a:spLocks noGrp="1"/>
          </p:cNvSpPr>
          <p:nvPr>
            <p:ph type="title" hasCustomPrompt="1"/>
          </p:nvPr>
        </p:nvSpPr>
        <p:spPr/>
        <p:txBody>
          <a:bodyPr/>
          <a:lstStyle/>
          <a:p>
            <a:r>
              <a:rPr lang="en-US"/>
              <a:t>Click to add title</a:t>
            </a:r>
          </a:p>
        </p:txBody>
      </p:sp>
      <p:sp>
        <p:nvSpPr>
          <p:cNvPr id="1041" name="Text Placeholder 5"/>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70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007" name="タイトル 1"/>
          <p:cNvSpPr>
            <a:spLocks noGrp="1"/>
          </p:cNvSpPr>
          <p:nvPr>
            <p:ph type="title"/>
          </p:nvPr>
        </p:nvSpPr>
        <p:spPr/>
        <p:txBody>
          <a:bodyPr/>
          <a:lstStyle/>
          <a:p>
            <a:r>
              <a:rPr lang="ja-JP" altLang="en-US"/>
              <a:t>マスタ タイトルの書式設定</a:t>
            </a:r>
          </a:p>
        </p:txBody>
      </p:sp>
      <p:sp>
        <p:nvSpPr>
          <p:cNvPr id="200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0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201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201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7" imgW="270" imgH="270" progId="TCLayout.ActiveDocument.1">
                  <p:embed/>
                </p:oleObj>
              </mc:Choice>
              <mc:Fallback>
                <p:oleObj name="think-cell スライド" r:id="rId7" imgW="270" imgH="270" progId="TCLayout.ActiveDocument.1">
                  <p:embed/>
                  <p:pic>
                    <p:nvPicPr>
                      <p:cNvPr id="1025" name="Object 1" hidden="1"/>
                      <p:cNvPicPr>
                        <a:picLocks noChangeAspect="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1026"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919172687"/>
      </p:ext>
    </p:extLst>
  </p:cSld>
  <p:clrMap bg1="lt1" tx1="dk1" bg2="lt2" tx2="dk2" accent1="accent1" accent2="accent2" accent3="accent3" accent4="accent4" accent5="accent5" accent6="accent6" hlink="hlink" folHlink="folHlink"/>
  <p:sldLayoutIdLst>
    <p:sldLayoutId id="2147485324" r:id="rId1"/>
    <p:sldLayoutId id="2147485325" r:id="rId2"/>
    <p:sldLayoutId id="2147485326" r:id="rId3"/>
    <p:sldLayoutId id="2147485327" r:id="rId4"/>
    <p:sldLayoutId id="2147485328" r:id="rId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oleObject" Target="../embeddings/oleObject3.bin"/><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3.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oleObject" Target="../embeddings/oleObject4.bin"/><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3.emf"/><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oleObject" Target="../embeddings/oleObject5.bin"/><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18" Type="http://schemas.openxmlformats.org/officeDocument/2006/relationships/notesSlide" Target="../notesSlides/notesSlide5.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slideLayout" Target="../slideLayouts/slideLayout3.xml"/><Relationship Id="rId2" Type="http://schemas.openxmlformats.org/officeDocument/2006/relationships/tags" Target="../tags/tag17.xml"/><Relationship Id="rId16" Type="http://schemas.openxmlformats.org/officeDocument/2006/relationships/tags" Target="../tags/tag31.xml"/><Relationship Id="rId20" Type="http://schemas.openxmlformats.org/officeDocument/2006/relationships/image" Target="../media/image3.emf"/><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tags" Target="../tags/tag30.xml"/><Relationship Id="rId10" Type="http://schemas.openxmlformats.org/officeDocument/2006/relationships/tags" Target="../tags/tag25.xml"/><Relationship Id="rId19" Type="http://schemas.openxmlformats.org/officeDocument/2006/relationships/oleObject" Target="../embeddings/oleObject6.bin"/><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34.xml"/><Relationship Id="rId7" Type="http://schemas.openxmlformats.org/officeDocument/2006/relationships/notesSlide" Target="../notesSlides/notesSlide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3.xml"/><Relationship Id="rId5" Type="http://schemas.openxmlformats.org/officeDocument/2006/relationships/tags" Target="../tags/tag36.xml"/><Relationship Id="rId4" Type="http://schemas.openxmlformats.org/officeDocument/2006/relationships/tags" Target="../tags/tag35.xml"/><Relationship Id="rId9" Type="http://schemas.openxmlformats.org/officeDocument/2006/relationships/image" Target="../media/image3.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39.xml"/><Relationship Id="rId7" Type="http://schemas.openxmlformats.org/officeDocument/2006/relationships/notesSlide" Target="../notesSlides/notesSlide8.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3.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3.emf"/></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image" Target="../media/image3.emf"/><Relationship Id="rId5" Type="http://schemas.openxmlformats.org/officeDocument/2006/relationships/tags" Target="../tags/tag46.xml"/><Relationship Id="rId10" Type="http://schemas.openxmlformats.org/officeDocument/2006/relationships/oleObject" Target="../embeddings/oleObject10.bin"/><Relationship Id="rId4" Type="http://schemas.openxmlformats.org/officeDocument/2006/relationships/tags" Target="../tags/tag45.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3.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10" Type="http://schemas.openxmlformats.org/officeDocument/2006/relationships/image" Target="../media/image3.emf"/><Relationship Id="rId4" Type="http://schemas.openxmlformats.org/officeDocument/2006/relationships/tags" Target="../tags/tag52.xml"/><Relationship Id="rId9"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55.xml"/><Relationship Id="rId5" Type="http://schemas.openxmlformats.org/officeDocument/2006/relationships/image" Target="../media/image3.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60.xml"/><Relationship Id="rId7" Type="http://schemas.openxmlformats.org/officeDocument/2006/relationships/slideLayout" Target="../slideLayouts/slideLayout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10" Type="http://schemas.openxmlformats.org/officeDocument/2006/relationships/image" Target="../media/image3.emf"/><Relationship Id="rId4" Type="http://schemas.openxmlformats.org/officeDocument/2006/relationships/tags" Target="../tags/tag61.xml"/><Relationship Id="rId9"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6" name="Object 1"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473" imgH="473" progId="TCLayout.ActiveDocument.1">
                  <p:embed/>
                </p:oleObj>
              </mc:Choice>
              <mc:Fallback>
                <p:oleObj name="think-cell スライド" r:id="rId3" imgW="473" imgH="473" progId="TCLayout.ActiveDocument.1">
                  <p:embed/>
                  <p:pic>
                    <p:nvPicPr>
                      <p:cNvPr id="1056" name="Object 1"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57" name="正方形/長方形 1"/>
          <p:cNvSpPr/>
          <p:nvPr/>
        </p:nvSpPr>
        <p:spPr>
          <a:xfrm>
            <a:off x="0" y="1413000"/>
            <a:ext cx="12192000" cy="1868400"/>
          </a:xfrm>
          <a:prstGeom prst="rect">
            <a:avLst/>
          </a:prstGeom>
          <a:solidFill>
            <a:srgbClr val="ED9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58" name="TextBox 4"/>
          <p:cNvSpPr txBox="1"/>
          <p:nvPr/>
        </p:nvSpPr>
        <p:spPr>
          <a:xfrm>
            <a:off x="153998" y="542033"/>
            <a:ext cx="7253323" cy="276999"/>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令和６年度（補正） 地域社会DX推進パッケージ事業 </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lang="ja-JP" altLang="en-US" dirty="0">
                <a:solidFill>
                  <a:srgbClr val="575757"/>
                </a:solidFill>
                <a:latin typeface="Trebuchet MS" panose="020B0603020202020204" pitchFamily="34" charset="0"/>
                <a:ea typeface="Meiryo UI" panose="020B0604030504040204" pitchFamily="50" charset="-128"/>
              </a:rPr>
              <a:t>補助</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59" name="TextBox 5"/>
          <p:cNvSpPr txBox="1"/>
          <p:nvPr/>
        </p:nvSpPr>
        <p:spPr>
          <a:xfrm>
            <a:off x="2662417" y="1808591"/>
            <a:ext cx="6704467" cy="1077218"/>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rPr>
              <a:t>XXXX(</a:t>
            </a:r>
            <a:r>
              <a:rPr lang="ja-JP" altLang="en-US" sz="3200" dirty="0">
                <a:solidFill>
                  <a:srgbClr val="FFFFFF"/>
                </a:solidFill>
                <a:latin typeface="Trebuchet MS" panose="020B0603020202020204" pitchFamily="34" charset="0"/>
                <a:ea typeface="Meiryo UI" panose="020B0604030504040204" pitchFamily="50" charset="-128"/>
              </a:rPr>
              <a:t>事業名称</a:t>
            </a:r>
            <a:r>
              <a:rPr kumimoji="0" lang="en-US" altLang="ja-JP"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rPr>
              <a:t>応募書類</a:t>
            </a:r>
            <a:endParaRPr kumimoji="0" lang="en-US"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060" name="TextBox 6"/>
          <p:cNvSpPr txBox="1"/>
          <p:nvPr/>
        </p:nvSpPr>
        <p:spPr>
          <a:xfrm>
            <a:off x="4630359" y="4918674"/>
            <a:ext cx="2947087" cy="369332"/>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代表団体名</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地方公共団体</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1" name="TextBox 9"/>
          <p:cNvSpPr txBox="1"/>
          <p:nvPr/>
        </p:nvSpPr>
        <p:spPr>
          <a:xfrm>
            <a:off x="4630359" y="4549342"/>
            <a:ext cx="2947087" cy="368439"/>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2025</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日</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2" name="Rectangle 2"/>
          <p:cNvSpPr/>
          <p:nvPr/>
        </p:nvSpPr>
        <p:spPr>
          <a:xfrm>
            <a:off x="8104472" y="0"/>
            <a:ext cx="4087528" cy="1084066"/>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青色</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黄色のステッカー部分は記載要領ですので、全て削除の上、ご提出ください</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緑字</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の部分は記載例ですので、ご参照頂いた上で、全て削除の上、ご提出ください</a:t>
            </a:r>
            <a:endParaRPr kumimoji="1" 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70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1" imgW="473" imgH="473" progId="TCLayout.ActiveDocument.1">
                  <p:embed/>
                </p:oleObj>
              </mc:Choice>
              <mc:Fallback>
                <p:oleObj name="think-cell スライド" r:id="rId11" imgW="473" imgH="473" progId="TCLayout.ActiveDocument.1">
                  <p:embed/>
                  <p:pic>
                    <p:nvPicPr>
                      <p:cNvPr id="1068" name="think-cell data - do not delete" hidden="1"/>
                      <p:cNvPicPr>
                        <a:picLocks noChangeAspect="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069" name="タイトル 26"/>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地域の現状と抱えている課題</a:t>
            </a:r>
            <a:endParaRPr kumimoji="1" lang="en-US" altLang="ja-JP" dirty="0">
              <a:solidFill>
                <a:srgbClr val="FE9341"/>
              </a:solidFill>
              <a:latin typeface="Trebuchet MS" panose="020B0603020202020204" pitchFamily="34" charset="0"/>
              <a:ea typeface="Meiryo UI" panose="020B0604030504040204" pitchFamily="50" charset="-128"/>
            </a:endParaRPr>
          </a:p>
        </p:txBody>
      </p:sp>
      <p:sp>
        <p:nvSpPr>
          <p:cNvPr id="1070"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１</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071" name="Textfeld 1"/>
          <p:cNvSpPr txBox="1"/>
          <p:nvPr>
            <p:custDataLst>
              <p:tags r:id="rId1"/>
            </p:custDataLst>
          </p:nvPr>
        </p:nvSpPr>
        <p:spPr>
          <a:xfrm>
            <a:off x="771463" y="1090482"/>
            <a:ext cx="405694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地域の置かれている現状</a:t>
            </a:r>
            <a:endParaRPr kumimoji="0" 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072" name="Oval 20"/>
          <p:cNvSpPr>
            <a:spLocks noChangeArrowheads="1"/>
          </p:cNvSpPr>
          <p:nvPr/>
        </p:nvSpPr>
        <p:spPr>
          <a:xfrm>
            <a:off x="865125" y="1806442"/>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073" name="Oval 20"/>
          <p:cNvSpPr>
            <a:spLocks noChangeArrowheads="1"/>
          </p:cNvSpPr>
          <p:nvPr/>
        </p:nvSpPr>
        <p:spPr>
          <a:xfrm>
            <a:off x="857187" y="3283863"/>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B</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074" name="Oval 20"/>
          <p:cNvSpPr>
            <a:spLocks noChangeArrowheads="1"/>
          </p:cNvSpPr>
          <p:nvPr/>
        </p:nvSpPr>
        <p:spPr>
          <a:xfrm>
            <a:off x="865124" y="4818434"/>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C</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1075" name="Straight Connector 92"/>
          <p:cNvCxnSpPr>
            <a:cxnSpLocks/>
          </p:cNvCxnSpPr>
          <p:nvPr/>
        </p:nvCxnSpPr>
        <p:spPr>
          <a:xfrm>
            <a:off x="782312" y="3206997"/>
            <a:ext cx="4046096"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1076" name="Straight Connector 93"/>
          <p:cNvCxnSpPr>
            <a:cxnSpLocks/>
          </p:cNvCxnSpPr>
          <p:nvPr/>
        </p:nvCxnSpPr>
        <p:spPr>
          <a:xfrm>
            <a:off x="782312" y="4735217"/>
            <a:ext cx="4046096"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077" name="Textfeld 1"/>
          <p:cNvSpPr txBox="1"/>
          <p:nvPr>
            <p:custDataLst>
              <p:tags r:id="rId2"/>
            </p:custDataLst>
          </p:nvPr>
        </p:nvSpPr>
        <p:spPr>
          <a:xfrm>
            <a:off x="1159768" y="4797733"/>
            <a:ext cx="3575192"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1078" name="Textfeld 1"/>
          <p:cNvSpPr txBox="1"/>
          <p:nvPr>
            <p:custDataLst>
              <p:tags r:id="rId3"/>
            </p:custDataLst>
          </p:nvPr>
        </p:nvSpPr>
        <p:spPr>
          <a:xfrm>
            <a:off x="1159543" y="1741291"/>
            <a:ext cx="3574709"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高齢化の進展</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高齢化率が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2024</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％に上昇、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2030</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年にかけて更に</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％まで上昇が見込まれる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079" name="Textfeld 1"/>
          <p:cNvSpPr txBox="1"/>
          <p:nvPr>
            <p:custDataLst>
              <p:tags r:id="rId4"/>
            </p:custDataLst>
          </p:nvPr>
        </p:nvSpPr>
        <p:spPr>
          <a:xfrm>
            <a:off x="1159768" y="3269511"/>
            <a:ext cx="3575192"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1080" name="Rectangle 25"/>
          <p:cNvSpPr/>
          <p:nvPr/>
        </p:nvSpPr>
        <p:spPr>
          <a:xfrm>
            <a:off x="771464" y="1090482"/>
            <a:ext cx="4056943"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81" name="Textfeld 1"/>
          <p:cNvSpPr txBox="1"/>
          <p:nvPr>
            <p:custDataLst>
              <p:tags r:id="rId5"/>
            </p:custDataLst>
          </p:nvPr>
        </p:nvSpPr>
        <p:spPr>
          <a:xfrm>
            <a:off x="791647" y="1413896"/>
            <a:ext cx="403676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082" name="吹き出し: 角を丸めた四角形 3"/>
          <p:cNvSpPr/>
          <p:nvPr/>
        </p:nvSpPr>
        <p:spPr>
          <a:xfrm>
            <a:off x="1954011" y="3233698"/>
            <a:ext cx="3159433" cy="658952"/>
          </a:xfrm>
          <a:prstGeom prst="wedgeRectCallout">
            <a:avLst>
              <a:gd name="adj1" fmla="val -35127"/>
              <a:gd name="adj2" fmla="val -78193"/>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地域の現状に関して、可能な限り定量的かつ詳細の情報を記載すること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083" name="Straight Connector 71"/>
          <p:cNvCxnSpPr>
            <a:cxnSpLocks/>
          </p:cNvCxnSpPr>
          <p:nvPr/>
        </p:nvCxnSpPr>
        <p:spPr>
          <a:xfrm>
            <a:off x="5298393" y="3282086"/>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84" name="Straight Connector 71"/>
          <p:cNvCxnSpPr>
            <a:cxnSpLocks/>
          </p:cNvCxnSpPr>
          <p:nvPr/>
        </p:nvCxnSpPr>
        <p:spPr>
          <a:xfrm>
            <a:off x="5298393" y="4780424"/>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85" name="Rectangle 25"/>
          <p:cNvSpPr/>
          <p:nvPr/>
        </p:nvSpPr>
        <p:spPr>
          <a:xfrm>
            <a:off x="5298393" y="1090482"/>
            <a:ext cx="5991663"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86" name="Textfeld 1"/>
          <p:cNvSpPr txBox="1"/>
          <p:nvPr>
            <p:custDataLst>
              <p:tags r:id="rId6"/>
            </p:custDataLst>
          </p:nvPr>
        </p:nvSpPr>
        <p:spPr>
          <a:xfrm>
            <a:off x="5298393" y="1404376"/>
            <a:ext cx="1665997"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対象者</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1087" name="グループ化 12"/>
          <p:cNvGrpSpPr/>
          <p:nvPr/>
        </p:nvGrpSpPr>
        <p:grpSpPr>
          <a:xfrm>
            <a:off x="5512741" y="1881286"/>
            <a:ext cx="5795424" cy="1237431"/>
            <a:chOff x="995680" y="1905269"/>
            <a:chExt cx="5378311" cy="1274960"/>
          </a:xfrm>
        </p:grpSpPr>
        <p:sp>
          <p:nvSpPr>
            <p:cNvPr id="1088" name="テキスト ボックス 13"/>
            <p:cNvSpPr txBox="1"/>
            <p:nvPr/>
          </p:nvSpPr>
          <p:spPr>
            <a:xfrm>
              <a:off x="995680" y="1905269"/>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中山間地域に住む高齢者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089" name="テキスト ボックス 20"/>
            <p:cNvSpPr txBox="1"/>
            <p:nvPr/>
          </p:nvSpPr>
          <p:spPr>
            <a:xfrm>
              <a:off x="2405379" y="1905269"/>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生活に必須である買い物、病院等への外出時にバス等の公共交通が利用困難で、必要な外出ができない</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年の市調査では、「必要な外出に困難が生じている世帯割合」が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grpSp>
      <p:sp>
        <p:nvSpPr>
          <p:cNvPr id="1090" name="Oval 20"/>
          <p:cNvSpPr>
            <a:spLocks noChangeAspect="1" noChangeArrowheads="1"/>
          </p:cNvSpPr>
          <p:nvPr/>
        </p:nvSpPr>
        <p:spPr>
          <a:xfrm>
            <a:off x="5350093" y="1946979"/>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1091" name="Oval 20"/>
          <p:cNvSpPr>
            <a:spLocks noChangeAspect="1" noChangeArrowheads="1"/>
          </p:cNvSpPr>
          <p:nvPr/>
        </p:nvSpPr>
        <p:spPr>
          <a:xfrm>
            <a:off x="5350093" y="3344515"/>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1092" name="Oval 20"/>
          <p:cNvSpPr>
            <a:spLocks noChangeAspect="1" noChangeArrowheads="1"/>
          </p:cNvSpPr>
          <p:nvPr/>
        </p:nvSpPr>
        <p:spPr>
          <a:xfrm>
            <a:off x="5350093" y="4753555"/>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1093" name="Textfeld 1"/>
          <p:cNvSpPr txBox="1"/>
          <p:nvPr>
            <p:custDataLst>
              <p:tags r:id="rId7"/>
            </p:custDataLst>
          </p:nvPr>
        </p:nvSpPr>
        <p:spPr>
          <a:xfrm>
            <a:off x="5298393" y="1090482"/>
            <a:ext cx="5991663" cy="285639"/>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ja-JP" altLang="en-US" sz="1600">
                <a:solidFill>
                  <a:srgbClr val="FFFFFF"/>
                </a:solidFill>
                <a:latin typeface="Trebuchet MS" panose="020B0603020202020204" pitchFamily="34" charset="0"/>
                <a:ea typeface="Meiryo UI" panose="020B0604030504040204" pitchFamily="50" charset="-128"/>
                <a:sym typeface="Trebuchet MS" panose="020B0603020202020204" pitchFamily="34" charset="0"/>
              </a:rPr>
              <a:t>本事業の対象とする地域</a:t>
            </a:r>
            <a:r>
              <a:rPr kumimoji="0"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課題</a:t>
            </a:r>
            <a:endParaRPr kumimoji="0" 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094" name="Textfeld 1"/>
          <p:cNvSpPr txBox="1"/>
          <p:nvPr>
            <p:custDataLst>
              <p:tags r:id="rId8"/>
            </p:custDataLst>
          </p:nvPr>
        </p:nvSpPr>
        <p:spPr>
          <a:xfrm>
            <a:off x="7031769" y="1404376"/>
            <a:ext cx="4276396"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1095" name="グループ化 33"/>
          <p:cNvGrpSpPr/>
          <p:nvPr/>
        </p:nvGrpSpPr>
        <p:grpSpPr>
          <a:xfrm>
            <a:off x="5512741" y="3335520"/>
            <a:ext cx="5795424" cy="1237431"/>
            <a:chOff x="995680" y="3403747"/>
            <a:chExt cx="5378311" cy="1274960"/>
          </a:xfrm>
        </p:grpSpPr>
        <p:sp>
          <p:nvSpPr>
            <p:cNvPr id="1096" name="テキスト ボックス 34"/>
            <p:cNvSpPr txBox="1"/>
            <p:nvPr/>
          </p:nvSpPr>
          <p:spPr>
            <a:xfrm>
              <a:off x="995680" y="3403747"/>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097" name="テキスト ボックス 20"/>
            <p:cNvSpPr txBox="1"/>
            <p:nvPr/>
          </p:nvSpPr>
          <p:spPr>
            <a:xfrm>
              <a:off x="2405379" y="3403747"/>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grpSp>
        <p:nvGrpSpPr>
          <p:cNvPr id="1098" name="グループ化 36"/>
          <p:cNvGrpSpPr/>
          <p:nvPr/>
        </p:nvGrpSpPr>
        <p:grpSpPr>
          <a:xfrm>
            <a:off x="5512741" y="4789753"/>
            <a:ext cx="5795424" cy="1237431"/>
            <a:chOff x="995680" y="4825744"/>
            <a:chExt cx="5378311" cy="1274960"/>
          </a:xfrm>
        </p:grpSpPr>
        <p:sp>
          <p:nvSpPr>
            <p:cNvPr id="1099" name="テキスト ボックス 37"/>
            <p:cNvSpPr txBox="1"/>
            <p:nvPr/>
          </p:nvSpPr>
          <p:spPr>
            <a:xfrm>
              <a:off x="995680" y="4825744"/>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00" name="テキスト ボックス 20"/>
            <p:cNvSpPr txBox="1"/>
            <p:nvPr/>
          </p:nvSpPr>
          <p:spPr>
            <a:xfrm>
              <a:off x="2405379" y="4825744"/>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sp>
        <p:nvSpPr>
          <p:cNvPr id="1101" name="テキスト ボックス 42"/>
          <p:cNvSpPr txBox="1"/>
          <p:nvPr/>
        </p:nvSpPr>
        <p:spPr>
          <a:xfrm>
            <a:off x="576000" y="360000"/>
            <a:ext cx="11066140"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Ⅰ</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地域の現状と課題認識</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02" name="Rectangle 217"/>
          <p:cNvSpPr/>
          <p:nvPr/>
        </p:nvSpPr>
        <p:spPr>
          <a:xfrm>
            <a:off x="630000" y="45429"/>
            <a:ext cx="53044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03" name="吹き出し: 角を丸めた四角形 3"/>
          <p:cNvSpPr/>
          <p:nvPr/>
        </p:nvSpPr>
        <p:spPr>
          <a:xfrm>
            <a:off x="6163779" y="3652708"/>
            <a:ext cx="5024527" cy="2138808"/>
          </a:xfrm>
          <a:prstGeom prst="wedgeRectCallout">
            <a:avLst>
              <a:gd name="adj1" fmla="val 3"/>
              <a:gd name="adj2" fmla="val -57361"/>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課題の内容について、以下の内容を記載すること</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どういった人が</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どこで</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どのような場面において</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どのような問題が生じているか</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どの程度の大きさの課題なのか </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併せて、それらの課題の大きさ・深刻度合を客観的に示す証拠情報（＝ 展開先候補の団体が、実証・実装による強い関心を抱いていることがわかる情報）を補足頂きたい</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021028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9"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09" name="think-cell data - do not delete" hidden="1"/>
                      <p:cNvPicPr>
                        <a:picLocks noChangeAspect="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10" name="テキスト ボックス 40"/>
          <p:cNvSpPr txBox="1"/>
          <p:nvPr/>
        </p:nvSpPr>
        <p:spPr>
          <a:xfrm>
            <a:off x="5449825" y="1690723"/>
            <a:ext cx="6464402" cy="4835054"/>
          </a:xfrm>
          <a:prstGeom prst="rect">
            <a:avLst/>
          </a:prstGeom>
          <a:no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ltLang="ja-JP"/>
          </a:p>
        </p:txBody>
      </p:sp>
      <p:sp>
        <p:nvSpPr>
          <p:cNvPr id="1111" name="タイトル 1"/>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目指す姿と実現ステップ</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1112" name="Rectangle 2"/>
          <p:cNvSpPr/>
          <p:nvPr/>
        </p:nvSpPr>
        <p:spPr>
          <a:xfrm>
            <a:off x="8995144" y="0"/>
            <a:ext cx="3196856" cy="1131522"/>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algn="l" defTabSz="914400" rtl="0" eaLnBrk="1" fontAlgn="auto" latinLnBrk="0" hangingPunct="1">
              <a:lnSpc>
                <a:spcPct val="100000"/>
              </a:lnSpc>
              <a:spcBef>
                <a:spcPts val="0"/>
              </a:spcBef>
              <a:spcAft>
                <a:spcPts val="0"/>
              </a:spcAft>
              <a:buClr>
                <a:srgbClr val="FFC000"/>
              </a:buClr>
              <a:buSzTx/>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文章</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＋必要に応じて図</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を用いて</a:t>
            </a:r>
            <a:b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各ステップの進化感を表現</a:t>
            </a:r>
          </a:p>
        </p:txBody>
      </p:sp>
      <p:sp>
        <p:nvSpPr>
          <p:cNvPr id="1113"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１</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114" name="テキスト ボックス 42"/>
          <p:cNvSpPr txBox="1"/>
          <p:nvPr/>
        </p:nvSpPr>
        <p:spPr>
          <a:xfrm>
            <a:off x="576000" y="360000"/>
            <a:ext cx="11066140"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15" name="Rectangle 44"/>
          <p:cNvSpPr/>
          <p:nvPr/>
        </p:nvSpPr>
        <p:spPr>
          <a:xfrm>
            <a:off x="7688764" y="4776026"/>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a:solidFill>
                  <a:srgbClr val="3EAD92"/>
                </a:solidFill>
                <a:latin typeface="Meiryo UI" panose="020B0604030504040204" pitchFamily="50" charset="-128"/>
                <a:ea typeface="Meiryo UI" panose="020B0604030504040204" pitchFamily="50" charset="-128"/>
              </a:rPr>
              <a:t>市外</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市外においても</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16" name="TextBox 46"/>
          <p:cNvSpPr txBox="1"/>
          <p:nvPr/>
        </p:nvSpPr>
        <p:spPr>
          <a:xfrm>
            <a:off x="9833568" y="4776026"/>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defRPr lang="en-US"/>
            </a:defPPr>
            <a:lvl2pPr marL="108000" lvl="1">
              <a:buClr>
                <a:schemeClr val="tx2"/>
              </a:buClr>
              <a:defRPr kumimoji="1" sz="1600">
                <a:solidFill>
                  <a:schemeClr val="tx1"/>
                </a:solidFill>
                <a:latin typeface="Trebuchet MS" panose="020B0603020202020204" pitchFamily="34" charset="0"/>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地域</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Maas</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の導入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交通機関を運行する会社の連携体制構築</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利用者、ユースケースの確認</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117" name="ValueChainStarter"/>
          <p:cNvSpPr>
            <a:spLocks noChangeArrowheads="1"/>
          </p:cNvSpPr>
          <p:nvPr>
            <p:custDataLst>
              <p:tags r:id="rId1"/>
            </p:custDataLst>
          </p:nvPr>
        </p:nvSpPr>
        <p:spPr bwMode="gray">
          <a:xfrm>
            <a:off x="5484209"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2025~202X</a:t>
            </a:r>
          </a:p>
        </p:txBody>
      </p:sp>
      <p:sp>
        <p:nvSpPr>
          <p:cNvPr id="1118" name="正方形/長方形 22"/>
          <p:cNvSpPr/>
          <p:nvPr/>
        </p:nvSpPr>
        <p:spPr>
          <a:xfrm>
            <a:off x="548420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補助事業</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19" name="正方形/長方形 24"/>
          <p:cNvSpPr/>
          <p:nvPr/>
        </p:nvSpPr>
        <p:spPr>
          <a:xfrm>
            <a:off x="983356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最終</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的なゴール</a:t>
            </a:r>
          </a:p>
        </p:txBody>
      </p:sp>
      <p:sp>
        <p:nvSpPr>
          <p:cNvPr id="1120" name="正方形/長方形 12"/>
          <p:cNvSpPr/>
          <p:nvPr/>
        </p:nvSpPr>
        <p:spPr>
          <a:xfrm>
            <a:off x="7688764"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横展開</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21" name="Rectangle 44"/>
          <p:cNvSpPr/>
          <p:nvPr/>
        </p:nvSpPr>
        <p:spPr>
          <a:xfrm>
            <a:off x="5484208" y="4776026"/>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市内全域での</a:t>
            </a:r>
            <a:r>
              <a:rPr kumimoji="1" lang="ja-JP" altLang="en-US" sz="1400">
                <a:solidFill>
                  <a:srgbClr val="3EAD92"/>
                </a:solidFill>
                <a:latin typeface="Meiryo UI" panose="020B0604030504040204" pitchFamily="50" charset="-128"/>
                <a:ea typeface="Meiryo UI" panose="020B0604030504040204" pitchFamily="50" charset="-128"/>
              </a:rPr>
              <a:t>実装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運行主体会社 </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市と</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が出資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設立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市内全域でオンデマンド交通開始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22" name="Rectangle 2"/>
          <p:cNvSpPr/>
          <p:nvPr/>
        </p:nvSpPr>
        <p:spPr>
          <a:xfrm>
            <a:off x="5484208" y="2581885"/>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23" name="Rectangle 2"/>
          <p:cNvSpPr/>
          <p:nvPr/>
        </p:nvSpPr>
        <p:spPr>
          <a:xfrm>
            <a:off x="5534658" y="2660208"/>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視覚的にイメージできる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図等を挿入</a:t>
            </a:r>
            <a:br>
              <a:rPr kumimoji="1" lang="en-US" altLang="ja-JP" sz="1400">
                <a:solidFill>
                  <a:srgbClr val="575757"/>
                </a:solidFill>
                <a:latin typeface="Trebuchet MS" panose="020B0603020202020204" pitchFamily="34" charset="0"/>
                <a:ea typeface="Meiryo UI" panose="020B0604030504040204" pitchFamily="50" charset="-128"/>
              </a:rPr>
            </a:br>
            <a:r>
              <a:rPr kumimoji="1" lang="ja-JP" altLang="en-US" sz="1400">
                <a:solidFill>
                  <a:srgbClr val="575757"/>
                </a:solidFill>
                <a:latin typeface="Trebuchet MS" panose="020B0603020202020204" pitchFamily="34" charset="0"/>
                <a:ea typeface="Meiryo UI" panose="020B0604030504040204" pitchFamily="50" charset="-128"/>
              </a:rPr>
              <a:t>（</a:t>
            </a:r>
            <a:r>
              <a:rPr kumimoji="1" lang="en-US" altLang="ja-JP" sz="1400">
                <a:solidFill>
                  <a:srgbClr val="575757"/>
                </a:solidFill>
                <a:latin typeface="Trebuchet MS" panose="020B0603020202020204" pitchFamily="34" charset="0"/>
                <a:ea typeface="Meiryo UI" panose="020B0604030504040204" pitchFamily="50" charset="-128"/>
              </a:rPr>
              <a:t> ※</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124" name="Rectangle 2"/>
          <p:cNvSpPr/>
          <p:nvPr/>
        </p:nvSpPr>
        <p:spPr>
          <a:xfrm>
            <a:off x="7688765" y="2581885"/>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25" name="Rectangle 2"/>
          <p:cNvSpPr/>
          <p:nvPr/>
        </p:nvSpPr>
        <p:spPr>
          <a:xfrm>
            <a:off x="9833568" y="2581885"/>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126" name="Straight Connector 19"/>
          <p:cNvCxnSpPr/>
          <p:nvPr/>
        </p:nvCxnSpPr>
        <p:spPr>
          <a:xfrm>
            <a:off x="5484208" y="4772635"/>
            <a:ext cx="643001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27" name="Rectangle 2"/>
          <p:cNvSpPr/>
          <p:nvPr/>
        </p:nvSpPr>
        <p:spPr>
          <a:xfrm>
            <a:off x="7771679" y="2660208"/>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128" name="ValueChainStarter"/>
          <p:cNvSpPr>
            <a:spLocks noChangeArrowheads="1"/>
          </p:cNvSpPr>
          <p:nvPr>
            <p:custDataLst>
              <p:tags r:id="rId2"/>
            </p:custDataLst>
          </p:nvPr>
        </p:nvSpPr>
        <p:spPr bwMode="gray">
          <a:xfrm>
            <a:off x="767077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1129" name="ValueChainStarter"/>
          <p:cNvSpPr>
            <a:spLocks noChangeArrowheads="1"/>
          </p:cNvSpPr>
          <p:nvPr>
            <p:custDataLst>
              <p:tags r:id="rId3"/>
            </p:custDataLst>
          </p:nvPr>
        </p:nvSpPr>
        <p:spPr bwMode="gray">
          <a:xfrm>
            <a:off x="983356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1130" name="Rectangle 2"/>
          <p:cNvSpPr/>
          <p:nvPr/>
        </p:nvSpPr>
        <p:spPr>
          <a:xfrm>
            <a:off x="9893321" y="2660208"/>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131" name="テキスト ボックス 26"/>
          <p:cNvSpPr txBox="1"/>
          <p:nvPr/>
        </p:nvSpPr>
        <p:spPr>
          <a:xfrm>
            <a:off x="597838" y="1650101"/>
            <a:ext cx="4351843" cy="2517861"/>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32" name="テキスト ボックス 27"/>
          <p:cNvSpPr txBox="1"/>
          <p:nvPr/>
        </p:nvSpPr>
        <p:spPr>
          <a:xfrm>
            <a:off x="597838" y="1650101"/>
            <a:ext cx="4351843" cy="251786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高齢者の地域内移動の利便性を高めるオンデマンド交通網の構築</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構想の実現</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地域交通 </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鉄道、バス、オンデマンド交通を連携した</a:t>
            </a:r>
            <a:r>
              <a:rPr kumimoji="1" lang="en-US" altLang="ja-JP" sz="16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の実現</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133" name="テキスト ボックス 28"/>
          <p:cNvSpPr txBox="1"/>
          <p:nvPr/>
        </p:nvSpPr>
        <p:spPr>
          <a:xfrm>
            <a:off x="597838" y="4167962"/>
            <a:ext cx="4351843" cy="2357815"/>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34" name="Rectangle 2"/>
          <p:cNvSpPr/>
          <p:nvPr/>
        </p:nvSpPr>
        <p:spPr>
          <a:xfrm>
            <a:off x="674908" y="4411121"/>
            <a:ext cx="4210468" cy="1951340"/>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視覚的にイメージできる図等を必要に応じて挿入すること</a:t>
            </a:r>
            <a:r>
              <a:rPr kumimoji="1" lang="en-US" altLang="ja-JP" sz="1400">
                <a:solidFill>
                  <a:srgbClr val="575757"/>
                </a:solidFill>
                <a:latin typeface="Trebuchet MS" panose="020B0603020202020204" pitchFamily="34" charset="0"/>
                <a:ea typeface="Meiryo UI" panose="020B0604030504040204" pitchFamily="50" charset="-128"/>
              </a:rPr>
              <a:t>※</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課題が解決された</a:t>
            </a:r>
            <a:r>
              <a:rPr kumimoji="1" lang="ja-JP" altLang="en-US" sz="1400" kern="0">
                <a:solidFill>
                  <a:srgbClr val="575757"/>
                </a:solidFill>
                <a:latin typeface="Trebuchet MS" panose="020B0603020202020204" pitchFamily="34" charset="0"/>
                <a:ea typeface="Meiryo UI" panose="020B0604030504040204" pitchFamily="50" charset="-128"/>
              </a:rPr>
              <a:t>状態</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受益者、ステークホルダーの状況</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ソリューションの展開状況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実装後</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その後のフェーズも含めたもの</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35" name="テキスト ボックス 33"/>
          <p:cNvSpPr txBox="1"/>
          <p:nvPr/>
        </p:nvSpPr>
        <p:spPr>
          <a:xfrm>
            <a:off x="597838" y="1299217"/>
            <a:ext cx="4351843"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t>目指す姿</a:t>
            </a:r>
            <a:endParaRPr lang="en-US" altLang="ja-JP"/>
          </a:p>
        </p:txBody>
      </p:sp>
      <p:sp>
        <p:nvSpPr>
          <p:cNvPr id="1136" name="テキスト ボックス 36"/>
          <p:cNvSpPr txBox="1"/>
          <p:nvPr/>
        </p:nvSpPr>
        <p:spPr>
          <a:xfrm>
            <a:off x="5449825" y="1299217"/>
            <a:ext cx="6464402"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t>目指す姿に向けた実現ステップ</a:t>
            </a:r>
            <a:endParaRPr lang="en-US" altLang="ja-JP"/>
          </a:p>
        </p:txBody>
      </p:sp>
      <p:sp>
        <p:nvSpPr>
          <p:cNvPr id="1137" name="Rectangle 2"/>
          <p:cNvSpPr/>
          <p:nvPr/>
        </p:nvSpPr>
        <p:spPr>
          <a:xfrm>
            <a:off x="8503446" y="1372922"/>
            <a:ext cx="2660245" cy="300028"/>
          </a:xfrm>
          <a:prstGeom prst="wedgeRectCallout">
            <a:avLst>
              <a:gd name="adj1" fmla="val -22597"/>
              <a:gd name="adj2" fmla="val 10584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38" name="Rectangle 2"/>
          <p:cNvSpPr/>
          <p:nvPr/>
        </p:nvSpPr>
        <p:spPr>
          <a:xfrm>
            <a:off x="8503445" y="1372922"/>
            <a:ext cx="2660245" cy="300028"/>
          </a:xfrm>
          <a:prstGeom prst="wedgeRectCallout">
            <a:avLst>
              <a:gd name="adj1" fmla="val 36814"/>
              <a:gd name="adj2" fmla="val 9353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該当する年度を記載すること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39" name="Rectangle 217"/>
          <p:cNvSpPr/>
          <p:nvPr/>
        </p:nvSpPr>
        <p:spPr>
          <a:xfrm>
            <a:off x="639144" y="45429"/>
            <a:ext cx="57616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40" name="吹き出し: 角を丸めた四角形 11"/>
          <p:cNvSpPr/>
          <p:nvPr/>
        </p:nvSpPr>
        <p:spPr>
          <a:xfrm>
            <a:off x="2780142" y="3201950"/>
            <a:ext cx="2353189" cy="966012"/>
          </a:xfrm>
          <a:prstGeom prst="wedgeRectCallout">
            <a:avLst>
              <a:gd name="adj1" fmla="val -59654"/>
              <a:gd name="adj2" fmla="val -40844"/>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「本事業の対象とする地域課題」を解決することでの</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目指す姿を言葉で表現したものを記載すること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8191175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46" name="think-cell data - do not delete" hidden="1"/>
                      <p:cNvPicPr>
                        <a:picLocks noChangeAspect="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47" name="Rectangle 25"/>
          <p:cNvSpPr/>
          <p:nvPr/>
        </p:nvSpPr>
        <p:spPr>
          <a:xfrm>
            <a:off x="3369258" y="2397760"/>
            <a:ext cx="8194091" cy="3939540"/>
          </a:xfrm>
          <a:prstGeom prst="rect">
            <a:avLst/>
          </a:prstGeom>
          <a:solidFill>
            <a:srgbClr val="F2F2F2"/>
          </a:solidFill>
          <a:ln w="3175" cap="flat" cmpd="sng" algn="ctr">
            <a:noFill/>
            <a:prstDash val="solid"/>
          </a:ln>
          <a:effec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48" name="タイトル 1"/>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成果 </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アウトカム</a:t>
            </a: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指標</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chemeClr val="tx1"/>
                </a:solidFill>
                <a:latin typeface="Trebuchet MS" panose="020B0603020202020204" pitchFamily="34" charset="0"/>
                <a:ea typeface="Meiryo UI" panose="020B0604030504040204" pitchFamily="50" charset="-128"/>
              </a:rPr>
              <a:t>a. </a:t>
            </a:r>
            <a:r>
              <a:rPr kumimoji="1" lang="ja-JP" altLang="en-US" sz="1600" dirty="0">
                <a:solidFill>
                  <a:schemeClr val="tx1"/>
                </a:solidFill>
                <a:latin typeface="Trebuchet MS" panose="020B0603020202020204" pitchFamily="34" charset="0"/>
                <a:ea typeface="Meiryo UI" panose="020B0604030504040204" pitchFamily="50" charset="-128"/>
              </a:rPr>
              <a:t>ロジックツリー</a:t>
            </a:r>
            <a:endParaRPr kumimoji="1" lang="en-US" dirty="0">
              <a:solidFill>
                <a:schemeClr val="tx1"/>
              </a:solidFill>
              <a:latin typeface="Trebuchet MS" panose="020B0603020202020204" pitchFamily="34" charset="0"/>
              <a:ea typeface="Meiryo UI" panose="020B0604030504040204" pitchFamily="50" charset="-128"/>
            </a:endParaRPr>
          </a:p>
        </p:txBody>
      </p:sp>
      <p:sp>
        <p:nvSpPr>
          <p:cNvPr id="1149" name="Rectangle 2"/>
          <p:cNvSpPr/>
          <p:nvPr/>
        </p:nvSpPr>
        <p:spPr>
          <a:xfrm>
            <a:off x="5293452" y="-10161"/>
            <a:ext cx="6898547" cy="1216877"/>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目指す姿の実現に向け、定量</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定性の成果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指標間で因果関係のつながりを整理。</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アウトカムは可能な限り、定量的に測定できるものを記載すること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中間アウトカム</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最終的なゴールに論理的につながる中間的な成果指標</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最終的なゴールとして期待される成果指標</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kern="0" dirty="0">
                <a:solidFill>
                  <a:srgbClr val="575757"/>
                </a:solidFill>
                <a:latin typeface="Trebuchet MS" panose="020B0603020202020204" pitchFamily="34" charset="0"/>
                <a:ea typeface="Meiryo UI" panose="020B0604030504040204" pitchFamily="50" charset="-128"/>
              </a:rPr>
              <a:t>尚、アウトカム同士のつながりを意識して各項目を記載すること</a:t>
            </a:r>
            <a:r>
              <a:rPr kumimoji="1" lang="en-US" altLang="ja-JP" sz="1400" kern="0" dirty="0">
                <a:solidFill>
                  <a:srgbClr val="575757"/>
                </a:solidFill>
                <a:latin typeface="Trebuchet MS" panose="020B0603020202020204" pitchFamily="34" charset="0"/>
                <a:ea typeface="Meiryo UI" panose="020B0604030504040204" pitchFamily="50" charset="-128"/>
              </a:rPr>
              <a:t>(</a:t>
            </a:r>
            <a:r>
              <a:rPr kumimoji="1" lang="ja-JP" altLang="en-US" sz="1400" kern="0" dirty="0">
                <a:solidFill>
                  <a:srgbClr val="575757"/>
                </a:solidFill>
                <a:latin typeface="Trebuchet MS" panose="020B0603020202020204" pitchFamily="34" charset="0"/>
                <a:ea typeface="Meiryo UI" panose="020B0604030504040204" pitchFamily="50" charset="-128"/>
              </a:rPr>
              <a:t>例</a:t>
            </a:r>
            <a:r>
              <a:rPr kumimoji="1" lang="en-US" altLang="ja-JP" sz="1400" kern="0" dirty="0">
                <a:solidFill>
                  <a:srgbClr val="575757"/>
                </a:solidFill>
                <a:latin typeface="Trebuchet MS" panose="020B0603020202020204" pitchFamily="34" charset="0"/>
                <a:ea typeface="Meiryo UI" panose="020B0604030504040204" pitchFamily="50" charset="-128"/>
              </a:rPr>
              <a:t>: </a:t>
            </a:r>
            <a:r>
              <a:rPr kumimoji="1" lang="ja-JP" altLang="en-US" sz="1400" kern="0" dirty="0">
                <a:solidFill>
                  <a:srgbClr val="575757"/>
                </a:solidFill>
                <a:latin typeface="Trebuchet MS" panose="020B0603020202020204" pitchFamily="34" charset="0"/>
                <a:ea typeface="Meiryo UI" panose="020B0604030504040204" pitchFamily="50" charset="-128"/>
              </a:rPr>
              <a:t>オンデマンドバスの利用が広がることで外出困難な高齢者数が少なり、結果として高齢者の健康寿命の向上につながる</a:t>
            </a:r>
            <a:r>
              <a:rPr kumimoji="1" lang="en-US" altLang="ja-JP" sz="1400" kern="0" dirty="0">
                <a:solidFill>
                  <a:srgbClr val="575757"/>
                </a:solidFill>
                <a:latin typeface="Trebuchet MS" panose="020B0603020202020204" pitchFamily="34" charset="0"/>
                <a:ea typeface="Meiryo UI" panose="020B0604030504040204" pitchFamily="50" charset="-128"/>
              </a:rPr>
              <a:t>)</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50" name="Textfeld 1"/>
          <p:cNvSpPr txBox="1"/>
          <p:nvPr>
            <p:custDataLst>
              <p:tags r:id="rId1"/>
            </p:custDataLst>
          </p:nvPr>
        </p:nvSpPr>
        <p:spPr>
          <a:xfrm>
            <a:off x="597838" y="2103458"/>
            <a:ext cx="258310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最終アウトカム</a:t>
            </a:r>
          </a:p>
        </p:txBody>
      </p:sp>
      <p:cxnSp>
        <p:nvCxnSpPr>
          <p:cNvPr id="1151" name="Straight Arrow Connector 5"/>
          <p:cNvCxnSpPr>
            <a:cxnSpLocks/>
            <a:stCxn id="1167" idx="1"/>
            <a:endCxn id="1155" idx="3"/>
          </p:cNvCxnSpPr>
          <p:nvPr/>
        </p:nvCxnSpPr>
        <p:spPr>
          <a:xfrm rot="10800000">
            <a:off x="2879596" y="3001281"/>
            <a:ext cx="780510" cy="276754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152" name="Straight Arrow Connector 5"/>
          <p:cNvCxnSpPr>
            <a:cxnSpLocks/>
            <a:stCxn id="1165" idx="1"/>
            <a:endCxn id="1155" idx="3"/>
          </p:cNvCxnSpPr>
          <p:nvPr>
            <p:custDataLst>
              <p:tags r:id="rId2"/>
            </p:custDataLst>
          </p:nvPr>
        </p:nvCxnSpPr>
        <p:spPr>
          <a:xfrm rot="10800000">
            <a:off x="2879596" y="3001282"/>
            <a:ext cx="780510" cy="92251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sp>
        <p:nvSpPr>
          <p:cNvPr id="1153" name="テキスト ボックス 42"/>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54" name="Rectangle 25"/>
          <p:cNvSpPr/>
          <p:nvPr/>
        </p:nvSpPr>
        <p:spPr>
          <a:xfrm>
            <a:off x="597838" y="2397760"/>
            <a:ext cx="2583100" cy="3939540"/>
          </a:xfrm>
          <a:prstGeom prst="rect">
            <a:avLst/>
          </a:prstGeom>
          <a:solidFill>
            <a:srgbClr val="F2F2F2"/>
          </a:solidFill>
          <a:ln w="3175" cap="flat" cmpd="sng" algn="ctr">
            <a:noFill/>
            <a:prstDash val="solid"/>
          </a:ln>
          <a:effec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55" name="正方形/長方形 31"/>
          <p:cNvSpPr/>
          <p:nvPr/>
        </p:nvSpPr>
        <p:spPr>
          <a:xfrm>
            <a:off x="891852" y="2641281"/>
            <a:ext cx="1987744"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56"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cxnSp>
        <p:nvCxnSpPr>
          <p:cNvPr id="1157" name="Straight Arrow Connector 18"/>
          <p:cNvCxnSpPr>
            <a:cxnSpLocks/>
            <a:stCxn id="1166" idx="1"/>
            <a:endCxn id="1155" idx="3"/>
          </p:cNvCxnSpPr>
          <p:nvPr/>
        </p:nvCxnSpPr>
        <p:spPr>
          <a:xfrm flipH="1">
            <a:off x="2879596" y="3001281"/>
            <a:ext cx="780510"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58" name="Textfeld 1"/>
          <p:cNvSpPr txBox="1"/>
          <p:nvPr>
            <p:custDataLst>
              <p:tags r:id="rId3"/>
            </p:custDataLst>
          </p:nvPr>
        </p:nvSpPr>
        <p:spPr>
          <a:xfrm>
            <a:off x="3369259" y="2103458"/>
            <a:ext cx="819409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中間アウトカム</a:t>
            </a:r>
          </a:p>
        </p:txBody>
      </p:sp>
      <p:cxnSp>
        <p:nvCxnSpPr>
          <p:cNvPr id="1159" name="Straight Arrow Connector 80"/>
          <p:cNvCxnSpPr>
            <a:cxnSpLocks/>
            <a:stCxn id="1169" idx="1"/>
          </p:cNvCxnSpPr>
          <p:nvPr/>
        </p:nvCxnSpPr>
        <p:spPr>
          <a:xfrm flipH="1">
            <a:off x="5731458" y="3001281"/>
            <a:ext cx="714507"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0" name="Straight Arrow Connector 18"/>
          <p:cNvCxnSpPr>
            <a:cxnSpLocks/>
            <a:stCxn id="1170" idx="1"/>
            <a:endCxn id="1165" idx="3"/>
          </p:cNvCxnSpPr>
          <p:nvPr/>
        </p:nvCxnSpPr>
        <p:spPr>
          <a:xfrm flipH="1">
            <a:off x="5714075" y="3923794"/>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1" name="Straight Arrow Connector 18"/>
          <p:cNvCxnSpPr>
            <a:cxnSpLocks/>
            <a:stCxn id="1171" idx="1"/>
            <a:endCxn id="1167" idx="3"/>
          </p:cNvCxnSpPr>
          <p:nvPr/>
        </p:nvCxnSpPr>
        <p:spPr>
          <a:xfrm flipH="1">
            <a:off x="5714075" y="5768821"/>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2" name="Straight Arrow Connector 80"/>
          <p:cNvCxnSpPr>
            <a:cxnSpLocks/>
          </p:cNvCxnSpPr>
          <p:nvPr/>
        </p:nvCxnSpPr>
        <p:spPr>
          <a:xfrm flipH="1">
            <a:off x="8499934" y="3001281"/>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3" name="Straight Arrow Connector 18"/>
          <p:cNvCxnSpPr>
            <a:cxnSpLocks/>
          </p:cNvCxnSpPr>
          <p:nvPr/>
        </p:nvCxnSpPr>
        <p:spPr>
          <a:xfrm flipH="1">
            <a:off x="8499934" y="3923794"/>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4" name="Straight Arrow Connector 18"/>
          <p:cNvCxnSpPr>
            <a:cxnSpLocks/>
          </p:cNvCxnSpPr>
          <p:nvPr/>
        </p:nvCxnSpPr>
        <p:spPr>
          <a:xfrm flipH="1">
            <a:off x="8499934" y="5768821"/>
            <a:ext cx="80676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65" name="正方形/長方形 31"/>
          <p:cNvSpPr/>
          <p:nvPr/>
        </p:nvSpPr>
        <p:spPr>
          <a:xfrm>
            <a:off x="3660106" y="3563794"/>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地域内交通への満足度</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166" name="正方形/長方形 31"/>
          <p:cNvSpPr/>
          <p:nvPr/>
        </p:nvSpPr>
        <p:spPr>
          <a:xfrm>
            <a:off x="3660106"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 高齢者の健康寿命</a:t>
            </a:r>
            <a:br>
              <a:rPr kumimoji="1" lang="en-US" altLang="ja-JP" sz="1400" b="0" i="0" u="none" strike="noStrike" kern="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br>
            <a:endParaRPr kumimoji="1" lang="en-US" altLang="ja-JP" sz="1400" b="0" i="0" u="none" strike="noStrike" kern="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167" name="正方形/長方形 31"/>
          <p:cNvSpPr/>
          <p:nvPr/>
        </p:nvSpPr>
        <p:spPr>
          <a:xfrm>
            <a:off x="3660106"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nvGrpSpPr>
          <p:cNvPr id="1168" name="Group 62"/>
          <p:cNvGrpSpPr/>
          <p:nvPr/>
        </p:nvGrpSpPr>
        <p:grpSpPr>
          <a:xfrm>
            <a:off x="6445965" y="2641281"/>
            <a:ext cx="2053969" cy="3487540"/>
            <a:chOff x="6293981" y="2641281"/>
            <a:chExt cx="2053969" cy="3487540"/>
          </a:xfrm>
        </p:grpSpPr>
        <p:sp>
          <p:nvSpPr>
            <p:cNvPr id="1169" name="正方形/長方形 31"/>
            <p:cNvSpPr/>
            <p:nvPr/>
          </p:nvSpPr>
          <p:spPr>
            <a:xfrm>
              <a:off x="6293981"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外出困難な</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170" name="正方形/長方形 31"/>
            <p:cNvSpPr/>
            <p:nvPr/>
          </p:nvSpPr>
          <p:spPr>
            <a:xfrm>
              <a:off x="6293981" y="3563794"/>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171" name="正方形/長方形 31"/>
            <p:cNvSpPr/>
            <p:nvPr/>
          </p:nvSpPr>
          <p:spPr>
            <a:xfrm>
              <a:off x="6293981"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172" name="正方形/長方形 31"/>
            <p:cNvSpPr/>
            <p:nvPr/>
          </p:nvSpPr>
          <p:spPr>
            <a:xfrm>
              <a:off x="6293981" y="4486307"/>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grpSp>
        <p:nvGrpSpPr>
          <p:cNvPr id="1173" name="Group 127"/>
          <p:cNvGrpSpPr/>
          <p:nvPr/>
        </p:nvGrpSpPr>
        <p:grpSpPr>
          <a:xfrm>
            <a:off x="9231824" y="2641281"/>
            <a:ext cx="2053969" cy="3487540"/>
            <a:chOff x="9290240" y="2641281"/>
            <a:chExt cx="2053969" cy="3487540"/>
          </a:xfrm>
        </p:grpSpPr>
        <p:sp>
          <p:nvSpPr>
            <p:cNvPr id="1174" name="正方形/長方形 31"/>
            <p:cNvSpPr/>
            <p:nvPr/>
          </p:nvSpPr>
          <p:spPr>
            <a:xfrm>
              <a:off x="9290240" y="2641281"/>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175" name="正方形/長方形 31"/>
            <p:cNvSpPr/>
            <p:nvPr/>
          </p:nvSpPr>
          <p:spPr>
            <a:xfrm>
              <a:off x="9290240" y="3563794"/>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176" name="正方形/長方形 31"/>
            <p:cNvSpPr/>
            <p:nvPr/>
          </p:nvSpPr>
          <p:spPr>
            <a:xfrm>
              <a:off x="9290240"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177" name="正方形/長方形 31"/>
            <p:cNvSpPr/>
            <p:nvPr/>
          </p:nvSpPr>
          <p:spPr>
            <a:xfrm>
              <a:off x="9290240" y="4486307"/>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cxnSp>
        <p:nvCxnSpPr>
          <p:cNvPr id="1178" name="Straight Arrow Connector 18"/>
          <p:cNvCxnSpPr>
            <a:cxnSpLocks/>
          </p:cNvCxnSpPr>
          <p:nvPr/>
        </p:nvCxnSpPr>
        <p:spPr>
          <a:xfrm flipH="1">
            <a:off x="8499934" y="4846307"/>
            <a:ext cx="731891"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79" name="Straight Arrow Connector 18"/>
          <p:cNvCxnSpPr>
            <a:cxnSpLocks/>
            <a:stCxn id="1172" idx="1"/>
            <a:endCxn id="1165" idx="3"/>
          </p:cNvCxnSpPr>
          <p:nvPr/>
        </p:nvCxnSpPr>
        <p:spPr>
          <a:xfrm rot="10800000">
            <a:off x="5714075" y="3923795"/>
            <a:ext cx="731890" cy="922513"/>
          </a:xfrm>
          <a:prstGeom prst="bentConnector3">
            <a:avLst>
              <a:gd name="adj1" fmla="val 50000"/>
            </a:avLst>
          </a:prstGeom>
          <a:noFill/>
          <a:ln w="19050" cap="rnd" cmpd="sng" algn="ctr">
            <a:solidFill>
              <a:srgbClr val="6E6F73"/>
            </a:solidFill>
            <a:prstDash val="solid"/>
            <a:round/>
            <a:headEnd type="none" w="med" len="med"/>
            <a:tailEnd type="none" w="med" len="med"/>
          </a:ln>
          <a:effectLst/>
        </p:spPr>
      </p:cxnSp>
      <p:grpSp>
        <p:nvGrpSpPr>
          <p:cNvPr id="1180" name="Group 141"/>
          <p:cNvGrpSpPr/>
          <p:nvPr/>
        </p:nvGrpSpPr>
        <p:grpSpPr>
          <a:xfrm>
            <a:off x="5510742" y="3212981"/>
            <a:ext cx="288000" cy="288000"/>
            <a:chOff x="5202893" y="3174538"/>
            <a:chExt cx="288000" cy="288000"/>
          </a:xfrm>
        </p:grpSpPr>
        <p:sp>
          <p:nvSpPr>
            <p:cNvPr id="1181" name="Oval 445"/>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182" name="Arrow: Right 446"/>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183" name="Group 142"/>
          <p:cNvGrpSpPr/>
          <p:nvPr/>
        </p:nvGrpSpPr>
        <p:grpSpPr>
          <a:xfrm flipV="1">
            <a:off x="8296602" y="3212981"/>
            <a:ext cx="288000" cy="288000"/>
            <a:chOff x="5202893" y="3174538"/>
            <a:chExt cx="288000" cy="288000"/>
          </a:xfrm>
        </p:grpSpPr>
        <p:sp>
          <p:nvSpPr>
            <p:cNvPr id="1184"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185"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186" name="Group 148"/>
          <p:cNvGrpSpPr/>
          <p:nvPr/>
        </p:nvGrpSpPr>
        <p:grpSpPr>
          <a:xfrm>
            <a:off x="5510742" y="4135494"/>
            <a:ext cx="288000" cy="288000"/>
            <a:chOff x="5409617" y="3305772"/>
            <a:chExt cx="288000" cy="288000"/>
          </a:xfrm>
        </p:grpSpPr>
        <p:sp>
          <p:nvSpPr>
            <p:cNvPr id="1187" name="Oval 445"/>
            <p:cNvSpPr/>
            <p:nvPr/>
          </p:nvSpPr>
          <p:spPr>
            <a:xfrm>
              <a:off x="5409617" y="3305772"/>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188" name="Arrow: Right 446"/>
            <p:cNvSpPr/>
            <p:nvPr/>
          </p:nvSpPr>
          <p:spPr>
            <a:xfrm rot="19149717">
              <a:off x="5463617" y="3379046"/>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189" name="Group 178"/>
          <p:cNvGrpSpPr/>
          <p:nvPr/>
        </p:nvGrpSpPr>
        <p:grpSpPr>
          <a:xfrm>
            <a:off x="7172962" y="1356934"/>
            <a:ext cx="4390388" cy="578043"/>
            <a:chOff x="7172961" y="1356934"/>
            <a:chExt cx="4390388" cy="578043"/>
          </a:xfrm>
        </p:grpSpPr>
        <p:sp>
          <p:nvSpPr>
            <p:cNvPr id="1190" name="Rectangle 2"/>
            <p:cNvSpPr/>
            <p:nvPr/>
          </p:nvSpPr>
          <p:spPr>
            <a:xfrm>
              <a:off x="7172961" y="1356934"/>
              <a:ext cx="4390388"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は矢印で記載すること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191" name="Group 177"/>
            <p:cNvGrpSpPr/>
            <p:nvPr/>
          </p:nvGrpSpPr>
          <p:grpSpPr>
            <a:xfrm>
              <a:off x="10498084" y="1501955"/>
              <a:ext cx="945340" cy="288000"/>
              <a:chOff x="10462524" y="1501955"/>
              <a:chExt cx="945340" cy="288000"/>
            </a:xfrm>
          </p:grpSpPr>
          <p:grpSp>
            <p:nvGrpSpPr>
              <p:cNvPr id="1192" name="Group 170"/>
              <p:cNvGrpSpPr/>
              <p:nvPr/>
            </p:nvGrpSpPr>
            <p:grpSpPr>
              <a:xfrm>
                <a:off x="10462524" y="1501955"/>
                <a:ext cx="288000" cy="288000"/>
                <a:chOff x="10462524" y="1501955"/>
                <a:chExt cx="288000" cy="288000"/>
              </a:xfrm>
            </p:grpSpPr>
            <p:sp>
              <p:nvSpPr>
                <p:cNvPr id="1193"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194"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195" name="Group 168"/>
              <p:cNvGrpSpPr/>
              <p:nvPr/>
            </p:nvGrpSpPr>
            <p:grpSpPr>
              <a:xfrm>
                <a:off x="10791194" y="1501955"/>
                <a:ext cx="288000" cy="288000"/>
                <a:chOff x="10791194" y="1501955"/>
                <a:chExt cx="288000" cy="288000"/>
              </a:xfrm>
            </p:grpSpPr>
            <p:sp>
              <p:nvSpPr>
                <p:cNvPr id="1196"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197"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198" name="Group 167"/>
              <p:cNvGrpSpPr/>
              <p:nvPr/>
            </p:nvGrpSpPr>
            <p:grpSpPr>
              <a:xfrm>
                <a:off x="11119864" y="1501955"/>
                <a:ext cx="288000" cy="288000"/>
                <a:chOff x="11119864" y="1501955"/>
                <a:chExt cx="288000" cy="288000"/>
              </a:xfrm>
            </p:grpSpPr>
            <p:sp>
              <p:nvSpPr>
                <p:cNvPr id="1199"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00"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grpSp>
      <p:grpSp>
        <p:nvGrpSpPr>
          <p:cNvPr id="1201" name="グループ化 26"/>
          <p:cNvGrpSpPr/>
          <p:nvPr/>
        </p:nvGrpSpPr>
        <p:grpSpPr>
          <a:xfrm>
            <a:off x="597838" y="1356934"/>
            <a:ext cx="6299120" cy="578043"/>
            <a:chOff x="630000" y="1356934"/>
            <a:chExt cx="6299120" cy="578043"/>
          </a:xfrm>
        </p:grpSpPr>
        <p:sp>
          <p:nvSpPr>
            <p:cNvPr id="1202" name="Rectangle 2"/>
            <p:cNvSpPr/>
            <p:nvPr/>
          </p:nvSpPr>
          <p:spPr>
            <a:xfrm>
              <a:off x="630000" y="1356934"/>
              <a:ext cx="6299120"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①横展開、②</a:t>
              </a:r>
              <a:r>
                <a:rPr kumimoji="1" lang="ja-JP" altLang="en-US" sz="1400" kern="0">
                  <a:solidFill>
                    <a:srgbClr val="575757"/>
                  </a:solidFill>
                  <a:latin typeface="Trebuchet MS" panose="020B0603020202020204" pitchFamily="34" charset="0"/>
                  <a:ea typeface="Meiryo UI" panose="020B0604030504040204" pitchFamily="50" charset="-128"/>
                </a:rPr>
                <a:t>補助事業</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成果 </a:t>
              </a:r>
              <a: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指標として</a:t>
              </a:r>
              <a:br>
                <a:rPr kumimoji="1" lang="en-US" altLang="ja-JP"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sng"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定量的かつ今後測定していく指標を色枠でハイライト</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203" name="Group 184"/>
            <p:cNvGrpSpPr/>
            <p:nvPr/>
          </p:nvGrpSpPr>
          <p:grpSpPr>
            <a:xfrm>
              <a:off x="4807779" y="1409231"/>
              <a:ext cx="2080232" cy="202917"/>
              <a:chOff x="4807779" y="1409231"/>
              <a:chExt cx="2080232" cy="202917"/>
            </a:xfrm>
          </p:grpSpPr>
          <p:sp>
            <p:nvSpPr>
              <p:cNvPr id="1204" name="テキスト ボックス 6"/>
              <p:cNvSpPr txBox="1"/>
              <p:nvPr/>
            </p:nvSpPr>
            <p:spPr>
              <a:xfrm>
                <a:off x="5160011" y="1409231"/>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b="0" i="0" u="sng"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r>
                  <a:rPr kumimoji="1" lang="ja-JP" alt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05" name="正方形/長方形 31"/>
              <p:cNvSpPr/>
              <p:nvPr/>
            </p:nvSpPr>
            <p:spPr>
              <a:xfrm>
                <a:off x="4807779" y="1427586"/>
                <a:ext cx="306511" cy="166206"/>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nvGrpSpPr>
            <p:cNvPr id="1206" name="Group 183"/>
            <p:cNvGrpSpPr/>
            <p:nvPr/>
          </p:nvGrpSpPr>
          <p:grpSpPr>
            <a:xfrm>
              <a:off x="4807779" y="1659038"/>
              <a:ext cx="2080232" cy="202917"/>
              <a:chOff x="4807779" y="1659038"/>
              <a:chExt cx="2080232" cy="202917"/>
            </a:xfrm>
          </p:grpSpPr>
          <p:sp>
            <p:nvSpPr>
              <p:cNvPr id="1207" name="正方形/長方形 31"/>
              <p:cNvSpPr/>
              <p:nvPr/>
            </p:nvSpPr>
            <p:spPr>
              <a:xfrm>
                <a:off x="4807779" y="1677394"/>
                <a:ext cx="306511" cy="166206"/>
              </a:xfrm>
              <a:prstGeom prst="rect">
                <a:avLst/>
              </a:prstGeom>
              <a:solidFill>
                <a:srgbClr val="FFFFFF"/>
              </a:solidFill>
              <a:ln w="28575" cap="rnd" cmpd="sng" algn="ctr">
                <a:solidFill>
                  <a:srgbClr val="64A5CC"/>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08" name="テキスト ボックス 15"/>
              <p:cNvSpPr txBox="1"/>
              <p:nvPr/>
            </p:nvSpPr>
            <p:spPr>
              <a:xfrm>
                <a:off x="5160011" y="1659038"/>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u="sng">
                    <a:solidFill>
                      <a:srgbClr val="575757"/>
                    </a:solidFill>
                    <a:latin typeface="Trebuchet MS" panose="020B0603020202020204" pitchFamily="34" charset="0"/>
                    <a:ea typeface="Meiryo UI" panose="020B0604030504040204" pitchFamily="50" charset="-128"/>
                  </a:rPr>
                  <a:t>補助事業</a:t>
                </a:r>
                <a:r>
                  <a:rPr kumimoji="1" lang="ja-JP" alt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sp>
        <p:nvSpPr>
          <p:cNvPr id="1209"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10" name="Rectangle 2"/>
          <p:cNvSpPr/>
          <p:nvPr/>
        </p:nvSpPr>
        <p:spPr>
          <a:xfrm>
            <a:off x="597839" y="3462587"/>
            <a:ext cx="2583100" cy="1023717"/>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最終アウトカムは目指す姿の実現度合を測れる指標として記載する</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域内での交通網のカバー率</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3605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5"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9" imgW="395" imgH="396" progId="TCLayout.ActiveDocument.1">
                  <p:embed/>
                </p:oleObj>
              </mc:Choice>
              <mc:Fallback>
                <p:oleObj name="think-cell スライド" r:id="rId19" imgW="395" imgH="396" progId="TCLayout.ActiveDocument.1">
                  <p:embed/>
                  <p:pic>
                    <p:nvPicPr>
                      <p:cNvPr id="1305" name="think-cell data - do not delete" hidden="1"/>
                      <p:cNvPicPr>
                        <a:picLocks noChangeAspect="1"/>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1306" name="タイトル 1"/>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成果 </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アウトカム</a:t>
            </a: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指標</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chemeClr val="tx1"/>
                </a:solidFill>
                <a:latin typeface="Trebuchet MS" panose="020B0603020202020204" pitchFamily="34" charset="0"/>
                <a:ea typeface="Meiryo UI" panose="020B0604030504040204" pitchFamily="50" charset="-128"/>
              </a:rPr>
              <a:t>a. </a:t>
            </a:r>
            <a:r>
              <a:rPr kumimoji="1" lang="ja-JP" altLang="en-US" sz="1600" dirty="0">
                <a:solidFill>
                  <a:schemeClr val="tx1"/>
                </a:solidFill>
                <a:latin typeface="Trebuchet MS" panose="020B0603020202020204" pitchFamily="34" charset="0"/>
                <a:ea typeface="Meiryo UI" panose="020B0604030504040204" pitchFamily="50" charset="-128"/>
              </a:rPr>
              <a:t>ロジックツリー</a:t>
            </a:r>
            <a:endParaRPr kumimoji="1" lang="en-US" dirty="0">
              <a:solidFill>
                <a:schemeClr val="tx1"/>
              </a:solidFill>
              <a:latin typeface="Trebuchet MS" panose="020B0603020202020204" pitchFamily="34" charset="0"/>
              <a:ea typeface="Meiryo UI" panose="020B0604030504040204" pitchFamily="50" charset="-128"/>
            </a:endParaRPr>
          </a:p>
        </p:txBody>
      </p:sp>
      <p:sp>
        <p:nvSpPr>
          <p:cNvPr id="1307" name="テキスト ボックス 42"/>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08"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309" name="Google Shape;264;p8"/>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10" name="Google Shape;253;p8"/>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311" name="Google Shape;260;p8"/>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12" name="Google Shape;265;p8"/>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1313" name="Google Shape;303;p8"/>
          <p:cNvGrpSpPr/>
          <p:nvPr/>
        </p:nvGrpSpPr>
        <p:grpSpPr>
          <a:xfrm>
            <a:off x="9401763" y="1073606"/>
            <a:ext cx="2389458" cy="452724"/>
            <a:chOff x="4807779" y="1409231"/>
            <a:chExt cx="2080232" cy="452724"/>
          </a:xfrm>
        </p:grpSpPr>
        <p:grpSp>
          <p:nvGrpSpPr>
            <p:cNvPr id="1314" name="Google Shape;304;p8"/>
            <p:cNvGrpSpPr/>
            <p:nvPr/>
          </p:nvGrpSpPr>
          <p:grpSpPr>
            <a:xfrm>
              <a:off x="4807779" y="1409231"/>
              <a:ext cx="2080232" cy="202917"/>
              <a:chOff x="4807779" y="1409231"/>
              <a:chExt cx="2080232" cy="202917"/>
            </a:xfrm>
          </p:grpSpPr>
          <p:sp>
            <p:nvSpPr>
              <p:cNvPr id="1315" name="Google Shape;305;p8"/>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16" name="Google Shape;306;p8"/>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1317" name="Google Shape;307;p8"/>
            <p:cNvGrpSpPr/>
            <p:nvPr/>
          </p:nvGrpSpPr>
          <p:grpSpPr>
            <a:xfrm>
              <a:off x="4807779" y="1659038"/>
              <a:ext cx="2080232" cy="202917"/>
              <a:chOff x="4807779" y="1659038"/>
              <a:chExt cx="2080232" cy="202917"/>
            </a:xfrm>
          </p:grpSpPr>
          <p:sp>
            <p:nvSpPr>
              <p:cNvPr id="1318" name="Google Shape;308;p8"/>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19" name="Google Shape;309;p8"/>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lang="ja-JP" altLang="en-US" sz="1050" u="sng">
                    <a:solidFill>
                      <a:srgbClr val="575757"/>
                    </a:solidFill>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1320" name="Google Shape;256;p8"/>
          <p:cNvSpPr/>
          <p:nvPr/>
        </p:nvSpPr>
        <p:spPr>
          <a:xfrm>
            <a:off x="570542" y="3720310"/>
            <a:ext cx="1367442" cy="462064"/>
          </a:xfrm>
          <a:prstGeom prst="rect">
            <a:avLst/>
          </a:prstGeom>
          <a:solidFill>
            <a:srgbClr val="FFFFFF"/>
          </a:solidFill>
          <a:ln w="28575" cap="rnd" cmpd="sng" algn="ctr">
            <a:solidFill>
              <a:srgbClr val="6E6F73"/>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経済価値の実現</a:t>
            </a:r>
          </a:p>
        </p:txBody>
      </p:sp>
      <p:sp>
        <p:nvSpPr>
          <p:cNvPr id="1321" name="Google Shape;308;p8"/>
          <p:cNvSpPr/>
          <p:nvPr/>
        </p:nvSpPr>
        <p:spPr>
          <a:xfrm>
            <a:off x="6150688" y="2411402"/>
            <a:ext cx="352074" cy="110323"/>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22" name="Google Shape;256;p8"/>
          <p:cNvSpPr/>
          <p:nvPr/>
        </p:nvSpPr>
        <p:spPr>
          <a:xfrm>
            <a:off x="4739429" y="2471607"/>
            <a:ext cx="957610"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要する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管理工数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3" name="Google Shape;256;p8"/>
          <p:cNvSpPr/>
          <p:nvPr/>
        </p:nvSpPr>
        <p:spPr>
          <a:xfrm>
            <a:off x="6147875" y="2180082"/>
            <a:ext cx="1304696" cy="477917"/>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4" name="Google Shape;256;p8"/>
          <p:cNvSpPr/>
          <p:nvPr/>
        </p:nvSpPr>
        <p:spPr>
          <a:xfrm>
            <a:off x="6147875" y="3041502"/>
            <a:ext cx="1304696" cy="469559"/>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に係る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5" name="Google Shape;256;p8"/>
          <p:cNvSpPr/>
          <p:nvPr/>
        </p:nvSpPr>
        <p:spPr>
          <a:xfrm>
            <a:off x="7986467" y="1934393"/>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センサーによる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6" name="Google Shape;256;p8"/>
          <p:cNvSpPr/>
          <p:nvPr/>
        </p:nvSpPr>
        <p:spPr>
          <a:xfrm>
            <a:off x="7988788" y="3553629"/>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AI</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画像認識による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品質計測の精度</a:t>
            </a:r>
          </a:p>
        </p:txBody>
      </p:sp>
      <p:sp>
        <p:nvSpPr>
          <p:cNvPr id="1327" name="Google Shape;256;p8"/>
          <p:cNvSpPr/>
          <p:nvPr/>
        </p:nvSpPr>
        <p:spPr>
          <a:xfrm>
            <a:off x="2347726" y="4915364"/>
            <a:ext cx="1478783" cy="4782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による</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被害額</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28" name="Google Shape;256;p8"/>
          <p:cNvSpPr/>
          <p:nvPr/>
        </p:nvSpPr>
        <p:spPr>
          <a:xfrm>
            <a:off x="4327177" y="5497049"/>
            <a:ext cx="1369862"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発生頻度</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29" name="Google Shape;256;p8"/>
          <p:cNvSpPr/>
          <p:nvPr/>
        </p:nvSpPr>
        <p:spPr>
          <a:xfrm>
            <a:off x="4327177" y="4406050"/>
            <a:ext cx="136986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回あたりの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の被害額</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0" name="Google Shape;256;p8"/>
          <p:cNvSpPr/>
          <p:nvPr/>
        </p:nvSpPr>
        <p:spPr>
          <a:xfrm>
            <a:off x="6147875" y="4406050"/>
            <a:ext cx="1304696"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による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1" name="Google Shape;256;p8"/>
          <p:cNvSpPr/>
          <p:nvPr/>
        </p:nvSpPr>
        <p:spPr>
          <a:xfrm>
            <a:off x="6155417" y="5497049"/>
            <a:ext cx="1304696"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の単価</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32" name="Google Shape;256;p8"/>
          <p:cNvSpPr/>
          <p:nvPr/>
        </p:nvSpPr>
        <p:spPr>
          <a:xfrm>
            <a:off x="7986468" y="4407118"/>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発生検知精度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3" name="Google Shape;256;p8"/>
          <p:cNvSpPr/>
          <p:nvPr/>
        </p:nvSpPr>
        <p:spPr>
          <a:xfrm>
            <a:off x="7967541" y="5122720"/>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監視</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見回り</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4" name="Google Shape;256;p8"/>
          <p:cNvSpPr/>
          <p:nvPr/>
        </p:nvSpPr>
        <p:spPr>
          <a:xfrm>
            <a:off x="7967541" y="5825168"/>
            <a:ext cx="1819888"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可能な</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数</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35" name="Google Shape;256;p8"/>
          <p:cNvSpPr/>
          <p:nvPr/>
        </p:nvSpPr>
        <p:spPr>
          <a:xfrm>
            <a:off x="10122905" y="4145439"/>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6" name="Google Shape;256;p8"/>
          <p:cNvSpPr/>
          <p:nvPr/>
        </p:nvSpPr>
        <p:spPr>
          <a:xfrm>
            <a:off x="10122905" y="4716855"/>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7" name="Google Shape;256;p8"/>
          <p:cNvSpPr/>
          <p:nvPr/>
        </p:nvSpPr>
        <p:spPr>
          <a:xfrm>
            <a:off x="7986466" y="3014082"/>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カメラによる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の監視精度</a:t>
            </a:r>
          </a:p>
        </p:txBody>
      </p:sp>
      <p:sp>
        <p:nvSpPr>
          <p:cNvPr id="1338" name="Google Shape;256;p8"/>
          <p:cNvSpPr/>
          <p:nvPr/>
        </p:nvSpPr>
        <p:spPr>
          <a:xfrm>
            <a:off x="7986468" y="2471606"/>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測定データの</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endParaRPr kumimoji="0"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39" name="Google Shape;256;p8"/>
          <p:cNvSpPr/>
          <p:nvPr/>
        </p:nvSpPr>
        <p:spPr>
          <a:xfrm>
            <a:off x="3292612" y="2471607"/>
            <a:ext cx="1158249" cy="7201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への</a:t>
            </a:r>
            <a:b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b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作業シフト</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cxnSp>
        <p:nvCxnSpPr>
          <p:cNvPr id="1340" name="Straight Arrow Connector 18"/>
          <p:cNvCxnSpPr>
            <a:cxnSpLocks/>
            <a:stCxn id="1322" idx="1"/>
            <a:endCxn id="1339" idx="3"/>
          </p:cNvCxnSpPr>
          <p:nvPr/>
        </p:nvCxnSpPr>
        <p:spPr>
          <a:xfrm flipH="1">
            <a:off x="4450861" y="2831701"/>
            <a:ext cx="28856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1" name="Straight Arrow Connector 5"/>
          <p:cNvCxnSpPr>
            <a:cxnSpLocks/>
            <a:stCxn id="1329" idx="1"/>
            <a:endCxn id="1327" idx="3"/>
          </p:cNvCxnSpPr>
          <p:nvPr>
            <p:custDataLst>
              <p:tags r:id="rId1"/>
            </p:custDataLst>
          </p:nvPr>
        </p:nvCxnSpPr>
        <p:spPr>
          <a:xfrm rot="10800000" flipV="1">
            <a:off x="3826509" y="4645008"/>
            <a:ext cx="500668" cy="5094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2" name="Straight Arrow Connector 5"/>
          <p:cNvCxnSpPr>
            <a:cxnSpLocks/>
            <a:stCxn id="1380" idx="1"/>
            <a:endCxn id="1320" idx="3"/>
          </p:cNvCxnSpPr>
          <p:nvPr>
            <p:custDataLst>
              <p:tags r:id="rId2"/>
            </p:custDataLst>
          </p:nvPr>
        </p:nvCxnSpPr>
        <p:spPr>
          <a:xfrm rot="10800000" flipV="1">
            <a:off x="1937985" y="2831700"/>
            <a:ext cx="447659" cy="11196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3" name="Straight Arrow Connector 5"/>
          <p:cNvCxnSpPr>
            <a:cxnSpLocks/>
            <a:stCxn id="1327" idx="1"/>
            <a:endCxn id="1320" idx="3"/>
          </p:cNvCxnSpPr>
          <p:nvPr>
            <p:custDataLst>
              <p:tags r:id="rId3"/>
            </p:custDataLst>
          </p:nvPr>
        </p:nvCxnSpPr>
        <p:spPr>
          <a:xfrm rot="10800000">
            <a:off x="1937984" y="3951342"/>
            <a:ext cx="409742" cy="120316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4" name="Straight Arrow Connector 5"/>
          <p:cNvCxnSpPr>
            <a:cxnSpLocks/>
            <a:stCxn id="1331" idx="1"/>
            <a:endCxn id="1329" idx="3"/>
          </p:cNvCxnSpPr>
          <p:nvPr>
            <p:custDataLst>
              <p:tags r:id="rId4"/>
            </p:custDataLst>
          </p:nvPr>
        </p:nvCxnSpPr>
        <p:spPr>
          <a:xfrm rot="10800000">
            <a:off x="5697039" y="4645010"/>
            <a:ext cx="458378" cy="10909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5" name="Straight Arrow Connector 5"/>
          <p:cNvCxnSpPr>
            <a:cxnSpLocks/>
            <a:stCxn id="1323" idx="1"/>
            <a:endCxn id="1322" idx="3"/>
          </p:cNvCxnSpPr>
          <p:nvPr>
            <p:custDataLst>
              <p:tags r:id="rId5"/>
            </p:custDataLst>
          </p:nvPr>
        </p:nvCxnSpPr>
        <p:spPr>
          <a:xfrm rot="10800000" flipV="1">
            <a:off x="5697039" y="2419041"/>
            <a:ext cx="450836" cy="41266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6" name="Straight Arrow Connector 5"/>
          <p:cNvCxnSpPr>
            <a:cxnSpLocks/>
            <a:stCxn id="1324" idx="1"/>
            <a:endCxn id="1322" idx="3"/>
          </p:cNvCxnSpPr>
          <p:nvPr>
            <p:custDataLst>
              <p:tags r:id="rId6"/>
            </p:custDataLst>
          </p:nvPr>
        </p:nvCxnSpPr>
        <p:spPr>
          <a:xfrm rot="10800000">
            <a:off x="5697039" y="2831702"/>
            <a:ext cx="450836" cy="44458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7" name="Straight Arrow Connector 5"/>
          <p:cNvCxnSpPr>
            <a:cxnSpLocks/>
            <a:stCxn id="1328" idx="1"/>
            <a:endCxn id="1327" idx="3"/>
          </p:cNvCxnSpPr>
          <p:nvPr>
            <p:custDataLst>
              <p:tags r:id="rId7"/>
            </p:custDataLst>
          </p:nvPr>
        </p:nvCxnSpPr>
        <p:spPr>
          <a:xfrm rot="10800000">
            <a:off x="3826509" y="5154508"/>
            <a:ext cx="500668" cy="58150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8" name="Straight Arrow Connector 18"/>
          <p:cNvCxnSpPr>
            <a:cxnSpLocks/>
            <a:stCxn id="1330" idx="1"/>
            <a:endCxn id="1329" idx="3"/>
          </p:cNvCxnSpPr>
          <p:nvPr/>
        </p:nvCxnSpPr>
        <p:spPr>
          <a:xfrm flipH="1">
            <a:off x="5697039" y="4645009"/>
            <a:ext cx="450836"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9" name="Straight Arrow Connector 5"/>
          <p:cNvCxnSpPr>
            <a:cxnSpLocks/>
          </p:cNvCxnSpPr>
          <p:nvPr>
            <p:custDataLst>
              <p:tags r:id="rId8"/>
            </p:custDataLst>
          </p:nvPr>
        </p:nvCxnSpPr>
        <p:spPr>
          <a:xfrm rot="10800000" flipV="1">
            <a:off x="7452571" y="2071751"/>
            <a:ext cx="533896" cy="24568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0" name="Straight Arrow Connector 5"/>
          <p:cNvCxnSpPr>
            <a:cxnSpLocks/>
          </p:cNvCxnSpPr>
          <p:nvPr>
            <p:custDataLst>
              <p:tags r:id="rId9"/>
            </p:custDataLst>
          </p:nvPr>
        </p:nvCxnSpPr>
        <p:spPr>
          <a:xfrm rot="10800000">
            <a:off x="7452572" y="2317441"/>
            <a:ext cx="533897" cy="291524"/>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1" name="Straight Arrow Connector 5"/>
          <p:cNvCxnSpPr>
            <a:cxnSpLocks/>
            <a:stCxn id="1338" idx="1"/>
            <a:endCxn id="1324" idx="3"/>
          </p:cNvCxnSpPr>
          <p:nvPr>
            <p:custDataLst>
              <p:tags r:id="rId10"/>
            </p:custDataLst>
          </p:nvPr>
        </p:nvCxnSpPr>
        <p:spPr>
          <a:xfrm rot="10800000" flipV="1">
            <a:off x="7452572" y="2710564"/>
            <a:ext cx="533897" cy="56571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2" name="Straight Arrow Connector 5"/>
          <p:cNvCxnSpPr>
            <a:cxnSpLocks/>
            <a:stCxn id="1337" idx="1"/>
            <a:endCxn id="1324" idx="3"/>
          </p:cNvCxnSpPr>
          <p:nvPr>
            <p:custDataLst>
              <p:tags r:id="rId11"/>
            </p:custDataLst>
          </p:nvPr>
        </p:nvCxnSpPr>
        <p:spPr>
          <a:xfrm rot="10800000" flipV="1">
            <a:off x="7452572" y="3253040"/>
            <a:ext cx="533895" cy="232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3" name="Straight Arrow Connector 5"/>
          <p:cNvCxnSpPr>
            <a:cxnSpLocks/>
            <a:stCxn id="1326" idx="1"/>
            <a:endCxn id="1324" idx="3"/>
          </p:cNvCxnSpPr>
          <p:nvPr>
            <p:custDataLst>
              <p:tags r:id="rId12"/>
            </p:custDataLst>
          </p:nvPr>
        </p:nvCxnSpPr>
        <p:spPr>
          <a:xfrm rot="10800000">
            <a:off x="7452572" y="3276282"/>
            <a:ext cx="536217" cy="51630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4" name="Straight Arrow Connector 18"/>
          <p:cNvCxnSpPr>
            <a:cxnSpLocks/>
            <a:stCxn id="1332" idx="1"/>
            <a:endCxn id="1330" idx="3"/>
          </p:cNvCxnSpPr>
          <p:nvPr/>
        </p:nvCxnSpPr>
        <p:spPr>
          <a:xfrm flipH="1" flipV="1">
            <a:off x="7452571" y="4645009"/>
            <a:ext cx="533897" cy="1068"/>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55" name="Straight Arrow Connector 5"/>
          <p:cNvCxnSpPr>
            <a:cxnSpLocks/>
            <a:stCxn id="1333" idx="1"/>
            <a:endCxn id="1330" idx="3"/>
          </p:cNvCxnSpPr>
          <p:nvPr>
            <p:custDataLst>
              <p:tags r:id="rId13"/>
            </p:custDataLst>
          </p:nvPr>
        </p:nvCxnSpPr>
        <p:spPr>
          <a:xfrm rot="10800000">
            <a:off x="7452571" y="4645009"/>
            <a:ext cx="514970" cy="71667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6" name="Straight Arrow Connector 5"/>
          <p:cNvCxnSpPr>
            <a:cxnSpLocks/>
            <a:stCxn id="1334" idx="1"/>
            <a:endCxn id="1330" idx="3"/>
          </p:cNvCxnSpPr>
          <p:nvPr>
            <p:custDataLst>
              <p:tags r:id="rId14"/>
            </p:custDataLst>
          </p:nvPr>
        </p:nvCxnSpPr>
        <p:spPr>
          <a:xfrm rot="10800000">
            <a:off x="7452571" y="4645009"/>
            <a:ext cx="514970" cy="1419118"/>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7" name="Straight Arrow Connector 5"/>
          <p:cNvCxnSpPr>
            <a:cxnSpLocks/>
            <a:stCxn id="1335" idx="1"/>
            <a:endCxn id="1332" idx="3"/>
          </p:cNvCxnSpPr>
          <p:nvPr>
            <p:custDataLst>
              <p:tags r:id="rId15"/>
            </p:custDataLst>
          </p:nvPr>
        </p:nvCxnSpPr>
        <p:spPr>
          <a:xfrm rot="10800000" flipV="1">
            <a:off x="9806357" y="4384397"/>
            <a:ext cx="316549" cy="26167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8" name="Straight Arrow Connector 5"/>
          <p:cNvCxnSpPr>
            <a:cxnSpLocks/>
            <a:stCxn id="1336" idx="1"/>
            <a:endCxn id="1332" idx="3"/>
          </p:cNvCxnSpPr>
          <p:nvPr>
            <p:custDataLst>
              <p:tags r:id="rId16"/>
            </p:custDataLst>
          </p:nvPr>
        </p:nvCxnSpPr>
        <p:spPr>
          <a:xfrm rot="10800000">
            <a:off x="9806357" y="4646078"/>
            <a:ext cx="316549" cy="30973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grpSp>
        <p:nvGrpSpPr>
          <p:cNvPr id="1359" name="Group 180"/>
          <p:cNvGrpSpPr/>
          <p:nvPr/>
        </p:nvGrpSpPr>
        <p:grpSpPr>
          <a:xfrm flipV="1">
            <a:off x="5553039" y="2957650"/>
            <a:ext cx="288000" cy="288000"/>
            <a:chOff x="5202893" y="3174538"/>
            <a:chExt cx="288000" cy="288000"/>
          </a:xfrm>
        </p:grpSpPr>
        <p:sp>
          <p:nvSpPr>
            <p:cNvPr id="1360"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61"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62" name="Group 185"/>
          <p:cNvGrpSpPr/>
          <p:nvPr/>
        </p:nvGrpSpPr>
        <p:grpSpPr>
          <a:xfrm flipV="1">
            <a:off x="5531987" y="4742949"/>
            <a:ext cx="288000" cy="288000"/>
            <a:chOff x="5202893" y="3174538"/>
            <a:chExt cx="288000" cy="288000"/>
          </a:xfrm>
        </p:grpSpPr>
        <p:sp>
          <p:nvSpPr>
            <p:cNvPr id="1363"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64"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65" name="Group 188"/>
          <p:cNvGrpSpPr/>
          <p:nvPr/>
        </p:nvGrpSpPr>
        <p:grpSpPr>
          <a:xfrm flipV="1">
            <a:off x="3589150" y="5217678"/>
            <a:ext cx="288000" cy="288000"/>
            <a:chOff x="5202893" y="3174538"/>
            <a:chExt cx="288000" cy="288000"/>
          </a:xfrm>
        </p:grpSpPr>
        <p:sp>
          <p:nvSpPr>
            <p:cNvPr id="1366"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67"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68" name="Group 191"/>
          <p:cNvGrpSpPr/>
          <p:nvPr/>
        </p:nvGrpSpPr>
        <p:grpSpPr>
          <a:xfrm flipV="1">
            <a:off x="7274017" y="4696755"/>
            <a:ext cx="288000" cy="288000"/>
            <a:chOff x="5202893" y="3174538"/>
            <a:chExt cx="288000" cy="288000"/>
          </a:xfrm>
        </p:grpSpPr>
        <p:sp>
          <p:nvSpPr>
            <p:cNvPr id="1369"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70"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71" name="Group 194"/>
          <p:cNvGrpSpPr/>
          <p:nvPr/>
        </p:nvGrpSpPr>
        <p:grpSpPr>
          <a:xfrm flipV="1">
            <a:off x="7316113" y="3377880"/>
            <a:ext cx="288000" cy="288000"/>
            <a:chOff x="5202893" y="3174538"/>
            <a:chExt cx="288000" cy="288000"/>
          </a:xfrm>
        </p:grpSpPr>
        <p:sp>
          <p:nvSpPr>
            <p:cNvPr id="1372"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73"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74" name="Group 197"/>
          <p:cNvGrpSpPr/>
          <p:nvPr/>
        </p:nvGrpSpPr>
        <p:grpSpPr>
          <a:xfrm flipV="1">
            <a:off x="7316113" y="2528978"/>
            <a:ext cx="288000" cy="288000"/>
            <a:chOff x="5202893" y="3174538"/>
            <a:chExt cx="288000" cy="288000"/>
          </a:xfrm>
        </p:grpSpPr>
        <p:sp>
          <p:nvSpPr>
            <p:cNvPr id="1375"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76"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377" name="Group 200"/>
          <p:cNvGrpSpPr/>
          <p:nvPr/>
        </p:nvGrpSpPr>
        <p:grpSpPr>
          <a:xfrm flipV="1">
            <a:off x="9577800" y="5424903"/>
            <a:ext cx="288000" cy="288000"/>
            <a:chOff x="5202893" y="3174538"/>
            <a:chExt cx="288000" cy="288000"/>
          </a:xfrm>
        </p:grpSpPr>
        <p:sp>
          <p:nvSpPr>
            <p:cNvPr id="1378"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79"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sp>
        <p:nvSpPr>
          <p:cNvPr id="1380" name="Google Shape;256;p8"/>
          <p:cNvSpPr/>
          <p:nvPr/>
        </p:nvSpPr>
        <p:spPr>
          <a:xfrm>
            <a:off x="2385643" y="2471607"/>
            <a:ext cx="733425"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における収益</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grpSp>
        <p:nvGrpSpPr>
          <p:cNvPr id="1381" name="Group 204"/>
          <p:cNvGrpSpPr/>
          <p:nvPr/>
        </p:nvGrpSpPr>
        <p:grpSpPr>
          <a:xfrm>
            <a:off x="2917840" y="3014082"/>
            <a:ext cx="288000" cy="288000"/>
            <a:chOff x="5202893" y="3174538"/>
            <a:chExt cx="288000" cy="288000"/>
          </a:xfrm>
        </p:grpSpPr>
        <p:sp>
          <p:nvSpPr>
            <p:cNvPr id="1382" name="Oval 445"/>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383" name="Arrow: Right 446"/>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cxnSp>
        <p:nvCxnSpPr>
          <p:cNvPr id="1384" name="Straight Arrow Connector 18"/>
          <p:cNvCxnSpPr>
            <a:cxnSpLocks/>
            <a:stCxn id="1339" idx="1"/>
            <a:endCxn id="1380" idx="3"/>
          </p:cNvCxnSpPr>
          <p:nvPr/>
        </p:nvCxnSpPr>
        <p:spPr>
          <a:xfrm flipH="1">
            <a:off x="3119068" y="2831701"/>
            <a:ext cx="17354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385" name="Rectangle 2"/>
          <p:cNvSpPr/>
          <p:nvPr/>
        </p:nvSpPr>
        <p:spPr>
          <a:xfrm>
            <a:off x="9716708" y="565254"/>
            <a:ext cx="1656081" cy="57804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386" name="Group 15"/>
          <p:cNvGrpSpPr/>
          <p:nvPr/>
        </p:nvGrpSpPr>
        <p:grpSpPr>
          <a:xfrm>
            <a:off x="8807288" y="703397"/>
            <a:ext cx="945340" cy="288000"/>
            <a:chOff x="10462524" y="1501955"/>
            <a:chExt cx="945340" cy="288000"/>
          </a:xfrm>
        </p:grpSpPr>
        <p:grpSp>
          <p:nvGrpSpPr>
            <p:cNvPr id="1387" name="Group 18"/>
            <p:cNvGrpSpPr/>
            <p:nvPr/>
          </p:nvGrpSpPr>
          <p:grpSpPr>
            <a:xfrm>
              <a:off x="10462524" y="1501955"/>
              <a:ext cx="288000" cy="288000"/>
              <a:chOff x="10462524" y="1501955"/>
              <a:chExt cx="288000" cy="288000"/>
            </a:xfrm>
          </p:grpSpPr>
          <p:sp>
            <p:nvSpPr>
              <p:cNvPr id="1388"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389"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390" name="Group 19"/>
            <p:cNvGrpSpPr/>
            <p:nvPr/>
          </p:nvGrpSpPr>
          <p:grpSpPr>
            <a:xfrm>
              <a:off x="10791194" y="1501955"/>
              <a:ext cx="288000" cy="288000"/>
              <a:chOff x="10791194" y="1501955"/>
              <a:chExt cx="288000" cy="288000"/>
            </a:xfrm>
          </p:grpSpPr>
          <p:sp>
            <p:nvSpPr>
              <p:cNvPr id="1391"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392"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393" name="Group 20"/>
            <p:cNvGrpSpPr/>
            <p:nvPr/>
          </p:nvGrpSpPr>
          <p:grpSpPr>
            <a:xfrm>
              <a:off x="11119864" y="1501955"/>
              <a:ext cx="288000" cy="288000"/>
              <a:chOff x="11119864" y="1501955"/>
              <a:chExt cx="288000" cy="288000"/>
            </a:xfrm>
          </p:grpSpPr>
          <p:sp>
            <p:nvSpPr>
              <p:cNvPr id="1394"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395"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sp>
        <p:nvSpPr>
          <p:cNvPr id="1396"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97" name="Rectangle 2"/>
          <p:cNvSpPr/>
          <p:nvPr/>
        </p:nvSpPr>
        <p:spPr>
          <a:xfrm>
            <a:off x="7303677" y="106489"/>
            <a:ext cx="4772821"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例１：定量的なアウトカムに整理した後（</a:t>
            </a:r>
            <a:r>
              <a:rPr kumimoji="1" lang="ja-JP" altLang="en-US" sz="1600" b="1"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適切な</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 name="テキスト ボックス 1">
            <a:extLst>
              <a:ext uri="{FF2B5EF4-FFF2-40B4-BE49-F238E27FC236}">
                <a16:creationId xmlns:a16="http://schemas.microsoft.com/office/drawing/2014/main" id="{7B194992-77C7-05D2-7747-B3B33101803F}"/>
              </a:ext>
            </a:extLst>
          </p:cNvPr>
          <p:cNvSpPr txBox="1"/>
          <p:nvPr/>
        </p:nvSpPr>
        <p:spPr>
          <a:xfrm>
            <a:off x="4450861" y="693515"/>
            <a:ext cx="2596484"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dirty="0">
                <a:solidFill>
                  <a:srgbClr val="FF0000"/>
                </a:solidFill>
              </a:rPr>
              <a:t>記載例</a:t>
            </a:r>
          </a:p>
        </p:txBody>
      </p:sp>
    </p:spTree>
    <p:extLst>
      <p:ext uri="{BB962C8B-B14F-4D97-AF65-F5344CB8AC3E}">
        <p14:creationId xmlns:p14="http://schemas.microsoft.com/office/powerpoint/2010/main" val="556582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6"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216"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17" name="タイトル 1"/>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成果 </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アウトカム</a:t>
            </a: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指標</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chemeClr val="tx1"/>
                </a:solidFill>
                <a:latin typeface="Trebuchet MS" panose="020B0603020202020204" pitchFamily="34" charset="0"/>
                <a:ea typeface="Meiryo UI" panose="020B0604030504040204" pitchFamily="50" charset="-128"/>
              </a:rPr>
              <a:t>a. </a:t>
            </a:r>
            <a:r>
              <a:rPr kumimoji="1" lang="ja-JP" altLang="en-US" sz="1600" dirty="0">
                <a:solidFill>
                  <a:schemeClr val="tx1"/>
                </a:solidFill>
                <a:latin typeface="Trebuchet MS" panose="020B0603020202020204" pitchFamily="34" charset="0"/>
                <a:ea typeface="Meiryo UI" panose="020B0604030504040204" pitchFamily="50" charset="-128"/>
              </a:rPr>
              <a:t>ロジックツリー</a:t>
            </a:r>
            <a:endParaRPr kumimoji="1" lang="en-US" dirty="0">
              <a:solidFill>
                <a:schemeClr val="tx1"/>
              </a:solidFill>
              <a:latin typeface="Trebuchet MS" panose="020B0603020202020204" pitchFamily="34" charset="0"/>
              <a:ea typeface="Meiryo UI" panose="020B0604030504040204" pitchFamily="50" charset="-128"/>
            </a:endParaRPr>
          </a:p>
        </p:txBody>
      </p:sp>
      <p:sp>
        <p:nvSpPr>
          <p:cNvPr id="1218" name="テキスト ボックス 42"/>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19"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220" name="Google Shape;264;p8"/>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221" name="Google Shape;253;p8"/>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222" name="Google Shape;260;p8"/>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223" name="Google Shape;265;p8"/>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1224" name="Google Shape;303;p8"/>
          <p:cNvGrpSpPr/>
          <p:nvPr/>
        </p:nvGrpSpPr>
        <p:grpSpPr>
          <a:xfrm>
            <a:off x="9401763" y="1073606"/>
            <a:ext cx="2389458" cy="452724"/>
            <a:chOff x="4807779" y="1409231"/>
            <a:chExt cx="2080232" cy="452724"/>
          </a:xfrm>
        </p:grpSpPr>
        <p:grpSp>
          <p:nvGrpSpPr>
            <p:cNvPr id="1225" name="Google Shape;304;p8"/>
            <p:cNvGrpSpPr/>
            <p:nvPr/>
          </p:nvGrpSpPr>
          <p:grpSpPr>
            <a:xfrm>
              <a:off x="4807779" y="1409231"/>
              <a:ext cx="2080232" cy="202917"/>
              <a:chOff x="4807779" y="1409231"/>
              <a:chExt cx="2080232" cy="202917"/>
            </a:xfrm>
          </p:grpSpPr>
          <p:sp>
            <p:nvSpPr>
              <p:cNvPr id="1226" name="Google Shape;305;p8"/>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227" name="Google Shape;306;p8"/>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1228" name="Google Shape;307;p8"/>
            <p:cNvGrpSpPr/>
            <p:nvPr/>
          </p:nvGrpSpPr>
          <p:grpSpPr>
            <a:xfrm>
              <a:off x="4807779" y="1659038"/>
              <a:ext cx="2080232" cy="202917"/>
              <a:chOff x="4807779" y="1659038"/>
              <a:chExt cx="2080232" cy="202917"/>
            </a:xfrm>
          </p:grpSpPr>
          <p:sp>
            <p:nvSpPr>
              <p:cNvPr id="1229" name="Google Shape;308;p8"/>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230" name="Google Shape;309;p8"/>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ja-JP" altLang="en-US" sz="1050" b="0" i="0" u="sng"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1231" name="Rectangle 2"/>
          <p:cNvSpPr/>
          <p:nvPr/>
        </p:nvSpPr>
        <p:spPr>
          <a:xfrm>
            <a:off x="9716708" y="565254"/>
            <a:ext cx="1656081" cy="57804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232" name="Group 15"/>
          <p:cNvGrpSpPr/>
          <p:nvPr/>
        </p:nvGrpSpPr>
        <p:grpSpPr>
          <a:xfrm>
            <a:off x="8807288" y="703397"/>
            <a:ext cx="945340" cy="288000"/>
            <a:chOff x="10462524" y="1501955"/>
            <a:chExt cx="945340" cy="288000"/>
          </a:xfrm>
        </p:grpSpPr>
        <p:grpSp>
          <p:nvGrpSpPr>
            <p:cNvPr id="1233" name="Group 18"/>
            <p:cNvGrpSpPr/>
            <p:nvPr/>
          </p:nvGrpSpPr>
          <p:grpSpPr>
            <a:xfrm>
              <a:off x="10462524" y="1501955"/>
              <a:ext cx="288000" cy="288000"/>
              <a:chOff x="10462524" y="1501955"/>
              <a:chExt cx="288000" cy="288000"/>
            </a:xfrm>
          </p:grpSpPr>
          <p:sp>
            <p:nvSpPr>
              <p:cNvPr id="1234"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35"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236" name="Group 19"/>
            <p:cNvGrpSpPr/>
            <p:nvPr/>
          </p:nvGrpSpPr>
          <p:grpSpPr>
            <a:xfrm>
              <a:off x="10791194" y="1501955"/>
              <a:ext cx="288000" cy="288000"/>
              <a:chOff x="10791194" y="1501955"/>
              <a:chExt cx="288000" cy="288000"/>
            </a:xfrm>
          </p:grpSpPr>
          <p:sp>
            <p:nvSpPr>
              <p:cNvPr id="1237"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38"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239" name="Group 20"/>
            <p:cNvGrpSpPr/>
            <p:nvPr/>
          </p:nvGrpSpPr>
          <p:grpSpPr>
            <a:xfrm>
              <a:off x="11119864" y="1501955"/>
              <a:ext cx="288000" cy="288000"/>
              <a:chOff x="11119864" y="1501955"/>
              <a:chExt cx="288000" cy="288000"/>
            </a:xfrm>
          </p:grpSpPr>
          <p:sp>
            <p:nvSpPr>
              <p:cNvPr id="1240"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41"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cxnSp>
        <p:nvCxnSpPr>
          <p:cNvPr id="1242" name="Google Shape;254;p8"/>
          <p:cNvCxnSpPr>
            <a:cxnSpLocks/>
            <a:stCxn id="1254" idx="1"/>
            <a:endCxn id="1244" idx="3"/>
          </p:cNvCxnSpPr>
          <p:nvPr/>
        </p:nvCxnSpPr>
        <p:spPr>
          <a:xfrm rot="10800000">
            <a:off x="1982805" y="2866529"/>
            <a:ext cx="1330793" cy="2767540"/>
          </a:xfrm>
          <a:prstGeom prst="bentConnector3">
            <a:avLst>
              <a:gd name="adj1" fmla="val 50000"/>
            </a:avLst>
          </a:prstGeom>
          <a:noFill/>
          <a:ln w="19050" cap="rnd" cmpd="sng">
            <a:solidFill>
              <a:srgbClr val="6E6F73"/>
            </a:solidFill>
            <a:prstDash val="solid"/>
            <a:round/>
            <a:headEnd type="none" w="sm" len="sm"/>
            <a:tailEnd type="triangle" w="med" len="med"/>
          </a:ln>
        </p:spPr>
      </p:cxnSp>
      <p:cxnSp>
        <p:nvCxnSpPr>
          <p:cNvPr id="1243" name="Google Shape;257;p8"/>
          <p:cNvCxnSpPr>
            <a:cxnSpLocks/>
            <a:stCxn id="1252" idx="1"/>
            <a:endCxn id="1244" idx="3"/>
          </p:cNvCxnSpPr>
          <p:nvPr/>
        </p:nvCxnSpPr>
        <p:spPr>
          <a:xfrm rot="10800000">
            <a:off x="1982805" y="2866530"/>
            <a:ext cx="1330793" cy="922513"/>
          </a:xfrm>
          <a:prstGeom prst="bentConnector3">
            <a:avLst>
              <a:gd name="adj1" fmla="val 50000"/>
            </a:avLst>
          </a:prstGeom>
          <a:noFill/>
          <a:ln w="19050" cap="rnd" cmpd="sng">
            <a:solidFill>
              <a:srgbClr val="6E6F73"/>
            </a:solidFill>
            <a:prstDash val="solid"/>
            <a:round/>
            <a:headEnd type="none" w="sm" len="sm"/>
            <a:tailEnd type="triangle" w="med" len="med"/>
          </a:ln>
        </p:spPr>
      </p:cxnSp>
      <p:sp>
        <p:nvSpPr>
          <p:cNvPr id="1244" name="Google Shape;256;p8"/>
          <p:cNvSpPr/>
          <p:nvPr/>
        </p:nvSpPr>
        <p:spPr>
          <a:xfrm>
            <a:off x="545343" y="2506529"/>
            <a:ext cx="1437461"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4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経済価値の実現</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cxnSp>
        <p:nvCxnSpPr>
          <p:cNvPr id="1245" name="Google Shape;262;p8"/>
          <p:cNvCxnSpPr>
            <a:cxnSpLocks/>
            <a:stCxn id="1253" idx="1"/>
            <a:endCxn id="1244" idx="3"/>
          </p:cNvCxnSpPr>
          <p:nvPr/>
        </p:nvCxnSpPr>
        <p:spPr>
          <a:xfrm flipH="1">
            <a:off x="1982804" y="2866529"/>
            <a:ext cx="1330793" cy="0"/>
          </a:xfrm>
          <a:prstGeom prst="straightConnector1">
            <a:avLst/>
          </a:prstGeom>
          <a:noFill/>
          <a:ln w="19050" cap="rnd" cmpd="sng">
            <a:solidFill>
              <a:srgbClr val="6E6F73"/>
            </a:solidFill>
            <a:prstDash val="solid"/>
            <a:round/>
            <a:headEnd type="none" w="sm" len="sm"/>
            <a:tailEnd type="triangle" w="med" len="med"/>
          </a:ln>
        </p:spPr>
      </p:cxnSp>
      <p:cxnSp>
        <p:nvCxnSpPr>
          <p:cNvPr id="1246" name="Google Shape;266;p8"/>
          <p:cNvCxnSpPr>
            <a:stCxn id="1256" idx="1"/>
          </p:cNvCxnSpPr>
          <p:nvPr/>
        </p:nvCxnSpPr>
        <p:spPr>
          <a:xfrm rot="10800000">
            <a:off x="5384856" y="2866529"/>
            <a:ext cx="714600" cy="0"/>
          </a:xfrm>
          <a:prstGeom prst="straightConnector1">
            <a:avLst/>
          </a:prstGeom>
          <a:noFill/>
          <a:ln w="19050" cap="rnd" cmpd="sng">
            <a:solidFill>
              <a:srgbClr val="6E6F73"/>
            </a:solidFill>
            <a:prstDash val="solid"/>
            <a:round/>
            <a:headEnd type="none" w="sm" len="sm"/>
            <a:tailEnd type="triangle" w="med" len="med"/>
          </a:ln>
        </p:spPr>
      </p:cxnSp>
      <p:cxnSp>
        <p:nvCxnSpPr>
          <p:cNvPr id="1247" name="Google Shape;268;p8"/>
          <p:cNvCxnSpPr>
            <a:stCxn id="1257" idx="1"/>
            <a:endCxn id="1252" idx="3"/>
          </p:cNvCxnSpPr>
          <p:nvPr/>
        </p:nvCxnSpPr>
        <p:spPr>
          <a:xfrm rot="10800000">
            <a:off x="5367456" y="3789042"/>
            <a:ext cx="732000" cy="0"/>
          </a:xfrm>
          <a:prstGeom prst="straightConnector1">
            <a:avLst/>
          </a:prstGeom>
          <a:noFill/>
          <a:ln w="19050" cap="rnd" cmpd="sng">
            <a:solidFill>
              <a:srgbClr val="6E6F73"/>
            </a:solidFill>
            <a:prstDash val="solid"/>
            <a:round/>
            <a:headEnd type="none" w="sm" len="sm"/>
            <a:tailEnd type="triangle" w="med" len="med"/>
          </a:ln>
        </p:spPr>
      </p:cxnSp>
      <p:cxnSp>
        <p:nvCxnSpPr>
          <p:cNvPr id="1248" name="Google Shape;270;p8"/>
          <p:cNvCxnSpPr>
            <a:stCxn id="1258" idx="1"/>
            <a:endCxn id="1254" idx="3"/>
          </p:cNvCxnSpPr>
          <p:nvPr/>
        </p:nvCxnSpPr>
        <p:spPr>
          <a:xfrm rot="10800000">
            <a:off x="5367756" y="5634069"/>
            <a:ext cx="731700" cy="0"/>
          </a:xfrm>
          <a:prstGeom prst="straightConnector1">
            <a:avLst/>
          </a:prstGeom>
          <a:noFill/>
          <a:ln w="19050" cap="rnd" cmpd="sng">
            <a:solidFill>
              <a:srgbClr val="6E6F73"/>
            </a:solidFill>
            <a:prstDash val="solid"/>
            <a:round/>
            <a:headEnd type="none" w="sm" len="sm"/>
            <a:tailEnd type="triangle" w="med" len="med"/>
          </a:ln>
        </p:spPr>
      </p:cxnSp>
      <p:cxnSp>
        <p:nvCxnSpPr>
          <p:cNvPr id="1249" name="Google Shape;272;p8"/>
          <p:cNvCxnSpPr/>
          <p:nvPr/>
        </p:nvCxnSpPr>
        <p:spPr>
          <a:xfrm rot="10800000">
            <a:off x="8153425" y="2866529"/>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1250" name="Google Shape;273;p8"/>
          <p:cNvCxnSpPr/>
          <p:nvPr/>
        </p:nvCxnSpPr>
        <p:spPr>
          <a:xfrm rot="10800000">
            <a:off x="8153425" y="3789042"/>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1251" name="Google Shape;274;p8"/>
          <p:cNvCxnSpPr/>
          <p:nvPr/>
        </p:nvCxnSpPr>
        <p:spPr>
          <a:xfrm rot="10800000">
            <a:off x="8153425" y="5634069"/>
            <a:ext cx="806764" cy="0"/>
          </a:xfrm>
          <a:prstGeom prst="straightConnector1">
            <a:avLst/>
          </a:prstGeom>
          <a:noFill/>
          <a:ln w="19050" cap="rnd" cmpd="sng">
            <a:solidFill>
              <a:srgbClr val="6E6F73"/>
            </a:solidFill>
            <a:prstDash val="solid"/>
            <a:round/>
            <a:headEnd type="none" w="sm" len="sm"/>
            <a:tailEnd type="triangle" w="med" len="med"/>
          </a:ln>
        </p:spPr>
      </p:cxnSp>
      <p:sp>
        <p:nvSpPr>
          <p:cNvPr id="1252" name="Google Shape;258;p8"/>
          <p:cNvSpPr/>
          <p:nvPr/>
        </p:nvSpPr>
        <p:spPr>
          <a:xfrm>
            <a:off x="3313597" y="3429042"/>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陸上管理</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管理の簡素化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3" name="Google Shape;263;p8"/>
          <p:cNvSpPr/>
          <p:nvPr/>
        </p:nvSpPr>
        <p:spPr>
          <a:xfrm>
            <a:off x="3313597" y="2506529"/>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養殖の半自動化</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育成の簡素化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b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b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4" name="Google Shape;255;p8"/>
          <p:cNvSpPr/>
          <p:nvPr/>
        </p:nvSpPr>
        <p:spPr>
          <a:xfrm>
            <a:off x="3313597" y="5274069"/>
            <a:ext cx="2054100"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赤潮発生の予測</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（漁場の健全化）</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nvGrpSpPr>
          <p:cNvPr id="1255" name="Google Shape;275;p8"/>
          <p:cNvGrpSpPr/>
          <p:nvPr/>
        </p:nvGrpSpPr>
        <p:grpSpPr>
          <a:xfrm>
            <a:off x="6099456" y="2506529"/>
            <a:ext cx="2053969" cy="3487540"/>
            <a:chOff x="6293981" y="2641281"/>
            <a:chExt cx="2053969" cy="3487540"/>
          </a:xfrm>
        </p:grpSpPr>
        <p:sp>
          <p:nvSpPr>
            <p:cNvPr id="1256" name="Google Shape;267;p8"/>
            <p:cNvSpPr/>
            <p:nvPr/>
          </p:nvSpPr>
          <p:spPr>
            <a:xfrm>
              <a:off x="6293981" y="2641281"/>
              <a:ext cx="2053969" cy="720000"/>
            </a:xfrm>
            <a:prstGeom prst="rect">
              <a:avLst/>
            </a:prstGeom>
            <a:solidFill>
              <a:srgbClr val="FFFFFF"/>
            </a:solidFill>
            <a:ln w="28575" cap="rnd" cmpd="sng">
              <a:solidFill>
                <a:srgbClr val="999999"/>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少人数での生産活動</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7" name="Google Shape;269;p8"/>
            <p:cNvSpPr/>
            <p:nvPr/>
          </p:nvSpPr>
          <p:spPr>
            <a:xfrm>
              <a:off x="6293981" y="3563794"/>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毎回の</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見回り</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58" name="Google Shape;271;p8"/>
            <p:cNvSpPr/>
            <p:nvPr/>
          </p:nvSpPr>
          <p:spPr>
            <a:xfrm>
              <a:off x="6293981" y="5408821"/>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の</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59" name="Google Shape;276;p8"/>
            <p:cNvSpPr/>
            <p:nvPr/>
          </p:nvSpPr>
          <p:spPr>
            <a:xfrm>
              <a:off x="6293981" y="4486307"/>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grpSp>
        <p:nvGrpSpPr>
          <p:cNvPr id="1260" name="Google Shape;277;p8"/>
          <p:cNvGrpSpPr/>
          <p:nvPr/>
        </p:nvGrpSpPr>
        <p:grpSpPr>
          <a:xfrm>
            <a:off x="8885315" y="2506529"/>
            <a:ext cx="2053969" cy="3487540"/>
            <a:chOff x="9290240" y="2641281"/>
            <a:chExt cx="2053969" cy="3487540"/>
          </a:xfrm>
        </p:grpSpPr>
        <p:sp>
          <p:nvSpPr>
            <p:cNvPr id="1261" name="Google Shape;278;p8"/>
            <p:cNvSpPr/>
            <p:nvPr/>
          </p:nvSpPr>
          <p:spPr>
            <a:xfrm>
              <a:off x="9290240" y="2641281"/>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にかかる手間</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62" name="Google Shape;279;p8"/>
            <p:cNvSpPr/>
            <p:nvPr/>
          </p:nvSpPr>
          <p:spPr>
            <a:xfrm>
              <a:off x="9290240" y="3563794"/>
              <a:ext cx="2053969" cy="720000"/>
            </a:xfrm>
            <a:prstGeom prst="rect">
              <a:avLst/>
            </a:prstGeom>
            <a:solidFill>
              <a:srgbClr val="FFFFFF"/>
            </a:solidFill>
            <a:ln w="28575" cap="rnd" cmpd="sng">
              <a:solidFill>
                <a:srgbClr val="959595"/>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63" name="Google Shape;280;p8"/>
            <p:cNvSpPr/>
            <p:nvPr/>
          </p:nvSpPr>
          <p:spPr>
            <a:xfrm>
              <a:off x="9290240" y="5408821"/>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発生の不規則性</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64" name="Google Shape;281;p8"/>
            <p:cNvSpPr/>
            <p:nvPr/>
          </p:nvSpPr>
          <p:spPr>
            <a:xfrm>
              <a:off x="9290240" y="4486307"/>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cxnSp>
        <p:nvCxnSpPr>
          <p:cNvPr id="1265" name="Google Shape;282;p8"/>
          <p:cNvCxnSpPr/>
          <p:nvPr/>
        </p:nvCxnSpPr>
        <p:spPr>
          <a:xfrm rot="10800000">
            <a:off x="8153425" y="4711555"/>
            <a:ext cx="731891" cy="0"/>
          </a:xfrm>
          <a:prstGeom prst="straightConnector1">
            <a:avLst/>
          </a:prstGeom>
          <a:noFill/>
          <a:ln w="19050" cap="rnd" cmpd="sng">
            <a:solidFill>
              <a:srgbClr val="6E6F73"/>
            </a:solidFill>
            <a:prstDash val="solid"/>
            <a:round/>
            <a:headEnd type="none" w="sm" len="sm"/>
            <a:tailEnd type="triangle" w="med" len="med"/>
          </a:ln>
        </p:spPr>
      </p:cxnSp>
      <p:cxnSp>
        <p:nvCxnSpPr>
          <p:cNvPr id="1266" name="Google Shape;283;p8"/>
          <p:cNvCxnSpPr>
            <a:stCxn id="1259" idx="1"/>
            <a:endCxn id="1252" idx="3"/>
          </p:cNvCxnSpPr>
          <p:nvPr/>
        </p:nvCxnSpPr>
        <p:spPr>
          <a:xfrm rot="10800000">
            <a:off x="5367456" y="3789055"/>
            <a:ext cx="732000" cy="922500"/>
          </a:xfrm>
          <a:prstGeom prst="bentConnector3">
            <a:avLst>
              <a:gd name="adj1" fmla="val 49992"/>
            </a:avLst>
          </a:prstGeom>
          <a:noFill/>
          <a:ln w="19050" cap="rnd" cmpd="sng">
            <a:solidFill>
              <a:srgbClr val="6E6F73"/>
            </a:solidFill>
            <a:prstDash val="solid"/>
            <a:round/>
            <a:headEnd type="none" w="sm" len="sm"/>
            <a:tailEnd type="none" w="sm" len="sm"/>
          </a:ln>
        </p:spPr>
      </p:cxnSp>
      <p:grpSp>
        <p:nvGrpSpPr>
          <p:cNvPr id="1267" name="Google Shape;284;p8"/>
          <p:cNvGrpSpPr/>
          <p:nvPr/>
        </p:nvGrpSpPr>
        <p:grpSpPr>
          <a:xfrm>
            <a:off x="5164233" y="3078229"/>
            <a:ext cx="288000" cy="288000"/>
            <a:chOff x="5202893" y="3174538"/>
            <a:chExt cx="288000" cy="288000"/>
          </a:xfrm>
        </p:grpSpPr>
        <p:sp>
          <p:nvSpPr>
            <p:cNvPr id="1268" name="Google Shape;285;p8"/>
            <p:cNvSpPr/>
            <p:nvPr/>
          </p:nvSpPr>
          <p:spPr>
            <a:xfrm>
              <a:off x="5202893" y="3174538"/>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69" name="Google Shape;286;p8"/>
            <p:cNvSpPr/>
            <p:nvPr/>
          </p:nvSpPr>
          <p:spPr>
            <a:xfrm rot="-2450283">
              <a:off x="5256893" y="3247812"/>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0" name="Google Shape;287;p8"/>
          <p:cNvGrpSpPr/>
          <p:nvPr/>
        </p:nvGrpSpPr>
        <p:grpSpPr>
          <a:xfrm rot="10800000" flipH="1">
            <a:off x="7950093" y="3078229"/>
            <a:ext cx="288000" cy="288000"/>
            <a:chOff x="5202893" y="3174538"/>
            <a:chExt cx="288000" cy="288000"/>
          </a:xfrm>
        </p:grpSpPr>
        <p:sp>
          <p:nvSpPr>
            <p:cNvPr id="1271" name="Google Shape;288;p8"/>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2" name="Google Shape;289;p8"/>
            <p:cNvSpPr/>
            <p:nvPr/>
          </p:nvSpPr>
          <p:spPr>
            <a:xfrm rot="-2450283">
              <a:off x="5256893" y="3247812"/>
              <a:ext cx="180000" cy="141452"/>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3" name="Google Shape;290;p8"/>
          <p:cNvGrpSpPr/>
          <p:nvPr/>
        </p:nvGrpSpPr>
        <p:grpSpPr>
          <a:xfrm>
            <a:off x="5164233" y="4000742"/>
            <a:ext cx="288000" cy="288000"/>
            <a:chOff x="5409617" y="3305772"/>
            <a:chExt cx="288000" cy="288000"/>
          </a:xfrm>
        </p:grpSpPr>
        <p:sp>
          <p:nvSpPr>
            <p:cNvPr id="1274" name="Google Shape;291;p8"/>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5" name="Google Shape;292;p8"/>
            <p:cNvSpPr/>
            <p:nvPr/>
          </p:nvSpPr>
          <p:spPr>
            <a:xfrm rot="-2450283">
              <a:off x="5463617" y="3379046"/>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6" name="Google Shape;310;p8"/>
          <p:cNvGrpSpPr/>
          <p:nvPr/>
        </p:nvGrpSpPr>
        <p:grpSpPr>
          <a:xfrm rot="10800000" flipH="1">
            <a:off x="7950093" y="3894892"/>
            <a:ext cx="288000" cy="288000"/>
            <a:chOff x="5202893" y="3174538"/>
            <a:chExt cx="288000" cy="288000"/>
          </a:xfrm>
        </p:grpSpPr>
        <p:sp>
          <p:nvSpPr>
            <p:cNvPr id="1277" name="Google Shape;311;p8"/>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8" name="Google Shape;312;p8"/>
            <p:cNvSpPr/>
            <p:nvPr/>
          </p:nvSpPr>
          <p:spPr>
            <a:xfrm rot="-2448511">
              <a:off x="5256881" y="3247907"/>
              <a:ext cx="179945" cy="141450"/>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9" name="Google Shape;313;p8"/>
          <p:cNvGrpSpPr/>
          <p:nvPr/>
        </p:nvGrpSpPr>
        <p:grpSpPr>
          <a:xfrm>
            <a:off x="7950083" y="4879267"/>
            <a:ext cx="288000" cy="288000"/>
            <a:chOff x="5409617" y="3305772"/>
            <a:chExt cx="288000" cy="288000"/>
          </a:xfrm>
        </p:grpSpPr>
        <p:sp>
          <p:nvSpPr>
            <p:cNvPr id="1280" name="Google Shape;314;p8"/>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1" name="Google Shape;315;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82" name="Google Shape;316;p8"/>
          <p:cNvGrpSpPr/>
          <p:nvPr/>
        </p:nvGrpSpPr>
        <p:grpSpPr>
          <a:xfrm>
            <a:off x="7950083" y="5814792"/>
            <a:ext cx="288000" cy="288000"/>
            <a:chOff x="5409617" y="3305772"/>
            <a:chExt cx="288000" cy="288000"/>
          </a:xfrm>
        </p:grpSpPr>
        <p:sp>
          <p:nvSpPr>
            <p:cNvPr id="1283" name="Google Shape;317;p8"/>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4" name="Google Shape;318;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85" name="Google Shape;319;p8"/>
          <p:cNvGrpSpPr/>
          <p:nvPr/>
        </p:nvGrpSpPr>
        <p:grpSpPr>
          <a:xfrm>
            <a:off x="5248258" y="5814792"/>
            <a:ext cx="288000" cy="288000"/>
            <a:chOff x="5409617" y="3305772"/>
            <a:chExt cx="288000" cy="288000"/>
          </a:xfrm>
        </p:grpSpPr>
        <p:sp>
          <p:nvSpPr>
            <p:cNvPr id="1286" name="Google Shape;320;p8"/>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7" name="Google Shape;321;p8"/>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sp>
        <p:nvSpPr>
          <p:cNvPr id="1288" name="Speech Bubble: Rectangle with Corners Rounded 178"/>
          <p:cNvSpPr/>
          <p:nvPr/>
        </p:nvSpPr>
        <p:spPr>
          <a:xfrm>
            <a:off x="4090737" y="2003499"/>
            <a:ext cx="1276718" cy="449047"/>
          </a:xfrm>
          <a:prstGeom prst="wedgeRoundRectCallout">
            <a:avLst>
              <a:gd name="adj1" fmla="val -30634"/>
              <a:gd name="adj2" fmla="val 8393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89" name="Speech Bubble: Rectangle with Corners Rounded 183"/>
          <p:cNvSpPr/>
          <p:nvPr/>
        </p:nvSpPr>
        <p:spPr>
          <a:xfrm>
            <a:off x="2154639" y="3857986"/>
            <a:ext cx="1276718" cy="449047"/>
          </a:xfrm>
          <a:prstGeom prst="wedgeRoundRectCallout">
            <a:avLst>
              <a:gd name="adj1" fmla="val 81699"/>
              <a:gd name="adj2" fmla="val -7897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0" name="Speech Bubble: Rectangle with Corners Rounded 184"/>
          <p:cNvSpPr/>
          <p:nvPr/>
        </p:nvSpPr>
        <p:spPr>
          <a:xfrm>
            <a:off x="1539703" y="1864627"/>
            <a:ext cx="2216994" cy="578952"/>
          </a:xfrm>
          <a:prstGeom prst="wedgeRoundRectCallout">
            <a:avLst>
              <a:gd name="adj1" fmla="val 45082"/>
              <a:gd name="adj2" fmla="val 139489"/>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簡素化によって何を成果指標とするか</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95000"/>
              </a:lnSpc>
              <a:spcBef>
                <a:spcPts val="0"/>
              </a:spcBef>
              <a:spcAft>
                <a:spcPts val="0"/>
              </a:spcAft>
              <a:buClrTx/>
              <a:buSzTx/>
              <a:buFontTx/>
              <a:buNone/>
              <a:tabLst/>
              <a:defRPr/>
            </a:pP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本事業においては作業工数</a:t>
            </a: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p>
        </p:txBody>
      </p:sp>
      <p:sp>
        <p:nvSpPr>
          <p:cNvPr id="1291" name="Speech Bubble: Rectangle with Corners Rounded 208"/>
          <p:cNvSpPr/>
          <p:nvPr/>
        </p:nvSpPr>
        <p:spPr>
          <a:xfrm>
            <a:off x="527738" y="3361148"/>
            <a:ext cx="1464593" cy="630323"/>
          </a:xfrm>
          <a:prstGeom prst="wedgeRoundRectCallout">
            <a:avLst>
              <a:gd name="adj1" fmla="val 93027"/>
              <a:gd name="adj2" fmla="val -116404"/>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中間アウトカムと最終アウトカムの因果関係が不明瞭</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2" name="Speech Bubble: Rectangle with Corners Rounded 209"/>
          <p:cNvSpPr/>
          <p:nvPr/>
        </p:nvSpPr>
        <p:spPr>
          <a:xfrm>
            <a:off x="1539703" y="5984654"/>
            <a:ext cx="1464593" cy="630323"/>
          </a:xfrm>
          <a:prstGeom prst="wedgeRoundRectCallout">
            <a:avLst>
              <a:gd name="adj1" fmla="val 92370"/>
              <a:gd name="adj2" fmla="val -88917"/>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何をもって健全化とするかの指標がない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3" name="Speech Bubble: Rectangle with Corners Rounded 211"/>
          <p:cNvSpPr/>
          <p:nvPr/>
        </p:nvSpPr>
        <p:spPr>
          <a:xfrm>
            <a:off x="5742156" y="2119577"/>
            <a:ext cx="1464593" cy="461616"/>
          </a:xfrm>
          <a:prstGeom prst="wedgeRoundRectCallout">
            <a:avLst>
              <a:gd name="adj1" fmla="val 70683"/>
              <a:gd name="adj2" fmla="val 67468"/>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表記と目標の方向性がマッチしていない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4" name="Rectangle 213"/>
          <p:cNvSpPr/>
          <p:nvPr/>
        </p:nvSpPr>
        <p:spPr>
          <a:xfrm>
            <a:off x="8780391" y="2119577"/>
            <a:ext cx="2307912" cy="4035026"/>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5" name="Speech Bubble: Rectangle with Corners Rounded 212"/>
          <p:cNvSpPr/>
          <p:nvPr/>
        </p:nvSpPr>
        <p:spPr>
          <a:xfrm>
            <a:off x="9221665" y="1916668"/>
            <a:ext cx="1464593" cy="461616"/>
          </a:xfrm>
          <a:prstGeom prst="wedgeRoundRectCallout">
            <a:avLst>
              <a:gd name="adj1" fmla="val 45710"/>
              <a:gd name="adj2" fmla="val 2368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何を指標として評価するか明確でない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6" name="Rectangle 215"/>
          <p:cNvSpPr/>
          <p:nvPr/>
        </p:nvSpPr>
        <p:spPr>
          <a:xfrm>
            <a:off x="5992958" y="4298382"/>
            <a:ext cx="2307912" cy="1804410"/>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7" name="Speech Bubble: Rectangle with Corners Rounded 210"/>
          <p:cNvSpPr/>
          <p:nvPr/>
        </p:nvSpPr>
        <p:spPr>
          <a:xfrm>
            <a:off x="6445690" y="6051337"/>
            <a:ext cx="1464593" cy="461616"/>
          </a:xfrm>
          <a:prstGeom prst="wedgeRoundRectCallout">
            <a:avLst>
              <a:gd name="adj1" fmla="val 28980"/>
              <a:gd name="adj2" fmla="val -19241"/>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何が指標となっているかわからない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98"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99" name="Rectangle 217"/>
          <p:cNvSpPr/>
          <p:nvPr/>
        </p:nvSpPr>
        <p:spPr>
          <a:xfrm>
            <a:off x="7269733" y="106489"/>
            <a:ext cx="4806765"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例２：定量的なアウトカムに整理する前（</a:t>
            </a:r>
            <a:r>
              <a:rPr kumimoji="1" lang="ja-JP" altLang="en-US" sz="1600" b="1" i="0" u="sng" strike="noStrike" kern="0" cap="none" spc="0" normalizeH="0" baseline="0" noProof="0" dirty="0">
                <a:ln>
                  <a:noFill/>
                </a:ln>
                <a:solidFill>
                  <a:srgbClr val="FF0000"/>
                </a:solidFill>
                <a:effectLst/>
                <a:uLnTx/>
                <a:uFillTx/>
                <a:latin typeface="Trebuchet MS" panose="020B0603020202020204" pitchFamily="34" charset="0"/>
                <a:ea typeface="Meiryo UI" panose="020B0604030504040204" pitchFamily="50" charset="-128"/>
                <a:cs typeface="+mn-cs"/>
              </a:rPr>
              <a:t>不適切な</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algn="ctr">
              <a:buFont typeface="Trebuchet MS" panose="020B0603020202020204" pitchFamily="34" charset="0"/>
              <a:buChar char="​"/>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 name="テキスト ボックス 1">
            <a:extLst>
              <a:ext uri="{FF2B5EF4-FFF2-40B4-BE49-F238E27FC236}">
                <a16:creationId xmlns:a16="http://schemas.microsoft.com/office/drawing/2014/main" id="{B1934302-6C90-C9BF-B023-5AFAAA6EFF92}"/>
              </a:ext>
            </a:extLst>
          </p:cNvPr>
          <p:cNvSpPr txBox="1"/>
          <p:nvPr/>
        </p:nvSpPr>
        <p:spPr>
          <a:xfrm>
            <a:off x="4450861" y="693515"/>
            <a:ext cx="2596484"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dirty="0">
                <a:solidFill>
                  <a:srgbClr val="FF0000"/>
                </a:solidFill>
              </a:rPr>
              <a:t>記載例</a:t>
            </a:r>
          </a:p>
        </p:txBody>
      </p:sp>
    </p:spTree>
    <p:extLst>
      <p:ext uri="{BB962C8B-B14F-4D97-AF65-F5344CB8AC3E}">
        <p14:creationId xmlns:p14="http://schemas.microsoft.com/office/powerpoint/2010/main" val="324196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3"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03" name="think-cell data - do not delete" hidden="1"/>
                      <p:cNvPicPr>
                        <a:picLocks noChangeAspect="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04" name="タイトル 1"/>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rgbClr val="575757"/>
                </a:solidFill>
                <a:latin typeface="Trebuchet MS" panose="020B0603020202020204" pitchFamily="34" charset="0"/>
                <a:ea typeface="Meiryo UI" panose="020B0604030504040204" pitchFamily="50" charset="-128"/>
              </a:rPr>
              <a:t>b.</a:t>
            </a:r>
            <a:r>
              <a:rPr kumimoji="1" lang="ja-JP" altLang="en-US" sz="1600">
                <a:solidFill>
                  <a:srgbClr val="575757"/>
                </a:solidFill>
                <a:latin typeface="Trebuchet MS" panose="020B0603020202020204" pitchFamily="34" charset="0"/>
                <a:ea typeface="Meiryo UI" panose="020B0604030504040204" pitchFamily="50" charset="-128"/>
              </a:rPr>
              <a:t>成果 </a:t>
            </a:r>
            <a:r>
              <a:rPr kumimoji="1" lang="en-US" altLang="ja-JP" sz="1600">
                <a:solidFill>
                  <a:srgbClr val="575757"/>
                </a:solidFill>
                <a:latin typeface="Trebuchet MS" panose="020B0603020202020204" pitchFamily="34" charset="0"/>
                <a:ea typeface="Meiryo UI" panose="020B0604030504040204" pitchFamily="50" charset="-128"/>
              </a:rPr>
              <a:t>(</a:t>
            </a:r>
            <a:r>
              <a:rPr kumimoji="1" lang="ja-JP" altLang="en-US" sz="1600">
                <a:solidFill>
                  <a:srgbClr val="575757"/>
                </a:solidFill>
                <a:latin typeface="Trebuchet MS" panose="020B0603020202020204" pitchFamily="34" charset="0"/>
                <a:ea typeface="Meiryo UI" panose="020B0604030504040204" pitchFamily="50" charset="-128"/>
              </a:rPr>
              <a:t>アウトカム</a:t>
            </a:r>
            <a:r>
              <a:rPr kumimoji="1" lang="en-US" altLang="ja-JP" sz="1600">
                <a:solidFill>
                  <a:srgbClr val="575757"/>
                </a:solidFill>
                <a:latin typeface="Trebuchet MS" panose="020B0603020202020204" pitchFamily="34" charset="0"/>
                <a:ea typeface="Meiryo UI" panose="020B0604030504040204" pitchFamily="50" charset="-128"/>
              </a:rPr>
              <a:t>) </a:t>
            </a:r>
            <a:r>
              <a:rPr kumimoji="1" lang="ja-JP" altLang="en-US" sz="1600">
                <a:solidFill>
                  <a:srgbClr val="575757"/>
                </a:solidFill>
                <a:latin typeface="Trebuchet MS" panose="020B0603020202020204" pitchFamily="34" charset="0"/>
                <a:ea typeface="Meiryo UI" panose="020B0604030504040204" pitchFamily="50" charset="-128"/>
              </a:rPr>
              <a:t>指標の設定</a:t>
            </a:r>
            <a:endParaRPr kumimoji="1" lang="en-US">
              <a:solidFill>
                <a:srgbClr val="575757"/>
              </a:solidFill>
              <a:latin typeface="Trebuchet MS" panose="020B0603020202020204" pitchFamily="34" charset="0"/>
              <a:ea typeface="Meiryo UI" panose="020B0604030504040204" pitchFamily="50" charset="-128"/>
            </a:endParaRPr>
          </a:p>
        </p:txBody>
      </p:sp>
      <p:cxnSp>
        <p:nvCxnSpPr>
          <p:cNvPr id="1405" name="Straight Connector 71"/>
          <p:cNvCxnSpPr>
            <a:cxnSpLocks/>
          </p:cNvCxnSpPr>
          <p:nvPr/>
        </p:nvCxnSpPr>
        <p:spPr>
          <a:xfrm>
            <a:off x="630000" y="2868758"/>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6" name="Straight Connector 71"/>
          <p:cNvCxnSpPr>
            <a:cxnSpLocks/>
          </p:cNvCxnSpPr>
          <p:nvPr/>
        </p:nvCxnSpPr>
        <p:spPr>
          <a:xfrm>
            <a:off x="630000" y="4058961"/>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7" name="Straight Connector 71"/>
          <p:cNvCxnSpPr>
            <a:cxnSpLocks/>
          </p:cNvCxnSpPr>
          <p:nvPr/>
        </p:nvCxnSpPr>
        <p:spPr>
          <a:xfrm>
            <a:off x="630000" y="5249164"/>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408" name="テキスト ボックス 40"/>
          <p:cNvSpPr txBox="1"/>
          <p:nvPr/>
        </p:nvSpPr>
        <p:spPr>
          <a:xfrm>
            <a:off x="3076691" y="1728006"/>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なし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09" name="テキスト ボックス 41"/>
          <p:cNvSpPr txBox="1"/>
          <p:nvPr/>
        </p:nvSpPr>
        <p:spPr>
          <a:xfrm>
            <a:off x="3076691" y="2918208"/>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endParaRPr>
          </a:p>
        </p:txBody>
      </p:sp>
      <p:sp>
        <p:nvSpPr>
          <p:cNvPr id="1410" name="テキスト ボックス 43"/>
          <p:cNvSpPr txBox="1"/>
          <p:nvPr/>
        </p:nvSpPr>
        <p:spPr>
          <a:xfrm>
            <a:off x="3076691" y="4108411"/>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1" name="テキスト ボックス 44"/>
          <p:cNvSpPr txBox="1"/>
          <p:nvPr/>
        </p:nvSpPr>
        <p:spPr>
          <a:xfrm>
            <a:off x="3076691" y="5298613"/>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2" name="テキスト ボックス 48"/>
          <p:cNvSpPr txBox="1"/>
          <p:nvPr/>
        </p:nvSpPr>
        <p:spPr>
          <a:xfrm>
            <a:off x="4584782" y="1728006"/>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3" name="テキスト ボックス 49"/>
          <p:cNvSpPr txBox="1"/>
          <p:nvPr/>
        </p:nvSpPr>
        <p:spPr>
          <a:xfrm>
            <a:off x="4584782" y="2918208"/>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1414" name="テキスト ボックス 50"/>
          <p:cNvSpPr txBox="1"/>
          <p:nvPr/>
        </p:nvSpPr>
        <p:spPr>
          <a:xfrm>
            <a:off x="4584782" y="4108411"/>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1415" name="テキスト ボックス 51"/>
          <p:cNvSpPr txBox="1"/>
          <p:nvPr/>
        </p:nvSpPr>
        <p:spPr>
          <a:xfrm>
            <a:off x="4584782" y="5298613"/>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1416" name="テキスト ボックス 97"/>
          <p:cNvSpPr txBox="1"/>
          <p:nvPr/>
        </p:nvSpPr>
        <p:spPr>
          <a:xfrm>
            <a:off x="6092873" y="1728006"/>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運行開始前の高齢者の利用意識調査から運行計画時に、一便当たりの利用者数を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人として見込んだ数値</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7" name="テキスト ボックス 98"/>
          <p:cNvSpPr txBox="1"/>
          <p:nvPr/>
        </p:nvSpPr>
        <p:spPr>
          <a:xfrm>
            <a:off x="6092873" y="2918208"/>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8" name="テキスト ボックス 99"/>
          <p:cNvSpPr txBox="1"/>
          <p:nvPr/>
        </p:nvSpPr>
        <p:spPr>
          <a:xfrm>
            <a:off x="6092873" y="4108411"/>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19" name="テキスト ボックス 100"/>
          <p:cNvSpPr txBox="1"/>
          <p:nvPr/>
        </p:nvSpPr>
        <p:spPr>
          <a:xfrm>
            <a:off x="6092873" y="5298613"/>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0" name="テキスト ボックス 104"/>
          <p:cNvSpPr txBox="1"/>
          <p:nvPr/>
        </p:nvSpPr>
        <p:spPr>
          <a:xfrm>
            <a:off x="9610167" y="1728006"/>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オンデマンドバス予約時の調査</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1" name="テキスト ボックス 105"/>
          <p:cNvSpPr txBox="1"/>
          <p:nvPr/>
        </p:nvSpPr>
        <p:spPr>
          <a:xfrm>
            <a:off x="9610167" y="2918209"/>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2" name="テキスト ボックス 106"/>
          <p:cNvSpPr txBox="1"/>
          <p:nvPr/>
        </p:nvSpPr>
        <p:spPr>
          <a:xfrm>
            <a:off x="9610167" y="4108412"/>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3" name="テキスト ボックス 107"/>
          <p:cNvSpPr txBox="1"/>
          <p:nvPr/>
        </p:nvSpPr>
        <p:spPr>
          <a:xfrm>
            <a:off x="9610167" y="5298613"/>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4" name="テキスト ボックス 42"/>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25" name="テキスト ボックス 9"/>
          <p:cNvSpPr txBox="1"/>
          <p:nvPr/>
        </p:nvSpPr>
        <p:spPr>
          <a:xfrm>
            <a:off x="630000" y="1728006"/>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426" name="テキスト ボックス 10"/>
          <p:cNvSpPr txBox="1"/>
          <p:nvPr/>
        </p:nvSpPr>
        <p:spPr>
          <a:xfrm>
            <a:off x="630000" y="2918208"/>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427" name="テキスト ボックス 11"/>
          <p:cNvSpPr txBox="1"/>
          <p:nvPr/>
        </p:nvSpPr>
        <p:spPr>
          <a:xfrm>
            <a:off x="630000" y="4108411"/>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428" name="テキスト ボックス 12"/>
          <p:cNvSpPr txBox="1"/>
          <p:nvPr/>
        </p:nvSpPr>
        <p:spPr>
          <a:xfrm>
            <a:off x="630000" y="5298613"/>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429" name="Textfeld 1"/>
          <p:cNvSpPr txBox="1"/>
          <p:nvPr>
            <p:custDataLst>
              <p:tags r:id="rId1"/>
            </p:custDataLst>
          </p:nvPr>
        </p:nvSpPr>
        <p:spPr>
          <a:xfrm>
            <a:off x="630000" y="1376640"/>
            <a:ext cx="23315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成果 </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アウトカム</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 </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指標</a:t>
            </a:r>
          </a:p>
        </p:txBody>
      </p:sp>
      <p:sp>
        <p:nvSpPr>
          <p:cNvPr id="1430" name="Textfeld 1"/>
          <p:cNvSpPr txBox="1"/>
          <p:nvPr>
            <p:custDataLst>
              <p:tags r:id="rId2"/>
            </p:custDataLst>
          </p:nvPr>
        </p:nvSpPr>
        <p:spPr>
          <a:xfrm>
            <a:off x="3076691" y="1376640"/>
            <a:ext cx="13929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現状値</a:t>
            </a:r>
          </a:p>
        </p:txBody>
      </p:sp>
      <p:sp>
        <p:nvSpPr>
          <p:cNvPr id="1431" name="Textfeld 1"/>
          <p:cNvSpPr txBox="1"/>
          <p:nvPr>
            <p:custDataLst>
              <p:tags r:id="rId3"/>
            </p:custDataLst>
          </p:nvPr>
        </p:nvSpPr>
        <p:spPr>
          <a:xfrm>
            <a:off x="4584782" y="1376640"/>
            <a:ext cx="139294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a:t>
            </a:r>
          </a:p>
        </p:txBody>
      </p:sp>
      <p:sp>
        <p:nvSpPr>
          <p:cNvPr id="1432" name="Textfeld 1"/>
          <p:cNvSpPr txBox="1"/>
          <p:nvPr>
            <p:custDataLst>
              <p:tags r:id="rId4"/>
            </p:custDataLst>
          </p:nvPr>
        </p:nvSpPr>
        <p:spPr>
          <a:xfrm>
            <a:off x="6092873" y="1376640"/>
            <a:ext cx="3402145"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目標値設定の考え方</a:t>
            </a:r>
          </a:p>
        </p:txBody>
      </p:sp>
      <p:sp>
        <p:nvSpPr>
          <p:cNvPr id="1433" name="Textfeld 1"/>
          <p:cNvSpPr txBox="1"/>
          <p:nvPr>
            <p:custDataLst>
              <p:tags r:id="rId5"/>
            </p:custDataLst>
          </p:nvPr>
        </p:nvSpPr>
        <p:spPr>
          <a:xfrm>
            <a:off x="9610168" y="1376640"/>
            <a:ext cx="195318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測定方法</a:t>
            </a:r>
          </a:p>
        </p:txBody>
      </p:sp>
      <p:sp>
        <p:nvSpPr>
          <p:cNvPr id="1434"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３</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435"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404001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1"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41" name="think-cell data - do not delete" hidden="1"/>
                      <p:cNvPicPr>
                        <a:picLocks noChangeAspect="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42" name="Rectangle 2"/>
          <p:cNvSpPr/>
          <p:nvPr/>
        </p:nvSpPr>
        <p:spPr>
          <a:xfrm>
            <a:off x="6276227"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43" name="Rectangle 2"/>
          <p:cNvSpPr/>
          <p:nvPr/>
        </p:nvSpPr>
        <p:spPr>
          <a:xfrm>
            <a:off x="9022980"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高齢者の外出機会増加に</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伴うコミュニティ活性化</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近隣住民</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親族の送迎負担軽減</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44" name="Textfeld 1"/>
          <p:cNvSpPr txBox="1"/>
          <p:nvPr>
            <p:custDataLst>
              <p:tags r:id="rId1"/>
            </p:custDataLst>
          </p:nvPr>
        </p:nvSpPr>
        <p:spPr>
          <a:xfrm>
            <a:off x="6276225" y="1090482"/>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 </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r>
              <a:rPr lang="ja-JP" altLang="en-US" sz="1600">
                <a:solidFill>
                  <a:prstClr val="white"/>
                </a:solidFill>
                <a:latin typeface="Trebuchet MS" panose="020B0603020202020204" pitchFamily="34" charset="0"/>
                <a:ea typeface="Meiryo UI" panose="020B0604030504040204" pitchFamily="50" charset="-128"/>
              </a:rPr>
              <a:t>補助事業</a:t>
            </a: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p>
        </p:txBody>
      </p:sp>
      <p:sp>
        <p:nvSpPr>
          <p:cNvPr id="1445" name="Textfeld 1"/>
          <p:cNvSpPr txBox="1"/>
          <p:nvPr>
            <p:custDataLst>
              <p:tags r:id="rId2"/>
            </p:custDataLst>
          </p:nvPr>
        </p:nvSpPr>
        <p:spPr>
          <a:xfrm>
            <a:off x="597838" y="1090482"/>
            <a:ext cx="5446798"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ソリューションの概要</a:t>
            </a:r>
          </a:p>
        </p:txBody>
      </p:sp>
      <p:sp>
        <p:nvSpPr>
          <p:cNvPr id="1446" name="Rectangle 2"/>
          <p:cNvSpPr/>
          <p:nvPr/>
        </p:nvSpPr>
        <p:spPr>
          <a:xfrm>
            <a:off x="783455" y="1926689"/>
            <a:ext cx="4968446" cy="1477468"/>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ソリューションの概要を</a:t>
            </a:r>
            <a:r>
              <a:rPr kumimoji="1" lang="ja-JP" altLang="en-US" sz="1400">
                <a:solidFill>
                  <a:srgbClr val="575757"/>
                </a:solidFill>
                <a:latin typeface="Trebuchet MS" panose="020B0603020202020204" pitchFamily="34" charset="0"/>
                <a:ea typeface="Meiryo UI" panose="020B0604030504040204" pitchFamily="50" charset="-128"/>
              </a:rPr>
              <a:t>出来る限り詳細に</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a:solidFill>
                  <a:srgbClr val="575757"/>
                </a:solidFill>
                <a:latin typeface="Trebuchet MS" panose="020B0603020202020204" pitchFamily="34" charset="0"/>
                <a:ea typeface="Meiryo UI" panose="020B0604030504040204" pitchFamily="50" charset="-128"/>
              </a:rPr>
              <a:t>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以下の内容を含めること</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デジタル技術の内容</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主要機器、無線通信技術等の通信インフラ</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受益者等のステークホルダー、運用主体、展開先など</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47" name="タイトル 1"/>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ソリューションの概要</a:t>
            </a:r>
            <a:endParaRPr kumimoji="1" lang="en-US">
              <a:solidFill>
                <a:srgbClr val="FE9341"/>
              </a:solidFill>
              <a:latin typeface="Trebuchet MS" panose="020B0603020202020204" pitchFamily="34" charset="0"/>
              <a:ea typeface="Meiryo UI" panose="020B0604030504040204" pitchFamily="50" charset="-128"/>
            </a:endParaRPr>
          </a:p>
        </p:txBody>
      </p:sp>
      <p:sp>
        <p:nvSpPr>
          <p:cNvPr id="1448" name="Rectangle 17"/>
          <p:cNvSpPr/>
          <p:nvPr/>
        </p:nvSpPr>
        <p:spPr>
          <a:xfrm>
            <a:off x="6942090" y="5338"/>
            <a:ext cx="5249910" cy="693019"/>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本事業において、複数のソリューションを組み合わせる場合、</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ソリューションごとに頁を分けて記載すること</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49" name="Rectangle 2"/>
          <p:cNvSpPr/>
          <p:nvPr/>
        </p:nvSpPr>
        <p:spPr>
          <a:xfrm>
            <a:off x="6527421" y="2847975"/>
            <a:ext cx="2178549" cy="467499"/>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③を参照し定量化できる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50" name="テキスト ボックス 42"/>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51" name="Textfeld 1"/>
          <p:cNvSpPr txBox="1"/>
          <p:nvPr>
            <p:custDataLst>
              <p:tags r:id="rId3"/>
            </p:custDataLst>
          </p:nvPr>
        </p:nvSpPr>
        <p:spPr>
          <a:xfrm>
            <a:off x="6276225" y="3454197"/>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中間アウトカムの実現に繋がるソリューションの価値</a:t>
            </a:r>
          </a:p>
        </p:txBody>
      </p:sp>
      <p:sp>
        <p:nvSpPr>
          <p:cNvPr id="1452" name="Textfeld 1"/>
          <p:cNvSpPr txBox="1"/>
          <p:nvPr>
            <p:custDataLst>
              <p:tags r:id="rId4"/>
            </p:custDataLst>
          </p:nvPr>
        </p:nvSpPr>
        <p:spPr>
          <a:xfrm>
            <a:off x="6276226"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定量アウトカム</a:t>
            </a:r>
          </a:p>
        </p:txBody>
      </p:sp>
      <p:sp>
        <p:nvSpPr>
          <p:cNvPr id="1453" name="Textfeld 1"/>
          <p:cNvSpPr txBox="1"/>
          <p:nvPr>
            <p:custDataLst>
              <p:tags r:id="rId5"/>
            </p:custDataLst>
          </p:nvPr>
        </p:nvSpPr>
        <p:spPr>
          <a:xfrm>
            <a:off x="9022979"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定性アウトカム</a:t>
            </a:r>
          </a:p>
        </p:txBody>
      </p:sp>
      <p:sp>
        <p:nvSpPr>
          <p:cNvPr id="1454"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１</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455" name="テキスト ボックス 13"/>
          <p:cNvSpPr txBox="1"/>
          <p:nvPr/>
        </p:nvSpPr>
        <p:spPr>
          <a:xfrm>
            <a:off x="6276225" y="3791585"/>
            <a:ext cx="5287124" cy="2401876"/>
          </a:xfrm>
          <a:prstGeom prst="rect">
            <a:avLst/>
          </a:prstGeom>
          <a:noFill/>
          <a:ln w="9525" cap="rnd"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000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高齢者の外出時の利便性の向上</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徒歩では困難な距離にあったバスの停留所が、家からアクセス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可能となることで、これまで外出を控えていた高齢者の外出が</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可能となった</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456" name="Rectangle 2"/>
          <p:cNvSpPr/>
          <p:nvPr/>
        </p:nvSpPr>
        <p:spPr>
          <a:xfrm>
            <a:off x="7069536" y="5370730"/>
            <a:ext cx="3906886" cy="650483"/>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受益者にとって中間アウトカムの実現につながる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ソリューションの具体的価値を記載すること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57" name="Rectangle 2"/>
          <p:cNvSpPr/>
          <p:nvPr/>
        </p:nvSpPr>
        <p:spPr>
          <a:xfrm>
            <a:off x="9203889" y="2847975"/>
            <a:ext cx="2178549" cy="467499"/>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定量化できないアウトカム</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58" name="Rectangle 25"/>
          <p:cNvSpPr/>
          <p:nvPr/>
        </p:nvSpPr>
        <p:spPr>
          <a:xfrm>
            <a:off x="597838" y="1090482"/>
            <a:ext cx="5446798"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59" name="Rectangle 25"/>
          <p:cNvSpPr/>
          <p:nvPr/>
        </p:nvSpPr>
        <p:spPr>
          <a:xfrm>
            <a:off x="6276225" y="1090482"/>
            <a:ext cx="5287124" cy="2281368"/>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60" name="Rectangle 25"/>
          <p:cNvSpPr/>
          <p:nvPr/>
        </p:nvSpPr>
        <p:spPr>
          <a:xfrm>
            <a:off x="6276225" y="3454197"/>
            <a:ext cx="5287124" cy="2746729"/>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61" name="Rectangle 2"/>
          <p:cNvSpPr/>
          <p:nvPr/>
        </p:nvSpPr>
        <p:spPr>
          <a:xfrm>
            <a:off x="598488" y="1431925"/>
            <a:ext cx="5446713" cy="4761536"/>
          </a:xfrm>
          <a:prstGeom prst="rect">
            <a:avLst/>
          </a:prstGeom>
          <a:no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0000" tIns="36000" rIns="90000" bIns="36000" rtlCol="0" anchor="t"/>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p>
        </p:txBody>
      </p:sp>
      <p:sp>
        <p:nvSpPr>
          <p:cNvPr id="1462" name="Rectangle 2"/>
          <p:cNvSpPr/>
          <p:nvPr/>
        </p:nvSpPr>
        <p:spPr>
          <a:xfrm>
            <a:off x="783455" y="3880883"/>
            <a:ext cx="4968446" cy="2140329"/>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上記を視覚的にイメージできる図等を必要に応じて挿入すること</a:t>
            </a:r>
            <a:r>
              <a:rPr kumimoji="1" lang="en-US" altLang="ja-JP" sz="1400">
                <a:solidFill>
                  <a:srgbClr val="575757"/>
                </a:solidFill>
                <a:latin typeface="Trebuchet MS" panose="020B0603020202020204" pitchFamily="34" charset="0"/>
                <a:ea typeface="Meiryo UI" panose="020B0604030504040204" pitchFamily="50" charset="-128"/>
              </a:rPr>
              <a:t>※</a:t>
            </a:r>
            <a:r>
              <a:rPr kumimoji="1" lang="ja-JP" altLang="en-US" sz="140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63"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493409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1"/>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144290" y="644228"/>
                        <a:ext cx="1290" cy="1290"/>
                      </a:xfrm>
                      <a:prstGeom prst="rect">
                        <a:avLst/>
                      </a:prstGeom>
                    </p:spPr>
                  </p:pic>
                </p:oleObj>
              </mc:Fallback>
            </mc:AlternateContent>
          </a:graphicData>
        </a:graphic>
      </p:graphicFrame>
      <p:cxnSp>
        <p:nvCxnSpPr>
          <p:cNvPr id="44" name="Straight Connector 71">
            <a:extLst>
              <a:ext uri="{FF2B5EF4-FFF2-40B4-BE49-F238E27FC236}">
                <a16:creationId xmlns:a16="http://schemas.microsoft.com/office/drawing/2014/main" id="{C0D5ECAF-5EF3-A345-2183-2A6F97E39B05}"/>
              </a:ext>
            </a:extLst>
          </p:cNvPr>
          <p:cNvCxnSpPr>
            <a:cxnSpLocks/>
          </p:cNvCxnSpPr>
          <p:nvPr/>
        </p:nvCxnSpPr>
        <p:spPr>
          <a:xfrm>
            <a:off x="122550" y="5003813"/>
            <a:ext cx="97947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1811D69F-7B50-6018-2A03-258B238F231B}"/>
              </a:ext>
            </a:extLst>
          </p:cNvPr>
          <p:cNvSpPr/>
          <p:nvPr/>
        </p:nvSpPr>
        <p:spPr>
          <a:xfrm>
            <a:off x="310640" y="5149517"/>
            <a:ext cx="979470" cy="122631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p:txBody>
      </p:sp>
      <p:sp>
        <p:nvSpPr>
          <p:cNvPr id="50" name="テキスト ボックス 49">
            <a:extLst>
              <a:ext uri="{FF2B5EF4-FFF2-40B4-BE49-F238E27FC236}">
                <a16:creationId xmlns:a16="http://schemas.microsoft.com/office/drawing/2014/main" id="{EA09D99B-CBD3-0E95-FDDE-A8CC7D0959E3}"/>
              </a:ext>
            </a:extLst>
          </p:cNvPr>
          <p:cNvSpPr txBox="1"/>
          <p:nvPr/>
        </p:nvSpPr>
        <p:spPr>
          <a:xfrm>
            <a:off x="1489494" y="5080668"/>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68" name="Rectangle 3">
            <a:extLst>
              <a:ext uri="{FF2B5EF4-FFF2-40B4-BE49-F238E27FC236}">
                <a16:creationId xmlns:a16="http://schemas.microsoft.com/office/drawing/2014/main" id="{A0D15ACE-B81C-069B-AEB4-B5324CA6FEE0}"/>
              </a:ext>
            </a:extLst>
          </p:cNvPr>
          <p:cNvSpPr/>
          <p:nvPr/>
        </p:nvSpPr>
        <p:spPr>
          <a:xfrm>
            <a:off x="91115" y="1889893"/>
            <a:ext cx="979470" cy="122631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marL="0" lvl="1" defTabSz="742950">
              <a:buClr>
                <a:srgbClr val="FF8222"/>
              </a:buClr>
              <a:defRPr/>
            </a:pPr>
            <a:r>
              <a:rPr kumimoji="1" lang="en-US" altLang="ja-JP" sz="1200" dirty="0">
                <a:solidFill>
                  <a:srgbClr val="575757"/>
                </a:solidFill>
                <a:latin typeface="Meiryo UI" panose="020B0604030504040204" pitchFamily="50" charset="-128"/>
                <a:ea typeface="Meiryo UI" panose="020B0604030504040204" pitchFamily="50" charset="-128"/>
              </a:rPr>
              <a:t>XXXX</a:t>
            </a:r>
          </a:p>
          <a:p>
            <a:pPr marL="0" lvl="1" defTabSz="742950">
              <a:buClr>
                <a:srgbClr val="FF8222"/>
              </a:buClr>
              <a:defRPr/>
            </a:pPr>
            <a:r>
              <a:rPr kumimoji="1" lang="ja-JP" altLang="en-US" sz="1200" dirty="0">
                <a:solidFill>
                  <a:srgbClr val="3EAD92"/>
                </a:solidFill>
                <a:latin typeface="Meiryo UI" panose="020B0604030504040204" pitchFamily="50" charset="-128"/>
                <a:ea typeface="Meiryo UI" panose="020B0604030504040204" pitchFamily="50" charset="-128"/>
              </a:rPr>
              <a:t>ローカル</a:t>
            </a:r>
            <a:r>
              <a:rPr kumimoji="1" lang="en-US" altLang="ja-JP" sz="1200" dirty="0">
                <a:solidFill>
                  <a:srgbClr val="3EAD92"/>
                </a:solidFill>
                <a:latin typeface="Meiryo UI" panose="020B0604030504040204" pitchFamily="50" charset="-128"/>
                <a:ea typeface="Meiryo UI" panose="020B0604030504040204" pitchFamily="50" charset="-128"/>
              </a:rPr>
              <a:t>5G		</a:t>
            </a:r>
          </a:p>
        </p:txBody>
      </p:sp>
      <p:sp>
        <p:nvSpPr>
          <p:cNvPr id="60" name="Textfeld 1">
            <a:extLst>
              <a:ext uri="{FF2B5EF4-FFF2-40B4-BE49-F238E27FC236}">
                <a16:creationId xmlns:a16="http://schemas.microsoft.com/office/drawing/2014/main" id="{707C44A1-B66B-A7F5-E1A4-2090DF692C10}"/>
              </a:ext>
            </a:extLst>
          </p:cNvPr>
          <p:cNvSpPr txBox="1"/>
          <p:nvPr>
            <p:custDataLst>
              <p:tags r:id="rId2"/>
            </p:custDataLst>
          </p:nvPr>
        </p:nvSpPr>
        <p:spPr>
          <a:xfrm>
            <a:off x="53945" y="1276709"/>
            <a:ext cx="979470" cy="556906"/>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通信技術</a:t>
            </a:r>
          </a:p>
        </p:txBody>
      </p:sp>
      <p:sp>
        <p:nvSpPr>
          <p:cNvPr id="62" name="Textfeld 1">
            <a:extLst>
              <a:ext uri="{FF2B5EF4-FFF2-40B4-BE49-F238E27FC236}">
                <a16:creationId xmlns:a16="http://schemas.microsoft.com/office/drawing/2014/main" id="{85B326DB-8109-2025-CBE7-9BE579357726}"/>
              </a:ext>
            </a:extLst>
          </p:cNvPr>
          <p:cNvSpPr txBox="1"/>
          <p:nvPr>
            <p:custDataLst>
              <p:tags r:id="rId3"/>
            </p:custDataLst>
          </p:nvPr>
        </p:nvSpPr>
        <p:spPr>
          <a:xfrm>
            <a:off x="1182573" y="1283091"/>
            <a:ext cx="2954016" cy="556906"/>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dirty="0">
                <a:solidFill>
                  <a:srgbClr val="FFFFFF"/>
                </a:solidFill>
                <a:latin typeface="Meiryo UI" panose="020B0604030504040204" pitchFamily="50" charset="-128"/>
                <a:ea typeface="Meiryo UI" panose="020B0604030504040204" pitchFamily="50" charset="-128"/>
                <a:sym typeface="Trebuchet MS" panose="020B0603020202020204" pitchFamily="34" charset="0"/>
              </a:rPr>
              <a:t>ソリューション実現要件を満たす通信技術の特徴</a:t>
            </a:r>
          </a:p>
        </p:txBody>
      </p:sp>
      <p:sp>
        <p:nvSpPr>
          <p:cNvPr id="10" name="Rectangle 3">
            <a:extLst>
              <a:ext uri="{FF2B5EF4-FFF2-40B4-BE49-F238E27FC236}">
                <a16:creationId xmlns:a16="http://schemas.microsoft.com/office/drawing/2014/main" id="{890E923E-168F-0A78-7743-9DC4111D6B56}"/>
              </a:ext>
            </a:extLst>
          </p:cNvPr>
          <p:cNvSpPr/>
          <p:nvPr/>
        </p:nvSpPr>
        <p:spPr>
          <a:xfrm>
            <a:off x="161691" y="3719003"/>
            <a:ext cx="979470" cy="1226317"/>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XXXX</a:t>
            </a:r>
          </a:p>
        </p:txBody>
      </p:sp>
      <p:sp>
        <p:nvSpPr>
          <p:cNvPr id="48" name="テキスト ボックス 47">
            <a:extLst>
              <a:ext uri="{FF2B5EF4-FFF2-40B4-BE49-F238E27FC236}">
                <a16:creationId xmlns:a16="http://schemas.microsoft.com/office/drawing/2014/main" id="{A023F17B-BBF2-7850-8235-F63CF07272D0}"/>
              </a:ext>
            </a:extLst>
          </p:cNvPr>
          <p:cNvSpPr txBox="1"/>
          <p:nvPr/>
        </p:nvSpPr>
        <p:spPr>
          <a:xfrm>
            <a:off x="1467476" y="3752627"/>
            <a:ext cx="1958520"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XXXX</a:t>
            </a:r>
            <a:endParaRPr kumimoji="1" lang="en-US" sz="1200" dirty="0">
              <a:solidFill>
                <a:srgbClr val="575757"/>
              </a:solidFill>
              <a:latin typeface="Meiryo UI" panose="020B0604030504040204" pitchFamily="50" charset="-128"/>
              <a:ea typeface="Meiryo UI" panose="020B0604030504040204" pitchFamily="50" charset="-128"/>
            </a:endParaRPr>
          </a:p>
        </p:txBody>
      </p:sp>
      <p:cxnSp>
        <p:nvCxnSpPr>
          <p:cNvPr id="81" name="Straight Connector 71">
            <a:extLst>
              <a:ext uri="{FF2B5EF4-FFF2-40B4-BE49-F238E27FC236}">
                <a16:creationId xmlns:a16="http://schemas.microsoft.com/office/drawing/2014/main" id="{4F7CD484-29D5-BF10-36A7-2EE87DC57320}"/>
              </a:ext>
            </a:extLst>
          </p:cNvPr>
          <p:cNvCxnSpPr>
            <a:cxnSpLocks/>
          </p:cNvCxnSpPr>
          <p:nvPr/>
        </p:nvCxnSpPr>
        <p:spPr>
          <a:xfrm>
            <a:off x="122550" y="3567538"/>
            <a:ext cx="97947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0" name="テキスト ボックス 49">
            <a:extLst>
              <a:ext uri="{FF2B5EF4-FFF2-40B4-BE49-F238E27FC236}">
                <a16:creationId xmlns:a16="http://schemas.microsoft.com/office/drawing/2014/main" id="{BE439D0D-E2FC-EF01-87BE-A9CD0FD7052D}"/>
              </a:ext>
            </a:extLst>
          </p:cNvPr>
          <p:cNvSpPr txBox="1"/>
          <p:nvPr/>
        </p:nvSpPr>
        <p:spPr>
          <a:xfrm>
            <a:off x="1214819" y="2046025"/>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XXXX</a:t>
            </a:r>
          </a:p>
          <a:p>
            <a:pPr defTabSz="742950">
              <a:defRPr/>
            </a:pPr>
            <a:r>
              <a:rPr kumimoji="1" lang="ja-JP" altLang="en-US" sz="1200" dirty="0">
                <a:solidFill>
                  <a:srgbClr val="3EAD92"/>
                </a:solidFill>
                <a:latin typeface="Meiryo UI" panose="020B0604030504040204" pitchFamily="50" charset="-128"/>
                <a:ea typeface="Meiryo UI" panose="020B0604030504040204" pitchFamily="50" charset="-128"/>
              </a:rPr>
              <a:t>ローカル</a:t>
            </a:r>
            <a:r>
              <a:rPr kumimoji="1" lang="en-US" altLang="ja-JP" sz="1200" dirty="0">
                <a:solidFill>
                  <a:srgbClr val="3EAD92"/>
                </a:solidFill>
                <a:latin typeface="Meiryo UI" panose="020B0604030504040204" pitchFamily="50" charset="-128"/>
                <a:ea typeface="Meiryo UI" panose="020B0604030504040204" pitchFamily="50" charset="-128"/>
              </a:rPr>
              <a:t>5G</a:t>
            </a:r>
            <a:r>
              <a:rPr kumimoji="1" lang="ja-JP" altLang="en-US" sz="1200" dirty="0">
                <a:solidFill>
                  <a:srgbClr val="3EAD92"/>
                </a:solidFill>
                <a:latin typeface="Meiryo UI" panose="020B0604030504040204" pitchFamily="50" charset="-128"/>
                <a:ea typeface="Meiryo UI" panose="020B0604030504040204" pitchFamily="50" charset="-128"/>
              </a:rPr>
              <a:t>の特性である高速通信による大容量・低遅延性</a:t>
            </a:r>
            <a:endParaRPr kumimoji="1" lang="en-US" altLang="ja-JP" sz="1200" dirty="0">
              <a:solidFill>
                <a:srgbClr val="3EAD92"/>
              </a:solidFill>
              <a:latin typeface="Meiryo UI" panose="020B0604030504040204" pitchFamily="50" charset="-128"/>
              <a:ea typeface="Meiryo UI" panose="020B0604030504040204" pitchFamily="50" charset="-128"/>
            </a:endParaRPr>
          </a:p>
          <a:p>
            <a:pPr defTabSz="742950">
              <a:defRPr/>
            </a:pPr>
            <a:endParaRPr kumimoji="1" lang="en-US" sz="1200" dirty="0">
              <a:solidFill>
                <a:srgbClr val="575757"/>
              </a:solidFill>
              <a:latin typeface="Trebuchet MS" panose="020B0603020202020204" pitchFamily="34" charset="0"/>
              <a:ea typeface="Meiryo UI" panose="020B0604030504040204" pitchFamily="50" charset="-128"/>
            </a:endParaRPr>
          </a:p>
        </p:txBody>
      </p:sp>
      <p:sp>
        <p:nvSpPr>
          <p:cNvPr id="4" name="Rectangle 25">
            <a:extLst>
              <a:ext uri="{FF2B5EF4-FFF2-40B4-BE49-F238E27FC236}">
                <a16:creationId xmlns:a16="http://schemas.microsoft.com/office/drawing/2014/main" id="{43192373-AA75-7D73-7161-15CE48EBB381}"/>
              </a:ext>
            </a:extLst>
          </p:cNvPr>
          <p:cNvSpPr/>
          <p:nvPr/>
        </p:nvSpPr>
        <p:spPr>
          <a:xfrm>
            <a:off x="66957" y="1276709"/>
            <a:ext cx="979470" cy="515074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sp>
        <p:nvSpPr>
          <p:cNvPr id="8" name="Rectangle 25">
            <a:extLst>
              <a:ext uri="{FF2B5EF4-FFF2-40B4-BE49-F238E27FC236}">
                <a16:creationId xmlns:a16="http://schemas.microsoft.com/office/drawing/2014/main" id="{86C13444-5DDE-144A-837F-73E48333DA1A}"/>
              </a:ext>
            </a:extLst>
          </p:cNvPr>
          <p:cNvSpPr/>
          <p:nvPr/>
        </p:nvSpPr>
        <p:spPr>
          <a:xfrm>
            <a:off x="1154698" y="1251379"/>
            <a:ext cx="2988603" cy="515074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12" name="Straight Connector 71">
            <a:extLst>
              <a:ext uri="{FF2B5EF4-FFF2-40B4-BE49-F238E27FC236}">
                <a16:creationId xmlns:a16="http://schemas.microsoft.com/office/drawing/2014/main" id="{B99E56C0-F1E3-BA0D-8ACB-B6262ABAA2B7}"/>
              </a:ext>
            </a:extLst>
          </p:cNvPr>
          <p:cNvCxnSpPr>
            <a:cxnSpLocks/>
          </p:cNvCxnSpPr>
          <p:nvPr/>
        </p:nvCxnSpPr>
        <p:spPr>
          <a:xfrm>
            <a:off x="1182573" y="5003813"/>
            <a:ext cx="291260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71">
            <a:extLst>
              <a:ext uri="{FF2B5EF4-FFF2-40B4-BE49-F238E27FC236}">
                <a16:creationId xmlns:a16="http://schemas.microsoft.com/office/drawing/2014/main" id="{C533B9DE-5F20-ECCD-6328-5697F0DED619}"/>
              </a:ext>
            </a:extLst>
          </p:cNvPr>
          <p:cNvCxnSpPr>
            <a:cxnSpLocks/>
          </p:cNvCxnSpPr>
          <p:nvPr/>
        </p:nvCxnSpPr>
        <p:spPr>
          <a:xfrm>
            <a:off x="1141161" y="3585656"/>
            <a:ext cx="295401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2" name="Rectangle 2">
            <a:extLst>
              <a:ext uri="{FF2B5EF4-FFF2-40B4-BE49-F238E27FC236}">
                <a16:creationId xmlns:a16="http://schemas.microsoft.com/office/drawing/2014/main" id="{C79CDDBA-4AFA-24E9-95BE-7C06D29D7FFA}"/>
              </a:ext>
            </a:extLst>
          </p:cNvPr>
          <p:cNvSpPr/>
          <p:nvPr/>
        </p:nvSpPr>
        <p:spPr>
          <a:xfrm>
            <a:off x="1654175" y="2986203"/>
            <a:ext cx="1958520" cy="581335"/>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9250" tIns="29250" rIns="29250" bIns="29250" rtlCol="0" anchor="t">
            <a:noAutofit/>
          </a:bodyPr>
          <a:lstStyle/>
          <a:p>
            <a:pPr marL="87750" lvl="1" defTabSz="742950">
              <a:buClr>
                <a:srgbClr val="FF8222"/>
              </a:buClr>
              <a:defRPr/>
            </a:pPr>
            <a:r>
              <a:rPr kumimoji="1" lang="ja-JP" altLang="en-US" sz="1200" kern="0" dirty="0">
                <a:solidFill>
                  <a:srgbClr val="575757"/>
                </a:solidFill>
                <a:latin typeface="Meiryo UI" panose="020B0604030504040204" pitchFamily="50" charset="-128"/>
                <a:ea typeface="Meiryo UI" panose="020B0604030504040204" pitchFamily="50" charset="-128"/>
              </a:rPr>
              <a:t>どういった特徴がソリューションに必要・重要なのかを記載すること</a:t>
            </a:r>
            <a:endParaRPr kumimoji="1" lang="en-US" altLang="ja-JP" sz="1200" kern="0" dirty="0">
              <a:solidFill>
                <a:srgbClr val="575757"/>
              </a:solidFill>
              <a:latin typeface="Meiryo UI" panose="020B0604030504040204" pitchFamily="50" charset="-128"/>
              <a:ea typeface="Meiryo UI" panose="020B0604030504040204" pitchFamily="50" charset="-128"/>
            </a:endParaRPr>
          </a:p>
        </p:txBody>
      </p:sp>
      <p:grpSp>
        <p:nvGrpSpPr>
          <p:cNvPr id="16" name="グループ化 15">
            <a:extLst>
              <a:ext uri="{FF2B5EF4-FFF2-40B4-BE49-F238E27FC236}">
                <a16:creationId xmlns:a16="http://schemas.microsoft.com/office/drawing/2014/main" id="{CF3AFCA8-D194-4518-ED4C-E8890A953FA1}"/>
              </a:ext>
            </a:extLst>
          </p:cNvPr>
          <p:cNvGrpSpPr/>
          <p:nvPr/>
        </p:nvGrpSpPr>
        <p:grpSpPr>
          <a:xfrm>
            <a:off x="6481896" y="1251379"/>
            <a:ext cx="5587554" cy="5150747"/>
            <a:chOff x="4485552" y="1276709"/>
            <a:chExt cx="5235057" cy="5150747"/>
          </a:xfrm>
        </p:grpSpPr>
        <p:sp>
          <p:nvSpPr>
            <p:cNvPr id="73" name="Textfeld 1">
              <a:extLst>
                <a:ext uri="{FF2B5EF4-FFF2-40B4-BE49-F238E27FC236}">
                  <a16:creationId xmlns:a16="http://schemas.microsoft.com/office/drawing/2014/main" id="{3727B93F-A879-839E-05DF-4773F09D2EF0}"/>
                </a:ext>
              </a:extLst>
            </p:cNvPr>
            <p:cNvSpPr txBox="1"/>
            <p:nvPr>
              <p:custDataLst>
                <p:tags r:id="rId5"/>
              </p:custDataLst>
            </p:nvPr>
          </p:nvSpPr>
          <p:spPr>
            <a:xfrm>
              <a:off x="4485553" y="1276709"/>
              <a:ext cx="5193284" cy="556906"/>
            </a:xfrm>
            <a:prstGeom prst="rect">
              <a:avLst/>
            </a:prstGeom>
            <a:solidFill>
              <a:srgbClr val="FF8222"/>
            </a:solidFill>
            <a:ln>
              <a:no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他無線通信技術との比較</a:t>
              </a:r>
            </a:p>
          </p:txBody>
        </p:sp>
        <p:sp>
          <p:nvSpPr>
            <p:cNvPr id="67" name="テキスト ボックス 66">
              <a:extLst>
                <a:ext uri="{FF2B5EF4-FFF2-40B4-BE49-F238E27FC236}">
                  <a16:creationId xmlns:a16="http://schemas.microsoft.com/office/drawing/2014/main" id="{E8C44F3B-746A-D447-A41F-BF72119BABA5}"/>
                </a:ext>
              </a:extLst>
            </p:cNvPr>
            <p:cNvSpPr txBox="1"/>
            <p:nvPr/>
          </p:nvSpPr>
          <p:spPr>
            <a:xfrm>
              <a:off x="6246758" y="5080667"/>
              <a:ext cx="3473851"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2" name="テキスト ボックス 66">
              <a:extLst>
                <a:ext uri="{FF2B5EF4-FFF2-40B4-BE49-F238E27FC236}">
                  <a16:creationId xmlns:a16="http://schemas.microsoft.com/office/drawing/2014/main" id="{17C3D08B-835E-F47C-9E86-4260E005BE24}"/>
                </a:ext>
              </a:extLst>
            </p:cNvPr>
            <p:cNvSpPr txBox="1"/>
            <p:nvPr/>
          </p:nvSpPr>
          <p:spPr>
            <a:xfrm>
              <a:off x="4485552" y="5093230"/>
              <a:ext cx="1564054"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1" name="テキスト ボックス 66">
              <a:extLst>
                <a:ext uri="{FF2B5EF4-FFF2-40B4-BE49-F238E27FC236}">
                  <a16:creationId xmlns:a16="http://schemas.microsoft.com/office/drawing/2014/main" id="{5CA76E40-EFEC-EB7D-748B-70144D60BB19}"/>
                </a:ext>
              </a:extLst>
            </p:cNvPr>
            <p:cNvSpPr txBox="1"/>
            <p:nvPr/>
          </p:nvSpPr>
          <p:spPr>
            <a:xfrm>
              <a:off x="6204984" y="2241427"/>
              <a:ext cx="3473851"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marL="263250" lvl="1" indent="-175500" defTabSz="742950">
                <a:buClr>
                  <a:srgbClr val="FF8222"/>
                </a:buClr>
                <a:buFont typeface="Trebuchet MS" panose="020B0603020202020204" pitchFamily="34" charset="0"/>
                <a:buChar char="•"/>
                <a:defRPr/>
              </a:pPr>
              <a:endParaRPr kumimoji="1" lang="en-US" altLang="ja-JP" sz="1200" dirty="0">
                <a:solidFill>
                  <a:srgbClr val="3EAD92"/>
                </a:solidFill>
                <a:latin typeface="Meiryo UI" panose="020B0604030504040204" pitchFamily="50" charset="-128"/>
                <a:ea typeface="Meiryo UI" panose="020B0604030504040204" pitchFamily="50" charset="-128"/>
              </a:endParaRPr>
            </a:p>
            <a:p>
              <a:pPr defTabSz="742950">
                <a:buFont typeface="Trebuchet MS" panose="020B0603020202020204" pitchFamily="34" charset="0"/>
                <a:buChar char="​"/>
                <a:defRPr/>
              </a:pPr>
              <a:r>
                <a:rPr kumimoji="1" lang="ja-JP" altLang="en-US" sz="1200" dirty="0">
                  <a:solidFill>
                    <a:srgbClr val="3EAD92"/>
                  </a:solidFill>
                  <a:latin typeface="Meiryo UI" panose="020B0604030504040204" pitchFamily="50" charset="-128"/>
                  <a:ea typeface="Meiryo UI" panose="020B0604030504040204" pitchFamily="50" charset="-128"/>
                </a:rPr>
                <a:t>本ソリューションでは容量約</a:t>
              </a:r>
              <a:r>
                <a:rPr kumimoji="1" lang="en-US" altLang="ja-JP" sz="1200" dirty="0" err="1">
                  <a:solidFill>
                    <a:srgbClr val="3EAD92"/>
                  </a:solidFill>
                  <a:latin typeface="Meiryo UI" panose="020B0604030504040204" pitchFamily="50" charset="-128"/>
                  <a:ea typeface="Meiryo UI" panose="020B0604030504040204" pitchFamily="50" charset="-128"/>
                </a:rPr>
                <a:t>xxxbyte</a:t>
              </a:r>
              <a:r>
                <a:rPr kumimoji="1" lang="ja-JP" altLang="en-US" sz="1200" dirty="0">
                  <a:solidFill>
                    <a:srgbClr val="3EAD92"/>
                  </a:solidFill>
                  <a:latin typeface="Meiryo UI" panose="020B0604030504040204" pitchFamily="50" charset="-128"/>
                  <a:ea typeface="Meiryo UI" panose="020B0604030504040204" pitchFamily="50" charset="-128"/>
                </a:rPr>
                <a:t>の情報を</a:t>
              </a:r>
              <a:br>
                <a:rPr kumimoji="1" lang="en-US" altLang="ja-JP" sz="1200" dirty="0">
                  <a:solidFill>
                    <a:srgbClr val="3EAD92"/>
                  </a:solidFill>
                  <a:latin typeface="Meiryo UI" panose="020B0604030504040204" pitchFamily="50" charset="-128"/>
                  <a:ea typeface="Meiryo UI" panose="020B0604030504040204" pitchFamily="50" charset="-128"/>
                </a:rPr>
              </a:br>
              <a:r>
                <a:rPr kumimoji="1" lang="en-US" altLang="ja-JP" sz="1200" dirty="0">
                  <a:solidFill>
                    <a:srgbClr val="3EAD92"/>
                  </a:solidFill>
                  <a:latin typeface="Meiryo UI" panose="020B0604030504040204" pitchFamily="50" charset="-128"/>
                  <a:ea typeface="Meiryo UI" panose="020B0604030504040204" pitchFamily="50" charset="-128"/>
                </a:rPr>
                <a:t>xx</a:t>
              </a:r>
              <a:r>
                <a:rPr kumimoji="1" lang="ja-JP" altLang="en-US" sz="1200" dirty="0">
                  <a:solidFill>
                    <a:srgbClr val="3EAD92"/>
                  </a:solidFill>
                  <a:latin typeface="Meiryo UI" panose="020B0604030504040204" pitchFamily="50" charset="-128"/>
                  <a:ea typeface="Meiryo UI" panose="020B0604030504040204" pitchFamily="50" charset="-128"/>
                </a:rPr>
                <a:t>秒以内にやり取りする必要があり、そのためには約</a:t>
              </a:r>
              <a:r>
                <a:rPr kumimoji="1" lang="en-US" altLang="ja-JP" sz="1200" dirty="0" err="1">
                  <a:solidFill>
                    <a:srgbClr val="3EAD92"/>
                  </a:solidFill>
                  <a:latin typeface="Meiryo UI" panose="020B0604030504040204" pitchFamily="50" charset="-128"/>
                  <a:ea typeface="Meiryo UI" panose="020B0604030504040204" pitchFamily="50" charset="-128"/>
                </a:rPr>
                <a:t>xxxbps</a:t>
              </a:r>
              <a:r>
                <a:rPr kumimoji="1" lang="ja-JP" altLang="en-US" sz="1200" dirty="0">
                  <a:solidFill>
                    <a:srgbClr val="3EAD92"/>
                  </a:solidFill>
                  <a:latin typeface="Meiryo UI" panose="020B0604030504040204" pitchFamily="50" charset="-128"/>
                  <a:ea typeface="Meiryo UI" panose="020B0604030504040204" pitchFamily="50" charset="-128"/>
                </a:rPr>
                <a:t>以上の速度が求められるため、高速のローカル</a:t>
              </a:r>
              <a:r>
                <a:rPr kumimoji="1" lang="en-US" altLang="ja-JP" sz="1200" dirty="0">
                  <a:solidFill>
                    <a:srgbClr val="3EAD92"/>
                  </a:solidFill>
                  <a:latin typeface="Meiryo UI" panose="020B0604030504040204" pitchFamily="50" charset="-128"/>
                  <a:ea typeface="Meiryo UI" panose="020B0604030504040204" pitchFamily="50" charset="-128"/>
                </a:rPr>
                <a:t>5G</a:t>
              </a:r>
              <a:r>
                <a:rPr kumimoji="1" lang="ja-JP" altLang="en-US" sz="1200" dirty="0">
                  <a:solidFill>
                    <a:srgbClr val="3EAD92"/>
                  </a:solidFill>
                  <a:latin typeface="Meiryo UI" panose="020B0604030504040204" pitchFamily="50" charset="-128"/>
                  <a:ea typeface="Meiryo UI" panose="020B0604030504040204" pitchFamily="50" charset="-128"/>
                </a:rPr>
                <a:t>が適している</a:t>
              </a:r>
              <a:endParaRPr kumimoji="1" lang="en-US" altLang="ja-JP" sz="1200" dirty="0">
                <a:solidFill>
                  <a:srgbClr val="3EAD92"/>
                </a:solidFill>
                <a:latin typeface="Meiryo UI" panose="020B0604030504040204" pitchFamily="50" charset="-128"/>
                <a:ea typeface="Meiryo UI" panose="020B0604030504040204" pitchFamily="50" charset="-128"/>
              </a:endParaRPr>
            </a:p>
          </p:txBody>
        </p:sp>
        <p:sp>
          <p:nvSpPr>
            <p:cNvPr id="72" name="テキスト ボックス 66">
              <a:extLst>
                <a:ext uri="{FF2B5EF4-FFF2-40B4-BE49-F238E27FC236}">
                  <a16:creationId xmlns:a16="http://schemas.microsoft.com/office/drawing/2014/main" id="{C94AD8E3-E078-C3DD-2509-3407FAF4A15F}"/>
                </a:ext>
              </a:extLst>
            </p:cNvPr>
            <p:cNvSpPr txBox="1"/>
            <p:nvPr/>
          </p:nvSpPr>
          <p:spPr>
            <a:xfrm>
              <a:off x="4485552" y="2245553"/>
              <a:ext cx="1564054"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buFont typeface="Trebuchet MS" panose="020B0603020202020204" pitchFamily="34" charset="0"/>
                <a:buChar char="​"/>
                <a:defRPr/>
              </a:pPr>
              <a:r>
                <a:rPr kumimoji="1" lang="en-US" altLang="ja-JP" sz="1200" dirty="0">
                  <a:solidFill>
                    <a:srgbClr val="575757"/>
                  </a:solidFill>
                  <a:latin typeface="Meiryo UI" panose="020B0604030504040204" pitchFamily="50" charset="-128"/>
                  <a:ea typeface="Meiryo UI" panose="020B0604030504040204" pitchFamily="50" charset="-128"/>
                </a:rPr>
                <a:t>XXXX</a:t>
              </a:r>
            </a:p>
            <a:p>
              <a:pPr marL="141883" lvl="1" indent="-141883" defTabSz="742950">
                <a:buClr>
                  <a:srgbClr val="FF8222"/>
                </a:buClr>
                <a:buFont typeface="Trebuchet MS" panose="020B0603020202020204" pitchFamily="34" charset="0"/>
                <a:buChar char="•"/>
                <a:defRPr/>
              </a:pPr>
              <a:r>
                <a:rPr kumimoji="1" lang="en-US" altLang="ja-JP" sz="1200" dirty="0">
                  <a:solidFill>
                    <a:srgbClr val="3EAD92"/>
                  </a:solidFill>
                  <a:latin typeface="Meiryo UI" panose="020B0604030504040204" pitchFamily="50" charset="-128"/>
                  <a:ea typeface="Meiryo UI" panose="020B0604030504040204" pitchFamily="50" charset="-128"/>
                </a:rPr>
                <a:t>LPWA</a:t>
              </a:r>
            </a:p>
            <a:p>
              <a:pPr marL="141883" lvl="1" indent="-141883" defTabSz="742950">
                <a:buClr>
                  <a:srgbClr val="FF8222"/>
                </a:buClr>
                <a:buFont typeface="Trebuchet MS" panose="020B0603020202020204" pitchFamily="34" charset="0"/>
                <a:buChar char="•"/>
                <a:defRPr/>
              </a:pPr>
              <a:r>
                <a:rPr kumimoji="1" lang="en-US" altLang="ja-JP" sz="1200" dirty="0">
                  <a:solidFill>
                    <a:srgbClr val="3EAD92"/>
                  </a:solidFill>
                  <a:latin typeface="Meiryo UI" panose="020B0604030504040204" pitchFamily="50" charset="-128"/>
                  <a:ea typeface="Meiryo UI" panose="020B0604030504040204" pitchFamily="50" charset="-128"/>
                </a:rPr>
                <a:t>Wi-Fi </a:t>
              </a:r>
              <a:r>
                <a:rPr kumimoji="1" lang="en-US" altLang="ja-JP" sz="1200" dirty="0" err="1">
                  <a:solidFill>
                    <a:srgbClr val="3EAD92"/>
                  </a:solidFill>
                  <a:latin typeface="Meiryo UI" panose="020B0604030504040204" pitchFamily="50" charset="-128"/>
                  <a:ea typeface="Meiryo UI" panose="020B0604030504040204" pitchFamily="50" charset="-128"/>
                </a:rPr>
                <a:t>Halow</a:t>
              </a:r>
              <a:endParaRPr kumimoji="1" lang="en-US" altLang="ja-JP" sz="1200" dirty="0">
                <a:solidFill>
                  <a:srgbClr val="3EAD92"/>
                </a:solidFill>
                <a:latin typeface="Meiryo UI" panose="020B0604030504040204" pitchFamily="50" charset="-128"/>
                <a:ea typeface="Meiryo UI" panose="020B0604030504040204" pitchFamily="50" charset="-128"/>
              </a:endParaRPr>
            </a:p>
            <a:p>
              <a:pPr defTabSz="742950">
                <a:defRPr/>
              </a:pPr>
              <a:endParaRPr kumimoji="1" lang="en-US" sz="1200" dirty="0">
                <a:solidFill>
                  <a:srgbClr val="575757"/>
                </a:solidFill>
                <a:latin typeface="Trebuchet MS" panose="020B0603020202020204" pitchFamily="34" charset="0"/>
                <a:ea typeface="Meiryo UI" panose="020B0604030504040204" pitchFamily="50" charset="-128"/>
              </a:endParaRPr>
            </a:p>
          </p:txBody>
        </p:sp>
        <p:sp>
          <p:nvSpPr>
            <p:cNvPr id="75" name="Textfeld 1">
              <a:extLst>
                <a:ext uri="{FF2B5EF4-FFF2-40B4-BE49-F238E27FC236}">
                  <a16:creationId xmlns:a16="http://schemas.microsoft.com/office/drawing/2014/main" id="{45E47305-82CD-4A06-981C-1408559E0B5F}"/>
                </a:ext>
              </a:extLst>
            </p:cNvPr>
            <p:cNvSpPr txBox="1"/>
            <p:nvPr>
              <p:custDataLst>
                <p:tags r:id="rId6"/>
              </p:custDataLst>
            </p:nvPr>
          </p:nvSpPr>
          <p:spPr>
            <a:xfrm>
              <a:off x="4485552" y="1889892"/>
              <a:ext cx="1564054" cy="269579"/>
            </a:xfrm>
            <a:prstGeom prst="rect">
              <a:avLst/>
            </a:prstGeom>
            <a:solidFill>
              <a:srgbClr val="FF8222">
                <a:lumMod val="40000"/>
                <a:lumOff val="60000"/>
              </a:srgbClr>
            </a:solidFill>
            <a:ln w="9525" cap="rnd" cmpd="sng" algn="ctr">
              <a:noFill/>
              <a:prstDash val="solid"/>
              <a:round/>
              <a:headEnd type="none" w="med" len="med"/>
              <a:tailEnd type="none" w="med" len="med"/>
            </a:ln>
            <a:effectLst/>
          </p:spPr>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42950">
                <a:spcAft>
                  <a:spcPts val="488"/>
                </a:spcAft>
                <a:defRPr/>
              </a:pPr>
              <a:r>
                <a:rPr lang="ja-JP" altLang="en-US" sz="1200" kern="0">
                  <a:sym typeface="Trebuchet MS" panose="020B0603020202020204" pitchFamily="34" charset="0"/>
                </a:rPr>
                <a:t>名称</a:t>
              </a:r>
            </a:p>
          </p:txBody>
        </p:sp>
        <p:sp>
          <p:nvSpPr>
            <p:cNvPr id="76" name="Textfeld 1">
              <a:extLst>
                <a:ext uri="{FF2B5EF4-FFF2-40B4-BE49-F238E27FC236}">
                  <a16:creationId xmlns:a16="http://schemas.microsoft.com/office/drawing/2014/main" id="{18C0A32F-FA80-C36B-A68C-6B026FAC9F9A}"/>
                </a:ext>
              </a:extLst>
            </p:cNvPr>
            <p:cNvSpPr txBox="1"/>
            <p:nvPr>
              <p:custDataLst>
                <p:tags r:id="rId7"/>
              </p:custDataLst>
            </p:nvPr>
          </p:nvSpPr>
          <p:spPr>
            <a:xfrm>
              <a:off x="6204984" y="1889892"/>
              <a:ext cx="3473851" cy="269579"/>
            </a:xfrm>
            <a:prstGeom prst="rect">
              <a:avLst/>
            </a:prstGeom>
            <a:solidFill>
              <a:srgbClr val="FFCDA7"/>
            </a:solidFill>
            <a:ln w="9525" cap="rnd" cmpd="sng" algn="ctr">
              <a:noFill/>
              <a:prstDash val="solid"/>
              <a:round/>
              <a:headEnd type="none" w="med" len="med"/>
              <a:tailEnd type="none" w="med" len="med"/>
            </a:ln>
            <a:effectLst/>
          </p:spPr>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42950">
                <a:spcAft>
                  <a:spcPts val="488"/>
                </a:spcAft>
                <a:defRPr/>
              </a:pPr>
              <a:r>
                <a:rPr lang="ja-JP" altLang="en-US" sz="1200" kern="0">
                  <a:sym typeface="Trebuchet MS" panose="020B0603020202020204" pitchFamily="34" charset="0"/>
                </a:rPr>
                <a:t>比較結果</a:t>
              </a:r>
            </a:p>
          </p:txBody>
        </p:sp>
        <p:sp>
          <p:nvSpPr>
            <p:cNvPr id="77" name="テキスト ボックス 76">
              <a:extLst>
                <a:ext uri="{FF2B5EF4-FFF2-40B4-BE49-F238E27FC236}">
                  <a16:creationId xmlns:a16="http://schemas.microsoft.com/office/drawing/2014/main" id="{C31268A9-BF78-4684-269A-7A46F9F819E2}"/>
                </a:ext>
              </a:extLst>
            </p:cNvPr>
            <p:cNvSpPr txBox="1"/>
            <p:nvPr/>
          </p:nvSpPr>
          <p:spPr>
            <a:xfrm>
              <a:off x="6204984" y="3667328"/>
              <a:ext cx="3473851"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8" name="テキスト ボックス 66">
              <a:extLst>
                <a:ext uri="{FF2B5EF4-FFF2-40B4-BE49-F238E27FC236}">
                  <a16:creationId xmlns:a16="http://schemas.microsoft.com/office/drawing/2014/main" id="{2F199CBB-6753-57B0-042E-0B921FF98B66}"/>
                </a:ext>
              </a:extLst>
            </p:cNvPr>
            <p:cNvSpPr txBox="1"/>
            <p:nvPr/>
          </p:nvSpPr>
          <p:spPr>
            <a:xfrm>
              <a:off x="4485552" y="3667328"/>
              <a:ext cx="1564054"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XXXX</a:t>
              </a:r>
              <a:endParaRPr kumimoji="1" lang="en-US" sz="1200" dirty="0">
                <a:solidFill>
                  <a:srgbClr val="575757"/>
                </a:solidFill>
                <a:latin typeface="Meiryo UI" panose="020B0604030504040204" pitchFamily="50" charset="-128"/>
                <a:ea typeface="Meiryo UI" panose="020B0604030504040204" pitchFamily="50" charset="-128"/>
              </a:endParaRPr>
            </a:p>
          </p:txBody>
        </p:sp>
        <p:sp>
          <p:nvSpPr>
            <p:cNvPr id="9" name="Rectangle 25">
              <a:extLst>
                <a:ext uri="{FF2B5EF4-FFF2-40B4-BE49-F238E27FC236}">
                  <a16:creationId xmlns:a16="http://schemas.microsoft.com/office/drawing/2014/main" id="{71D5A6A9-4156-CDF0-6860-E74FFFFB166E}"/>
                </a:ext>
              </a:extLst>
            </p:cNvPr>
            <p:cNvSpPr/>
            <p:nvPr/>
          </p:nvSpPr>
          <p:spPr>
            <a:xfrm>
              <a:off x="4485553" y="1276710"/>
              <a:ext cx="5193284" cy="515074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13" name="Straight Connector 71">
              <a:extLst>
                <a:ext uri="{FF2B5EF4-FFF2-40B4-BE49-F238E27FC236}">
                  <a16:creationId xmlns:a16="http://schemas.microsoft.com/office/drawing/2014/main" id="{64E33000-D8CB-8B49-02CB-274011BC8F62}"/>
                </a:ext>
              </a:extLst>
            </p:cNvPr>
            <p:cNvCxnSpPr>
              <a:cxnSpLocks/>
            </p:cNvCxnSpPr>
            <p:nvPr/>
          </p:nvCxnSpPr>
          <p:spPr>
            <a:xfrm>
              <a:off x="4485553" y="4993437"/>
              <a:ext cx="519328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71">
              <a:extLst>
                <a:ext uri="{FF2B5EF4-FFF2-40B4-BE49-F238E27FC236}">
                  <a16:creationId xmlns:a16="http://schemas.microsoft.com/office/drawing/2014/main" id="{BAF689C2-6F57-C206-93FA-C01656324681}"/>
                </a:ext>
              </a:extLst>
            </p:cNvPr>
            <p:cNvCxnSpPr>
              <a:cxnSpLocks/>
            </p:cNvCxnSpPr>
            <p:nvPr/>
          </p:nvCxnSpPr>
          <p:spPr>
            <a:xfrm>
              <a:off x="4485553" y="3567538"/>
              <a:ext cx="519328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E440D9C-D0BC-2CB6-6BBE-31F546D0F97E}"/>
                </a:ext>
              </a:extLst>
            </p:cNvPr>
            <p:cNvSpPr/>
            <p:nvPr/>
          </p:nvSpPr>
          <p:spPr>
            <a:xfrm>
              <a:off x="6246758" y="3505806"/>
              <a:ext cx="3088695" cy="581335"/>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9250" tIns="29250" rIns="29250" bIns="29250" rtlCol="0" anchor="t">
              <a:noAutofit/>
            </a:bodyPr>
            <a:lstStyle/>
            <a:p>
              <a:pPr marL="87750" lvl="1" defTabSz="742950">
                <a:buClr>
                  <a:srgbClr val="FF8222"/>
                </a:buClr>
                <a:defRPr/>
              </a:pPr>
              <a:r>
                <a:rPr kumimoji="1" lang="ja-JP" altLang="en-US" sz="1200" kern="0">
                  <a:solidFill>
                    <a:srgbClr val="575757"/>
                  </a:solidFill>
                  <a:latin typeface="Meiryo UI" panose="020B0604030504040204" pitchFamily="50" charset="-128"/>
                  <a:ea typeface="Meiryo UI" panose="020B0604030504040204" pitchFamily="50" charset="-128"/>
                </a:rPr>
                <a:t>他技術と比較した結果としての優位性・</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ja-JP" altLang="en-US" sz="1200" kern="0">
                  <a:solidFill>
                    <a:srgbClr val="575757"/>
                  </a:solidFill>
                  <a:latin typeface="Meiryo UI" panose="020B0604030504040204" pitchFamily="50" charset="-128"/>
                  <a:ea typeface="Meiryo UI" panose="020B0604030504040204" pitchFamily="50" charset="-128"/>
                </a:rPr>
                <a:t>合理性を記載すること</a:t>
              </a:r>
              <a:endParaRPr kumimoji="1" lang="en-US" altLang="ja-JP" sz="1200">
                <a:solidFill>
                  <a:srgbClr val="3EAD92"/>
                </a:solidFill>
                <a:latin typeface="Meiryo UI" panose="020B0604030504040204" pitchFamily="50" charset="-128"/>
                <a:ea typeface="Meiryo UI" panose="020B0604030504040204" pitchFamily="50" charset="-128"/>
              </a:endParaRPr>
            </a:p>
          </p:txBody>
        </p:sp>
      </p:grpSp>
      <p:sp>
        <p:nvSpPr>
          <p:cNvPr id="42" name="タイトル 16">
            <a:extLst>
              <a:ext uri="{FF2B5EF4-FFF2-40B4-BE49-F238E27FC236}">
                <a16:creationId xmlns:a16="http://schemas.microsoft.com/office/drawing/2014/main" id="{BD35D0E8-5706-4370-A245-3A264A0DF0AF}"/>
              </a:ext>
            </a:extLst>
          </p:cNvPr>
          <p:cNvSpPr>
            <a:spLocks noGrp="1"/>
          </p:cNvSpPr>
          <p:nvPr>
            <p:ph type="title"/>
          </p:nvPr>
        </p:nvSpPr>
        <p:spPr>
          <a:xfrm>
            <a:off x="976116" y="595697"/>
            <a:ext cx="8883347" cy="512448"/>
          </a:xfrm>
        </p:spPr>
        <p:txBody>
          <a:bodyPr vert="horz"/>
          <a:lstStyle/>
          <a:p>
            <a:r>
              <a:rPr kumimoji="1" lang="ja-JP" altLang="en-US" dirty="0">
                <a:solidFill>
                  <a:srgbClr val="FE9341"/>
                </a:solidFill>
                <a:latin typeface="Meiryo UI" panose="020B0604030504040204" pitchFamily="50" charset="-128"/>
                <a:ea typeface="Meiryo UI" panose="020B0604030504040204" pitchFamily="50" charset="-128"/>
              </a:rPr>
              <a:t>ソリューション等の採用理由</a:t>
            </a:r>
            <a:br>
              <a:rPr kumimoji="1" lang="en-US" altLang="ja-JP" dirty="0">
                <a:solidFill>
                  <a:srgbClr val="FE9341"/>
                </a:solidFill>
                <a:latin typeface="Meiryo UI" panose="020B0604030504040204" pitchFamily="50" charset="-128"/>
                <a:ea typeface="Meiryo UI" panose="020B0604030504040204" pitchFamily="50" charset="-128"/>
              </a:rPr>
            </a:br>
            <a:r>
              <a:rPr kumimoji="1" lang="ja-JP" altLang="en-US" sz="1300" dirty="0">
                <a:solidFill>
                  <a:srgbClr val="575757"/>
                </a:solidFill>
                <a:latin typeface="Meiryo UI" panose="020B0604030504040204" pitchFamily="50" charset="-128"/>
                <a:ea typeface="Meiryo UI" panose="020B0604030504040204" pitchFamily="50" charset="-128"/>
              </a:rPr>
              <a:t>無線通信技術の必要性・妥当性</a:t>
            </a:r>
            <a:endParaRPr lang="ja-JP" altLang="en-US" dirty="0">
              <a:latin typeface="Meiryo UI" panose="020B0604030504040204" pitchFamily="50" charset="-128"/>
            </a:endParaRPr>
          </a:p>
        </p:txBody>
      </p:sp>
      <p:sp>
        <p:nvSpPr>
          <p:cNvPr id="19" name="テキスト ボックス 18">
            <a:extLst>
              <a:ext uri="{FF2B5EF4-FFF2-40B4-BE49-F238E27FC236}">
                <a16:creationId xmlns:a16="http://schemas.microsoft.com/office/drawing/2014/main" id="{8D0F9585-850B-80C1-53BB-B49283D7EA6A}"/>
              </a:ext>
            </a:extLst>
          </p:cNvPr>
          <p:cNvSpPr txBox="1"/>
          <p:nvPr/>
        </p:nvSpPr>
        <p:spPr>
          <a:xfrm>
            <a:off x="4459491" y="5093231"/>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0" name="Textfeld 1">
            <a:extLst>
              <a:ext uri="{FF2B5EF4-FFF2-40B4-BE49-F238E27FC236}">
                <a16:creationId xmlns:a16="http://schemas.microsoft.com/office/drawing/2014/main" id="{63567635-521C-0D0C-119B-46B29FEA6E1E}"/>
              </a:ext>
            </a:extLst>
          </p:cNvPr>
          <p:cNvSpPr txBox="1"/>
          <p:nvPr>
            <p:custDataLst>
              <p:tags r:id="rId4"/>
            </p:custDataLst>
          </p:nvPr>
        </p:nvSpPr>
        <p:spPr>
          <a:xfrm>
            <a:off x="4459491" y="1276709"/>
            <a:ext cx="1958520" cy="556906"/>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許認可の状況</a:t>
            </a:r>
          </a:p>
        </p:txBody>
      </p:sp>
      <p:sp>
        <p:nvSpPr>
          <p:cNvPr id="21" name="テキスト ボックス 20">
            <a:extLst>
              <a:ext uri="{FF2B5EF4-FFF2-40B4-BE49-F238E27FC236}">
                <a16:creationId xmlns:a16="http://schemas.microsoft.com/office/drawing/2014/main" id="{12DB9465-ECF0-C2F0-3B16-1D06479BB0C7}"/>
              </a:ext>
            </a:extLst>
          </p:cNvPr>
          <p:cNvSpPr txBox="1"/>
          <p:nvPr/>
        </p:nvSpPr>
        <p:spPr>
          <a:xfrm>
            <a:off x="4459491" y="3667329"/>
            <a:ext cx="1958520"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3" name="テキスト ボックス 49">
            <a:extLst>
              <a:ext uri="{FF2B5EF4-FFF2-40B4-BE49-F238E27FC236}">
                <a16:creationId xmlns:a16="http://schemas.microsoft.com/office/drawing/2014/main" id="{847F97DD-879E-5750-6348-36F434575357}"/>
              </a:ext>
            </a:extLst>
          </p:cNvPr>
          <p:cNvSpPr txBox="1"/>
          <p:nvPr/>
        </p:nvSpPr>
        <p:spPr>
          <a:xfrm>
            <a:off x="4459491" y="2241428"/>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a:p>
            <a:pPr defTabSz="742950">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免許取得済</a:t>
            </a:r>
          </a:p>
          <a:p>
            <a:pPr defTabSz="742950">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免許取得に向けて事前調整中</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4" name="Rectangle 25">
            <a:extLst>
              <a:ext uri="{FF2B5EF4-FFF2-40B4-BE49-F238E27FC236}">
                <a16:creationId xmlns:a16="http://schemas.microsoft.com/office/drawing/2014/main" id="{E961FD88-686C-7904-64B3-E80FC4BA024F}"/>
              </a:ext>
            </a:extLst>
          </p:cNvPr>
          <p:cNvSpPr/>
          <p:nvPr/>
        </p:nvSpPr>
        <p:spPr>
          <a:xfrm>
            <a:off x="4459491" y="1276710"/>
            <a:ext cx="1958520" cy="515074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25" name="Straight Connector 71">
            <a:extLst>
              <a:ext uri="{FF2B5EF4-FFF2-40B4-BE49-F238E27FC236}">
                <a16:creationId xmlns:a16="http://schemas.microsoft.com/office/drawing/2014/main" id="{A4C61CDF-3920-B1DA-0037-40FE7FAF793E}"/>
              </a:ext>
            </a:extLst>
          </p:cNvPr>
          <p:cNvCxnSpPr>
            <a:cxnSpLocks/>
          </p:cNvCxnSpPr>
          <p:nvPr/>
        </p:nvCxnSpPr>
        <p:spPr>
          <a:xfrm>
            <a:off x="4459490" y="4993437"/>
            <a:ext cx="195852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71">
            <a:extLst>
              <a:ext uri="{FF2B5EF4-FFF2-40B4-BE49-F238E27FC236}">
                <a16:creationId xmlns:a16="http://schemas.microsoft.com/office/drawing/2014/main" id="{2B3BF4CC-68B7-0697-8252-E40B618A6699}"/>
              </a:ext>
            </a:extLst>
          </p:cNvPr>
          <p:cNvCxnSpPr>
            <a:cxnSpLocks/>
          </p:cNvCxnSpPr>
          <p:nvPr/>
        </p:nvCxnSpPr>
        <p:spPr>
          <a:xfrm>
            <a:off x="4459490" y="3567538"/>
            <a:ext cx="195852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 name="Rectangle 217">
            <a:extLst>
              <a:ext uri="{FF2B5EF4-FFF2-40B4-BE49-F238E27FC236}">
                <a16:creationId xmlns:a16="http://schemas.microsoft.com/office/drawing/2014/main" id="{971628FD-070D-9BEF-0185-6A41BDA0B7CC}"/>
              </a:ext>
            </a:extLst>
          </p:cNvPr>
          <p:cNvSpPr/>
          <p:nvPr/>
        </p:nvSpPr>
        <p:spPr>
          <a:xfrm>
            <a:off x="408388" y="201543"/>
            <a:ext cx="3903492" cy="196723"/>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defRPr/>
            </a:pPr>
            <a:r>
              <a:rPr kumimoji="1" lang="ja-JP" altLang="en-US" sz="1200" kern="0" dirty="0">
                <a:solidFill>
                  <a:srgbClr val="575757"/>
                </a:solidFill>
                <a:latin typeface="Meiryo UI" panose="020B0604030504040204" pitchFamily="50" charset="-128"/>
                <a:ea typeface="Meiryo UI" panose="020B0604030504040204" pitchFamily="50" charset="-128"/>
              </a:rPr>
              <a:t>評価の観点：通信インフラ整備の必要性</a:t>
            </a:r>
            <a:endParaRPr kumimoji="1" lang="en-US" altLang="ja-JP" sz="1200" kern="0" dirty="0">
              <a:solidFill>
                <a:srgbClr val="575757"/>
              </a:solidFill>
              <a:latin typeface="Meiryo UI" panose="020B0604030504040204" pitchFamily="50" charset="-128"/>
              <a:ea typeface="Meiryo UI" panose="020B0604030504040204" pitchFamily="50" charset="-128"/>
            </a:endParaRPr>
          </a:p>
        </p:txBody>
      </p:sp>
      <p:sp>
        <p:nvSpPr>
          <p:cNvPr id="27" name="Oval 20">
            <a:extLst>
              <a:ext uri="{FF2B5EF4-FFF2-40B4-BE49-F238E27FC236}">
                <a16:creationId xmlns:a16="http://schemas.microsoft.com/office/drawing/2014/main" id="{FFEB2F72-27B7-FD56-5F7E-5AC163BCD667}"/>
              </a:ext>
            </a:extLst>
          </p:cNvPr>
          <p:cNvSpPr>
            <a:spLocks noChangeAspect="1" noChangeArrowheads="1"/>
          </p:cNvSpPr>
          <p:nvPr/>
        </p:nvSpPr>
        <p:spPr>
          <a:xfrm>
            <a:off x="651426" y="606607"/>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1" name="テキスト ボックス 42">
            <a:extLst>
              <a:ext uri="{FF2B5EF4-FFF2-40B4-BE49-F238E27FC236}">
                <a16:creationId xmlns:a16="http://schemas.microsoft.com/office/drawing/2014/main" id="{0293CF52-61AA-7BB7-F1A9-B8BBD75786EC}"/>
              </a:ext>
            </a:extLst>
          </p:cNvPr>
          <p:cNvSpPr txBox="1"/>
          <p:nvPr/>
        </p:nvSpPr>
        <p:spPr>
          <a:xfrm>
            <a:off x="580850" y="398266"/>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 name="Rectangle 217">
            <a:extLst>
              <a:ext uri="{FF2B5EF4-FFF2-40B4-BE49-F238E27FC236}">
                <a16:creationId xmlns:a16="http://schemas.microsoft.com/office/drawing/2014/main" id="{F6B48B8E-E7EC-174B-73EB-45636F965C0E}"/>
              </a:ext>
            </a:extLst>
          </p:cNvPr>
          <p:cNvSpPr/>
          <p:nvPr/>
        </p:nvSpPr>
        <p:spPr>
          <a:xfrm>
            <a:off x="408388" y="1293"/>
            <a:ext cx="3903492"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605313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6">
            <a:extLst>
              <a:ext uri="{FF2B5EF4-FFF2-40B4-BE49-F238E27FC236}">
                <a16:creationId xmlns:a16="http://schemas.microsoft.com/office/drawing/2014/main" id="{CD599AA1-9E53-9F50-326E-00B1A1452A0C}"/>
              </a:ext>
            </a:extLst>
          </p:cNvPr>
          <p:cNvSpPr>
            <a:spLocks noGrp="1"/>
          </p:cNvSpPr>
          <p:nvPr>
            <p:ph type="title"/>
          </p:nvPr>
        </p:nvSpPr>
        <p:spPr>
          <a:xfrm>
            <a:off x="983931" y="618461"/>
            <a:ext cx="8883347" cy="332399"/>
          </a:xfrm>
        </p:spPr>
        <p:txBody>
          <a:bodyPr vert="horz"/>
          <a:lstStyle/>
          <a:p>
            <a:r>
              <a:rPr lang="ja-JP" altLang="en-US" dirty="0">
                <a:latin typeface="Meiryo UI" panose="020B0604030504040204" pitchFamily="50" charset="-128"/>
              </a:rPr>
              <a:t>費用</a:t>
            </a:r>
          </a:p>
        </p:txBody>
      </p:sp>
      <p:graphicFrame>
        <p:nvGraphicFramePr>
          <p:cNvPr id="2030" name="表 2"/>
          <p:cNvGraphicFramePr>
            <a:graphicFrameLocks noGrp="1"/>
          </p:cNvGraphicFramePr>
          <p:nvPr>
            <p:extLst>
              <p:ext uri="{D42A27DB-BD31-4B8C-83A1-F6EECF244321}">
                <p14:modId xmlns:p14="http://schemas.microsoft.com/office/powerpoint/2010/main" val="2412267328"/>
              </p:ext>
            </p:extLst>
          </p:nvPr>
        </p:nvGraphicFramePr>
        <p:xfrm>
          <a:off x="543910" y="964534"/>
          <a:ext cx="10791498" cy="4901164"/>
        </p:xfrm>
        <a:graphic>
          <a:graphicData uri="http://schemas.openxmlformats.org/drawingml/2006/table">
            <a:tbl>
              <a:tblPr/>
              <a:tblGrid>
                <a:gridCol w="42944">
                  <a:extLst>
                    <a:ext uri="{9D8B030D-6E8A-4147-A177-3AD203B41FA5}">
                      <a16:colId xmlns:a16="http://schemas.microsoft.com/office/drawing/2014/main" val="20000"/>
                    </a:ext>
                  </a:extLst>
                </a:gridCol>
                <a:gridCol w="128978">
                  <a:extLst>
                    <a:ext uri="{9D8B030D-6E8A-4147-A177-3AD203B41FA5}">
                      <a16:colId xmlns:a16="http://schemas.microsoft.com/office/drawing/2014/main" val="20001"/>
                    </a:ext>
                  </a:extLst>
                </a:gridCol>
                <a:gridCol w="159601">
                  <a:extLst>
                    <a:ext uri="{9D8B030D-6E8A-4147-A177-3AD203B41FA5}">
                      <a16:colId xmlns:a16="http://schemas.microsoft.com/office/drawing/2014/main" val="20002"/>
                    </a:ext>
                  </a:extLst>
                </a:gridCol>
                <a:gridCol w="810279">
                  <a:extLst>
                    <a:ext uri="{9D8B030D-6E8A-4147-A177-3AD203B41FA5}">
                      <a16:colId xmlns:a16="http://schemas.microsoft.com/office/drawing/2014/main" val="20003"/>
                    </a:ext>
                  </a:extLst>
                </a:gridCol>
                <a:gridCol w="1632837">
                  <a:extLst>
                    <a:ext uri="{9D8B030D-6E8A-4147-A177-3AD203B41FA5}">
                      <a16:colId xmlns:a16="http://schemas.microsoft.com/office/drawing/2014/main" val="20004"/>
                    </a:ext>
                  </a:extLst>
                </a:gridCol>
                <a:gridCol w="4493370">
                  <a:extLst>
                    <a:ext uri="{9D8B030D-6E8A-4147-A177-3AD203B41FA5}">
                      <a16:colId xmlns:a16="http://schemas.microsoft.com/office/drawing/2014/main" val="20005"/>
                    </a:ext>
                  </a:extLst>
                </a:gridCol>
                <a:gridCol w="675232">
                  <a:extLst>
                    <a:ext uri="{9D8B030D-6E8A-4147-A177-3AD203B41FA5}">
                      <a16:colId xmlns:a16="http://schemas.microsoft.com/office/drawing/2014/main" val="20006"/>
                    </a:ext>
                  </a:extLst>
                </a:gridCol>
                <a:gridCol w="503356">
                  <a:extLst>
                    <a:ext uri="{9D8B030D-6E8A-4147-A177-3AD203B41FA5}">
                      <a16:colId xmlns:a16="http://schemas.microsoft.com/office/drawing/2014/main" val="20007"/>
                    </a:ext>
                  </a:extLst>
                </a:gridCol>
                <a:gridCol w="773450">
                  <a:extLst>
                    <a:ext uri="{9D8B030D-6E8A-4147-A177-3AD203B41FA5}">
                      <a16:colId xmlns:a16="http://schemas.microsoft.com/office/drawing/2014/main" val="20008"/>
                    </a:ext>
                  </a:extLst>
                </a:gridCol>
                <a:gridCol w="1571451">
                  <a:extLst>
                    <a:ext uri="{9D8B030D-6E8A-4147-A177-3AD203B41FA5}">
                      <a16:colId xmlns:a16="http://schemas.microsoft.com/office/drawing/2014/main" val="20009"/>
                    </a:ext>
                  </a:extLst>
                </a:gridCol>
              </a:tblGrid>
              <a:tr h="261973">
                <a:tc gridSpan="5">
                  <a:txBody>
                    <a:bodyPr/>
                    <a:lstStyle/>
                    <a:p>
                      <a:pPr algn="ctr" fontAlgn="ctr"/>
                      <a:r>
                        <a:rPr lang="ja-JP" altLang="en-US" sz="1100" b="1" i="0" u="none" strike="noStrike" dirty="0">
                          <a:solidFill>
                            <a:schemeClr val="bg1"/>
                          </a:solidFill>
                          <a:effectLst/>
                          <a:latin typeface="Meiryo UI" panose="020B0604030504040204" pitchFamily="50" charset="-128"/>
                          <a:ea typeface="Meiryo UI" panose="020B0604030504040204" pitchFamily="50" charset="-128"/>
                        </a:rPr>
                        <a:t>項　　目</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1" i="0" u="none" strike="noStrike" dirty="0">
                          <a:solidFill>
                            <a:schemeClr val="bg1"/>
                          </a:solidFill>
                          <a:effectLst/>
                          <a:latin typeface="Meiryo UI" panose="020B0604030504040204" pitchFamily="50" charset="-128"/>
                          <a:ea typeface="Meiryo UI" panose="020B0604030504040204" pitchFamily="50" charset="-128"/>
                        </a:rPr>
                        <a:t>積算内容</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100" b="1" i="0" u="none" strike="noStrike" dirty="0">
                          <a:solidFill>
                            <a:schemeClr val="bg1"/>
                          </a:solidFill>
                          <a:effectLst/>
                          <a:latin typeface="Meiryo UI" panose="020B0604030504040204" pitchFamily="50" charset="-128"/>
                          <a:ea typeface="Meiryo UI" panose="020B0604030504040204" pitchFamily="50" charset="-128"/>
                        </a:rPr>
                        <a:t>金額［円］</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extLst>
                  <a:ext uri="{0D108BD9-81ED-4DB2-BD59-A6C34878D82A}">
                    <a16:rowId xmlns:a16="http://schemas.microsoft.com/office/drawing/2014/main" val="10000"/>
                  </a:ext>
                </a:extLst>
              </a:tr>
              <a:tr h="243634">
                <a:tc gridSpan="4">
                  <a:txBody>
                    <a:bodyPr/>
                    <a:lstStyle/>
                    <a:p>
                      <a:pPr algn="ctr" fontAlgn="t"/>
                      <a:r>
                        <a:rPr lang="en-US" altLang="ja-JP" sz="1100" b="0" i="0" u="none" strike="noStrike" dirty="0">
                          <a:effectLst/>
                          <a:latin typeface="Meiryo UI" panose="020B0604030504040204" pitchFamily="50" charset="-128"/>
                          <a:ea typeface="Meiryo UI" panose="020B0604030504040204" pitchFamily="50" charset="-128"/>
                        </a:rPr>
                        <a:t>1.</a:t>
                      </a:r>
                      <a:r>
                        <a:rPr lang="ja-JP" altLang="en-US" sz="1100" b="0" i="0" u="none" strike="noStrike" dirty="0">
                          <a:effectLst/>
                          <a:latin typeface="Meiryo UI" panose="020B0604030504040204" pitchFamily="50" charset="-128"/>
                          <a:ea typeface="Meiryo UI" panose="020B0604030504040204" pitchFamily="50" charset="-128"/>
                        </a:rPr>
                        <a:t>直接経費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例）</a:t>
                      </a:r>
                    </a:p>
                  </a:txBody>
                  <a:tcPr marL="3757" marR="3757" marT="3757" marB="0">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dirty="0">
                          <a:solidFill>
                            <a:srgbClr val="0000FF"/>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8727">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1100" b="0" i="0" u="none" strike="noStrike" dirty="0">
                          <a:effectLst/>
                          <a:latin typeface="Meiryo UI" panose="020B0604030504040204" pitchFamily="50" charset="-128"/>
                          <a:ea typeface="Meiryo UI" panose="020B0604030504040204" pitchFamily="50" charset="-128"/>
                        </a:rPr>
                        <a:t>Ⅰ</a:t>
                      </a:r>
                      <a:r>
                        <a:rPr lang="zh-TW" altLang="en-US" sz="1100" b="0" i="0" u="none" strike="noStrike" dirty="0">
                          <a:effectLst/>
                          <a:latin typeface="Meiryo UI" panose="020B0604030504040204" pitchFamily="50" charset="-128"/>
                          <a:ea typeface="Meiryo UI" panose="020B0604030504040204" pitchFamily="50" charset="-128"/>
                        </a:rPr>
                        <a:t>．物品費（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2"/>
                  </a:ext>
                </a:extLst>
              </a:tr>
              <a:tr h="241146">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１．設備備品費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gridSpan="2">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機器名（単価・個数を記載、リース・レンタルの場合は期間も記載）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r"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3"/>
                  </a:ext>
                </a:extLst>
              </a:tr>
              <a:tr h="192803">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２．消耗品費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○○部品   *</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数量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08727">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ja-JP" sz="1100" b="0" i="0" u="none" strike="noStrike" dirty="0">
                          <a:effectLst/>
                          <a:latin typeface="Meiryo UI" panose="020B0604030504040204" pitchFamily="50" charset="-128"/>
                          <a:ea typeface="Meiryo UI" panose="020B0604030504040204" pitchFamily="50" charset="-128"/>
                        </a:rPr>
                        <a:t>Ⅱ</a:t>
                      </a:r>
                      <a:r>
                        <a:rPr lang="ja-JP" altLang="en-US" sz="1100" b="0" i="0" u="none" strike="noStrike" dirty="0" err="1">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人件費・謝金（</a:t>
                      </a:r>
                      <a:r>
                        <a:rPr lang="en-US" altLang="ja-JP" sz="1100" b="0" i="0" u="none" strike="noStrike" dirty="0">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２、３）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dirty="0">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5"/>
                  </a:ext>
                </a:extLst>
              </a:tr>
              <a:tr h="160875">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１．事業担当者費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　　　  　 *</a:t>
                      </a:r>
                      <a:r>
                        <a:rPr lang="en-US" altLang="zh-TW" sz="1100" b="0" i="1" u="none" strike="noStrike" dirty="0">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zh-TW" sz="1100" b="0" i="1" u="none" strike="noStrike" dirty="0">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6"/>
                  </a:ext>
                </a:extLst>
              </a:tr>
              <a:tr h="216708">
                <a:tc gridSpan="2">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２．事業補助者費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　　　　　 *</a:t>
                      </a:r>
                      <a:r>
                        <a:rPr lang="en-US" altLang="zh-TW" sz="1100" b="0" i="1" u="none" strike="noStrike" dirty="0">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zh-TW" sz="1100" b="0" i="1" u="none" strike="noStrike" dirty="0">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7"/>
                  </a:ext>
                </a:extLst>
              </a:tr>
              <a:tr h="208727">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３．謝金</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○○に関する謝金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1100" b="0" i="0" u="none" strike="noStrike" dirty="0">
                          <a:effectLst/>
                          <a:latin typeface="Meiryo UI" panose="020B0604030504040204" pitchFamily="50" charset="-128"/>
                          <a:ea typeface="Meiryo UI" panose="020B0604030504040204" pitchFamily="50" charset="-128"/>
                        </a:rPr>
                        <a:t>Ⅲ</a:t>
                      </a:r>
                      <a:r>
                        <a:rPr lang="zh-TW" altLang="en-US" sz="1100" b="0" i="0" u="none" strike="noStrike" dirty="0">
                          <a:effectLst/>
                          <a:latin typeface="Meiryo UI" panose="020B0604030504040204" pitchFamily="50" charset="-128"/>
                          <a:ea typeface="Meiryo UI" panose="020B0604030504040204" pitchFamily="50" charset="-128"/>
                        </a:rPr>
                        <a:t>．旅費（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dirty="0">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9"/>
                  </a:ext>
                </a:extLst>
              </a:tr>
              <a:tr h="208727">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１．旅費</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0"/>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２．委員等旅費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1"/>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３．委員等調査費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2">
                  <a:txBody>
                    <a:bodyPr/>
                    <a:lstStyle/>
                    <a:p>
                      <a:pPr algn="l" fontAlgn="t"/>
                      <a:r>
                        <a:rPr lang="en-US" altLang="ja-JP" sz="1100" b="0" i="0" u="none" strike="noStrike" dirty="0">
                          <a:effectLst/>
                          <a:latin typeface="Meiryo UI" panose="020B0604030504040204" pitchFamily="50" charset="-128"/>
                          <a:ea typeface="Meiryo UI" panose="020B0604030504040204" pitchFamily="50" charset="-128"/>
                        </a:rPr>
                        <a:t>Ⅳ</a:t>
                      </a:r>
                      <a:r>
                        <a:rPr lang="ja-JP" altLang="en-US" sz="1100" b="0" i="0" u="none" strike="noStrike" dirty="0" err="1">
                          <a:effectLst/>
                          <a:latin typeface="Meiryo UI" panose="020B0604030504040204" pitchFamily="50" charset="-128"/>
                          <a:ea typeface="Meiryo UI" panose="020B0604030504040204" pitchFamily="50" charset="-128"/>
                        </a:rPr>
                        <a:t>．</a:t>
                      </a:r>
                      <a:r>
                        <a:rPr lang="ja-JP" altLang="en-US" sz="1100" b="0" i="0" u="none" strike="noStrike" dirty="0">
                          <a:effectLst/>
                          <a:latin typeface="Meiryo UI" panose="020B0604030504040204" pitchFamily="50" charset="-128"/>
                          <a:ea typeface="Meiryo UI" panose="020B0604030504040204" pitchFamily="50" charset="-128"/>
                        </a:rPr>
                        <a:t>その他</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pPr algn="l" fontAlgn="t"/>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1100" b="0" i="0" u="none" strike="noStrike" dirty="0">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3"/>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１．外注費（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1100" b="0" i="1" u="none" strike="noStrike" dirty="0">
                          <a:solidFill>
                            <a:srgbClr val="00B050"/>
                          </a:solidFill>
                          <a:effectLst/>
                          <a:latin typeface="Meiryo UI" panose="020B0604030504040204" pitchFamily="50" charset="-128"/>
                          <a:ea typeface="Meiryo UI" panose="020B0604030504040204" pitchFamily="50" charset="-128"/>
                        </a:rPr>
                        <a:t>保守費、改造修理費、業務請負等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4"/>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２．印刷製本費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印刷・製本代等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5"/>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３．会議費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会場借料等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6"/>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４．通信運搬費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回線使用料  *</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7"/>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dirty="0">
                          <a:effectLst/>
                          <a:latin typeface="Meiryo UI" panose="020B0604030504040204" pitchFamily="50" charset="-128"/>
                          <a:ea typeface="Meiryo UI" panose="020B0604030504040204" pitchFamily="50" charset="-128"/>
                        </a:rPr>
                        <a:t>５．光熱水料</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光熱費　　  *</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8"/>
                  </a:ext>
                </a:extLst>
              </a:tr>
              <a:tr h="160875">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gridSpan="2">
                  <a:txBody>
                    <a:bodyPr/>
                    <a:lstStyle/>
                    <a:p>
                      <a:pPr algn="l" fontAlgn="t"/>
                      <a:r>
                        <a:rPr lang="ja-JP" altLang="en-US" sz="1100" b="0" i="0" u="none" strike="noStrike" dirty="0">
                          <a:effectLst/>
                          <a:latin typeface="Meiryo UI" panose="020B0604030504040204" pitchFamily="50" charset="-128"/>
                          <a:ea typeface="Meiryo UI" panose="020B0604030504040204" pitchFamily="50" charset="-128"/>
                        </a:rPr>
                        <a:t>６．その他（諸経費）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dirty="0">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dirty="0">
                          <a:solidFill>
                            <a:srgbClr val="00B050"/>
                          </a:solidFill>
                          <a:effectLst/>
                          <a:latin typeface="Meiryo UI" panose="020B0604030504040204" pitchFamily="50" charset="-128"/>
                          <a:ea typeface="Meiryo UI" panose="020B0604030504040204" pitchFamily="50" charset="-128"/>
                        </a:rPr>
                        <a:t>詳細に記入のこと。</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60875">
                <a:tc gridSpan="5">
                  <a:txBody>
                    <a:bodyPr/>
                    <a:lstStyle/>
                    <a:p>
                      <a:pPr algn="ctr" fontAlgn="ctr"/>
                      <a:r>
                        <a:rPr lang="zh-TW" altLang="en-US" sz="1100" b="0" i="0" u="none" strike="noStrike" dirty="0">
                          <a:effectLst/>
                          <a:latin typeface="Meiryo UI" panose="020B0604030504040204" pitchFamily="50" charset="-128"/>
                          <a:ea typeface="Meiryo UI" panose="020B0604030504040204" pitchFamily="50" charset="-128"/>
                        </a:rPr>
                        <a:t>　合　　　　計</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en-US" altLang="ja-JP" sz="1100" b="0" i="0" u="none" strike="noStrike" dirty="0">
                          <a:effectLst/>
                          <a:latin typeface="Meiryo UI" panose="020B0604030504040204" pitchFamily="50" charset="-128"/>
                          <a:ea typeface="Meiryo UI" panose="020B0604030504040204" pitchFamily="50" charset="-128"/>
                        </a:rPr>
                        <a:t>Ⅰ</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Ⅱ</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Ⅲ</a:t>
                      </a: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Ⅳ</a:t>
                      </a:r>
                    </a:p>
                  </a:txBody>
                  <a:tcPr marL="3757" marR="3757" marT="3757"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318224">
                <a:tc gridSpan="2">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p>
                      <a:pPr algn="r" fontAlgn="ctr"/>
                      <a:r>
                        <a:rPr lang="ja-JP" altLang="en-US" sz="1100" b="0" i="0" u="none" strike="noStrike" dirty="0">
                          <a:effectLst/>
                          <a:latin typeface="Meiryo UI" panose="020B0604030504040204" pitchFamily="50" charset="-128"/>
                          <a:ea typeface="Meiryo UI" panose="020B0604030504040204" pitchFamily="50" charset="-128"/>
                        </a:rPr>
                        <a:t>（壱円未満は端数切捨）</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ctr"/>
                      <a:endParaRPr lang="ja-JP" altLang="en-US" sz="1100" b="0" i="0" u="none" strike="noStrike" dirty="0">
                        <a:effectLst/>
                        <a:latin typeface="Meiryo UI" panose="020B0604030504040204" pitchFamily="50" charset="-128"/>
                        <a:ea typeface="Meiryo UI" panose="020B0604030504040204" pitchFamily="50" charset="-128"/>
                      </a:endParaRPr>
                    </a:p>
                  </a:txBody>
                  <a:tcPr marL="3757" marR="3757" marT="375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60875">
                <a:tc gridSpan="5">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２．一般管理費（</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４）</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Ⅰ</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Ⅱ</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Ⅲ</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Ⅳ</a:t>
                      </a:r>
                      <a:r>
                        <a:rPr lang="zh-TW" altLang="en-US" sz="1100" b="0" i="0" u="none" strike="noStrike" dirty="0">
                          <a:effectLst/>
                          <a:latin typeface="Meiryo UI" panose="020B0604030504040204" pitchFamily="50" charset="-128"/>
                          <a:ea typeface="Meiryo UI" panose="020B0604030504040204" pitchFamily="50" charset="-128"/>
                        </a:rPr>
                        <a:t>）</a:t>
                      </a:r>
                      <a:r>
                        <a:rPr lang="en-US" altLang="zh-TW" sz="1100" b="0" i="0" u="none" strike="noStrike" dirty="0">
                          <a:effectLst/>
                          <a:latin typeface="Meiryo UI" panose="020B0604030504040204" pitchFamily="50" charset="-128"/>
                          <a:ea typeface="Meiryo UI" panose="020B0604030504040204" pitchFamily="50" charset="-128"/>
                        </a:rPr>
                        <a:t>×</a:t>
                      </a:r>
                      <a:r>
                        <a:rPr lang="zh-TW" altLang="en-US" sz="1100" b="0" i="0" u="none" strike="noStrike" dirty="0">
                          <a:effectLst/>
                          <a:latin typeface="Meiryo UI" panose="020B0604030504040204" pitchFamily="50" charset="-128"/>
                          <a:ea typeface="Meiryo UI" panose="020B0604030504040204" pitchFamily="50" charset="-128"/>
                        </a:rPr>
                        <a:t>一般管理費率　</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a:t>
                      </a:r>
                      <a:r>
                        <a:rPr lang="en-US" altLang="zh-TW" sz="1100" b="0" i="1" u="none" strike="noStrike" dirty="0">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dirty="0">
                          <a:solidFill>
                            <a:srgbClr val="FF0000"/>
                          </a:solidFill>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0875">
                <a:tc>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60875">
                <a:tc gridSpan="5">
                  <a:txBody>
                    <a:bodyPr/>
                    <a:lstStyle/>
                    <a:p>
                      <a:pPr algn="l" fontAlgn="ctr"/>
                      <a:r>
                        <a:rPr lang="ja-JP" altLang="en-US" sz="1100" b="0" i="0" u="none" strike="noStrike" dirty="0">
                          <a:effectLst/>
                          <a:latin typeface="Meiryo UI" panose="020B0604030504040204" pitchFamily="50" charset="-128"/>
                          <a:ea typeface="Meiryo UI" panose="020B0604030504040204" pitchFamily="50" charset="-128"/>
                        </a:rPr>
                        <a:t>３．総　額</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zh-TW" altLang="en-US" sz="1100" b="0" i="0" u="none" strike="noStrike" dirty="0">
                          <a:effectLst/>
                          <a:latin typeface="Meiryo UI" panose="020B0604030504040204" pitchFamily="50" charset="-128"/>
                          <a:ea typeface="Meiryo UI" panose="020B0604030504040204" pitchFamily="50" charset="-128"/>
                        </a:rPr>
                        <a:t>１．直接経費　＋　２．一般管理費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dirty="0">
                          <a:effectLst/>
                          <a:latin typeface="Meiryo UI" panose="020B0604030504040204" pitchFamily="50" charset="-128"/>
                          <a:ea typeface="Meiryo UI" panose="020B0604030504040204" pitchFamily="50" charset="-128"/>
                        </a:rPr>
                        <a:t>**</a:t>
                      </a:r>
                      <a:r>
                        <a:rPr lang="en-US" altLang="ja-JP" sz="1100" b="0" i="0" u="none" strike="noStrike" dirty="0">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2031" name="正方形/長方形 3"/>
          <p:cNvSpPr/>
          <p:nvPr/>
        </p:nvSpPr>
        <p:spPr>
          <a:xfrm>
            <a:off x="622738" y="5867469"/>
            <a:ext cx="10176221" cy="1015663"/>
          </a:xfrm>
          <a:prstGeom prst="rect">
            <a:avLst/>
          </a:prstGeom>
        </p:spPr>
        <p:txBody>
          <a:bodyPr wrap="square">
            <a:spAutoFit/>
          </a:bodyPr>
          <a:lstStyle/>
          <a:p>
            <a:pPr eaLnBrk="0" fontAlgn="base" hangingPunct="0">
              <a:spcBef>
                <a:spcPct val="0"/>
              </a:spcBef>
              <a:spcAft>
                <a:spcPct val="0"/>
              </a:spcAft>
              <a:defRPr/>
            </a:pPr>
            <a:r>
              <a:rPr kumimoji="1" lang="ja-JP" altLang="en-US" sz="1000" dirty="0">
                <a:solidFill>
                  <a:srgbClr val="000000"/>
                </a:solidFill>
                <a:latin typeface="Meiryo UI" panose="020B0604030504040204" pitchFamily="50" charset="-128"/>
                <a:ea typeface="Meiryo UI" panose="020B0604030504040204" pitchFamily="50" charset="-128"/>
              </a:rPr>
              <a:t>≪注意事項≫</a:t>
            </a:r>
          </a:p>
          <a:p>
            <a:pPr eaLnBrk="0" fontAlgn="base" hangingPunct="0">
              <a:spcBef>
                <a:spcPct val="0"/>
              </a:spcBef>
              <a:spcAft>
                <a:spcPct val="0"/>
              </a:spcAft>
              <a:defRPr/>
            </a:pPr>
            <a:r>
              <a:rPr kumimoji="1" lang="ja-JP" altLang="en-US" sz="1000" b="1" u="sng" dirty="0">
                <a:solidFill>
                  <a:srgbClr val="FF0000"/>
                </a:solidFill>
                <a:latin typeface="Meiryo UI" panose="020B0604030504040204" pitchFamily="50" charset="-128"/>
                <a:ea typeface="Meiryo UI" panose="020B0604030504040204" pitchFamily="50" charset="-128"/>
              </a:rPr>
              <a:t>（</a:t>
            </a:r>
            <a:r>
              <a:rPr kumimoji="1" lang="en-US" altLang="ja-JP" sz="1000" b="1" u="sng" dirty="0">
                <a:solidFill>
                  <a:srgbClr val="FF0000"/>
                </a:solidFill>
                <a:latin typeface="Meiryo UI" panose="020B0604030504040204" pitchFamily="50" charset="-128"/>
                <a:ea typeface="Meiryo UI" panose="020B0604030504040204" pitchFamily="50" charset="-128"/>
              </a:rPr>
              <a:t>※</a:t>
            </a:r>
            <a:r>
              <a:rPr kumimoji="1" lang="ja-JP" altLang="en-US" sz="1000" b="1" u="sng" dirty="0">
                <a:solidFill>
                  <a:srgbClr val="FF0000"/>
                </a:solidFill>
                <a:latin typeface="Meiryo UI" panose="020B0604030504040204" pitchFamily="50" charset="-128"/>
                <a:ea typeface="Meiryo UI" panose="020B0604030504040204" pitchFamily="50" charset="-128"/>
              </a:rPr>
              <a:t>１）「</a:t>
            </a:r>
            <a:r>
              <a:rPr kumimoji="1" lang="en-US" altLang="ja-JP" sz="1000" b="1" u="sng" dirty="0">
                <a:solidFill>
                  <a:srgbClr val="FF0000"/>
                </a:solidFill>
                <a:latin typeface="Meiryo UI" panose="020B0604030504040204" pitchFamily="50" charset="-128"/>
                <a:ea typeface="Meiryo UI" panose="020B0604030504040204" pitchFamily="50" charset="-128"/>
              </a:rPr>
              <a:t>Ⅰ</a:t>
            </a:r>
            <a:r>
              <a:rPr kumimoji="1" lang="ja-JP" altLang="en-US" sz="1000" b="1" u="sng" dirty="0" err="1">
                <a:solidFill>
                  <a:srgbClr val="FF0000"/>
                </a:solidFill>
                <a:latin typeface="Meiryo UI" panose="020B0604030504040204" pitchFamily="50" charset="-128"/>
                <a:ea typeface="Meiryo UI" panose="020B0604030504040204" pitchFamily="50" charset="-128"/>
              </a:rPr>
              <a:t>．</a:t>
            </a:r>
            <a:r>
              <a:rPr kumimoji="1" lang="ja-JP" altLang="en-US" sz="1000" b="1" u="sng" dirty="0">
                <a:solidFill>
                  <a:srgbClr val="FF0000"/>
                </a:solidFill>
                <a:latin typeface="Meiryo UI" panose="020B0604030504040204" pitchFamily="50" charset="-128"/>
                <a:ea typeface="Meiryo UI" panose="020B0604030504040204" pitchFamily="50" charset="-128"/>
              </a:rPr>
              <a:t>物品費」及び「</a:t>
            </a:r>
            <a:r>
              <a:rPr kumimoji="1" lang="en-US" altLang="ja-JP" sz="1000" b="1" u="sng" dirty="0">
                <a:solidFill>
                  <a:srgbClr val="FF0000"/>
                </a:solidFill>
                <a:latin typeface="Meiryo UI" panose="020B0604030504040204" pitchFamily="50" charset="-128"/>
                <a:ea typeface="Meiryo UI" panose="020B0604030504040204" pitchFamily="50" charset="-128"/>
              </a:rPr>
              <a:t>Ⅳ</a:t>
            </a:r>
            <a:r>
              <a:rPr kumimoji="1" lang="ja-JP" altLang="en-US" sz="1000" b="1" u="sng" dirty="0" err="1">
                <a:solidFill>
                  <a:srgbClr val="FF0000"/>
                </a:solidFill>
                <a:latin typeface="Meiryo UI" panose="020B0604030504040204" pitchFamily="50" charset="-128"/>
                <a:ea typeface="Meiryo UI" panose="020B0604030504040204" pitchFamily="50" charset="-128"/>
              </a:rPr>
              <a:t>．</a:t>
            </a:r>
            <a:r>
              <a:rPr kumimoji="1" lang="ja-JP" altLang="en-US" sz="1000" b="1" u="sng" dirty="0">
                <a:solidFill>
                  <a:srgbClr val="FF0000"/>
                </a:solidFill>
                <a:latin typeface="Meiryo UI" panose="020B0604030504040204" pitchFamily="50" charset="-128"/>
                <a:ea typeface="Meiryo UI" panose="020B0604030504040204" pitchFamily="50" charset="-128"/>
              </a:rPr>
              <a:t>１．外注費」については根拠となる見積書を添付すること。</a:t>
            </a:r>
          </a:p>
          <a:p>
            <a:pPr eaLnBrk="0" fontAlgn="base" hangingPunct="0">
              <a:spcBef>
                <a:spcPct val="0"/>
              </a:spcBef>
              <a:spcAft>
                <a:spcPct val="0"/>
              </a:spcAft>
              <a:defRPr/>
            </a:pPr>
            <a:r>
              <a:rPr kumimoji="1" lang="ja-JP" altLang="en-US" sz="1000" dirty="0">
                <a:solidFill>
                  <a:srgbClr val="000000"/>
                </a:solidFill>
                <a:latin typeface="Meiryo UI" panose="020B0604030504040204" pitchFamily="50" charset="-128"/>
                <a:ea typeface="Meiryo UI" panose="020B0604030504040204" pitchFamily="50" charset="-128"/>
              </a:rPr>
              <a:t>（</a:t>
            </a:r>
            <a:r>
              <a:rPr kumimoji="1" lang="en-US" altLang="ja-JP" sz="1000" dirty="0">
                <a:solidFill>
                  <a:srgbClr val="000000"/>
                </a:solidFill>
                <a:latin typeface="Meiryo UI" panose="020B0604030504040204" pitchFamily="50" charset="-128"/>
                <a:ea typeface="Meiryo UI" panose="020B0604030504040204" pitchFamily="50" charset="-128"/>
              </a:rPr>
              <a:t>※</a:t>
            </a:r>
            <a:r>
              <a:rPr kumimoji="1" lang="ja-JP" altLang="en-US" sz="1000" dirty="0">
                <a:solidFill>
                  <a:srgbClr val="000000"/>
                </a:solidFill>
                <a:latin typeface="Meiryo UI" panose="020B0604030504040204" pitchFamily="50" charset="-128"/>
                <a:ea typeface="Meiryo UI" panose="020B0604030504040204" pitchFamily="50" charset="-128"/>
              </a:rPr>
              <a:t>２）提案者が地方公共団体の場合、事業担当者及び事業補助者の人件費は計上できない。</a:t>
            </a:r>
          </a:p>
          <a:p>
            <a:pPr eaLnBrk="0" fontAlgn="base" hangingPunct="0">
              <a:spcBef>
                <a:spcPct val="0"/>
              </a:spcBef>
              <a:spcAft>
                <a:spcPct val="0"/>
              </a:spcAft>
              <a:defRPr/>
            </a:pPr>
            <a:r>
              <a:rPr kumimoji="1" lang="ja-JP" altLang="en-US" sz="1000" dirty="0">
                <a:solidFill>
                  <a:srgbClr val="000000"/>
                </a:solidFill>
                <a:latin typeface="Meiryo UI" panose="020B0604030504040204" pitchFamily="50" charset="-128"/>
                <a:ea typeface="Meiryo UI" panose="020B0604030504040204" pitchFamily="50" charset="-128"/>
              </a:rPr>
              <a:t>（</a:t>
            </a:r>
            <a:r>
              <a:rPr kumimoji="1" lang="en-US" altLang="ja-JP" sz="1000" dirty="0">
                <a:solidFill>
                  <a:srgbClr val="000000"/>
                </a:solidFill>
                <a:latin typeface="Meiryo UI" panose="020B0604030504040204" pitchFamily="50" charset="-128"/>
                <a:ea typeface="Meiryo UI" panose="020B0604030504040204" pitchFamily="50" charset="-128"/>
              </a:rPr>
              <a:t>※</a:t>
            </a:r>
            <a:r>
              <a:rPr kumimoji="1" lang="ja-JP" altLang="en-US" sz="1000" dirty="0">
                <a:solidFill>
                  <a:srgbClr val="000000"/>
                </a:solidFill>
                <a:latin typeface="Meiryo UI" panose="020B0604030504040204" pitchFamily="50" charset="-128"/>
                <a:ea typeface="Meiryo UI" panose="020B0604030504040204" pitchFamily="50" charset="-128"/>
              </a:rPr>
              <a:t>３）人件費を積算に含む場合、時間単価は、各事業担当者・事業補助者ごとの健康保険等級等を元に、別紙の人件費標準単価表に基づき積算すること。</a:t>
            </a:r>
          </a:p>
          <a:p>
            <a:pPr eaLnBrk="0" fontAlgn="base" hangingPunct="0">
              <a:spcBef>
                <a:spcPct val="0"/>
              </a:spcBef>
              <a:spcAft>
                <a:spcPct val="0"/>
              </a:spcAft>
              <a:defRPr/>
            </a:pPr>
            <a:r>
              <a:rPr kumimoji="1" lang="ja-JP" altLang="en-US" sz="1000" dirty="0">
                <a:solidFill>
                  <a:srgbClr val="000000"/>
                </a:solidFill>
                <a:latin typeface="Meiryo UI" panose="020B0604030504040204" pitchFamily="50" charset="-128"/>
                <a:ea typeface="Meiryo UI" panose="020B0604030504040204" pitchFamily="50" charset="-128"/>
              </a:rPr>
              <a:t>（</a:t>
            </a:r>
            <a:r>
              <a:rPr kumimoji="1" lang="en-US" altLang="ja-JP" sz="1000" dirty="0">
                <a:solidFill>
                  <a:srgbClr val="000000"/>
                </a:solidFill>
                <a:latin typeface="Meiryo UI" panose="020B0604030504040204" pitchFamily="50" charset="-128"/>
                <a:ea typeface="Meiryo UI" panose="020B0604030504040204" pitchFamily="50" charset="-128"/>
              </a:rPr>
              <a:t>※</a:t>
            </a:r>
            <a:r>
              <a:rPr kumimoji="1" lang="ja-JP" altLang="en-US" sz="1000" dirty="0">
                <a:solidFill>
                  <a:srgbClr val="000000"/>
                </a:solidFill>
                <a:latin typeface="Meiryo UI" panose="020B0604030504040204" pitchFamily="50" charset="-128"/>
                <a:ea typeface="Meiryo UI" panose="020B0604030504040204" pitchFamily="50" charset="-128"/>
              </a:rPr>
              <a:t>３）提案者が地方公共団体の場合、地方公共団体職員の旅費は計上できない。</a:t>
            </a:r>
          </a:p>
          <a:p>
            <a:pPr eaLnBrk="0" fontAlgn="base" hangingPunct="0">
              <a:spcBef>
                <a:spcPct val="0"/>
              </a:spcBef>
              <a:spcAft>
                <a:spcPct val="0"/>
              </a:spcAft>
              <a:defRPr/>
            </a:pPr>
            <a:r>
              <a:rPr kumimoji="1" lang="ja-JP" altLang="en-US" sz="1000" dirty="0">
                <a:solidFill>
                  <a:srgbClr val="000000"/>
                </a:solidFill>
                <a:latin typeface="Meiryo UI" panose="020B0604030504040204" pitchFamily="50" charset="-128"/>
                <a:ea typeface="Meiryo UI" panose="020B0604030504040204" pitchFamily="50" charset="-128"/>
              </a:rPr>
              <a:t>（</a:t>
            </a:r>
            <a:r>
              <a:rPr kumimoji="1" lang="en-US" altLang="ja-JP" sz="1000" dirty="0">
                <a:solidFill>
                  <a:srgbClr val="000000"/>
                </a:solidFill>
                <a:latin typeface="Meiryo UI" panose="020B0604030504040204" pitchFamily="50" charset="-128"/>
                <a:ea typeface="Meiryo UI" panose="020B0604030504040204" pitchFamily="50" charset="-128"/>
              </a:rPr>
              <a:t>※</a:t>
            </a:r>
            <a:r>
              <a:rPr kumimoji="1" lang="ja-JP" altLang="en-US" sz="1000" dirty="0">
                <a:solidFill>
                  <a:srgbClr val="000000"/>
                </a:solidFill>
                <a:latin typeface="Meiryo UI" panose="020B0604030504040204" pitchFamily="50" charset="-128"/>
                <a:ea typeface="Meiryo UI" panose="020B0604030504040204" pitchFamily="50" charset="-128"/>
              </a:rPr>
              <a:t>４）提案者が地方公共団体の場合、一般管理費は計上できない。</a:t>
            </a:r>
          </a:p>
        </p:txBody>
      </p:sp>
      <p:sp>
        <p:nvSpPr>
          <p:cNvPr id="4" name="Rectangle 2">
            <a:extLst>
              <a:ext uri="{FF2B5EF4-FFF2-40B4-BE49-F238E27FC236}">
                <a16:creationId xmlns:a16="http://schemas.microsoft.com/office/drawing/2014/main" id="{BE3F9C24-EDFD-6D71-FD1B-4A9A6350537D}"/>
              </a:ext>
            </a:extLst>
          </p:cNvPr>
          <p:cNvSpPr/>
          <p:nvPr/>
        </p:nvSpPr>
        <p:spPr>
          <a:xfrm>
            <a:off x="4899737" y="208244"/>
            <a:ext cx="2905145" cy="399735"/>
          </a:xfrm>
          <a:prstGeom prst="wedgeRectCallout">
            <a:avLst>
              <a:gd name="adj1" fmla="val -21955"/>
              <a:gd name="adj2" fmla="val 11687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050" kern="0" dirty="0">
                <a:solidFill>
                  <a:srgbClr val="575757"/>
                </a:solidFill>
                <a:latin typeface="Meiryo UI" panose="020B0604030504040204" pitchFamily="50" charset="-128"/>
                <a:ea typeface="Meiryo UI" panose="020B0604030504040204" pitchFamily="50" charset="-128"/>
              </a:rPr>
              <a:t>ランニングコストを一括計上する場合はその費用も含めて記載すること</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68" name="Rectangle 2">
            <a:extLst>
              <a:ext uri="{FF2B5EF4-FFF2-40B4-BE49-F238E27FC236}">
                <a16:creationId xmlns:a16="http://schemas.microsoft.com/office/drawing/2014/main" id="{B085D353-D9D4-28A4-339E-DCF41C965174}"/>
              </a:ext>
            </a:extLst>
          </p:cNvPr>
          <p:cNvSpPr/>
          <p:nvPr/>
        </p:nvSpPr>
        <p:spPr>
          <a:xfrm>
            <a:off x="8101368" y="208243"/>
            <a:ext cx="2905145" cy="399735"/>
          </a:xfrm>
          <a:prstGeom prst="wedgeRectCallout">
            <a:avLst>
              <a:gd name="adj1" fmla="val -21955"/>
              <a:gd name="adj2" fmla="val 11687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050" kern="0" dirty="0">
                <a:solidFill>
                  <a:srgbClr val="575757"/>
                </a:solidFill>
                <a:latin typeface="Meiryo UI" panose="020B0604030504040204" pitchFamily="50" charset="-128"/>
                <a:ea typeface="Meiryo UI" panose="020B0604030504040204" pitchFamily="50" charset="-128"/>
              </a:rPr>
              <a:t>金額の積算の根拠を、可能な限り分解して記載すること</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3" name="テキスト ボックス 42">
            <a:extLst>
              <a:ext uri="{FF2B5EF4-FFF2-40B4-BE49-F238E27FC236}">
                <a16:creationId xmlns:a16="http://schemas.microsoft.com/office/drawing/2014/main" id="{CCBA6A15-2F4A-D9F4-46C6-CE4B018A2100}"/>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Oval 20">
            <a:extLst>
              <a:ext uri="{FF2B5EF4-FFF2-40B4-BE49-F238E27FC236}">
                <a16:creationId xmlns:a16="http://schemas.microsoft.com/office/drawing/2014/main" id="{7658F5FA-921F-3EB5-02B9-619C81204A37}"/>
              </a:ext>
            </a:extLst>
          </p:cNvPr>
          <p:cNvSpPr>
            <a:spLocks noChangeAspect="1" noChangeArrowheads="1"/>
          </p:cNvSpPr>
          <p:nvPr/>
        </p:nvSpPr>
        <p:spPr>
          <a:xfrm>
            <a:off x="606445" y="605507"/>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３</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2" name="Rectangle 217">
            <a:extLst>
              <a:ext uri="{FF2B5EF4-FFF2-40B4-BE49-F238E27FC236}">
                <a16:creationId xmlns:a16="http://schemas.microsoft.com/office/drawing/2014/main" id="{A170FC82-0E5D-439D-EEF1-36E1D59F712A}"/>
              </a:ext>
            </a:extLst>
          </p:cNvPr>
          <p:cNvSpPr/>
          <p:nvPr/>
        </p:nvSpPr>
        <p:spPr>
          <a:xfrm>
            <a:off x="102913" y="336"/>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403796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528" name="think-cell data - do not delete" hidden="1"/>
                      <p:cNvPicPr>
                        <a:picLocks noChangeAspect="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529" name="タイトル 1"/>
          <p:cNvSpPr>
            <a:spLocks noGrp="1"/>
          </p:cNvSpPr>
          <p:nvPr>
            <p:ph type="title"/>
          </p:nvPr>
        </p:nvSpPr>
        <p:spPr>
          <a:xfrm>
            <a:off x="630000" y="639770"/>
            <a:ext cx="10933350" cy="332399"/>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費用対効果</a:t>
            </a:r>
            <a:endParaRPr kumimoji="1" lang="en-US" dirty="0">
              <a:solidFill>
                <a:srgbClr val="575757"/>
              </a:solidFill>
              <a:latin typeface="Trebuchet MS" panose="020B0603020202020204" pitchFamily="34" charset="0"/>
              <a:ea typeface="Meiryo UI" panose="020B0604030504040204" pitchFamily="50" charset="-128"/>
            </a:endParaRPr>
          </a:p>
        </p:txBody>
      </p:sp>
      <p:sp>
        <p:nvSpPr>
          <p:cNvPr id="1530" name="テキスト ボックス 42"/>
          <p:cNvSpPr txBox="1"/>
          <p:nvPr/>
        </p:nvSpPr>
        <p:spPr>
          <a:xfrm>
            <a:off x="597837" y="374622"/>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31"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4</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532" name="Rectangle 2"/>
          <p:cNvSpPr/>
          <p:nvPr/>
        </p:nvSpPr>
        <p:spPr>
          <a:xfrm>
            <a:off x="4754880" y="-10159"/>
            <a:ext cx="7437120" cy="46689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受益者の立場で記載すること</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a:solidFill>
                  <a:srgbClr val="575757"/>
                </a:solidFill>
                <a:latin typeface="Trebuchet MS" panose="020B0603020202020204" pitchFamily="34" charset="0"/>
                <a:ea typeface="Meiryo UI" panose="020B0604030504040204" pitchFamily="50" charset="-128"/>
              </a:rPr>
              <a:t>※</a:t>
            </a:r>
            <a:r>
              <a:rPr kumimoji="1" lang="ja-JP" altLang="en-US" sz="160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33" name="Rectangle 217"/>
          <p:cNvSpPr/>
          <p:nvPr/>
        </p:nvSpPr>
        <p:spPr>
          <a:xfrm>
            <a:off x="132861" y="-20883"/>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評価の観点：持続性・展開性、その他</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34" name="Rectangle 2"/>
          <p:cNvSpPr/>
          <p:nvPr/>
        </p:nvSpPr>
        <p:spPr>
          <a:xfrm>
            <a:off x="6432098" y="544893"/>
            <a:ext cx="4682297" cy="405073"/>
          </a:xfrm>
          <a:prstGeom prst="wedgeRectCallout">
            <a:avLst>
              <a:gd name="adj1" fmla="val -29231"/>
              <a:gd name="adj2" fmla="val 9253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説明に必要な年数分を記入すること</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最短でも30年度まで記載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年度等、複数年度分を纏めて頂くことも可</a:t>
            </a:r>
          </a:p>
        </p:txBody>
      </p:sp>
      <p:sp>
        <p:nvSpPr>
          <p:cNvPr id="1535" name="Rectangle 2"/>
          <p:cNvSpPr/>
          <p:nvPr/>
        </p:nvSpPr>
        <p:spPr>
          <a:xfrm>
            <a:off x="2589569" y="1677310"/>
            <a:ext cx="1742788"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オンデマンドバス料金</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36" name="Rectangle 3"/>
          <p:cNvSpPr/>
          <p:nvPr/>
        </p:nvSpPr>
        <p:spPr>
          <a:xfrm>
            <a:off x="1147668" y="2672701"/>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収益</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537" name="Straight Connector 71"/>
          <p:cNvCxnSpPr>
            <a:cxnSpLocks/>
          </p:cNvCxnSpPr>
          <p:nvPr/>
        </p:nvCxnSpPr>
        <p:spPr>
          <a:xfrm>
            <a:off x="597838" y="4023629"/>
            <a:ext cx="10836576" cy="0"/>
          </a:xfrm>
          <a:prstGeom prst="line">
            <a:avLst/>
          </a:prstGeom>
          <a:ln w="19050"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8" name="Straight Connector 71"/>
          <p:cNvCxnSpPr>
            <a:cxnSpLocks/>
          </p:cNvCxnSpPr>
          <p:nvPr/>
        </p:nvCxnSpPr>
        <p:spPr>
          <a:xfrm>
            <a:off x="1217744" y="5048490"/>
            <a:ext cx="1021667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39" name="Rectangle 3"/>
          <p:cNvSpPr/>
          <p:nvPr/>
        </p:nvSpPr>
        <p:spPr>
          <a:xfrm>
            <a:off x="597838" y="4071479"/>
            <a:ext cx="566989" cy="231875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0" name="Rectangle 3"/>
          <p:cNvSpPr/>
          <p:nvPr/>
        </p:nvSpPr>
        <p:spPr>
          <a:xfrm>
            <a:off x="597838" y="1677310"/>
            <a:ext cx="566989" cy="229846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効果</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1" name="Rectangle 3"/>
          <p:cNvSpPr/>
          <p:nvPr/>
        </p:nvSpPr>
        <p:spPr>
          <a:xfrm>
            <a:off x="1217744" y="167731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収益</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542" name="Rectangle 3"/>
          <p:cNvSpPr/>
          <p:nvPr/>
        </p:nvSpPr>
        <p:spPr>
          <a:xfrm>
            <a:off x="1217744" y="3019048"/>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＋定性</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3" name="Rectangle 3"/>
          <p:cNvSpPr/>
          <p:nvPr/>
        </p:nvSpPr>
        <p:spPr>
          <a:xfrm>
            <a:off x="1217744" y="4053099"/>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4" name="Rectangle 3"/>
          <p:cNvSpPr/>
          <p:nvPr/>
        </p:nvSpPr>
        <p:spPr>
          <a:xfrm>
            <a:off x="1217744" y="508715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5" name="Rectangle 3"/>
          <p:cNvSpPr/>
          <p:nvPr/>
        </p:nvSpPr>
        <p:spPr>
          <a:xfrm>
            <a:off x="1147668" y="6082544"/>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46" name="Rectangle 2"/>
          <p:cNvSpPr/>
          <p:nvPr/>
        </p:nvSpPr>
        <p:spPr>
          <a:xfrm>
            <a:off x="2554714" y="4053099"/>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 </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台</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購入費用</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自動ルート設定ソフト導入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停留所設置費用 </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個所</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47" name="Rectangle 2"/>
          <p:cNvSpPr/>
          <p:nvPr/>
        </p:nvSpPr>
        <p:spPr>
          <a:xfrm>
            <a:off x="2554714" y="5087150"/>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バスメンテナンス費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ガソリン代</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ソフトウエア利用費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運転手人件費</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48" name="Rectangle 2"/>
          <p:cNvSpPr/>
          <p:nvPr/>
        </p:nvSpPr>
        <p:spPr>
          <a:xfrm>
            <a:off x="2554715" y="3019048"/>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域内公共交通への満足度</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コミュニティ活性化</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49" name="Rectangle 2"/>
          <p:cNvSpPr/>
          <p:nvPr/>
        </p:nvSpPr>
        <p:spPr>
          <a:xfrm>
            <a:off x="1285420" y="2074931"/>
            <a:ext cx="1220724" cy="535207"/>
          </a:xfrm>
          <a:prstGeom prst="wedgeRectCallout">
            <a:avLst>
              <a:gd name="adj1" fmla="val 49953"/>
              <a:gd name="adj2" fmla="val -8648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収益として期待</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される項目を記載</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50" name="Rectangle 2"/>
          <p:cNvSpPr/>
          <p:nvPr/>
        </p:nvSpPr>
        <p:spPr>
          <a:xfrm>
            <a:off x="1285420" y="4422180"/>
            <a:ext cx="1220724" cy="491241"/>
          </a:xfrm>
          <a:prstGeom prst="wedgeRectCallout">
            <a:avLst>
              <a:gd name="adj1" fmla="val 49171"/>
              <a:gd name="adj2" fmla="val -92128"/>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開始時に必要と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なる一時的費用を</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51" name="Rectangle 2"/>
          <p:cNvSpPr/>
          <p:nvPr/>
        </p:nvSpPr>
        <p:spPr>
          <a:xfrm>
            <a:off x="1285420" y="5438326"/>
            <a:ext cx="1220724" cy="491241"/>
          </a:xfrm>
          <a:prstGeom prst="wedgeRectCallout">
            <a:avLst>
              <a:gd name="adj1" fmla="val 47605"/>
              <a:gd name="adj2" fmla="val -10135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継続的に必要な</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コストを記載すること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52" name="Rectangle 2"/>
          <p:cNvSpPr/>
          <p:nvPr/>
        </p:nvSpPr>
        <p:spPr>
          <a:xfrm>
            <a:off x="1285420" y="3460635"/>
            <a:ext cx="1220724" cy="491241"/>
          </a:xfrm>
          <a:prstGeom prst="wedgeRectCallout">
            <a:avLst>
              <a:gd name="adj1" fmla="val 46823"/>
              <a:gd name="adj2" fmla="val -8290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収益以外で効果と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評価できる項目を記載すること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53" name="Rectangle 2"/>
          <p:cNvSpPr/>
          <p:nvPr/>
        </p:nvSpPr>
        <p:spPr>
          <a:xfrm>
            <a:off x="2607948" y="3668094"/>
            <a:ext cx="1931956" cy="322144"/>
          </a:xfrm>
          <a:prstGeom prst="wedgeRectCallout">
            <a:avLst>
              <a:gd name="adj1" fmla="val 56547"/>
              <a:gd name="adj2" fmla="val -550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各項目で効果として評価できる内容を年度ごとに記載すること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54" name="Rectangle 45"/>
          <p:cNvSpPr/>
          <p:nvPr/>
        </p:nvSpPr>
        <p:spPr>
          <a:xfrm>
            <a:off x="2554714" y="1134231"/>
            <a:ext cx="1835160"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項目</a:t>
            </a:r>
          </a:p>
        </p:txBody>
      </p:sp>
      <p:sp>
        <p:nvSpPr>
          <p:cNvPr id="1555" name="Rectangle 2"/>
          <p:cNvSpPr/>
          <p:nvPr/>
        </p:nvSpPr>
        <p:spPr>
          <a:xfrm>
            <a:off x="597838" y="6407742"/>
            <a:ext cx="4656239" cy="357958"/>
          </a:xfrm>
          <a:prstGeom prst="wedgeRectCallout">
            <a:avLst>
              <a:gd name="adj1" fmla="val -24198"/>
              <a:gd name="adj2" fmla="val -9206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dirty="0">
                <a:solidFill>
                  <a:srgbClr val="575757"/>
                </a:solidFill>
                <a:latin typeface="Trebuchet MS" panose="020B0603020202020204" pitchFamily="34" charset="0"/>
                <a:ea typeface="Meiryo UI" panose="020B0604030504040204" pitchFamily="50" charset="-128"/>
              </a:rPr>
              <a:t>当事業の費用</a:t>
            </a:r>
            <a:r>
              <a:rPr kumimoji="1" lang="en-US" altLang="ja-JP" sz="1100" dirty="0">
                <a:solidFill>
                  <a:srgbClr val="575757"/>
                </a:solidFill>
                <a:latin typeface="Trebuchet MS" panose="020B0603020202020204" pitchFamily="34" charset="0"/>
                <a:ea typeface="Meiryo UI" panose="020B0604030504040204" pitchFamily="50" charset="-128"/>
              </a:rPr>
              <a:t>(</a:t>
            </a:r>
            <a:r>
              <a:rPr kumimoji="1" lang="ja-JP" altLang="en-US" sz="1100" dirty="0">
                <a:solidFill>
                  <a:srgbClr val="575757"/>
                </a:solidFill>
                <a:latin typeface="Trebuchet MS" panose="020B0603020202020204" pitchFamily="34" charset="0"/>
                <a:ea typeface="Meiryo UI" panose="020B0604030504040204" pitchFamily="50" charset="-128"/>
              </a:rPr>
              <a:t>イニシャル・ランニング</a:t>
            </a:r>
            <a:r>
              <a:rPr kumimoji="1" lang="en-US" altLang="ja-JP" sz="1100" dirty="0">
                <a:solidFill>
                  <a:srgbClr val="575757"/>
                </a:solidFill>
                <a:latin typeface="Trebuchet MS" panose="020B0603020202020204" pitchFamily="34" charset="0"/>
                <a:ea typeface="Meiryo UI" panose="020B0604030504040204" pitchFamily="50" charset="-128"/>
              </a:rPr>
              <a:t>)</a:t>
            </a:r>
            <a:r>
              <a:rPr kumimoji="1" lang="ja-JP" altLang="en-US" sz="1100" dirty="0">
                <a:solidFill>
                  <a:srgbClr val="575757"/>
                </a:solidFill>
                <a:latin typeface="Trebuchet MS" panose="020B0603020202020204" pitchFamily="34" charset="0"/>
                <a:ea typeface="Meiryo UI" panose="020B0604030504040204" pitchFamily="50" charset="-128"/>
              </a:rPr>
              <a:t>のみ記載し、横展開にかかる費用は入れない</a:t>
            </a: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en-US" altLang="ja-JP" sz="1100" b="1"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p.15</a:t>
            </a:r>
            <a:r>
              <a:rPr kumimoji="1" lang="ja-JP" altLang="en-US"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の資金計画では、横展開費用も別項目として記載する</a:t>
            </a: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556" name="ValueChainStarter"/>
          <p:cNvSpPr>
            <a:spLocks noChangeArrowheads="1"/>
          </p:cNvSpPr>
          <p:nvPr>
            <p:custDataLst>
              <p:tags r:id="rId1"/>
            </p:custDataLst>
          </p:nvPr>
        </p:nvSpPr>
        <p:spPr bwMode="gray">
          <a:xfrm>
            <a:off x="4426575" y="1391891"/>
            <a:ext cx="992565" cy="218955"/>
          </a:xfrm>
          <a:prstGeom prst="homePlate">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557" name="ValueChainHeader"/>
          <p:cNvSpPr>
            <a:spLocks noChangeArrowheads="1"/>
          </p:cNvSpPr>
          <p:nvPr>
            <p:custDataLst>
              <p:tags r:id="rId2"/>
            </p:custDataLst>
          </p:nvPr>
        </p:nvSpPr>
        <p:spPr bwMode="gray">
          <a:xfrm>
            <a:off x="542279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558" name="ValueChainHeader"/>
          <p:cNvSpPr>
            <a:spLocks noChangeArrowheads="1"/>
          </p:cNvSpPr>
          <p:nvPr>
            <p:custDataLst>
              <p:tags r:id="rId3"/>
            </p:custDataLst>
          </p:nvPr>
        </p:nvSpPr>
        <p:spPr bwMode="gray">
          <a:xfrm>
            <a:off x="6419010"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2027</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559" name="Rectangle 2"/>
          <p:cNvSpPr/>
          <p:nvPr/>
        </p:nvSpPr>
        <p:spPr>
          <a:xfrm>
            <a:off x="442657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600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60" name="Rectangle 2"/>
          <p:cNvSpPr/>
          <p:nvPr/>
        </p:nvSpPr>
        <p:spPr>
          <a:xfrm>
            <a:off x="442657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61" name="Rectangle 2"/>
          <p:cNvSpPr/>
          <p:nvPr/>
        </p:nvSpPr>
        <p:spPr>
          <a:xfrm>
            <a:off x="4426575"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 1,460</a:t>
            </a:r>
            <a:r>
              <a:rPr kumimoji="1" lang="ja-JP" altLang="en-US"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562" name="Rectangle 2"/>
          <p:cNvSpPr/>
          <p:nvPr/>
        </p:nvSpPr>
        <p:spPr>
          <a:xfrm>
            <a:off x="442657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63" name="Rectangle 2"/>
          <p:cNvSpPr/>
          <p:nvPr/>
        </p:nvSpPr>
        <p:spPr>
          <a:xfrm>
            <a:off x="4426575"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564" name="Rectangle 2"/>
          <p:cNvSpPr/>
          <p:nvPr/>
        </p:nvSpPr>
        <p:spPr>
          <a:xfrm>
            <a:off x="442657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交通への満足度が</a:t>
            </a:r>
            <a:br>
              <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％向上</a:t>
            </a:r>
            <a:endParaRPr kumimoji="1" lang="en-US" altLang="ja-JP" sz="11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外出機会増による</a:t>
            </a:r>
            <a:br>
              <a:rPr kumimoji="1" lang="en-US" altLang="ja-JP"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コミュニティ活性化</a:t>
            </a:r>
            <a:endParaRPr kumimoji="1" lang="en-US" altLang="ja-JP" sz="1100" b="0" i="0" u="none" strike="noStrike" kern="1200" cap="none" spc="-4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65" name="Rectangle 2"/>
          <p:cNvSpPr/>
          <p:nvPr/>
        </p:nvSpPr>
        <p:spPr>
          <a:xfrm>
            <a:off x="5422791"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66" name="Rectangle 2"/>
          <p:cNvSpPr/>
          <p:nvPr/>
        </p:nvSpPr>
        <p:spPr>
          <a:xfrm>
            <a:off x="5422791"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67" name="Rectangle 2"/>
          <p:cNvSpPr/>
          <p:nvPr/>
        </p:nvSpPr>
        <p:spPr>
          <a:xfrm>
            <a:off x="6419010"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68" name="Rectangle 2"/>
          <p:cNvSpPr/>
          <p:nvPr/>
        </p:nvSpPr>
        <p:spPr>
          <a:xfrm>
            <a:off x="6419010"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69" name="Rectangle 2"/>
          <p:cNvSpPr/>
          <p:nvPr/>
        </p:nvSpPr>
        <p:spPr>
          <a:xfrm>
            <a:off x="4490680" y="2218816"/>
            <a:ext cx="1457537" cy="391323"/>
          </a:xfrm>
          <a:prstGeom prst="wedgeRectCallout">
            <a:avLst>
              <a:gd name="adj1" fmla="val -28016"/>
              <a:gd name="adj2" fmla="val -7394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各項目の収益を</a:t>
            </a:r>
            <a:br>
              <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年度ごとに記載すること</a:t>
            </a:r>
            <a:endParaRPr kumimoji="1" lang="en-US" altLang="ja-JP" sz="11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70" name="Rectangle 2"/>
          <p:cNvSpPr/>
          <p:nvPr/>
        </p:nvSpPr>
        <p:spPr>
          <a:xfrm>
            <a:off x="542823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71" name="Rectangle 2"/>
          <p:cNvSpPr/>
          <p:nvPr/>
        </p:nvSpPr>
        <p:spPr>
          <a:xfrm>
            <a:off x="542823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72" name="Rectangle 2"/>
          <p:cNvSpPr/>
          <p:nvPr/>
        </p:nvSpPr>
        <p:spPr>
          <a:xfrm>
            <a:off x="542823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73" name="Rectangle 2"/>
          <p:cNvSpPr/>
          <p:nvPr/>
        </p:nvSpPr>
        <p:spPr>
          <a:xfrm>
            <a:off x="542823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574" name="Rectangle 2"/>
          <p:cNvSpPr/>
          <p:nvPr/>
        </p:nvSpPr>
        <p:spPr>
          <a:xfrm>
            <a:off x="6432098"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75" name="Rectangle 2"/>
          <p:cNvSpPr/>
          <p:nvPr/>
        </p:nvSpPr>
        <p:spPr>
          <a:xfrm>
            <a:off x="6432098"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76" name="Rectangle 2"/>
          <p:cNvSpPr/>
          <p:nvPr/>
        </p:nvSpPr>
        <p:spPr>
          <a:xfrm>
            <a:off x="6432098"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77" name="Rectangle 2"/>
          <p:cNvSpPr/>
          <p:nvPr/>
        </p:nvSpPr>
        <p:spPr>
          <a:xfrm>
            <a:off x="6432098"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578" name="Rectangle 45"/>
          <p:cNvSpPr/>
          <p:nvPr/>
        </p:nvSpPr>
        <p:spPr>
          <a:xfrm>
            <a:off x="4405937" y="1134231"/>
            <a:ext cx="599446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年度別</a:t>
            </a:r>
          </a:p>
        </p:txBody>
      </p:sp>
      <p:sp>
        <p:nvSpPr>
          <p:cNvPr id="1579" name="Rectangle 45"/>
          <p:cNvSpPr/>
          <p:nvPr/>
        </p:nvSpPr>
        <p:spPr>
          <a:xfrm>
            <a:off x="10423385" y="1134231"/>
            <a:ext cx="96638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合計</a:t>
            </a:r>
          </a:p>
        </p:txBody>
      </p:sp>
      <p:sp>
        <p:nvSpPr>
          <p:cNvPr id="1580" name="Rectangle 2"/>
          <p:cNvSpPr/>
          <p:nvPr/>
        </p:nvSpPr>
        <p:spPr>
          <a:xfrm>
            <a:off x="10423385"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81" name="Rectangle 2"/>
          <p:cNvSpPr/>
          <p:nvPr/>
        </p:nvSpPr>
        <p:spPr>
          <a:xfrm>
            <a:off x="10423385"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82" name="Rectangle 2"/>
          <p:cNvSpPr/>
          <p:nvPr/>
        </p:nvSpPr>
        <p:spPr>
          <a:xfrm>
            <a:off x="10436472"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83" name="Rectangle 2"/>
          <p:cNvSpPr/>
          <p:nvPr/>
        </p:nvSpPr>
        <p:spPr>
          <a:xfrm>
            <a:off x="10436472"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84" name="Rectangle 2"/>
          <p:cNvSpPr/>
          <p:nvPr/>
        </p:nvSpPr>
        <p:spPr>
          <a:xfrm>
            <a:off x="10436472"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85" name="Rectangle 2"/>
          <p:cNvSpPr/>
          <p:nvPr/>
        </p:nvSpPr>
        <p:spPr>
          <a:xfrm>
            <a:off x="10436472"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586" name="ValueChainHeader"/>
          <p:cNvSpPr>
            <a:spLocks noChangeArrowheads="1"/>
          </p:cNvSpPr>
          <p:nvPr>
            <p:custDataLst>
              <p:tags r:id="rId4"/>
            </p:custDataLst>
          </p:nvPr>
        </p:nvSpPr>
        <p:spPr bwMode="gray">
          <a:xfrm>
            <a:off x="7418097"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2028</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587" name="ValueChainHeader"/>
          <p:cNvSpPr>
            <a:spLocks noChangeArrowheads="1"/>
          </p:cNvSpPr>
          <p:nvPr>
            <p:custDataLst>
              <p:tags r:id="rId5"/>
            </p:custDataLst>
          </p:nvPr>
        </p:nvSpPr>
        <p:spPr bwMode="gray">
          <a:xfrm>
            <a:off x="8414316"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2029</a:t>
            </a:r>
            <a:r>
              <a:rPr kumimoji="0" lang="ja-JP" altLang="en-US"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588" name="Rectangle 2"/>
          <p:cNvSpPr/>
          <p:nvPr/>
        </p:nvSpPr>
        <p:spPr>
          <a:xfrm>
            <a:off x="7418097"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89" name="Rectangle 2"/>
          <p:cNvSpPr/>
          <p:nvPr/>
        </p:nvSpPr>
        <p:spPr>
          <a:xfrm>
            <a:off x="7418097"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90" name="Rectangle 2"/>
          <p:cNvSpPr/>
          <p:nvPr/>
        </p:nvSpPr>
        <p:spPr>
          <a:xfrm>
            <a:off x="8414316"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91" name="Rectangle 2"/>
          <p:cNvSpPr/>
          <p:nvPr/>
        </p:nvSpPr>
        <p:spPr>
          <a:xfrm>
            <a:off x="8414316"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92" name="Rectangle 2"/>
          <p:cNvSpPr/>
          <p:nvPr/>
        </p:nvSpPr>
        <p:spPr>
          <a:xfrm>
            <a:off x="742354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93" name="Rectangle 2"/>
          <p:cNvSpPr/>
          <p:nvPr/>
        </p:nvSpPr>
        <p:spPr>
          <a:xfrm>
            <a:off x="742354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94" name="Rectangle 2"/>
          <p:cNvSpPr/>
          <p:nvPr/>
        </p:nvSpPr>
        <p:spPr>
          <a:xfrm>
            <a:off x="742354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95" name="Rectangle 2"/>
          <p:cNvSpPr/>
          <p:nvPr/>
        </p:nvSpPr>
        <p:spPr>
          <a:xfrm>
            <a:off x="742354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596" name="Rectangle 2"/>
          <p:cNvSpPr/>
          <p:nvPr/>
        </p:nvSpPr>
        <p:spPr>
          <a:xfrm>
            <a:off x="8427404"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97" name="Rectangle 2"/>
          <p:cNvSpPr/>
          <p:nvPr/>
        </p:nvSpPr>
        <p:spPr>
          <a:xfrm>
            <a:off x="8427404"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598" name="Rectangle 2"/>
          <p:cNvSpPr/>
          <p:nvPr/>
        </p:nvSpPr>
        <p:spPr>
          <a:xfrm>
            <a:off x="8427404"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99" name="Rectangle 2"/>
          <p:cNvSpPr/>
          <p:nvPr/>
        </p:nvSpPr>
        <p:spPr>
          <a:xfrm>
            <a:off x="8427404"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600" name="ValueChainHeader"/>
          <p:cNvSpPr>
            <a:spLocks noChangeArrowheads="1"/>
          </p:cNvSpPr>
          <p:nvPr>
            <p:custDataLst>
              <p:tags r:id="rId6"/>
            </p:custDataLst>
          </p:nvPr>
        </p:nvSpPr>
        <p:spPr bwMode="gray">
          <a:xfrm>
            <a:off x="940784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2030</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601" name="Rectangle 2"/>
          <p:cNvSpPr/>
          <p:nvPr/>
        </p:nvSpPr>
        <p:spPr>
          <a:xfrm>
            <a:off x="9407841"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02" name="Rectangle 2"/>
          <p:cNvSpPr/>
          <p:nvPr/>
        </p:nvSpPr>
        <p:spPr>
          <a:xfrm>
            <a:off x="9407841"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03" name="Rectangle 2"/>
          <p:cNvSpPr/>
          <p:nvPr/>
        </p:nvSpPr>
        <p:spPr>
          <a:xfrm>
            <a:off x="942092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604" name="Rectangle 2"/>
          <p:cNvSpPr/>
          <p:nvPr/>
        </p:nvSpPr>
        <p:spPr>
          <a:xfrm>
            <a:off x="942092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605" name="Rectangle 2"/>
          <p:cNvSpPr/>
          <p:nvPr/>
        </p:nvSpPr>
        <p:spPr>
          <a:xfrm>
            <a:off x="942092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06" name="Rectangle 2"/>
          <p:cNvSpPr/>
          <p:nvPr/>
        </p:nvSpPr>
        <p:spPr>
          <a:xfrm>
            <a:off x="942092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Tree>
    <p:extLst>
      <p:ext uri="{BB962C8B-B14F-4D97-AF65-F5344CB8AC3E}">
        <p14:creationId xmlns:p14="http://schemas.microsoft.com/office/powerpoint/2010/main" val="6788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1"/>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144290" y="644228"/>
                        <a:ext cx="1290" cy="1290"/>
                      </a:xfrm>
                      <a:prstGeom prst="rect">
                        <a:avLst/>
                      </a:prstGeom>
                    </p:spPr>
                  </p:pic>
                </p:oleObj>
              </mc:Fallback>
            </mc:AlternateContent>
          </a:graphicData>
        </a:graphic>
      </p:graphicFrame>
      <p:sp>
        <p:nvSpPr>
          <p:cNvPr id="41" name="Rectangle 40">
            <a:extLst>
              <a:ext uri="{FF2B5EF4-FFF2-40B4-BE49-F238E27FC236}">
                <a16:creationId xmlns:a16="http://schemas.microsoft.com/office/drawing/2014/main" id="{C1CFFAAD-B8F7-A72D-B6F0-9865CD3D7B01}"/>
              </a:ext>
            </a:extLst>
          </p:cNvPr>
          <p:cNvSpPr/>
          <p:nvPr/>
        </p:nvSpPr>
        <p:spPr>
          <a:xfrm>
            <a:off x="4278948" y="56456"/>
            <a:ext cx="5392190" cy="592149"/>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300" kern="0">
                <a:solidFill>
                  <a:srgbClr val="575757"/>
                </a:solidFill>
                <a:latin typeface="Meiryo UI" panose="020B0604030504040204" pitchFamily="50" charset="-128"/>
                <a:ea typeface="Meiryo UI" panose="020B0604030504040204" pitchFamily="50" charset="-128"/>
              </a:rPr>
              <a:t>各団体の役割と必要リソース、担当者名を記載すること</a:t>
            </a:r>
            <a:endParaRPr kumimoji="1" lang="en-US" altLang="ja-JP" sz="1300" kern="0">
              <a:solidFill>
                <a:srgbClr val="575757"/>
              </a:solidFill>
              <a:latin typeface="Meiryo UI" panose="020B0604030504040204" pitchFamily="50" charset="-128"/>
              <a:ea typeface="Meiryo UI" panose="020B0604030504040204" pitchFamily="50" charset="-128"/>
            </a:endParaRPr>
          </a:p>
        </p:txBody>
      </p:sp>
      <p:sp>
        <p:nvSpPr>
          <p:cNvPr id="3" name="Rectangle 2">
            <a:extLst>
              <a:ext uri="{FF2B5EF4-FFF2-40B4-BE49-F238E27FC236}">
                <a16:creationId xmlns:a16="http://schemas.microsoft.com/office/drawing/2014/main" id="{130668B8-6897-1B37-3E7F-70B82483F585}"/>
              </a:ext>
            </a:extLst>
          </p:cNvPr>
          <p:cNvSpPr/>
          <p:nvPr/>
        </p:nvSpPr>
        <p:spPr>
          <a:xfrm>
            <a:off x="27528" y="1380200"/>
            <a:ext cx="4621999" cy="5015184"/>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87750" lvl="1" defTabSz="742950">
              <a:buClr>
                <a:srgbClr val="FF8222"/>
              </a:buClr>
              <a:defRPr/>
            </a:pPr>
            <a:endParaRPr kumimoji="1" lang="en-US" altLang="ja-JP" sz="1200" kern="0">
              <a:solidFill>
                <a:srgbClr val="575757"/>
              </a:solidFill>
              <a:latin typeface="Meiryo UI" panose="020B0604030504040204" pitchFamily="50" charset="-128"/>
              <a:ea typeface="Meiryo UI" panose="020B0604030504040204" pitchFamily="50" charset="-128"/>
            </a:endParaRPr>
          </a:p>
        </p:txBody>
      </p:sp>
      <p:sp>
        <p:nvSpPr>
          <p:cNvPr id="37" name="Rectangle 45">
            <a:extLst>
              <a:ext uri="{FF2B5EF4-FFF2-40B4-BE49-F238E27FC236}">
                <a16:creationId xmlns:a16="http://schemas.microsoft.com/office/drawing/2014/main" id="{FA64B46B-DED0-DC90-F415-89444E9ED359}"/>
              </a:ext>
            </a:extLst>
          </p:cNvPr>
          <p:cNvSpPr/>
          <p:nvPr/>
        </p:nvSpPr>
        <p:spPr>
          <a:xfrm>
            <a:off x="47012" y="1348983"/>
            <a:ext cx="4636915" cy="533580"/>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200">
                <a:solidFill>
                  <a:srgbClr val="FFFFFF"/>
                </a:solidFill>
                <a:latin typeface="Meiryo UI" panose="020B0604030504040204" pitchFamily="50" charset="-128"/>
                <a:ea typeface="Meiryo UI" panose="020B0604030504040204" pitchFamily="50" charset="-128"/>
              </a:rPr>
              <a:t>実施体制図</a:t>
            </a:r>
          </a:p>
        </p:txBody>
      </p:sp>
      <p:sp>
        <p:nvSpPr>
          <p:cNvPr id="8" name="Rectangle 16">
            <a:extLst>
              <a:ext uri="{FF2B5EF4-FFF2-40B4-BE49-F238E27FC236}">
                <a16:creationId xmlns:a16="http://schemas.microsoft.com/office/drawing/2014/main" id="{DE425FC3-B853-068E-D7C0-DF625F2DF16D}"/>
              </a:ext>
            </a:extLst>
          </p:cNvPr>
          <p:cNvSpPr/>
          <p:nvPr/>
        </p:nvSpPr>
        <p:spPr>
          <a:xfrm>
            <a:off x="1537893" y="2119604"/>
            <a:ext cx="958098"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7750" lvl="1" defTabSz="742950">
              <a:buClr>
                <a:srgbClr val="FF8222"/>
              </a:buClr>
              <a:defRPr/>
            </a:pPr>
            <a:r>
              <a:rPr kumimoji="1" lang="ja-JP" altLang="en-US" sz="1200" b="1" kern="0" dirty="0">
                <a:solidFill>
                  <a:srgbClr val="575757"/>
                </a:solidFill>
                <a:latin typeface="Meiryo UI" panose="020B0604030504040204" pitchFamily="50" charset="-128"/>
                <a:ea typeface="Meiryo UI" panose="020B0604030504040204" pitchFamily="50" charset="-128"/>
              </a:rPr>
              <a:t>プロジェクト</a:t>
            </a:r>
            <a:br>
              <a:rPr kumimoji="1" lang="en-US" altLang="ja-JP" sz="1200" b="1" kern="0" dirty="0">
                <a:solidFill>
                  <a:srgbClr val="575757"/>
                </a:solidFill>
                <a:latin typeface="Meiryo UI" panose="020B0604030504040204" pitchFamily="50" charset="-128"/>
                <a:ea typeface="Meiryo UI" panose="020B0604030504040204" pitchFamily="50" charset="-128"/>
              </a:rPr>
            </a:br>
            <a:r>
              <a:rPr kumimoji="1" lang="ja-JP" altLang="en-US" sz="1200" b="1" kern="0" dirty="0">
                <a:solidFill>
                  <a:srgbClr val="575757"/>
                </a:solidFill>
                <a:latin typeface="Meiryo UI" panose="020B0604030504040204" pitchFamily="50" charset="-128"/>
                <a:ea typeface="Meiryo UI" panose="020B0604030504040204" pitchFamily="50" charset="-128"/>
              </a:rPr>
              <a:t>の全体管理</a:t>
            </a:r>
            <a:endParaRPr kumimoji="1" lang="en-US" altLang="ja-JP" sz="1200" b="1" kern="0" dirty="0">
              <a:solidFill>
                <a:srgbClr val="575757"/>
              </a:solidFill>
              <a:latin typeface="Meiryo UI" panose="020B0604030504040204" pitchFamily="50" charset="-128"/>
              <a:ea typeface="Meiryo UI" panose="020B0604030504040204" pitchFamily="50" charset="-128"/>
            </a:endParaRPr>
          </a:p>
          <a:p>
            <a:pPr marL="87750" lvl="1" defTabSz="742950">
              <a:buClr>
                <a:srgbClr val="FF8222"/>
              </a:buClr>
              <a:defRPr/>
            </a:pPr>
            <a:r>
              <a:rPr kumimoji="1" lang="en-US" altLang="ja-JP" sz="1200" kern="0" dirty="0">
                <a:solidFill>
                  <a:srgbClr val="575757"/>
                </a:solidFill>
                <a:latin typeface="Meiryo UI" panose="020B0604030504040204" pitchFamily="50" charset="-128"/>
                <a:ea typeface="Meiryo UI" panose="020B0604030504040204" pitchFamily="50" charset="-128"/>
              </a:rPr>
              <a:t>XXX</a:t>
            </a:r>
            <a:r>
              <a:rPr kumimoji="1" lang="ja-JP" altLang="en-US" sz="1200" kern="0" dirty="0">
                <a:solidFill>
                  <a:srgbClr val="575757"/>
                </a:solidFill>
                <a:latin typeface="Meiryo UI" panose="020B0604030504040204" pitchFamily="50" charset="-128"/>
                <a:ea typeface="Meiryo UI" panose="020B0604030504040204" pitchFamily="50" charset="-128"/>
              </a:rPr>
              <a:t> </a:t>
            </a:r>
            <a:br>
              <a:rPr kumimoji="1" lang="en-US" altLang="ja-JP" sz="1200" kern="0" dirty="0">
                <a:solidFill>
                  <a:srgbClr val="575757"/>
                </a:solidFill>
                <a:latin typeface="Meiryo UI" panose="020B0604030504040204" pitchFamily="50" charset="-128"/>
                <a:ea typeface="Meiryo UI" panose="020B0604030504040204" pitchFamily="50" charset="-128"/>
              </a:rPr>
            </a:br>
            <a:r>
              <a:rPr kumimoji="1" lang="en-US" altLang="ja-JP" sz="1200" kern="0" dirty="0">
                <a:solidFill>
                  <a:srgbClr val="3EAD92"/>
                </a:solidFill>
                <a:latin typeface="Meiryo UI" panose="020B0604030504040204" pitchFamily="50" charset="-128"/>
                <a:ea typeface="Meiryo UI" panose="020B0604030504040204" pitchFamily="50" charset="-128"/>
              </a:rPr>
              <a:t>(xx</a:t>
            </a:r>
            <a:r>
              <a:rPr kumimoji="1" lang="ja-JP" altLang="en-US" sz="1200" kern="0" dirty="0">
                <a:solidFill>
                  <a:srgbClr val="3EAD92"/>
                </a:solidFill>
                <a:latin typeface="Meiryo UI" panose="020B0604030504040204" pitchFamily="50" charset="-128"/>
                <a:ea typeface="Meiryo UI" panose="020B0604030504040204" pitchFamily="50" charset="-128"/>
              </a:rPr>
              <a:t>社</a:t>
            </a:r>
            <a:r>
              <a:rPr kumimoji="1" lang="en-US" altLang="ja-JP" sz="1200" kern="0" dirty="0">
                <a:solidFill>
                  <a:srgbClr val="3EAD92"/>
                </a:solidFill>
                <a:latin typeface="Meiryo UI" panose="020B0604030504040204" pitchFamily="50" charset="-128"/>
                <a:ea typeface="Meiryo UI" panose="020B0604030504040204" pitchFamily="50" charset="-128"/>
              </a:rPr>
              <a:t>)</a:t>
            </a:r>
          </a:p>
        </p:txBody>
      </p:sp>
      <p:sp>
        <p:nvSpPr>
          <p:cNvPr id="9" name="Rectangle 17">
            <a:extLst>
              <a:ext uri="{FF2B5EF4-FFF2-40B4-BE49-F238E27FC236}">
                <a16:creationId xmlns:a16="http://schemas.microsoft.com/office/drawing/2014/main" id="{E8477F98-4797-ADBC-E722-1B492733E021}"/>
              </a:ext>
            </a:extLst>
          </p:cNvPr>
          <p:cNvSpPr/>
          <p:nvPr/>
        </p:nvSpPr>
        <p:spPr>
          <a:xfrm>
            <a:off x="1478156" y="4009952"/>
            <a:ext cx="1128492"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11" name="Rectangle 19">
            <a:extLst>
              <a:ext uri="{FF2B5EF4-FFF2-40B4-BE49-F238E27FC236}">
                <a16:creationId xmlns:a16="http://schemas.microsoft.com/office/drawing/2014/main" id="{8758FF57-478F-0BCF-680A-EEAFF7BFA936}"/>
              </a:ext>
            </a:extLst>
          </p:cNvPr>
          <p:cNvSpPr/>
          <p:nvPr/>
        </p:nvSpPr>
        <p:spPr>
          <a:xfrm>
            <a:off x="131295" y="3957650"/>
            <a:ext cx="1035982"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200" b="1" kern="0">
                <a:solidFill>
                  <a:srgbClr val="575757"/>
                </a:solidFill>
                <a:latin typeface="Meiryo UI" panose="020B0604030504040204" pitchFamily="50" charset="-128"/>
                <a:ea typeface="Meiryo UI" panose="020B0604030504040204" pitchFamily="50" charset="-128"/>
              </a:rPr>
              <a:t>ソリューション開発</a:t>
            </a:r>
            <a:endParaRPr kumimoji="1" lang="en-US" altLang="ja-JP" sz="1200" b="1" kern="0">
              <a:solidFill>
                <a:srgbClr val="575757"/>
              </a:solidFill>
              <a:latin typeface="Meiryo UI" panose="020B0604030504040204" pitchFamily="50" charset="-128"/>
              <a:ea typeface="Meiryo UI" panose="020B0604030504040204" pitchFamily="50" charset="-128"/>
            </a:endParaRP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市</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16" name="Rectangle 20">
            <a:extLst>
              <a:ext uri="{FF2B5EF4-FFF2-40B4-BE49-F238E27FC236}">
                <a16:creationId xmlns:a16="http://schemas.microsoft.com/office/drawing/2014/main" id="{367CFF2B-A82E-C003-D70B-DE956421257E}"/>
              </a:ext>
            </a:extLst>
          </p:cNvPr>
          <p:cNvSpPr/>
          <p:nvPr/>
        </p:nvSpPr>
        <p:spPr>
          <a:xfrm>
            <a:off x="3383592" y="3877637"/>
            <a:ext cx="1265935"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dirty="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dirty="0">
                <a:solidFill>
                  <a:srgbClr val="575757"/>
                </a:solidFill>
                <a:latin typeface="Meiryo UI" panose="020B0604030504040204" pitchFamily="50" charset="-128"/>
                <a:ea typeface="Meiryo UI" panose="020B0604030504040204" pitchFamily="50" charset="-128"/>
              </a:rPr>
              <a:t>XXX</a:t>
            </a:r>
            <a:r>
              <a:rPr kumimoji="1" lang="ja-JP" altLang="en-US" sz="1200" kern="0" dirty="0">
                <a:solidFill>
                  <a:srgbClr val="575757"/>
                </a:solidFill>
                <a:latin typeface="Meiryo UI" panose="020B0604030504040204" pitchFamily="50" charset="-128"/>
                <a:ea typeface="Meiryo UI" panose="020B0604030504040204" pitchFamily="50" charset="-128"/>
              </a:rPr>
              <a:t> </a:t>
            </a:r>
            <a:br>
              <a:rPr kumimoji="1" lang="en-US" altLang="ja-JP" sz="1200" kern="0" dirty="0">
                <a:solidFill>
                  <a:srgbClr val="575757"/>
                </a:solidFill>
                <a:latin typeface="Meiryo UI" panose="020B0604030504040204" pitchFamily="50" charset="-128"/>
                <a:ea typeface="Meiryo UI" panose="020B0604030504040204" pitchFamily="50" charset="-128"/>
              </a:rPr>
            </a:br>
            <a:r>
              <a:rPr kumimoji="1" lang="en-US" altLang="ja-JP" sz="1200" kern="0" dirty="0">
                <a:solidFill>
                  <a:srgbClr val="3EAD92"/>
                </a:solidFill>
                <a:latin typeface="Meiryo UI" panose="020B0604030504040204" pitchFamily="50" charset="-128"/>
                <a:ea typeface="Meiryo UI" panose="020B0604030504040204" pitchFamily="50" charset="-128"/>
              </a:rPr>
              <a:t>(xx</a:t>
            </a:r>
            <a:r>
              <a:rPr kumimoji="1" lang="ja-JP" altLang="en-US" sz="1200" kern="0" dirty="0">
                <a:solidFill>
                  <a:srgbClr val="3EAD92"/>
                </a:solidFill>
                <a:latin typeface="Meiryo UI" panose="020B0604030504040204" pitchFamily="50" charset="-128"/>
                <a:ea typeface="Meiryo UI" panose="020B0604030504040204" pitchFamily="50" charset="-128"/>
              </a:rPr>
              <a:t>社</a:t>
            </a:r>
            <a:r>
              <a:rPr kumimoji="1" lang="en-US" altLang="ja-JP" sz="1200" kern="0" dirty="0">
                <a:solidFill>
                  <a:srgbClr val="3EAD92"/>
                </a:solidFill>
                <a:latin typeface="Meiryo UI" panose="020B0604030504040204" pitchFamily="50" charset="-128"/>
                <a:ea typeface="Meiryo UI" panose="020B0604030504040204" pitchFamily="50" charset="-128"/>
              </a:rPr>
              <a:t>)</a:t>
            </a:r>
          </a:p>
        </p:txBody>
      </p:sp>
      <p:sp>
        <p:nvSpPr>
          <p:cNvPr id="19" name="Rectangle 21">
            <a:extLst>
              <a:ext uri="{FF2B5EF4-FFF2-40B4-BE49-F238E27FC236}">
                <a16:creationId xmlns:a16="http://schemas.microsoft.com/office/drawing/2014/main" id="{0B0DAC8D-77B6-A497-8921-22A53206D538}"/>
              </a:ext>
            </a:extLst>
          </p:cNvPr>
          <p:cNvSpPr/>
          <p:nvPr/>
        </p:nvSpPr>
        <p:spPr>
          <a:xfrm>
            <a:off x="3388993" y="5260394"/>
            <a:ext cx="1253836"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dirty="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dirty="0">
                <a:solidFill>
                  <a:srgbClr val="575757"/>
                </a:solidFill>
                <a:latin typeface="Meiryo UI" panose="020B0604030504040204" pitchFamily="50" charset="-128"/>
                <a:ea typeface="Meiryo UI" panose="020B0604030504040204" pitchFamily="50" charset="-128"/>
              </a:rPr>
              <a:t>XXX</a:t>
            </a:r>
            <a:r>
              <a:rPr kumimoji="1" lang="ja-JP" altLang="en-US" sz="1200" kern="0" dirty="0">
                <a:solidFill>
                  <a:srgbClr val="575757"/>
                </a:solidFill>
                <a:latin typeface="Meiryo UI" panose="020B0604030504040204" pitchFamily="50" charset="-128"/>
                <a:ea typeface="Meiryo UI" panose="020B0604030504040204" pitchFamily="50" charset="-128"/>
              </a:rPr>
              <a:t> </a:t>
            </a:r>
            <a:br>
              <a:rPr kumimoji="1" lang="en-US" altLang="ja-JP" sz="1200" kern="0" dirty="0">
                <a:solidFill>
                  <a:srgbClr val="575757"/>
                </a:solidFill>
                <a:latin typeface="Meiryo UI" panose="020B0604030504040204" pitchFamily="50" charset="-128"/>
                <a:ea typeface="Meiryo UI" panose="020B0604030504040204" pitchFamily="50" charset="-128"/>
              </a:rPr>
            </a:br>
            <a:r>
              <a:rPr kumimoji="1" lang="en-US" altLang="ja-JP" sz="1200" kern="0" dirty="0">
                <a:solidFill>
                  <a:srgbClr val="3EAD92"/>
                </a:solidFill>
                <a:latin typeface="Meiryo UI" panose="020B0604030504040204" pitchFamily="50" charset="-128"/>
                <a:ea typeface="Meiryo UI" panose="020B0604030504040204" pitchFamily="50" charset="-128"/>
              </a:rPr>
              <a:t>(xx</a:t>
            </a:r>
            <a:r>
              <a:rPr kumimoji="1" lang="ja-JP" altLang="en-US" sz="1200" kern="0" dirty="0">
                <a:solidFill>
                  <a:srgbClr val="3EAD92"/>
                </a:solidFill>
                <a:latin typeface="Meiryo UI" panose="020B0604030504040204" pitchFamily="50" charset="-128"/>
                <a:ea typeface="Meiryo UI" panose="020B0604030504040204" pitchFamily="50" charset="-128"/>
              </a:rPr>
              <a:t>社</a:t>
            </a:r>
            <a:r>
              <a:rPr kumimoji="1" lang="en-US" altLang="ja-JP" sz="1200" kern="0" dirty="0">
                <a:solidFill>
                  <a:srgbClr val="3EAD92"/>
                </a:solidFill>
                <a:latin typeface="Meiryo UI" panose="020B0604030504040204" pitchFamily="50" charset="-128"/>
                <a:ea typeface="Meiryo UI" panose="020B0604030504040204" pitchFamily="50" charset="-128"/>
              </a:rPr>
              <a:t>)</a:t>
            </a:r>
          </a:p>
        </p:txBody>
      </p:sp>
      <p:cxnSp>
        <p:nvCxnSpPr>
          <p:cNvPr id="23" name="Straight Connector 23">
            <a:extLst>
              <a:ext uri="{FF2B5EF4-FFF2-40B4-BE49-F238E27FC236}">
                <a16:creationId xmlns:a16="http://schemas.microsoft.com/office/drawing/2014/main" id="{ABF2DE8A-77CB-6575-588A-7DEA1219C2D9}"/>
              </a:ext>
            </a:extLst>
          </p:cNvPr>
          <p:cNvCxnSpPr>
            <a:cxnSpLocks/>
            <a:stCxn id="8" idx="2"/>
            <a:endCxn id="9" idx="0"/>
          </p:cNvCxnSpPr>
          <p:nvPr/>
        </p:nvCxnSpPr>
        <p:spPr>
          <a:xfrm>
            <a:off x="2016942" y="2961530"/>
            <a:ext cx="25460" cy="104842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4">
            <a:extLst>
              <a:ext uri="{FF2B5EF4-FFF2-40B4-BE49-F238E27FC236}">
                <a16:creationId xmlns:a16="http://schemas.microsoft.com/office/drawing/2014/main" id="{D84402DA-7668-D693-6682-399E39C6829E}"/>
              </a:ext>
            </a:extLst>
          </p:cNvPr>
          <p:cNvCxnSpPr>
            <a:cxnSpLocks/>
            <a:stCxn id="16" idx="2"/>
            <a:endCxn id="19" idx="0"/>
          </p:cNvCxnSpPr>
          <p:nvPr/>
        </p:nvCxnSpPr>
        <p:spPr>
          <a:xfrm flipH="1">
            <a:off x="4015911" y="4719563"/>
            <a:ext cx="649" cy="540831"/>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Straight Connector 30">
            <a:extLst>
              <a:ext uri="{FF2B5EF4-FFF2-40B4-BE49-F238E27FC236}">
                <a16:creationId xmlns:a16="http://schemas.microsoft.com/office/drawing/2014/main" id="{953C2234-9B88-673B-4142-CA76DC4946D0}"/>
              </a:ext>
            </a:extLst>
          </p:cNvPr>
          <p:cNvCxnSpPr>
            <a:cxnSpLocks/>
            <a:stCxn id="11" idx="0"/>
            <a:endCxn id="8" idx="2"/>
          </p:cNvCxnSpPr>
          <p:nvPr/>
        </p:nvCxnSpPr>
        <p:spPr>
          <a:xfrm rot="5400000" flipH="1" flipV="1">
            <a:off x="835054" y="2775762"/>
            <a:ext cx="996120" cy="1367656"/>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A0BB68C0-CA8D-91C5-8B4A-78C601D62BC6}"/>
              </a:ext>
            </a:extLst>
          </p:cNvPr>
          <p:cNvSpPr>
            <a:spLocks noChangeArrowheads="1"/>
          </p:cNvSpPr>
          <p:nvPr/>
        </p:nvSpPr>
        <p:spPr bwMode="auto">
          <a:xfrm>
            <a:off x="1471012" y="2089410"/>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rPr>
              <a:t>a</a:t>
            </a:r>
          </a:p>
        </p:txBody>
      </p:sp>
      <p:sp>
        <p:nvSpPr>
          <p:cNvPr id="30" name="Oval 20">
            <a:extLst>
              <a:ext uri="{FF2B5EF4-FFF2-40B4-BE49-F238E27FC236}">
                <a16:creationId xmlns:a16="http://schemas.microsoft.com/office/drawing/2014/main" id="{0661F4BE-E86C-DBE8-799F-8C6F0964BC8B}"/>
              </a:ext>
            </a:extLst>
          </p:cNvPr>
          <p:cNvSpPr>
            <a:spLocks noChangeArrowheads="1"/>
          </p:cNvSpPr>
          <p:nvPr/>
        </p:nvSpPr>
        <p:spPr bwMode="auto">
          <a:xfrm>
            <a:off x="1559385" y="3968104"/>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rPr>
              <a:t>c</a:t>
            </a:r>
          </a:p>
        </p:txBody>
      </p:sp>
      <p:sp>
        <p:nvSpPr>
          <p:cNvPr id="32" name="Oval 20">
            <a:extLst>
              <a:ext uri="{FF2B5EF4-FFF2-40B4-BE49-F238E27FC236}">
                <a16:creationId xmlns:a16="http://schemas.microsoft.com/office/drawing/2014/main" id="{02464D8E-B320-8400-460B-3F27B037101D}"/>
              </a:ext>
            </a:extLst>
          </p:cNvPr>
          <p:cNvSpPr>
            <a:spLocks noChangeArrowheads="1"/>
          </p:cNvSpPr>
          <p:nvPr/>
        </p:nvSpPr>
        <p:spPr bwMode="auto">
          <a:xfrm>
            <a:off x="114633" y="3850260"/>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rPr>
              <a:t>b</a:t>
            </a:r>
          </a:p>
        </p:txBody>
      </p:sp>
      <p:sp>
        <p:nvSpPr>
          <p:cNvPr id="33" name="Oval 20">
            <a:extLst>
              <a:ext uri="{FF2B5EF4-FFF2-40B4-BE49-F238E27FC236}">
                <a16:creationId xmlns:a16="http://schemas.microsoft.com/office/drawing/2014/main" id="{DCD0EF4B-45C6-A85D-F0D8-9FF44FA53AC4}"/>
              </a:ext>
            </a:extLst>
          </p:cNvPr>
          <p:cNvSpPr>
            <a:spLocks noChangeArrowheads="1"/>
          </p:cNvSpPr>
          <p:nvPr/>
        </p:nvSpPr>
        <p:spPr bwMode="auto">
          <a:xfrm>
            <a:off x="3309174" y="3829465"/>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rPr>
              <a:t>d</a:t>
            </a:r>
          </a:p>
        </p:txBody>
      </p:sp>
      <p:sp>
        <p:nvSpPr>
          <p:cNvPr id="34" name="Oval 20">
            <a:extLst>
              <a:ext uri="{FF2B5EF4-FFF2-40B4-BE49-F238E27FC236}">
                <a16:creationId xmlns:a16="http://schemas.microsoft.com/office/drawing/2014/main" id="{600A2478-95BD-2A4D-9E82-9F4BC39731F0}"/>
              </a:ext>
            </a:extLst>
          </p:cNvPr>
          <p:cNvSpPr>
            <a:spLocks noChangeArrowheads="1"/>
          </p:cNvSpPr>
          <p:nvPr/>
        </p:nvSpPr>
        <p:spPr bwMode="auto">
          <a:xfrm>
            <a:off x="3773287" y="5224399"/>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rPr>
              <a:t>e</a:t>
            </a:r>
          </a:p>
        </p:txBody>
      </p:sp>
      <p:cxnSp>
        <p:nvCxnSpPr>
          <p:cNvPr id="40" name="Straight Connector 30">
            <a:extLst>
              <a:ext uri="{FF2B5EF4-FFF2-40B4-BE49-F238E27FC236}">
                <a16:creationId xmlns:a16="http://schemas.microsoft.com/office/drawing/2014/main" id="{4D998FE0-08EE-DA7C-C4D6-9BB027FA93D7}"/>
              </a:ext>
            </a:extLst>
          </p:cNvPr>
          <p:cNvCxnSpPr>
            <a:cxnSpLocks/>
            <a:stCxn id="16" idx="0"/>
            <a:endCxn id="8" idx="2"/>
          </p:cNvCxnSpPr>
          <p:nvPr/>
        </p:nvCxnSpPr>
        <p:spPr>
          <a:xfrm rot="16200000" flipV="1">
            <a:off x="2558698" y="2419775"/>
            <a:ext cx="916107" cy="1999618"/>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3A7CDFC7-A889-1646-0528-FE81FD3F46A2}"/>
              </a:ext>
            </a:extLst>
          </p:cNvPr>
          <p:cNvSpPr/>
          <p:nvPr/>
        </p:nvSpPr>
        <p:spPr>
          <a:xfrm>
            <a:off x="1450474" y="772394"/>
            <a:ext cx="2494524" cy="451248"/>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200" kern="0" dirty="0">
                <a:solidFill>
                  <a:srgbClr val="575757"/>
                </a:solidFill>
                <a:latin typeface="Meiryo UI" panose="020B0604030504040204" pitchFamily="50" charset="-128"/>
                <a:ea typeface="Meiryo UI" panose="020B0604030504040204" pitchFamily="50" charset="-128"/>
              </a:rPr>
              <a:t>地域のステークホルダーが含まれているか確認すること</a:t>
            </a: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80" name="タイトル 16">
            <a:extLst>
              <a:ext uri="{FF2B5EF4-FFF2-40B4-BE49-F238E27FC236}">
                <a16:creationId xmlns:a16="http://schemas.microsoft.com/office/drawing/2014/main" id="{16615242-86A8-4167-9412-C844A5FC9BCD}"/>
              </a:ext>
            </a:extLst>
          </p:cNvPr>
          <p:cNvSpPr>
            <a:spLocks noGrp="1"/>
          </p:cNvSpPr>
          <p:nvPr>
            <p:ph type="title"/>
          </p:nvPr>
        </p:nvSpPr>
        <p:spPr>
          <a:xfrm>
            <a:off x="713372" y="968341"/>
            <a:ext cx="8883347" cy="332399"/>
          </a:xfrm>
        </p:spPr>
        <p:txBody>
          <a:bodyPr vert="horz"/>
          <a:lstStyle/>
          <a:p>
            <a:r>
              <a:rPr kumimoji="1" lang="ja-JP" altLang="en-US" dirty="0">
                <a:solidFill>
                  <a:srgbClr val="FE9341"/>
                </a:solidFill>
                <a:latin typeface="Meiryo UI" panose="020B0604030504040204" pitchFamily="50" charset="-128"/>
                <a:ea typeface="Meiryo UI" panose="020B0604030504040204" pitchFamily="50" charset="-128"/>
              </a:rPr>
              <a:t>計画</a:t>
            </a:r>
            <a:endParaRPr lang="ja-JP" altLang="en-US" dirty="0">
              <a:latin typeface="Meiryo UI" panose="020B0604030504040204" pitchFamily="50" charset="-128"/>
            </a:endParaRPr>
          </a:p>
        </p:txBody>
      </p:sp>
      <p:sp>
        <p:nvSpPr>
          <p:cNvPr id="90" name="テキスト ボックス 42">
            <a:extLst>
              <a:ext uri="{FF2B5EF4-FFF2-40B4-BE49-F238E27FC236}">
                <a16:creationId xmlns:a16="http://schemas.microsoft.com/office/drawing/2014/main" id="{6041B0CC-0FB8-401B-9448-B1380B8A78BC}"/>
              </a:ext>
            </a:extLst>
          </p:cNvPr>
          <p:cNvSpPr txBox="1"/>
          <p:nvPr/>
        </p:nvSpPr>
        <p:spPr>
          <a:xfrm>
            <a:off x="61958" y="667088"/>
            <a:ext cx="8991239" cy="1496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7148" rIns="0" bIns="37148" numCol="1" spcCol="0" rtlCol="0" fromWordArt="0" anchor="ctr"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Ⅳ</a:t>
            </a:r>
            <a:r>
              <a:rPr kumimoji="1" lang="ja-JP" altLang="en-US" sz="1200" dirty="0">
                <a:solidFill>
                  <a:srgbClr val="575757"/>
                </a:solidFill>
                <a:latin typeface="Meiryo UI" panose="020B0604030504040204" pitchFamily="50" charset="-128"/>
                <a:ea typeface="Meiryo UI" panose="020B0604030504040204" pitchFamily="50" charset="-128"/>
              </a:rPr>
              <a:t>補助事業</a:t>
            </a:r>
          </a:p>
        </p:txBody>
      </p:sp>
      <p:sp>
        <p:nvSpPr>
          <p:cNvPr id="15" name="楕円 14">
            <a:extLst>
              <a:ext uri="{FF2B5EF4-FFF2-40B4-BE49-F238E27FC236}">
                <a16:creationId xmlns:a16="http://schemas.microsoft.com/office/drawing/2014/main" id="{7F97CF5D-6438-8B56-2537-4254C80C762D}"/>
              </a:ext>
            </a:extLst>
          </p:cNvPr>
          <p:cNvSpPr/>
          <p:nvPr/>
        </p:nvSpPr>
        <p:spPr>
          <a:xfrm>
            <a:off x="2338527" y="2065272"/>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17" name="楕円 16">
            <a:extLst>
              <a:ext uri="{FF2B5EF4-FFF2-40B4-BE49-F238E27FC236}">
                <a16:creationId xmlns:a16="http://schemas.microsoft.com/office/drawing/2014/main" id="{E2A38EAB-6953-975A-AAC1-8A6FBA5C0678}"/>
              </a:ext>
            </a:extLst>
          </p:cNvPr>
          <p:cNvSpPr/>
          <p:nvPr/>
        </p:nvSpPr>
        <p:spPr>
          <a:xfrm>
            <a:off x="420638" y="3785855"/>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18" name="楕円 17">
            <a:extLst>
              <a:ext uri="{FF2B5EF4-FFF2-40B4-BE49-F238E27FC236}">
                <a16:creationId xmlns:a16="http://schemas.microsoft.com/office/drawing/2014/main" id="{95FF06F6-7EA1-5910-BB6F-0033E30A4036}"/>
              </a:ext>
            </a:extLst>
          </p:cNvPr>
          <p:cNvSpPr/>
          <p:nvPr/>
        </p:nvSpPr>
        <p:spPr>
          <a:xfrm>
            <a:off x="2089173" y="3919486"/>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20" name="楕円 19">
            <a:extLst>
              <a:ext uri="{FF2B5EF4-FFF2-40B4-BE49-F238E27FC236}">
                <a16:creationId xmlns:a16="http://schemas.microsoft.com/office/drawing/2014/main" id="{9B934CF8-BAE3-D3EB-EF84-9FFE06737BDE}"/>
              </a:ext>
            </a:extLst>
          </p:cNvPr>
          <p:cNvSpPr/>
          <p:nvPr/>
        </p:nvSpPr>
        <p:spPr>
          <a:xfrm>
            <a:off x="4010544" y="3816267"/>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21" name="楕円 20">
            <a:extLst>
              <a:ext uri="{FF2B5EF4-FFF2-40B4-BE49-F238E27FC236}">
                <a16:creationId xmlns:a16="http://schemas.microsoft.com/office/drawing/2014/main" id="{9E4A0E8F-F74F-1345-A6A6-331BEF6E2ED7}"/>
              </a:ext>
            </a:extLst>
          </p:cNvPr>
          <p:cNvSpPr/>
          <p:nvPr/>
        </p:nvSpPr>
        <p:spPr>
          <a:xfrm>
            <a:off x="4010544" y="5171471"/>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grpSp>
        <p:nvGrpSpPr>
          <p:cNvPr id="22" name="グループ化 21">
            <a:extLst>
              <a:ext uri="{FF2B5EF4-FFF2-40B4-BE49-F238E27FC236}">
                <a16:creationId xmlns:a16="http://schemas.microsoft.com/office/drawing/2014/main" id="{54B17FF8-FDCB-6CD8-0C56-B451418B04EB}"/>
              </a:ext>
            </a:extLst>
          </p:cNvPr>
          <p:cNvGrpSpPr/>
          <p:nvPr/>
        </p:nvGrpSpPr>
        <p:grpSpPr>
          <a:xfrm>
            <a:off x="4889786" y="915129"/>
            <a:ext cx="7017931" cy="5527631"/>
            <a:chOff x="485744" y="1767733"/>
            <a:chExt cx="8909479" cy="4445211"/>
          </a:xfrm>
        </p:grpSpPr>
        <p:sp>
          <p:nvSpPr>
            <p:cNvPr id="451" name="Rectangle 82">
              <a:extLst>
                <a:ext uri="{FF2B5EF4-FFF2-40B4-BE49-F238E27FC236}">
                  <a16:creationId xmlns:a16="http://schemas.microsoft.com/office/drawing/2014/main" id="{E2EC8DCE-66CD-55C3-48AB-10DB0B07E869}"/>
                </a:ext>
              </a:extLst>
            </p:cNvPr>
            <p:cNvSpPr/>
            <p:nvPr/>
          </p:nvSpPr>
          <p:spPr>
            <a:xfrm>
              <a:off x="1263745" y="4954147"/>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52" name="Rectangle 82">
              <a:extLst>
                <a:ext uri="{FF2B5EF4-FFF2-40B4-BE49-F238E27FC236}">
                  <a16:creationId xmlns:a16="http://schemas.microsoft.com/office/drawing/2014/main" id="{4B0F30D1-7321-FA50-EEDF-9C51F3C62A5E}"/>
                </a:ext>
              </a:extLst>
            </p:cNvPr>
            <p:cNvSpPr/>
            <p:nvPr/>
          </p:nvSpPr>
          <p:spPr>
            <a:xfrm>
              <a:off x="1263745" y="5600639"/>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6" name="Straight Connector 71">
              <a:extLst>
                <a:ext uri="{FF2B5EF4-FFF2-40B4-BE49-F238E27FC236}">
                  <a16:creationId xmlns:a16="http://schemas.microsoft.com/office/drawing/2014/main" id="{82A54149-1A54-CA69-5555-E4B423A9BA25}"/>
                </a:ext>
              </a:extLst>
            </p:cNvPr>
            <p:cNvCxnSpPr>
              <a:cxnSpLocks/>
            </p:cNvCxnSpPr>
            <p:nvPr/>
          </p:nvCxnSpPr>
          <p:spPr>
            <a:xfrm>
              <a:off x="486272" y="3626784"/>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8" name="Straight Connector 71">
              <a:extLst>
                <a:ext uri="{FF2B5EF4-FFF2-40B4-BE49-F238E27FC236}">
                  <a16:creationId xmlns:a16="http://schemas.microsoft.com/office/drawing/2014/main" id="{FB0CDE25-D92A-C89D-3C60-6067D7FD0DC4}"/>
                </a:ext>
              </a:extLst>
            </p:cNvPr>
            <p:cNvCxnSpPr>
              <a:cxnSpLocks/>
            </p:cNvCxnSpPr>
            <p:nvPr/>
          </p:nvCxnSpPr>
          <p:spPr>
            <a:xfrm>
              <a:off x="486272" y="4918307"/>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9" name="Straight Connector 71">
              <a:extLst>
                <a:ext uri="{FF2B5EF4-FFF2-40B4-BE49-F238E27FC236}">
                  <a16:creationId xmlns:a16="http://schemas.microsoft.com/office/drawing/2014/main" id="{5A1C8C32-FA9C-8B47-0F5D-6C500DC91ECC}"/>
                </a:ext>
              </a:extLst>
            </p:cNvPr>
            <p:cNvCxnSpPr>
              <a:cxnSpLocks/>
            </p:cNvCxnSpPr>
            <p:nvPr/>
          </p:nvCxnSpPr>
          <p:spPr>
            <a:xfrm>
              <a:off x="486272" y="5564796"/>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4" name="Rectangle 82">
              <a:extLst>
                <a:ext uri="{FF2B5EF4-FFF2-40B4-BE49-F238E27FC236}">
                  <a16:creationId xmlns:a16="http://schemas.microsoft.com/office/drawing/2014/main" id="{243617EB-116A-5434-E49E-5A6B516163C1}"/>
                </a:ext>
              </a:extLst>
            </p:cNvPr>
            <p:cNvSpPr/>
            <p:nvPr/>
          </p:nvSpPr>
          <p:spPr>
            <a:xfrm>
              <a:off x="1263745" y="2379105"/>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0" name="Rectangle 82">
              <a:extLst>
                <a:ext uri="{FF2B5EF4-FFF2-40B4-BE49-F238E27FC236}">
                  <a16:creationId xmlns:a16="http://schemas.microsoft.com/office/drawing/2014/main" id="{E544B5E7-FD1A-39E7-2749-D021979B8AB4}"/>
                </a:ext>
              </a:extLst>
            </p:cNvPr>
            <p:cNvSpPr/>
            <p:nvPr/>
          </p:nvSpPr>
          <p:spPr>
            <a:xfrm>
              <a:off x="1263745" y="3024139"/>
              <a:ext cx="1449976" cy="568260"/>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1" name="Rectangle 82">
              <a:extLst>
                <a:ext uri="{FF2B5EF4-FFF2-40B4-BE49-F238E27FC236}">
                  <a16:creationId xmlns:a16="http://schemas.microsoft.com/office/drawing/2014/main" id="{27F2F5C1-1670-4B98-85CA-BB460CE9D38F}"/>
                </a:ext>
              </a:extLst>
            </p:cNvPr>
            <p:cNvSpPr/>
            <p:nvPr/>
          </p:nvSpPr>
          <p:spPr>
            <a:xfrm>
              <a:off x="1263745" y="3662624"/>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7" name="Rectangle 82">
              <a:extLst>
                <a:ext uri="{FF2B5EF4-FFF2-40B4-BE49-F238E27FC236}">
                  <a16:creationId xmlns:a16="http://schemas.microsoft.com/office/drawing/2014/main" id="{0C22B896-43B0-E1E7-4607-53F88352C708}"/>
                </a:ext>
              </a:extLst>
            </p:cNvPr>
            <p:cNvSpPr/>
            <p:nvPr/>
          </p:nvSpPr>
          <p:spPr>
            <a:xfrm>
              <a:off x="1263745" y="4307658"/>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89" name="Rectangle 82">
              <a:extLst>
                <a:ext uri="{FF2B5EF4-FFF2-40B4-BE49-F238E27FC236}">
                  <a16:creationId xmlns:a16="http://schemas.microsoft.com/office/drawing/2014/main" id="{816DA0A7-B213-46DC-6786-1D7922CE5C24}"/>
                </a:ext>
              </a:extLst>
            </p:cNvPr>
            <p:cNvSpPr/>
            <p:nvPr/>
          </p:nvSpPr>
          <p:spPr>
            <a:xfrm>
              <a:off x="485744" y="2379105"/>
              <a:ext cx="661844" cy="1213294"/>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事前準備</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90" name="Rectangle 82">
              <a:extLst>
                <a:ext uri="{FF2B5EF4-FFF2-40B4-BE49-F238E27FC236}">
                  <a16:creationId xmlns:a16="http://schemas.microsoft.com/office/drawing/2014/main" id="{425E9CD7-C6F0-3433-3972-0EFBBDCBC41E}"/>
                </a:ext>
              </a:extLst>
            </p:cNvPr>
            <p:cNvSpPr/>
            <p:nvPr/>
          </p:nvSpPr>
          <p:spPr>
            <a:xfrm>
              <a:off x="485744" y="3662621"/>
              <a:ext cx="661844" cy="186487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実装</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28" name="Rectangle 82">
              <a:extLst>
                <a:ext uri="{FF2B5EF4-FFF2-40B4-BE49-F238E27FC236}">
                  <a16:creationId xmlns:a16="http://schemas.microsoft.com/office/drawing/2014/main" id="{DBBE25B5-E820-758A-6AA3-BAC5421DAC95}"/>
                </a:ext>
              </a:extLst>
            </p:cNvPr>
            <p:cNvSpPr/>
            <p:nvPr/>
          </p:nvSpPr>
          <p:spPr>
            <a:xfrm>
              <a:off x="485744" y="5600639"/>
              <a:ext cx="661844" cy="5762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成果のとりまとめ</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4" name="Straight Connector 71">
              <a:extLst>
                <a:ext uri="{FF2B5EF4-FFF2-40B4-BE49-F238E27FC236}">
                  <a16:creationId xmlns:a16="http://schemas.microsoft.com/office/drawing/2014/main" id="{A9829345-1EDD-1B20-8DC1-D89AF659A030}"/>
                </a:ext>
              </a:extLst>
            </p:cNvPr>
            <p:cNvCxnSpPr>
              <a:cxnSpLocks/>
            </p:cNvCxnSpPr>
            <p:nvPr/>
          </p:nvCxnSpPr>
          <p:spPr>
            <a:xfrm>
              <a:off x="1263745" y="2989754"/>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7" name="Straight Connector 71">
              <a:extLst>
                <a:ext uri="{FF2B5EF4-FFF2-40B4-BE49-F238E27FC236}">
                  <a16:creationId xmlns:a16="http://schemas.microsoft.com/office/drawing/2014/main" id="{832F863C-5E17-3A20-A65D-BD738ABC3144}"/>
                </a:ext>
              </a:extLst>
            </p:cNvPr>
            <p:cNvCxnSpPr>
              <a:cxnSpLocks/>
            </p:cNvCxnSpPr>
            <p:nvPr/>
          </p:nvCxnSpPr>
          <p:spPr>
            <a:xfrm>
              <a:off x="1263745" y="4273273"/>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52">
              <a:extLst>
                <a:ext uri="{FF2B5EF4-FFF2-40B4-BE49-F238E27FC236}">
                  <a16:creationId xmlns:a16="http://schemas.microsoft.com/office/drawing/2014/main" id="{903EB585-4ECF-8298-794E-DA3749DF2158}"/>
                </a:ext>
              </a:extLst>
            </p:cNvPr>
            <p:cNvCxnSpPr>
              <a:cxnSpLocks/>
            </p:cNvCxnSpPr>
            <p:nvPr/>
          </p:nvCxnSpPr>
          <p:spPr>
            <a:xfrm>
              <a:off x="2547805" y="2287711"/>
              <a:ext cx="6843064" cy="0"/>
            </a:xfrm>
            <a:prstGeom prst="line">
              <a:avLst/>
            </a:prstGeom>
            <a:ln w="9525" cap="rnd">
              <a:solidFill>
                <a:schemeClr val="tx1">
                  <a:lumMod val="60000"/>
                  <a:lumOff val="40000"/>
                </a:schemeClr>
              </a:solidFill>
              <a:prstDash val="solid"/>
              <a:round/>
              <a:tailEnd type="arrow"/>
            </a:ln>
          </p:spPr>
          <p:style>
            <a:lnRef idx="1">
              <a:schemeClr val="accent1"/>
            </a:lnRef>
            <a:fillRef idx="0">
              <a:schemeClr val="accent1"/>
            </a:fillRef>
            <a:effectRef idx="0">
              <a:schemeClr val="accent1"/>
            </a:effectRef>
            <a:fontRef idx="minor">
              <a:schemeClr val="tx1"/>
            </a:fontRef>
          </p:style>
        </p:cxnSp>
        <p:grpSp>
          <p:nvGrpSpPr>
            <p:cNvPr id="39" name="グループ化 38">
              <a:extLst>
                <a:ext uri="{FF2B5EF4-FFF2-40B4-BE49-F238E27FC236}">
                  <a16:creationId xmlns:a16="http://schemas.microsoft.com/office/drawing/2014/main" id="{877340CB-5178-EB8A-FA6C-D19A94DEFDFA}"/>
                </a:ext>
              </a:extLst>
            </p:cNvPr>
            <p:cNvGrpSpPr/>
            <p:nvPr/>
          </p:nvGrpSpPr>
          <p:grpSpPr>
            <a:xfrm>
              <a:off x="2635440" y="1767733"/>
              <a:ext cx="6759783" cy="4445211"/>
              <a:chOff x="5607963" y="1578843"/>
              <a:chExt cx="5955388" cy="4850833"/>
            </a:xfrm>
          </p:grpSpPr>
          <p:sp>
            <p:nvSpPr>
              <p:cNvPr id="35" name="AutoShape 8">
                <a:extLst>
                  <a:ext uri="{FF2B5EF4-FFF2-40B4-BE49-F238E27FC236}">
                    <a16:creationId xmlns:a16="http://schemas.microsoft.com/office/drawing/2014/main" id="{96D985FF-0410-83B9-33D6-30B80C0A9D28}"/>
                  </a:ext>
                </a:extLst>
              </p:cNvPr>
              <p:cNvSpPr>
                <a:spLocks noChangeArrowheads="1"/>
              </p:cNvSpPr>
              <p:nvPr/>
            </p:nvSpPr>
            <p:spPr bwMode="auto">
              <a:xfrm>
                <a:off x="6555932"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５月</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36" name="AutoShape 8">
                <a:extLst>
                  <a:ext uri="{FF2B5EF4-FFF2-40B4-BE49-F238E27FC236}">
                    <a16:creationId xmlns:a16="http://schemas.microsoft.com/office/drawing/2014/main" id="{5C34EA89-2E7F-9E5D-6757-4ED4CF42FDD9}"/>
                  </a:ext>
                </a:extLst>
              </p:cNvPr>
              <p:cNvSpPr>
                <a:spLocks noChangeArrowheads="1"/>
              </p:cNvSpPr>
              <p:nvPr/>
            </p:nvSpPr>
            <p:spPr bwMode="auto">
              <a:xfrm>
                <a:off x="5705161"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eaLnBrk="0" hangingPunct="0">
                  <a:lnSpc>
                    <a:spcPct val="90000"/>
                  </a:lnSpc>
                  <a:defRPr/>
                </a:pPr>
                <a:r>
                  <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2025</a:t>
                </a: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4</a:t>
                </a: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3" name="AutoShape 8">
                <a:extLst>
                  <a:ext uri="{FF2B5EF4-FFF2-40B4-BE49-F238E27FC236}">
                    <a16:creationId xmlns:a16="http://schemas.microsoft.com/office/drawing/2014/main" id="{776FE068-7B5A-D42B-2565-8814DB2B8136}"/>
                  </a:ext>
                </a:extLst>
              </p:cNvPr>
              <p:cNvSpPr>
                <a:spLocks noChangeArrowheads="1"/>
              </p:cNvSpPr>
              <p:nvPr/>
            </p:nvSpPr>
            <p:spPr bwMode="auto">
              <a:xfrm>
                <a:off x="7406703"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4" name="AutoShape 8">
                <a:extLst>
                  <a:ext uri="{FF2B5EF4-FFF2-40B4-BE49-F238E27FC236}">
                    <a16:creationId xmlns:a16="http://schemas.microsoft.com/office/drawing/2014/main" id="{00B6A1AD-308A-5713-010E-3DF8F89D2BEE}"/>
                  </a:ext>
                </a:extLst>
              </p:cNvPr>
              <p:cNvSpPr>
                <a:spLocks noChangeArrowheads="1"/>
              </p:cNvSpPr>
              <p:nvPr/>
            </p:nvSpPr>
            <p:spPr bwMode="auto">
              <a:xfrm>
                <a:off x="7756256" y="1692192"/>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5" name="AutoShape 8">
                <a:extLst>
                  <a:ext uri="{FF2B5EF4-FFF2-40B4-BE49-F238E27FC236}">
                    <a16:creationId xmlns:a16="http://schemas.microsoft.com/office/drawing/2014/main" id="{095123A9-96F7-CBC1-C16D-332BB60B148E}"/>
                  </a:ext>
                </a:extLst>
              </p:cNvPr>
              <p:cNvSpPr>
                <a:spLocks noChangeArrowheads="1"/>
              </p:cNvSpPr>
              <p:nvPr/>
            </p:nvSpPr>
            <p:spPr bwMode="auto">
              <a:xfrm>
                <a:off x="9108245"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r>
                  <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2026</a:t>
                </a: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1</a:t>
                </a:r>
                <a:r>
                  <a:rPr lang="ja-JP" altLang="en-US"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dirty="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7" name="AutoShape 8">
                <a:extLst>
                  <a:ext uri="{FF2B5EF4-FFF2-40B4-BE49-F238E27FC236}">
                    <a16:creationId xmlns:a16="http://schemas.microsoft.com/office/drawing/2014/main" id="{0259DA41-2974-5195-6176-FADE5A5BB241}"/>
                  </a:ext>
                </a:extLst>
              </p:cNvPr>
              <p:cNvSpPr>
                <a:spLocks noChangeArrowheads="1"/>
              </p:cNvSpPr>
              <p:nvPr/>
            </p:nvSpPr>
            <p:spPr bwMode="auto">
              <a:xfrm>
                <a:off x="10809787"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3</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cxnSp>
            <p:nvCxnSpPr>
              <p:cNvPr id="48" name="Straight Connector 75">
                <a:extLst>
                  <a:ext uri="{FF2B5EF4-FFF2-40B4-BE49-F238E27FC236}">
                    <a16:creationId xmlns:a16="http://schemas.microsoft.com/office/drawing/2014/main" id="{5EDF64B9-BF6C-C9CE-8E03-D3AED5189645}"/>
                  </a:ext>
                </a:extLst>
              </p:cNvPr>
              <p:cNvCxnSpPr>
                <a:cxnSpLocks/>
              </p:cNvCxnSpPr>
              <p:nvPr/>
            </p:nvCxnSpPr>
            <p:spPr>
              <a:xfrm flipV="1">
                <a:off x="5607963"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9" name="Straight Connector 76">
                <a:extLst>
                  <a:ext uri="{FF2B5EF4-FFF2-40B4-BE49-F238E27FC236}">
                    <a16:creationId xmlns:a16="http://schemas.microsoft.com/office/drawing/2014/main" id="{058E9894-F5E5-9DA5-4C00-FF7D18783B0B}"/>
                  </a:ext>
                </a:extLst>
              </p:cNvPr>
              <p:cNvCxnSpPr>
                <a:cxnSpLocks/>
              </p:cNvCxnSpPr>
              <p:nvPr/>
            </p:nvCxnSpPr>
            <p:spPr>
              <a:xfrm flipV="1">
                <a:off x="6458734"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0" name="Straight Connector 77">
                <a:extLst>
                  <a:ext uri="{FF2B5EF4-FFF2-40B4-BE49-F238E27FC236}">
                    <a16:creationId xmlns:a16="http://schemas.microsoft.com/office/drawing/2014/main" id="{4179B508-20BF-4480-A48B-686332DB215A}"/>
                  </a:ext>
                </a:extLst>
              </p:cNvPr>
              <p:cNvCxnSpPr>
                <a:cxnSpLocks/>
              </p:cNvCxnSpPr>
              <p:nvPr/>
            </p:nvCxnSpPr>
            <p:spPr>
              <a:xfrm flipV="1">
                <a:off x="7309505"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1" name="Straight Connector 78">
                <a:extLst>
                  <a:ext uri="{FF2B5EF4-FFF2-40B4-BE49-F238E27FC236}">
                    <a16:creationId xmlns:a16="http://schemas.microsoft.com/office/drawing/2014/main" id="{14A9BE82-0561-841F-0CD8-5375CD32896F}"/>
                  </a:ext>
                </a:extLst>
              </p:cNvPr>
              <p:cNvCxnSpPr>
                <a:cxnSpLocks/>
              </p:cNvCxnSpPr>
              <p:nvPr/>
            </p:nvCxnSpPr>
            <p:spPr>
              <a:xfrm flipV="1">
                <a:off x="8160276"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2" name="Straight Connector 79">
                <a:extLst>
                  <a:ext uri="{FF2B5EF4-FFF2-40B4-BE49-F238E27FC236}">
                    <a16:creationId xmlns:a16="http://schemas.microsoft.com/office/drawing/2014/main" id="{11436ADE-D734-8C15-A435-AAF22E5E960C}"/>
                  </a:ext>
                </a:extLst>
              </p:cNvPr>
              <p:cNvCxnSpPr>
                <a:cxnSpLocks/>
              </p:cNvCxnSpPr>
              <p:nvPr/>
            </p:nvCxnSpPr>
            <p:spPr>
              <a:xfrm flipV="1">
                <a:off x="9011047"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3" name="Straight Connector 80">
                <a:extLst>
                  <a:ext uri="{FF2B5EF4-FFF2-40B4-BE49-F238E27FC236}">
                    <a16:creationId xmlns:a16="http://schemas.microsoft.com/office/drawing/2014/main" id="{93F20DE7-55DE-0A01-A93B-A784A6285BAC}"/>
                  </a:ext>
                </a:extLst>
              </p:cNvPr>
              <p:cNvCxnSpPr>
                <a:cxnSpLocks/>
              </p:cNvCxnSpPr>
              <p:nvPr/>
            </p:nvCxnSpPr>
            <p:spPr>
              <a:xfrm flipV="1">
                <a:off x="9861818"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4" name="Straight Connector 81">
                <a:extLst>
                  <a:ext uri="{FF2B5EF4-FFF2-40B4-BE49-F238E27FC236}">
                    <a16:creationId xmlns:a16="http://schemas.microsoft.com/office/drawing/2014/main" id="{11E8DA0F-FA43-6C71-08D1-61FFB5034316}"/>
                  </a:ext>
                </a:extLst>
              </p:cNvPr>
              <p:cNvCxnSpPr>
                <a:cxnSpLocks/>
              </p:cNvCxnSpPr>
              <p:nvPr/>
            </p:nvCxnSpPr>
            <p:spPr>
              <a:xfrm flipV="1">
                <a:off x="10712589" y="1578843"/>
                <a:ext cx="0" cy="4850833"/>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5" name="Straight Connector 112">
                <a:extLst>
                  <a:ext uri="{FF2B5EF4-FFF2-40B4-BE49-F238E27FC236}">
                    <a16:creationId xmlns:a16="http://schemas.microsoft.com/office/drawing/2014/main" id="{88E98D5B-A695-CF47-3DA3-22883DF2CA11}"/>
                  </a:ext>
                </a:extLst>
              </p:cNvPr>
              <p:cNvCxnSpPr>
                <a:cxnSpLocks/>
              </p:cNvCxnSpPr>
              <p:nvPr/>
            </p:nvCxnSpPr>
            <p:spPr>
              <a:xfrm flipV="1">
                <a:off x="11563351" y="1641896"/>
                <a:ext cx="0" cy="4761796"/>
              </a:xfrm>
              <a:prstGeom prst="line">
                <a:avLst/>
              </a:prstGeom>
              <a:ln w="9049"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6" name="AutoShape 8">
                <a:extLst>
                  <a:ext uri="{FF2B5EF4-FFF2-40B4-BE49-F238E27FC236}">
                    <a16:creationId xmlns:a16="http://schemas.microsoft.com/office/drawing/2014/main" id="{713177A6-A78D-A535-3F52-9364EE870587}"/>
                  </a:ext>
                </a:extLst>
              </p:cNvPr>
              <p:cNvSpPr>
                <a:spLocks noChangeArrowheads="1"/>
              </p:cNvSpPr>
              <p:nvPr/>
            </p:nvSpPr>
            <p:spPr bwMode="auto">
              <a:xfrm>
                <a:off x="9959016"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grpSp>
            <p:nvGrpSpPr>
              <p:cNvPr id="57" name="Group 17">
                <a:extLst>
                  <a:ext uri="{FF2B5EF4-FFF2-40B4-BE49-F238E27FC236}">
                    <a16:creationId xmlns:a16="http://schemas.microsoft.com/office/drawing/2014/main" id="{E91FFD00-9946-D0BE-B9FC-26B96BF9F62A}"/>
                  </a:ext>
                </a:extLst>
              </p:cNvPr>
              <p:cNvGrpSpPr/>
              <p:nvPr/>
            </p:nvGrpSpPr>
            <p:grpSpPr>
              <a:xfrm>
                <a:off x="6093156" y="2469861"/>
                <a:ext cx="970009" cy="184666"/>
                <a:chOff x="2798383" y="2487700"/>
                <a:chExt cx="1208216" cy="184666"/>
              </a:xfrm>
            </p:grpSpPr>
            <p:cxnSp>
              <p:nvCxnSpPr>
                <p:cNvPr id="448" name="直線矢印コネクタ 447">
                  <a:extLst>
                    <a:ext uri="{FF2B5EF4-FFF2-40B4-BE49-F238E27FC236}">
                      <a16:creationId xmlns:a16="http://schemas.microsoft.com/office/drawing/2014/main" id="{1F928FF0-536E-FB0A-9063-994A6643882B}"/>
                    </a:ext>
                  </a:extLst>
                </p:cNvPr>
                <p:cNvCxnSpPr/>
                <p:nvPr/>
              </p:nvCxnSpPr>
              <p:spPr>
                <a:xfrm>
                  <a:off x="2798383" y="2672366"/>
                  <a:ext cx="1208216" cy="0"/>
                </a:xfrm>
                <a:prstGeom prst="straightConnector1">
                  <a:avLst/>
                </a:prstGeom>
                <a:ln w="19050" cap="rnd">
                  <a:solidFill>
                    <a:schemeClr val="bg1">
                      <a:lumMod val="5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49" name="Rectangle 82">
                  <a:extLst>
                    <a:ext uri="{FF2B5EF4-FFF2-40B4-BE49-F238E27FC236}">
                      <a16:creationId xmlns:a16="http://schemas.microsoft.com/office/drawing/2014/main" id="{D9A43985-D703-A972-C999-A166887493A8}"/>
                    </a:ext>
                  </a:extLst>
                </p:cNvPr>
                <p:cNvSpPr/>
                <p:nvPr/>
              </p:nvSpPr>
              <p:spPr>
                <a:xfrm>
                  <a:off x="2798383" y="2487700"/>
                  <a:ext cx="1208216" cy="18466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XXX</a:t>
                  </a:r>
                  <a:endParaRPr kumimoji="1" 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grpSp>
        </p:grpSp>
        <p:sp>
          <p:nvSpPr>
            <p:cNvPr id="38" name="Rectangle 2">
              <a:extLst>
                <a:ext uri="{FF2B5EF4-FFF2-40B4-BE49-F238E27FC236}">
                  <a16:creationId xmlns:a16="http://schemas.microsoft.com/office/drawing/2014/main" id="{467312A9-8829-E945-2B8B-2B245A5BDA36}"/>
                </a:ext>
              </a:extLst>
            </p:cNvPr>
            <p:cNvSpPr/>
            <p:nvPr/>
          </p:nvSpPr>
          <p:spPr>
            <a:xfrm>
              <a:off x="2031973" y="2384360"/>
              <a:ext cx="7252934" cy="3824649"/>
            </a:xfrm>
            <a:prstGeom prst="wedgeRectCallout">
              <a:avLst>
                <a:gd name="adj1" fmla="val -64037"/>
                <a:gd name="adj2" fmla="val -1204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200" kern="0" dirty="0">
                  <a:solidFill>
                    <a:srgbClr val="575757"/>
                  </a:solidFill>
                  <a:latin typeface="Meiryo UI" panose="020B0604030504040204" pitchFamily="50" charset="-128"/>
                  <a:ea typeface="Meiryo UI" panose="020B0604030504040204" pitchFamily="50" charset="-128"/>
                </a:rPr>
                <a:t>下記の例を参考にして縦軸の項目を記載</a:t>
              </a:r>
            </a:p>
            <a:p>
              <a:pPr marL="324000" lvl="1"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事前準備 </a:t>
              </a:r>
              <a:r>
                <a:rPr kumimoji="1" lang="en-US" altLang="ja-JP" sz="1200" dirty="0">
                  <a:solidFill>
                    <a:srgbClr val="575757"/>
                  </a:solidFill>
                  <a:latin typeface="Meiryo UI" panose="020B0604030504040204" pitchFamily="50" charset="-128"/>
                  <a:ea typeface="Meiryo UI" panose="020B0604030504040204" pitchFamily="50" charset="-128"/>
                </a:rPr>
                <a:t>(</a:t>
              </a:r>
              <a:r>
                <a:rPr kumimoji="1" lang="ja-JP" altLang="en-US" sz="1200" dirty="0">
                  <a:solidFill>
                    <a:srgbClr val="575757"/>
                  </a:solidFill>
                  <a:latin typeface="Meiryo UI" panose="020B0604030504040204" pitchFamily="50" charset="-128"/>
                  <a:ea typeface="Meiryo UI" panose="020B0604030504040204" pitchFamily="50" charset="-128"/>
                </a:rPr>
                <a:t>必要な項目を洗い出し、いつまでにどのプロセスを完了するかの観点で記載</a:t>
              </a:r>
              <a:r>
                <a:rPr kumimoji="1" lang="en-US" altLang="ja-JP" sz="1200" dirty="0">
                  <a:solidFill>
                    <a:srgbClr val="575757"/>
                  </a:solidFill>
                  <a:latin typeface="Meiryo UI" panose="020B0604030504040204" pitchFamily="50" charset="-128"/>
                  <a:ea typeface="Meiryo UI" panose="020B0604030504040204" pitchFamily="50" charset="-128"/>
                </a:rPr>
                <a:t>)</a:t>
              </a:r>
              <a:endParaRPr kumimoji="1" lang="ja-JP" altLang="en-US" sz="1200" dirty="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免許取得</a:t>
              </a:r>
              <a:endParaRPr kumimoji="1" lang="en-US" altLang="ja-JP" sz="1200" dirty="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契約締結</a:t>
              </a: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機器調達</a:t>
              </a: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ネットワーク設計・施工</a:t>
              </a: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ソリューション開発　等</a:t>
              </a:r>
            </a:p>
            <a:p>
              <a:pPr marL="324000" lvl="1"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実装 </a:t>
              </a:r>
              <a:r>
                <a:rPr kumimoji="1" lang="en-US" altLang="ja-JP" sz="1200" dirty="0">
                  <a:solidFill>
                    <a:srgbClr val="575757"/>
                  </a:solidFill>
                  <a:latin typeface="Meiryo UI" panose="020B0604030504040204" pitchFamily="50" charset="-128"/>
                  <a:ea typeface="Meiryo UI" panose="020B0604030504040204" pitchFamily="50" charset="-128"/>
                </a:rPr>
                <a:t>(PDCA</a:t>
              </a:r>
              <a:r>
                <a:rPr kumimoji="1" lang="ja-JP" altLang="en-US" sz="1200" dirty="0">
                  <a:solidFill>
                    <a:srgbClr val="575757"/>
                  </a:solidFill>
                  <a:latin typeface="Meiryo UI" panose="020B0604030504040204" pitchFamily="50" charset="-128"/>
                  <a:ea typeface="Meiryo UI" panose="020B0604030504040204" pitchFamily="50" charset="-128"/>
                </a:rPr>
                <a:t>サイクルをどのタイミングで回していくのかの観点で記載</a:t>
              </a:r>
              <a:r>
                <a:rPr kumimoji="1" lang="en-US" altLang="ja-JP" sz="1200" dirty="0">
                  <a:solidFill>
                    <a:srgbClr val="575757"/>
                  </a:solidFill>
                  <a:latin typeface="Meiryo UI" panose="020B0604030504040204" pitchFamily="50" charset="-128"/>
                  <a:ea typeface="Meiryo UI" panose="020B0604030504040204" pitchFamily="50" charset="-128"/>
                </a:rPr>
                <a:t>)</a:t>
              </a:r>
              <a:endParaRPr kumimoji="1" lang="ja-JP" altLang="en-US" sz="1200" dirty="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実行</a:t>
              </a: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成果・課題の分析</a:t>
              </a:r>
              <a:endParaRPr kumimoji="1" lang="en-US" altLang="ja-JP" sz="1200" dirty="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フィードバック　等</a:t>
              </a:r>
              <a:endParaRPr kumimoji="1" lang="en-US" altLang="ja-JP" sz="1200" dirty="0">
                <a:solidFill>
                  <a:srgbClr val="575757"/>
                </a:solidFill>
                <a:latin typeface="Meiryo UI" panose="020B0604030504040204" pitchFamily="50" charset="-128"/>
                <a:ea typeface="Meiryo UI" panose="020B0604030504040204" pitchFamily="50" charset="-128"/>
              </a:endParaRPr>
            </a:p>
            <a:p>
              <a:pPr marL="324000" lvl="1" indent="-216000">
                <a:buClr>
                  <a:srgbClr val="FF8D36"/>
                </a:buClr>
                <a:buFont typeface="Trebuchet MS" panose="020B0603020202020204" pitchFamily="34" charset="0"/>
                <a:buChar char="•"/>
                <a:defRPr/>
              </a:pPr>
              <a:r>
                <a:rPr kumimoji="1" lang="ja-JP" altLang="en-US" sz="1200" dirty="0">
                  <a:solidFill>
                    <a:srgbClr val="575757"/>
                  </a:solidFill>
                  <a:latin typeface="Meiryo UI" panose="020B0604030504040204" pitchFamily="50" charset="-128"/>
                  <a:ea typeface="Meiryo UI" panose="020B0604030504040204" pitchFamily="50" charset="-128"/>
                </a:rPr>
                <a:t>成果の取りまとめ </a:t>
              </a:r>
              <a:r>
                <a:rPr kumimoji="1" lang="en-US" altLang="ja-JP" sz="1200" dirty="0">
                  <a:solidFill>
                    <a:srgbClr val="575757"/>
                  </a:solidFill>
                  <a:latin typeface="Meiryo UI" panose="020B0604030504040204" pitchFamily="50" charset="-128"/>
                  <a:ea typeface="Meiryo UI" panose="020B0604030504040204" pitchFamily="50" charset="-128"/>
                </a:rPr>
                <a:t>(</a:t>
              </a:r>
              <a:r>
                <a:rPr kumimoji="1" lang="ja-JP" altLang="en-US" sz="1200" dirty="0">
                  <a:solidFill>
                    <a:srgbClr val="575757"/>
                  </a:solidFill>
                  <a:latin typeface="Meiryo UI" panose="020B0604030504040204" pitchFamily="50" charset="-128"/>
                  <a:ea typeface="Meiryo UI" panose="020B0604030504040204" pitchFamily="50" charset="-128"/>
                </a:rPr>
                <a:t>着手・完了時期確認の観点で記載</a:t>
              </a:r>
              <a:r>
                <a:rPr kumimoji="1" lang="en-US" altLang="ja-JP" sz="1200" dirty="0">
                  <a:solidFill>
                    <a:srgbClr val="575757"/>
                  </a:solidFill>
                  <a:latin typeface="Meiryo UI" panose="020B0604030504040204" pitchFamily="50" charset="-128"/>
                  <a:ea typeface="Meiryo UI" panose="020B0604030504040204" pitchFamily="50" charset="-128"/>
                </a:rPr>
                <a:t>)</a:t>
              </a:r>
            </a:p>
            <a:p>
              <a:pPr marL="108000" lvl="1">
                <a:buClr>
                  <a:srgbClr val="FF8222"/>
                </a:buClr>
                <a:defRPr/>
              </a:pPr>
              <a:r>
                <a:rPr kumimoji="1" lang="ja-JP" altLang="en-US" sz="1200" dirty="0">
                  <a:solidFill>
                    <a:srgbClr val="575757"/>
                  </a:solidFill>
                  <a:latin typeface="Meiryo UI" panose="020B0604030504040204" pitchFamily="50" charset="-128"/>
                  <a:ea typeface="Meiryo UI" panose="020B0604030504040204" pitchFamily="50" charset="-128"/>
                </a:rPr>
                <a:t>等</a:t>
              </a:r>
              <a:endParaRPr kumimoji="1" lang="en-US" altLang="ja-JP" sz="1200" dirty="0">
                <a:solidFill>
                  <a:srgbClr val="575757"/>
                </a:solidFill>
                <a:latin typeface="Meiryo UI" panose="020B0604030504040204" pitchFamily="50" charset="-128"/>
                <a:ea typeface="Meiryo UI" panose="020B0604030504040204" pitchFamily="50" charset="-128"/>
              </a:endParaRPr>
            </a:p>
            <a:p>
              <a:pPr marL="324000" lvl="1" indent="-216000">
                <a:buClr>
                  <a:srgbClr val="FF8222"/>
                </a:buClr>
                <a:buFont typeface="Trebuchet MS" panose="020B0603020202020204" pitchFamily="34" charset="0"/>
                <a:buChar char="•"/>
                <a:defRPr/>
              </a:pPr>
              <a:endParaRPr kumimoji="1" lang="ja-JP" altLang="en-US" sz="1200" dirty="0">
                <a:solidFill>
                  <a:srgbClr val="575757"/>
                </a:solidFill>
                <a:latin typeface="Trebuchet MS" panose="020B0603020202020204" pitchFamily="34" charset="0"/>
                <a:ea typeface="Meiryo UI" panose="020B0604030504040204" pitchFamily="50" charset="-128"/>
              </a:endParaRPr>
            </a:p>
          </p:txBody>
        </p:sp>
      </p:grpSp>
      <p:sp>
        <p:nvSpPr>
          <p:cNvPr id="2" name="Rectangle 217">
            <a:extLst>
              <a:ext uri="{FF2B5EF4-FFF2-40B4-BE49-F238E27FC236}">
                <a16:creationId xmlns:a16="http://schemas.microsoft.com/office/drawing/2014/main" id="{016BCE3F-01AB-F321-7448-838102121409}"/>
              </a:ext>
            </a:extLst>
          </p:cNvPr>
          <p:cNvSpPr/>
          <p:nvPr/>
        </p:nvSpPr>
        <p:spPr>
          <a:xfrm>
            <a:off x="0" y="3264"/>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評価の観点：実施体制</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5831EA4C-6FC4-63AA-B3B7-B72085AEF1FE}"/>
              </a:ext>
            </a:extLst>
          </p:cNvPr>
          <p:cNvSpPr/>
          <p:nvPr/>
        </p:nvSpPr>
        <p:spPr>
          <a:xfrm>
            <a:off x="0" y="203292"/>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Oval 20">
            <a:extLst>
              <a:ext uri="{FF2B5EF4-FFF2-40B4-BE49-F238E27FC236}">
                <a16:creationId xmlns:a16="http://schemas.microsoft.com/office/drawing/2014/main" id="{FD2ABC46-F1D0-7131-ED09-3779285F54DB}"/>
              </a:ext>
            </a:extLst>
          </p:cNvPr>
          <p:cNvSpPr>
            <a:spLocks noChangeAspect="1" noChangeArrowheads="1"/>
          </p:cNvSpPr>
          <p:nvPr/>
        </p:nvSpPr>
        <p:spPr>
          <a:xfrm>
            <a:off x="191366" y="962828"/>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20909557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2"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52"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54" name="Rectangle 40"/>
          <p:cNvSpPr/>
          <p:nvPr/>
        </p:nvSpPr>
        <p:spPr>
          <a:xfrm>
            <a:off x="8613058" y="3736"/>
            <a:ext cx="3578943" cy="728799"/>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サプライチェーンリスク対応を含めたサイバーセキュリティ対策の内容を記載ください</a:t>
            </a: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57" name="Rectangle 217"/>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58"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評価の観点：サイバーセキュリティ対策</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 name="タイトル 16">
            <a:extLst>
              <a:ext uri="{FF2B5EF4-FFF2-40B4-BE49-F238E27FC236}">
                <a16:creationId xmlns:a16="http://schemas.microsoft.com/office/drawing/2014/main" id="{C160D6CF-582C-9599-715D-EC74E1C49CA3}"/>
              </a:ext>
            </a:extLst>
          </p:cNvPr>
          <p:cNvSpPr txBox="1">
            <a:spLocks/>
          </p:cNvSpPr>
          <p:nvPr/>
        </p:nvSpPr>
        <p:spPr>
          <a:xfrm>
            <a:off x="713372" y="968341"/>
            <a:ext cx="8883347"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r>
              <a:rPr lang="ja-JP" altLang="en-US" dirty="0">
                <a:latin typeface="Meiryo UI" panose="020B0604030504040204" pitchFamily="50" charset="-128"/>
              </a:rPr>
              <a:t>サイバーセキュリティ対策</a:t>
            </a:r>
          </a:p>
        </p:txBody>
      </p:sp>
      <p:sp>
        <p:nvSpPr>
          <p:cNvPr id="3" name="Oval 20">
            <a:extLst>
              <a:ext uri="{FF2B5EF4-FFF2-40B4-BE49-F238E27FC236}">
                <a16:creationId xmlns:a16="http://schemas.microsoft.com/office/drawing/2014/main" id="{EAC7B1B4-B6FE-0A85-CCC4-C291E1B32E5D}"/>
              </a:ext>
            </a:extLst>
          </p:cNvPr>
          <p:cNvSpPr>
            <a:spLocks noChangeAspect="1" noChangeArrowheads="1"/>
          </p:cNvSpPr>
          <p:nvPr/>
        </p:nvSpPr>
        <p:spPr>
          <a:xfrm>
            <a:off x="191366" y="962828"/>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4" name="テキスト ボックス 42">
            <a:extLst>
              <a:ext uri="{FF2B5EF4-FFF2-40B4-BE49-F238E27FC236}">
                <a16:creationId xmlns:a16="http://schemas.microsoft.com/office/drawing/2014/main" id="{0A388ACB-FA54-3249-827D-A5ECC5B1FBF4}"/>
              </a:ext>
            </a:extLst>
          </p:cNvPr>
          <p:cNvSpPr txBox="1"/>
          <p:nvPr/>
        </p:nvSpPr>
        <p:spPr>
          <a:xfrm>
            <a:off x="61958" y="667088"/>
            <a:ext cx="8991239" cy="1496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7148" rIns="0" bIns="37148" numCol="1" spcCol="0" rtlCol="0" fromWordArt="0" anchor="ctr" anchorCtr="0" forceAA="0" compatLnSpc="1">
            <a:prstTxWarp prst="textNoShape">
              <a:avLst/>
            </a:prstTxWarp>
            <a:noAutofit/>
          </a:bodyPr>
          <a:lstStyle/>
          <a:p>
            <a:pPr defTabSz="742950">
              <a:defRPr/>
            </a:pPr>
            <a:r>
              <a:rPr kumimoji="1" lang="en-US" altLang="ja-JP" sz="1200" dirty="0">
                <a:solidFill>
                  <a:srgbClr val="575757"/>
                </a:solidFill>
                <a:latin typeface="Meiryo UI" panose="020B0604030504040204" pitchFamily="50" charset="-128"/>
                <a:ea typeface="Meiryo UI" panose="020B0604030504040204" pitchFamily="50" charset="-128"/>
              </a:rPr>
              <a:t>Ⅳ</a:t>
            </a:r>
            <a:r>
              <a:rPr kumimoji="1" lang="ja-JP" altLang="en-US" sz="1200" dirty="0">
                <a:solidFill>
                  <a:srgbClr val="575757"/>
                </a:solidFill>
                <a:latin typeface="Meiryo UI" panose="020B0604030504040204" pitchFamily="50" charset="-128"/>
                <a:ea typeface="Meiryo UI" panose="020B0604030504040204" pitchFamily="50" charset="-128"/>
              </a:rPr>
              <a:t>補助事業</a:t>
            </a:r>
          </a:p>
        </p:txBody>
      </p:sp>
    </p:spTree>
    <p:extLst>
      <p:ext uri="{BB962C8B-B14F-4D97-AF65-F5344CB8AC3E}">
        <p14:creationId xmlns:p14="http://schemas.microsoft.com/office/powerpoint/2010/main" val="3597440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4"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395" imgH="396" progId="TCLayout.ActiveDocument.1">
                  <p:embed/>
                </p:oleObj>
              </mc:Choice>
              <mc:Fallback>
                <p:oleObj name="think-cell スライド" r:id="rId5" imgW="395" imgH="396" progId="TCLayout.ActiveDocument.1">
                  <p:embed/>
                  <p:pic>
                    <p:nvPicPr>
                      <p:cNvPr id="1764" name="think-cell data - do not delete" hidden="1"/>
                      <p:cNvPicPr>
                        <a:picLocks noChangeAspect="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65" name="Rectangle 43"/>
          <p:cNvSpPr/>
          <p:nvPr/>
        </p:nvSpPr>
        <p:spPr>
          <a:xfrm>
            <a:off x="630000" y="2108200"/>
            <a:ext cx="5180250" cy="4058525"/>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解析等により、リアルタイム遠隔監視、獣医師の遠隔指導の実装を検証し、実装化の要件を満たして、実装に進めるか判断</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実装に向けて、導入による作業工数の削減割合を検証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実装後において、</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766" name="Rectangle 43"/>
          <p:cNvSpPr/>
          <p:nvPr/>
        </p:nvSpPr>
        <p:spPr>
          <a:xfrm>
            <a:off x="5976320" y="2108200"/>
            <a:ext cx="5472732" cy="4058525"/>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事業フィールドが属している</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地域の大規模な酪農家への横展開を想定</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地域の類似ユーザへ普及を行った後、全国の酪農家に対しても実装した技術の展開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具体的に横展開が容易な要素としては、</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が共通な場合、実装した技術の採用ニーズが高いものと考えられる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dirty="0">
                <a:solidFill>
                  <a:srgbClr val="3EAD92"/>
                </a:solidFill>
                <a:latin typeface="Trebuchet MS" panose="020B0603020202020204" pitchFamily="34" charset="0"/>
                <a:ea typeface="Meiryo UI" panose="020B0604030504040204" pitchFamily="50" charset="-128"/>
              </a:rPr>
              <a:t>本事業</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では対象を乳用牛としているが、豚、馬など他の種類の家畜への技術の横展開についても可能性を検討</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実装した技術について、</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の要素は変えることなく、他の種類の家畜について応用することで、</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のニーズが見込まれる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67" name="正方形/長方形 16"/>
          <p:cNvSpPr/>
          <p:nvPr/>
        </p:nvSpPr>
        <p:spPr>
          <a:xfrm>
            <a:off x="630000" y="1712859"/>
            <a:ext cx="5180250"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a:t>
            </a:r>
            <a:endParaRPr kumimoji="1" lang="en-US" altLang="zh-TW"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68" name="正方形/長方形 17"/>
          <p:cNvSpPr/>
          <p:nvPr/>
        </p:nvSpPr>
        <p:spPr>
          <a:xfrm>
            <a:off x="5976318" y="1712859"/>
            <a:ext cx="5472732"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p>
        </p:txBody>
      </p:sp>
      <p:sp>
        <p:nvSpPr>
          <p:cNvPr id="1769" name="Rectangle 40"/>
          <p:cNvSpPr/>
          <p:nvPr/>
        </p:nvSpPr>
        <p:spPr>
          <a:xfrm>
            <a:off x="7296150" y="23301"/>
            <a:ext cx="4895850" cy="1284761"/>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横展開に向けた具体的な計画を記載すること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「目指す姿に向けたステップと事業の位置づけ」の実装・</a:t>
            </a:r>
            <a:b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横展開のステップと整合させ、具体的な内容をしめすこと。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実施主体が民間企業の場合、横展開のスケジュールは必ず記載ください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0" name="テキスト ボックス 42"/>
          <p:cNvSpPr txBox="1"/>
          <p:nvPr/>
        </p:nvSpPr>
        <p:spPr>
          <a:xfrm>
            <a:off x="546426" y="364742"/>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1771" name="タイトル 3"/>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rgbClr val="575757"/>
                </a:solidFill>
                <a:latin typeface="Trebuchet MS" panose="020B0603020202020204" pitchFamily="34" charset="0"/>
                <a:ea typeface="Meiryo UI" panose="020B0604030504040204" pitchFamily="50" charset="-128"/>
              </a:rPr>
              <a:t>a.</a:t>
            </a:r>
            <a:r>
              <a:rPr kumimoji="1" lang="ja-JP" altLang="en-US" sz="1600" dirty="0">
                <a:solidFill>
                  <a:srgbClr val="575757"/>
                </a:solidFill>
                <a:latin typeface="Trebuchet MS" panose="020B0603020202020204" pitchFamily="34" charset="0"/>
                <a:ea typeface="Meiryo UI" panose="020B0604030504040204" pitchFamily="50" charset="-128"/>
              </a:rPr>
              <a:t>実装・横展開に向けた具体的計画</a:t>
            </a:r>
            <a:endParaRPr kumimoji="1" lang="en-US" altLang="ja-JP" dirty="0">
              <a:solidFill>
                <a:srgbClr val="575757"/>
              </a:solidFill>
              <a:latin typeface="Trebuchet MS" panose="020B0603020202020204" pitchFamily="34" charset="0"/>
              <a:ea typeface="Meiryo UI" panose="020B0604030504040204" pitchFamily="50" charset="-128"/>
            </a:endParaRPr>
          </a:p>
        </p:txBody>
      </p:sp>
      <p:sp>
        <p:nvSpPr>
          <p:cNvPr id="1772"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773" name="ValueChainStarter"/>
          <p:cNvSpPr>
            <a:spLocks noChangeArrowheads="1"/>
          </p:cNvSpPr>
          <p:nvPr>
            <p:custDataLst>
              <p:tags r:id="rId1"/>
            </p:custDataLst>
          </p:nvPr>
        </p:nvSpPr>
        <p:spPr bwMode="gray">
          <a:xfrm>
            <a:off x="630000" y="1308062"/>
            <a:ext cx="5346320" cy="328319"/>
          </a:xfrm>
          <a:prstGeom prst="homePlate">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p>
        </p:txBody>
      </p:sp>
      <p:sp>
        <p:nvSpPr>
          <p:cNvPr id="1774" name="ValueChainHeader"/>
          <p:cNvSpPr>
            <a:spLocks noChangeArrowheads="1"/>
          </p:cNvSpPr>
          <p:nvPr>
            <p:custDataLst>
              <p:tags r:id="rId2"/>
            </p:custDataLst>
          </p:nvPr>
        </p:nvSpPr>
        <p:spPr bwMode="gray">
          <a:xfrm>
            <a:off x="5915171" y="1308062"/>
            <a:ext cx="5648179" cy="328319"/>
          </a:xfrm>
          <a:prstGeom prst="chevron">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202X~202X</a:t>
            </a:r>
          </a:p>
        </p:txBody>
      </p:sp>
      <p:sp>
        <p:nvSpPr>
          <p:cNvPr id="1775" name="Rectangle 2"/>
          <p:cNvSpPr/>
          <p:nvPr/>
        </p:nvSpPr>
        <p:spPr>
          <a:xfrm>
            <a:off x="3036080" y="1051106"/>
            <a:ext cx="3175711" cy="306910"/>
          </a:xfrm>
          <a:prstGeom prst="wedgeRectCallout">
            <a:avLst>
              <a:gd name="adj1" fmla="val -27198"/>
              <a:gd name="adj2" fmla="val 81317"/>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スケジュールの年度を記載すること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6"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7" name="Rectangle 2"/>
          <p:cNvSpPr/>
          <p:nvPr/>
        </p:nvSpPr>
        <p:spPr>
          <a:xfrm>
            <a:off x="630000" y="5433539"/>
            <a:ext cx="7678517" cy="733186"/>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実装先・展開先の対象者と本ソリューション実装に対する確度が分かる声を記載ください</a:t>
            </a:r>
          </a:p>
        </p:txBody>
      </p:sp>
    </p:spTree>
    <p:extLst>
      <p:ext uri="{BB962C8B-B14F-4D97-AF65-F5344CB8AC3E}">
        <p14:creationId xmlns:p14="http://schemas.microsoft.com/office/powerpoint/2010/main" val="1985542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83"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83"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84" name="タイトル 1"/>
          <p:cNvSpPr>
            <a:spLocks noGrp="1"/>
          </p:cNvSpPr>
          <p:nvPr>
            <p:ph type="title"/>
          </p:nvPr>
        </p:nvSpPr>
        <p:spPr>
          <a:xfrm>
            <a:off x="630000" y="622800"/>
            <a:ext cx="10933350" cy="553998"/>
          </a:xfrm>
        </p:spPr>
        <p:txBody>
          <a:bodyPr vert="horz"/>
          <a:lstStyle/>
          <a:p>
            <a:pPr>
              <a:tabLst>
                <a:tab pos="355600" algn="l"/>
              </a:tabLst>
            </a:pPr>
            <a:r>
              <a:rPr kumimoji="1" lang="en-US" altLang="ja-JP" sz="1600">
                <a:solidFill>
                  <a:srgbClr val="575757"/>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sz="1600">
                <a:solidFill>
                  <a:srgbClr val="575757"/>
                </a:solidFill>
                <a:latin typeface="Trebuchet MS" panose="020B0603020202020204" pitchFamily="34" charset="0"/>
                <a:ea typeface="Meiryo UI" panose="020B0604030504040204" pitchFamily="50" charset="-128"/>
              </a:rPr>
            </a:br>
            <a:r>
              <a:rPr kumimoji="1" lang="en-US" altLang="ja-JP" sz="1600">
                <a:solidFill>
                  <a:srgbClr val="575757"/>
                </a:solidFill>
                <a:latin typeface="Trebuchet MS" panose="020B0603020202020204" pitchFamily="34" charset="0"/>
                <a:ea typeface="Meiryo UI" panose="020B0604030504040204" pitchFamily="50" charset="-128"/>
              </a:rPr>
              <a:t>b.</a:t>
            </a:r>
            <a:r>
              <a:rPr kumimoji="1" lang="ja-JP" altLang="en-US" sz="1600">
                <a:solidFill>
                  <a:srgbClr val="575757"/>
                </a:solidFill>
                <a:latin typeface="Trebuchet MS" panose="020B0603020202020204" pitchFamily="34" charset="0"/>
                <a:ea typeface="Meiryo UI" panose="020B0604030504040204" pitchFamily="50" charset="-128"/>
              </a:rPr>
              <a:t>横展開の体制</a:t>
            </a:r>
            <a:endParaRPr kumimoji="1" lang="en-US" sz="1600">
              <a:solidFill>
                <a:srgbClr val="575757"/>
              </a:solidFill>
              <a:latin typeface="Trebuchet MS" panose="020B0603020202020204" pitchFamily="34" charset="0"/>
              <a:ea typeface="Meiryo UI" panose="020B0604030504040204" pitchFamily="50" charset="-128"/>
            </a:endParaRPr>
          </a:p>
        </p:txBody>
      </p:sp>
      <p:sp>
        <p:nvSpPr>
          <p:cNvPr id="1785" name="Rectangle 4"/>
          <p:cNvSpPr/>
          <p:nvPr/>
        </p:nvSpPr>
        <p:spPr>
          <a:xfrm>
            <a:off x="7276011" y="-5574"/>
            <a:ext cx="4915989" cy="557127"/>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a:solidFill>
                  <a:srgbClr val="575757"/>
                </a:solidFill>
                <a:latin typeface="Trebuchet MS" panose="020B0603020202020204" pitchFamily="34" charset="0"/>
                <a:ea typeface="Meiryo UI" panose="020B0604030504040204" pitchFamily="50" charset="-128"/>
              </a:rPr>
              <a:t>横展開</a:t>
            </a: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時における各団体の役割と必要リソースを記載</a:t>
            </a:r>
            <a:br>
              <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86"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1787"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２</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cxnSp>
        <p:nvCxnSpPr>
          <p:cNvPr id="1788" name="Straight Connector 195"/>
          <p:cNvCxnSpPr>
            <a:cxnSpLocks/>
          </p:cNvCxnSpPr>
          <p:nvPr/>
        </p:nvCxnSpPr>
        <p:spPr>
          <a:xfrm>
            <a:off x="4926809" y="2449482"/>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89" name="Straight Connector 195"/>
          <p:cNvCxnSpPr>
            <a:cxnSpLocks/>
          </p:cNvCxnSpPr>
          <p:nvPr/>
        </p:nvCxnSpPr>
        <p:spPr>
          <a:xfrm>
            <a:off x="4926809" y="3246576"/>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0" name="Straight Connector 195"/>
          <p:cNvCxnSpPr>
            <a:cxnSpLocks/>
          </p:cNvCxnSpPr>
          <p:nvPr/>
        </p:nvCxnSpPr>
        <p:spPr>
          <a:xfrm>
            <a:off x="4926809" y="4043670"/>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1" name="Straight Connector 195"/>
          <p:cNvCxnSpPr>
            <a:cxnSpLocks/>
          </p:cNvCxnSpPr>
          <p:nvPr/>
        </p:nvCxnSpPr>
        <p:spPr>
          <a:xfrm>
            <a:off x="4926809" y="4840764"/>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792" name="Rectangle 38"/>
          <p:cNvSpPr/>
          <p:nvPr/>
        </p:nvSpPr>
        <p:spPr>
          <a:xfrm>
            <a:off x="630000" y="1724638"/>
            <a:ext cx="3968818" cy="46380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93" name="Oval 20"/>
          <p:cNvSpPr>
            <a:spLocks noChangeArrowheads="1"/>
          </p:cNvSpPr>
          <p:nvPr/>
        </p:nvSpPr>
        <p:spPr>
          <a:xfrm>
            <a:off x="4926809" y="172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1794" name="Oval 20"/>
          <p:cNvSpPr>
            <a:spLocks noChangeArrowheads="1"/>
          </p:cNvSpPr>
          <p:nvPr/>
        </p:nvSpPr>
        <p:spPr>
          <a:xfrm>
            <a:off x="4926809" y="25217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1795" name="Oval 20"/>
          <p:cNvSpPr>
            <a:spLocks noChangeArrowheads="1"/>
          </p:cNvSpPr>
          <p:nvPr/>
        </p:nvSpPr>
        <p:spPr>
          <a:xfrm>
            <a:off x="4926809" y="3318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1796" name="Oval 20"/>
          <p:cNvSpPr>
            <a:spLocks noChangeArrowheads="1"/>
          </p:cNvSpPr>
          <p:nvPr/>
        </p:nvSpPr>
        <p:spPr>
          <a:xfrm>
            <a:off x="4926809" y="411592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1797" name="Oval 20"/>
          <p:cNvSpPr>
            <a:spLocks noChangeArrowheads="1"/>
          </p:cNvSpPr>
          <p:nvPr/>
        </p:nvSpPr>
        <p:spPr>
          <a:xfrm>
            <a:off x="4926809" y="491301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sp>
        <p:nvSpPr>
          <p:cNvPr id="1798" name="Rectangle 45"/>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実施体制図</a:t>
            </a:r>
          </a:p>
        </p:txBody>
      </p:sp>
      <p:sp>
        <p:nvSpPr>
          <p:cNvPr id="1799" name="Rectangle 45"/>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団体名</a:t>
            </a:r>
          </a:p>
        </p:txBody>
      </p:sp>
      <p:sp>
        <p:nvSpPr>
          <p:cNvPr id="1800" name="Rectangle 45"/>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リソース</a:t>
            </a:r>
          </a:p>
        </p:txBody>
      </p:sp>
      <p:sp>
        <p:nvSpPr>
          <p:cNvPr id="1801" name="Rectangle 9"/>
          <p:cNvSpPr/>
          <p:nvPr/>
        </p:nvSpPr>
        <p:spPr>
          <a:xfrm>
            <a:off x="4926810" y="1724638"/>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2" name="Rectangle 12"/>
          <p:cNvSpPr/>
          <p:nvPr/>
        </p:nvSpPr>
        <p:spPr>
          <a:xfrm>
            <a:off x="9964993" y="1724638"/>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名</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803" name="Rectangle 19"/>
          <p:cNvSpPr/>
          <p:nvPr/>
        </p:nvSpPr>
        <p:spPr>
          <a:xfrm>
            <a:off x="4926810" y="2521732"/>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4" name="Rectangle 22"/>
          <p:cNvSpPr/>
          <p:nvPr/>
        </p:nvSpPr>
        <p:spPr>
          <a:xfrm>
            <a:off x="9964993" y="2521732"/>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5" name="Rectangle 23"/>
          <p:cNvSpPr/>
          <p:nvPr/>
        </p:nvSpPr>
        <p:spPr>
          <a:xfrm>
            <a:off x="4926810" y="3318826"/>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6" name="Rectangle 26"/>
          <p:cNvSpPr/>
          <p:nvPr/>
        </p:nvSpPr>
        <p:spPr>
          <a:xfrm>
            <a:off x="9964993" y="3318826"/>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7" name="Rectangle 27"/>
          <p:cNvSpPr/>
          <p:nvPr/>
        </p:nvSpPr>
        <p:spPr>
          <a:xfrm>
            <a:off x="4926810" y="4115920"/>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8" name="Rectangle 32"/>
          <p:cNvSpPr/>
          <p:nvPr/>
        </p:nvSpPr>
        <p:spPr>
          <a:xfrm>
            <a:off x="9964993" y="4115920"/>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09" name="Rectangle 34"/>
          <p:cNvSpPr/>
          <p:nvPr/>
        </p:nvSpPr>
        <p:spPr>
          <a:xfrm>
            <a:off x="4926810" y="4913014"/>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10" name="Rectangle 37"/>
          <p:cNvSpPr/>
          <p:nvPr/>
        </p:nvSpPr>
        <p:spPr>
          <a:xfrm>
            <a:off x="9964993" y="4913014"/>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11" name="Rectangle 88"/>
          <p:cNvSpPr/>
          <p:nvPr/>
        </p:nvSpPr>
        <p:spPr>
          <a:xfrm>
            <a:off x="4926810" y="5710106"/>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12" name="Rectangle 79"/>
          <p:cNvSpPr/>
          <p:nvPr/>
        </p:nvSpPr>
        <p:spPr>
          <a:xfrm>
            <a:off x="6610422" y="1312751"/>
            <a:ext cx="326931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役割</a:t>
            </a:r>
          </a:p>
        </p:txBody>
      </p:sp>
      <p:sp>
        <p:nvSpPr>
          <p:cNvPr id="1813" name="Rectangle 10"/>
          <p:cNvSpPr/>
          <p:nvPr/>
        </p:nvSpPr>
        <p:spPr>
          <a:xfrm>
            <a:off x="6610422" y="1724638"/>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プロジェクトの全体管理</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814" name="Rectangle 20"/>
          <p:cNvSpPr/>
          <p:nvPr/>
        </p:nvSpPr>
        <p:spPr>
          <a:xfrm>
            <a:off x="6610422" y="2521732"/>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実装場所の提供、地域住民との合意形成</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815" name="Rectangle 24"/>
          <p:cNvSpPr/>
          <p:nvPr/>
        </p:nvSpPr>
        <p:spPr>
          <a:xfrm>
            <a:off x="6610422" y="3318826"/>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ソリューション開発担当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816" name="Rectangle 28"/>
          <p:cNvSpPr/>
          <p:nvPr/>
        </p:nvSpPr>
        <p:spPr>
          <a:xfrm>
            <a:off x="6610422" y="4115920"/>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通信インフラ担当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817" name="Rectangle 35"/>
          <p:cNvSpPr/>
          <p:nvPr/>
        </p:nvSpPr>
        <p:spPr>
          <a:xfrm>
            <a:off x="6610422" y="4913014"/>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1818" name="Rectangle 89"/>
          <p:cNvSpPr/>
          <p:nvPr/>
        </p:nvSpPr>
        <p:spPr>
          <a:xfrm>
            <a:off x="6610422" y="5710106"/>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1819" name="Rectangle 93"/>
          <p:cNvSpPr/>
          <p:nvPr/>
        </p:nvSpPr>
        <p:spPr>
          <a:xfrm>
            <a:off x="9964993" y="5710106"/>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1820" name="Straight Connector 195"/>
          <p:cNvCxnSpPr>
            <a:cxnSpLocks/>
          </p:cNvCxnSpPr>
          <p:nvPr/>
        </p:nvCxnSpPr>
        <p:spPr>
          <a:xfrm>
            <a:off x="4926809" y="5637858"/>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21" name="Oval 20"/>
          <p:cNvSpPr>
            <a:spLocks noChangeArrowheads="1"/>
          </p:cNvSpPr>
          <p:nvPr/>
        </p:nvSpPr>
        <p:spPr>
          <a:xfrm>
            <a:off x="4926810" y="5710107"/>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grpSp>
        <p:nvGrpSpPr>
          <p:cNvPr id="1822" name="グループ化 14"/>
          <p:cNvGrpSpPr/>
          <p:nvPr/>
        </p:nvGrpSpPr>
        <p:grpSpPr>
          <a:xfrm>
            <a:off x="712213" y="2385439"/>
            <a:ext cx="3740067" cy="3613195"/>
            <a:chOff x="744375" y="2385439"/>
            <a:chExt cx="3740067" cy="3613195"/>
          </a:xfrm>
        </p:grpSpPr>
        <p:grpSp>
          <p:nvGrpSpPr>
            <p:cNvPr id="1823" name="Group 109"/>
            <p:cNvGrpSpPr/>
            <p:nvPr/>
          </p:nvGrpSpPr>
          <p:grpSpPr>
            <a:xfrm>
              <a:off x="744375" y="2385439"/>
              <a:ext cx="3740067" cy="3613195"/>
              <a:chOff x="744375" y="2749505"/>
              <a:chExt cx="3740067" cy="3613195"/>
            </a:xfrm>
          </p:grpSpPr>
          <p:sp>
            <p:nvSpPr>
              <p:cNvPr id="1824" name="Rectangle 16"/>
              <p:cNvSpPr/>
              <p:nvPr/>
            </p:nvSpPr>
            <p:spPr>
              <a:xfrm>
                <a:off x="2173469" y="2800305"/>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825" name="Rectangle 17"/>
              <p:cNvSpPr/>
              <p:nvPr/>
            </p:nvSpPr>
            <p:spPr>
              <a:xfrm>
                <a:off x="2173469"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826" name="Rectangle 19"/>
              <p:cNvSpPr/>
              <p:nvPr/>
            </p:nvSpPr>
            <p:spPr>
              <a:xfrm>
                <a:off x="814225"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827" name="Rectangle 20"/>
              <p:cNvSpPr/>
              <p:nvPr/>
            </p:nvSpPr>
            <p:spPr>
              <a:xfrm>
                <a:off x="3532713"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828" name="Rectangle 21"/>
              <p:cNvSpPr/>
              <p:nvPr/>
            </p:nvSpPr>
            <p:spPr>
              <a:xfrm>
                <a:off x="3532713" y="481669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cxnSp>
            <p:nvCxnSpPr>
              <p:cNvPr id="1829" name="Straight Connector 23"/>
              <p:cNvCxnSpPr>
                <a:cxnSpLocks/>
                <a:stCxn id="1824" idx="2"/>
                <a:endCxn id="1825" idx="0"/>
              </p:cNvCxnSpPr>
              <p:nvPr/>
            </p:nvCxnSpPr>
            <p:spPr>
              <a:xfrm>
                <a:off x="2649334" y="3338108"/>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0" name="Straight Connector 24"/>
              <p:cNvCxnSpPr>
                <a:cxnSpLocks/>
                <a:stCxn id="1827" idx="2"/>
                <a:endCxn id="1828" idx="0"/>
              </p:cNvCxnSpPr>
              <p:nvPr/>
            </p:nvCxnSpPr>
            <p:spPr>
              <a:xfrm>
                <a:off x="4008578" y="4346305"/>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1" name="Straight Connector 30"/>
              <p:cNvCxnSpPr>
                <a:cxnSpLocks/>
                <a:stCxn id="1826" idx="0"/>
                <a:endCxn id="1824" idx="2"/>
              </p:cNvCxnSpPr>
              <p:nvPr/>
            </p:nvCxnSpPr>
            <p:spPr>
              <a:xfrm rot="5400000" flipH="1" flipV="1">
                <a:off x="1734515"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2" name="Oval 20"/>
              <p:cNvSpPr>
                <a:spLocks noChangeArrowheads="1"/>
              </p:cNvSpPr>
              <p:nvPr/>
            </p:nvSpPr>
            <p:spPr>
              <a:xfrm>
                <a:off x="2103619" y="274950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1833" name="Oval 20"/>
              <p:cNvSpPr>
                <a:spLocks noChangeArrowheads="1"/>
              </p:cNvSpPr>
              <p:nvPr/>
            </p:nvSpPr>
            <p:spPr>
              <a:xfrm>
                <a:off x="2103619"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1834" name="Oval 20"/>
              <p:cNvSpPr>
                <a:spLocks noChangeArrowheads="1"/>
              </p:cNvSpPr>
              <p:nvPr/>
            </p:nvSpPr>
            <p:spPr>
              <a:xfrm>
                <a:off x="744375"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1835" name="Oval 20"/>
              <p:cNvSpPr>
                <a:spLocks noChangeArrowheads="1"/>
              </p:cNvSpPr>
              <p:nvPr/>
            </p:nvSpPr>
            <p:spPr>
              <a:xfrm>
                <a:off x="3462862"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1836" name="Oval 20"/>
              <p:cNvSpPr>
                <a:spLocks noChangeArrowheads="1"/>
              </p:cNvSpPr>
              <p:nvPr/>
            </p:nvSpPr>
            <p:spPr>
              <a:xfrm>
                <a:off x="3462862" y="4730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cxnSp>
            <p:nvCxnSpPr>
              <p:cNvPr id="1837" name="Straight Connector 30"/>
              <p:cNvCxnSpPr>
                <a:cxnSpLocks/>
                <a:stCxn id="1827" idx="0"/>
                <a:endCxn id="1824" idx="2"/>
              </p:cNvCxnSpPr>
              <p:nvPr/>
            </p:nvCxnSpPr>
            <p:spPr>
              <a:xfrm rot="16200000" flipV="1">
                <a:off x="3093759"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8" name="Rectangle 21"/>
              <p:cNvSpPr/>
              <p:nvPr/>
            </p:nvSpPr>
            <p:spPr>
              <a:xfrm>
                <a:off x="3532713" y="5824897"/>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839" name="Oval 20"/>
              <p:cNvSpPr>
                <a:spLocks noChangeArrowheads="1"/>
              </p:cNvSpPr>
              <p:nvPr/>
            </p:nvSpPr>
            <p:spPr>
              <a:xfrm>
                <a:off x="3462862" y="57404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grpSp>
        <p:cxnSp>
          <p:nvCxnSpPr>
            <p:cNvPr id="1840" name="Straight Connector 24"/>
            <p:cNvCxnSpPr>
              <a:cxnSpLocks/>
              <a:stCxn id="1828" idx="2"/>
              <a:endCxn id="1838" idx="0"/>
            </p:cNvCxnSpPr>
            <p:nvPr/>
          </p:nvCxnSpPr>
          <p:spPr>
            <a:xfrm>
              <a:off x="4008578" y="4990436"/>
              <a:ext cx="0" cy="47039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841" name="Rectangle 2"/>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42"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19672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848" name="think-cell data - do not delete" hidden="1"/>
                      <p:cNvPicPr>
                        <a:picLocks noChangeAspect="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849" name="タイトル 1"/>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資金計画</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1850" name="Rectangle 2"/>
          <p:cNvSpPr/>
          <p:nvPr/>
        </p:nvSpPr>
        <p:spPr>
          <a:xfrm>
            <a:off x="4798503" y="1"/>
            <a:ext cx="7393497" cy="1036376"/>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各年度の費用小計に対して、経費を負担する主体を記載してください</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補助金等の記載も含む</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。今回の実装経費も含め記載してください</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dirty="0">
                <a:solidFill>
                  <a:srgbClr val="575757"/>
                </a:solidFill>
                <a:latin typeface="Trebuchet MS" panose="020B0603020202020204" pitchFamily="34" charset="0"/>
                <a:ea typeface="Meiryo UI" panose="020B0604030504040204" pitchFamily="50" charset="-128"/>
              </a:rPr>
              <a:t>※</a:t>
            </a:r>
            <a:r>
              <a:rPr kumimoji="1" lang="ja-JP" altLang="en-US" sz="1400" dirty="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補助金や交付金、ふるさと納税制度等を財源として予定している場合は、その金額の確からしさや調整状況についても必ず記載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51"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1852"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３</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853"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54" name="Rectangle 3"/>
          <p:cNvSpPr/>
          <p:nvPr/>
        </p:nvSpPr>
        <p:spPr>
          <a:xfrm>
            <a:off x="599841" y="1748449"/>
            <a:ext cx="519509" cy="222805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55" name="Rectangle 3"/>
          <p:cNvSpPr/>
          <p:nvPr/>
        </p:nvSpPr>
        <p:spPr>
          <a:xfrm>
            <a:off x="1119349" y="3663850"/>
            <a:ext cx="1980891" cy="312663"/>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小計</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856" name="Straight Connector 71"/>
          <p:cNvCxnSpPr>
            <a:cxnSpLocks/>
          </p:cNvCxnSpPr>
          <p:nvPr/>
        </p:nvCxnSpPr>
        <p:spPr>
          <a:xfrm>
            <a:off x="1186796" y="3611476"/>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57" name="Rectangle 2"/>
          <p:cNvSpPr/>
          <p:nvPr/>
        </p:nvSpPr>
        <p:spPr>
          <a:xfrm>
            <a:off x="936910" y="1036379"/>
            <a:ext cx="1820364" cy="430887"/>
          </a:xfrm>
          <a:prstGeom prst="wedgeRectCallout">
            <a:avLst>
              <a:gd name="adj1" fmla="val 50414"/>
              <a:gd name="adj2" fmla="val 964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④にて記載した費用の合計額を転記すること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58" name="Rectangle 2"/>
          <p:cNvSpPr/>
          <p:nvPr/>
        </p:nvSpPr>
        <p:spPr>
          <a:xfrm>
            <a:off x="9337754" y="866205"/>
            <a:ext cx="2193990" cy="430887"/>
          </a:xfrm>
          <a:prstGeom prst="wedgeRectCallout">
            <a:avLst>
              <a:gd name="adj1" fmla="val -75226"/>
              <a:gd name="adj2" fmla="val 6045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必要な年度分を記載すること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dirty="0">
                <a:solidFill>
                  <a:srgbClr val="575757"/>
                </a:solidFill>
                <a:latin typeface="Trebuchet MS" panose="020B0603020202020204" pitchFamily="34" charset="0"/>
                <a:ea typeface="Meiryo UI" panose="020B0604030504040204" pitchFamily="50" charset="-128"/>
              </a:rPr>
              <a:t>最短</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でも30年度まで記載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859" name="Rectangle 3"/>
          <p:cNvSpPr/>
          <p:nvPr/>
        </p:nvSpPr>
        <p:spPr>
          <a:xfrm>
            <a:off x="1186797" y="2497278"/>
            <a:ext cx="345059" cy="1071386"/>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横展開費用</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60" name="ValueChainStarter"/>
          <p:cNvSpPr>
            <a:spLocks noChangeArrowheads="1"/>
          </p:cNvSpPr>
          <p:nvPr>
            <p:custDataLst>
              <p:tags r:id="rId1"/>
            </p:custDataLst>
          </p:nvPr>
        </p:nvSpPr>
        <p:spPr bwMode="gray">
          <a:xfrm>
            <a:off x="3195280" y="1349743"/>
            <a:ext cx="1392525" cy="336912"/>
          </a:xfrm>
          <a:prstGeom prst="homePlate">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61" name="ValueChainHeader"/>
          <p:cNvSpPr>
            <a:spLocks noChangeArrowheads="1"/>
          </p:cNvSpPr>
          <p:nvPr>
            <p:custDataLst>
              <p:tags r:id="rId2"/>
            </p:custDataLst>
          </p:nvPr>
        </p:nvSpPr>
        <p:spPr bwMode="gray">
          <a:xfrm>
            <a:off x="459426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62" name="ValueChainHeader"/>
          <p:cNvSpPr>
            <a:spLocks noChangeArrowheads="1"/>
          </p:cNvSpPr>
          <p:nvPr>
            <p:custDataLst>
              <p:tags r:id="rId3"/>
            </p:custDataLst>
          </p:nvPr>
        </p:nvSpPr>
        <p:spPr bwMode="gray">
          <a:xfrm>
            <a:off x="5993250"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2027</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63" name="Rectangle 2"/>
          <p:cNvSpPr/>
          <p:nvPr/>
        </p:nvSpPr>
        <p:spPr>
          <a:xfrm>
            <a:off x="319528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4" name="Rectangle 2"/>
          <p:cNvSpPr/>
          <p:nvPr/>
        </p:nvSpPr>
        <p:spPr>
          <a:xfrm>
            <a:off x="459426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5" name="Rectangle 2"/>
          <p:cNvSpPr/>
          <p:nvPr/>
        </p:nvSpPr>
        <p:spPr>
          <a:xfrm>
            <a:off x="599325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6" name="Rectangle 2"/>
          <p:cNvSpPr/>
          <p:nvPr/>
        </p:nvSpPr>
        <p:spPr>
          <a:xfrm>
            <a:off x="319528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7" name="Rectangle 2"/>
          <p:cNvSpPr/>
          <p:nvPr/>
        </p:nvSpPr>
        <p:spPr>
          <a:xfrm>
            <a:off x="459426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8" name="Rectangle 2"/>
          <p:cNvSpPr/>
          <p:nvPr/>
        </p:nvSpPr>
        <p:spPr>
          <a:xfrm>
            <a:off x="599325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69" name="ValueChainHeader"/>
          <p:cNvSpPr>
            <a:spLocks noChangeArrowheads="1"/>
          </p:cNvSpPr>
          <p:nvPr>
            <p:custDataLst>
              <p:tags r:id="rId4"/>
            </p:custDataLst>
          </p:nvPr>
        </p:nvSpPr>
        <p:spPr bwMode="gray">
          <a:xfrm>
            <a:off x="738577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2028</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70" name="ValueChainHeader"/>
          <p:cNvSpPr>
            <a:spLocks noChangeArrowheads="1"/>
          </p:cNvSpPr>
          <p:nvPr>
            <p:custDataLst>
              <p:tags r:id="rId5"/>
            </p:custDataLst>
          </p:nvPr>
        </p:nvSpPr>
        <p:spPr bwMode="gray">
          <a:xfrm>
            <a:off x="8784758"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2029</a:t>
            </a: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71" name="Rectangle 2"/>
          <p:cNvSpPr/>
          <p:nvPr/>
        </p:nvSpPr>
        <p:spPr>
          <a:xfrm>
            <a:off x="738577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72" name="Rectangle 2"/>
          <p:cNvSpPr/>
          <p:nvPr/>
        </p:nvSpPr>
        <p:spPr>
          <a:xfrm>
            <a:off x="8784758"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73" name="Rectangle 2"/>
          <p:cNvSpPr/>
          <p:nvPr/>
        </p:nvSpPr>
        <p:spPr>
          <a:xfrm>
            <a:off x="738577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74" name="Rectangle 2"/>
          <p:cNvSpPr/>
          <p:nvPr/>
        </p:nvSpPr>
        <p:spPr>
          <a:xfrm>
            <a:off x="8784758"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75" name="Rectangle 2"/>
          <p:cNvSpPr/>
          <p:nvPr/>
        </p:nvSpPr>
        <p:spPr>
          <a:xfrm>
            <a:off x="3021008" y="2948416"/>
            <a:ext cx="3338695" cy="649932"/>
          </a:xfrm>
          <a:prstGeom prst="wedgeRectCallout">
            <a:avLst>
              <a:gd name="adj1" fmla="val -75593"/>
              <a:gd name="adj2" fmla="val -3709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dirty="0">
                <a:solidFill>
                  <a:srgbClr val="575757"/>
                </a:solidFill>
                <a:latin typeface="Trebuchet MS" panose="020B0603020202020204" pitchFamily="34" charset="0"/>
                <a:ea typeface="Meiryo UI" panose="020B0604030504040204" pitchFamily="50" charset="-128"/>
              </a:rPr>
              <a:t>本ページでは、</a:t>
            </a:r>
            <a:r>
              <a:rPr kumimoji="1" lang="en-US" altLang="ja-JP" sz="1400" dirty="0">
                <a:solidFill>
                  <a:srgbClr val="575757"/>
                </a:solidFill>
                <a:latin typeface="Trebuchet MS" panose="020B0603020202020204" pitchFamily="34" charset="0"/>
                <a:ea typeface="Meiryo UI" panose="020B0604030504040204" pitchFamily="50" charset="-128"/>
              </a:rPr>
              <a:t>p.10</a:t>
            </a:r>
            <a:r>
              <a:rPr kumimoji="1" lang="ja-JP" altLang="en-US" sz="1400" dirty="0">
                <a:solidFill>
                  <a:srgbClr val="575757"/>
                </a:solidFill>
                <a:latin typeface="Trebuchet MS" panose="020B0603020202020204" pitchFamily="34" charset="0"/>
                <a:ea typeface="Meiryo UI" panose="020B0604030504040204" pitchFamily="50" charset="-128"/>
              </a:rPr>
              <a:t>に含んでいなかった「横展開にかかる費用」も記載する</a:t>
            </a:r>
            <a:endParaRPr kumimoji="1" lang="en-US" altLang="ja-JP" sz="1400" dirty="0">
              <a:solidFill>
                <a:srgbClr val="575757"/>
              </a:solidFill>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かかる費用の</a:t>
            </a:r>
            <a:r>
              <a:rPr kumimoji="1" lang="ja-JP" altLang="en-US" sz="1400" b="0" i="0" u="none" strike="noStrike" kern="1200" cap="none" spc="0" normalizeH="0" baseline="0" noProof="0" dirty="0">
                <a:ln>
                  <a:noFill/>
                </a:ln>
                <a:solidFill>
                  <a:schemeClr val="tx1"/>
                </a:solidFill>
                <a:effectLst/>
                <a:uLnTx/>
                <a:uFillTx/>
                <a:latin typeface="Trebuchet MS" panose="020B0603020202020204" pitchFamily="34" charset="0"/>
                <a:ea typeface="Meiryo UI" panose="020B0604030504040204" pitchFamily="50" charset="-128"/>
              </a:rPr>
              <a:t>内訳</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も補記すること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876" name="ValueChainHeader"/>
          <p:cNvSpPr>
            <a:spLocks noChangeArrowheads="1"/>
          </p:cNvSpPr>
          <p:nvPr>
            <p:custDataLst>
              <p:tags r:id="rId6"/>
            </p:custDataLst>
          </p:nvPr>
        </p:nvSpPr>
        <p:spPr bwMode="gray">
          <a:xfrm>
            <a:off x="10170825"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2030</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877" name="Rectangle 2"/>
          <p:cNvSpPr/>
          <p:nvPr/>
        </p:nvSpPr>
        <p:spPr>
          <a:xfrm>
            <a:off x="10170825"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grpSp>
        <p:nvGrpSpPr>
          <p:cNvPr id="1878" name="グループ化 22"/>
          <p:cNvGrpSpPr/>
          <p:nvPr/>
        </p:nvGrpSpPr>
        <p:grpSpPr>
          <a:xfrm>
            <a:off x="1186796" y="1748449"/>
            <a:ext cx="10376554" cy="696456"/>
            <a:chOff x="1186796" y="1732362"/>
            <a:chExt cx="10376554" cy="878295"/>
          </a:xfrm>
        </p:grpSpPr>
        <p:sp>
          <p:nvSpPr>
            <p:cNvPr id="1879" name="Rectangle 3"/>
            <p:cNvSpPr/>
            <p:nvPr/>
          </p:nvSpPr>
          <p:spPr>
            <a:xfrm>
              <a:off x="1186797" y="1732362"/>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事業費</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_</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80" name="Rectangle 3"/>
            <p:cNvSpPr/>
            <p:nvPr/>
          </p:nvSpPr>
          <p:spPr>
            <a:xfrm>
              <a:off x="1186797" y="2202477"/>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事業費</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_</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881" name="Straight Connector 71"/>
            <p:cNvCxnSpPr>
              <a:cxnSpLocks/>
            </p:cNvCxnSpPr>
            <p:nvPr/>
          </p:nvCxnSpPr>
          <p:spPr>
            <a:xfrm>
              <a:off x="1186796" y="215010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82" name="Straight Connector 71"/>
            <p:cNvCxnSpPr>
              <a:cxnSpLocks/>
            </p:cNvCxnSpPr>
            <p:nvPr/>
          </p:nvCxnSpPr>
          <p:spPr>
            <a:xfrm>
              <a:off x="1186796" y="261065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83" name="Rectangle 2"/>
            <p:cNvSpPr/>
            <p:nvPr/>
          </p:nvSpPr>
          <p:spPr>
            <a:xfrm>
              <a:off x="319528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4" name="Rectangle 2"/>
            <p:cNvSpPr/>
            <p:nvPr/>
          </p:nvSpPr>
          <p:spPr>
            <a:xfrm>
              <a:off x="319528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5" name="Rectangle 2"/>
            <p:cNvSpPr/>
            <p:nvPr/>
          </p:nvSpPr>
          <p:spPr>
            <a:xfrm>
              <a:off x="459426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6" name="Rectangle 2"/>
            <p:cNvSpPr/>
            <p:nvPr/>
          </p:nvSpPr>
          <p:spPr>
            <a:xfrm>
              <a:off x="459426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7" name="Rectangle 2"/>
            <p:cNvSpPr/>
            <p:nvPr/>
          </p:nvSpPr>
          <p:spPr>
            <a:xfrm>
              <a:off x="599325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8" name="Rectangle 2"/>
            <p:cNvSpPr/>
            <p:nvPr/>
          </p:nvSpPr>
          <p:spPr>
            <a:xfrm>
              <a:off x="599325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89" name="Rectangle 2"/>
            <p:cNvSpPr/>
            <p:nvPr/>
          </p:nvSpPr>
          <p:spPr>
            <a:xfrm>
              <a:off x="738577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0" name="Rectangle 2"/>
            <p:cNvSpPr/>
            <p:nvPr/>
          </p:nvSpPr>
          <p:spPr>
            <a:xfrm>
              <a:off x="738577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1" name="Rectangle 2"/>
            <p:cNvSpPr/>
            <p:nvPr/>
          </p:nvSpPr>
          <p:spPr>
            <a:xfrm>
              <a:off x="8784758"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2" name="Rectangle 2"/>
            <p:cNvSpPr/>
            <p:nvPr/>
          </p:nvSpPr>
          <p:spPr>
            <a:xfrm>
              <a:off x="8784758"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3" name="Rectangle 2"/>
            <p:cNvSpPr/>
            <p:nvPr/>
          </p:nvSpPr>
          <p:spPr>
            <a:xfrm>
              <a:off x="1017082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4" name="Rectangle 2"/>
            <p:cNvSpPr/>
            <p:nvPr/>
          </p:nvSpPr>
          <p:spPr>
            <a:xfrm>
              <a:off x="1017082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grpSp>
      <p:cxnSp>
        <p:nvCxnSpPr>
          <p:cNvPr id="1895" name="Straight Connector 71"/>
          <p:cNvCxnSpPr>
            <a:cxnSpLocks/>
          </p:cNvCxnSpPr>
          <p:nvPr/>
        </p:nvCxnSpPr>
        <p:spPr>
          <a:xfrm>
            <a:off x="598488" y="4028886"/>
            <a:ext cx="10964862"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96" name="Rectangle 3"/>
          <p:cNvSpPr/>
          <p:nvPr/>
        </p:nvSpPr>
        <p:spPr>
          <a:xfrm>
            <a:off x="599841" y="4069877"/>
            <a:ext cx="519509" cy="236890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資金調達</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方法</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97" name="Rectangle 2"/>
          <p:cNvSpPr/>
          <p:nvPr/>
        </p:nvSpPr>
        <p:spPr>
          <a:xfrm>
            <a:off x="1017082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98" name="Rectangle 3"/>
          <p:cNvSpPr/>
          <p:nvPr/>
        </p:nvSpPr>
        <p:spPr>
          <a:xfrm>
            <a:off x="1531855" y="2500752"/>
            <a:ext cx="1548695" cy="9417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dirty="0">
                <a:solidFill>
                  <a:srgbClr val="575757"/>
                </a:solidFill>
                <a:latin typeface="Meiryo UI" panose="020B0604030504040204" pitchFamily="50" charset="-128"/>
                <a:ea typeface="Meiryo UI" panose="020B0604030504040204" pitchFamily="50" charset="-128"/>
              </a:rPr>
              <a:t>x</a:t>
            </a: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899" name="Rectangle 3"/>
          <p:cNvSpPr/>
          <p:nvPr/>
        </p:nvSpPr>
        <p:spPr>
          <a:xfrm>
            <a:off x="1809213" y="4672079"/>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省</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事業補助金</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E9341"/>
              </a:solidFill>
              <a:effectLst/>
              <a:uLnTx/>
              <a:uFillTx/>
              <a:latin typeface="Trebuchet MS" panose="020B0603020202020204" pitchFamily="34" charset="0"/>
              <a:ea typeface="Meiryo UI" panose="020B0604030504040204" pitchFamily="50" charset="-128"/>
              <a:cs typeface="+mn-cs"/>
            </a:endParaRPr>
          </a:p>
        </p:txBody>
      </p:sp>
      <p:sp>
        <p:nvSpPr>
          <p:cNvPr id="1900" name="Rectangle 3"/>
          <p:cNvSpPr/>
          <p:nvPr/>
        </p:nvSpPr>
        <p:spPr>
          <a:xfrm>
            <a:off x="1809213" y="5280565"/>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01" name="Rectangle 3"/>
          <p:cNvSpPr/>
          <p:nvPr/>
        </p:nvSpPr>
        <p:spPr>
          <a:xfrm>
            <a:off x="1809213" y="5889050"/>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cxnSp>
        <p:nvCxnSpPr>
          <p:cNvPr id="1902" name="Straight Connector 71"/>
          <p:cNvCxnSpPr>
            <a:cxnSpLocks/>
          </p:cNvCxnSpPr>
          <p:nvPr/>
        </p:nvCxnSpPr>
        <p:spPr>
          <a:xfrm>
            <a:off x="1186796" y="525118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03" name="Straight Connector 71"/>
          <p:cNvCxnSpPr>
            <a:cxnSpLocks/>
          </p:cNvCxnSpPr>
          <p:nvPr/>
        </p:nvCxnSpPr>
        <p:spPr>
          <a:xfrm>
            <a:off x="1186796" y="5859672"/>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04" name="Rectangle 3"/>
          <p:cNvSpPr/>
          <p:nvPr/>
        </p:nvSpPr>
        <p:spPr>
          <a:xfrm>
            <a:off x="3195280" y="4672079"/>
            <a:ext cx="1392525"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3EAD92"/>
                </a:solidFill>
                <a:effectLst/>
                <a:uLnTx/>
                <a:uFillTx/>
                <a:latin typeface="Meiryo UI" panose="020B0604030504040204" pitchFamily="50" charset="-128"/>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万円</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FE9341"/>
              </a:solidFill>
              <a:effectLst/>
              <a:uLnTx/>
              <a:uFillTx/>
              <a:latin typeface="Meiryo UI" panose="020B0604030504040204" pitchFamily="50" charset="-128"/>
              <a:ea typeface="Meiryo UI" panose="020B0604030504040204" pitchFamily="50" charset="-128"/>
              <a:cs typeface="+mn-cs"/>
            </a:endParaRPr>
          </a:p>
        </p:txBody>
      </p:sp>
      <p:sp>
        <p:nvSpPr>
          <p:cNvPr id="1905" name="Rectangle 2"/>
          <p:cNvSpPr/>
          <p:nvPr/>
        </p:nvSpPr>
        <p:spPr>
          <a:xfrm>
            <a:off x="459426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06" name="Rectangle 2"/>
          <p:cNvSpPr/>
          <p:nvPr/>
        </p:nvSpPr>
        <p:spPr>
          <a:xfrm>
            <a:off x="5993250"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07" name="Rectangle 2"/>
          <p:cNvSpPr/>
          <p:nvPr/>
        </p:nvSpPr>
        <p:spPr>
          <a:xfrm>
            <a:off x="459426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08" name="Rectangle 2"/>
          <p:cNvSpPr/>
          <p:nvPr/>
        </p:nvSpPr>
        <p:spPr>
          <a:xfrm>
            <a:off x="599325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09" name="Rectangle 2"/>
          <p:cNvSpPr/>
          <p:nvPr/>
        </p:nvSpPr>
        <p:spPr>
          <a:xfrm>
            <a:off x="459426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0" name="Rectangle 2"/>
          <p:cNvSpPr/>
          <p:nvPr/>
        </p:nvSpPr>
        <p:spPr>
          <a:xfrm>
            <a:off x="599325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1" name="Rectangle 2"/>
          <p:cNvSpPr/>
          <p:nvPr/>
        </p:nvSpPr>
        <p:spPr>
          <a:xfrm>
            <a:off x="319528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2" name="Rectangle 2"/>
          <p:cNvSpPr/>
          <p:nvPr/>
        </p:nvSpPr>
        <p:spPr>
          <a:xfrm>
            <a:off x="319528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3" name="Rectangle 2"/>
          <p:cNvSpPr/>
          <p:nvPr/>
        </p:nvSpPr>
        <p:spPr>
          <a:xfrm>
            <a:off x="738577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4" name="Rectangle 2"/>
          <p:cNvSpPr/>
          <p:nvPr/>
        </p:nvSpPr>
        <p:spPr>
          <a:xfrm>
            <a:off x="8784758"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5" name="Rectangle 2"/>
          <p:cNvSpPr/>
          <p:nvPr/>
        </p:nvSpPr>
        <p:spPr>
          <a:xfrm>
            <a:off x="738577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6" name="Rectangle 2"/>
          <p:cNvSpPr/>
          <p:nvPr/>
        </p:nvSpPr>
        <p:spPr>
          <a:xfrm>
            <a:off x="8784758"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7" name="Rectangle 2"/>
          <p:cNvSpPr/>
          <p:nvPr/>
        </p:nvSpPr>
        <p:spPr>
          <a:xfrm>
            <a:off x="738577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8" name="Rectangle 2"/>
          <p:cNvSpPr/>
          <p:nvPr/>
        </p:nvSpPr>
        <p:spPr>
          <a:xfrm>
            <a:off x="8784758"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19" name="Rectangle 2"/>
          <p:cNvSpPr/>
          <p:nvPr/>
        </p:nvSpPr>
        <p:spPr>
          <a:xfrm>
            <a:off x="10170825"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20" name="Rectangle 2"/>
          <p:cNvSpPr/>
          <p:nvPr/>
        </p:nvSpPr>
        <p:spPr>
          <a:xfrm>
            <a:off x="10170825"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21" name="Rectangle 2"/>
          <p:cNvSpPr/>
          <p:nvPr/>
        </p:nvSpPr>
        <p:spPr>
          <a:xfrm>
            <a:off x="10170825"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1922" name="Rectangle 2"/>
          <p:cNvSpPr/>
          <p:nvPr/>
        </p:nvSpPr>
        <p:spPr>
          <a:xfrm>
            <a:off x="3536162" y="6081139"/>
            <a:ext cx="1893754" cy="422191"/>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資金調達方法を</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23" name="Rectangle 2"/>
          <p:cNvSpPr/>
          <p:nvPr/>
        </p:nvSpPr>
        <p:spPr>
          <a:xfrm>
            <a:off x="3738076" y="5269082"/>
            <a:ext cx="1661946" cy="422191"/>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資金の調達手段ごとに金額を記載すること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24" name="Rectangle 3"/>
          <p:cNvSpPr/>
          <p:nvPr/>
        </p:nvSpPr>
        <p:spPr>
          <a:xfrm>
            <a:off x="1809213" y="4069877"/>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地域社会</a:t>
            </a:r>
            <a:r>
              <a:rPr kumimoji="1" lang="en-US" altLang="ja-JP"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DX</a:t>
            </a:r>
            <a:r>
              <a:rPr kumimoji="1"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推進パッケージ事業（補助事業）補助金</a:t>
            </a:r>
            <a:endParaRPr kumimoji="1" lang="en-US" sz="1200" b="0" i="0" u="none" strike="noStrike" kern="1200" cap="none" spc="0" normalizeH="0" baseline="0" noProof="0" dirty="0">
              <a:ln>
                <a:noFill/>
              </a:ln>
              <a:solidFill>
                <a:srgbClr val="FE9341"/>
              </a:solidFill>
              <a:effectLst/>
              <a:uLnTx/>
              <a:uFillTx/>
              <a:latin typeface="Trebuchet MS" panose="020B0603020202020204" pitchFamily="34" charset="0"/>
              <a:ea typeface="Meiryo UI" panose="020B0604030504040204" pitchFamily="50" charset="-128"/>
              <a:cs typeface="+mn-cs"/>
            </a:endParaRPr>
          </a:p>
        </p:txBody>
      </p:sp>
      <p:cxnSp>
        <p:nvCxnSpPr>
          <p:cNvPr id="1925" name="Straight Connector 71"/>
          <p:cNvCxnSpPr>
            <a:cxnSpLocks/>
          </p:cNvCxnSpPr>
          <p:nvPr/>
        </p:nvCxnSpPr>
        <p:spPr>
          <a:xfrm>
            <a:off x="1186796" y="464898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26" name="Rectangle 3"/>
          <p:cNvSpPr/>
          <p:nvPr/>
        </p:nvSpPr>
        <p:spPr>
          <a:xfrm>
            <a:off x="3195280" y="4069877"/>
            <a:ext cx="1392525"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575757"/>
                </a:solidFill>
                <a:effectLst/>
                <a:uLnTx/>
                <a:uFillTx/>
                <a:latin typeface="Meiryo UI" panose="020B0604030504040204" pitchFamily="50" charset="-128"/>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万円</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FE9341"/>
              </a:solidFill>
              <a:effectLst/>
              <a:uLnTx/>
              <a:uFillTx/>
              <a:latin typeface="Meiryo UI" panose="020B0604030504040204" pitchFamily="50" charset="-128"/>
              <a:ea typeface="Meiryo UI" panose="020B0604030504040204" pitchFamily="50" charset="-128"/>
              <a:cs typeface="+mn-cs"/>
            </a:endParaRPr>
          </a:p>
        </p:txBody>
      </p:sp>
      <p:sp>
        <p:nvSpPr>
          <p:cNvPr id="1927" name="Rectangle 2"/>
          <p:cNvSpPr/>
          <p:nvPr/>
        </p:nvSpPr>
        <p:spPr>
          <a:xfrm>
            <a:off x="459426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28" name="Rectangle 2"/>
          <p:cNvSpPr/>
          <p:nvPr/>
        </p:nvSpPr>
        <p:spPr>
          <a:xfrm>
            <a:off x="5993250"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29" name="Rectangle 2"/>
          <p:cNvSpPr/>
          <p:nvPr/>
        </p:nvSpPr>
        <p:spPr>
          <a:xfrm>
            <a:off x="738577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30" name="Rectangle 2"/>
          <p:cNvSpPr/>
          <p:nvPr/>
        </p:nvSpPr>
        <p:spPr>
          <a:xfrm>
            <a:off x="8784758"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31" name="Rectangle 2"/>
          <p:cNvSpPr/>
          <p:nvPr/>
        </p:nvSpPr>
        <p:spPr>
          <a:xfrm>
            <a:off x="10170825"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ー</a:t>
            </a: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32" name="Rectangle 3"/>
          <p:cNvSpPr/>
          <p:nvPr/>
        </p:nvSpPr>
        <p:spPr>
          <a:xfrm>
            <a:off x="1176965" y="5317696"/>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横展開費用</a:t>
            </a:r>
            <a:b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に係るもの</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33" name="Rectangle 3"/>
          <p:cNvSpPr/>
          <p:nvPr/>
        </p:nvSpPr>
        <p:spPr>
          <a:xfrm>
            <a:off x="1176965" y="4058263"/>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rgbClr val="575757"/>
                </a:solidFill>
                <a:latin typeface="Trebuchet MS" panose="020B0603020202020204" pitchFamily="34" charset="0"/>
                <a:ea typeface="Meiryo UI" panose="020B0604030504040204" pitchFamily="50" charset="-128"/>
              </a:rPr>
              <a:t>事業費</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に</a:t>
            </a:r>
            <a:b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係るもの</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849493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7">
            <a:extLst>
              <a:ext uri="{FF2B5EF4-FFF2-40B4-BE49-F238E27FC236}">
                <a16:creationId xmlns:a16="http://schemas.microsoft.com/office/drawing/2014/main" id="{6BFA2C79-7383-23C8-BCA3-7DC6F79C4D0F}"/>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エコシステム</a:t>
            </a:r>
            <a:endParaRPr kumimoji="1" lang="en-US" altLang="ja-JP" dirty="0">
              <a:solidFill>
                <a:srgbClr val="FE9341"/>
              </a:solidFill>
              <a:latin typeface="Trebuchet MS" panose="020B0603020202020204" pitchFamily="34" charset="0"/>
              <a:ea typeface="Meiryo UI" panose="020B0604030504040204" pitchFamily="50" charset="-128"/>
            </a:endParaRPr>
          </a:p>
        </p:txBody>
      </p:sp>
      <p:sp>
        <p:nvSpPr>
          <p:cNvPr id="1596" name="Rectangle 66"/>
          <p:cNvSpPr>
            <a:spLocks noChangeArrowheads="1"/>
          </p:cNvSpPr>
          <p:nvPr/>
        </p:nvSpPr>
        <p:spPr>
          <a:xfrm>
            <a:off x="135467" y="980728"/>
            <a:ext cx="1169246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599" name="正方形/長方形 18"/>
          <p:cNvSpPr/>
          <p:nvPr/>
        </p:nvSpPr>
        <p:spPr>
          <a:xfrm>
            <a:off x="1580888" y="2807292"/>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600" name="正方形/長方形 22"/>
          <p:cNvSpPr/>
          <p:nvPr/>
        </p:nvSpPr>
        <p:spPr>
          <a:xfrm>
            <a:off x="9069967" y="1009763"/>
            <a:ext cx="2700241" cy="5693866"/>
          </a:xfrm>
          <a:prstGeom prst="rect">
            <a:avLst/>
          </a:prstGeom>
        </p:spPr>
        <p:txBody>
          <a:bodyPr wrap="square">
            <a:spAutoFit/>
          </a:bodyPr>
          <a:lstStyle/>
          <a:p>
            <a:r>
              <a:rPr lang="ja-JP" altLang="en-US" sz="1400" i="1" dirty="0"/>
              <a:t>〇全応募団体は以下の点に留意すること</a:t>
            </a:r>
            <a:endParaRPr lang="en-US" altLang="ja-JP" sz="1400" i="1" dirty="0"/>
          </a:p>
          <a:p>
            <a:r>
              <a:rPr lang="en-US" altLang="ja-JP" sz="1400" i="1" dirty="0">
                <a:solidFill>
                  <a:srgbClr val="FF0000"/>
                </a:solidFill>
              </a:rPr>
              <a:t>※</a:t>
            </a:r>
            <a:r>
              <a:rPr lang="ja-JP" altLang="en-US" sz="1400" i="1" dirty="0">
                <a:solidFill>
                  <a:srgbClr val="FF0000"/>
                </a:solidFill>
              </a:rPr>
              <a:t>社会実装した際に、自走可能な取組とするために工夫する点や公民で役割分担していることをモデル化して説明</a:t>
            </a:r>
            <a:endParaRPr lang="en-US" altLang="ja-JP" sz="1400" i="1" dirty="0">
              <a:solidFill>
                <a:srgbClr val="FF0000"/>
              </a:solidFill>
            </a:endParaRPr>
          </a:p>
          <a:p>
            <a:r>
              <a:rPr lang="en-US" altLang="ja-JP" sz="1400" i="1" dirty="0">
                <a:solidFill>
                  <a:srgbClr val="FF0000"/>
                </a:solidFill>
              </a:rPr>
              <a:t>※</a:t>
            </a:r>
            <a:r>
              <a:rPr lang="ja-JP" altLang="en-US" sz="1400" i="1" dirty="0">
                <a:solidFill>
                  <a:srgbClr val="FF0000"/>
                </a:solidFill>
              </a:rPr>
              <a:t>ステークホルダーやキャッシュフローを明確に</a:t>
            </a:r>
            <a:r>
              <a:rPr lang="ja-JP" altLang="en-US" sz="1400" b="1" i="1" dirty="0">
                <a:solidFill>
                  <a:srgbClr val="92D050"/>
                </a:solidFill>
              </a:rPr>
              <a:t>図解</a:t>
            </a:r>
            <a:r>
              <a:rPr lang="ja-JP" altLang="en-US" sz="1400" i="1" dirty="0">
                <a:solidFill>
                  <a:srgbClr val="FF0000"/>
                </a:solidFill>
              </a:rPr>
              <a:t>すること</a:t>
            </a:r>
            <a:endParaRPr lang="en-US" altLang="ja-JP" sz="1400" i="1" dirty="0">
              <a:solidFill>
                <a:srgbClr val="FF0000"/>
              </a:solidFill>
            </a:endParaRPr>
          </a:p>
          <a:p>
            <a:r>
              <a:rPr lang="en-US" altLang="ja-JP" sz="1400" i="1" dirty="0">
                <a:solidFill>
                  <a:srgbClr val="FF0000"/>
                </a:solidFill>
              </a:rPr>
              <a:t>※</a:t>
            </a:r>
            <a:r>
              <a:rPr lang="ja-JP" altLang="en-US" sz="1400" i="1" dirty="0">
                <a:solidFill>
                  <a:srgbClr val="FF0000"/>
                </a:solidFill>
              </a:rPr>
              <a:t>事業の継続性の観点から有償無償を問わず受益者の利用意向の裏付けを記載すること</a:t>
            </a:r>
            <a:endParaRPr lang="en-US" altLang="ja-JP" sz="1400" i="1" dirty="0">
              <a:solidFill>
                <a:srgbClr val="FF0000"/>
              </a:solidFill>
            </a:endParaRPr>
          </a:p>
          <a:p>
            <a:r>
              <a:rPr lang="ja-JP" altLang="en-US" sz="1400" i="1" dirty="0"/>
              <a:t>〇都市</a:t>
            </a:r>
            <a:r>
              <a:rPr lang="en-US" altLang="ja-JP" sz="1400" i="1" dirty="0"/>
              <a:t>OS</a:t>
            </a:r>
            <a:r>
              <a:rPr lang="ja-JP" altLang="en-US" sz="1400" i="1" dirty="0"/>
              <a:t>の構築や改修を伴う事業の応募団体は以下の点にも留意すること</a:t>
            </a:r>
            <a:endParaRPr lang="en-US" altLang="ja-JP" sz="1400" i="1" dirty="0"/>
          </a:p>
          <a:p>
            <a:r>
              <a:rPr lang="en-US" altLang="ja-JP" sz="1400" i="1" dirty="0">
                <a:solidFill>
                  <a:srgbClr val="FF0000"/>
                </a:solidFill>
              </a:rPr>
              <a:t>※</a:t>
            </a:r>
            <a:r>
              <a:rPr lang="ja-JP" altLang="en-US" sz="1400" i="1" dirty="0">
                <a:solidFill>
                  <a:srgbClr val="FF0000"/>
                </a:solidFill>
              </a:rPr>
              <a:t>提案内容のうち、ビジネスモデルの構築・実行や住民を巻き込んだ地域の運営・施策の提供（スマートシティビジネス）など、「スマートシティリファレンスアーキテクチャ」において「都市マネジメント」と整理されている事項について、ホワイトペーパー第５章を参照し、記載すること</a:t>
            </a:r>
            <a:endParaRPr lang="en-US" altLang="ja-JP" sz="1400" i="1" dirty="0">
              <a:solidFill>
                <a:srgbClr val="FF0000"/>
              </a:solidFill>
            </a:endParaRPr>
          </a:p>
        </p:txBody>
      </p:sp>
      <p:sp>
        <p:nvSpPr>
          <p:cNvPr id="3" name="Oval 1">
            <a:extLst>
              <a:ext uri="{FF2B5EF4-FFF2-40B4-BE49-F238E27FC236}">
                <a16:creationId xmlns:a16="http://schemas.microsoft.com/office/drawing/2014/main" id="{354C83D2-D469-93FD-CE20-E78ADA013FEF}"/>
              </a:ext>
            </a:extLst>
          </p:cNvPr>
          <p:cNvSpPr>
            <a:spLocks noChangeAspect="1" noChangeArrowheads="1"/>
          </p:cNvSpPr>
          <p:nvPr/>
        </p:nvSpPr>
        <p:spPr>
          <a:xfrm>
            <a:off x="635859"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prstClr val="white"/>
                </a:solidFill>
                <a:latin typeface="Trebuchet MS" panose="020B0603020202020204" pitchFamily="34" charset="0"/>
              </a:rPr>
              <a:t>４</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4" name="Rectangle 217">
            <a:extLst>
              <a:ext uri="{FF2B5EF4-FFF2-40B4-BE49-F238E27FC236}">
                <a16:creationId xmlns:a16="http://schemas.microsoft.com/office/drawing/2014/main" id="{DA5B4E98-958F-8820-7BB8-66082B8E1E75}"/>
              </a:ext>
            </a:extLst>
          </p:cNvPr>
          <p:cNvSpPr/>
          <p:nvPr/>
        </p:nvSpPr>
        <p:spPr>
          <a:xfrm>
            <a:off x="0" y="13682"/>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テキスト ボックス 42">
            <a:extLst>
              <a:ext uri="{FF2B5EF4-FFF2-40B4-BE49-F238E27FC236}">
                <a16:creationId xmlns:a16="http://schemas.microsoft.com/office/drawing/2014/main" id="{7C63598C-7484-2552-8B64-B1CB33B25032}"/>
              </a:ext>
            </a:extLst>
          </p:cNvPr>
          <p:cNvSpPr txBox="1"/>
          <p:nvPr/>
        </p:nvSpPr>
        <p:spPr>
          <a:xfrm>
            <a:off x="613244" y="34048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6" name="Rectangle 66">
            <a:extLst>
              <a:ext uri="{FF2B5EF4-FFF2-40B4-BE49-F238E27FC236}">
                <a16:creationId xmlns:a16="http://schemas.microsoft.com/office/drawing/2014/main" id="{BA173E5D-A89C-B540-3DF1-7171C84F4CFA}"/>
              </a:ext>
            </a:extLst>
          </p:cNvPr>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7" name="Rectangle 66">
            <a:extLst>
              <a:ext uri="{FF2B5EF4-FFF2-40B4-BE49-F238E27FC236}">
                <a16:creationId xmlns:a16="http://schemas.microsoft.com/office/drawing/2014/main" id="{9228E87E-283D-1972-D1CA-24D21BBFDD74}"/>
              </a:ext>
            </a:extLst>
          </p:cNvPr>
          <p:cNvSpPr>
            <a:spLocks noChangeArrowheads="1"/>
          </p:cNvSpPr>
          <p:nvPr/>
        </p:nvSpPr>
        <p:spPr>
          <a:xfrm>
            <a:off x="35496" y="980728"/>
            <a:ext cx="8939796" cy="5760640"/>
          </a:xfrm>
          <a:prstGeom prst="rect">
            <a:avLst/>
          </a:prstGeom>
          <a:solidFill>
            <a:schemeClr val="bg1"/>
          </a:solid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grpSp>
        <p:nvGrpSpPr>
          <p:cNvPr id="8" name="グループ化 7">
            <a:extLst>
              <a:ext uri="{FF2B5EF4-FFF2-40B4-BE49-F238E27FC236}">
                <a16:creationId xmlns:a16="http://schemas.microsoft.com/office/drawing/2014/main" id="{AEEDD00B-7FC3-0E7D-AE0F-74BDF2857979}"/>
              </a:ext>
            </a:extLst>
          </p:cNvPr>
          <p:cNvGrpSpPr>
            <a:grpSpLocks noChangeAspect="1"/>
          </p:cNvGrpSpPr>
          <p:nvPr/>
        </p:nvGrpSpPr>
        <p:grpSpPr>
          <a:xfrm>
            <a:off x="171059" y="1052736"/>
            <a:ext cx="3392829" cy="1115894"/>
            <a:chOff x="526776" y="214685"/>
            <a:chExt cx="3609393" cy="1187121"/>
          </a:xfrm>
        </p:grpSpPr>
        <p:grpSp>
          <p:nvGrpSpPr>
            <p:cNvPr id="9" name="グループ化 8">
              <a:extLst>
                <a:ext uri="{FF2B5EF4-FFF2-40B4-BE49-F238E27FC236}">
                  <a16:creationId xmlns:a16="http://schemas.microsoft.com/office/drawing/2014/main" id="{167FB839-3C0C-36BC-537E-6864308C0666}"/>
                </a:ext>
              </a:extLst>
            </p:cNvPr>
            <p:cNvGrpSpPr/>
            <p:nvPr/>
          </p:nvGrpSpPr>
          <p:grpSpPr>
            <a:xfrm>
              <a:off x="653979" y="307114"/>
              <a:ext cx="3468772" cy="1013937"/>
              <a:chOff x="653979" y="442281"/>
              <a:chExt cx="3468772" cy="1013937"/>
            </a:xfrm>
          </p:grpSpPr>
          <p:sp>
            <p:nvSpPr>
              <p:cNvPr id="11" name="正方形/長方形 10">
                <a:extLst>
                  <a:ext uri="{FF2B5EF4-FFF2-40B4-BE49-F238E27FC236}">
                    <a16:creationId xmlns:a16="http://schemas.microsoft.com/office/drawing/2014/main" id="{24D72CD5-DF04-F72F-7012-2EB3108B2869}"/>
                  </a:ext>
                </a:extLst>
              </p:cNvPr>
              <p:cNvSpPr/>
              <p:nvPr/>
            </p:nvSpPr>
            <p:spPr>
              <a:xfrm>
                <a:off x="659943" y="454209"/>
                <a:ext cx="461176" cy="2544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9">
                <a:extLst>
                  <a:ext uri="{FF2B5EF4-FFF2-40B4-BE49-F238E27FC236}">
                    <a16:creationId xmlns:a16="http://schemas.microsoft.com/office/drawing/2014/main" id="{7E98B647-2F7B-822B-A017-5BF67F18AB04}"/>
                  </a:ext>
                </a:extLst>
              </p:cNvPr>
              <p:cNvSpPr/>
              <p:nvPr/>
            </p:nvSpPr>
            <p:spPr>
              <a:xfrm>
                <a:off x="653979" y="828501"/>
                <a:ext cx="473104" cy="25444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dirty="0">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39BE3A29-944B-F0BB-36AB-C0C8FF1A135E}"/>
                  </a:ext>
                </a:extLst>
              </p:cNvPr>
              <p:cNvSpPr/>
              <p:nvPr/>
            </p:nvSpPr>
            <p:spPr>
              <a:xfrm>
                <a:off x="659943" y="1190498"/>
                <a:ext cx="461176" cy="254441"/>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9694333C-4818-BAA4-F9E9-4A8C18CA7F0D}"/>
                  </a:ext>
                </a:extLst>
              </p:cNvPr>
              <p:cNvSpPr/>
              <p:nvPr/>
            </p:nvSpPr>
            <p:spPr>
              <a:xfrm>
                <a:off x="2222374" y="442281"/>
                <a:ext cx="278296" cy="2782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cxnSp>
            <p:nvCxnSpPr>
              <p:cNvPr id="15" name="直線矢印コネクタ 14">
                <a:extLst>
                  <a:ext uri="{FF2B5EF4-FFF2-40B4-BE49-F238E27FC236}">
                    <a16:creationId xmlns:a16="http://schemas.microsoft.com/office/drawing/2014/main" id="{4A1E7528-090E-1540-D53F-3B7F7F5AB7CD}"/>
                  </a:ext>
                </a:extLst>
              </p:cNvPr>
              <p:cNvCxnSpPr>
                <a:cxnSpLocks/>
              </p:cNvCxnSpPr>
              <p:nvPr/>
            </p:nvCxnSpPr>
            <p:spPr>
              <a:xfrm>
                <a:off x="2162740" y="955721"/>
                <a:ext cx="39756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24D04989-AF8B-08D6-1B19-50EEDFEEEF6B}"/>
                  </a:ext>
                </a:extLst>
              </p:cNvPr>
              <p:cNvCxnSpPr>
                <a:cxnSpLocks/>
              </p:cNvCxnSpPr>
              <p:nvPr/>
            </p:nvCxnSpPr>
            <p:spPr>
              <a:xfrm>
                <a:off x="2162740" y="1317718"/>
                <a:ext cx="397565" cy="0"/>
              </a:xfrm>
              <a:prstGeom prst="straightConnector1">
                <a:avLst/>
              </a:prstGeom>
              <a:ln w="25400">
                <a:solidFill>
                  <a:schemeClr val="tx1"/>
                </a:solidFill>
                <a:prstDash val="sysDot"/>
                <a:tailEnd type="triangle" w="lg" len="lg"/>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2B393F5F-26AF-591E-79D9-5A196FCAC182}"/>
                  </a:ext>
                </a:extLst>
              </p:cNvPr>
              <p:cNvSpPr txBox="1"/>
              <p:nvPr/>
            </p:nvSpPr>
            <p:spPr>
              <a:xfrm>
                <a:off x="1127105" y="442930"/>
                <a:ext cx="954107"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プレーヤー</a:t>
                </a:r>
              </a:p>
            </p:txBody>
          </p:sp>
          <p:sp>
            <p:nvSpPr>
              <p:cNvPr id="18" name="テキスト ボックス 17">
                <a:extLst>
                  <a:ext uri="{FF2B5EF4-FFF2-40B4-BE49-F238E27FC236}">
                    <a16:creationId xmlns:a16="http://schemas.microsoft.com/office/drawing/2014/main" id="{71CA2F5B-BE77-C51B-E63F-30C91C5AABB3}"/>
                  </a:ext>
                </a:extLst>
              </p:cNvPr>
              <p:cNvSpPr txBox="1"/>
              <p:nvPr/>
            </p:nvSpPr>
            <p:spPr>
              <a:xfrm>
                <a:off x="1127105" y="817222"/>
                <a:ext cx="492443"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役割</a:t>
                </a:r>
              </a:p>
            </p:txBody>
          </p:sp>
          <p:sp>
            <p:nvSpPr>
              <p:cNvPr id="19" name="テキスト ボックス 18">
                <a:extLst>
                  <a:ext uri="{FF2B5EF4-FFF2-40B4-BE49-F238E27FC236}">
                    <a16:creationId xmlns:a16="http://schemas.microsoft.com/office/drawing/2014/main" id="{2EE29B15-D0D5-5054-7F61-19F82D83707A}"/>
                  </a:ext>
                </a:extLst>
              </p:cNvPr>
              <p:cNvSpPr txBox="1"/>
              <p:nvPr/>
            </p:nvSpPr>
            <p:spPr>
              <a:xfrm>
                <a:off x="1127105" y="1179219"/>
                <a:ext cx="800219"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推進主体</a:t>
                </a:r>
              </a:p>
            </p:txBody>
          </p:sp>
          <p:sp>
            <p:nvSpPr>
              <p:cNvPr id="20" name="テキスト ボックス 19">
                <a:extLst>
                  <a:ext uri="{FF2B5EF4-FFF2-40B4-BE49-F238E27FC236}">
                    <a16:creationId xmlns:a16="http://schemas.microsoft.com/office/drawing/2014/main" id="{BE1B626F-FB41-1D0D-46B5-996221796632}"/>
                  </a:ext>
                </a:extLst>
              </p:cNvPr>
              <p:cNvSpPr txBox="1"/>
              <p:nvPr/>
            </p:nvSpPr>
            <p:spPr>
              <a:xfrm>
                <a:off x="2553091" y="442930"/>
                <a:ext cx="1330814"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金銭</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同等の価値</a:t>
                </a:r>
              </a:p>
            </p:txBody>
          </p:sp>
          <p:sp>
            <p:nvSpPr>
              <p:cNvPr id="21" name="テキスト ボックス 20">
                <a:extLst>
                  <a:ext uri="{FF2B5EF4-FFF2-40B4-BE49-F238E27FC236}">
                    <a16:creationId xmlns:a16="http://schemas.microsoft.com/office/drawing/2014/main" id="{270CA7EC-A6B4-C32C-0DB9-5C4BC674B762}"/>
                  </a:ext>
                </a:extLst>
              </p:cNvPr>
              <p:cNvSpPr txBox="1"/>
              <p:nvPr/>
            </p:nvSpPr>
            <p:spPr>
              <a:xfrm>
                <a:off x="2553091" y="817222"/>
                <a:ext cx="954107"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現存の流れ</a:t>
                </a:r>
              </a:p>
            </p:txBody>
          </p:sp>
          <p:sp>
            <p:nvSpPr>
              <p:cNvPr id="22" name="テキスト ボックス 21">
                <a:extLst>
                  <a:ext uri="{FF2B5EF4-FFF2-40B4-BE49-F238E27FC236}">
                    <a16:creationId xmlns:a16="http://schemas.microsoft.com/office/drawing/2014/main" id="{BD3809B1-83FB-0393-89E9-5995B834E88D}"/>
                  </a:ext>
                </a:extLst>
              </p:cNvPr>
              <p:cNvSpPr txBox="1"/>
              <p:nvPr/>
            </p:nvSpPr>
            <p:spPr>
              <a:xfrm>
                <a:off x="2553091" y="1179219"/>
                <a:ext cx="1569660" cy="276999"/>
              </a:xfrm>
              <a:prstGeom prst="rect">
                <a:avLst/>
              </a:prstGeom>
              <a:noFill/>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今後実現したい流れ</a:t>
                </a:r>
              </a:p>
            </p:txBody>
          </p:sp>
        </p:grpSp>
        <p:sp>
          <p:nvSpPr>
            <p:cNvPr id="10" name="正方形/長方形 9">
              <a:extLst>
                <a:ext uri="{FF2B5EF4-FFF2-40B4-BE49-F238E27FC236}">
                  <a16:creationId xmlns:a16="http://schemas.microsoft.com/office/drawing/2014/main" id="{A9AF92ED-B571-78AC-B04A-1CEA24E27D6D}"/>
                </a:ext>
              </a:extLst>
            </p:cNvPr>
            <p:cNvSpPr/>
            <p:nvPr/>
          </p:nvSpPr>
          <p:spPr>
            <a:xfrm>
              <a:off x="526776" y="214685"/>
              <a:ext cx="3609393" cy="1187121"/>
            </a:xfrm>
            <a:prstGeom prst="rect">
              <a:avLst/>
            </a:prstGeom>
            <a:noFill/>
            <a:ln w="25400" cmpd="dbl">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正方形/長方形 22">
            <a:extLst>
              <a:ext uri="{FF2B5EF4-FFF2-40B4-BE49-F238E27FC236}">
                <a16:creationId xmlns:a16="http://schemas.microsoft.com/office/drawing/2014/main" id="{3BCCE588-EA37-E4D3-9F3C-42C74D0C3ADE}"/>
              </a:ext>
            </a:extLst>
          </p:cNvPr>
          <p:cNvSpPr/>
          <p:nvPr/>
        </p:nvSpPr>
        <p:spPr>
          <a:xfrm>
            <a:off x="3670726" y="2314396"/>
            <a:ext cx="2856630" cy="3580433"/>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協議会</a:t>
            </a: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endParaRPr kumimoji="1" lang="en-US" altLang="ja-JP" dirty="0">
              <a:solidFill>
                <a:schemeClr val="tx1"/>
              </a:solidFill>
              <a:latin typeface="メイリオ" panose="020B0604030504040204" pitchFamily="50" charset="-128"/>
              <a:ea typeface="メイリオ" panose="020B0604030504040204" pitchFamily="50" charset="-128"/>
            </a:endParaRPr>
          </a:p>
          <a:p>
            <a:pPr algn="ct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24" name="四角形: 角を丸くする 2">
            <a:extLst>
              <a:ext uri="{FF2B5EF4-FFF2-40B4-BE49-F238E27FC236}">
                <a16:creationId xmlns:a16="http://schemas.microsoft.com/office/drawing/2014/main" id="{E7A54FA4-684B-C3F4-DB05-71C7B19E4445}"/>
              </a:ext>
            </a:extLst>
          </p:cNvPr>
          <p:cNvSpPr/>
          <p:nvPr/>
        </p:nvSpPr>
        <p:spPr>
          <a:xfrm>
            <a:off x="971600" y="6061588"/>
            <a:ext cx="837493" cy="51139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latin typeface="メイリオ" panose="020B0604030504040204" pitchFamily="50" charset="-128"/>
                <a:ea typeface="メイリオ" panose="020B0604030504040204" pitchFamily="50" charset="-128"/>
              </a:rPr>
              <a:t>サービス</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dirty="0">
                <a:latin typeface="メイリオ" panose="020B0604030504040204" pitchFamily="50" charset="-128"/>
                <a:ea typeface="メイリオ" panose="020B0604030504040204" pitchFamily="50" charset="-128"/>
              </a:rPr>
              <a:t>受益</a:t>
            </a:r>
          </a:p>
        </p:txBody>
      </p:sp>
      <p:sp>
        <p:nvSpPr>
          <p:cNvPr id="25" name="四角形: 角を丸くする 3">
            <a:extLst>
              <a:ext uri="{FF2B5EF4-FFF2-40B4-BE49-F238E27FC236}">
                <a16:creationId xmlns:a16="http://schemas.microsoft.com/office/drawing/2014/main" id="{682E2478-73F8-48AA-CCAC-FD6B49F52A0F}"/>
              </a:ext>
            </a:extLst>
          </p:cNvPr>
          <p:cNvSpPr/>
          <p:nvPr/>
        </p:nvSpPr>
        <p:spPr>
          <a:xfrm>
            <a:off x="2267744" y="6061588"/>
            <a:ext cx="837493" cy="51139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latin typeface="メイリオ" panose="020B0604030504040204" pitchFamily="50" charset="-128"/>
                <a:ea typeface="メイリオ" panose="020B0604030504040204" pitchFamily="50" charset="-128"/>
              </a:rPr>
              <a:t>サービス</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dirty="0">
                <a:latin typeface="メイリオ" panose="020B0604030504040204" pitchFamily="50" charset="-128"/>
                <a:ea typeface="メイリオ" panose="020B0604030504040204" pitchFamily="50" charset="-128"/>
              </a:rPr>
              <a:t>提供</a:t>
            </a:r>
          </a:p>
        </p:txBody>
      </p:sp>
      <p:sp>
        <p:nvSpPr>
          <p:cNvPr id="29" name="正方形/長方形 28">
            <a:extLst>
              <a:ext uri="{FF2B5EF4-FFF2-40B4-BE49-F238E27FC236}">
                <a16:creationId xmlns:a16="http://schemas.microsoft.com/office/drawing/2014/main" id="{AA52A05E-9C36-E65E-D274-552FFC4D0090}"/>
              </a:ext>
            </a:extLst>
          </p:cNvPr>
          <p:cNvSpPr/>
          <p:nvPr/>
        </p:nvSpPr>
        <p:spPr>
          <a:xfrm>
            <a:off x="1115616" y="2314397"/>
            <a:ext cx="429864" cy="35804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個人・企業・団体（市内外）</a:t>
            </a:r>
          </a:p>
        </p:txBody>
      </p:sp>
      <p:sp>
        <p:nvSpPr>
          <p:cNvPr id="30" name="正方形/長方形 29">
            <a:extLst>
              <a:ext uri="{FF2B5EF4-FFF2-40B4-BE49-F238E27FC236}">
                <a16:creationId xmlns:a16="http://schemas.microsoft.com/office/drawing/2014/main" id="{FD4B5957-FB69-0E8D-2776-90584DF64B08}"/>
              </a:ext>
            </a:extLst>
          </p:cNvPr>
          <p:cNvSpPr/>
          <p:nvPr/>
        </p:nvSpPr>
        <p:spPr>
          <a:xfrm>
            <a:off x="3893873" y="2768569"/>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社</a:t>
            </a:r>
            <a:br>
              <a:rPr kumimoji="1" lang="en-US" altLang="ja-JP" dirty="0">
                <a:solidFill>
                  <a:schemeClr val="tx1"/>
                </a:solidFill>
                <a:latin typeface="メイリオ" panose="020B0604030504040204" pitchFamily="50" charset="-128"/>
                <a:ea typeface="メイリオ" panose="020B0604030504040204" pitchFamily="50" charset="-128"/>
              </a:rPr>
            </a:br>
            <a:r>
              <a:rPr kumimoji="1" lang="ja-JP" altLang="en-US" dirty="0">
                <a:solidFill>
                  <a:schemeClr val="tx1"/>
                </a:solidFill>
                <a:latin typeface="メイリオ" panose="020B0604030504040204" pitchFamily="50" charset="-128"/>
                <a:ea typeface="メイリオ" panose="020B0604030504040204" pitchFamily="50" charset="-128"/>
              </a:rPr>
              <a:t>Ａ</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98144BAF-85A0-9A59-BCE6-49DDE6A3E92E}"/>
              </a:ext>
            </a:extLst>
          </p:cNvPr>
          <p:cNvSpPr/>
          <p:nvPr/>
        </p:nvSpPr>
        <p:spPr>
          <a:xfrm>
            <a:off x="2411760" y="2314397"/>
            <a:ext cx="429864" cy="1994383"/>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solidFill>
                  <a:schemeClr val="tx1"/>
                </a:solidFill>
                <a:latin typeface="メイリオ" panose="020B0604030504040204" pitchFamily="50" charset="-128"/>
                <a:ea typeface="メイリオ" panose="020B0604030504040204" pitchFamily="50" charset="-128"/>
              </a:rPr>
              <a:t>サービス提供者</a:t>
            </a:r>
          </a:p>
        </p:txBody>
      </p:sp>
      <p:sp>
        <p:nvSpPr>
          <p:cNvPr id="33" name="正方形/長方形 32">
            <a:extLst>
              <a:ext uri="{FF2B5EF4-FFF2-40B4-BE49-F238E27FC236}">
                <a16:creationId xmlns:a16="http://schemas.microsoft.com/office/drawing/2014/main" id="{52067497-44C4-15E5-9EE4-914C5396B9A3}"/>
              </a:ext>
            </a:extLst>
          </p:cNvPr>
          <p:cNvSpPr/>
          <p:nvPr/>
        </p:nvSpPr>
        <p:spPr>
          <a:xfrm>
            <a:off x="8316416" y="2314396"/>
            <a:ext cx="429864" cy="35804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国</a:t>
            </a:r>
          </a:p>
        </p:txBody>
      </p:sp>
      <p:sp>
        <p:nvSpPr>
          <p:cNvPr id="34" name="正方形/長方形 33">
            <a:extLst>
              <a:ext uri="{FF2B5EF4-FFF2-40B4-BE49-F238E27FC236}">
                <a16:creationId xmlns:a16="http://schemas.microsoft.com/office/drawing/2014/main" id="{00C2556D-DEA2-6D0E-ECE9-1DC1425AC63A}"/>
              </a:ext>
            </a:extLst>
          </p:cNvPr>
          <p:cNvSpPr/>
          <p:nvPr/>
        </p:nvSpPr>
        <p:spPr>
          <a:xfrm>
            <a:off x="7164288" y="2314397"/>
            <a:ext cx="655571" cy="1638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〇〇市</a:t>
            </a:r>
          </a:p>
        </p:txBody>
      </p:sp>
      <p:sp>
        <p:nvSpPr>
          <p:cNvPr id="35" name="正方形/長方形 34">
            <a:extLst>
              <a:ext uri="{FF2B5EF4-FFF2-40B4-BE49-F238E27FC236}">
                <a16:creationId xmlns:a16="http://schemas.microsoft.com/office/drawing/2014/main" id="{101EE2E9-9D88-B318-9ED5-14AA610F29C2}"/>
              </a:ext>
            </a:extLst>
          </p:cNvPr>
          <p:cNvSpPr/>
          <p:nvPr/>
        </p:nvSpPr>
        <p:spPr>
          <a:xfrm>
            <a:off x="7196525" y="4256193"/>
            <a:ext cx="615835" cy="1638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〇〇大学</a:t>
            </a:r>
          </a:p>
        </p:txBody>
      </p:sp>
      <p:cxnSp>
        <p:nvCxnSpPr>
          <p:cNvPr id="36" name="直線矢印コネクタ 35">
            <a:extLst>
              <a:ext uri="{FF2B5EF4-FFF2-40B4-BE49-F238E27FC236}">
                <a16:creationId xmlns:a16="http://schemas.microsoft.com/office/drawing/2014/main" id="{0E91027A-A5CD-2041-0B9F-AB0189836AB9}"/>
              </a:ext>
            </a:extLst>
          </p:cNvPr>
          <p:cNvCxnSpPr>
            <a:cxnSpLocks/>
          </p:cNvCxnSpPr>
          <p:nvPr/>
        </p:nvCxnSpPr>
        <p:spPr>
          <a:xfrm flipH="1">
            <a:off x="1547664" y="2993551"/>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27D6E2CA-DF84-B873-EC5F-1227957C29EE}"/>
              </a:ext>
            </a:extLst>
          </p:cNvPr>
          <p:cNvCxnSpPr>
            <a:cxnSpLocks/>
          </p:cNvCxnSpPr>
          <p:nvPr/>
        </p:nvCxnSpPr>
        <p:spPr>
          <a:xfrm flipH="1">
            <a:off x="6516216" y="5301208"/>
            <a:ext cx="648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97BFF407-1C65-A8BB-F159-CBA5FCFBA539}"/>
              </a:ext>
            </a:extLst>
          </p:cNvPr>
          <p:cNvCxnSpPr>
            <a:cxnSpLocks/>
          </p:cNvCxnSpPr>
          <p:nvPr/>
        </p:nvCxnSpPr>
        <p:spPr>
          <a:xfrm flipH="1">
            <a:off x="2843808" y="2993551"/>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E3BE3520-44D9-6F40-7D7B-CCE85267D80E}"/>
              </a:ext>
            </a:extLst>
          </p:cNvPr>
          <p:cNvCxnSpPr>
            <a:cxnSpLocks/>
          </p:cNvCxnSpPr>
          <p:nvPr/>
        </p:nvCxnSpPr>
        <p:spPr>
          <a:xfrm>
            <a:off x="1547664" y="3646993"/>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0F857C42-B80B-6680-B1AA-1F577F7A0125}"/>
              </a:ext>
            </a:extLst>
          </p:cNvPr>
          <p:cNvCxnSpPr>
            <a:cxnSpLocks/>
          </p:cNvCxnSpPr>
          <p:nvPr/>
        </p:nvCxnSpPr>
        <p:spPr>
          <a:xfrm>
            <a:off x="2843808" y="3646993"/>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80A256BE-DDDB-302D-23AD-80A840BD90AF}"/>
              </a:ext>
            </a:extLst>
          </p:cNvPr>
          <p:cNvCxnSpPr>
            <a:cxnSpLocks/>
          </p:cNvCxnSpPr>
          <p:nvPr/>
        </p:nvCxnSpPr>
        <p:spPr>
          <a:xfrm flipH="1">
            <a:off x="1564992" y="4775067"/>
            <a:ext cx="2052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AE7094F4-5AAF-5614-5A9A-46BF397BEC08}"/>
              </a:ext>
            </a:extLst>
          </p:cNvPr>
          <p:cNvCxnSpPr>
            <a:cxnSpLocks/>
          </p:cNvCxnSpPr>
          <p:nvPr/>
        </p:nvCxnSpPr>
        <p:spPr>
          <a:xfrm>
            <a:off x="1622282" y="5325670"/>
            <a:ext cx="2013614"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2F86E727-B566-E228-A492-EB704614CCA8}"/>
              </a:ext>
            </a:extLst>
          </p:cNvPr>
          <p:cNvSpPr txBox="1"/>
          <p:nvPr/>
        </p:nvSpPr>
        <p:spPr>
          <a:xfrm>
            <a:off x="1619671" y="2620581"/>
            <a:ext cx="760451" cy="577081"/>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サービス</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提供</a:t>
            </a:r>
            <a:endParaRPr kumimoji="1" lang="en-US" altLang="ja-JP" sz="1050" dirty="0">
              <a:latin typeface="メイリオ" panose="020B0604030504040204" pitchFamily="50" charset="-128"/>
              <a:ea typeface="メイリオ" panose="020B0604030504040204" pitchFamily="50" charset="-128"/>
            </a:endParaRPr>
          </a:p>
          <a:p>
            <a:pPr algn="ctr"/>
            <a:r>
              <a:rPr kumimoji="1" lang="en-US" altLang="ja-JP" sz="1050" dirty="0">
                <a:latin typeface="メイリオ" panose="020B0604030504040204" pitchFamily="50" charset="-128"/>
                <a:ea typeface="メイリオ" panose="020B0604030504040204" pitchFamily="50" charset="-128"/>
              </a:rPr>
              <a:t>25</a:t>
            </a:r>
            <a:r>
              <a:rPr kumimoji="1" lang="ja-JP" altLang="en-US" sz="1050" dirty="0">
                <a:latin typeface="メイリオ" panose="020B0604030504040204" pitchFamily="50" charset="-128"/>
                <a:ea typeface="メイリオ" panose="020B0604030504040204" pitchFamily="50" charset="-128"/>
              </a:rPr>
              <a:t>社</a:t>
            </a:r>
          </a:p>
        </p:txBody>
      </p:sp>
      <p:sp>
        <p:nvSpPr>
          <p:cNvPr id="44" name="テキスト ボックス 43">
            <a:extLst>
              <a:ext uri="{FF2B5EF4-FFF2-40B4-BE49-F238E27FC236}">
                <a16:creationId xmlns:a16="http://schemas.microsoft.com/office/drawing/2014/main" id="{9256A4EF-4D1B-D1D4-1155-982B7A3355E9}"/>
              </a:ext>
            </a:extLst>
          </p:cNvPr>
          <p:cNvSpPr txBox="1"/>
          <p:nvPr/>
        </p:nvSpPr>
        <p:spPr>
          <a:xfrm>
            <a:off x="1500915" y="3809494"/>
            <a:ext cx="838837" cy="738664"/>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サービス</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利用料</a:t>
            </a:r>
            <a:endParaRPr kumimoji="1" lang="en-US" altLang="ja-JP" sz="1050" dirty="0">
              <a:latin typeface="メイリオ" panose="020B0604030504040204" pitchFamily="50" charset="-128"/>
              <a:ea typeface="メイリオ" panose="020B0604030504040204" pitchFamily="50" charset="-128"/>
            </a:endParaRPr>
          </a:p>
          <a:p>
            <a:pPr algn="ctr"/>
            <a:r>
              <a:rPr kumimoji="1" lang="en-US" altLang="ja-JP" sz="1050" dirty="0">
                <a:latin typeface="メイリオ" panose="020B0604030504040204" pitchFamily="50" charset="-128"/>
                <a:ea typeface="メイリオ" panose="020B0604030504040204" pitchFamily="50" charset="-128"/>
              </a:rPr>
              <a:t>XX</a:t>
            </a:r>
            <a:r>
              <a:rPr kumimoji="1" lang="ja-JP" altLang="en-US" sz="1050" dirty="0">
                <a:latin typeface="メイリオ" panose="020B0604030504040204" pitchFamily="50" charset="-128"/>
                <a:ea typeface="メイリオ" panose="020B0604030504040204" pitchFamily="50" charset="-128"/>
              </a:rPr>
              <a:t>万円</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月・社</a:t>
            </a:r>
          </a:p>
        </p:txBody>
      </p:sp>
      <p:sp>
        <p:nvSpPr>
          <p:cNvPr id="45" name="楕円 44">
            <a:extLst>
              <a:ext uri="{FF2B5EF4-FFF2-40B4-BE49-F238E27FC236}">
                <a16:creationId xmlns:a16="http://schemas.microsoft.com/office/drawing/2014/main" id="{9900B4BD-D926-C750-AF14-59B4E7B6D568}"/>
              </a:ext>
            </a:extLst>
          </p:cNvPr>
          <p:cNvSpPr/>
          <p:nvPr/>
        </p:nvSpPr>
        <p:spPr>
          <a:xfrm>
            <a:off x="1835696" y="3520497"/>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sp>
        <p:nvSpPr>
          <p:cNvPr id="46" name="テキスト ボックス 45">
            <a:extLst>
              <a:ext uri="{FF2B5EF4-FFF2-40B4-BE49-F238E27FC236}">
                <a16:creationId xmlns:a16="http://schemas.microsoft.com/office/drawing/2014/main" id="{BE81BF44-1209-7A69-6DA4-5744AF37265E}"/>
              </a:ext>
            </a:extLst>
          </p:cNvPr>
          <p:cNvSpPr txBox="1"/>
          <p:nvPr/>
        </p:nvSpPr>
        <p:spPr>
          <a:xfrm>
            <a:off x="1971645" y="5445224"/>
            <a:ext cx="852458" cy="577081"/>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サービス</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利用料</a:t>
            </a:r>
            <a:endParaRPr kumimoji="1" lang="en-US" altLang="ja-JP" sz="1050" dirty="0">
              <a:latin typeface="メイリオ" panose="020B0604030504040204" pitchFamily="50" charset="-128"/>
              <a:ea typeface="メイリオ" panose="020B0604030504040204" pitchFamily="50" charset="-128"/>
            </a:endParaRPr>
          </a:p>
          <a:p>
            <a:pPr algn="ctr"/>
            <a:r>
              <a:rPr kumimoji="1" lang="en-US" altLang="ja-JP" sz="1050" dirty="0">
                <a:latin typeface="メイリオ" panose="020B0604030504040204" pitchFamily="50" charset="-128"/>
                <a:ea typeface="メイリオ" panose="020B0604030504040204" pitchFamily="50" charset="-128"/>
              </a:rPr>
              <a:t>XX</a:t>
            </a:r>
            <a:r>
              <a:rPr kumimoji="1" lang="ja-JP" altLang="en-US" sz="1050" dirty="0">
                <a:latin typeface="メイリオ" panose="020B0604030504040204" pitchFamily="50" charset="-128"/>
                <a:ea typeface="メイリオ" panose="020B0604030504040204" pitchFamily="50" charset="-128"/>
              </a:rPr>
              <a:t>万円</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月</a:t>
            </a:r>
          </a:p>
        </p:txBody>
      </p:sp>
      <p:sp>
        <p:nvSpPr>
          <p:cNvPr id="47" name="楕円 46">
            <a:extLst>
              <a:ext uri="{FF2B5EF4-FFF2-40B4-BE49-F238E27FC236}">
                <a16:creationId xmlns:a16="http://schemas.microsoft.com/office/drawing/2014/main" id="{90776000-32E4-909D-2849-DA20504DA137}"/>
              </a:ext>
            </a:extLst>
          </p:cNvPr>
          <p:cNvSpPr/>
          <p:nvPr/>
        </p:nvSpPr>
        <p:spPr>
          <a:xfrm>
            <a:off x="2267744" y="5186016"/>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sp>
        <p:nvSpPr>
          <p:cNvPr id="48" name="テキスト ボックス 47">
            <a:extLst>
              <a:ext uri="{FF2B5EF4-FFF2-40B4-BE49-F238E27FC236}">
                <a16:creationId xmlns:a16="http://schemas.microsoft.com/office/drawing/2014/main" id="{7EE25C86-3558-27CE-BB3D-38614E847E62}"/>
              </a:ext>
            </a:extLst>
          </p:cNvPr>
          <p:cNvSpPr txBox="1"/>
          <p:nvPr/>
        </p:nvSpPr>
        <p:spPr>
          <a:xfrm>
            <a:off x="2051720" y="4555949"/>
            <a:ext cx="1114950" cy="253916"/>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サービス提供</a:t>
            </a:r>
          </a:p>
        </p:txBody>
      </p:sp>
      <p:sp>
        <p:nvSpPr>
          <p:cNvPr id="49" name="テキスト ボックス 48">
            <a:extLst>
              <a:ext uri="{FF2B5EF4-FFF2-40B4-BE49-F238E27FC236}">
                <a16:creationId xmlns:a16="http://schemas.microsoft.com/office/drawing/2014/main" id="{34D0EAAE-EEE7-9FE2-0034-2D73A62871BE}"/>
              </a:ext>
            </a:extLst>
          </p:cNvPr>
          <p:cNvSpPr txBox="1"/>
          <p:nvPr/>
        </p:nvSpPr>
        <p:spPr>
          <a:xfrm>
            <a:off x="2843807" y="2459052"/>
            <a:ext cx="834065" cy="577081"/>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機器･</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サービス</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提供</a:t>
            </a:r>
          </a:p>
        </p:txBody>
      </p:sp>
      <p:sp>
        <p:nvSpPr>
          <p:cNvPr id="50" name="テキスト ボックス 49">
            <a:extLst>
              <a:ext uri="{FF2B5EF4-FFF2-40B4-BE49-F238E27FC236}">
                <a16:creationId xmlns:a16="http://schemas.microsoft.com/office/drawing/2014/main" id="{6B288C57-8CC5-05E5-2376-A021792CE60B}"/>
              </a:ext>
            </a:extLst>
          </p:cNvPr>
          <p:cNvSpPr txBox="1"/>
          <p:nvPr/>
        </p:nvSpPr>
        <p:spPr>
          <a:xfrm>
            <a:off x="2747876" y="3797025"/>
            <a:ext cx="965912" cy="738664"/>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機器･</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サービス</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利用料</a:t>
            </a:r>
            <a:endParaRPr kumimoji="1" lang="en-US" altLang="ja-JP" sz="1050" dirty="0">
              <a:latin typeface="メイリオ" panose="020B0604030504040204" pitchFamily="50" charset="-128"/>
              <a:ea typeface="メイリオ" panose="020B0604030504040204" pitchFamily="50" charset="-128"/>
            </a:endParaRPr>
          </a:p>
          <a:p>
            <a:pPr algn="ctr"/>
            <a:r>
              <a:rPr kumimoji="1" lang="en-US" altLang="ja-JP" sz="1050" dirty="0">
                <a:latin typeface="メイリオ" panose="020B0604030504040204" pitchFamily="50" charset="-128"/>
                <a:ea typeface="メイリオ" panose="020B0604030504040204" pitchFamily="50" charset="-128"/>
              </a:rPr>
              <a:t>XX</a:t>
            </a:r>
            <a:r>
              <a:rPr kumimoji="1" lang="ja-JP" altLang="en-US" sz="1050" dirty="0">
                <a:latin typeface="メイリオ" panose="020B0604030504040204" pitchFamily="50" charset="-128"/>
                <a:ea typeface="メイリオ" panose="020B0604030504040204" pitchFamily="50" charset="-128"/>
              </a:rPr>
              <a:t>万円</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月</a:t>
            </a:r>
          </a:p>
        </p:txBody>
      </p:sp>
      <p:sp>
        <p:nvSpPr>
          <p:cNvPr id="51" name="楕円 50">
            <a:extLst>
              <a:ext uri="{FF2B5EF4-FFF2-40B4-BE49-F238E27FC236}">
                <a16:creationId xmlns:a16="http://schemas.microsoft.com/office/drawing/2014/main" id="{E6B3286B-2E27-D68F-CE6A-0D9CF46B3394}"/>
              </a:ext>
            </a:extLst>
          </p:cNvPr>
          <p:cNvSpPr/>
          <p:nvPr/>
        </p:nvSpPr>
        <p:spPr>
          <a:xfrm>
            <a:off x="3088463" y="3520497"/>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sp>
        <p:nvSpPr>
          <p:cNvPr id="52" name="テキスト ボックス 51">
            <a:extLst>
              <a:ext uri="{FF2B5EF4-FFF2-40B4-BE49-F238E27FC236}">
                <a16:creationId xmlns:a16="http://schemas.microsoft.com/office/drawing/2014/main" id="{66A09F29-FE08-1A84-D528-D3BFFCC0B817}"/>
              </a:ext>
            </a:extLst>
          </p:cNvPr>
          <p:cNvSpPr txBox="1"/>
          <p:nvPr/>
        </p:nvSpPr>
        <p:spPr>
          <a:xfrm>
            <a:off x="6732240" y="5339372"/>
            <a:ext cx="423147" cy="1061829"/>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研究</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環境</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開放</a:t>
            </a:r>
            <a:endParaRPr kumimoji="1" lang="en-US" altLang="ja-JP" sz="105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2CB0D7DC-ED7F-6A04-4B7D-FA3A5DF4A627}"/>
              </a:ext>
            </a:extLst>
          </p:cNvPr>
          <p:cNvSpPr txBox="1"/>
          <p:nvPr/>
        </p:nvSpPr>
        <p:spPr>
          <a:xfrm>
            <a:off x="6660232" y="2924944"/>
            <a:ext cx="453970" cy="253916"/>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参画</a:t>
            </a:r>
            <a:endParaRPr kumimoji="1" lang="en-US" altLang="ja-JP" sz="1050" dirty="0">
              <a:latin typeface="メイリオ" panose="020B0604030504040204" pitchFamily="50" charset="-128"/>
              <a:ea typeface="メイリオ" panose="020B0604030504040204" pitchFamily="50" charset="-128"/>
            </a:endParaRPr>
          </a:p>
        </p:txBody>
      </p:sp>
      <p:cxnSp>
        <p:nvCxnSpPr>
          <p:cNvPr id="55" name="直線矢印コネクタ 54">
            <a:extLst>
              <a:ext uri="{FF2B5EF4-FFF2-40B4-BE49-F238E27FC236}">
                <a16:creationId xmlns:a16="http://schemas.microsoft.com/office/drawing/2014/main" id="{45B2921F-F0F3-832F-6589-4ED35B339244}"/>
              </a:ext>
            </a:extLst>
          </p:cNvPr>
          <p:cNvCxnSpPr>
            <a:cxnSpLocks/>
          </p:cNvCxnSpPr>
          <p:nvPr/>
        </p:nvCxnSpPr>
        <p:spPr>
          <a:xfrm flipH="1">
            <a:off x="6516216" y="3116926"/>
            <a:ext cx="612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BD26C46A-C74C-DA69-ED7E-32532251E7B0}"/>
              </a:ext>
            </a:extLst>
          </p:cNvPr>
          <p:cNvSpPr txBox="1"/>
          <p:nvPr/>
        </p:nvSpPr>
        <p:spPr>
          <a:xfrm>
            <a:off x="6660232" y="4759260"/>
            <a:ext cx="453970" cy="253916"/>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参画</a:t>
            </a:r>
            <a:endParaRPr kumimoji="1" lang="en-US" altLang="ja-JP" sz="1050" dirty="0">
              <a:latin typeface="メイリオ" panose="020B0604030504040204" pitchFamily="50" charset="-128"/>
              <a:ea typeface="メイリオ" panose="020B0604030504040204" pitchFamily="50" charset="-128"/>
            </a:endParaRPr>
          </a:p>
        </p:txBody>
      </p:sp>
      <p:cxnSp>
        <p:nvCxnSpPr>
          <p:cNvPr id="57" name="直線矢印コネクタ 56">
            <a:extLst>
              <a:ext uri="{FF2B5EF4-FFF2-40B4-BE49-F238E27FC236}">
                <a16:creationId xmlns:a16="http://schemas.microsoft.com/office/drawing/2014/main" id="{A7985EAC-BA93-3E35-9627-2616924EA0B8}"/>
              </a:ext>
            </a:extLst>
          </p:cNvPr>
          <p:cNvCxnSpPr>
            <a:cxnSpLocks/>
          </p:cNvCxnSpPr>
          <p:nvPr/>
        </p:nvCxnSpPr>
        <p:spPr>
          <a:xfrm flipH="1">
            <a:off x="6516216" y="4951242"/>
            <a:ext cx="648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8" name="グループ化 57">
            <a:extLst>
              <a:ext uri="{FF2B5EF4-FFF2-40B4-BE49-F238E27FC236}">
                <a16:creationId xmlns:a16="http://schemas.microsoft.com/office/drawing/2014/main" id="{68205D43-BA9F-A88E-605C-5EC2E45AD879}"/>
              </a:ext>
            </a:extLst>
          </p:cNvPr>
          <p:cNvGrpSpPr/>
          <p:nvPr/>
        </p:nvGrpSpPr>
        <p:grpSpPr>
          <a:xfrm>
            <a:off x="7812360" y="3003436"/>
            <a:ext cx="504000" cy="259401"/>
            <a:chOff x="7090143" y="3163215"/>
            <a:chExt cx="504000" cy="259401"/>
          </a:xfrm>
        </p:grpSpPr>
        <p:cxnSp>
          <p:nvCxnSpPr>
            <p:cNvPr id="59" name="直線矢印コネクタ 58">
              <a:extLst>
                <a:ext uri="{FF2B5EF4-FFF2-40B4-BE49-F238E27FC236}">
                  <a16:creationId xmlns:a16="http://schemas.microsoft.com/office/drawing/2014/main" id="{C28D6572-FEFA-8BCE-D289-FD7555175F4F}"/>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0" name="楕円 59">
              <a:extLst>
                <a:ext uri="{FF2B5EF4-FFF2-40B4-BE49-F238E27FC236}">
                  <a16:creationId xmlns:a16="http://schemas.microsoft.com/office/drawing/2014/main" id="{13FDCD54-AA5D-E0BF-8047-DFF7821E4246}"/>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grpSp>
      <p:sp>
        <p:nvSpPr>
          <p:cNvPr id="61" name="テキスト ボックス 60">
            <a:extLst>
              <a:ext uri="{FF2B5EF4-FFF2-40B4-BE49-F238E27FC236}">
                <a16:creationId xmlns:a16="http://schemas.microsoft.com/office/drawing/2014/main" id="{7B1D1749-7B8D-E351-537A-8525C34F8C49}"/>
              </a:ext>
            </a:extLst>
          </p:cNvPr>
          <p:cNvSpPr txBox="1"/>
          <p:nvPr/>
        </p:nvSpPr>
        <p:spPr>
          <a:xfrm>
            <a:off x="7799801" y="2636912"/>
            <a:ext cx="588623" cy="415498"/>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総務省</a:t>
            </a:r>
            <a:endParaRPr lang="en-US" altLang="ja-JP" sz="1050" dirty="0">
              <a:latin typeface="メイリオ" panose="020B0604030504040204" pitchFamily="50" charset="-128"/>
              <a:ea typeface="メイリオ" panose="020B0604030504040204" pitchFamily="50" charset="-128"/>
            </a:endParaRPr>
          </a:p>
          <a:p>
            <a:pPr algn="ctr"/>
            <a:r>
              <a:rPr kumimoji="1" lang="ja-JP" altLang="en-US" sz="1050" dirty="0">
                <a:latin typeface="メイリオ" panose="020B0604030504040204" pitchFamily="50" charset="-128"/>
                <a:ea typeface="メイリオ" panose="020B0604030504040204" pitchFamily="50" charset="-128"/>
              </a:rPr>
              <a:t>補助金</a:t>
            </a:r>
            <a:endParaRPr kumimoji="1" lang="en-US" altLang="ja-JP" sz="1050" dirty="0">
              <a:latin typeface="メイリオ" panose="020B0604030504040204" pitchFamily="50" charset="-128"/>
              <a:ea typeface="メイリオ" panose="020B0604030504040204" pitchFamily="50" charset="-128"/>
            </a:endParaRPr>
          </a:p>
        </p:txBody>
      </p:sp>
      <p:sp>
        <p:nvSpPr>
          <p:cNvPr id="1544" name="正方形/長方形 1543">
            <a:extLst>
              <a:ext uri="{FF2B5EF4-FFF2-40B4-BE49-F238E27FC236}">
                <a16:creationId xmlns:a16="http://schemas.microsoft.com/office/drawing/2014/main" id="{7C6267E2-61DE-5914-349B-9669ACDCD267}"/>
              </a:ext>
            </a:extLst>
          </p:cNvPr>
          <p:cNvSpPr/>
          <p:nvPr/>
        </p:nvSpPr>
        <p:spPr>
          <a:xfrm>
            <a:off x="3899443" y="3797025"/>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社</a:t>
            </a:r>
            <a:br>
              <a:rPr kumimoji="1" lang="en-US" altLang="ja-JP" dirty="0">
                <a:solidFill>
                  <a:schemeClr val="tx1"/>
                </a:solidFill>
                <a:latin typeface="メイリオ" panose="020B0604030504040204" pitchFamily="50" charset="-128"/>
                <a:ea typeface="メイリオ" panose="020B0604030504040204" pitchFamily="50" charset="-128"/>
              </a:rPr>
            </a:br>
            <a:r>
              <a:rPr kumimoji="1" lang="ja-JP" altLang="en-US" dirty="0">
                <a:solidFill>
                  <a:schemeClr val="tx1"/>
                </a:solidFill>
                <a:latin typeface="メイリオ" panose="020B0604030504040204" pitchFamily="50" charset="-128"/>
                <a:ea typeface="メイリオ" panose="020B0604030504040204" pitchFamily="50" charset="-128"/>
              </a:rPr>
              <a:t>Ｂ</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1545" name="正方形/長方形 1544">
            <a:extLst>
              <a:ext uri="{FF2B5EF4-FFF2-40B4-BE49-F238E27FC236}">
                <a16:creationId xmlns:a16="http://schemas.microsoft.com/office/drawing/2014/main" id="{74DA9666-3C77-EA68-C931-B7EE450B944A}"/>
              </a:ext>
            </a:extLst>
          </p:cNvPr>
          <p:cNvSpPr/>
          <p:nvPr/>
        </p:nvSpPr>
        <p:spPr>
          <a:xfrm>
            <a:off x="3877179" y="4845927"/>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社</a:t>
            </a:r>
            <a:br>
              <a:rPr kumimoji="1" lang="en-US" altLang="ja-JP" dirty="0">
                <a:solidFill>
                  <a:schemeClr val="tx1"/>
                </a:solidFill>
                <a:latin typeface="メイリオ" panose="020B0604030504040204" pitchFamily="50" charset="-128"/>
                <a:ea typeface="メイリオ" panose="020B0604030504040204" pitchFamily="50" charset="-128"/>
              </a:rPr>
            </a:br>
            <a:r>
              <a:rPr kumimoji="1" lang="ja-JP" altLang="en-US" dirty="0">
                <a:solidFill>
                  <a:schemeClr val="tx1"/>
                </a:solidFill>
                <a:latin typeface="メイリオ" panose="020B0604030504040204" pitchFamily="50" charset="-128"/>
                <a:ea typeface="メイリオ" panose="020B0604030504040204" pitchFamily="50" charset="-128"/>
              </a:rPr>
              <a:t>Ｃ</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grpSp>
        <p:nvGrpSpPr>
          <p:cNvPr id="1546" name="グループ化 1545">
            <a:extLst>
              <a:ext uri="{FF2B5EF4-FFF2-40B4-BE49-F238E27FC236}">
                <a16:creationId xmlns:a16="http://schemas.microsoft.com/office/drawing/2014/main" id="{6B7A7BF9-A329-EC6D-6087-426BE6E42B9A}"/>
              </a:ext>
            </a:extLst>
          </p:cNvPr>
          <p:cNvGrpSpPr/>
          <p:nvPr/>
        </p:nvGrpSpPr>
        <p:grpSpPr>
          <a:xfrm>
            <a:off x="6588560" y="2611515"/>
            <a:ext cx="504000" cy="259401"/>
            <a:chOff x="7090143" y="3163215"/>
            <a:chExt cx="504000" cy="259401"/>
          </a:xfrm>
        </p:grpSpPr>
        <p:cxnSp>
          <p:nvCxnSpPr>
            <p:cNvPr id="1547" name="直線矢印コネクタ 1546">
              <a:extLst>
                <a:ext uri="{FF2B5EF4-FFF2-40B4-BE49-F238E27FC236}">
                  <a16:creationId xmlns:a16="http://schemas.microsoft.com/office/drawing/2014/main" id="{1828B5D7-22B5-BB34-3920-9BDCB094CCF8}"/>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48" name="楕円 1547">
              <a:extLst>
                <a:ext uri="{FF2B5EF4-FFF2-40B4-BE49-F238E27FC236}">
                  <a16:creationId xmlns:a16="http://schemas.microsoft.com/office/drawing/2014/main" id="{A899A3DA-DF55-15E6-78AA-B3D21A1D40B0}"/>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dirty="0">
                  <a:latin typeface="メイリオ" panose="020B0604030504040204" pitchFamily="50" charset="-128"/>
                  <a:ea typeface="メイリオ" panose="020B0604030504040204" pitchFamily="50" charset="-128"/>
                </a:rPr>
                <a:t>￥</a:t>
              </a:r>
            </a:p>
          </p:txBody>
        </p:sp>
      </p:grpSp>
      <p:sp>
        <p:nvSpPr>
          <p:cNvPr id="1549" name="テキスト ボックス 1548">
            <a:extLst>
              <a:ext uri="{FF2B5EF4-FFF2-40B4-BE49-F238E27FC236}">
                <a16:creationId xmlns:a16="http://schemas.microsoft.com/office/drawing/2014/main" id="{ABB06CE1-940D-56D1-E63C-562EF3E63C3E}"/>
              </a:ext>
            </a:extLst>
          </p:cNvPr>
          <p:cNvSpPr txBox="1"/>
          <p:nvPr/>
        </p:nvSpPr>
        <p:spPr>
          <a:xfrm>
            <a:off x="6608292" y="2373081"/>
            <a:ext cx="588623" cy="253916"/>
          </a:xfrm>
          <a:prstGeom prst="rect">
            <a:avLst/>
          </a:prstGeom>
          <a:noFill/>
        </p:spPr>
        <p:txBody>
          <a:bodyPr wrap="square" rtlCol="0">
            <a:spAutoFit/>
          </a:bodyPr>
          <a:lstStyle/>
          <a:p>
            <a:pPr algn="ctr"/>
            <a:r>
              <a:rPr kumimoji="1" lang="ja-JP" altLang="en-US" sz="1050" dirty="0">
                <a:latin typeface="メイリオ" panose="020B0604030504040204" pitchFamily="50" charset="-128"/>
                <a:ea typeface="メイリオ" panose="020B0604030504040204" pitchFamily="50" charset="-128"/>
              </a:rPr>
              <a:t>構築費</a:t>
            </a:r>
            <a:endParaRPr kumimoji="1" lang="en-US" altLang="ja-JP" sz="105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FE4208C6-9FE8-0A79-723B-99B6B72B1559}"/>
              </a:ext>
            </a:extLst>
          </p:cNvPr>
          <p:cNvSpPr txBox="1"/>
          <p:nvPr/>
        </p:nvSpPr>
        <p:spPr>
          <a:xfrm>
            <a:off x="4135756" y="1038145"/>
            <a:ext cx="2596484"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dirty="0">
                <a:solidFill>
                  <a:srgbClr val="FF0000"/>
                </a:solidFill>
              </a:rPr>
              <a:t>記載例</a:t>
            </a:r>
          </a:p>
        </p:txBody>
      </p:sp>
    </p:spTree>
    <p:extLst>
      <p:ext uri="{BB962C8B-B14F-4D97-AF65-F5344CB8AC3E}">
        <p14:creationId xmlns:p14="http://schemas.microsoft.com/office/powerpoint/2010/main" val="829938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9"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39"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1940" name="Straight Connector 71"/>
          <p:cNvCxnSpPr>
            <a:cxnSpLocks/>
          </p:cNvCxnSpPr>
          <p:nvPr/>
        </p:nvCxnSpPr>
        <p:spPr>
          <a:xfrm>
            <a:off x="1222744" y="2716307"/>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1" name="Straight Connector 71"/>
          <p:cNvCxnSpPr>
            <a:cxnSpLocks/>
          </p:cNvCxnSpPr>
          <p:nvPr/>
        </p:nvCxnSpPr>
        <p:spPr>
          <a:xfrm>
            <a:off x="1222744" y="3972709"/>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2" name="Straight Connector 71"/>
          <p:cNvCxnSpPr>
            <a:cxnSpLocks/>
          </p:cNvCxnSpPr>
          <p:nvPr/>
        </p:nvCxnSpPr>
        <p:spPr>
          <a:xfrm>
            <a:off x="1222744" y="5229111"/>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43" name="テキスト ボックス 6"/>
          <p:cNvSpPr txBox="1"/>
          <p:nvPr/>
        </p:nvSpPr>
        <p:spPr>
          <a:xfrm>
            <a:off x="1222745"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944" name="テキスト ボックス 24"/>
          <p:cNvSpPr txBox="1"/>
          <p:nvPr/>
        </p:nvSpPr>
        <p:spPr>
          <a:xfrm>
            <a:off x="122274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45" name="テキスト ボックス 34"/>
          <p:cNvSpPr txBox="1"/>
          <p:nvPr/>
        </p:nvSpPr>
        <p:spPr>
          <a:xfrm>
            <a:off x="122274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946" name="Group 200"/>
          <p:cNvGrpSpPr/>
          <p:nvPr/>
        </p:nvGrpSpPr>
        <p:grpSpPr>
          <a:xfrm>
            <a:off x="1222744" y="1108966"/>
            <a:ext cx="2466443" cy="288132"/>
            <a:chOff x="5069010" y="1088050"/>
            <a:chExt cx="2960760" cy="288132"/>
          </a:xfrm>
        </p:grpSpPr>
        <p:sp>
          <p:nvSpPr>
            <p:cNvPr id="1947"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対象 </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地域・業界団体等</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1948"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49" name="テキスト ボックス 11"/>
          <p:cNvSpPr txBox="1"/>
          <p:nvPr/>
        </p:nvSpPr>
        <p:spPr>
          <a:xfrm>
            <a:off x="6468185"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実装の結果を元に、</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年</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月に具体的な</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の導入の協議を</a:t>
            </a:r>
            <a:b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開始する</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950" name="テキスト ボックス 12"/>
          <p:cNvSpPr txBox="1"/>
          <p:nvPr/>
        </p:nvSpPr>
        <p:spPr>
          <a:xfrm>
            <a:off x="646818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51" name="テキスト ボックス 14"/>
          <p:cNvSpPr txBox="1"/>
          <p:nvPr/>
        </p:nvSpPr>
        <p:spPr>
          <a:xfrm>
            <a:off x="646818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952" name="Group 200"/>
          <p:cNvGrpSpPr/>
          <p:nvPr/>
        </p:nvGrpSpPr>
        <p:grpSpPr>
          <a:xfrm>
            <a:off x="6468184" y="1108966"/>
            <a:ext cx="2466443" cy="288132"/>
            <a:chOff x="5069010" y="1088050"/>
            <a:chExt cx="2960760" cy="288132"/>
          </a:xfrm>
        </p:grpSpPr>
        <p:sp>
          <p:nvSpPr>
            <p:cNvPr id="1953"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今後の取組予定</a:t>
              </a:r>
            </a:p>
          </p:txBody>
        </p:sp>
        <p:cxnSp>
          <p:nvCxnSpPr>
            <p:cNvPr id="1954"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55" name="テキスト ボックス 26"/>
          <p:cNvSpPr txBox="1"/>
          <p:nvPr/>
        </p:nvSpPr>
        <p:spPr>
          <a:xfrm>
            <a:off x="9090906"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56" name="テキスト ボックス 20"/>
          <p:cNvSpPr txBox="1"/>
          <p:nvPr/>
        </p:nvSpPr>
        <p:spPr>
          <a:xfrm>
            <a:off x="9090906"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ソリューションを共同利用することで、</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の年間利用料が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削減することが可能</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957" name="テキスト ボックス 21"/>
          <p:cNvSpPr txBox="1"/>
          <p:nvPr/>
        </p:nvSpPr>
        <p:spPr>
          <a:xfrm>
            <a:off x="9090906"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958" name="Group 200"/>
          <p:cNvGrpSpPr/>
          <p:nvPr/>
        </p:nvGrpSpPr>
        <p:grpSpPr>
          <a:xfrm>
            <a:off x="9090905" y="1108966"/>
            <a:ext cx="2466443" cy="288132"/>
            <a:chOff x="5069010" y="1088050"/>
            <a:chExt cx="2960760" cy="288132"/>
          </a:xfrm>
        </p:grpSpPr>
        <p:sp>
          <p:nvSpPr>
            <p:cNvPr id="1959"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効果の見立て</a:t>
              </a:r>
            </a:p>
          </p:txBody>
        </p:sp>
        <p:cxnSp>
          <p:nvCxnSpPr>
            <p:cNvPr id="1960"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1" name="テキスト ボックス 11"/>
          <p:cNvSpPr txBox="1"/>
          <p:nvPr/>
        </p:nvSpPr>
        <p:spPr>
          <a:xfrm>
            <a:off x="3722143" y="1512106"/>
            <a:ext cx="2713087"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市で同様の地域課題</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ニーズがあることを把握しており、将来的なソリューションの共同利用も含め、今後連携を検討することに合意</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962" name="テキスト ボックス 12"/>
          <p:cNvSpPr txBox="1"/>
          <p:nvPr/>
        </p:nvSpPr>
        <p:spPr>
          <a:xfrm>
            <a:off x="384546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63" name="テキスト ボックス 14"/>
          <p:cNvSpPr txBox="1"/>
          <p:nvPr/>
        </p:nvSpPr>
        <p:spPr>
          <a:xfrm>
            <a:off x="384546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964" name="Group 200"/>
          <p:cNvGrpSpPr/>
          <p:nvPr/>
        </p:nvGrpSpPr>
        <p:grpSpPr>
          <a:xfrm>
            <a:off x="3845464" y="1108966"/>
            <a:ext cx="2466443" cy="288132"/>
            <a:chOff x="5069010" y="1088050"/>
            <a:chExt cx="2960760" cy="288132"/>
          </a:xfrm>
        </p:grpSpPr>
        <p:sp>
          <p:nvSpPr>
            <p:cNvPr id="1965"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現在の検討状況</a:t>
              </a:r>
            </a:p>
          </p:txBody>
        </p:sp>
        <p:cxnSp>
          <p:nvCxnSpPr>
            <p:cNvPr id="1966"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7" name="Rectangle 2"/>
          <p:cNvSpPr/>
          <p:nvPr/>
        </p:nvSpPr>
        <p:spPr>
          <a:xfrm>
            <a:off x="1228744" y="2784392"/>
            <a:ext cx="2466444" cy="1000688"/>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68" name="Rectangle 2"/>
          <p:cNvSpPr/>
          <p:nvPr/>
        </p:nvSpPr>
        <p:spPr>
          <a:xfrm>
            <a:off x="3851466" y="2784392"/>
            <a:ext cx="2466444" cy="1000688"/>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すでに連携検討や地域・業界</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その概要を記載すること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」として差し支えない</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969" name="Rectangle 2"/>
          <p:cNvSpPr/>
          <p:nvPr/>
        </p:nvSpPr>
        <p:spPr>
          <a:xfrm>
            <a:off x="6474187" y="2784392"/>
            <a:ext cx="2466444" cy="1000688"/>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70" name="Rectangle 2"/>
          <p:cNvSpPr/>
          <p:nvPr/>
        </p:nvSpPr>
        <p:spPr>
          <a:xfrm>
            <a:off x="9096907" y="2784392"/>
            <a:ext cx="2466444" cy="1000688"/>
          </a:xfrm>
          <a:prstGeom prst="wedgeRectCallout">
            <a:avLst>
              <a:gd name="adj1" fmla="val -23753"/>
              <a:gd name="adj2" fmla="val -6441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他地域への横展開が実現することにより、どのような効果が見込まれるのか記載すること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71"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1972" name="タイトル 7"/>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他地域への横展開の方策・普及啓発活動</a:t>
            </a:r>
            <a:endParaRPr kumimoji="1" lang="en-US" altLang="ja-JP" dirty="0">
              <a:solidFill>
                <a:srgbClr val="FE9341"/>
              </a:solidFill>
              <a:latin typeface="Trebuchet MS" panose="020B0603020202020204" pitchFamily="34" charset="0"/>
              <a:ea typeface="Meiryo UI" panose="020B0604030504040204" pitchFamily="50" charset="-128"/>
            </a:endParaRPr>
          </a:p>
        </p:txBody>
      </p:sp>
      <p:sp>
        <p:nvSpPr>
          <p:cNvPr id="1973" name="Oval 1"/>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５</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974" name="Rectangle 82"/>
          <p:cNvSpPr/>
          <p:nvPr/>
        </p:nvSpPr>
        <p:spPr>
          <a:xfrm>
            <a:off x="339028" y="1512105"/>
            <a:ext cx="814577" cy="240839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他地域への</a:t>
            </a:r>
            <a:br>
              <a:rPr kumimoji="1" lang="en-US" altLang="ja-JP"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展開の方策</a:t>
            </a:r>
            <a:endParaRPr kumimoji="1" lang="en-US" altLang="ja-JP"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975" name="Rectangle 82"/>
          <p:cNvSpPr/>
          <p:nvPr/>
        </p:nvSpPr>
        <p:spPr>
          <a:xfrm>
            <a:off x="339028" y="4077114"/>
            <a:ext cx="814577" cy="215808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zh-TW"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普及啓発活動</a:t>
            </a:r>
            <a:endPar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1976" name="グループ化 43"/>
          <p:cNvGrpSpPr/>
          <p:nvPr/>
        </p:nvGrpSpPr>
        <p:grpSpPr>
          <a:xfrm>
            <a:off x="1222744" y="4077114"/>
            <a:ext cx="10340607" cy="1818362"/>
            <a:chOff x="598489" y="1948043"/>
            <a:chExt cx="10964862" cy="1818362"/>
          </a:xfrm>
        </p:grpSpPr>
        <p:sp>
          <p:nvSpPr>
            <p:cNvPr id="1977" name="テキスト ボックス 8"/>
            <p:cNvSpPr txBox="1"/>
            <p:nvPr/>
          </p:nvSpPr>
          <p:spPr>
            <a:xfrm>
              <a:off x="598489"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全国の自治体や、</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事業に関連のある企業が参加する</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イベントにおいて普及啓発活動に参加</a:t>
              </a:r>
              <a:endParaRPr kumimoji="1" 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978" name="テキスト ボックス 9"/>
            <p:cNvSpPr txBox="1"/>
            <p:nvPr/>
          </p:nvSpPr>
          <p:spPr>
            <a:xfrm>
              <a:off x="6163824"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普及啓発活動のイベントで発表するコンテンツの作成</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979" name="テキスト ボックス 10"/>
            <p:cNvSpPr txBox="1"/>
            <p:nvPr/>
          </p:nvSpPr>
          <p:spPr>
            <a:xfrm>
              <a:off x="8946492"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ソリューションの有効性を示すことで、同様の課題に直面する自治体からも引き合いが見込まれる</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80" name="テキスト ボックス 11"/>
            <p:cNvSpPr txBox="1"/>
            <p:nvPr/>
          </p:nvSpPr>
          <p:spPr>
            <a:xfrm>
              <a:off x="3381156"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イベントの実施時期を主催者と調整中</a:t>
              </a:r>
              <a:endParaRPr kumimoji="1" 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981" name="Rectangle 2"/>
            <p:cNvSpPr/>
            <p:nvPr/>
          </p:nvSpPr>
          <p:spPr>
            <a:xfrm>
              <a:off x="599841" y="3046405"/>
              <a:ext cx="2616537" cy="720000"/>
            </a:xfrm>
            <a:prstGeom prst="wedgeRectCallout">
              <a:avLst>
                <a:gd name="adj1" fmla="val -17669"/>
                <a:gd name="adj2" fmla="val -6758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参加・推進する普及啓発活動を</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p>
          </p:txBody>
        </p:sp>
        <p:sp>
          <p:nvSpPr>
            <p:cNvPr id="1982" name="Rectangle 2"/>
            <p:cNvSpPr/>
            <p:nvPr/>
          </p:nvSpPr>
          <p:spPr>
            <a:xfrm>
              <a:off x="3382166" y="3046405"/>
              <a:ext cx="2616537" cy="720000"/>
            </a:xfrm>
            <a:prstGeom prst="wedgeRectCallout">
              <a:avLst>
                <a:gd name="adj1" fmla="val -23267"/>
                <a:gd name="adj2" fmla="val -6314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現時点で検討が進展している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場合、その概要を記載</a:t>
              </a:r>
              <a:r>
                <a:rPr kumimoji="1" lang="ja-JP" altLang="en-US" sz="1400">
                  <a:solidFill>
                    <a:srgbClr val="575757"/>
                  </a:solidFill>
                  <a:latin typeface="Trebuchet MS" panose="020B0603020202020204" pitchFamily="34" charset="0"/>
                  <a:ea typeface="Meiryo UI" panose="020B0604030504040204" pitchFamily="50" charset="-128"/>
                </a:rPr>
                <a:t>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a:t>
              </a:r>
              <a:r>
                <a:rPr kumimoji="1" lang="ja-JP" altLang="en-US" sz="1400" kern="0">
                  <a:solidFill>
                    <a:srgbClr val="575757"/>
                  </a:solidFill>
                  <a:latin typeface="Trebuchet MS" panose="020B0603020202020204" pitchFamily="34" charset="0"/>
                  <a:ea typeface="Meiryo UI" panose="020B0604030504040204" pitchFamily="50" charset="-128"/>
                </a:rPr>
                <a:t>記載可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983" name="Rectangle 2"/>
            <p:cNvSpPr/>
            <p:nvPr/>
          </p:nvSpPr>
          <p:spPr>
            <a:xfrm>
              <a:off x="6164490" y="3046405"/>
              <a:ext cx="2616537" cy="720000"/>
            </a:xfrm>
            <a:prstGeom prst="wedgeRectCallout">
              <a:avLst>
                <a:gd name="adj1" fmla="val -20833"/>
                <a:gd name="adj2" fmla="val -6568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84" name="Rectangle 2"/>
            <p:cNvSpPr/>
            <p:nvPr/>
          </p:nvSpPr>
          <p:spPr>
            <a:xfrm>
              <a:off x="8946814" y="3046405"/>
              <a:ext cx="2616537" cy="720000"/>
            </a:xfrm>
            <a:prstGeom prst="wedgeRectCallout">
              <a:avLst>
                <a:gd name="adj1" fmla="val -2083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普及啓発活動により、どんな効果が見込まれるのか記載すること</a:t>
              </a:r>
            </a:p>
          </p:txBody>
        </p:sp>
      </p:grpSp>
      <p:sp>
        <p:nvSpPr>
          <p:cNvPr id="1985"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86" name="Rectangle 2"/>
          <p:cNvSpPr/>
          <p:nvPr/>
        </p:nvSpPr>
        <p:spPr>
          <a:xfrm>
            <a:off x="1222744" y="2784392"/>
            <a:ext cx="2466444" cy="1000688"/>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87" name="Rectangle 2"/>
          <p:cNvSpPr/>
          <p:nvPr/>
        </p:nvSpPr>
        <p:spPr>
          <a:xfrm>
            <a:off x="3845466" y="2784392"/>
            <a:ext cx="2466444" cy="1000688"/>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すでに連携検討や地域・業界</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その概要を記載すること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」として差し支えない</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988" name="Rectangle 2"/>
          <p:cNvSpPr/>
          <p:nvPr/>
        </p:nvSpPr>
        <p:spPr>
          <a:xfrm>
            <a:off x="6468187" y="2784392"/>
            <a:ext cx="2466444" cy="1000688"/>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605918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94"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94"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95" name="タイトル 1"/>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「デジ活」中山間地域への登録事業</a:t>
            </a:r>
            <a:endParaRPr kumimoji="1" lang="en-US">
              <a:solidFill>
                <a:srgbClr val="FE9341"/>
              </a:solidFill>
              <a:latin typeface="Trebuchet MS" panose="020B0603020202020204" pitchFamily="34" charset="0"/>
              <a:ea typeface="Meiryo UI" panose="020B0604030504040204" pitchFamily="50" charset="-128"/>
            </a:endParaRPr>
          </a:p>
        </p:txBody>
      </p:sp>
      <p:sp>
        <p:nvSpPr>
          <p:cNvPr id="1996" name="Rectangle 40"/>
          <p:cNvSpPr/>
          <p:nvPr/>
        </p:nvSpPr>
        <p:spPr>
          <a:xfrm>
            <a:off x="1169842" y="1649656"/>
            <a:ext cx="9172022" cy="3242384"/>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既に「デジ活」中山間地域に登録されている場合は、登録時に合わせて申請を行った事業名と共にその取組内容を記載してください</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97"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Ⅵ</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「デジ活」中山間地域への登録</a:t>
            </a:r>
          </a:p>
        </p:txBody>
      </p:sp>
      <p:sp>
        <p:nvSpPr>
          <p:cNvPr id="1998" name="Oval 6"/>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999" name="Rectangle 217"/>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000" name="Rectangle 217"/>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 「デジ活」中山間地域への登録</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457989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13" name="表 3"/>
          <p:cNvGraphicFramePr>
            <a:graphicFrameLocks noGrp="1"/>
          </p:cNvGraphicFramePr>
          <p:nvPr>
            <p:extLst>
              <p:ext uri="{D42A27DB-BD31-4B8C-83A1-F6EECF244321}">
                <p14:modId xmlns:p14="http://schemas.microsoft.com/office/powerpoint/2010/main" val="1956298371"/>
              </p:ext>
            </p:extLst>
          </p:nvPr>
        </p:nvGraphicFramePr>
        <p:xfrm>
          <a:off x="394161" y="1245737"/>
          <a:ext cx="11133237" cy="3979196"/>
        </p:xfrm>
        <a:graphic>
          <a:graphicData uri="http://schemas.openxmlformats.org/drawingml/2006/table">
            <a:tbl>
              <a:tblPr>
                <a:tableStyleId>{073A0DAA-6AF3-43AB-8588-CEC1D06C72B9}</a:tableStyleId>
              </a:tblPr>
              <a:tblGrid>
                <a:gridCol w="1067500">
                  <a:extLst>
                    <a:ext uri="{9D8B030D-6E8A-4147-A177-3AD203B41FA5}">
                      <a16:colId xmlns:a16="http://schemas.microsoft.com/office/drawing/2014/main" val="20000"/>
                    </a:ext>
                  </a:extLst>
                </a:gridCol>
                <a:gridCol w="5314169">
                  <a:extLst>
                    <a:ext uri="{9D8B030D-6E8A-4147-A177-3AD203B41FA5}">
                      <a16:colId xmlns:a16="http://schemas.microsoft.com/office/drawing/2014/main" val="20001"/>
                    </a:ext>
                  </a:extLst>
                </a:gridCol>
                <a:gridCol w="4751568">
                  <a:extLst>
                    <a:ext uri="{9D8B030D-6E8A-4147-A177-3AD203B41FA5}">
                      <a16:colId xmlns:a16="http://schemas.microsoft.com/office/drawing/2014/main" val="20002"/>
                    </a:ext>
                  </a:extLst>
                </a:gridCol>
              </a:tblGrid>
              <a:tr h="399887">
                <a:tc rowSpan="3">
                  <a:txBody>
                    <a:bodyPr/>
                    <a:lstStyle/>
                    <a:p>
                      <a:pPr algn="ctr">
                        <a:spcAft>
                          <a:spcPts val="0"/>
                        </a:spcAft>
                      </a:pPr>
                      <a:r>
                        <a:rPr kumimoji="1" lang="ja-JP" sz="1200" kern="1200" dirty="0">
                          <a:solidFill>
                            <a:schemeClr val="tx1"/>
                          </a:solidFill>
                          <a:latin typeface="+mn-ea"/>
                          <a:ea typeface="+mn-ea"/>
                          <a:cs typeface="+mn-cs"/>
                        </a:rPr>
                        <a:t>申請者</a:t>
                      </a:r>
                    </a:p>
                  </a:txBody>
                  <a:tcPr marL="72002" marR="72002" marT="0" marB="0" vert="eaVert" anchor="ctr"/>
                </a:tc>
                <a:tc>
                  <a:txBody>
                    <a:bodyPr/>
                    <a:lstStyle/>
                    <a:p>
                      <a:pPr algn="just">
                        <a:spcAft>
                          <a:spcPts val="0"/>
                        </a:spcAft>
                      </a:pPr>
                      <a:r>
                        <a:rPr kumimoji="1" lang="ja-JP" sz="1200" kern="1200" dirty="0">
                          <a:solidFill>
                            <a:schemeClr val="tx1"/>
                          </a:solidFill>
                          <a:latin typeface="+mn-ea"/>
                          <a:ea typeface="+mn-ea"/>
                          <a:cs typeface="+mn-cs"/>
                        </a:rPr>
                        <a:t>企業・団体名</a:t>
                      </a:r>
                    </a:p>
                  </a:txBody>
                  <a:tcPr marL="72002" marR="72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0"/>
                  </a:ext>
                </a:extLst>
              </a:tr>
              <a:tr h="505039">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代表者役職・氏名</a:t>
                      </a:r>
                    </a:p>
                  </a:txBody>
                  <a:tcPr marL="72002" marR="72002" marT="0" marB="0" anchor="ctr"/>
                </a:tc>
                <a:tc>
                  <a:txBody>
                    <a:bodyPr/>
                    <a:lstStyle/>
                    <a:p>
                      <a:pPr algn="just">
                        <a:spcAft>
                          <a:spcPts val="0"/>
                        </a:spcAft>
                      </a:pPr>
                      <a:r>
                        <a:rPr lang="en-US" sz="900" u="none" strike="noStrike"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1"/>
                  </a:ext>
                </a:extLst>
              </a:tr>
              <a:tr h="431065">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所在地</a:t>
                      </a:r>
                    </a:p>
                  </a:txBody>
                  <a:tcPr marL="72002" marR="72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2"/>
                  </a:ext>
                </a:extLst>
              </a:tr>
              <a:tr h="528641">
                <a:tc rowSpan="5">
                  <a:txBody>
                    <a:bodyPr/>
                    <a:lstStyle/>
                    <a:p>
                      <a:pPr algn="ctr">
                        <a:spcAft>
                          <a:spcPts val="0"/>
                        </a:spcAft>
                      </a:pPr>
                      <a:r>
                        <a:rPr kumimoji="1" lang="ja-JP" sz="1200" kern="1200" dirty="0">
                          <a:solidFill>
                            <a:schemeClr val="tx1"/>
                          </a:solidFill>
                          <a:latin typeface="+mn-ea"/>
                          <a:ea typeface="+mn-ea"/>
                          <a:cs typeface="+mn-cs"/>
                        </a:rPr>
                        <a:t>連絡担当窓口</a:t>
                      </a:r>
                    </a:p>
                  </a:txBody>
                  <a:tcPr marL="72002" marR="72002" marT="0" marB="0" vert="eaVert" anchor="ctr"/>
                </a:tc>
                <a:tc>
                  <a:txBody>
                    <a:bodyPr/>
                    <a:lstStyle/>
                    <a:p>
                      <a:pPr algn="just">
                        <a:spcAft>
                          <a:spcPts val="0"/>
                        </a:spcAft>
                      </a:pPr>
                      <a:r>
                        <a:rPr kumimoji="1" lang="ja-JP" sz="1200" kern="1200" dirty="0">
                          <a:solidFill>
                            <a:schemeClr val="tx1"/>
                          </a:solidFill>
                          <a:latin typeface="+mn-ea"/>
                          <a:ea typeface="+mn-ea"/>
                          <a:cs typeface="+mn-cs"/>
                        </a:rPr>
                        <a:t>氏名（ふりがな）</a:t>
                      </a:r>
                    </a:p>
                  </a:txBody>
                  <a:tcPr marL="72002" marR="72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3"/>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所属（部署名）</a:t>
                      </a:r>
                    </a:p>
                  </a:txBody>
                  <a:tcPr marL="72002" marR="72002" marT="0" marB="0" anchor="ctr"/>
                </a:tc>
                <a:tc>
                  <a:txBody>
                    <a:bodyPr/>
                    <a:lstStyle/>
                    <a:p>
                      <a:pPr algn="just">
                        <a:spcAft>
                          <a:spcPts val="0"/>
                        </a:spcAft>
                      </a:pPr>
                      <a:r>
                        <a:rPr lang="en-US" sz="900" kern="100" dirty="0">
                          <a:effectLst/>
                        </a:rPr>
                        <a:t> </a:t>
                      </a:r>
                      <a:endParaRPr lang="ja-JP" sz="9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4"/>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役職</a:t>
                      </a:r>
                    </a:p>
                  </a:txBody>
                  <a:tcPr marL="72002" marR="72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5"/>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電話番号</a:t>
                      </a:r>
                    </a:p>
                    <a:p>
                      <a:pPr algn="just">
                        <a:spcAft>
                          <a:spcPts val="0"/>
                        </a:spcAft>
                      </a:pPr>
                      <a:r>
                        <a:rPr kumimoji="1" lang="ja-JP" sz="1200" kern="1200" dirty="0">
                          <a:solidFill>
                            <a:schemeClr val="tx1"/>
                          </a:solidFill>
                          <a:latin typeface="+mn-ea"/>
                          <a:ea typeface="+mn-ea"/>
                          <a:cs typeface="+mn-cs"/>
                        </a:rPr>
                        <a:t>（代表・直通）</a:t>
                      </a:r>
                    </a:p>
                  </a:txBody>
                  <a:tcPr marL="72002" marR="72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6"/>
                  </a:ext>
                </a:extLst>
              </a:tr>
              <a:tr h="528641">
                <a:tc vMerge="1">
                  <a:txBody>
                    <a:bodyPr/>
                    <a:lstStyle/>
                    <a:p>
                      <a:endParaRPr kumimoji="1" lang="ja-JP" altLang="en-US"/>
                    </a:p>
                  </a:txBody>
                  <a:tcPr/>
                </a:tc>
                <a:tc>
                  <a:txBody>
                    <a:bodyPr/>
                    <a:lstStyle/>
                    <a:p>
                      <a:pPr algn="just">
                        <a:spcAft>
                          <a:spcPts val="0"/>
                        </a:spcAft>
                      </a:pPr>
                      <a:r>
                        <a:rPr kumimoji="1" lang="ja-JP" sz="1200" kern="1200" dirty="0">
                          <a:solidFill>
                            <a:schemeClr val="tx1"/>
                          </a:solidFill>
                          <a:latin typeface="+mn-ea"/>
                          <a:ea typeface="+mn-ea"/>
                          <a:cs typeface="+mn-cs"/>
                        </a:rPr>
                        <a:t>Ｅ－ｍａｉｌ</a:t>
                      </a:r>
                    </a:p>
                  </a:txBody>
                  <a:tcPr marL="72002" marR="72002" marT="0" marB="0" anchor="ctr"/>
                </a:tc>
                <a:tc>
                  <a:txBody>
                    <a:bodyPr/>
                    <a:lstStyle/>
                    <a:p>
                      <a:pPr algn="just">
                        <a:spcAft>
                          <a:spcPts val="0"/>
                        </a:spcAft>
                      </a:pPr>
                      <a:r>
                        <a:rPr lang="en-US" sz="900" kern="100" dirty="0">
                          <a:effectLst/>
                        </a:rPr>
                        <a:t> </a:t>
                      </a:r>
                      <a:endParaRPr lang="ja-JP" sz="9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7"/>
                  </a:ext>
                </a:extLst>
              </a:tr>
            </a:tbl>
          </a:graphicData>
        </a:graphic>
      </p:graphicFrame>
      <p:sp>
        <p:nvSpPr>
          <p:cNvPr id="2014" name="Rectangle 67"/>
          <p:cNvSpPr>
            <a:spLocks noChangeArrowheads="1"/>
          </p:cNvSpPr>
          <p:nvPr/>
        </p:nvSpPr>
        <p:spPr>
          <a:xfrm>
            <a:off x="0" y="452899"/>
            <a:ext cx="12192000" cy="573088"/>
          </a:xfrm>
          <a:prstGeom prst="rect">
            <a:avLst/>
          </a:prstGeom>
          <a:solidFill>
            <a:schemeClr val="tx2"/>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申請者情報　</a:t>
            </a:r>
          </a:p>
        </p:txBody>
      </p:sp>
    </p:spTree>
    <p:extLst>
      <p:ext uri="{BB962C8B-B14F-4D97-AF65-F5344CB8AC3E}">
        <p14:creationId xmlns:p14="http://schemas.microsoft.com/office/powerpoint/2010/main" val="106876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2.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heme/theme1.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noFill/>
        <a:ln w="76200">
          <a:gradFill flip="none" rotWithShape="1">
            <a:gsLst>
              <a:gs pos="0">
                <a:schemeClr val="accent2"/>
              </a:gs>
              <a:gs pos="100000">
                <a:schemeClr val="tx2"/>
              </a:gs>
            </a:gsLst>
            <a:lin ang="2700000" scaled="1"/>
            <a:tileRect/>
          </a:gradFill>
        </a:ln>
      </a:spPr>
      <a:bodyPr vertOverflow="overflow" horzOverflow="overflow" lIns="0" tIns="0" rIns="0" bIns="0" rtlCol="0" anchor="ctr"/>
      <a:lstStyle>
        <a:defPPr algn="ctr">
          <a:lnSpc>
            <a:spcPct val="95000"/>
          </a:lnSpc>
          <a:defRPr sz="2000" kern="0" dirty="0" smtClean="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D0FD4A8DAF05E499AF02B575CC670D6" ma:contentTypeVersion="15" ma:contentTypeDescription="新しいドキュメントを作成します。" ma:contentTypeScope="" ma:versionID="5840c5e5cfea199d07d6667c4ee74677">
  <xsd:schema xmlns:xsd="http://www.w3.org/2001/XMLSchema" xmlns:xs="http://www.w3.org/2001/XMLSchema" xmlns:p="http://schemas.microsoft.com/office/2006/metadata/properties" xmlns:ns2="87c57fd4-e6b1-4cf6-9723-831ad817bb93" xmlns:ns3="956f8374-eac6-4c01-9e9a-c7d7573af740" targetNamespace="http://schemas.microsoft.com/office/2006/metadata/properties" ma:root="true" ma:fieldsID="6025ce2d40adc1bebc96a3b8c92ce328" ns2:_="" ns3:_="">
    <xsd:import namespace="87c57fd4-e6b1-4cf6-9723-831ad817bb93"/>
    <xsd:import namespace="956f8374-eac6-4c01-9e9a-c7d7573af7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TaxCatchAll" minOccurs="0"/>
                <xsd:element ref="ns2:MediaServiceOCR"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c57fd4-e6b1-4cf6-9723-831ad817bb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6f8374-eac6-4c01-9e9a-c7d7573af740"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f4c2df7-119e-42eb-b5ef-c638e6a4a2bd}" ma:internalName="TaxCatchAll" ma:showField="CatchAllData" ma:web="956f8374-eac6-4c01-9e9a-c7d7573af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6f8374-eac6-4c01-9e9a-c7d7573af740" xsi:nil="true"/>
    <lcf76f155ced4ddcb4097134ff3c332f xmlns="87c57fd4-e6b1-4cf6-9723-831ad817bb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981A06-F2E1-4ECE-BB30-D529D7C879FB}"/>
</file>

<file path=customXml/itemProps2.xml><?xml version="1.0" encoding="utf-8"?>
<ds:datastoreItem xmlns:ds="http://schemas.openxmlformats.org/officeDocument/2006/customXml" ds:itemID="{A54AED60-4943-4E34-9EF5-4AA209A5EA86}"/>
</file>

<file path=customXml/itemProps3.xml><?xml version="1.0" encoding="utf-8"?>
<ds:datastoreItem xmlns:ds="http://schemas.openxmlformats.org/officeDocument/2006/customXml" ds:itemID="{3D65C290-61F4-44EE-8DE1-E908EE9F9E89}"/>
</file>

<file path=docProps/app.xml><?xml version="1.0" encoding="utf-8"?>
<Properties xmlns="http://schemas.openxmlformats.org/officeDocument/2006/extended-properties" xmlns:vt="http://schemas.openxmlformats.org/officeDocument/2006/docPropsVTypes">
  <TotalTime>0</TotalTime>
  <Words>4695</Words>
  <Application>Microsoft Office PowerPoint</Application>
  <PresentationFormat>ワイド画面</PresentationFormat>
  <Paragraphs>954</Paragraphs>
  <Slides>20</Slides>
  <Notes>18</Notes>
  <HiddenSlides>0</HiddenSlides>
  <MMClips>0</MMClips>
  <ScaleCrop>false</ScaleCrop>
  <HeadingPairs>
    <vt:vector size="10"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20</vt:i4>
      </vt:variant>
      <vt:variant>
        <vt:lpstr>目的別スライド ショー</vt:lpstr>
      </vt:variant>
      <vt:variant>
        <vt:i4>1</vt:i4>
      </vt:variant>
    </vt:vector>
  </HeadingPairs>
  <TitlesOfParts>
    <vt:vector size="29" baseType="lpstr">
      <vt:lpstr>Meiryo UI</vt:lpstr>
      <vt:lpstr>ＭＳ Ｐゴシック</vt:lpstr>
      <vt:lpstr>メイリオ</vt:lpstr>
      <vt:lpstr>Arial</vt:lpstr>
      <vt:lpstr>Century</vt:lpstr>
      <vt:lpstr>Trebuchet MS</vt:lpstr>
      <vt:lpstr>4_BCG Grid 16:9</vt:lpstr>
      <vt:lpstr>think-cell スライド</vt:lpstr>
      <vt:lpstr>PowerPoint プレゼンテーション</vt:lpstr>
      <vt:lpstr> 地域の現状と抱えている課題</vt:lpstr>
      <vt:lpstr> 目指す姿と実現ステップ</vt:lpstr>
      <vt:lpstr> 成果 (アウトカム) 指標 a. ロジックツリー</vt:lpstr>
      <vt:lpstr> 成果 (アウトカム) 指標 a. ロジックツリー</vt:lpstr>
      <vt:lpstr> 成果 (アウトカム) 指標 a. ロジックツリー</vt:lpstr>
      <vt:lpstr> 成果 (アウトカム) 指標 b.成果 (アウトカム) 指標の設定</vt:lpstr>
      <vt:lpstr> ソリューションの概要</vt:lpstr>
      <vt:lpstr>ソリューション等の採用理由 無線通信技術の必要性・妥当性</vt:lpstr>
      <vt:lpstr>費用</vt:lpstr>
      <vt:lpstr> 費用対効果</vt:lpstr>
      <vt:lpstr>計画</vt:lpstr>
      <vt:lpstr>PowerPoint プレゼンテーション</vt:lpstr>
      <vt:lpstr> 横展開計画・スケジュール a.実装・横展開に向けた具体的計画</vt:lpstr>
      <vt:lpstr> 横展開計画・スケジュール b.横展開の体制</vt:lpstr>
      <vt:lpstr> 資金計画</vt:lpstr>
      <vt:lpstr> エコシステム</vt:lpstr>
      <vt:lpstr> 他地域への横展開の方策・普及啓発活動</vt:lpstr>
      <vt:lpstr> 「デジ活」中山間地域への登録事業</vt:lpstr>
      <vt:lpstr>PowerPoint プレゼンテーション</vt:lpstr>
      <vt:lpstr>Format Guide Workshop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terms:modified xsi:type="dcterms:W3CDTF">2025-01-22T08:11:53Z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0x0101004D0FD4A8DAF05E499AF02B575CC670D6</vt:lpwstr>
  </property>
</Properties>
</file>