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trictFirstAndLastChars="0" saveSubsetFonts="1" autoCompressPictures="0">
  <p:sldMasterIdLst>
    <p:sldMasterId id="2147485117" r:id="rId4"/>
  </p:sldMasterIdLst>
  <p:notesMasterIdLst>
    <p:notesMasterId r:id="rId34"/>
  </p:notesMasterIdLst>
  <p:handoutMasterIdLst>
    <p:handoutMasterId r:id="rId35"/>
  </p:handoutMasterIdLst>
  <p:sldIdLst>
    <p:sldId id="2145705059" r:id="rId5"/>
    <p:sldId id="2145705070" r:id="rId6"/>
    <p:sldId id="2145705293" r:id="rId7"/>
    <p:sldId id="2145705137" r:id="rId8"/>
    <p:sldId id="267" r:id="rId9"/>
    <p:sldId id="2145705125" r:id="rId10"/>
    <p:sldId id="2145705294" r:id="rId11"/>
    <p:sldId id="2145705061" r:id="rId12"/>
    <p:sldId id="2145705295" r:id="rId13"/>
    <p:sldId id="2145705263" r:id="rId14"/>
    <p:sldId id="2145705278" r:id="rId15"/>
    <p:sldId id="2145705296" r:id="rId16"/>
    <p:sldId id="2145705297" r:id="rId17"/>
    <p:sldId id="2145705269" r:id="rId18"/>
    <p:sldId id="2145705271" r:id="rId19"/>
    <p:sldId id="2145705134" r:id="rId20"/>
    <p:sldId id="2145705279" r:id="rId21"/>
    <p:sldId id="2145705298" r:id="rId22"/>
    <p:sldId id="2145705281" r:id="rId23"/>
    <p:sldId id="2145705299" r:id="rId24"/>
    <p:sldId id="2145705300" r:id="rId25"/>
    <p:sldId id="2145705301" r:id="rId26"/>
    <p:sldId id="2145705291" r:id="rId27"/>
    <p:sldId id="2145705292" r:id="rId28"/>
    <p:sldId id="2145705266" r:id="rId29"/>
    <p:sldId id="2145705302" r:id="rId30"/>
    <p:sldId id="2145705132" r:id="rId31"/>
    <p:sldId id="2145705147" r:id="rId32"/>
    <p:sldId id="2145705146" r:id="rId33"/>
  </p:sldIdLst>
  <p:sldSz cx="12192000" cy="6858000"/>
  <p:notesSz cx="6735763" cy="9866313"/>
  <p:custShowLst>
    <p:custShow name="Format Guide Workshop" id="0">
      <p:sldLst/>
    </p:custShow>
  </p:custShowLst>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160">
          <p15:clr>
            <a:srgbClr val="A4A3A4"/>
          </p15:clr>
        </p15:guide>
        <p15:guide id="4"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2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9696"/>
    <a:srgbClr val="F79646"/>
    <a:srgbClr val="BFBFBF"/>
    <a:srgbClr val="FFFFF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467CD5-3F98-4B84-897F-822CB3437870}" v="36" dt="2024-09-12T06:18:21.237"/>
    <p1510:client id="{F66484C5-547E-4BAE-B973-1C7685A6DE70}" v="20" dt="2024-09-13T02:53:22.5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43" autoAdjust="0"/>
    <p:restoredTop sz="96353" autoAdjust="0"/>
  </p:normalViewPr>
  <p:slideViewPr>
    <p:cSldViewPr snapToGrid="0">
      <p:cViewPr varScale="1">
        <p:scale>
          <a:sx n="111" d="100"/>
          <a:sy n="111" d="100"/>
        </p:scale>
        <p:origin x="126" y="51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200" d="100"/>
        <a:sy n="200" d="100"/>
      </p:scale>
      <p:origin x="0" y="-12444"/>
    </p:cViewPr>
  </p:sorterViewPr>
  <p:notesViewPr>
    <p:cSldViewPr snapToGrid="0">
      <p:cViewPr>
        <p:scale>
          <a:sx n="75" d="100"/>
          <a:sy n="75" d="100"/>
        </p:scale>
        <p:origin x="2574" y="44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notesMaster" Target="notesMasters/notesMaster1.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4"/>
            <a:ext cx="2918831" cy="495029"/>
          </a:xfrm>
          <a:prstGeom prst="rect">
            <a:avLst/>
          </a:prstGeom>
        </p:spPr>
        <p:txBody>
          <a:bodyPr vert="horz" lIns="91697" tIns="45848" rIns="91697" bIns="45848" rtlCol="0"/>
          <a:lstStyle>
            <a:lvl1pPr algn="l">
              <a:defRPr sz="1200"/>
            </a:lvl1pPr>
          </a:lstStyle>
          <a:p>
            <a:endParaRPr lang="en-US" sz="800" dirty="0"/>
          </a:p>
        </p:txBody>
      </p:sp>
      <p:sp>
        <p:nvSpPr>
          <p:cNvPr id="3" name="Date Placeholder 2"/>
          <p:cNvSpPr>
            <a:spLocks noGrp="1"/>
          </p:cNvSpPr>
          <p:nvPr>
            <p:ph type="dt" sz="quarter" idx="1"/>
          </p:nvPr>
        </p:nvSpPr>
        <p:spPr>
          <a:xfrm>
            <a:off x="3815377" y="4"/>
            <a:ext cx="2918831" cy="495029"/>
          </a:xfrm>
          <a:prstGeom prst="rect">
            <a:avLst/>
          </a:prstGeom>
        </p:spPr>
        <p:txBody>
          <a:bodyPr vert="horz" lIns="91697" tIns="45848" rIns="91697" bIns="45848" rtlCol="0"/>
          <a:lstStyle>
            <a:lvl1pPr algn="r">
              <a:defRPr sz="1200"/>
            </a:lvl1pPr>
          </a:lstStyle>
          <a:p>
            <a:fld id="{57691E93-EF64-46CC-85E2-BBB5BEDB9501}" type="datetimeFigureOut">
              <a:rPr lang="en-US" sz="800"/>
              <a:t>9/13/2024</a:t>
            </a:fld>
            <a:endParaRPr lang="en-US" sz="800" dirty="0"/>
          </a:p>
        </p:txBody>
      </p:sp>
      <p:sp>
        <p:nvSpPr>
          <p:cNvPr id="4" name="Footer Placeholder 3"/>
          <p:cNvSpPr>
            <a:spLocks noGrp="1"/>
          </p:cNvSpPr>
          <p:nvPr>
            <p:ph type="ftr" sz="quarter" idx="2"/>
          </p:nvPr>
        </p:nvSpPr>
        <p:spPr>
          <a:xfrm>
            <a:off x="2" y="9371289"/>
            <a:ext cx="2918831" cy="495028"/>
          </a:xfrm>
          <a:prstGeom prst="rect">
            <a:avLst/>
          </a:prstGeom>
        </p:spPr>
        <p:txBody>
          <a:bodyPr vert="horz" lIns="91697" tIns="45848" rIns="91697" bIns="45848" rtlCol="0" anchor="b"/>
          <a:lstStyle>
            <a:lvl1pPr algn="l">
              <a:defRPr sz="1200"/>
            </a:lvl1pPr>
          </a:lstStyle>
          <a:p>
            <a:endParaRPr lang="en-US" sz="800" dirty="0"/>
          </a:p>
        </p:txBody>
      </p:sp>
      <p:sp>
        <p:nvSpPr>
          <p:cNvPr id="5" name="Slide Number Placeholder 4"/>
          <p:cNvSpPr>
            <a:spLocks noGrp="1"/>
          </p:cNvSpPr>
          <p:nvPr>
            <p:ph type="sldNum" sz="quarter" idx="3"/>
          </p:nvPr>
        </p:nvSpPr>
        <p:spPr>
          <a:xfrm>
            <a:off x="3815377" y="9371289"/>
            <a:ext cx="2918831" cy="495028"/>
          </a:xfrm>
          <a:prstGeom prst="rect">
            <a:avLst/>
          </a:prstGeom>
        </p:spPr>
        <p:txBody>
          <a:bodyPr vert="horz" lIns="91697" tIns="45848" rIns="91697" bIns="45848" rtlCol="0" anchor="b"/>
          <a:lstStyle>
            <a:lvl1pPr algn="r">
              <a:defRPr sz="1200"/>
            </a:lvl1pPr>
          </a:lstStyle>
          <a:p>
            <a:fld id="{3DCECA85-2A7A-423F-89EA-6868CB52DF19}" type="slidenum">
              <a:rPr lang="en-US" sz="800"/>
              <a:t>‹#›</a:t>
            </a:fld>
            <a:endParaRPr lang="en-US" sz="800" dirty="0"/>
          </a:p>
        </p:txBody>
      </p:sp>
    </p:spTree>
    <p:extLst>
      <p:ext uri="{BB962C8B-B14F-4D97-AF65-F5344CB8AC3E}">
        <p14:creationId xmlns:p14="http://schemas.microsoft.com/office/powerpoint/2010/main" val="1709377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5" name="Rectangle 54"/>
          <p:cNvSpPr/>
          <p:nvPr/>
        </p:nvSpPr>
        <p:spPr>
          <a:xfrm>
            <a:off x="1" y="4711693"/>
            <a:ext cx="6734204" cy="51546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697" tIns="45848" rIns="91697" bIns="45848" rtlCol="0" anchor="ctr"/>
          <a:lstStyle/>
          <a:p>
            <a:pPr algn="ctr"/>
            <a:endParaRPr lang="en-US" dirty="0"/>
          </a:p>
        </p:txBody>
      </p:sp>
      <p:sp>
        <p:nvSpPr>
          <p:cNvPr id="2" name="Header Placeholder 1"/>
          <p:cNvSpPr>
            <a:spLocks noGrp="1"/>
          </p:cNvSpPr>
          <p:nvPr>
            <p:ph type="hdr" sz="quarter"/>
          </p:nvPr>
        </p:nvSpPr>
        <p:spPr>
          <a:xfrm>
            <a:off x="79886" y="4"/>
            <a:ext cx="2838947" cy="495029"/>
          </a:xfrm>
          <a:prstGeom prst="rect">
            <a:avLst/>
          </a:prstGeom>
        </p:spPr>
        <p:txBody>
          <a:bodyPr vert="horz" lIns="91697" tIns="45848" rIns="91697" bIns="45848" rtlCol="0"/>
          <a:lstStyle>
            <a:lvl1pPr algn="l">
              <a:defRPr sz="1400"/>
            </a:lvl1pPr>
          </a:lstStyle>
          <a:p>
            <a:endParaRPr lang="en-US" dirty="0"/>
          </a:p>
        </p:txBody>
      </p:sp>
      <p:sp>
        <p:nvSpPr>
          <p:cNvPr id="4" name="Slide Image Placeholder 3"/>
          <p:cNvSpPr>
            <a:spLocks noGrp="1" noRot="1" noChangeAspect="1"/>
          </p:cNvSpPr>
          <p:nvPr>
            <p:ph type="sldImg" idx="2"/>
          </p:nvPr>
        </p:nvSpPr>
        <p:spPr>
          <a:xfrm>
            <a:off x="-176213" y="614363"/>
            <a:ext cx="7070726" cy="3978275"/>
          </a:xfrm>
          <a:prstGeom prst="rect">
            <a:avLst/>
          </a:prstGeom>
          <a:noFill/>
          <a:ln w="9525">
            <a:solidFill>
              <a:schemeClr val="bg2"/>
            </a:solidFill>
          </a:ln>
        </p:spPr>
        <p:txBody>
          <a:bodyPr vert="horz" lIns="91697" tIns="45848" rIns="91697" bIns="45848" rtlCol="0" anchor="ctr"/>
          <a:lstStyle/>
          <a:p>
            <a:endParaRPr lang="en-US" dirty="0"/>
          </a:p>
        </p:txBody>
      </p:sp>
      <p:sp>
        <p:nvSpPr>
          <p:cNvPr id="6" name="Footer Placeholder 5"/>
          <p:cNvSpPr>
            <a:spLocks noGrp="1"/>
          </p:cNvSpPr>
          <p:nvPr>
            <p:ph type="ftr" sz="quarter" idx="4"/>
          </p:nvPr>
        </p:nvSpPr>
        <p:spPr>
          <a:xfrm>
            <a:off x="79886" y="9340764"/>
            <a:ext cx="2838947" cy="495028"/>
          </a:xfrm>
          <a:prstGeom prst="rect">
            <a:avLst/>
          </a:prstGeom>
        </p:spPr>
        <p:txBody>
          <a:bodyPr vert="horz" lIns="91697" tIns="45848" rIns="91697" bIns="45848" rtlCol="0" anchor="b"/>
          <a:lstStyle>
            <a:lvl1pPr algn="l">
              <a:defRPr sz="1400"/>
            </a:lvl1pPr>
          </a:lstStyle>
          <a:p>
            <a:endParaRPr lang="en-US" dirty="0"/>
          </a:p>
        </p:txBody>
      </p:sp>
      <p:sp>
        <p:nvSpPr>
          <p:cNvPr id="7" name="Slide Number Placeholder 6"/>
          <p:cNvSpPr>
            <a:spLocks noGrp="1"/>
          </p:cNvSpPr>
          <p:nvPr>
            <p:ph type="sldNum" sz="quarter" idx="5"/>
          </p:nvPr>
        </p:nvSpPr>
        <p:spPr>
          <a:xfrm>
            <a:off x="3815376" y="9340764"/>
            <a:ext cx="2829918" cy="495028"/>
          </a:xfrm>
          <a:prstGeom prst="rect">
            <a:avLst/>
          </a:prstGeom>
        </p:spPr>
        <p:txBody>
          <a:bodyPr vert="horz" lIns="91697" tIns="45848" rIns="91697" bIns="45848" rtlCol="0" anchor="b"/>
          <a:lstStyle>
            <a:lvl1pPr algn="r">
              <a:defRPr sz="1400"/>
            </a:lvl1pPr>
          </a:lstStyle>
          <a:p>
            <a:r>
              <a:rPr lang="en-US" dirty="0"/>
              <a:t>Notes view: </a:t>
            </a:r>
            <a:fld id="{128CEAFE-FA94-43E5-B0FF-D47E1CCDD1B4}" type="slidenum">
              <a:rPr lang="en-US" smtClean="0"/>
              <a:pPr/>
              <a:t>‹#›</a:t>
            </a:fld>
            <a:endParaRPr lang="en-US" dirty="0"/>
          </a:p>
        </p:txBody>
      </p:sp>
      <p:sp>
        <p:nvSpPr>
          <p:cNvPr id="5" name="Notes Placeholder 4"/>
          <p:cNvSpPr>
            <a:spLocks noGrp="1"/>
          </p:cNvSpPr>
          <p:nvPr>
            <p:ph type="body" sz="quarter" idx="3"/>
          </p:nvPr>
        </p:nvSpPr>
        <p:spPr>
          <a:xfrm>
            <a:off x="251517" y="5036366"/>
            <a:ext cx="6215660" cy="4026127"/>
          </a:xfrm>
          <a:prstGeom prst="rect">
            <a:avLst/>
          </a:prstGeom>
        </p:spPr>
        <p:txBody>
          <a:bodyPr vert="horz" lIns="91697" tIns="45848" rIns="91697" bIns="45848"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idx="1"/>
          </p:nvPr>
        </p:nvSpPr>
        <p:spPr>
          <a:xfrm>
            <a:off x="3815599" y="0"/>
            <a:ext cx="2918626" cy="495181"/>
          </a:xfrm>
          <a:prstGeom prst="rect">
            <a:avLst/>
          </a:prstGeom>
        </p:spPr>
        <p:txBody>
          <a:bodyPr vert="horz" lIns="90654" tIns="45327" rIns="90654" bIns="45327" rtlCol="0"/>
          <a:lstStyle>
            <a:lvl1pPr algn="r">
              <a:defRPr sz="1200"/>
            </a:lvl1pPr>
          </a:lstStyle>
          <a:p>
            <a:fld id="{F2C7CF5F-7CF3-4DF3-838A-EE34544862CC}" type="datetimeFigureOut">
              <a:rPr lang="en-US" smtClean="0"/>
              <a:t>9/13/2024</a:t>
            </a:fld>
            <a:endParaRPr lang="en-US" dirty="0"/>
          </a:p>
        </p:txBody>
      </p:sp>
    </p:spTree>
    <p:extLst>
      <p:ext uri="{BB962C8B-B14F-4D97-AF65-F5344CB8AC3E}">
        <p14:creationId xmlns:p14="http://schemas.microsoft.com/office/powerpoint/2010/main" val="4173362221"/>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1pPr>
    <a:lvl2pPr marL="114300" indent="-11430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2pPr>
    <a:lvl3pPr marL="228600" indent="-114300" algn="l" defTabSz="914400" rtl="0" eaLnBrk="1" latinLnBrk="0" hangingPunct="1">
      <a:spcAft>
        <a:spcPts val="600"/>
      </a:spcAft>
      <a:buClr>
        <a:schemeClr val="tx2"/>
      </a:buClr>
      <a:buFont typeface="Arial" panose="020B0604020202020204" pitchFamily="34" charset="0"/>
      <a:buChar char="•"/>
      <a:defRPr sz="1200" kern="1200">
        <a:solidFill>
          <a:schemeClr val="tx1"/>
        </a:solidFill>
        <a:latin typeface="+mn-lt"/>
        <a:ea typeface="+mn-ea"/>
        <a:cs typeface="+mn-cs"/>
      </a:defRPr>
    </a:lvl3pPr>
    <a:lvl4pPr marL="514350" indent="-114300" algn="l" defTabSz="914400" rtl="0" eaLnBrk="1" latinLnBrk="0" hangingPunct="1">
      <a:spcAft>
        <a:spcPts val="600"/>
      </a:spcAft>
      <a:buFont typeface="Arial" panose="020B0604020202020204" pitchFamily="34" charset="0"/>
      <a:buChar char="•"/>
      <a:defRPr sz="1000" kern="1200">
        <a:solidFill>
          <a:schemeClr val="tx1"/>
        </a:solidFill>
        <a:latin typeface="+mn-lt"/>
        <a:ea typeface="+mn-ea"/>
        <a:cs typeface="+mn-cs"/>
      </a:defRPr>
    </a:lvl4pPr>
    <a:lvl5pPr marL="685800" indent="-114300" algn="l" defTabSz="914400" rtl="0" eaLnBrk="1" latinLnBrk="0" hangingPunct="1">
      <a:spcAft>
        <a:spcPts val="600"/>
      </a:spcAft>
      <a:buClr>
        <a:schemeClr val="tx2"/>
      </a:buClr>
      <a:buFont typeface="Arial" panose="020B0604020202020204" pitchFamily="34" charset="0"/>
      <a:buChar char="•"/>
      <a:defRPr sz="1000" i="1"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09" userDrawn="1">
          <p15:clr>
            <a:srgbClr val="F26B43"/>
          </p15:clr>
        </p15:guide>
        <p15:guide id="2" pos="2122"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6</a:t>
            </a:fld>
            <a:endParaRPr lang="en-US" dirty="0"/>
          </a:p>
        </p:txBody>
      </p:sp>
    </p:spTree>
    <p:extLst>
      <p:ext uri="{BB962C8B-B14F-4D97-AF65-F5344CB8AC3E}">
        <p14:creationId xmlns:p14="http://schemas.microsoft.com/office/powerpoint/2010/main" val="1613230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8</a:t>
            </a:fld>
            <a:endParaRPr lang="en-US" dirty="0"/>
          </a:p>
        </p:txBody>
      </p:sp>
    </p:spTree>
    <p:extLst>
      <p:ext uri="{BB962C8B-B14F-4D97-AF65-F5344CB8AC3E}">
        <p14:creationId xmlns:p14="http://schemas.microsoft.com/office/powerpoint/2010/main" val="1342660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E6F73"/>
                </a:solidFill>
                <a:effectLst/>
                <a:uLnTx/>
                <a:uFillTx/>
                <a:latin typeface="Trebuchet MS"/>
                <a:ea typeface="+mn-ea"/>
                <a:cs typeface="+mn-cs"/>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400" b="0" i="0" u="none" strike="noStrike" kern="1200" cap="none" spc="0" normalizeH="0" baseline="0" noProof="0" dirty="0">
              <a:ln>
                <a:noFill/>
              </a:ln>
              <a:solidFill>
                <a:srgbClr val="6E6F73"/>
              </a:solidFill>
              <a:effectLst/>
              <a:uLnTx/>
              <a:uFillTx/>
              <a:latin typeface="Trebuchet MS"/>
              <a:ea typeface="+mn-ea"/>
              <a:cs typeface="+mn-cs"/>
            </a:endParaRPr>
          </a:p>
        </p:txBody>
      </p:sp>
    </p:spTree>
    <p:extLst>
      <p:ext uri="{BB962C8B-B14F-4D97-AF65-F5344CB8AC3E}">
        <p14:creationId xmlns:p14="http://schemas.microsoft.com/office/powerpoint/2010/main" val="709098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11</a:t>
            </a:fld>
            <a:endParaRPr lang="en-US" dirty="0"/>
          </a:p>
        </p:txBody>
      </p:sp>
    </p:spTree>
    <p:extLst>
      <p:ext uri="{BB962C8B-B14F-4D97-AF65-F5344CB8AC3E}">
        <p14:creationId xmlns:p14="http://schemas.microsoft.com/office/powerpoint/2010/main" val="1560200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12</a:t>
            </a:fld>
            <a:endParaRPr lang="en-US" dirty="0"/>
          </a:p>
        </p:txBody>
      </p:sp>
    </p:spTree>
    <p:extLst>
      <p:ext uri="{BB962C8B-B14F-4D97-AF65-F5344CB8AC3E}">
        <p14:creationId xmlns:p14="http://schemas.microsoft.com/office/powerpoint/2010/main" val="3165101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17</a:t>
            </a:fld>
            <a:endParaRPr lang="en-US" dirty="0"/>
          </a:p>
        </p:txBody>
      </p:sp>
    </p:spTree>
    <p:extLst>
      <p:ext uri="{BB962C8B-B14F-4D97-AF65-F5344CB8AC3E}">
        <p14:creationId xmlns:p14="http://schemas.microsoft.com/office/powerpoint/2010/main" val="2616728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19</a:t>
            </a:fld>
            <a:endParaRPr lang="en-US" dirty="0"/>
          </a:p>
        </p:txBody>
      </p:sp>
    </p:spTree>
    <p:extLst>
      <p:ext uri="{BB962C8B-B14F-4D97-AF65-F5344CB8AC3E}">
        <p14:creationId xmlns:p14="http://schemas.microsoft.com/office/powerpoint/2010/main" val="298984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20</a:t>
            </a:fld>
            <a:endParaRPr lang="en-US" dirty="0"/>
          </a:p>
        </p:txBody>
      </p:sp>
    </p:spTree>
    <p:extLst>
      <p:ext uri="{BB962C8B-B14F-4D97-AF65-F5344CB8AC3E}">
        <p14:creationId xmlns:p14="http://schemas.microsoft.com/office/powerpoint/2010/main" val="3624769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21</a:t>
            </a:fld>
            <a:endParaRPr lang="en-US" dirty="0"/>
          </a:p>
        </p:txBody>
      </p:sp>
    </p:spTree>
    <p:extLst>
      <p:ext uri="{BB962C8B-B14F-4D97-AF65-F5344CB8AC3E}">
        <p14:creationId xmlns:p14="http://schemas.microsoft.com/office/powerpoint/2010/main" val="252571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r>
              <a:rPr lang="en-US"/>
              <a:t>Notes view: </a:t>
            </a:r>
            <a:fld id="{128CEAFE-FA94-43E5-B0FF-D47E1CCDD1B4}" type="slidenum">
              <a:rPr lang="en-US" smtClean="0"/>
              <a:pPr/>
              <a:t>25</a:t>
            </a:fld>
            <a:endParaRPr lang="en-US" dirty="0"/>
          </a:p>
        </p:txBody>
      </p:sp>
    </p:spTree>
    <p:extLst>
      <p:ext uri="{BB962C8B-B14F-4D97-AF65-F5344CB8AC3E}">
        <p14:creationId xmlns:p14="http://schemas.microsoft.com/office/powerpoint/2010/main" val="3685527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１">
    <p:bg bwMode="blackWhite">
      <p:bgPr>
        <a:gradFill>
          <a:gsLst>
            <a:gs pos="0">
              <a:schemeClr val="tx1">
                <a:lumMod val="50000"/>
                <a:lumOff val="50000"/>
              </a:schemeClr>
            </a:gs>
            <a:gs pos="100000">
              <a:schemeClr val="tx2">
                <a:lumMod val="60000"/>
                <a:lumOff val="40000"/>
              </a:schemeClr>
            </a:gs>
          </a:gsLst>
          <a:lin ang="8100000" scaled="1"/>
        </a:gradFill>
        <a:effectLst/>
      </p:bgPr>
    </p:bg>
    <p:spTree>
      <p:nvGrpSpPr>
        <p:cNvPr id="1" name=""/>
        <p:cNvGrpSpPr/>
        <p:nvPr/>
      </p:nvGrpSpPr>
      <p:grpSpPr>
        <a:xfrm>
          <a:off x="0" y="0"/>
          <a:ext cx="0" cy="0"/>
          <a:chOff x="0" y="0"/>
          <a:chExt cx="0" cy="0"/>
        </a:xfrm>
      </p:grpSpPr>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47" name="Title 1"/>
          <p:cNvSpPr>
            <a:spLocks noGrp="1"/>
          </p:cNvSpPr>
          <p:nvPr>
            <p:ph type="title"/>
          </p:nvPr>
        </p:nvSpPr>
        <p:spPr bwMode="blackWhite">
          <a:xfrm>
            <a:off x="630000" y="3826800"/>
            <a:ext cx="10936800" cy="2041200"/>
          </a:xfrm>
        </p:spPr>
        <p:txBody>
          <a:bodyPr anchor="t">
            <a:noAutofit/>
          </a:bodyPr>
          <a:lstStyle>
            <a:lvl1pPr>
              <a:defRPr sz="5400">
                <a:solidFill>
                  <a:schemeClr val="bg1"/>
                </a:solidFill>
                <a:latin typeface="Meiryo UI" panose="020B0604030504040204" pitchFamily="50" charset="-128"/>
                <a:ea typeface="Meiryo UI" panose="020B0604030504040204" pitchFamily="50" charset="-128"/>
                <a:sym typeface="Trebuchet MS" panose="020B0603020202020204" pitchFamily="34" charset="0"/>
              </a:defRPr>
            </a:lvl1pPr>
          </a:lstStyle>
          <a:p>
            <a:endParaRPr lang="en-US" dirty="0"/>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058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２">
    <p:bg>
      <p:bgPr>
        <a:gradFill>
          <a:gsLst>
            <a:gs pos="0">
              <a:schemeClr val="tx1">
                <a:lumMod val="50000"/>
                <a:lumOff val="50000"/>
              </a:schemeClr>
            </a:gs>
            <a:gs pos="100000">
              <a:schemeClr val="tx2">
                <a:lumMod val="60000"/>
                <a:lumOff val="40000"/>
              </a:schemeClr>
            </a:gs>
          </a:gsLst>
          <a:lin ang="8100000" scaled="1"/>
        </a:gradFill>
        <a:effectLst/>
      </p:bgPr>
    </p:bg>
    <p:spTree>
      <p:nvGrpSpPr>
        <p:cNvPr id="1" name=""/>
        <p:cNvGrpSpPr/>
        <p:nvPr/>
      </p:nvGrpSpPr>
      <p:grpSpPr>
        <a:xfrm>
          <a:off x="0" y="0"/>
          <a:ext cx="0" cy="0"/>
          <a:chOff x="0" y="0"/>
          <a:chExt cx="0" cy="0"/>
        </a:xfrm>
      </p:grpSpPr>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Tree>
    <p:extLst>
      <p:ext uri="{BB962C8B-B14F-4D97-AF65-F5344CB8AC3E}">
        <p14:creationId xmlns:p14="http://schemas.microsoft.com/office/powerpoint/2010/main" val="2902310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３">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8" name="Title 7"/>
          <p:cNvSpPr>
            <a:spLocks noGrp="1"/>
          </p:cNvSpPr>
          <p:nvPr>
            <p:ph type="title" hasCustomPrompt="1"/>
          </p:nvPr>
        </p:nvSpPr>
        <p:spPr>
          <a:xfrm>
            <a:off x="630000" y="622800"/>
            <a:ext cx="10933350" cy="332399"/>
          </a:xfrm>
        </p:spPr>
        <p:txBody>
          <a:bodyPr/>
          <a:lstStyle>
            <a:lvl1pPr>
              <a:defRPr>
                <a:latin typeface="Meiryo UI" panose="020B0604030504040204" pitchFamily="50" charset="-128"/>
                <a:ea typeface="Meiryo UI" panose="020B0604030504040204" pitchFamily="50" charset="-128"/>
                <a:sym typeface="Trebuchet MS" panose="020B0603020202020204" pitchFamily="34" charset="0"/>
              </a:defRPr>
            </a:lvl1pPr>
          </a:lstStyle>
          <a:p>
            <a:r>
              <a:rPr lang="en-US" dirty="0"/>
              <a:t>Click to add title</a:t>
            </a:r>
          </a:p>
        </p:txBody>
      </p:sp>
    </p:spTree>
    <p:extLst>
      <p:ext uri="{BB962C8B-B14F-4D97-AF65-F5344CB8AC3E}">
        <p14:creationId xmlns:p14="http://schemas.microsoft.com/office/powerpoint/2010/main" val="2220698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ags" Target="../tags/tag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3AA9799-FC9D-F8E0-1BFE-4884313CF37D}"/>
              </a:ext>
            </a:extLst>
          </p:cNvPr>
          <p:cNvGraphicFramePr>
            <a:graphicFrameLocks noChangeAspect="1"/>
          </p:cNvGraphicFramePr>
          <p:nvPr userDrawn="1">
            <p:custDataLst>
              <p:tags r:id="rId5"/>
            </p:custDataLst>
            <p:extLst>
              <p:ext uri="{D42A27DB-BD31-4B8C-83A1-F6EECF244321}">
                <p14:modId xmlns:p14="http://schemas.microsoft.com/office/powerpoint/2010/main" val="27410925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6" imgW="639" imgH="642" progId="TCLayout.ActiveDocument.1">
                  <p:embed/>
                </p:oleObj>
              </mc:Choice>
              <mc:Fallback>
                <p:oleObj name="think-cell スライド" r:id="rId6" imgW="639" imgH="642" progId="TCLayout.ActiveDocument.1">
                  <p:embed/>
                  <p:pic>
                    <p:nvPicPr>
                      <p:cNvPr id="3" name="think-cell data - do not delete" hidden="1">
                        <a:extLst>
                          <a:ext uri="{FF2B5EF4-FFF2-40B4-BE49-F238E27FC236}">
                            <a16:creationId xmlns:a16="http://schemas.microsoft.com/office/drawing/2014/main" id="{13AA9799-FC9D-F8E0-1BFE-4884313CF37D}"/>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dirty="0"/>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5336367"/>
      </p:ext>
    </p:extLst>
  </p:cSld>
  <p:clrMap bg1="lt1" tx1="dk1" bg2="lt2" tx2="dk2" accent1="accent1" accent2="accent2" accent3="accent3" accent4="accent4" accent5="accent5" accent6="accent6" hlink="hlink" folHlink="folHlink"/>
  <p:sldLayoutIdLst>
    <p:sldLayoutId id="2147485114" r:id="rId1"/>
    <p:sldLayoutId id="2147485092" r:id="rId2"/>
    <p:sldLayoutId id="2147485119"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eiryo UI" panose="020B0604030504040204" pitchFamily="50" charset="-128"/>
          <a:ea typeface="Meiryo UI" panose="020B0604030504040204" pitchFamily="50" charset="-128"/>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userDrawn="1">
          <p15:clr>
            <a:srgbClr val="F26B43"/>
          </p15:clr>
        </p15:guide>
        <p15:guide id="2" pos="396" userDrawn="1">
          <p15:clr>
            <a:srgbClr val="F26B43"/>
          </p15:clr>
        </p15:guide>
        <p15:guide id="3" pos="7284" userDrawn="1">
          <p15:clr>
            <a:srgbClr val="F26B43"/>
          </p15:clr>
        </p15:guide>
        <p15:guide id="4" orient="horz" pos="388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6A7DF8A7-9926-2009-06BC-8D37E90AC3DC}"/>
              </a:ext>
            </a:extLst>
          </p:cNvPr>
          <p:cNvGraphicFramePr>
            <a:graphicFrameLocks noChangeAspect="1"/>
          </p:cNvGraphicFramePr>
          <p:nvPr>
            <p:custDataLst>
              <p:tags r:id="rId1"/>
            </p:custDataLst>
            <p:extLst>
              <p:ext uri="{D42A27DB-BD31-4B8C-83A1-F6EECF244321}">
                <p14:modId xmlns:p14="http://schemas.microsoft.com/office/powerpoint/2010/main" val="1529536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39" imgH="642" progId="TCLayout.ActiveDocument.1">
                  <p:embed/>
                </p:oleObj>
              </mc:Choice>
              <mc:Fallback>
                <p:oleObj name="think-cell スライド" r:id="rId3" imgW="639" imgH="642" progId="TCLayout.ActiveDocument.1">
                  <p:embed/>
                  <p:pic>
                    <p:nvPicPr>
                      <p:cNvPr id="4" name="think-cell data - do not delete" hidden="1">
                        <a:extLst>
                          <a:ext uri="{FF2B5EF4-FFF2-40B4-BE49-F238E27FC236}">
                            <a16:creationId xmlns:a16="http://schemas.microsoft.com/office/drawing/2014/main" id="{6A7DF8A7-9926-2009-06BC-8D37E90AC3D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6">
            <a:extLst>
              <a:ext uri="{FF2B5EF4-FFF2-40B4-BE49-F238E27FC236}">
                <a16:creationId xmlns:a16="http://schemas.microsoft.com/office/drawing/2014/main" id="{1F0EC748-671F-4E80-A072-520E15019CCE}"/>
              </a:ext>
            </a:extLst>
          </p:cNvPr>
          <p:cNvSpPr>
            <a:spLocks noGrp="1"/>
          </p:cNvSpPr>
          <p:nvPr>
            <p:ph type="title"/>
          </p:nvPr>
        </p:nvSpPr>
        <p:spPr>
          <a:xfrm>
            <a:off x="627599" y="1814551"/>
            <a:ext cx="10936800" cy="2041200"/>
          </a:xfrm>
        </p:spPr>
        <p:txBody>
          <a:bodyPr vert="horz"/>
          <a:lstStyle/>
          <a:p>
            <a:pPr>
              <a:tabLst>
                <a:tab pos="10768013" algn="r"/>
              </a:tabLst>
            </a:pPr>
            <a:r>
              <a:rPr kumimoji="1" lang="ja-JP" altLang="en-US" dirty="0"/>
              <a:t>間接</a:t>
            </a:r>
            <a:r>
              <a:rPr kumimoji="1" lang="zh-TW" altLang="en-US" dirty="0"/>
              <a:t>補助事業</a:t>
            </a:r>
            <a:r>
              <a:rPr kumimoji="1" lang="ja-JP" altLang="en-US" dirty="0"/>
              <a:t>の実施計画</a:t>
            </a:r>
            <a:br>
              <a:rPr kumimoji="1" lang="en-US" altLang="ja-JP" dirty="0"/>
            </a:br>
            <a:br>
              <a:rPr kumimoji="1" lang="en-US" altLang="ja-JP" dirty="0"/>
            </a:br>
            <a:r>
              <a:rPr kumimoji="1" lang="ja-JP" altLang="en-US" sz="1800" dirty="0"/>
              <a:t>提案事業名：○○○</a:t>
            </a:r>
            <a:r>
              <a:rPr kumimoji="1" lang="en-US" altLang="ja-JP" sz="1800" dirty="0"/>
              <a:t>	</a:t>
            </a:r>
            <a:r>
              <a:rPr kumimoji="1" lang="ja-JP" altLang="en-US" sz="1800" dirty="0"/>
              <a:t>提案者名：Ａ社</a:t>
            </a:r>
            <a:r>
              <a:rPr kumimoji="1" lang="ja-JP" altLang="en-US" sz="1400" dirty="0"/>
              <a:t>（幹事企業） </a:t>
            </a:r>
            <a:r>
              <a:rPr kumimoji="1" lang="ja-JP" altLang="en-US" sz="1800" dirty="0"/>
              <a:t>、代表者名：代表取締役社長　</a:t>
            </a:r>
            <a:r>
              <a:rPr kumimoji="1" lang="en-US" altLang="ja-JP" sz="1800" dirty="0"/>
              <a:t>aa aa</a:t>
            </a:r>
            <a:endParaRPr kumimoji="1" lang="en-US" sz="1800" dirty="0"/>
          </a:p>
        </p:txBody>
      </p:sp>
      <p:sp>
        <p:nvSpPr>
          <p:cNvPr id="3" name="Title 6">
            <a:extLst>
              <a:ext uri="{FF2B5EF4-FFF2-40B4-BE49-F238E27FC236}">
                <a16:creationId xmlns:a16="http://schemas.microsoft.com/office/drawing/2014/main" id="{35EDD593-7EC1-4954-AB0E-28FAA6F5BE9A}"/>
              </a:ext>
            </a:extLst>
          </p:cNvPr>
          <p:cNvSpPr txBox="1">
            <a:spLocks/>
          </p:cNvSpPr>
          <p:nvPr/>
        </p:nvSpPr>
        <p:spPr bwMode="blackWhite">
          <a:xfrm>
            <a:off x="424501" y="4032530"/>
            <a:ext cx="10972506" cy="282547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5400" kern="1200">
                <a:solidFill>
                  <a:schemeClr val="bg1"/>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sz="1100" dirty="0"/>
              <a:t>＜注意事項＞</a:t>
            </a:r>
            <a:endParaRPr kumimoji="1" lang="en-US" altLang="ja-JP" sz="1100" dirty="0"/>
          </a:p>
          <a:p>
            <a:endParaRPr kumimoji="1" lang="en-US" altLang="ja-JP" sz="1100" dirty="0"/>
          </a:p>
          <a:p>
            <a:pPr marL="342900" indent="-342900">
              <a:buFont typeface="Arial" panose="020B0604020202020204" pitchFamily="34" charset="0"/>
              <a:buChar char="•"/>
            </a:pPr>
            <a:r>
              <a:rPr kumimoji="1" lang="ja-JP" altLang="en-US" sz="1100" dirty="0"/>
              <a:t>本資料に記載している項目に必要情報を入力し、「間接補助事業の実施計画」を作成してください</a:t>
            </a:r>
            <a:endParaRPr kumimoji="1" lang="en-US" altLang="ja-JP" sz="1100" dirty="0"/>
          </a:p>
          <a:p>
            <a:pPr marL="342900" indent="-342900">
              <a:buFont typeface="Arial" panose="020B0604020202020204" pitchFamily="34" charset="0"/>
              <a:buChar char="•"/>
            </a:pPr>
            <a:r>
              <a:rPr kumimoji="1" lang="ja-JP" altLang="en-US" sz="1100" dirty="0"/>
              <a:t>フォーマットはあくまで例示であり、資料の体裁・分量を変えること（既存の中期経営計画・経営ビジョン等の引用・挿入等を含む）は自由ですが、各ページの記載ガイドについて十分な言及がない場合は、審査において十分に評価されない可能性があります。なお、事実・データ等の記載は、その出典を明記して下さい</a:t>
            </a:r>
            <a:endParaRPr kumimoji="1" lang="en-US" altLang="ja-JP" sz="1100" dirty="0"/>
          </a:p>
          <a:p>
            <a:pPr marL="342900" indent="-342900">
              <a:buFont typeface="Arial" panose="020B0604020202020204" pitchFamily="34" charset="0"/>
              <a:buChar char="•"/>
            </a:pPr>
            <a:r>
              <a:rPr kumimoji="1" lang="ja-JP" altLang="en-US" sz="1100" dirty="0"/>
              <a:t>必要に応じて、参考資料（自由様式）を挿入して下さい</a:t>
            </a:r>
            <a:endParaRPr kumimoji="1" lang="en-US" altLang="ja-JP" sz="1100" dirty="0"/>
          </a:p>
          <a:p>
            <a:pPr marL="342900" indent="-342900">
              <a:buFont typeface="Arial" panose="020B0604020202020204" pitchFamily="34" charset="0"/>
              <a:buChar char="•"/>
            </a:pPr>
            <a:r>
              <a:rPr kumimoji="1" lang="ja-JP" altLang="en-US" sz="1100" dirty="0"/>
              <a:t>応募にあたっては、公募要領等をご覧下さい。審査の結果、採択され、事業を実施するには、これらの内容に同意いただくことが必要です</a:t>
            </a:r>
            <a:endParaRPr kumimoji="1" lang="en-US" altLang="ja-JP" sz="1100" dirty="0"/>
          </a:p>
          <a:p>
            <a:pPr marL="342900" indent="-342900">
              <a:buFont typeface="Arial" panose="020B0604020202020204" pitchFamily="34" charset="0"/>
              <a:buChar char="•"/>
            </a:pPr>
            <a:r>
              <a:rPr kumimoji="1" lang="ja-JP" altLang="en-US" sz="1100" dirty="0"/>
              <a:t>本実施計画のうち非開示を希望する情報・スライドはその旨を明記ください。非開示情報と認められる情報は、経済産業省の担当者及び審査委員以外には提供しないものとし、本事業以外の目的に使用しません</a:t>
            </a:r>
            <a:endParaRPr kumimoji="1" lang="en-US" altLang="ja-JP" sz="1100" dirty="0"/>
          </a:p>
        </p:txBody>
      </p:sp>
      <p:sp>
        <p:nvSpPr>
          <p:cNvPr id="8" name="テキスト ボックス 7"/>
          <p:cNvSpPr txBox="1"/>
          <p:nvPr/>
        </p:nvSpPr>
        <p:spPr>
          <a:xfrm>
            <a:off x="9656064" y="205562"/>
            <a:ext cx="2309108" cy="396949"/>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a:solidFill>
                  <a:srgbClr val="575757"/>
                </a:solidFill>
                <a:latin typeface="Meiryo UI" panose="020B0604030504040204" pitchFamily="50" charset="-128"/>
                <a:ea typeface="Meiryo UI" panose="020B0604030504040204" pitchFamily="50" charset="-128"/>
              </a:rPr>
              <a:t>(</a:t>
            </a:r>
            <a:r>
              <a:rPr kumimoji="1" lang="ja-JP" altLang="en-US" sz="1600">
                <a:solidFill>
                  <a:srgbClr val="575757"/>
                </a:solidFill>
                <a:latin typeface="Meiryo UI" panose="020B0604030504040204" pitchFamily="50" charset="-128"/>
                <a:ea typeface="Meiryo UI" panose="020B0604030504040204" pitchFamily="50" charset="-128"/>
              </a:rPr>
              <a:t>応募フォーマット</a:t>
            </a:r>
            <a:r>
              <a:rPr kumimoji="1" lang="en-US" altLang="ja-JP" sz="1600">
                <a:solidFill>
                  <a:srgbClr val="575757"/>
                </a:solidFill>
                <a:latin typeface="Meiryo UI" panose="020B0604030504040204" pitchFamily="50" charset="-128"/>
                <a:ea typeface="Meiryo UI" panose="020B0604030504040204" pitchFamily="50" charset="-128"/>
              </a:rPr>
              <a:t>)</a:t>
            </a:r>
            <a:endParaRPr kumimoji="1" lang="en-US" altLang="ja-JP" sz="1600" dirty="0">
              <a:solidFill>
                <a:srgbClr val="575757"/>
              </a:solidFill>
              <a:latin typeface="Meiryo UI" panose="020B0604030504040204" pitchFamily="50" charset="-128"/>
              <a:ea typeface="Meiryo UI" panose="020B0604030504040204" pitchFamily="50" charset="-128"/>
            </a:endParaRPr>
          </a:p>
        </p:txBody>
      </p:sp>
      <p:sp>
        <p:nvSpPr>
          <p:cNvPr id="2" name="テキスト ボックス 1"/>
          <p:cNvSpPr txBox="1">
            <a:spLocks/>
          </p:cNvSpPr>
          <p:nvPr/>
        </p:nvSpPr>
        <p:spPr>
          <a:xfrm>
            <a:off x="5854046" y="3725094"/>
            <a:ext cx="5542961" cy="48076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dirty="0">
                <a:solidFill>
                  <a:schemeClr val="bg1"/>
                </a:solidFill>
                <a:latin typeface="Meiryo UI" panose="020B0604030504040204" pitchFamily="50" charset="-128"/>
                <a:ea typeface="Meiryo UI" panose="020B0604030504040204" pitchFamily="50" charset="-128"/>
              </a:rPr>
              <a:t>（共同提案者（委託先除く）：Ｂ社）</a:t>
            </a:r>
            <a:endParaRPr kumimoji="1" lang="en-US" altLang="ja-JP" dirty="0">
              <a:solidFill>
                <a:schemeClr val="bg1"/>
              </a:solidFill>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9802425" y="3793569"/>
            <a:ext cx="2389575" cy="34381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900" dirty="0">
                <a:solidFill>
                  <a:schemeClr val="bg1"/>
                </a:solidFill>
                <a:latin typeface="Meiryo UI" panose="020B0604030504040204" pitchFamily="50" charset="-128"/>
                <a:ea typeface="Meiryo UI" panose="020B0604030504040204" pitchFamily="50" charset="-128"/>
              </a:rPr>
              <a:t>※</a:t>
            </a:r>
            <a:r>
              <a:rPr kumimoji="1" lang="ja-JP" altLang="en-US" sz="900" dirty="0">
                <a:solidFill>
                  <a:schemeClr val="bg1"/>
                </a:solidFill>
                <a:latin typeface="Meiryo UI" panose="020B0604030504040204" pitchFamily="50" charset="-128"/>
                <a:ea typeface="Meiryo UI" panose="020B0604030504040204" pitchFamily="50" charset="-128"/>
              </a:rPr>
              <a:t>共同実施の場合には、</a:t>
            </a:r>
            <a:br>
              <a:rPr kumimoji="1" lang="en-US" altLang="ja-JP" sz="900" dirty="0">
                <a:solidFill>
                  <a:schemeClr val="bg1"/>
                </a:solidFill>
                <a:latin typeface="Meiryo UI" panose="020B0604030504040204" pitchFamily="50" charset="-128"/>
                <a:ea typeface="Meiryo UI" panose="020B0604030504040204" pitchFamily="50" charset="-128"/>
              </a:rPr>
            </a:br>
            <a:r>
              <a:rPr kumimoji="1" lang="ja-JP" altLang="en-US" sz="900" dirty="0">
                <a:solidFill>
                  <a:schemeClr val="bg1"/>
                </a:solidFill>
                <a:latin typeface="Meiryo UI" panose="020B0604030504040204" pitchFamily="50" charset="-128"/>
                <a:ea typeface="Meiryo UI" panose="020B0604030504040204" pitchFamily="50" charset="-128"/>
              </a:rPr>
              <a:t>幹事企業を明記して下さい</a:t>
            </a:r>
          </a:p>
        </p:txBody>
      </p:sp>
    </p:spTree>
    <p:extLst>
      <p:ext uri="{BB962C8B-B14F-4D97-AF65-F5344CB8AC3E}">
        <p14:creationId xmlns:p14="http://schemas.microsoft.com/office/powerpoint/2010/main" val="6565606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4317DD1-E762-45B1-9691-5A674889553C}"/>
              </a:ext>
            </a:extLst>
          </p:cNvPr>
          <p:cNvSpPr/>
          <p:nvPr>
            <p:custDataLst>
              <p:tags r:id="rId2"/>
            </p:custDataLst>
          </p:nvPr>
        </p:nvSpPr>
        <p:spPr>
          <a:xfrm>
            <a:off x="1054498" y="735211"/>
            <a:ext cx="3448081" cy="348910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52000" rIns="0" bIns="0" numCol="1" spcCol="0" rtlCol="0" fromWordArt="0" anchor="t" anchorCtr="0" forceAA="0" compatLnSpc="1">
            <a:prstTxWarp prst="textNoShape">
              <a:avLst/>
            </a:prstTxWarp>
            <a:noAutofit/>
          </a:bodyPr>
          <a:lstStyle/>
          <a:p>
            <a:pPr>
              <a:spcBef>
                <a:spcPct val="0"/>
              </a:spcBef>
              <a:spcAft>
                <a:spcPct val="0"/>
              </a:spcAft>
            </a:pPr>
            <a:r>
              <a:rPr kumimoji="1" lang="ja-JP" altLang="en-US" sz="4000" dirty="0">
                <a:solidFill>
                  <a:srgbClr val="FFFFFF"/>
                </a:solidFill>
                <a:latin typeface="Trebuchet MS" panose="020B0603020202020204" pitchFamily="34" charset="0"/>
                <a:ea typeface="Meiryo UI" panose="020B0604030504040204" pitchFamily="50" charset="-128"/>
              </a:rPr>
              <a:t> 目次</a:t>
            </a:r>
            <a:endParaRPr kumimoji="1" lang="en-US" sz="4000" dirty="0">
              <a:solidFill>
                <a:srgbClr val="FFFFFF"/>
              </a:solidFill>
              <a:latin typeface="Trebuchet MS" panose="020B0603020202020204" pitchFamily="34" charset="0"/>
              <a:ea typeface="Meiryo UI" panose="020B0604030504040204" pitchFamily="50" charset="-128"/>
            </a:endParaRPr>
          </a:p>
        </p:txBody>
      </p:sp>
      <p:sp>
        <p:nvSpPr>
          <p:cNvPr id="24" name="Rectangle 23">
            <a:extLst>
              <a:ext uri="{FF2B5EF4-FFF2-40B4-BE49-F238E27FC236}">
                <a16:creationId xmlns:a16="http://schemas.microsoft.com/office/drawing/2014/main" id="{B8C00903-167C-46E5-9B21-3A4C805FC94F}"/>
              </a:ext>
            </a:extLst>
          </p:cNvPr>
          <p:cNvSpPr/>
          <p:nvPr/>
        </p:nvSpPr>
        <p:spPr>
          <a:xfrm>
            <a:off x="4921026" y="347976"/>
            <a:ext cx="6598528" cy="6545826"/>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36000" rIns="91440" bIns="0" numCol="1" spcCol="0" rtlCol="0" fromWordArt="0" anchor="t" anchorCtr="0" forceAA="0" compatLnSpc="1">
            <a:prstTxWarp prst="textNoShape">
              <a:avLst/>
            </a:prstTxWarp>
            <a:spAutoFit/>
          </a:bodyPr>
          <a:lstStyle/>
          <a:p>
            <a:pPr>
              <a:spcBef>
                <a:spcPts val="600"/>
              </a:spcBef>
            </a:pPr>
            <a:r>
              <a:rPr kumimoji="1" lang="en-US" altLang="ja-JP" sz="1600" dirty="0">
                <a:solidFill>
                  <a:schemeClr val="bg1"/>
                </a:solidFill>
                <a:latin typeface="Meiryo UI" panose="020B0604030504040204" pitchFamily="50" charset="-128"/>
                <a:ea typeface="Meiryo UI" panose="020B0604030504040204" pitchFamily="50" charset="-128"/>
              </a:rPr>
              <a:t>0. </a:t>
            </a:r>
            <a:r>
              <a:rPr kumimoji="1" lang="ja-JP" altLang="en-US" sz="1600" dirty="0">
                <a:solidFill>
                  <a:schemeClr val="bg1"/>
                </a:solidFill>
                <a:latin typeface="Meiryo UI" panose="020B0604030504040204" pitchFamily="50" charset="-128"/>
                <a:ea typeface="Meiryo UI" panose="020B0604030504040204" pitchFamily="50" charset="-128"/>
              </a:rPr>
              <a:t>共同申請者内における各主体の役割分担</a:t>
            </a:r>
            <a:endParaRPr kumimoji="1" lang="en-US" altLang="ja-JP" sz="1600" dirty="0">
              <a:solidFill>
                <a:schemeClr val="bg1"/>
              </a:solidFill>
              <a:latin typeface="Meiryo UI" panose="020B0604030504040204" pitchFamily="50" charset="-128"/>
              <a:ea typeface="Meiryo UI" panose="020B0604030504040204" pitchFamily="50" charset="-128"/>
            </a:endParaRPr>
          </a:p>
          <a:p>
            <a:pPr>
              <a:spcBef>
                <a:spcPts val="600"/>
              </a:spcBef>
            </a:pPr>
            <a:r>
              <a:rPr kumimoji="1" lang="en-US" altLang="ja-JP" sz="1600" dirty="0">
                <a:solidFill>
                  <a:schemeClr val="bg1"/>
                </a:solidFill>
                <a:latin typeface="Meiryo UI" panose="020B0604030504040204" pitchFamily="50" charset="-128"/>
                <a:ea typeface="Meiryo UI" panose="020B0604030504040204" pitchFamily="50" charset="-128"/>
              </a:rPr>
              <a:t>1.</a:t>
            </a:r>
            <a:r>
              <a:rPr kumimoji="1" lang="ja-JP" altLang="en-US" sz="1600" dirty="0">
                <a:solidFill>
                  <a:schemeClr val="bg1"/>
                </a:solidFill>
                <a:latin typeface="Meiryo UI" panose="020B0604030504040204" pitchFamily="50" charset="-128"/>
                <a:ea typeface="Meiryo UI" panose="020B0604030504040204" pitchFamily="50" charset="-128"/>
              </a:rPr>
              <a:t>事業戦略・事業計画</a:t>
            </a:r>
            <a:endParaRPr lang="en-US" altLang="ja-JP" sz="1600" dirty="0">
              <a:solidFill>
                <a:schemeClr val="bg1"/>
              </a:solidFill>
              <a:latin typeface="Meiryo UI" panose="020B0604030504040204" pitchFamily="50" charset="-128"/>
              <a:ea typeface="Meiryo UI" panose="020B0604030504040204" pitchFamily="50" charset="-128"/>
              <a:cs typeface="Mangal" panose="02040503050203030202" pitchFamily="18" charset="0"/>
            </a:endParaRPr>
          </a:p>
          <a:p>
            <a:pPr marL="266700">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1</a:t>
            </a:r>
            <a:r>
              <a:rPr kumimoji="1" lang="ja-JP" altLang="en-US" sz="1200" dirty="0">
                <a:solidFill>
                  <a:schemeClr val="bg1"/>
                </a:solidFill>
                <a:latin typeface="Meiryo UI" panose="020B0604030504040204" pitchFamily="50" charset="-128"/>
                <a:ea typeface="Meiryo UI" panose="020B0604030504040204" pitchFamily="50" charset="-128"/>
              </a:rPr>
              <a:t>）産業構造変化に対する認識</a:t>
            </a:r>
            <a:endParaRPr kumimoji="1" lang="en-US" altLang="ja-JP" sz="1200" dirty="0">
              <a:solidFill>
                <a:schemeClr val="bg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2</a:t>
            </a:r>
            <a:r>
              <a:rPr kumimoji="1" lang="ja-JP" altLang="en-US" sz="1200" dirty="0">
                <a:solidFill>
                  <a:schemeClr val="bg1"/>
                </a:solidFill>
                <a:latin typeface="Meiryo UI" panose="020B0604030504040204" pitchFamily="50" charset="-128"/>
                <a:ea typeface="Meiryo UI" panose="020B0604030504040204" pitchFamily="50" charset="-128"/>
              </a:rPr>
              <a:t>）市場のセグメント・ターゲット</a:t>
            </a:r>
            <a:endParaRPr kumimoji="1" lang="en-US" altLang="ja-JP" sz="1200" dirty="0">
              <a:solidFill>
                <a:schemeClr val="bg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3</a:t>
            </a:r>
            <a:r>
              <a:rPr kumimoji="1" lang="ja-JP" altLang="en-US" sz="1200" dirty="0">
                <a:solidFill>
                  <a:schemeClr val="bg1"/>
                </a:solidFill>
                <a:latin typeface="Meiryo UI" panose="020B0604030504040204" pitchFamily="50" charset="-128"/>
                <a:ea typeface="Meiryo UI" panose="020B0604030504040204" pitchFamily="50" charset="-128"/>
              </a:rPr>
              <a:t>）提供価値・ビジネスモデル</a:t>
            </a:r>
            <a:endParaRPr kumimoji="1" lang="en-US" altLang="ja-JP" sz="1200" dirty="0">
              <a:solidFill>
                <a:schemeClr val="bg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4</a:t>
            </a:r>
            <a:r>
              <a:rPr kumimoji="1" lang="ja-JP" altLang="en-US" sz="1200" dirty="0">
                <a:solidFill>
                  <a:schemeClr val="bg1"/>
                </a:solidFill>
                <a:latin typeface="Meiryo UI" panose="020B0604030504040204" pitchFamily="50" charset="-128"/>
                <a:ea typeface="Meiryo UI" panose="020B0604030504040204" pitchFamily="50" charset="-128"/>
              </a:rPr>
              <a:t>）ビジネスモデルの特徴</a:t>
            </a:r>
          </a:p>
          <a:p>
            <a:pPr marL="266700">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5</a:t>
            </a:r>
            <a:r>
              <a:rPr kumimoji="1" lang="ja-JP" altLang="en-US" sz="1200" dirty="0">
                <a:solidFill>
                  <a:schemeClr val="bg1"/>
                </a:solidFill>
                <a:latin typeface="Meiryo UI" panose="020B0604030504040204" pitchFamily="50" charset="-128"/>
                <a:ea typeface="Meiryo UI" panose="020B0604030504040204" pitchFamily="50" charset="-128"/>
              </a:rPr>
              <a:t>）市場獲得に向けたルール形成戦略</a:t>
            </a:r>
            <a:endParaRPr kumimoji="1" lang="ja-JP" altLang="en-US" sz="1200" strike="sngStrike" dirty="0">
              <a:solidFill>
                <a:srgbClr val="0070C0"/>
              </a:solidFill>
              <a:latin typeface="Meiryo UI" panose="020B0604030504040204" pitchFamily="50" charset="-128"/>
              <a:ea typeface="Meiryo UI" panose="020B0604030504040204" pitchFamily="50" charset="-128"/>
            </a:endParaRPr>
          </a:p>
          <a:p>
            <a:pPr marL="266700">
              <a:spcBef>
                <a:spcPts val="600"/>
              </a:spcBef>
            </a:pPr>
            <a:r>
              <a:rPr kumimoji="1" lang="zh-TW" altLang="en-US" sz="1200" dirty="0">
                <a:solidFill>
                  <a:schemeClr val="bg1"/>
                </a:solidFill>
                <a:latin typeface="Meiryo UI" panose="020B0604030504040204" pitchFamily="50" charset="-128"/>
                <a:ea typeface="Meiryo UI" panose="020B0604030504040204" pitchFamily="50" charset="-128"/>
              </a:rPr>
              <a:t>（</a:t>
            </a:r>
            <a:r>
              <a:rPr kumimoji="1" lang="en-US" altLang="zh-TW" sz="1200" dirty="0">
                <a:solidFill>
                  <a:schemeClr val="bg1"/>
                </a:solidFill>
                <a:latin typeface="Meiryo UI" panose="020B0604030504040204" pitchFamily="50" charset="-128"/>
                <a:ea typeface="Meiryo UI" panose="020B0604030504040204" pitchFamily="50" charset="-128"/>
              </a:rPr>
              <a:t>6</a:t>
            </a:r>
            <a:r>
              <a:rPr kumimoji="1" lang="zh-TW" altLang="en-US" sz="1200" dirty="0">
                <a:solidFill>
                  <a:schemeClr val="bg1"/>
                </a:solidFill>
                <a:latin typeface="Meiryo UI" panose="020B0604030504040204" pitchFamily="50" charset="-128"/>
                <a:ea typeface="Meiryo UI" panose="020B0604030504040204" pitchFamily="50" charset="-128"/>
              </a:rPr>
              <a:t>）投資誘発効果</a:t>
            </a:r>
          </a:p>
          <a:p>
            <a:pPr marL="266700">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7</a:t>
            </a:r>
            <a:r>
              <a:rPr kumimoji="1" lang="ja-JP" altLang="en-US" sz="1200" dirty="0">
                <a:solidFill>
                  <a:schemeClr val="bg1"/>
                </a:solidFill>
                <a:latin typeface="Meiryo UI" panose="020B0604030504040204" pitchFamily="50" charset="-128"/>
                <a:ea typeface="Meiryo UI" panose="020B0604030504040204" pitchFamily="50" charset="-128"/>
              </a:rPr>
              <a:t>）事業実施計画（投資計画・投資内訳）</a:t>
            </a:r>
          </a:p>
          <a:p>
            <a:pPr marL="266700">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8</a:t>
            </a: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KPI</a:t>
            </a:r>
            <a:r>
              <a:rPr kumimoji="1" lang="ja-JP" altLang="en-US" sz="1200" dirty="0">
                <a:solidFill>
                  <a:schemeClr val="bg1"/>
                </a:solidFill>
                <a:latin typeface="Meiryo UI" panose="020B0604030504040204" pitchFamily="50" charset="-128"/>
                <a:ea typeface="Meiryo UI" panose="020B0604030504040204" pitchFamily="50" charset="-128"/>
              </a:rPr>
              <a:t>の目標達成に向けた計画</a:t>
            </a:r>
          </a:p>
          <a:p>
            <a:pPr marL="266700">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9</a:t>
            </a:r>
            <a:r>
              <a:rPr kumimoji="1" lang="ja-JP" altLang="en-US" sz="1200" dirty="0">
                <a:solidFill>
                  <a:schemeClr val="bg1"/>
                </a:solidFill>
                <a:latin typeface="Meiryo UI" panose="020B0604030504040204" pitchFamily="50" charset="-128"/>
                <a:ea typeface="Meiryo UI" panose="020B0604030504040204" pitchFamily="50" charset="-128"/>
              </a:rPr>
              <a:t>）将来の自立化に向けた計画</a:t>
            </a:r>
          </a:p>
          <a:p>
            <a:pPr marL="266700">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10</a:t>
            </a:r>
            <a:r>
              <a:rPr kumimoji="1" lang="ja-JP" altLang="en-US" sz="1200" dirty="0">
                <a:solidFill>
                  <a:schemeClr val="bg1"/>
                </a:solidFill>
                <a:latin typeface="Meiryo UI" panose="020B0604030504040204" pitchFamily="50" charset="-128"/>
                <a:ea typeface="Meiryo UI" panose="020B0604030504040204" pitchFamily="50" charset="-128"/>
              </a:rPr>
              <a:t>）需要家の巻き込みに向けた努力</a:t>
            </a:r>
          </a:p>
          <a:p>
            <a:pPr marL="266700">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11</a:t>
            </a:r>
            <a:r>
              <a:rPr kumimoji="1" lang="ja-JP" altLang="en-US" sz="1200" dirty="0">
                <a:solidFill>
                  <a:schemeClr val="bg1"/>
                </a:solidFill>
                <a:latin typeface="Meiryo UI" panose="020B0604030504040204" pitchFamily="50" charset="-128"/>
                <a:ea typeface="Meiryo UI" panose="020B0604030504040204" pitchFamily="50" charset="-128"/>
              </a:rPr>
              <a:t>）想定されるリスク要因と対処方針　　</a:t>
            </a:r>
            <a:endParaRPr kumimoji="1" lang="en-US" altLang="ja-JP" sz="1200" dirty="0">
              <a:solidFill>
                <a:schemeClr val="bg1"/>
              </a:solidFill>
              <a:latin typeface="Meiryo UI" panose="020B0604030504040204" pitchFamily="50" charset="-128"/>
              <a:ea typeface="Meiryo UI" panose="020B0604030504040204" pitchFamily="50" charset="-128"/>
            </a:endParaRPr>
          </a:p>
          <a:p>
            <a:pPr marL="0" lvl="3">
              <a:spcBef>
                <a:spcPts val="600"/>
              </a:spcBef>
            </a:pPr>
            <a:r>
              <a:rPr kumimoji="1" lang="en-US" altLang="ja-JP" sz="1600" dirty="0">
                <a:solidFill>
                  <a:schemeClr val="bg1"/>
                </a:solidFill>
                <a:latin typeface="Meiryo UI" panose="020B0604030504040204" pitchFamily="50" charset="-128"/>
                <a:ea typeface="Meiryo UI" panose="020B0604030504040204" pitchFamily="50" charset="-128"/>
              </a:rPr>
              <a:t>2. </a:t>
            </a:r>
            <a:r>
              <a:rPr kumimoji="1" lang="ja-JP" altLang="en-US" sz="1600" dirty="0">
                <a:solidFill>
                  <a:schemeClr val="bg1"/>
                </a:solidFill>
                <a:latin typeface="Meiryo UI" panose="020B0604030504040204" pitchFamily="50" charset="-128"/>
                <a:ea typeface="Meiryo UI" panose="020B0604030504040204" pitchFamily="50" charset="-128"/>
              </a:rPr>
              <a:t>排出削減への貢献</a:t>
            </a:r>
            <a:endParaRPr kumimoji="1" lang="en-US" altLang="ja-JP" sz="1600" dirty="0">
              <a:solidFill>
                <a:schemeClr val="bg1"/>
              </a:solidFill>
              <a:latin typeface="Meiryo UI" panose="020B0604030504040204" pitchFamily="50" charset="-128"/>
              <a:ea typeface="Meiryo UI" panose="020B0604030504040204" pitchFamily="50" charset="-128"/>
            </a:endParaRPr>
          </a:p>
          <a:p>
            <a:pPr marL="0" lvl="3">
              <a:spcBef>
                <a:spcPts val="600"/>
              </a:spcBef>
            </a:pPr>
            <a:r>
              <a:rPr kumimoji="1" lang="en-US" altLang="ja-JP" sz="1600" dirty="0">
                <a:solidFill>
                  <a:schemeClr val="bg1"/>
                </a:solidFill>
                <a:latin typeface="Meiryo UI" panose="020B0604030504040204" pitchFamily="50" charset="-128"/>
                <a:ea typeface="Meiryo UI" panose="020B0604030504040204" pitchFamily="50" charset="-128"/>
              </a:rPr>
              <a:t>3. </a:t>
            </a:r>
            <a:r>
              <a:rPr kumimoji="1" lang="ja-JP" altLang="en-US" sz="1600" dirty="0">
                <a:solidFill>
                  <a:schemeClr val="bg1"/>
                </a:solidFill>
                <a:latin typeface="Meiryo UI" panose="020B0604030504040204" pitchFamily="50" charset="-128"/>
                <a:ea typeface="Meiryo UI" panose="020B0604030504040204" pitchFamily="50" charset="-128"/>
              </a:rPr>
              <a:t>民間企業のみでは投資判断が真に困難な事業への適格性</a:t>
            </a:r>
            <a:endParaRPr kumimoji="1" lang="en-US" altLang="ja-JP" sz="1600" dirty="0">
              <a:solidFill>
                <a:schemeClr val="bg1"/>
              </a:solidFill>
              <a:latin typeface="Meiryo UI" panose="020B0604030504040204" pitchFamily="50" charset="-128"/>
              <a:ea typeface="Meiryo UI" panose="020B0604030504040204" pitchFamily="50" charset="-128"/>
            </a:endParaRPr>
          </a:p>
          <a:p>
            <a:pPr marL="266700">
              <a:spcBef>
                <a:spcPts val="600"/>
              </a:spcBef>
            </a:pPr>
            <a:r>
              <a:rPr kumimoji="1" lang="zh-TW" altLang="en-US" sz="1200" dirty="0">
                <a:solidFill>
                  <a:schemeClr val="bg1"/>
                </a:solidFill>
                <a:latin typeface="Meiryo UI" panose="020B0604030504040204" pitchFamily="50" charset="-128"/>
                <a:ea typeface="Meiryo UI" panose="020B0604030504040204" pitchFamily="50" charset="-128"/>
              </a:rPr>
              <a:t>（</a:t>
            </a:r>
            <a:r>
              <a:rPr kumimoji="1" lang="en-US" altLang="zh-TW" sz="1200" dirty="0">
                <a:solidFill>
                  <a:schemeClr val="bg1"/>
                </a:solidFill>
                <a:latin typeface="Meiryo UI" panose="020B0604030504040204" pitchFamily="50" charset="-128"/>
                <a:ea typeface="Meiryo UI" panose="020B0604030504040204" pitchFamily="50" charset="-128"/>
              </a:rPr>
              <a:t>1</a:t>
            </a:r>
            <a:r>
              <a:rPr kumimoji="1" lang="zh-TW" altLang="en-US" sz="1200" dirty="0">
                <a:solidFill>
                  <a:schemeClr val="bg1"/>
                </a:solidFill>
                <a:latin typeface="Meiryo UI" panose="020B0604030504040204" pitchFamily="50" charset="-128"/>
                <a:ea typeface="Meiryo UI" panose="020B0604030504040204" pitchFamily="50" charset="-128"/>
              </a:rPr>
              <a:t>）経済的基準</a:t>
            </a:r>
          </a:p>
          <a:p>
            <a:pPr marL="266700">
              <a:spcBef>
                <a:spcPts val="600"/>
              </a:spcBef>
            </a:pPr>
            <a:r>
              <a:rPr kumimoji="1" lang="zh-TW" altLang="en-US" sz="1200" dirty="0">
                <a:solidFill>
                  <a:schemeClr val="bg1"/>
                </a:solidFill>
                <a:latin typeface="Meiryo UI" panose="020B0604030504040204" pitchFamily="50" charset="-128"/>
                <a:ea typeface="Meiryo UI" panose="020B0604030504040204" pitchFamily="50" charset="-128"/>
              </a:rPr>
              <a:t>（</a:t>
            </a:r>
            <a:r>
              <a:rPr kumimoji="1" lang="en-US" altLang="zh-TW" sz="1200" dirty="0">
                <a:solidFill>
                  <a:schemeClr val="bg1"/>
                </a:solidFill>
                <a:latin typeface="Meiryo UI" panose="020B0604030504040204" pitchFamily="50" charset="-128"/>
                <a:ea typeface="Meiryo UI" panose="020B0604030504040204" pitchFamily="50" charset="-128"/>
              </a:rPr>
              <a:t>2</a:t>
            </a:r>
            <a:r>
              <a:rPr kumimoji="1" lang="zh-TW" altLang="en-US" sz="1200" dirty="0">
                <a:solidFill>
                  <a:schemeClr val="bg1"/>
                </a:solidFill>
                <a:latin typeface="Meiryo UI" panose="020B0604030504040204" pitchFamily="50" charset="-128"/>
                <a:ea typeface="Meiryo UI" panose="020B0604030504040204" pitchFamily="50" charset="-128"/>
              </a:rPr>
              <a:t>）技術的基準</a:t>
            </a:r>
          </a:p>
          <a:p>
            <a:pPr marL="266700">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3</a:t>
            </a:r>
            <a:r>
              <a:rPr kumimoji="1" lang="ja-JP" altLang="en-US" sz="1200" dirty="0">
                <a:solidFill>
                  <a:schemeClr val="bg1"/>
                </a:solidFill>
                <a:latin typeface="Meiryo UI" panose="020B0604030504040204" pitchFamily="50" charset="-128"/>
                <a:ea typeface="Meiryo UI" panose="020B0604030504040204" pitchFamily="50" charset="-128"/>
              </a:rPr>
              <a:t>）その他定性的基準</a:t>
            </a:r>
            <a:endParaRPr kumimoji="1" lang="en-US" altLang="ja-JP" sz="1200" dirty="0">
              <a:solidFill>
                <a:schemeClr val="bg1"/>
              </a:solidFill>
              <a:latin typeface="Meiryo UI" panose="020B0604030504040204" pitchFamily="50" charset="-128"/>
              <a:ea typeface="Meiryo UI" panose="020B0604030504040204" pitchFamily="50" charset="-128"/>
            </a:endParaRPr>
          </a:p>
          <a:p>
            <a:pPr marL="0" lvl="3">
              <a:spcBef>
                <a:spcPts val="600"/>
              </a:spcBef>
            </a:pPr>
            <a:r>
              <a:rPr kumimoji="1" lang="en-US" altLang="ja-JP" sz="1600" dirty="0">
                <a:solidFill>
                  <a:schemeClr val="bg1"/>
                </a:solidFill>
                <a:latin typeface="Meiryo UI" panose="020B0604030504040204" pitchFamily="50" charset="-128"/>
                <a:ea typeface="Meiryo UI" panose="020B0604030504040204" pitchFamily="50" charset="-128"/>
              </a:rPr>
              <a:t>4. </a:t>
            </a:r>
            <a:r>
              <a:rPr lang="ja-JP" altLang="en-US" sz="1600" dirty="0">
                <a:solidFill>
                  <a:schemeClr val="bg1"/>
                </a:solidFill>
                <a:latin typeface="Meiryo UI" panose="020B0604030504040204" pitchFamily="50" charset="-128"/>
                <a:ea typeface="Meiryo UI" panose="020B0604030504040204" pitchFamily="50" charset="-128"/>
                <a:cs typeface="Mangal" panose="02040503050203030202" pitchFamily="18" charset="0"/>
              </a:rPr>
              <a:t>経営層のコミット</a:t>
            </a:r>
          </a:p>
          <a:p>
            <a:pPr marL="266700">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1</a:t>
            </a:r>
            <a:r>
              <a:rPr kumimoji="1" lang="ja-JP" altLang="en-US" sz="1200" dirty="0">
                <a:solidFill>
                  <a:schemeClr val="bg1"/>
                </a:solidFill>
                <a:latin typeface="Meiryo UI" panose="020B0604030504040204" pitchFamily="50" charset="-128"/>
                <a:ea typeface="Meiryo UI" panose="020B0604030504040204" pitchFamily="50" charset="-128"/>
              </a:rPr>
              <a:t>）組織内の事業推進体制</a:t>
            </a:r>
            <a:endParaRPr kumimoji="1" lang="en-US" altLang="ja-JP" sz="1200" dirty="0">
              <a:solidFill>
                <a:schemeClr val="bg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2</a:t>
            </a:r>
            <a:r>
              <a:rPr kumimoji="1" lang="ja-JP" altLang="en-US" sz="1200" dirty="0">
                <a:solidFill>
                  <a:schemeClr val="bg1"/>
                </a:solidFill>
                <a:latin typeface="Meiryo UI" panose="020B0604030504040204" pitchFamily="50" charset="-128"/>
                <a:ea typeface="Meiryo UI" panose="020B0604030504040204" pitchFamily="50" charset="-128"/>
              </a:rPr>
              <a:t>）経営者等の事業への関与</a:t>
            </a:r>
            <a:endParaRPr kumimoji="1" lang="en-US" altLang="ja-JP" sz="1200" dirty="0">
              <a:solidFill>
                <a:schemeClr val="bg1"/>
              </a:solidFill>
              <a:latin typeface="Meiryo UI" panose="020B0604030504040204" pitchFamily="50" charset="-128"/>
              <a:ea typeface="Meiryo UI" panose="020B0604030504040204" pitchFamily="50" charset="-128"/>
            </a:endParaRPr>
          </a:p>
          <a:p>
            <a:pPr marL="266700">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3</a:t>
            </a:r>
            <a:r>
              <a:rPr kumimoji="1" lang="ja-JP" altLang="en-US" sz="1200" dirty="0">
                <a:solidFill>
                  <a:schemeClr val="bg1"/>
                </a:solidFill>
                <a:latin typeface="Meiryo UI" panose="020B0604030504040204" pitchFamily="50" charset="-128"/>
                <a:ea typeface="Meiryo UI" panose="020B0604030504040204" pitchFamily="50" charset="-128"/>
              </a:rPr>
              <a:t>）事業推進体制の確保</a:t>
            </a:r>
          </a:p>
          <a:p>
            <a:pPr marL="266700">
              <a:spcBef>
                <a:spcPts val="600"/>
              </a:spcBef>
            </a:pPr>
            <a:r>
              <a:rPr kumimoji="1" lang="ja-JP" altLang="en-US" sz="1200" dirty="0">
                <a:solidFill>
                  <a:schemeClr val="bg1"/>
                </a:solidFill>
                <a:latin typeface="Meiryo UI" panose="020B0604030504040204" pitchFamily="50" charset="-128"/>
                <a:ea typeface="Meiryo UI" panose="020B0604030504040204" pitchFamily="50" charset="-128"/>
              </a:rPr>
              <a:t>（</a:t>
            </a:r>
            <a:r>
              <a:rPr kumimoji="1" lang="en-US" altLang="ja-JP" sz="1200" dirty="0">
                <a:solidFill>
                  <a:schemeClr val="bg1"/>
                </a:solidFill>
                <a:latin typeface="Meiryo UI" panose="020B0604030504040204" pitchFamily="50" charset="-128"/>
                <a:ea typeface="Meiryo UI" panose="020B0604030504040204" pitchFamily="50" charset="-128"/>
              </a:rPr>
              <a:t>4</a:t>
            </a:r>
            <a:r>
              <a:rPr kumimoji="1" lang="ja-JP" altLang="en-US" sz="1200" dirty="0">
                <a:solidFill>
                  <a:schemeClr val="bg1"/>
                </a:solidFill>
                <a:latin typeface="Meiryo UI" panose="020B0604030504040204" pitchFamily="50" charset="-128"/>
                <a:ea typeface="Meiryo UI" panose="020B0604030504040204" pitchFamily="50" charset="-128"/>
              </a:rPr>
              <a:t>）経営戦略における事業の位置づけ</a:t>
            </a:r>
          </a:p>
          <a:p>
            <a:pPr marL="266700">
              <a:spcBef>
                <a:spcPts val="600"/>
              </a:spcBef>
            </a:pPr>
            <a:endParaRPr kumimoji="1" lang="ja-JP" altLang="en-US" sz="1200" dirty="0">
              <a:solidFill>
                <a:schemeClr val="bg1"/>
              </a:solidFill>
              <a:latin typeface="Meiryo UI" panose="020B0604030504040204" pitchFamily="50" charset="-128"/>
              <a:ea typeface="Meiryo UI" panose="020B0604030504040204" pitchFamily="50" charset="-128"/>
            </a:endParaRPr>
          </a:p>
        </p:txBody>
      </p:sp>
    </p:spTree>
    <p:custDataLst>
      <p:tags r:id="rId1"/>
    </p:custDataLst>
    <p:extLst>
      <p:ext uri="{BB962C8B-B14F-4D97-AF65-F5344CB8AC3E}">
        <p14:creationId xmlns:p14="http://schemas.microsoft.com/office/powerpoint/2010/main" val="15387825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4317DD1-E762-45B1-9691-5A674889553C}"/>
              </a:ext>
            </a:extLst>
          </p:cNvPr>
          <p:cNvSpPr/>
          <p:nvPr>
            <p:custDataLst>
              <p:tags r:id="rId2"/>
            </p:custDataLst>
          </p:nvPr>
        </p:nvSpPr>
        <p:spPr>
          <a:xfrm>
            <a:off x="514760" y="-17264"/>
            <a:ext cx="11162480" cy="348910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52000" rIns="0" bIns="0" numCol="1" spcCol="0" rtlCol="0" fromWordArt="0" anchor="t" anchorCtr="0" forceAA="0" compatLnSpc="1">
            <a:prstTxWarp prst="textNoShape">
              <a:avLst/>
            </a:prstTxWarp>
            <a:noAutofit/>
          </a:bodyPr>
          <a:lstStyle/>
          <a:p>
            <a:pPr>
              <a:spcBef>
                <a:spcPct val="0"/>
              </a:spcBef>
              <a:spcAft>
                <a:spcPct val="0"/>
              </a:spcAft>
            </a:pPr>
            <a:r>
              <a:rPr kumimoji="1" lang="ja-JP" altLang="en-US" sz="4000" dirty="0">
                <a:solidFill>
                  <a:srgbClr val="FFFFFF"/>
                </a:solidFill>
                <a:latin typeface="Trebuchet MS" panose="020B0603020202020204" pitchFamily="34" charset="0"/>
                <a:ea typeface="Meiryo UI" panose="020B0604030504040204" pitchFamily="50" charset="-128"/>
              </a:rPr>
              <a:t>（参考）審査項目と実施計画内の各項目との関係性</a:t>
            </a:r>
            <a:endParaRPr kumimoji="1" lang="en-US" sz="4000" dirty="0">
              <a:solidFill>
                <a:srgbClr val="FFFFFF"/>
              </a:solidFill>
              <a:latin typeface="Trebuchet MS" panose="020B0603020202020204" pitchFamily="34" charset="0"/>
              <a:ea typeface="Meiryo UI" panose="020B0604030504040204" pitchFamily="50" charset="-128"/>
            </a:endParaRPr>
          </a:p>
        </p:txBody>
      </p:sp>
      <p:graphicFrame>
        <p:nvGraphicFramePr>
          <p:cNvPr id="3" name="表 2">
            <a:extLst>
              <a:ext uri="{FF2B5EF4-FFF2-40B4-BE49-F238E27FC236}">
                <a16:creationId xmlns:a16="http://schemas.microsoft.com/office/drawing/2014/main" id="{58776C0B-B140-9494-02A6-0390D16474FD}"/>
              </a:ext>
            </a:extLst>
          </p:cNvPr>
          <p:cNvGraphicFramePr>
            <a:graphicFrameLocks noGrp="1"/>
          </p:cNvGraphicFramePr>
          <p:nvPr>
            <p:extLst>
              <p:ext uri="{D42A27DB-BD31-4B8C-83A1-F6EECF244321}">
                <p14:modId xmlns:p14="http://schemas.microsoft.com/office/powerpoint/2010/main" val="2593011366"/>
              </p:ext>
            </p:extLst>
          </p:nvPr>
        </p:nvGraphicFramePr>
        <p:xfrm>
          <a:off x="246000" y="896393"/>
          <a:ext cx="11700000" cy="5773500"/>
        </p:xfrm>
        <a:graphic>
          <a:graphicData uri="http://schemas.openxmlformats.org/drawingml/2006/table">
            <a:tbl>
              <a:tblPr firstRow="1" bandRow="1">
                <a:tableStyleId>{F5AB1C69-6EDB-4FF4-983F-18BD219EF322}</a:tableStyleId>
              </a:tblPr>
              <a:tblGrid>
                <a:gridCol w="5076000">
                  <a:extLst>
                    <a:ext uri="{9D8B030D-6E8A-4147-A177-3AD203B41FA5}">
                      <a16:colId xmlns:a16="http://schemas.microsoft.com/office/drawing/2014/main" val="2723361595"/>
                    </a:ext>
                  </a:extLst>
                </a:gridCol>
                <a:gridCol w="6624000">
                  <a:extLst>
                    <a:ext uri="{9D8B030D-6E8A-4147-A177-3AD203B41FA5}">
                      <a16:colId xmlns:a16="http://schemas.microsoft.com/office/drawing/2014/main" val="573315846"/>
                    </a:ext>
                  </a:extLst>
                </a:gridCol>
              </a:tblGrid>
              <a:tr h="0">
                <a:tc>
                  <a:txBody>
                    <a:bodyPr/>
                    <a:lstStyle/>
                    <a:p>
                      <a:pPr algn="ctr"/>
                      <a:r>
                        <a:rPr kumimoji="1" lang="ja-JP" altLang="en-US" sz="1200" dirty="0">
                          <a:latin typeface="Meiryo UI" panose="020B0604030504040204" pitchFamily="50" charset="-128"/>
                          <a:ea typeface="Meiryo UI" panose="020B0604030504040204" pitchFamily="50" charset="-128"/>
                        </a:rPr>
                        <a:t>審査項目</a:t>
                      </a:r>
                    </a:p>
                  </a:txBody>
                  <a:tcPr marL="36000" marR="36000" marT="14400" marB="10800"/>
                </a:tc>
                <a:tc>
                  <a:txBody>
                    <a:bodyPr/>
                    <a:lstStyle/>
                    <a:p>
                      <a:pPr algn="ctr"/>
                      <a:r>
                        <a:rPr kumimoji="1" lang="ja-JP" altLang="en-US" sz="1200" dirty="0">
                          <a:latin typeface="Meiryo UI" panose="020B0604030504040204" pitchFamily="50" charset="-128"/>
                          <a:ea typeface="Meiryo UI" panose="020B0604030504040204" pitchFamily="50" charset="-128"/>
                        </a:rPr>
                        <a:t>間接補助事業の実施計画内の該当項目</a:t>
                      </a:r>
                    </a:p>
                  </a:txBody>
                  <a:tcPr marL="36000" marR="36000" marT="14400" marB="10800"/>
                </a:tc>
                <a:extLst>
                  <a:ext uri="{0D108BD9-81ED-4DB2-BD59-A6C34878D82A}">
                    <a16:rowId xmlns:a16="http://schemas.microsoft.com/office/drawing/2014/main" val="4131737282"/>
                  </a:ext>
                </a:extLst>
              </a:tr>
              <a:tr h="0">
                <a:tc>
                  <a:txBody>
                    <a:bodyPr/>
                    <a:lstStyle/>
                    <a:p>
                      <a:pPr algn="just" fontAlgn="ctr"/>
                      <a:r>
                        <a:rPr lang="ja-JP" sz="1050" b="0" i="0" u="none" strike="noStrike" dirty="0">
                          <a:solidFill>
                            <a:srgbClr val="000000"/>
                          </a:solidFill>
                          <a:effectLst/>
                          <a:latin typeface="Meiryo UI" panose="020B0604030504040204" pitchFamily="50" charset="-128"/>
                          <a:ea typeface="Meiryo UI" panose="020B0604030504040204" pitchFamily="50" charset="-128"/>
                        </a:rPr>
                        <a:t>①基本的事項の審査</a:t>
                      </a:r>
                    </a:p>
                  </a:txBody>
                  <a:tcPr marL="36000" marR="36000" marT="14400" marB="10800" anchor="ctr"/>
                </a:tc>
                <a:tc>
                  <a:txBody>
                    <a:bodyPr/>
                    <a:lstStyle/>
                    <a:p>
                      <a:r>
                        <a:rPr kumimoji="1" lang="ja-JP" altLang="en-US" sz="1050" dirty="0">
                          <a:solidFill>
                            <a:schemeClr val="tx1"/>
                          </a:solidFill>
                          <a:latin typeface="Meiryo UI" panose="020B0604030504040204" pitchFamily="50" charset="-128"/>
                          <a:ea typeface="Meiryo UI" panose="020B0604030504040204" pitchFamily="50" charset="-128"/>
                        </a:rPr>
                        <a:t>－</a:t>
                      </a:r>
                    </a:p>
                  </a:txBody>
                  <a:tcPr marL="36000" marR="36000" marT="14400" marB="10800"/>
                </a:tc>
                <a:extLst>
                  <a:ext uri="{0D108BD9-81ED-4DB2-BD59-A6C34878D82A}">
                    <a16:rowId xmlns:a16="http://schemas.microsoft.com/office/drawing/2014/main" val="4281728465"/>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ア．基本的要件（必須項目）</a:t>
                      </a:r>
                    </a:p>
                  </a:txBody>
                  <a:tcPr marL="36000" marR="36000" marT="14400" marB="10800"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１</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 （</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）事業実施計画（投資計画・投資内訳）、（</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a:t>
                      </a:r>
                      <a:r>
                        <a:rPr kumimoji="1" lang="en-US" altLang="ja-JP" sz="1050" dirty="0">
                          <a:solidFill>
                            <a:schemeClr val="tx1"/>
                          </a:solidFill>
                          <a:latin typeface="Meiryo UI" panose="020B0604030504040204" pitchFamily="50" charset="-128"/>
                          <a:ea typeface="Meiryo UI" panose="020B0604030504040204" pitchFamily="50" charset="-128"/>
                        </a:rPr>
                        <a:t>KPI</a:t>
                      </a:r>
                      <a:r>
                        <a:rPr kumimoji="1" lang="ja-JP" altLang="en-US" sz="1050" dirty="0">
                          <a:solidFill>
                            <a:schemeClr val="tx1"/>
                          </a:solidFill>
                          <a:latin typeface="Meiryo UI" panose="020B0604030504040204" pitchFamily="50" charset="-128"/>
                          <a:ea typeface="Meiryo UI" panose="020B0604030504040204" pitchFamily="50" charset="-128"/>
                        </a:rPr>
                        <a:t>の目標達成に向けた計画、４</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 （４）経営戦略における事業の位置づけ</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様式第１・第２、様式第３別添１、様式第２添付書類</a:t>
                      </a:r>
                    </a:p>
                  </a:txBody>
                  <a:tcPr marL="36000" marR="36000" marT="14400" marB="10800"/>
                </a:tc>
                <a:extLst>
                  <a:ext uri="{0D108BD9-81ED-4DB2-BD59-A6C34878D82A}">
                    <a16:rowId xmlns:a16="http://schemas.microsoft.com/office/drawing/2014/main" val="1538735305"/>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イ</a:t>
                      </a:r>
                      <a:r>
                        <a:rPr lang="ja-JP" sz="1050" b="0" i="0" u="none" strike="noStrike">
                          <a:solidFill>
                            <a:srgbClr val="000000"/>
                          </a:solidFill>
                          <a:effectLst/>
                          <a:latin typeface="Meiryo UI" panose="020B0604030504040204" pitchFamily="50" charset="-128"/>
                          <a:ea typeface="Meiryo UI" panose="020B0604030504040204" pitchFamily="50" charset="-128"/>
                        </a:rPr>
                        <a:t>．適格性（</a:t>
                      </a:r>
                      <a:r>
                        <a:rPr lang="ja-JP" sz="1050" b="0" i="0" u="none" strike="noStrike" dirty="0">
                          <a:solidFill>
                            <a:srgbClr val="000000"/>
                          </a:solidFill>
                          <a:effectLst/>
                          <a:latin typeface="Meiryo UI" panose="020B0604030504040204" pitchFamily="50" charset="-128"/>
                          <a:ea typeface="Meiryo UI" panose="020B0604030504040204" pitchFamily="50" charset="-128"/>
                        </a:rPr>
                        <a:t>必須項目）</a:t>
                      </a:r>
                    </a:p>
                  </a:txBody>
                  <a:tcPr marL="36000" marR="36000" marT="14400" marB="10800"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dirty="0">
                          <a:solidFill>
                            <a:schemeClr val="tx1"/>
                          </a:solidFill>
                          <a:latin typeface="Meiryo UI" panose="020B0604030504040204" pitchFamily="50" charset="-128"/>
                          <a:ea typeface="Meiryo UI" panose="020B0604030504040204" pitchFamily="50" charset="-128"/>
                        </a:rPr>
                        <a:t>0. </a:t>
                      </a:r>
                      <a:r>
                        <a:rPr kumimoji="1" lang="ja-JP" altLang="en-US" sz="1050" dirty="0">
                          <a:solidFill>
                            <a:schemeClr val="tx1"/>
                          </a:solidFill>
                          <a:latin typeface="Meiryo UI" panose="020B0604030504040204" pitchFamily="50" charset="-128"/>
                          <a:ea typeface="Meiryo UI" panose="020B0604030504040204" pitchFamily="50" charset="-128"/>
                        </a:rPr>
                        <a:t>共同申請者内における各主体の役割分担、４</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 （１）組織内の事業推進体制</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様式第１・第２・第４、様式第３別添３、様式第２添付書類</a:t>
                      </a:r>
                    </a:p>
                  </a:txBody>
                  <a:tcPr marL="36000" marR="36000" marT="14400" marB="10800"/>
                </a:tc>
                <a:extLst>
                  <a:ext uri="{0D108BD9-81ED-4DB2-BD59-A6C34878D82A}">
                    <a16:rowId xmlns:a16="http://schemas.microsoft.com/office/drawing/2014/main" val="4178864527"/>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ウ．間接補助事業の実施体制（必須項目）</a:t>
                      </a:r>
                    </a:p>
                  </a:txBody>
                  <a:tcPr marL="36000" marR="36000" marT="14400" marB="10800" anchor="ctr"/>
                </a:tc>
                <a:tc>
                  <a:txBody>
                    <a:bodyPr/>
                    <a:lstStyle/>
                    <a:p>
                      <a:pPr marL="171450" indent="-171450">
                        <a:buFont typeface="Arial" panose="020B0604020202020204" pitchFamily="34" charset="0"/>
                        <a:buChar char="•"/>
                      </a:pPr>
                      <a:r>
                        <a:rPr kumimoji="1" lang="en-US" altLang="ja-JP" sz="1050" dirty="0">
                          <a:solidFill>
                            <a:schemeClr val="tx1"/>
                          </a:solidFill>
                          <a:latin typeface="Meiryo UI" panose="020B0604030504040204" pitchFamily="50" charset="-128"/>
                          <a:ea typeface="Meiryo UI" panose="020B0604030504040204" pitchFamily="50" charset="-128"/>
                        </a:rPr>
                        <a:t>0. </a:t>
                      </a:r>
                      <a:r>
                        <a:rPr kumimoji="1" lang="ja-JP" altLang="en-US" sz="1050" dirty="0">
                          <a:solidFill>
                            <a:schemeClr val="tx1"/>
                          </a:solidFill>
                          <a:latin typeface="Meiryo UI" panose="020B0604030504040204" pitchFamily="50" charset="-128"/>
                          <a:ea typeface="Meiryo UI" panose="020B0604030504040204" pitchFamily="50" charset="-128"/>
                        </a:rPr>
                        <a:t>共同申請者内における各主体の役割分担、</a:t>
                      </a:r>
                      <a:r>
                        <a:rPr kumimoji="1" lang="en-US" altLang="ja-JP" sz="1050" dirty="0">
                          <a:solidFill>
                            <a:schemeClr val="tx1"/>
                          </a:solidFill>
                          <a:latin typeface="Meiryo UI" panose="020B0604030504040204" pitchFamily="50" charset="-128"/>
                          <a:ea typeface="Meiryo UI" panose="020B0604030504040204" pitchFamily="50" charset="-128"/>
                        </a:rPr>
                        <a:t>4. </a:t>
                      </a:r>
                      <a:r>
                        <a:rPr kumimoji="1" lang="ja-JP" altLang="en-US" sz="1050" dirty="0">
                          <a:solidFill>
                            <a:schemeClr val="tx1"/>
                          </a:solidFill>
                          <a:latin typeface="Meiryo UI" panose="020B0604030504040204" pitchFamily="50" charset="-128"/>
                          <a:ea typeface="Meiryo UI" panose="020B0604030504040204" pitchFamily="50" charset="-128"/>
                        </a:rPr>
                        <a:t>（</a:t>
                      </a:r>
                      <a:r>
                        <a:rPr kumimoji="1" lang="en-US" altLang="ja-JP" sz="1050" dirty="0">
                          <a:solidFill>
                            <a:schemeClr val="tx1"/>
                          </a:solidFill>
                          <a:latin typeface="Meiryo UI" panose="020B0604030504040204" pitchFamily="50" charset="-128"/>
                          <a:ea typeface="Meiryo UI" panose="020B0604030504040204" pitchFamily="50" charset="-128"/>
                        </a:rPr>
                        <a:t>1</a:t>
                      </a:r>
                      <a:r>
                        <a:rPr kumimoji="1" lang="ja-JP" altLang="en-US" sz="1050" dirty="0">
                          <a:solidFill>
                            <a:schemeClr val="tx1"/>
                          </a:solidFill>
                          <a:latin typeface="Meiryo UI" panose="020B0604030504040204" pitchFamily="50" charset="-128"/>
                          <a:ea typeface="Meiryo UI" panose="020B0604030504040204" pitchFamily="50" charset="-128"/>
                        </a:rPr>
                        <a:t>）組織内の事業推進体制</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様式第２添付書類</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marL="36000" marR="36000" marT="14400" marB="10800"/>
                </a:tc>
                <a:extLst>
                  <a:ext uri="{0D108BD9-81ED-4DB2-BD59-A6C34878D82A}">
                    <a16:rowId xmlns:a16="http://schemas.microsoft.com/office/drawing/2014/main" val="2289874663"/>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エ．経営層のコミット（必須項目）</a:t>
                      </a:r>
                    </a:p>
                  </a:txBody>
                  <a:tcPr marL="36000" marR="36000" marT="14400" marB="10800" anchor="ctr"/>
                </a:tc>
                <a:tc>
                  <a:txBody>
                    <a:bodyPr/>
                    <a:lstStyle/>
                    <a:p>
                      <a:pPr marL="171450" indent="-171450">
                        <a:buFont typeface="Arial" panose="020B0604020202020204" pitchFamily="34" charset="0"/>
                        <a:buChar char="•"/>
                      </a:pPr>
                      <a:r>
                        <a:rPr kumimoji="1" lang="en-US" altLang="ja-JP" sz="1050" dirty="0">
                          <a:solidFill>
                            <a:schemeClr val="tx1"/>
                          </a:solidFill>
                          <a:latin typeface="Meiryo UI" panose="020B0604030504040204" pitchFamily="50" charset="-128"/>
                          <a:ea typeface="Meiryo UI" panose="020B0604030504040204" pitchFamily="50" charset="-128"/>
                        </a:rPr>
                        <a:t>4. </a:t>
                      </a:r>
                      <a:r>
                        <a:rPr kumimoji="1" lang="ja-JP" altLang="en-US" sz="1050" dirty="0">
                          <a:solidFill>
                            <a:schemeClr val="tx1"/>
                          </a:solidFill>
                          <a:latin typeface="Meiryo UI" panose="020B0604030504040204" pitchFamily="50" charset="-128"/>
                          <a:ea typeface="Meiryo UI" panose="020B0604030504040204" pitchFamily="50" charset="-128"/>
                        </a:rPr>
                        <a:t>経営層のコミット</a:t>
                      </a:r>
                    </a:p>
                  </a:txBody>
                  <a:tcPr marL="36000" marR="36000" marT="14400" marB="10800"/>
                </a:tc>
                <a:extLst>
                  <a:ext uri="{0D108BD9-81ED-4DB2-BD59-A6C34878D82A}">
                    <a16:rowId xmlns:a16="http://schemas.microsoft.com/office/drawing/2014/main" val="3767391948"/>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オ．財務の健全性（必須項目）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なし（様式第２）</a:t>
                      </a:r>
                    </a:p>
                  </a:txBody>
                  <a:tcPr marL="36000" marR="36000" marT="14400" marB="10800"/>
                </a:tc>
                <a:extLst>
                  <a:ext uri="{0D108BD9-81ED-4DB2-BD59-A6C34878D82A}">
                    <a16:rowId xmlns:a16="http://schemas.microsoft.com/office/drawing/2014/main" val="2728103852"/>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カ．間接補助事業の実現性（必須項目） </a:t>
                      </a:r>
                    </a:p>
                  </a:txBody>
                  <a:tcPr marL="36000" marR="36000" marT="14400" marB="10800" anchor="ct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１</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 （</a:t>
                      </a:r>
                      <a:r>
                        <a:rPr kumimoji="1" lang="en-US" altLang="ja-JP" sz="1050" dirty="0">
                          <a:solidFill>
                            <a:schemeClr val="tx1"/>
                          </a:solidFill>
                          <a:latin typeface="Meiryo UI" panose="020B0604030504040204" pitchFamily="50" charset="-128"/>
                          <a:ea typeface="Meiryo UI" panose="020B0604030504040204" pitchFamily="50" charset="-128"/>
                        </a:rPr>
                        <a:t>2</a:t>
                      </a:r>
                      <a:r>
                        <a:rPr kumimoji="1" lang="ja-JP" altLang="en-US" sz="1050" dirty="0">
                          <a:solidFill>
                            <a:schemeClr val="tx1"/>
                          </a:solidFill>
                          <a:latin typeface="Meiryo UI" panose="020B0604030504040204" pitchFamily="50" charset="-128"/>
                          <a:ea typeface="Meiryo UI" panose="020B0604030504040204" pitchFamily="50" charset="-128"/>
                        </a:rPr>
                        <a:t>）市場のセグメント・ターゲット、（</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）事業実施計画（投資計画・投資内訳）、（</a:t>
                      </a:r>
                      <a:r>
                        <a:rPr kumimoji="1" lang="en-US" altLang="ja-JP" sz="1050" dirty="0">
                          <a:solidFill>
                            <a:schemeClr val="tx1"/>
                          </a:solidFill>
                          <a:latin typeface="Meiryo UI" panose="020B0604030504040204" pitchFamily="50" charset="-128"/>
                          <a:ea typeface="Meiryo UI" panose="020B0604030504040204" pitchFamily="50" charset="-128"/>
                        </a:rPr>
                        <a:t>9</a:t>
                      </a:r>
                      <a:r>
                        <a:rPr kumimoji="1" lang="ja-JP" altLang="en-US" sz="1050" dirty="0">
                          <a:solidFill>
                            <a:schemeClr val="tx1"/>
                          </a:solidFill>
                          <a:latin typeface="Meiryo UI" panose="020B0604030504040204" pitchFamily="50" charset="-128"/>
                          <a:ea typeface="Meiryo UI" panose="020B0604030504040204" pitchFamily="50" charset="-128"/>
                        </a:rPr>
                        <a:t>）将来の自立化に向けた計画、（</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）需要家の巻き込みに向けた努力</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様式第１、様式第３別添１・２</a:t>
                      </a:r>
                    </a:p>
                  </a:txBody>
                  <a:tcPr marL="36000" marR="36000" marT="14400" marB="10800"/>
                </a:tc>
                <a:extLst>
                  <a:ext uri="{0D108BD9-81ED-4DB2-BD59-A6C34878D82A}">
                    <a16:rowId xmlns:a16="http://schemas.microsoft.com/office/drawing/2014/main" val="3016016316"/>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キ．間接補助事業のリスク対応（必須項目、ただし事業期間が２年以内の場合は不要）</a:t>
                      </a:r>
                    </a:p>
                  </a:txBody>
                  <a:tcPr marL="36000" marR="36000" marT="14400" marB="10800" anchor="ct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１</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a:t>
                      </a:r>
                      <a:r>
                        <a:rPr kumimoji="1" lang="en-US" altLang="ja-JP" sz="1050" dirty="0">
                          <a:solidFill>
                            <a:schemeClr val="tx1"/>
                          </a:solidFill>
                          <a:latin typeface="Meiryo UI" panose="020B0604030504040204" pitchFamily="50" charset="-128"/>
                          <a:ea typeface="Meiryo UI" panose="020B0604030504040204" pitchFamily="50" charset="-128"/>
                        </a:rPr>
                        <a:t>11</a:t>
                      </a:r>
                      <a:r>
                        <a:rPr kumimoji="1" lang="ja-JP" altLang="en-US" sz="1050" dirty="0">
                          <a:solidFill>
                            <a:schemeClr val="tx1"/>
                          </a:solidFill>
                          <a:latin typeface="Meiryo UI" panose="020B0604030504040204" pitchFamily="50" charset="-128"/>
                          <a:ea typeface="Meiryo UI" panose="020B0604030504040204" pitchFamily="50" charset="-128"/>
                        </a:rPr>
                        <a:t>）想定されるリスク要因と対処方針　</a:t>
                      </a:r>
                    </a:p>
                  </a:txBody>
                  <a:tcPr marL="36000" marR="36000" marT="14400" marB="10800"/>
                </a:tc>
                <a:extLst>
                  <a:ext uri="{0D108BD9-81ED-4DB2-BD59-A6C34878D82A}">
                    <a16:rowId xmlns:a16="http://schemas.microsoft.com/office/drawing/2014/main" val="4099895901"/>
                  </a:ext>
                </a:extLst>
              </a:tr>
              <a:tr h="0">
                <a:tc>
                  <a:txBody>
                    <a:bodyPr/>
                    <a:lstStyle/>
                    <a:p>
                      <a:pPr algn="just" fontAlgn="ctr"/>
                      <a:r>
                        <a:rPr lang="ja-JP" sz="1050" b="0" i="0" u="none" strike="noStrike" dirty="0">
                          <a:solidFill>
                            <a:srgbClr val="000000"/>
                          </a:solidFill>
                          <a:effectLst/>
                          <a:latin typeface="Meiryo UI" panose="020B0604030504040204" pitchFamily="50" charset="-128"/>
                          <a:ea typeface="Meiryo UI" panose="020B0604030504040204" pitchFamily="50" charset="-128"/>
                        </a:rPr>
                        <a:t>②産業競争力強化への貢献に関する審査</a:t>
                      </a:r>
                    </a:p>
                  </a:txBody>
                  <a:tcPr marL="36000" marR="36000" marT="14400" marB="10800" anchor="ctr"/>
                </a:tc>
                <a:tc>
                  <a:txBody>
                    <a:bodyPr/>
                    <a:lstStyle/>
                    <a:p>
                      <a:pPr marL="0" indent="0">
                        <a:buFont typeface="Arial" panose="020B0604020202020204" pitchFamily="34" charset="0"/>
                        <a:buNone/>
                      </a:pPr>
                      <a:r>
                        <a:rPr kumimoji="1" lang="ja-JP" altLang="en-US" sz="1050" dirty="0">
                          <a:solidFill>
                            <a:schemeClr val="tx1"/>
                          </a:solidFill>
                          <a:latin typeface="Meiryo UI" panose="020B0604030504040204" pitchFamily="50" charset="-128"/>
                          <a:ea typeface="Meiryo UI" panose="020B0604030504040204" pitchFamily="50" charset="-128"/>
                        </a:rPr>
                        <a:t>－</a:t>
                      </a:r>
                    </a:p>
                  </a:txBody>
                  <a:tcPr marL="36000" marR="36000" marT="14400" marB="10800"/>
                </a:tc>
                <a:extLst>
                  <a:ext uri="{0D108BD9-81ED-4DB2-BD59-A6C34878D82A}">
                    <a16:rowId xmlns:a16="http://schemas.microsoft.com/office/drawing/2014/main" val="3402246345"/>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ア．自社成長性のコミット（必須項目）</a:t>
                      </a:r>
                    </a:p>
                  </a:txBody>
                  <a:tcPr marL="36000" marR="36000" marT="14400" marB="10800" anchor="ctr"/>
                </a:tc>
                <a:tc>
                  <a:txBody>
                    <a:bodyPr/>
                    <a:lstStyle/>
                    <a:p>
                      <a:pPr marL="171450" indent="-171450">
                        <a:buFont typeface="Arial" panose="020B0604020202020204" pitchFamily="34" charset="0"/>
                        <a:buChar char="•"/>
                      </a:pPr>
                      <a:r>
                        <a:rPr kumimoji="1" lang="en-US" altLang="ja-JP" sz="1050" dirty="0">
                          <a:solidFill>
                            <a:schemeClr val="tx1"/>
                          </a:solidFill>
                          <a:latin typeface="Meiryo UI" panose="020B0604030504040204" pitchFamily="50" charset="-128"/>
                          <a:ea typeface="Meiryo UI" panose="020B0604030504040204" pitchFamily="50" charset="-128"/>
                        </a:rPr>
                        <a:t>1.</a:t>
                      </a:r>
                      <a:r>
                        <a:rPr kumimoji="1" lang="ja-JP" altLang="en-US" sz="1050" dirty="0">
                          <a:solidFill>
                            <a:schemeClr val="tx1"/>
                          </a:solidFill>
                          <a:latin typeface="Meiryo UI" panose="020B0604030504040204" pitchFamily="50" charset="-128"/>
                          <a:ea typeface="Meiryo UI" panose="020B0604030504040204" pitchFamily="50" charset="-128"/>
                        </a:rPr>
                        <a:t>（</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）事業実施計画（投資計画・投資内訳）</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様式第３別添２、様式第２添付書類</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marL="36000" marR="36000" marT="14400" marB="10800"/>
                </a:tc>
                <a:extLst>
                  <a:ext uri="{0D108BD9-81ED-4DB2-BD59-A6C34878D82A}">
                    <a16:rowId xmlns:a16="http://schemas.microsoft.com/office/drawing/2014/main" val="1362580842"/>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イ．間接補助事業による投資誘発効果（必須項目）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050" kern="1200" dirty="0">
                          <a:solidFill>
                            <a:schemeClr val="dk1"/>
                          </a:solidFill>
                          <a:latin typeface="Meiryo UI" panose="020B0604030504040204" pitchFamily="50" charset="-128"/>
                          <a:ea typeface="Meiryo UI" panose="020B0604030504040204" pitchFamily="50" charset="-128"/>
                          <a:cs typeface="+mn-cs"/>
                        </a:rPr>
                        <a:t>１</a:t>
                      </a:r>
                      <a:r>
                        <a:rPr kumimoji="1" lang="en-US" altLang="ja-JP" sz="1050" kern="1200" dirty="0">
                          <a:solidFill>
                            <a:schemeClr val="dk1"/>
                          </a:solidFill>
                          <a:latin typeface="Meiryo UI" panose="020B0604030504040204" pitchFamily="50" charset="-128"/>
                          <a:ea typeface="Meiryo UI" panose="020B0604030504040204" pitchFamily="50" charset="-128"/>
                          <a:cs typeface="+mn-cs"/>
                        </a:rPr>
                        <a:t>.</a:t>
                      </a:r>
                      <a:r>
                        <a:rPr kumimoji="1" lang="zh-TW" altLang="en-US" sz="1050" kern="1200" dirty="0">
                          <a:solidFill>
                            <a:schemeClr val="dk1"/>
                          </a:solidFill>
                          <a:latin typeface="Meiryo UI" panose="020B0604030504040204" pitchFamily="50" charset="-128"/>
                          <a:ea typeface="Meiryo UI" panose="020B0604030504040204" pitchFamily="50" charset="-128"/>
                          <a:cs typeface="+mn-cs"/>
                        </a:rPr>
                        <a:t>（</a:t>
                      </a:r>
                      <a:r>
                        <a:rPr kumimoji="1" lang="en-US" altLang="zh-TW" sz="1050" dirty="0">
                          <a:latin typeface="Meiryo UI" panose="020B0604030504040204" pitchFamily="50" charset="-128"/>
                          <a:ea typeface="Meiryo UI" panose="020B0604030504040204" pitchFamily="50" charset="-128"/>
                        </a:rPr>
                        <a:t>6</a:t>
                      </a:r>
                      <a:r>
                        <a:rPr kumimoji="1" lang="zh-TW" altLang="en-US" sz="1050" dirty="0">
                          <a:latin typeface="Meiryo UI" panose="020B0604030504040204" pitchFamily="50" charset="-128"/>
                          <a:ea typeface="Meiryo UI" panose="020B0604030504040204" pitchFamily="50" charset="-128"/>
                        </a:rPr>
                        <a:t>）投資誘発効果</a:t>
                      </a:r>
                      <a:endParaRPr kumimoji="1" lang="ja-JP" altLang="en-US" sz="1050" dirty="0">
                        <a:latin typeface="Meiryo UI" panose="020B0604030504040204" pitchFamily="50" charset="-128"/>
                        <a:ea typeface="Meiryo UI" panose="020B0604030504040204" pitchFamily="50" charset="-128"/>
                      </a:endParaRPr>
                    </a:p>
                  </a:txBody>
                  <a:tcPr marL="36000" marR="36000" marT="14400" marB="10800"/>
                </a:tc>
                <a:extLst>
                  <a:ext uri="{0D108BD9-81ED-4DB2-BD59-A6C34878D82A}">
                    <a16:rowId xmlns:a16="http://schemas.microsoft.com/office/drawing/2014/main" val="617783334"/>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ウ．グリーン市場創造のコミット（必須項目）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１</a:t>
                      </a:r>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a:t>
                      </a:r>
                      <a:r>
                        <a:rPr kumimoji="1" lang="en-US" altLang="ja-JP" sz="1050" dirty="0">
                          <a:latin typeface="Meiryo UI" panose="020B0604030504040204" pitchFamily="50" charset="-128"/>
                          <a:ea typeface="Meiryo UI" panose="020B0604030504040204" pitchFamily="50" charset="-128"/>
                        </a:rPr>
                        <a:t>1</a:t>
                      </a:r>
                      <a:r>
                        <a:rPr kumimoji="1" lang="ja-JP" altLang="en-US" sz="1050" dirty="0">
                          <a:latin typeface="Meiryo UI" panose="020B0604030504040204" pitchFamily="50" charset="-128"/>
                          <a:ea typeface="Meiryo UI" panose="020B0604030504040204" pitchFamily="50" charset="-128"/>
                        </a:rPr>
                        <a:t>）産業構造変化に対する認識、（</a:t>
                      </a:r>
                      <a:r>
                        <a:rPr kumimoji="1" lang="en-US" altLang="ja-JP" sz="1050" dirty="0">
                          <a:latin typeface="Meiryo UI" panose="020B0604030504040204" pitchFamily="50" charset="-128"/>
                          <a:ea typeface="Meiryo UI" panose="020B0604030504040204" pitchFamily="50" charset="-128"/>
                        </a:rPr>
                        <a:t>2</a:t>
                      </a:r>
                      <a:r>
                        <a:rPr kumimoji="1" lang="ja-JP" altLang="en-US" sz="1050" dirty="0">
                          <a:latin typeface="Meiryo UI" panose="020B0604030504040204" pitchFamily="50" charset="-128"/>
                          <a:ea typeface="Meiryo UI" panose="020B0604030504040204" pitchFamily="50" charset="-128"/>
                        </a:rPr>
                        <a:t>）市場のセグメント・ターゲット、（</a:t>
                      </a:r>
                      <a:r>
                        <a:rPr kumimoji="1" lang="en-US" altLang="ja-JP" sz="1050" dirty="0">
                          <a:latin typeface="Meiryo UI" panose="020B0604030504040204" pitchFamily="50" charset="-128"/>
                          <a:ea typeface="Meiryo UI" panose="020B0604030504040204" pitchFamily="50" charset="-128"/>
                        </a:rPr>
                        <a:t>3</a:t>
                      </a:r>
                      <a:r>
                        <a:rPr kumimoji="1" lang="ja-JP" altLang="en-US" sz="1050" dirty="0">
                          <a:latin typeface="Meiryo UI" panose="020B0604030504040204" pitchFamily="50" charset="-128"/>
                          <a:ea typeface="Meiryo UI" panose="020B0604030504040204" pitchFamily="50" charset="-128"/>
                        </a:rPr>
                        <a:t>）提供価値・ビジネスモデル</a:t>
                      </a:r>
                    </a:p>
                  </a:txBody>
                  <a:tcPr marL="36000" marR="36000" marT="14400" marB="10800"/>
                </a:tc>
                <a:extLst>
                  <a:ext uri="{0D108BD9-81ED-4DB2-BD59-A6C34878D82A}">
                    <a16:rowId xmlns:a16="http://schemas.microsoft.com/office/drawing/2014/main" val="1620293601"/>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エ．市場獲得に向けたルール形成戦略（大企業：必須項目、　中小企業：加点項目）</a:t>
                      </a:r>
                    </a:p>
                  </a:txBody>
                  <a:tcPr marL="36000" marR="36000" marT="14400" marB="10800" anchor="ctr"/>
                </a:tc>
                <a:tc>
                  <a:txBody>
                    <a:bodyPr/>
                    <a:lstStyle/>
                    <a:p>
                      <a:pPr marL="171450" indent="-1714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１</a:t>
                      </a:r>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a:t>
                      </a:r>
                      <a:r>
                        <a:rPr kumimoji="1" lang="en-US" altLang="ja-JP" sz="1050" dirty="0">
                          <a:latin typeface="Meiryo UI" panose="020B0604030504040204" pitchFamily="50" charset="-128"/>
                          <a:ea typeface="Meiryo UI" panose="020B0604030504040204" pitchFamily="50" charset="-128"/>
                        </a:rPr>
                        <a:t>5</a:t>
                      </a:r>
                      <a:r>
                        <a:rPr kumimoji="1" lang="ja-JP" altLang="en-US" sz="1050" dirty="0">
                          <a:latin typeface="Meiryo UI" panose="020B0604030504040204" pitchFamily="50" charset="-128"/>
                          <a:ea typeface="Meiryo UI" panose="020B0604030504040204" pitchFamily="50" charset="-128"/>
                        </a:rPr>
                        <a:t>）市場獲得に向けたルール形成戦略</a:t>
                      </a:r>
                    </a:p>
                  </a:txBody>
                  <a:tcPr marL="36000" marR="36000" marT="14400" marB="10800"/>
                </a:tc>
                <a:extLst>
                  <a:ext uri="{0D108BD9-81ED-4DB2-BD59-A6C34878D82A}">
                    <a16:rowId xmlns:a16="http://schemas.microsoft.com/office/drawing/2014/main" val="4086361350"/>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オ．ビジネスモデルの独自性等（加点項目）</a:t>
                      </a:r>
                    </a:p>
                  </a:txBody>
                  <a:tcPr marL="36000" marR="36000" marT="14400" marB="10800" anchor="ctr"/>
                </a:tc>
                <a:tc>
                  <a:txBody>
                    <a:bodyPr/>
                    <a:lstStyle/>
                    <a:p>
                      <a:pPr marL="171450" indent="-1714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１</a:t>
                      </a:r>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a:t>
                      </a:r>
                      <a:r>
                        <a:rPr kumimoji="1" lang="en-US" altLang="ja-JP" sz="1050" dirty="0">
                          <a:latin typeface="Meiryo UI" panose="020B0604030504040204" pitchFamily="50" charset="-128"/>
                          <a:ea typeface="Meiryo UI" panose="020B0604030504040204" pitchFamily="50" charset="-128"/>
                        </a:rPr>
                        <a:t>4</a:t>
                      </a:r>
                      <a:r>
                        <a:rPr kumimoji="1" lang="ja-JP" altLang="en-US" sz="1050" dirty="0">
                          <a:latin typeface="Meiryo UI" panose="020B0604030504040204" pitchFamily="50" charset="-128"/>
                          <a:ea typeface="Meiryo UI" panose="020B0604030504040204" pitchFamily="50" charset="-128"/>
                        </a:rPr>
                        <a:t>）ビジネスモデルの特徴</a:t>
                      </a:r>
                    </a:p>
                  </a:txBody>
                  <a:tcPr marL="36000" marR="36000" marT="14400" marB="10800"/>
                </a:tc>
                <a:extLst>
                  <a:ext uri="{0D108BD9-81ED-4DB2-BD59-A6C34878D82A}">
                    <a16:rowId xmlns:a16="http://schemas.microsoft.com/office/drawing/2014/main" val="1424281375"/>
                  </a:ext>
                </a:extLst>
              </a:tr>
              <a:tr h="0">
                <a:tc>
                  <a:txBody>
                    <a:bodyPr/>
                    <a:lstStyle/>
                    <a:p>
                      <a:pPr algn="just" fontAlgn="ctr"/>
                      <a:r>
                        <a:rPr lang="ja-JP" sz="1050" b="0" i="0" u="none" strike="noStrike" dirty="0">
                          <a:solidFill>
                            <a:srgbClr val="000000"/>
                          </a:solidFill>
                          <a:effectLst/>
                          <a:latin typeface="Meiryo UI" panose="020B0604030504040204" pitchFamily="50" charset="-128"/>
                          <a:ea typeface="Meiryo UI" panose="020B0604030504040204" pitchFamily="50" charset="-128"/>
                        </a:rPr>
                        <a:t>③排出削減への貢献に関する審査</a:t>
                      </a:r>
                    </a:p>
                  </a:txBody>
                  <a:tcPr marL="36000" marR="36000" marT="14400" marB="10800" anchor="ctr"/>
                </a:tc>
                <a:tc>
                  <a:txBody>
                    <a:bodyPr/>
                    <a:lstStyle/>
                    <a:p>
                      <a:pPr marL="0" indent="0">
                        <a:buFont typeface="Arial" panose="020B0604020202020204" pitchFamily="34" charset="0"/>
                        <a:buNone/>
                      </a:pPr>
                      <a:r>
                        <a:rPr kumimoji="1" lang="ja-JP" altLang="en-US" sz="1050" dirty="0">
                          <a:latin typeface="Meiryo UI" panose="020B0604030504040204" pitchFamily="50" charset="-128"/>
                          <a:ea typeface="Meiryo UI" panose="020B0604030504040204" pitchFamily="50" charset="-128"/>
                        </a:rPr>
                        <a:t>－</a:t>
                      </a:r>
                    </a:p>
                  </a:txBody>
                  <a:tcPr marL="36000" marR="36000" marT="14400" marB="10800"/>
                </a:tc>
                <a:extLst>
                  <a:ext uri="{0D108BD9-81ED-4DB2-BD59-A6C34878D82A}">
                    <a16:rowId xmlns:a16="http://schemas.microsoft.com/office/drawing/2014/main" val="427305114"/>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ア．間接補助事業によるCO2排出削減効果（必須項目）</a:t>
                      </a:r>
                    </a:p>
                  </a:txBody>
                  <a:tcPr marL="36000" marR="36000" marT="14400" marB="10800" anchor="ctr"/>
                </a:tc>
                <a:tc>
                  <a:txBody>
                    <a:bodyPr/>
                    <a:lstStyle/>
                    <a:p>
                      <a:pPr marL="171450" indent="-171450">
                        <a:buFont typeface="Arial" panose="020B0604020202020204" pitchFamily="34" charset="0"/>
                        <a:buChar char="•"/>
                      </a:pPr>
                      <a:r>
                        <a:rPr kumimoji="1" lang="en-US" altLang="ja-JP" sz="1050" dirty="0">
                          <a:latin typeface="Meiryo UI" panose="020B0604030504040204" pitchFamily="50" charset="-128"/>
                          <a:ea typeface="Meiryo UI" panose="020B0604030504040204" pitchFamily="50" charset="-128"/>
                        </a:rPr>
                        <a:t>2. </a:t>
                      </a:r>
                      <a:r>
                        <a:rPr kumimoji="1" lang="ja-JP" altLang="en-US" sz="1050" dirty="0">
                          <a:latin typeface="Meiryo UI" panose="020B0604030504040204" pitchFamily="50" charset="-128"/>
                          <a:ea typeface="Meiryo UI" panose="020B0604030504040204" pitchFamily="50" charset="-128"/>
                        </a:rPr>
                        <a:t>排出削減への貢献</a:t>
                      </a:r>
                    </a:p>
                  </a:txBody>
                  <a:tcPr marL="36000" marR="36000" marT="14400" marB="10800"/>
                </a:tc>
                <a:extLst>
                  <a:ext uri="{0D108BD9-81ED-4DB2-BD59-A6C34878D82A}">
                    <a16:rowId xmlns:a16="http://schemas.microsoft.com/office/drawing/2014/main" val="3545810511"/>
                  </a:ext>
                </a:extLst>
              </a:tr>
              <a:tr h="0">
                <a:tc>
                  <a:txBody>
                    <a:bodyPr/>
                    <a:lstStyle/>
                    <a:p>
                      <a:pPr algn="just" fontAlgn="ctr"/>
                      <a:r>
                        <a:rPr lang="en-US" sz="1050" b="0" i="0" u="none" strike="noStrike" dirty="0">
                          <a:solidFill>
                            <a:srgbClr val="000000"/>
                          </a:solidFill>
                          <a:effectLst/>
                          <a:latin typeface="Meiryo UI" panose="020B0604030504040204" pitchFamily="50" charset="-128"/>
                          <a:ea typeface="Meiryo UI" panose="020B0604030504040204" pitchFamily="50" charset="-128"/>
                        </a:rPr>
                        <a:t>④民間企業のみでは投資判断が真に困難な事業であることに関する審査</a:t>
                      </a:r>
                      <a:endParaRPr 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36000" marR="36000" marT="14400" marB="10800" anchor="ctr"/>
                </a:tc>
                <a:tc>
                  <a:txBody>
                    <a:bodyPr/>
                    <a:lstStyle/>
                    <a:p>
                      <a:pPr marL="0" indent="0">
                        <a:buFont typeface="Arial" panose="020B0604020202020204" pitchFamily="34" charset="0"/>
                        <a:buNone/>
                      </a:pPr>
                      <a:r>
                        <a:rPr kumimoji="1" lang="ja-JP" altLang="en-US" sz="1050" dirty="0">
                          <a:latin typeface="Meiryo UI" panose="020B0604030504040204" pitchFamily="50" charset="-128"/>
                          <a:ea typeface="Meiryo UI" panose="020B0604030504040204" pitchFamily="50" charset="-128"/>
                        </a:rPr>
                        <a:t>－</a:t>
                      </a:r>
                    </a:p>
                  </a:txBody>
                  <a:tcPr marL="36000" marR="36000" marT="14400" marB="10800"/>
                </a:tc>
                <a:extLst>
                  <a:ext uri="{0D108BD9-81ED-4DB2-BD59-A6C34878D82A}">
                    <a16:rowId xmlns:a16="http://schemas.microsoft.com/office/drawing/2014/main" val="3537244715"/>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ア．経済的基準（必須項目）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３</a:t>
                      </a:r>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a:t>
                      </a:r>
                      <a:r>
                        <a:rPr kumimoji="1" lang="en-US" altLang="ja-JP" sz="1050" dirty="0">
                          <a:latin typeface="Meiryo UI" panose="020B0604030504040204" pitchFamily="50" charset="-128"/>
                          <a:ea typeface="Meiryo UI" panose="020B0604030504040204" pitchFamily="50" charset="-128"/>
                        </a:rPr>
                        <a:t>1</a:t>
                      </a:r>
                      <a:r>
                        <a:rPr kumimoji="1" lang="ja-JP" altLang="en-US" sz="1050" dirty="0">
                          <a:latin typeface="Meiryo UI" panose="020B0604030504040204" pitchFamily="50" charset="-128"/>
                          <a:ea typeface="Meiryo UI" panose="020B0604030504040204" pitchFamily="50" charset="-128"/>
                        </a:rPr>
                        <a:t>）経済的基準</a:t>
                      </a:r>
                    </a:p>
                  </a:txBody>
                  <a:tcPr marL="36000" marR="36000" marT="14400" marB="10800"/>
                </a:tc>
                <a:extLst>
                  <a:ext uri="{0D108BD9-81ED-4DB2-BD59-A6C34878D82A}">
                    <a16:rowId xmlns:a16="http://schemas.microsoft.com/office/drawing/2014/main" val="3448709288"/>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イ．技術的基準（必須項目）  </a:t>
                      </a:r>
                    </a:p>
                  </a:txBody>
                  <a:tcPr marL="36000" marR="36000" marT="14400" marB="10800"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latin typeface="Meiryo UI" panose="020B0604030504040204" pitchFamily="50" charset="-128"/>
                          <a:ea typeface="Meiryo UI" panose="020B0604030504040204" pitchFamily="50" charset="-128"/>
                        </a:rPr>
                        <a:t>３</a:t>
                      </a:r>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a:t>
                      </a:r>
                      <a:r>
                        <a:rPr kumimoji="1" lang="en-US" altLang="ja-JP" sz="1050" dirty="0">
                          <a:latin typeface="Meiryo UI" panose="020B0604030504040204" pitchFamily="50" charset="-128"/>
                          <a:ea typeface="Meiryo UI" panose="020B0604030504040204" pitchFamily="50" charset="-128"/>
                        </a:rPr>
                        <a:t>2</a:t>
                      </a:r>
                      <a:r>
                        <a:rPr kumimoji="1" lang="ja-JP" altLang="en-US" sz="1050" dirty="0">
                          <a:latin typeface="Meiryo UI" panose="020B0604030504040204" pitchFamily="50" charset="-128"/>
                          <a:ea typeface="Meiryo UI" panose="020B0604030504040204" pitchFamily="50" charset="-128"/>
                        </a:rPr>
                        <a:t>）技術的基準</a:t>
                      </a:r>
                    </a:p>
                  </a:txBody>
                  <a:tcPr marL="36000" marR="36000" marT="14400" marB="10800"/>
                </a:tc>
                <a:extLst>
                  <a:ext uri="{0D108BD9-81ED-4DB2-BD59-A6C34878D82A}">
                    <a16:rowId xmlns:a16="http://schemas.microsoft.com/office/drawing/2014/main" val="1952685892"/>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ウ．その他定性的基準（加点項目）</a:t>
                      </a:r>
                    </a:p>
                  </a:txBody>
                  <a:tcPr marL="36000" marR="36000" marT="14400" marB="10800" anchor="ctr"/>
                </a:tc>
                <a:tc>
                  <a:txBody>
                    <a:bodyPr/>
                    <a:lstStyle/>
                    <a:p>
                      <a:pPr marL="171450" indent="-1714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３</a:t>
                      </a:r>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a:t>
                      </a:r>
                      <a:r>
                        <a:rPr kumimoji="1" lang="en-US" altLang="ja-JP" sz="1050" dirty="0">
                          <a:latin typeface="Meiryo UI" panose="020B0604030504040204" pitchFamily="50" charset="-128"/>
                          <a:ea typeface="Meiryo UI" panose="020B0604030504040204" pitchFamily="50" charset="-128"/>
                        </a:rPr>
                        <a:t>3</a:t>
                      </a:r>
                      <a:r>
                        <a:rPr kumimoji="1" lang="ja-JP" altLang="en-US" sz="1050" dirty="0">
                          <a:latin typeface="Meiryo UI" panose="020B0604030504040204" pitchFamily="50" charset="-128"/>
                          <a:ea typeface="Meiryo UI" panose="020B0604030504040204" pitchFamily="50" charset="-128"/>
                        </a:rPr>
                        <a:t>）その他定性的基準</a:t>
                      </a:r>
                    </a:p>
                  </a:txBody>
                  <a:tcPr marL="36000" marR="36000" marT="14400" marB="10800"/>
                </a:tc>
                <a:extLst>
                  <a:ext uri="{0D108BD9-81ED-4DB2-BD59-A6C34878D82A}">
                    <a16:rowId xmlns:a16="http://schemas.microsoft.com/office/drawing/2014/main" val="892822030"/>
                  </a:ext>
                </a:extLst>
              </a:tr>
              <a:tr h="0">
                <a:tc>
                  <a:txBody>
                    <a:bodyPr/>
                    <a:lstStyle/>
                    <a:p>
                      <a:pPr algn="just" fontAlgn="ctr"/>
                      <a:r>
                        <a:rPr lang="ja-JP" sz="1050" b="0" i="0" u="none" strike="noStrike" dirty="0">
                          <a:solidFill>
                            <a:srgbClr val="000000"/>
                          </a:solidFill>
                          <a:effectLst/>
                          <a:latin typeface="Meiryo UI" panose="020B0604030504040204" pitchFamily="50" charset="-128"/>
                          <a:ea typeface="Meiryo UI" panose="020B0604030504040204" pitchFamily="50" charset="-128"/>
                        </a:rPr>
                        <a:t>⑤人材確保に向けた取組に関する審査</a:t>
                      </a:r>
                    </a:p>
                  </a:txBody>
                  <a:tcPr marL="36000" marR="36000" marT="14400" marB="10800" anchor="ctr"/>
                </a:tc>
                <a:tc>
                  <a:txBody>
                    <a:bodyPr/>
                    <a:lstStyle/>
                    <a:p>
                      <a:pPr marL="171450" indent="-1714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a:t>
                      </a:r>
                    </a:p>
                  </a:txBody>
                  <a:tcPr marL="36000" marR="36000" marT="14400" marB="10800"/>
                </a:tc>
                <a:extLst>
                  <a:ext uri="{0D108BD9-81ED-4DB2-BD59-A6C34878D82A}">
                    <a16:rowId xmlns:a16="http://schemas.microsoft.com/office/drawing/2014/main" val="1567092596"/>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ア．人材確保に向けた取組（必須項目）</a:t>
                      </a:r>
                    </a:p>
                  </a:txBody>
                  <a:tcPr marL="36000" marR="36000" marT="14400" marB="10800" anchor="ctr"/>
                </a:tc>
                <a:tc>
                  <a:txBody>
                    <a:bodyPr/>
                    <a:lstStyle/>
                    <a:p>
                      <a:pPr marL="171450" indent="-1714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なし（様式第３別添４）</a:t>
                      </a:r>
                    </a:p>
                  </a:txBody>
                  <a:tcPr marL="36000" marR="36000" marT="14400" marB="10800"/>
                </a:tc>
                <a:extLst>
                  <a:ext uri="{0D108BD9-81ED-4DB2-BD59-A6C34878D82A}">
                    <a16:rowId xmlns:a16="http://schemas.microsoft.com/office/drawing/2014/main" val="479337005"/>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イ．従業員の賃金引上げ計画の表明（加点項目）</a:t>
                      </a:r>
                    </a:p>
                  </a:txBody>
                  <a:tcPr marL="36000" marR="36000" marT="14400" marB="10800" anchor="ctr"/>
                </a:tc>
                <a:tc>
                  <a:txBody>
                    <a:bodyPr/>
                    <a:lstStyle/>
                    <a:p>
                      <a:pPr marL="171450" indent="-1714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なし（様式第３別添４）</a:t>
                      </a:r>
                    </a:p>
                  </a:txBody>
                  <a:tcPr marL="36000" marR="36000" marT="14400" marB="10800"/>
                </a:tc>
                <a:extLst>
                  <a:ext uri="{0D108BD9-81ED-4DB2-BD59-A6C34878D82A}">
                    <a16:rowId xmlns:a16="http://schemas.microsoft.com/office/drawing/2014/main" val="3879165536"/>
                  </a:ext>
                </a:extLst>
              </a:tr>
              <a:tr h="0">
                <a:tc>
                  <a:txBody>
                    <a:bodyPr/>
                    <a:lstStyle/>
                    <a:p>
                      <a:pPr algn="just"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ja-JP" sz="1050" b="0" i="0" u="none" strike="noStrike" dirty="0">
                          <a:solidFill>
                            <a:srgbClr val="000000"/>
                          </a:solidFill>
                          <a:effectLst/>
                          <a:latin typeface="Meiryo UI" panose="020B0604030504040204" pitchFamily="50" charset="-128"/>
                          <a:ea typeface="Meiryo UI" panose="020B0604030504040204" pitchFamily="50" charset="-128"/>
                        </a:rPr>
                        <a:t>ウ．ワーク・ライフ・バランス等の推進（加点項目）  </a:t>
                      </a:r>
                    </a:p>
                  </a:txBody>
                  <a:tcPr marL="36000" marR="36000" marT="14400" marB="10800" anchor="ctr"/>
                </a:tc>
                <a:tc>
                  <a:txBody>
                    <a:bodyPr/>
                    <a:lstStyle/>
                    <a:p>
                      <a:pPr marL="171450" indent="-1714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なし（様式第３別添５）</a:t>
                      </a:r>
                    </a:p>
                  </a:txBody>
                  <a:tcPr marL="36000" marR="36000" marT="14400" marB="10800"/>
                </a:tc>
                <a:extLst>
                  <a:ext uri="{0D108BD9-81ED-4DB2-BD59-A6C34878D82A}">
                    <a16:rowId xmlns:a16="http://schemas.microsoft.com/office/drawing/2014/main" val="2347635862"/>
                  </a:ext>
                </a:extLst>
              </a:tr>
            </a:tbl>
          </a:graphicData>
        </a:graphic>
      </p:graphicFrame>
    </p:spTree>
    <p:custDataLst>
      <p:tags r:id="rId1"/>
    </p:custDataLst>
    <p:extLst>
      <p:ext uri="{BB962C8B-B14F-4D97-AF65-F5344CB8AC3E}">
        <p14:creationId xmlns:p14="http://schemas.microsoft.com/office/powerpoint/2010/main" val="513467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a:extLst>
              <a:ext uri="{FF2B5EF4-FFF2-40B4-BE49-F238E27FC236}">
                <a16:creationId xmlns:a16="http://schemas.microsoft.com/office/drawing/2014/main" id="{09980D6C-981C-49CF-AC8B-20780AD8812A}"/>
              </a:ext>
            </a:extLst>
          </p:cNvPr>
          <p:cNvSpPr txBox="1"/>
          <p:nvPr/>
        </p:nvSpPr>
        <p:spPr>
          <a:xfrm>
            <a:off x="869290" y="632995"/>
            <a:ext cx="10381487" cy="625226"/>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ja-JP" altLang="en-US" sz="1400" dirty="0">
                <a:solidFill>
                  <a:schemeClr val="tx1"/>
                </a:solidFill>
                <a:latin typeface="Meiryo UI" panose="020B0604030504040204" pitchFamily="50" charset="-128"/>
                <a:ea typeface="Meiryo UI" panose="020B0604030504040204" pitchFamily="50" charset="-128"/>
              </a:rPr>
              <a:t>共同実施として参加する企業等各提案者の本事業における役割分担を簡潔に記載</a:t>
            </a:r>
            <a:endParaRPr lang="en-US" altLang="ja-JP" sz="1400" dirty="0">
              <a:solidFill>
                <a:schemeClr val="tx1"/>
              </a:solidFill>
              <a:latin typeface="Meiryo UI" panose="020B0604030504040204" pitchFamily="50" charset="-128"/>
              <a:ea typeface="Meiryo UI" panose="020B0604030504040204" pitchFamily="50" charset="-128"/>
            </a:endParaRPr>
          </a:p>
          <a:p>
            <a:pPr marL="85725" indent="3175"/>
            <a:r>
              <a:rPr lang="ja-JP" altLang="en-US" sz="1400" dirty="0">
                <a:solidFill>
                  <a:schemeClr val="tx1"/>
                </a:solidFill>
                <a:latin typeface="Meiryo UI" panose="020B0604030504040204" pitchFamily="50" charset="-128"/>
                <a:ea typeface="Meiryo UI" panose="020B0604030504040204" pitchFamily="50" charset="-128"/>
              </a:rPr>
              <a:t>（各提案者が提出する「</a:t>
            </a:r>
            <a:r>
              <a:rPr lang="en-US" altLang="ja-JP" sz="1400" dirty="0">
                <a:solidFill>
                  <a:schemeClr val="tx1"/>
                </a:solidFill>
                <a:latin typeface="Meiryo UI" panose="020B0604030504040204" pitchFamily="50" charset="-128"/>
                <a:ea typeface="Meiryo UI" panose="020B0604030504040204" pitchFamily="50" charset="-128"/>
              </a:rPr>
              <a:t>4. </a:t>
            </a:r>
            <a:r>
              <a:rPr lang="ja-JP" altLang="en-US" sz="1400" dirty="0">
                <a:solidFill>
                  <a:schemeClr val="tx1"/>
                </a:solidFill>
                <a:latin typeface="Meiryo UI" panose="020B0604030504040204" pitchFamily="50" charset="-128"/>
                <a:ea typeface="Meiryo UI" panose="020B0604030504040204" pitchFamily="50" charset="-128"/>
              </a:rPr>
              <a:t>経営層のコミット」（特に（</a:t>
            </a:r>
            <a:r>
              <a:rPr lang="en-US" altLang="ja-JP" sz="1400" dirty="0">
                <a:solidFill>
                  <a:schemeClr val="tx1"/>
                </a:solidFill>
                <a:latin typeface="Meiryo UI" panose="020B0604030504040204" pitchFamily="50" charset="-128"/>
                <a:ea typeface="Meiryo UI" panose="020B0604030504040204" pitchFamily="50" charset="-128"/>
              </a:rPr>
              <a:t>1</a:t>
            </a:r>
            <a:r>
              <a:rPr lang="ja-JP" altLang="en-US" sz="1400" dirty="0">
                <a:solidFill>
                  <a:schemeClr val="tx1"/>
                </a:solidFill>
                <a:latin typeface="Meiryo UI" panose="020B0604030504040204" pitchFamily="50" charset="-128"/>
                <a:ea typeface="Meiryo UI" panose="020B0604030504040204" pitchFamily="50" charset="-128"/>
              </a:rPr>
              <a:t>）組織内の事業推進体制）」の内容と整合性を図ること、フォーマットはあくまで一例）</a:t>
            </a:r>
            <a:endParaRPr lang="en-US" sz="1400" dirty="0">
              <a:solidFill>
                <a:schemeClr val="tx1"/>
              </a:solidFill>
              <a:latin typeface="Meiryo UI" panose="020B0604030504040204" pitchFamily="50" charset="-128"/>
              <a:ea typeface="Meiryo UI" panose="020B0604030504040204" pitchFamily="50" charset="-128"/>
            </a:endParaRPr>
          </a:p>
        </p:txBody>
      </p:sp>
      <p:sp>
        <p:nvSpPr>
          <p:cNvPr id="31" name="Title 1">
            <a:extLst>
              <a:ext uri="{FF2B5EF4-FFF2-40B4-BE49-F238E27FC236}">
                <a16:creationId xmlns:a16="http://schemas.microsoft.com/office/drawing/2014/main" id="{B062B984-FC2A-4B4A-B6D6-616658681072}"/>
              </a:ext>
            </a:extLst>
          </p:cNvPr>
          <p:cNvSpPr txBox="1">
            <a:spLocks/>
          </p:cNvSpPr>
          <p:nvPr/>
        </p:nvSpPr>
        <p:spPr>
          <a:xfrm>
            <a:off x="346367" y="22997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0. </a:t>
            </a:r>
            <a:r>
              <a:rPr lang="ja-JP" altLang="en-US" sz="2000" dirty="0"/>
              <a:t>共同申請者内における各主体の役割分担</a:t>
            </a:r>
            <a:endParaRPr kumimoji="1" lang="en-US" sz="2000" dirty="0"/>
          </a:p>
        </p:txBody>
      </p:sp>
      <p:sp>
        <p:nvSpPr>
          <p:cNvPr id="26" name="吹き出し: 四角形 48">
            <a:extLst>
              <a:ext uri="{FF2B5EF4-FFF2-40B4-BE49-F238E27FC236}">
                <a16:creationId xmlns:a16="http://schemas.microsoft.com/office/drawing/2014/main" id="{F4485706-CECA-484A-AB3B-73D0D5490736}"/>
              </a:ext>
            </a:extLst>
          </p:cNvPr>
          <p:cNvSpPr/>
          <p:nvPr/>
        </p:nvSpPr>
        <p:spPr>
          <a:xfrm flipH="1">
            <a:off x="7941594" y="21119"/>
            <a:ext cx="3434499" cy="622562"/>
          </a:xfrm>
          <a:prstGeom prst="wedgeRectCallout">
            <a:avLst>
              <a:gd name="adj1" fmla="val 49946"/>
              <a:gd name="adj2" fmla="val -20"/>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dirty="0">
                <a:solidFill>
                  <a:srgbClr val="FF0000"/>
                </a:solidFill>
                <a:latin typeface="Meiryo UI" panose="020B0604030504040204" pitchFamily="50" charset="-128"/>
                <a:ea typeface="Meiryo UI" panose="020B0604030504040204" pitchFamily="50" charset="-128"/>
              </a:rPr>
              <a:t>※</a:t>
            </a:r>
            <a:r>
              <a:rPr kumimoji="1" lang="ja-JP" altLang="en-US" sz="1600" dirty="0">
                <a:solidFill>
                  <a:srgbClr val="FF0000"/>
                </a:solidFill>
                <a:latin typeface="Meiryo UI" panose="020B0604030504040204" pitchFamily="50" charset="-128"/>
                <a:ea typeface="Meiryo UI" panose="020B0604030504040204" pitchFamily="50" charset="-128"/>
              </a:rPr>
              <a:t>本ページは幹事会社のみ提出</a:t>
            </a:r>
            <a:endParaRPr kumimoji="1" lang="en-US" altLang="ja-JP" sz="1600" dirty="0">
              <a:solidFill>
                <a:srgbClr val="FF0000"/>
              </a:solidFill>
              <a:latin typeface="Meiryo UI" panose="020B0604030504040204" pitchFamily="50" charset="-128"/>
              <a:ea typeface="Meiryo UI" panose="020B0604030504040204" pitchFamily="50" charset="-128"/>
            </a:endParaRPr>
          </a:p>
          <a:p>
            <a:pPr algn="ctr"/>
            <a:r>
              <a:rPr kumimoji="1" lang="ja-JP" altLang="en-US" sz="1200" dirty="0">
                <a:solidFill>
                  <a:srgbClr val="FF0000"/>
                </a:solidFill>
                <a:latin typeface="Meiryo UI" panose="020B0604030504040204" pitchFamily="50" charset="-128"/>
                <a:ea typeface="Meiryo UI" panose="020B0604030504040204" pitchFamily="50" charset="-128"/>
              </a:rPr>
              <a:t>（共同申請として提案する場合のみ）</a:t>
            </a:r>
            <a:endParaRPr kumimoji="1" lang="en-US" altLang="ja-JP" sz="1200" dirty="0">
              <a:solidFill>
                <a:srgbClr val="FF0000"/>
              </a:solidFill>
              <a:latin typeface="Meiryo UI" panose="020B0604030504040204" pitchFamily="50" charset="-128"/>
              <a:ea typeface="Meiryo UI" panose="020B0604030504040204" pitchFamily="50" charset="-128"/>
            </a:endParaRPr>
          </a:p>
        </p:txBody>
      </p:sp>
      <p:sp>
        <p:nvSpPr>
          <p:cNvPr id="27" name="角丸四角形 26"/>
          <p:cNvSpPr/>
          <p:nvPr/>
        </p:nvSpPr>
        <p:spPr>
          <a:xfrm>
            <a:off x="317796" y="1426462"/>
            <a:ext cx="3680025" cy="3285497"/>
          </a:xfrm>
          <a:prstGeom prst="roundRect">
            <a:avLst/>
          </a:prstGeom>
          <a:noFill/>
          <a:ln w="2857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1" lang="en-US" altLang="ja-JP" sz="1600" b="1" dirty="0">
                <a:solidFill>
                  <a:schemeClr val="tx1"/>
                </a:solidFill>
                <a:latin typeface="Meiryo UI" panose="020B0604030504040204" pitchFamily="50" charset="-128"/>
                <a:ea typeface="Meiryo UI" panose="020B0604030504040204" pitchFamily="50" charset="-128"/>
              </a:rPr>
              <a:t>A</a:t>
            </a:r>
            <a:r>
              <a:rPr kumimoji="1" lang="ja-JP" altLang="en-US" sz="1600" b="1" dirty="0">
                <a:solidFill>
                  <a:schemeClr val="tx1"/>
                </a:solidFill>
                <a:latin typeface="Meiryo UI" panose="020B0604030504040204" pitchFamily="50" charset="-128"/>
                <a:ea typeface="Meiryo UI" panose="020B0604030504040204" pitchFamily="50" charset="-128"/>
              </a:rPr>
              <a:t>社（幹事会社）</a:t>
            </a:r>
          </a:p>
        </p:txBody>
      </p:sp>
      <p:sp>
        <p:nvSpPr>
          <p:cNvPr id="29" name="角丸四角形 28"/>
          <p:cNvSpPr/>
          <p:nvPr/>
        </p:nvSpPr>
        <p:spPr>
          <a:xfrm>
            <a:off x="4233224" y="1426462"/>
            <a:ext cx="3680025" cy="3285497"/>
          </a:xfrm>
          <a:prstGeom prst="roundRect">
            <a:avLst/>
          </a:prstGeom>
          <a:noFill/>
          <a:ln w="2857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1" lang="en-US" altLang="ja-JP" sz="1600" b="1" dirty="0">
                <a:solidFill>
                  <a:schemeClr val="tx1"/>
                </a:solidFill>
                <a:latin typeface="Meiryo UI" panose="020B0604030504040204" pitchFamily="50" charset="-128"/>
                <a:ea typeface="Meiryo UI" panose="020B0604030504040204" pitchFamily="50" charset="-128"/>
              </a:rPr>
              <a:t>B</a:t>
            </a:r>
            <a:r>
              <a:rPr kumimoji="1" lang="ja-JP" altLang="en-US" sz="1600" b="1" dirty="0">
                <a:solidFill>
                  <a:schemeClr val="tx1"/>
                </a:solidFill>
                <a:latin typeface="Meiryo UI" panose="020B0604030504040204" pitchFamily="50" charset="-128"/>
                <a:ea typeface="Meiryo UI" panose="020B0604030504040204" pitchFamily="50" charset="-128"/>
              </a:rPr>
              <a:t>社</a:t>
            </a:r>
          </a:p>
        </p:txBody>
      </p:sp>
      <p:sp>
        <p:nvSpPr>
          <p:cNvPr id="38" name="角丸四角形 37"/>
          <p:cNvSpPr/>
          <p:nvPr/>
        </p:nvSpPr>
        <p:spPr>
          <a:xfrm>
            <a:off x="8148653" y="1426462"/>
            <a:ext cx="3680025" cy="3285497"/>
          </a:xfrm>
          <a:prstGeom prst="roundRect">
            <a:avLst/>
          </a:prstGeom>
          <a:noFill/>
          <a:ln w="2857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1" lang="en-US" altLang="ja-JP" sz="1600" b="1" dirty="0">
                <a:solidFill>
                  <a:schemeClr val="tx1"/>
                </a:solidFill>
                <a:latin typeface="Meiryo UI" panose="020B0604030504040204" pitchFamily="50" charset="-128"/>
                <a:ea typeface="Meiryo UI" panose="020B0604030504040204" pitchFamily="50" charset="-128"/>
              </a:rPr>
              <a:t>C</a:t>
            </a:r>
            <a:r>
              <a:rPr kumimoji="1" lang="ja-JP" altLang="en-US" sz="1600" b="1" dirty="0">
                <a:solidFill>
                  <a:schemeClr val="tx1"/>
                </a:solidFill>
                <a:latin typeface="Meiryo UI" panose="020B0604030504040204" pitchFamily="50" charset="-128"/>
                <a:ea typeface="Meiryo UI" panose="020B0604030504040204" pitchFamily="50" charset="-128"/>
              </a:rPr>
              <a:t>社</a:t>
            </a:r>
          </a:p>
        </p:txBody>
      </p:sp>
      <p:sp>
        <p:nvSpPr>
          <p:cNvPr id="3" name="テキスト ボックス 2"/>
          <p:cNvSpPr txBox="1"/>
          <p:nvPr/>
        </p:nvSpPr>
        <p:spPr>
          <a:xfrm>
            <a:off x="764262" y="2064608"/>
            <a:ext cx="2787091" cy="3859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b="1" dirty="0">
                <a:solidFill>
                  <a:srgbClr val="575757"/>
                </a:solidFill>
                <a:latin typeface="Meiryo UI" panose="020B0604030504040204" pitchFamily="50" charset="-128"/>
                <a:ea typeface="Meiryo UI" panose="020B0604030504040204" pitchFamily="50" charset="-128"/>
              </a:rPr>
              <a:t>A</a:t>
            </a:r>
            <a:r>
              <a:rPr kumimoji="1" lang="ja-JP" altLang="en-US" sz="1200" b="1" dirty="0">
                <a:solidFill>
                  <a:srgbClr val="575757"/>
                </a:solidFill>
                <a:latin typeface="Meiryo UI" panose="020B0604030504040204" pitchFamily="50" charset="-128"/>
                <a:ea typeface="Meiryo UI" panose="020B0604030504040204" pitchFamily="50" charset="-128"/>
              </a:rPr>
              <a:t>社が実施する</a:t>
            </a:r>
            <a:r>
              <a:rPr kumimoji="1" lang="zh-TW" altLang="en-US" sz="1200" b="1" dirty="0">
                <a:solidFill>
                  <a:srgbClr val="575757"/>
                </a:solidFill>
                <a:latin typeface="Meiryo UI" panose="020B0604030504040204" pitchFamily="50" charset="-128"/>
                <a:ea typeface="Meiryo UI" panose="020B0604030504040204" pitchFamily="50" charset="-128"/>
              </a:rPr>
              <a:t>本事業</a:t>
            </a:r>
            <a:r>
              <a:rPr kumimoji="1" lang="ja-JP" altLang="en-US" sz="1200" b="1" dirty="0">
                <a:solidFill>
                  <a:srgbClr val="575757"/>
                </a:solidFill>
                <a:latin typeface="Meiryo UI" panose="020B0604030504040204" pitchFamily="50" charset="-128"/>
                <a:ea typeface="Meiryo UI" panose="020B0604030504040204" pitchFamily="50" charset="-128"/>
              </a:rPr>
              <a:t>の内容</a:t>
            </a:r>
            <a:endParaRPr kumimoji="1" lang="en-US" altLang="ja-JP" sz="1200" b="1" dirty="0">
              <a:solidFill>
                <a:srgbClr val="575757"/>
              </a:solidFill>
              <a:latin typeface="Meiryo UI" panose="020B0604030504040204" pitchFamily="50" charset="-128"/>
              <a:ea typeface="Meiryo UI" panose="020B0604030504040204" pitchFamily="50" charset="-128"/>
            </a:endParaRPr>
          </a:p>
        </p:txBody>
      </p:sp>
      <p:sp>
        <p:nvSpPr>
          <p:cNvPr id="45" name="テキスト ボックス 44"/>
          <p:cNvSpPr txBox="1"/>
          <p:nvPr/>
        </p:nvSpPr>
        <p:spPr>
          <a:xfrm>
            <a:off x="569368" y="2464008"/>
            <a:ext cx="3189427" cy="129479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kumimoji="1" lang="ja-JP" altLang="en-US" sz="1400" dirty="0">
                <a:solidFill>
                  <a:srgbClr val="575757"/>
                </a:solidFill>
                <a:latin typeface="Meiryo UI" panose="020B0604030504040204" pitchFamily="50" charset="-128"/>
                <a:ea typeface="Meiryo UI" panose="020B0604030504040204" pitchFamily="50" charset="-128"/>
              </a:rPr>
              <a:t>○○</a:t>
            </a:r>
            <a:endParaRPr kumimoji="1" lang="en-US" altLang="ja-JP" sz="1400" dirty="0">
              <a:solidFill>
                <a:srgbClr val="575757"/>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dirty="0">
                <a:solidFill>
                  <a:srgbClr val="575757"/>
                </a:solidFill>
                <a:latin typeface="Meiryo UI" panose="020B0604030504040204" pitchFamily="50" charset="-128"/>
                <a:ea typeface="Meiryo UI" panose="020B0604030504040204" pitchFamily="50" charset="-128"/>
              </a:rPr>
              <a:t>○○</a:t>
            </a:r>
            <a:endParaRPr kumimoji="1" lang="en-US" altLang="ja-JP" sz="1400" dirty="0">
              <a:solidFill>
                <a:srgbClr val="575757"/>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dirty="0">
                <a:solidFill>
                  <a:srgbClr val="575757"/>
                </a:solidFill>
                <a:latin typeface="Meiryo UI" panose="020B0604030504040204" pitchFamily="50" charset="-128"/>
                <a:ea typeface="Meiryo UI" panose="020B0604030504040204" pitchFamily="50" charset="-128"/>
              </a:rPr>
              <a:t>○○</a:t>
            </a:r>
            <a:endParaRPr kumimoji="1" lang="en-US" altLang="ja-JP" sz="1400" dirty="0">
              <a:solidFill>
                <a:srgbClr val="575757"/>
              </a:solidFill>
              <a:latin typeface="Meiryo UI" panose="020B0604030504040204" pitchFamily="50" charset="-128"/>
              <a:ea typeface="Meiryo UI" panose="020B0604030504040204" pitchFamily="50" charset="-128"/>
            </a:endParaRPr>
          </a:p>
          <a:p>
            <a:r>
              <a:rPr kumimoji="1" lang="ja-JP" altLang="en-US" sz="1400" dirty="0">
                <a:solidFill>
                  <a:srgbClr val="575757"/>
                </a:solidFill>
                <a:latin typeface="Meiryo UI" panose="020B0604030504040204" pitchFamily="50" charset="-128"/>
                <a:ea typeface="Meiryo UI" panose="020B0604030504040204" pitchFamily="50" charset="-128"/>
              </a:rPr>
              <a:t>　等を担当</a:t>
            </a:r>
          </a:p>
        </p:txBody>
      </p:sp>
      <p:sp>
        <p:nvSpPr>
          <p:cNvPr id="53" name="テキスト ボックス 52"/>
          <p:cNvSpPr txBox="1"/>
          <p:nvPr/>
        </p:nvSpPr>
        <p:spPr>
          <a:xfrm>
            <a:off x="4698218" y="2017788"/>
            <a:ext cx="2787091" cy="3859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b="1" dirty="0">
                <a:solidFill>
                  <a:srgbClr val="575757"/>
                </a:solidFill>
                <a:latin typeface="Meiryo UI" panose="020B0604030504040204" pitchFamily="50" charset="-128"/>
                <a:ea typeface="Meiryo UI" panose="020B0604030504040204" pitchFamily="50" charset="-128"/>
              </a:rPr>
              <a:t>B</a:t>
            </a:r>
            <a:r>
              <a:rPr kumimoji="1" lang="ja-JP" altLang="en-US" sz="1200" b="1" dirty="0">
                <a:solidFill>
                  <a:srgbClr val="575757"/>
                </a:solidFill>
                <a:latin typeface="Meiryo UI" panose="020B0604030504040204" pitchFamily="50" charset="-128"/>
                <a:ea typeface="Meiryo UI" panose="020B0604030504040204" pitchFamily="50" charset="-128"/>
              </a:rPr>
              <a:t>社が実施する</a:t>
            </a:r>
            <a:r>
              <a:rPr kumimoji="1" lang="zh-TW" altLang="en-US" sz="1200" b="1" dirty="0">
                <a:solidFill>
                  <a:srgbClr val="575757"/>
                </a:solidFill>
                <a:latin typeface="Meiryo UI" panose="020B0604030504040204" pitchFamily="50" charset="-128"/>
                <a:ea typeface="Meiryo UI" panose="020B0604030504040204" pitchFamily="50" charset="-128"/>
              </a:rPr>
              <a:t>本事業</a:t>
            </a:r>
            <a:r>
              <a:rPr kumimoji="1" lang="ja-JP" altLang="en-US" sz="1200" b="1" dirty="0">
                <a:solidFill>
                  <a:srgbClr val="575757"/>
                </a:solidFill>
                <a:latin typeface="Meiryo UI" panose="020B0604030504040204" pitchFamily="50" charset="-128"/>
                <a:ea typeface="Meiryo UI" panose="020B0604030504040204" pitchFamily="50" charset="-128"/>
              </a:rPr>
              <a:t>の内容</a:t>
            </a:r>
            <a:endParaRPr kumimoji="1" lang="en-US" altLang="ja-JP" sz="1200" b="1" dirty="0">
              <a:solidFill>
                <a:srgbClr val="575757"/>
              </a:solidFill>
              <a:latin typeface="Meiryo UI" panose="020B0604030504040204" pitchFamily="50" charset="-128"/>
              <a:ea typeface="Meiryo UI" panose="020B0604030504040204" pitchFamily="50" charset="-128"/>
            </a:endParaRPr>
          </a:p>
        </p:txBody>
      </p:sp>
      <p:sp>
        <p:nvSpPr>
          <p:cNvPr id="54" name="テキスト ボックス 53"/>
          <p:cNvSpPr txBox="1"/>
          <p:nvPr/>
        </p:nvSpPr>
        <p:spPr>
          <a:xfrm>
            <a:off x="8595119" y="2017787"/>
            <a:ext cx="2787091" cy="3859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b="1" dirty="0">
                <a:solidFill>
                  <a:srgbClr val="575757"/>
                </a:solidFill>
                <a:latin typeface="Meiryo UI" panose="020B0604030504040204" pitchFamily="50" charset="-128"/>
                <a:ea typeface="Meiryo UI" panose="020B0604030504040204" pitchFamily="50" charset="-128"/>
              </a:rPr>
              <a:t>C</a:t>
            </a:r>
            <a:r>
              <a:rPr kumimoji="1" lang="ja-JP" altLang="en-US" sz="1200" b="1" dirty="0">
                <a:solidFill>
                  <a:srgbClr val="575757"/>
                </a:solidFill>
                <a:latin typeface="Meiryo UI" panose="020B0604030504040204" pitchFamily="50" charset="-128"/>
                <a:ea typeface="Meiryo UI" panose="020B0604030504040204" pitchFamily="50" charset="-128"/>
              </a:rPr>
              <a:t>社が実施する</a:t>
            </a:r>
            <a:r>
              <a:rPr kumimoji="1" lang="zh-TW" altLang="en-US" sz="1200" b="1" dirty="0">
                <a:solidFill>
                  <a:srgbClr val="575757"/>
                </a:solidFill>
                <a:latin typeface="Meiryo UI" panose="020B0604030504040204" pitchFamily="50" charset="-128"/>
                <a:ea typeface="Meiryo UI" panose="020B0604030504040204" pitchFamily="50" charset="-128"/>
              </a:rPr>
              <a:t>本事業</a:t>
            </a:r>
            <a:r>
              <a:rPr kumimoji="1" lang="ja-JP" altLang="en-US" sz="1200" b="1" dirty="0">
                <a:solidFill>
                  <a:srgbClr val="575757"/>
                </a:solidFill>
                <a:latin typeface="Meiryo UI" panose="020B0604030504040204" pitchFamily="50" charset="-128"/>
                <a:ea typeface="Meiryo UI" panose="020B0604030504040204" pitchFamily="50" charset="-128"/>
              </a:rPr>
              <a:t>の内容</a:t>
            </a:r>
            <a:endParaRPr kumimoji="1" lang="en-US" altLang="ja-JP" sz="1200" b="1" dirty="0">
              <a:solidFill>
                <a:srgbClr val="575757"/>
              </a:solidFill>
              <a:latin typeface="Meiryo UI" panose="020B0604030504040204" pitchFamily="50" charset="-128"/>
              <a:ea typeface="Meiryo UI" panose="020B0604030504040204" pitchFamily="50" charset="-128"/>
            </a:endParaRPr>
          </a:p>
        </p:txBody>
      </p:sp>
      <p:sp>
        <p:nvSpPr>
          <p:cNvPr id="57" name="テキスト ボックス 56"/>
          <p:cNvSpPr txBox="1"/>
          <p:nvPr/>
        </p:nvSpPr>
        <p:spPr>
          <a:xfrm>
            <a:off x="4465319" y="2451796"/>
            <a:ext cx="3189427" cy="129479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kumimoji="1" lang="ja-JP" altLang="en-US" sz="1400" dirty="0">
                <a:solidFill>
                  <a:srgbClr val="575757"/>
                </a:solidFill>
                <a:latin typeface="Meiryo UI" panose="020B0604030504040204" pitchFamily="50" charset="-128"/>
                <a:ea typeface="Meiryo UI" panose="020B0604030504040204" pitchFamily="50" charset="-128"/>
              </a:rPr>
              <a:t>○○</a:t>
            </a:r>
            <a:endParaRPr kumimoji="1" lang="en-US" altLang="ja-JP" sz="1400" dirty="0">
              <a:solidFill>
                <a:srgbClr val="575757"/>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dirty="0">
                <a:solidFill>
                  <a:srgbClr val="575757"/>
                </a:solidFill>
                <a:latin typeface="Meiryo UI" panose="020B0604030504040204" pitchFamily="50" charset="-128"/>
                <a:ea typeface="Meiryo UI" panose="020B0604030504040204" pitchFamily="50" charset="-128"/>
              </a:rPr>
              <a:t>○○</a:t>
            </a:r>
            <a:endParaRPr kumimoji="1" lang="en-US" altLang="ja-JP" sz="1400" dirty="0">
              <a:solidFill>
                <a:srgbClr val="575757"/>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dirty="0">
                <a:solidFill>
                  <a:srgbClr val="575757"/>
                </a:solidFill>
                <a:latin typeface="Meiryo UI" panose="020B0604030504040204" pitchFamily="50" charset="-128"/>
                <a:ea typeface="Meiryo UI" panose="020B0604030504040204" pitchFamily="50" charset="-128"/>
              </a:rPr>
              <a:t>○○</a:t>
            </a:r>
            <a:endParaRPr kumimoji="1" lang="en-US" altLang="ja-JP" sz="1400" dirty="0">
              <a:solidFill>
                <a:srgbClr val="575757"/>
              </a:solidFill>
              <a:latin typeface="Meiryo UI" panose="020B0604030504040204" pitchFamily="50" charset="-128"/>
              <a:ea typeface="Meiryo UI" panose="020B0604030504040204" pitchFamily="50" charset="-128"/>
            </a:endParaRPr>
          </a:p>
          <a:p>
            <a:r>
              <a:rPr kumimoji="1" lang="ja-JP" altLang="en-US" sz="1400" dirty="0">
                <a:solidFill>
                  <a:srgbClr val="575757"/>
                </a:solidFill>
                <a:latin typeface="Meiryo UI" panose="020B0604030504040204" pitchFamily="50" charset="-128"/>
                <a:ea typeface="Meiryo UI" panose="020B0604030504040204" pitchFamily="50" charset="-128"/>
              </a:rPr>
              <a:t>　等を担当</a:t>
            </a:r>
          </a:p>
        </p:txBody>
      </p:sp>
      <p:sp>
        <p:nvSpPr>
          <p:cNvPr id="58" name="テキスト ボックス 57"/>
          <p:cNvSpPr txBox="1"/>
          <p:nvPr/>
        </p:nvSpPr>
        <p:spPr>
          <a:xfrm>
            <a:off x="8393949" y="2423304"/>
            <a:ext cx="3189427" cy="129479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kumimoji="1" lang="ja-JP" altLang="en-US" sz="1400" dirty="0">
                <a:solidFill>
                  <a:srgbClr val="575757"/>
                </a:solidFill>
                <a:latin typeface="Meiryo UI" panose="020B0604030504040204" pitchFamily="50" charset="-128"/>
                <a:ea typeface="Meiryo UI" panose="020B0604030504040204" pitchFamily="50" charset="-128"/>
              </a:rPr>
              <a:t>○○</a:t>
            </a:r>
            <a:endParaRPr kumimoji="1" lang="en-US" altLang="ja-JP" sz="1400" dirty="0">
              <a:solidFill>
                <a:srgbClr val="575757"/>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dirty="0">
                <a:solidFill>
                  <a:srgbClr val="575757"/>
                </a:solidFill>
                <a:latin typeface="Meiryo UI" panose="020B0604030504040204" pitchFamily="50" charset="-128"/>
                <a:ea typeface="Meiryo UI" panose="020B0604030504040204" pitchFamily="50" charset="-128"/>
              </a:rPr>
              <a:t>○○</a:t>
            </a:r>
            <a:endParaRPr kumimoji="1" lang="en-US" altLang="ja-JP" sz="1400" dirty="0">
              <a:solidFill>
                <a:srgbClr val="575757"/>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dirty="0">
                <a:solidFill>
                  <a:srgbClr val="575757"/>
                </a:solidFill>
                <a:latin typeface="Meiryo UI" panose="020B0604030504040204" pitchFamily="50" charset="-128"/>
                <a:ea typeface="Meiryo UI" panose="020B0604030504040204" pitchFamily="50" charset="-128"/>
              </a:rPr>
              <a:t>○○</a:t>
            </a:r>
            <a:endParaRPr kumimoji="1" lang="en-US" altLang="ja-JP" sz="1400" dirty="0">
              <a:solidFill>
                <a:srgbClr val="575757"/>
              </a:solidFill>
              <a:latin typeface="Meiryo UI" panose="020B0604030504040204" pitchFamily="50" charset="-128"/>
              <a:ea typeface="Meiryo UI" panose="020B0604030504040204" pitchFamily="50" charset="-128"/>
            </a:endParaRPr>
          </a:p>
          <a:p>
            <a:r>
              <a:rPr kumimoji="1" lang="ja-JP" altLang="en-US" sz="1400" dirty="0">
                <a:solidFill>
                  <a:srgbClr val="575757"/>
                </a:solidFill>
                <a:latin typeface="Meiryo UI" panose="020B0604030504040204" pitchFamily="50" charset="-128"/>
                <a:ea typeface="Meiryo UI" panose="020B0604030504040204" pitchFamily="50" charset="-128"/>
              </a:rPr>
              <a:t>　等を担当</a:t>
            </a:r>
          </a:p>
        </p:txBody>
      </p:sp>
      <p:sp>
        <p:nvSpPr>
          <p:cNvPr id="28" name="二等辺三角形 27"/>
          <p:cNvSpPr/>
          <p:nvPr/>
        </p:nvSpPr>
        <p:spPr>
          <a:xfrm flipV="1">
            <a:off x="3518673" y="4968710"/>
            <a:ext cx="5255666" cy="299924"/>
          </a:xfrm>
          <a:prstGeom prst="triangle">
            <a:avLst/>
          </a:prstGeom>
          <a:solidFill>
            <a:schemeClr val="bg1">
              <a:lumMod val="85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rgbClr val="575757"/>
              </a:solidFill>
              <a:latin typeface="Meiryo UI" panose="020B0604030504040204" pitchFamily="50" charset="-128"/>
              <a:ea typeface="Meiryo UI" panose="020B0604030504040204" pitchFamily="50" charset="-128"/>
            </a:endParaRPr>
          </a:p>
        </p:txBody>
      </p:sp>
      <p:sp>
        <p:nvSpPr>
          <p:cNvPr id="2" name="テキスト ボックス 1"/>
          <p:cNvSpPr txBox="1"/>
          <p:nvPr/>
        </p:nvSpPr>
        <p:spPr>
          <a:xfrm>
            <a:off x="2442664" y="5317908"/>
            <a:ext cx="7176211" cy="4315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b="1" dirty="0">
                <a:solidFill>
                  <a:schemeClr val="bg1">
                    <a:lumMod val="50000"/>
                  </a:schemeClr>
                </a:solidFill>
                <a:latin typeface="Meiryo UI" panose="020B0604030504040204" pitchFamily="50" charset="-128"/>
                <a:ea typeface="Meiryo UI" panose="020B0604030504040204" pitchFamily="50" charset="-128"/>
              </a:rPr>
              <a:t>（提案事業の目的：○○）の実現</a:t>
            </a:r>
          </a:p>
        </p:txBody>
      </p:sp>
      <p:sp>
        <p:nvSpPr>
          <p:cNvPr id="8" name="正方形/長方形 7">
            <a:extLst>
              <a:ext uri="{FF2B5EF4-FFF2-40B4-BE49-F238E27FC236}">
                <a16:creationId xmlns:a16="http://schemas.microsoft.com/office/drawing/2014/main" id="{A9F3DCFF-459B-42E0-BB7B-C129D0EA825F}"/>
              </a:ext>
            </a:extLst>
          </p:cNvPr>
          <p:cNvSpPr/>
          <p:nvPr/>
        </p:nvSpPr>
        <p:spPr>
          <a:xfrm>
            <a:off x="11152486" y="85758"/>
            <a:ext cx="953793" cy="324000"/>
          </a:xfrm>
          <a:prstGeom prst="rect">
            <a:avLst/>
          </a:prstGeom>
          <a:ln w="28575">
            <a:solidFill>
              <a:schemeClr val="bg1">
                <a:lumMod val="65000"/>
              </a:schemeClr>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該当者</a:t>
            </a:r>
          </a:p>
        </p:txBody>
      </p:sp>
    </p:spTree>
    <p:extLst>
      <p:ext uri="{BB962C8B-B14F-4D97-AF65-F5344CB8AC3E}">
        <p14:creationId xmlns:p14="http://schemas.microsoft.com/office/powerpoint/2010/main" val="15648081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7C069A-96FF-4DC6-B902-B9C519ABB687}"/>
              </a:ext>
            </a:extLst>
          </p:cNvPr>
          <p:cNvSpPr/>
          <p:nvPr>
            <p:custDataLst>
              <p:tags r:id="rId2"/>
            </p:custDataLst>
          </p:nvPr>
        </p:nvSpPr>
        <p:spPr>
          <a:xfrm>
            <a:off x="1256462" y="1827160"/>
            <a:ext cx="9634846" cy="320368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274320" rIns="274320" bIns="137160" numCol="1" spcCol="0" rtlCol="0" fromWordArt="0" anchor="ctr" anchorCtr="0" forceAA="0" compatLnSpc="1">
            <a:prstTxWarp prst="textNoShape">
              <a:avLst/>
            </a:prstTxWarp>
            <a:noAutofit/>
          </a:bodyPr>
          <a:lstStyle/>
          <a:p>
            <a:pPr algn="ctr">
              <a:lnSpc>
                <a:spcPts val="6000"/>
              </a:lnSpc>
            </a:pPr>
            <a:r>
              <a:rPr kumimoji="1" lang="ja-JP" altLang="en-US" sz="5400" dirty="0">
                <a:solidFill>
                  <a:srgbClr val="FFFFFF"/>
                </a:solidFill>
                <a:latin typeface="Trebuchet MS" panose="020B0603020202020204" pitchFamily="34" charset="0"/>
                <a:ea typeface="Meiryo UI" panose="020B0604030504040204" pitchFamily="50" charset="-128"/>
              </a:rPr>
              <a:t>１．事業戦略・事業計画</a:t>
            </a:r>
            <a:endParaRPr kumimoji="1" lang="en-US" sz="5400" dirty="0">
              <a:solidFill>
                <a:srgbClr val="FFFFFF"/>
              </a:solidFill>
              <a:latin typeface="Trebuchet MS" panose="020B0603020202020204" pitchFamily="34" charset="0"/>
              <a:ea typeface="Meiryo UI" panose="020B0604030504040204" pitchFamily="50" charset="-128"/>
            </a:endParaRPr>
          </a:p>
        </p:txBody>
      </p:sp>
      <p:sp>
        <p:nvSpPr>
          <p:cNvPr id="3" name="吹き出し: 四角形 48">
            <a:extLst>
              <a:ext uri="{FF2B5EF4-FFF2-40B4-BE49-F238E27FC236}">
                <a16:creationId xmlns:a16="http://schemas.microsoft.com/office/drawing/2014/main" id="{F4485706-CECA-484A-AB3B-73D0D5490736}"/>
              </a:ext>
            </a:extLst>
          </p:cNvPr>
          <p:cNvSpPr/>
          <p:nvPr/>
        </p:nvSpPr>
        <p:spPr>
          <a:xfrm flipH="1">
            <a:off x="8653804" y="94269"/>
            <a:ext cx="3434499" cy="754144"/>
          </a:xfrm>
          <a:prstGeom prst="wedgeRectCallout">
            <a:avLst>
              <a:gd name="adj1" fmla="val 49946"/>
              <a:gd name="adj2" fmla="val -20"/>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dirty="0">
                <a:solidFill>
                  <a:schemeClr val="tx1"/>
                </a:solidFill>
                <a:latin typeface="Meiryo UI" panose="020B0604030504040204" pitchFamily="50" charset="-128"/>
                <a:ea typeface="Meiryo UI" panose="020B0604030504040204" pitchFamily="50" charset="-128"/>
              </a:rPr>
              <a:t>※</a:t>
            </a:r>
            <a:r>
              <a:rPr kumimoji="1" lang="ja-JP" altLang="en-US" sz="1600" dirty="0">
                <a:solidFill>
                  <a:schemeClr val="tx1"/>
                </a:solidFill>
                <a:latin typeface="Meiryo UI" panose="020B0604030504040204" pitchFamily="50" charset="-128"/>
                <a:ea typeface="Meiryo UI" panose="020B0604030504040204" pitchFamily="50" charset="-128"/>
              </a:rPr>
              <a:t>本ページは幹事会社のみ提出</a:t>
            </a:r>
            <a:endParaRPr kumimoji="1" lang="en-US" altLang="ja-JP" sz="1600" dirty="0">
              <a:solidFill>
                <a:schemeClr val="tx1"/>
              </a:solidFill>
              <a:latin typeface="Meiryo UI" panose="020B0604030504040204" pitchFamily="50" charset="-128"/>
              <a:ea typeface="Meiryo UI" panose="020B0604030504040204" pitchFamily="50" charset="-128"/>
            </a:endParaRPr>
          </a:p>
          <a:p>
            <a:pPr algn="ctr"/>
            <a:r>
              <a:rPr kumimoji="1" lang="ja-JP" altLang="en-US" sz="1200" dirty="0">
                <a:solidFill>
                  <a:schemeClr val="tx1"/>
                </a:solidFill>
                <a:latin typeface="Meiryo UI" panose="020B0604030504040204" pitchFamily="50" charset="-128"/>
                <a:ea typeface="Meiryo UI" panose="020B0604030504040204" pitchFamily="50" charset="-128"/>
              </a:rPr>
              <a:t>（共同申請として提案する場合のみ）</a:t>
            </a:r>
            <a:endParaRPr kumimoji="1" lang="en-US" altLang="ja-JP" sz="1200" dirty="0">
              <a:solidFill>
                <a:schemeClr val="tx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791EC0B3-2F6E-537C-4BC8-85F7F3BFB406}"/>
              </a:ext>
            </a:extLst>
          </p:cNvPr>
          <p:cNvSpPr txBox="1"/>
          <p:nvPr/>
        </p:nvSpPr>
        <p:spPr>
          <a:xfrm>
            <a:off x="5155473" y="4624925"/>
            <a:ext cx="1680755" cy="13062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3600" dirty="0">
                <a:solidFill>
                  <a:schemeClr val="bg1"/>
                </a:solidFill>
                <a:latin typeface="Meiryo UI" panose="020B0604030504040204" pitchFamily="50" charset="-128"/>
                <a:ea typeface="Meiryo UI" panose="020B0604030504040204" pitchFamily="50" charset="-128"/>
              </a:rPr>
              <a:t>提案事業名</a:t>
            </a:r>
            <a:br>
              <a:rPr kumimoji="1" lang="en-US" altLang="ja-JP" sz="3600" dirty="0">
                <a:solidFill>
                  <a:schemeClr val="bg1"/>
                </a:solidFill>
                <a:latin typeface="Meiryo UI" panose="020B0604030504040204" pitchFamily="50" charset="-128"/>
                <a:ea typeface="Meiryo UI" panose="020B0604030504040204" pitchFamily="50" charset="-128"/>
              </a:rPr>
            </a:br>
            <a:r>
              <a:rPr kumimoji="1" lang="ja-JP" altLang="en-US" sz="3600" dirty="0">
                <a:solidFill>
                  <a:schemeClr val="bg1"/>
                </a:solidFill>
                <a:latin typeface="Meiryo UI" panose="020B0604030504040204" pitchFamily="50" charset="-128"/>
                <a:ea typeface="Meiryo UI" panose="020B0604030504040204" pitchFamily="50" charset="-128"/>
              </a:rPr>
              <a:t>提案者名</a:t>
            </a:r>
          </a:p>
        </p:txBody>
      </p:sp>
    </p:spTree>
    <p:custDataLst>
      <p:tags r:id="rId1"/>
    </p:custDataLst>
    <p:extLst>
      <p:ext uri="{BB962C8B-B14F-4D97-AF65-F5344CB8AC3E}">
        <p14:creationId xmlns:p14="http://schemas.microsoft.com/office/powerpoint/2010/main" val="2964156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21E1FCBA-91BA-4C86-B005-F67049A83054}"/>
              </a:ext>
            </a:extLst>
          </p:cNvPr>
          <p:cNvSpPr/>
          <p:nvPr/>
        </p:nvSpPr>
        <p:spPr>
          <a:xfrm>
            <a:off x="543934" y="2219802"/>
            <a:ext cx="5076000" cy="230400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r>
              <a:rPr lang="ja-JP" altLang="en-US" sz="1400" dirty="0">
                <a:solidFill>
                  <a:schemeClr val="tx1"/>
                </a:solidFill>
                <a:latin typeface="Meiryo UI" panose="020B0604030504040204" pitchFamily="50" charset="-128"/>
                <a:ea typeface="Meiryo UI" panose="020B0604030504040204" pitchFamily="50" charset="-128"/>
              </a:rPr>
              <a:t>（社会面）</a:t>
            </a:r>
            <a:endParaRPr lang="en-US" altLang="ja-JP" sz="1400" dirty="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a:t>
            </a:r>
            <a:endParaRPr lang="en-US" altLang="ja-JP" sz="1400" dirty="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（経済面）</a:t>
            </a:r>
            <a:endParaRPr lang="en-US" altLang="ja-JP" sz="1400" dirty="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a:t>
            </a:r>
            <a:endParaRPr lang="en-US" altLang="ja-JP" sz="1400" dirty="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（政策面）</a:t>
            </a:r>
            <a:endParaRPr lang="en-US" altLang="ja-JP" sz="1400" dirty="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a:t>
            </a:r>
            <a:endParaRPr lang="en-US" altLang="ja-JP" sz="1400" dirty="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（技術面）</a:t>
            </a:r>
            <a:endParaRPr lang="en-US" altLang="ja-JP" sz="1400" dirty="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a:t>
            </a:r>
            <a:endParaRPr lang="en-US" altLang="ja-JP" sz="1400" dirty="0">
              <a:solidFill>
                <a:schemeClr val="tx1"/>
              </a:solidFill>
              <a:latin typeface="Meiryo UI" panose="020B0604030504040204" pitchFamily="50" charset="-128"/>
              <a:ea typeface="Meiryo UI" panose="020B0604030504040204" pitchFamily="50" charset="-128"/>
            </a:endParaRPr>
          </a:p>
          <a:p>
            <a:pPr marL="539750" lvl="1" indent="-215900">
              <a:buClr>
                <a:schemeClr val="tx2"/>
              </a:buClr>
              <a:buSzPct val="100000"/>
              <a:buFont typeface="Trebuchet MS" panose="020B0603020202020204" pitchFamily="34" charset="0"/>
              <a:buChar char="•"/>
            </a:pPr>
            <a:r>
              <a:rPr lang="ja-JP" altLang="en-US" sz="1400" dirty="0">
                <a:solidFill>
                  <a:schemeClr val="tx1"/>
                </a:solidFill>
                <a:latin typeface="Meiryo UI" panose="020B0604030504040204" pitchFamily="50" charset="-128"/>
                <a:ea typeface="Meiryo UI" panose="020B0604030504040204" pitchFamily="50" charset="-128"/>
              </a:rPr>
              <a:t>・・・・</a:t>
            </a:r>
            <a:endParaRPr lang="en-US" altLang="ja-JP" sz="1400" dirty="0">
              <a:solidFill>
                <a:schemeClr val="tx1"/>
              </a:solidFill>
              <a:latin typeface="Meiryo UI" panose="020B0604030504040204" pitchFamily="50" charset="-128"/>
              <a:ea typeface="Meiryo UI" panose="020B0604030504040204" pitchFamily="50" charset="-128"/>
            </a:endParaRPr>
          </a:p>
        </p:txBody>
      </p:sp>
      <p:cxnSp>
        <p:nvCxnSpPr>
          <p:cNvPr id="23" name="Straight Connector 22">
            <a:extLst>
              <a:ext uri="{FF2B5EF4-FFF2-40B4-BE49-F238E27FC236}">
                <a16:creationId xmlns:a16="http://schemas.microsoft.com/office/drawing/2014/main" id="{E2532846-49C0-40DB-8BC2-E15B88D85ADA}"/>
              </a:ext>
            </a:extLst>
          </p:cNvPr>
          <p:cNvCxnSpPr>
            <a:cxnSpLocks/>
          </p:cNvCxnSpPr>
          <p:nvPr/>
        </p:nvCxnSpPr>
        <p:spPr>
          <a:xfrm>
            <a:off x="6409383"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9892ABF-1590-467C-90C2-8FBE4B8EB66C}"/>
              </a:ext>
            </a:extLst>
          </p:cNvPr>
          <p:cNvSpPr txBox="1"/>
          <p:nvPr/>
        </p:nvSpPr>
        <p:spPr>
          <a:xfrm>
            <a:off x="6375212" y="1288100"/>
            <a:ext cx="4710964" cy="34902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defRPr kumimoji="1" sz="1400">
                <a:solidFill>
                  <a:schemeClr val="tx2"/>
                </a:solidFill>
                <a:latin typeface="Meiryo UI" panose="020B0604030504040204" pitchFamily="50" charset="-128"/>
                <a:ea typeface="Meiryo UI" panose="020B0604030504040204" pitchFamily="50" charset="-128"/>
              </a:defRPr>
            </a:lvl1pPr>
          </a:lstStyle>
          <a:p>
            <a:r>
              <a:rPr lang="ja-JP" altLang="en-US" dirty="0"/>
              <a:t>カーボンニュートラル社会における産業構造</a:t>
            </a:r>
            <a:endParaRPr lang="en-US" dirty="0"/>
          </a:p>
        </p:txBody>
      </p:sp>
      <p:cxnSp>
        <p:nvCxnSpPr>
          <p:cNvPr id="19" name="Straight Connector 18">
            <a:extLst>
              <a:ext uri="{FF2B5EF4-FFF2-40B4-BE49-F238E27FC236}">
                <a16:creationId xmlns:a16="http://schemas.microsoft.com/office/drawing/2014/main" id="{05182188-D53B-4362-84E7-1FC816B0CDE2}"/>
              </a:ext>
            </a:extLst>
          </p:cNvPr>
          <p:cNvCxnSpPr>
            <a:cxnSpLocks/>
          </p:cNvCxnSpPr>
          <p:nvPr/>
        </p:nvCxnSpPr>
        <p:spPr>
          <a:xfrm>
            <a:off x="562617" y="1735278"/>
            <a:ext cx="522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28A2C5B-D7A8-42DA-824C-9347AC771D3A}"/>
              </a:ext>
            </a:extLst>
          </p:cNvPr>
          <p:cNvSpPr txBox="1"/>
          <p:nvPr/>
        </p:nvSpPr>
        <p:spPr>
          <a:xfrm>
            <a:off x="575409" y="1290183"/>
            <a:ext cx="5168167" cy="3490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dirty="0">
                <a:solidFill>
                  <a:schemeClr val="tx2"/>
                </a:solidFill>
                <a:latin typeface="Meiryo UI" panose="020B0604030504040204" pitchFamily="50" charset="-128"/>
                <a:ea typeface="Meiryo UI" panose="020B0604030504040204" pitchFamily="50" charset="-128"/>
              </a:rPr>
              <a:t>カーボンニュートラルを踏まえたマクロトレンド認識</a:t>
            </a:r>
            <a:endParaRPr kumimoji="1" lang="en-US" sz="1400" dirty="0">
              <a:solidFill>
                <a:schemeClr val="tx2"/>
              </a:solidFill>
              <a:latin typeface="Meiryo UI" panose="020B0604030504040204" pitchFamily="50" charset="-128"/>
              <a:ea typeface="Meiryo UI" panose="020B0604030504040204" pitchFamily="50" charset="-128"/>
            </a:endParaRPr>
          </a:p>
        </p:txBody>
      </p:sp>
      <p:sp>
        <p:nvSpPr>
          <p:cNvPr id="46" name="Rectangle 45">
            <a:extLst>
              <a:ext uri="{FF2B5EF4-FFF2-40B4-BE49-F238E27FC236}">
                <a16:creationId xmlns:a16="http://schemas.microsoft.com/office/drawing/2014/main" id="{201ACDA3-3E12-49C9-B786-04F0122326E8}"/>
              </a:ext>
            </a:extLst>
          </p:cNvPr>
          <p:cNvSpPr/>
          <p:nvPr/>
        </p:nvSpPr>
        <p:spPr>
          <a:xfrm>
            <a:off x="543579" y="1838109"/>
            <a:ext cx="5040000" cy="360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77800" lvl="1" indent="-69850">
              <a:buClr>
                <a:schemeClr val="tx2"/>
              </a:buClr>
              <a:buSzPct val="100000"/>
            </a:pPr>
            <a:r>
              <a:rPr lang="ja-JP" altLang="en-US" sz="1400" dirty="0">
                <a:solidFill>
                  <a:schemeClr val="tx1"/>
                </a:solidFill>
                <a:latin typeface="Meiryo UI" panose="020B0604030504040204" pitchFamily="50" charset="-128"/>
                <a:ea typeface="Meiryo UI" panose="020B0604030504040204" pitchFamily="50" charset="-128"/>
              </a:rPr>
              <a:t>社会・経済・政策・技術面等の事業環境の変化・事実認識を記載</a:t>
            </a:r>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52" name="TextBox 51">
            <a:extLst>
              <a:ext uri="{FF2B5EF4-FFF2-40B4-BE49-F238E27FC236}">
                <a16:creationId xmlns:a16="http://schemas.microsoft.com/office/drawing/2014/main" id="{09980D6C-981C-49CF-AC8B-20780AD8812A}"/>
              </a:ext>
            </a:extLst>
          </p:cNvPr>
          <p:cNvSpPr txBox="1"/>
          <p:nvPr/>
        </p:nvSpPr>
        <p:spPr>
          <a:xfrm>
            <a:off x="6424752" y="1838107"/>
            <a:ext cx="5215648" cy="933667"/>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2pPr marL="108000" lvl="1">
              <a:buClr>
                <a:schemeClr val="tx2"/>
              </a:buClr>
              <a:buSzPct val="100000"/>
              <a:defRPr sz="1600">
                <a:solidFill>
                  <a:schemeClr val="tx1"/>
                </a:solidFill>
                <a:latin typeface="Meiryo UI" panose="020B0604030504040204" pitchFamily="50" charset="-128"/>
                <a:ea typeface="Meiryo UI" panose="020B0604030504040204" pitchFamily="50" charset="-128"/>
              </a:defRPr>
            </a:lvl2pPr>
          </a:lstStyle>
          <a:p>
            <a:pPr marL="85725" indent="3175"/>
            <a:r>
              <a:rPr lang="en-US" altLang="ja-JP" sz="1400" dirty="0">
                <a:solidFill>
                  <a:schemeClr val="tx1"/>
                </a:solidFill>
                <a:latin typeface="Meiryo UI" panose="020B0604030504040204" pitchFamily="50" charset="-128"/>
                <a:ea typeface="Meiryo UI" panose="020B0604030504040204" pitchFamily="50" charset="-128"/>
              </a:rPr>
              <a:t>2050</a:t>
            </a:r>
            <a:r>
              <a:rPr lang="ja-JP" altLang="en-US" sz="1400" dirty="0">
                <a:solidFill>
                  <a:schemeClr val="tx1"/>
                </a:solidFill>
                <a:latin typeface="Meiryo UI" panose="020B0604030504040204" pitchFamily="50" charset="-128"/>
                <a:ea typeface="Meiryo UI" panose="020B0604030504040204" pitchFamily="50" charset="-128"/>
              </a:rPr>
              <a:t>年カーボンニュートラルの実現のために産業構造がどのように転換するか、本事業実施の前提となる将来像を示すこと（例：業界・市場動向やエネルギー需給構造の変化等）</a:t>
            </a:r>
            <a:endParaRPr lang="en-US" sz="1050" dirty="0">
              <a:solidFill>
                <a:schemeClr val="tx1"/>
              </a:solidFill>
              <a:latin typeface="Meiryo UI" panose="020B0604030504040204" pitchFamily="50" charset="-128"/>
              <a:ea typeface="Meiryo UI" panose="020B0604030504040204" pitchFamily="50" charset="-128"/>
            </a:endParaRPr>
          </a:p>
        </p:txBody>
      </p:sp>
      <p:cxnSp>
        <p:nvCxnSpPr>
          <p:cNvPr id="41" name="Straight Connector 40">
            <a:extLst>
              <a:ext uri="{FF2B5EF4-FFF2-40B4-BE49-F238E27FC236}">
                <a16:creationId xmlns:a16="http://schemas.microsoft.com/office/drawing/2014/main" id="{2334EE2D-2D28-44C6-AD4B-1E81EB3CDEFB}"/>
              </a:ext>
            </a:extLst>
          </p:cNvPr>
          <p:cNvCxnSpPr>
            <a:cxnSpLocks/>
          </p:cNvCxnSpPr>
          <p:nvPr/>
        </p:nvCxnSpPr>
        <p:spPr>
          <a:xfrm flipV="1">
            <a:off x="6105049" y="1810887"/>
            <a:ext cx="0" cy="3185338"/>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sp>
        <p:nvSpPr>
          <p:cNvPr id="31" name="Title 1">
            <a:extLst>
              <a:ext uri="{FF2B5EF4-FFF2-40B4-BE49-F238E27FC236}">
                <a16:creationId xmlns:a16="http://schemas.microsoft.com/office/drawing/2014/main" id="{B062B984-FC2A-4B4A-B6D6-616658681072}"/>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1. </a:t>
            </a:r>
            <a:r>
              <a:rPr lang="ja-JP" altLang="en-US" sz="2000" dirty="0"/>
              <a:t>事業戦略・事業計画／</a:t>
            </a:r>
            <a:r>
              <a:rPr kumimoji="1" lang="ja-JP" altLang="en-US" sz="2000" dirty="0"/>
              <a:t>（</a:t>
            </a:r>
            <a:r>
              <a:rPr kumimoji="1" lang="en-US" altLang="ja-JP" sz="2000" dirty="0"/>
              <a:t>1</a:t>
            </a:r>
            <a:r>
              <a:rPr kumimoji="1" lang="ja-JP" altLang="en-US" sz="2000" dirty="0"/>
              <a:t>）産業構造変化に対する認識</a:t>
            </a:r>
            <a:endParaRPr kumimoji="1" lang="en-US" sz="2000" dirty="0"/>
          </a:p>
        </p:txBody>
      </p:sp>
      <p:sp>
        <p:nvSpPr>
          <p:cNvPr id="32" name="Title 1">
            <a:extLst>
              <a:ext uri="{FF2B5EF4-FFF2-40B4-BE49-F238E27FC236}">
                <a16:creationId xmlns:a16="http://schemas.microsoft.com/office/drawing/2014/main" id="{AAA02026-4923-43DD-B05A-D23A292ABD14}"/>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dirty="0">
                <a:solidFill>
                  <a:schemeClr val="tx1"/>
                </a:solidFill>
              </a:rPr>
              <a:t>○○等の変化により</a:t>
            </a:r>
            <a:r>
              <a:rPr lang="en-US" altLang="ja-JP" dirty="0">
                <a:solidFill>
                  <a:schemeClr val="tx1"/>
                </a:solidFill>
              </a:rPr>
              <a:t>XX</a:t>
            </a:r>
            <a:r>
              <a:rPr lang="ja-JP" altLang="en-US" dirty="0">
                <a:solidFill>
                  <a:schemeClr val="tx1"/>
                </a:solidFill>
              </a:rPr>
              <a:t>産業が急拡大すると予想</a:t>
            </a:r>
            <a:endParaRPr kumimoji="1" lang="en-US" dirty="0">
              <a:solidFill>
                <a:schemeClr val="tx1"/>
              </a:solidFill>
            </a:endParaRPr>
          </a:p>
        </p:txBody>
      </p:sp>
      <p:cxnSp>
        <p:nvCxnSpPr>
          <p:cNvPr id="34" name="直線コネクタ 33">
            <a:extLst>
              <a:ext uri="{FF2B5EF4-FFF2-40B4-BE49-F238E27FC236}">
                <a16:creationId xmlns:a16="http://schemas.microsoft.com/office/drawing/2014/main" id="{DE68E70D-7FD0-45D5-845F-5EC143CE415F}"/>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28" name="Rectangle 43">
            <a:extLst>
              <a:ext uri="{FF2B5EF4-FFF2-40B4-BE49-F238E27FC236}">
                <a16:creationId xmlns:a16="http://schemas.microsoft.com/office/drawing/2014/main" id="{21E1FCBA-91BA-4C86-B005-F67049A83054}"/>
              </a:ext>
            </a:extLst>
          </p:cNvPr>
          <p:cNvSpPr/>
          <p:nvPr/>
        </p:nvSpPr>
        <p:spPr>
          <a:xfrm>
            <a:off x="547960" y="5228768"/>
            <a:ext cx="5076000" cy="136588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l"/>
            </a:pPr>
            <a:r>
              <a:rPr lang="ja-JP" altLang="en-US" sz="1400" dirty="0">
                <a:solidFill>
                  <a:schemeClr val="tx1"/>
                </a:solidFill>
                <a:latin typeface="Meiryo UI" panose="020B0604030504040204" pitchFamily="50" charset="-128"/>
                <a:ea typeface="Meiryo UI" panose="020B0604030504040204" pitchFamily="50" charset="-128"/>
              </a:rPr>
              <a:t>市場機会：　</a:t>
            </a: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l"/>
            </a:pPr>
            <a:r>
              <a:rPr lang="ja-JP" altLang="en-US" sz="1400" dirty="0">
                <a:solidFill>
                  <a:schemeClr val="tx1"/>
                </a:solidFill>
                <a:latin typeface="Meiryo UI" panose="020B0604030504040204" pitchFamily="50" charset="-128"/>
                <a:ea typeface="Meiryo UI" panose="020B0604030504040204" pitchFamily="50" charset="-128"/>
              </a:rPr>
              <a:t>社会・顧客・国民等に与えるインパクト：</a:t>
            </a: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p:txBody>
      </p:sp>
      <p:cxnSp>
        <p:nvCxnSpPr>
          <p:cNvPr id="30" name="Straight Connector 40">
            <a:extLst>
              <a:ext uri="{FF2B5EF4-FFF2-40B4-BE49-F238E27FC236}">
                <a16:creationId xmlns:a16="http://schemas.microsoft.com/office/drawing/2014/main" id="{2334EE2D-2D28-44C6-AD4B-1E81EB3CDEFB}"/>
              </a:ext>
            </a:extLst>
          </p:cNvPr>
          <p:cNvCxnSpPr>
            <a:cxnSpLocks/>
          </p:cNvCxnSpPr>
          <p:nvPr/>
        </p:nvCxnSpPr>
        <p:spPr>
          <a:xfrm flipH="1" flipV="1">
            <a:off x="977901" y="5110279"/>
            <a:ext cx="10484826" cy="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sp>
        <p:nvSpPr>
          <p:cNvPr id="7" name="右矢印 6"/>
          <p:cNvSpPr/>
          <p:nvPr/>
        </p:nvSpPr>
        <p:spPr>
          <a:xfrm>
            <a:off x="5773876" y="5508543"/>
            <a:ext cx="650876" cy="728967"/>
          </a:xfrm>
          <a:prstGeom prst="rightArrow">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rgbClr val="575757"/>
              </a:solidFill>
              <a:latin typeface="Meiryo UI" panose="020B0604030504040204" pitchFamily="50" charset="-128"/>
              <a:ea typeface="Meiryo UI" panose="020B0604030504040204" pitchFamily="50" charset="-128"/>
            </a:endParaRPr>
          </a:p>
        </p:txBody>
      </p:sp>
      <p:sp>
        <p:nvSpPr>
          <p:cNvPr id="33" name="Rectangle 43">
            <a:extLst>
              <a:ext uri="{FF2B5EF4-FFF2-40B4-BE49-F238E27FC236}">
                <a16:creationId xmlns:a16="http://schemas.microsoft.com/office/drawing/2014/main" id="{21E1FCBA-91BA-4C86-B005-F67049A83054}"/>
              </a:ext>
            </a:extLst>
          </p:cNvPr>
          <p:cNvSpPr/>
          <p:nvPr/>
        </p:nvSpPr>
        <p:spPr>
          <a:xfrm>
            <a:off x="6706966" y="5222908"/>
            <a:ext cx="3420478" cy="118124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l"/>
            </a:pPr>
            <a:r>
              <a:rPr lang="ja-JP" altLang="en-US" sz="1400" dirty="0">
                <a:solidFill>
                  <a:schemeClr val="tx1"/>
                </a:solidFill>
                <a:latin typeface="Meiryo UI" panose="020B0604030504040204" pitchFamily="50" charset="-128"/>
                <a:ea typeface="Meiryo UI" panose="020B0604030504040204" pitchFamily="50" charset="-128"/>
              </a:rPr>
              <a:t>当該変化に対する経営ビジョン：　</a:t>
            </a: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9E9746AD-CF57-EF17-5B2D-3E194493EE3B}"/>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必須</a:t>
            </a:r>
          </a:p>
        </p:txBody>
      </p:sp>
      <p:grpSp>
        <p:nvGrpSpPr>
          <p:cNvPr id="6" name="Group 41">
            <a:extLst>
              <a:ext uri="{FF2B5EF4-FFF2-40B4-BE49-F238E27FC236}">
                <a16:creationId xmlns:a16="http://schemas.microsoft.com/office/drawing/2014/main" id="{F26F64C9-F565-8979-617B-700FABD9E065}"/>
              </a:ext>
            </a:extLst>
          </p:cNvPr>
          <p:cNvGrpSpPr/>
          <p:nvPr/>
        </p:nvGrpSpPr>
        <p:grpSpPr>
          <a:xfrm rot="16200000" flipH="1">
            <a:off x="5999012" y="5014584"/>
            <a:ext cx="216000" cy="216000"/>
            <a:chOff x="5937564" y="3833745"/>
            <a:chExt cx="306171" cy="306910"/>
          </a:xfrm>
        </p:grpSpPr>
        <p:sp>
          <p:nvSpPr>
            <p:cNvPr id="8" name="Freeform 94">
              <a:extLst>
                <a:ext uri="{FF2B5EF4-FFF2-40B4-BE49-F238E27FC236}">
                  <a16:creationId xmlns:a16="http://schemas.microsoft.com/office/drawing/2014/main" id="{1A805329-FB7A-068E-7BEC-E8595FCD9170}"/>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9" name="Freeform 95">
              <a:extLst>
                <a:ext uri="{FF2B5EF4-FFF2-40B4-BE49-F238E27FC236}">
                  <a16:creationId xmlns:a16="http://schemas.microsoft.com/office/drawing/2014/main" id="{9C847E63-ADFB-3664-3D07-ECEC3D217DD1}"/>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grpSp>
      <p:grpSp>
        <p:nvGrpSpPr>
          <p:cNvPr id="10" name="Group 41">
            <a:extLst>
              <a:ext uri="{FF2B5EF4-FFF2-40B4-BE49-F238E27FC236}">
                <a16:creationId xmlns:a16="http://schemas.microsoft.com/office/drawing/2014/main" id="{40ACE2F2-88FC-AE16-5A72-F886E3DB0520}"/>
              </a:ext>
            </a:extLst>
          </p:cNvPr>
          <p:cNvGrpSpPr/>
          <p:nvPr/>
        </p:nvGrpSpPr>
        <p:grpSpPr>
          <a:xfrm rot="10800000" flipH="1">
            <a:off x="5999012" y="3344219"/>
            <a:ext cx="216000" cy="216000"/>
            <a:chOff x="5937564" y="3833745"/>
            <a:chExt cx="306171" cy="306910"/>
          </a:xfrm>
        </p:grpSpPr>
        <p:sp>
          <p:nvSpPr>
            <p:cNvPr id="11" name="Freeform 94">
              <a:extLst>
                <a:ext uri="{FF2B5EF4-FFF2-40B4-BE49-F238E27FC236}">
                  <a16:creationId xmlns:a16="http://schemas.microsoft.com/office/drawing/2014/main" id="{2933CF30-C058-483B-3BA7-AFFEFD90741A}"/>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12" name="Freeform 95">
              <a:extLst>
                <a:ext uri="{FF2B5EF4-FFF2-40B4-BE49-F238E27FC236}">
                  <a16:creationId xmlns:a16="http://schemas.microsoft.com/office/drawing/2014/main" id="{69D25F46-DAED-44DF-1FFE-D895E49FC0E5}"/>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17561095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4AE2027D-6583-4174-9CA5-B4FF8FEBE5B2}"/>
              </a:ext>
            </a:extLst>
          </p:cNvPr>
          <p:cNvSpPr/>
          <p:nvPr/>
        </p:nvSpPr>
        <p:spPr>
          <a:xfrm>
            <a:off x="3263839" y="3048961"/>
            <a:ext cx="1082941" cy="1611870"/>
          </a:xfrm>
          <a:prstGeom prst="rect">
            <a:avLst/>
          </a:prstGeom>
          <a:solidFill>
            <a:schemeClr val="accent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rgbClr val="FFFFFF"/>
              </a:solidFill>
              <a:latin typeface="Meiryo UI" panose="020B0604030504040204" pitchFamily="50" charset="-128"/>
              <a:ea typeface="Meiryo UI" panose="020B0604030504040204" pitchFamily="50" charset="-128"/>
            </a:endParaRPr>
          </a:p>
        </p:txBody>
      </p:sp>
      <p:sp>
        <p:nvSpPr>
          <p:cNvPr id="69" name="Rectangle 68">
            <a:extLst>
              <a:ext uri="{FF2B5EF4-FFF2-40B4-BE49-F238E27FC236}">
                <a16:creationId xmlns:a16="http://schemas.microsoft.com/office/drawing/2014/main" id="{BF42C754-6B6E-48C0-BD02-1F293DB6CB79}"/>
              </a:ext>
            </a:extLst>
          </p:cNvPr>
          <p:cNvSpPr/>
          <p:nvPr/>
        </p:nvSpPr>
        <p:spPr>
          <a:xfrm>
            <a:off x="1066816" y="3048961"/>
            <a:ext cx="2169020" cy="161187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rgbClr val="FFFFFF"/>
              </a:solidFill>
              <a:latin typeface="Meiryo UI" panose="020B0604030504040204" pitchFamily="50" charset="-128"/>
              <a:ea typeface="Meiryo UI" panose="020B0604030504040204" pitchFamily="50" charset="-128"/>
            </a:endParaRPr>
          </a:p>
        </p:txBody>
      </p:sp>
      <p:grpSp>
        <p:nvGrpSpPr>
          <p:cNvPr id="17" name="Group 16">
            <a:extLst>
              <a:ext uri="{FF2B5EF4-FFF2-40B4-BE49-F238E27FC236}">
                <a16:creationId xmlns:a16="http://schemas.microsoft.com/office/drawing/2014/main" id="{3E5B5B1F-4EDB-4AF6-AEB3-8119C53F56A2}"/>
              </a:ext>
            </a:extLst>
          </p:cNvPr>
          <p:cNvGrpSpPr/>
          <p:nvPr/>
        </p:nvGrpSpPr>
        <p:grpSpPr>
          <a:xfrm>
            <a:off x="536375" y="1359407"/>
            <a:ext cx="4068000" cy="230706"/>
            <a:chOff x="1569496" y="1733612"/>
            <a:chExt cx="3600000" cy="368144"/>
          </a:xfrm>
        </p:grpSpPr>
        <p:cxnSp>
          <p:nvCxnSpPr>
            <p:cNvPr id="18" name="Straight Connector 17">
              <a:extLst>
                <a:ext uri="{FF2B5EF4-FFF2-40B4-BE49-F238E27FC236}">
                  <a16:creationId xmlns:a16="http://schemas.microsoft.com/office/drawing/2014/main" id="{3E364910-D9D9-419F-A94E-AE9F21970F4F}"/>
                </a:ext>
              </a:extLst>
            </p:cNvPr>
            <p:cNvCxnSpPr>
              <a:cxnSpLocks/>
            </p:cNvCxnSpPr>
            <p:nvPr/>
          </p:nvCxnSpPr>
          <p:spPr>
            <a:xfrm>
              <a:off x="1569496" y="2101756"/>
              <a:ext cx="360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D228968-8FDD-41EA-B8F4-9D8C5D2C1689}"/>
                </a:ext>
              </a:extLst>
            </p:cNvPr>
            <p:cNvSpPr txBox="1"/>
            <p:nvPr/>
          </p:nvSpPr>
          <p:spPr>
            <a:xfrm>
              <a:off x="1569496" y="1733612"/>
              <a:ext cx="3600000" cy="3490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dirty="0">
                  <a:solidFill>
                    <a:schemeClr val="tx2"/>
                  </a:solidFill>
                  <a:latin typeface="Meiryo UI" panose="020B0604030504040204" pitchFamily="50" charset="-128"/>
                  <a:ea typeface="Meiryo UI" panose="020B0604030504040204" pitchFamily="50" charset="-128"/>
                </a:rPr>
                <a:t>セグメント分析</a:t>
              </a:r>
              <a:endParaRPr kumimoji="1" lang="en-US" sz="1400" dirty="0">
                <a:solidFill>
                  <a:schemeClr val="tx2"/>
                </a:solidFill>
                <a:latin typeface="Meiryo UI" panose="020B0604030504040204" pitchFamily="50" charset="-128"/>
                <a:ea typeface="Meiryo UI" panose="020B0604030504040204" pitchFamily="50" charset="-128"/>
              </a:endParaRPr>
            </a:p>
          </p:txBody>
        </p:sp>
      </p:grpSp>
      <p:sp>
        <p:nvSpPr>
          <p:cNvPr id="66" name="Rectangle 65">
            <a:extLst>
              <a:ext uri="{FF2B5EF4-FFF2-40B4-BE49-F238E27FC236}">
                <a16:creationId xmlns:a16="http://schemas.microsoft.com/office/drawing/2014/main" id="{8A5274B8-B7FE-41DC-8C2A-41D4A5C67EF8}"/>
              </a:ext>
            </a:extLst>
          </p:cNvPr>
          <p:cNvSpPr/>
          <p:nvPr/>
        </p:nvSpPr>
        <p:spPr>
          <a:xfrm>
            <a:off x="507930" y="1690406"/>
            <a:ext cx="4068000" cy="522621"/>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2"/>
            <a:r>
              <a:rPr lang="ja-JP" altLang="en-US" sz="1400" dirty="0">
                <a:solidFill>
                  <a:schemeClr val="tx1"/>
                </a:solidFill>
                <a:latin typeface="Meiryo UI" panose="020B0604030504040204" pitchFamily="50" charset="-128"/>
                <a:ea typeface="Meiryo UI" panose="020B0604030504040204" pitchFamily="50" charset="-128"/>
              </a:rPr>
              <a:t>前述の市場のうち、注力すべきセグメント（＝ターゲット）を理由とともに明らかにする（マトリクスを挿入）</a:t>
            </a:r>
            <a:endParaRPr lang="en-US" altLang="ja-JP" sz="1400" dirty="0">
              <a:solidFill>
                <a:schemeClr val="tx1"/>
              </a:solidFill>
              <a:latin typeface="Meiryo UI" panose="020B0604030504040204" pitchFamily="50" charset="-128"/>
              <a:ea typeface="Meiryo UI" panose="020B0604030504040204" pitchFamily="50" charset="-128"/>
            </a:endParaRPr>
          </a:p>
        </p:txBody>
      </p:sp>
      <p:cxnSp>
        <p:nvCxnSpPr>
          <p:cNvPr id="31" name="Straight Connector 30">
            <a:extLst>
              <a:ext uri="{FF2B5EF4-FFF2-40B4-BE49-F238E27FC236}">
                <a16:creationId xmlns:a16="http://schemas.microsoft.com/office/drawing/2014/main" id="{17303B2C-684E-411C-82E5-2F1A9CC6B5D5}"/>
              </a:ext>
            </a:extLst>
          </p:cNvPr>
          <p:cNvCxnSpPr>
            <a:cxnSpLocks/>
          </p:cNvCxnSpPr>
          <p:nvPr/>
        </p:nvCxnSpPr>
        <p:spPr>
          <a:xfrm>
            <a:off x="4976828" y="1613480"/>
            <a:ext cx="6587619"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A2C7CAC4-689F-46F9-8EB7-702F9EE5A0F1}"/>
              </a:ext>
            </a:extLst>
          </p:cNvPr>
          <p:cNvSpPr txBox="1"/>
          <p:nvPr/>
        </p:nvSpPr>
        <p:spPr>
          <a:xfrm>
            <a:off x="4976828" y="1373504"/>
            <a:ext cx="5152516" cy="23070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dirty="0">
                <a:solidFill>
                  <a:schemeClr val="tx2"/>
                </a:solidFill>
                <a:latin typeface="Meiryo UI" panose="020B0604030504040204" pitchFamily="50" charset="-128"/>
                <a:ea typeface="Meiryo UI" panose="020B0604030504040204" pitchFamily="50" charset="-128"/>
              </a:rPr>
              <a:t>ターゲットの概要</a:t>
            </a:r>
            <a:endParaRPr kumimoji="1" lang="en-US" sz="1400" dirty="0">
              <a:solidFill>
                <a:schemeClr val="tx2"/>
              </a:solidFill>
              <a:latin typeface="Meiryo UI" panose="020B0604030504040204" pitchFamily="50" charset="-128"/>
              <a:ea typeface="Meiryo UI" panose="020B0604030504040204" pitchFamily="50" charset="-128"/>
            </a:endParaRPr>
          </a:p>
        </p:txBody>
      </p:sp>
      <p:sp>
        <p:nvSpPr>
          <p:cNvPr id="70" name="Rectangle 69">
            <a:extLst>
              <a:ext uri="{FF2B5EF4-FFF2-40B4-BE49-F238E27FC236}">
                <a16:creationId xmlns:a16="http://schemas.microsoft.com/office/drawing/2014/main" id="{AE36AD40-218B-40C0-AF81-9860BF30E0B5}"/>
              </a:ext>
            </a:extLst>
          </p:cNvPr>
          <p:cNvSpPr/>
          <p:nvPr/>
        </p:nvSpPr>
        <p:spPr>
          <a:xfrm>
            <a:off x="4990046" y="1690406"/>
            <a:ext cx="6582983" cy="532752"/>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2"/>
            <a:r>
              <a:rPr lang="ja-JP" altLang="en-US" sz="1400" dirty="0">
                <a:solidFill>
                  <a:schemeClr val="tx1"/>
                </a:solidFill>
                <a:latin typeface="Meiryo UI" panose="020B0604030504040204" pitchFamily="50" charset="-128"/>
                <a:ea typeface="Meiryo UI" panose="020B0604030504040204" pitchFamily="50" charset="-128"/>
              </a:rPr>
              <a:t>当該セグメントの概要（想定市場規模、補助対象製品*の市場導入予定時期含む）と想定顧客を明らかにした上で、目標とするシェア・時期を記載</a:t>
            </a:r>
            <a:endParaRPr lang="en-US" altLang="ja-JP" sz="1400" dirty="0">
              <a:solidFill>
                <a:schemeClr val="tx1"/>
              </a:solidFill>
              <a:latin typeface="Meiryo UI" panose="020B0604030504040204" pitchFamily="50" charset="-128"/>
              <a:ea typeface="Meiryo UI" panose="020B0604030504040204" pitchFamily="50" charset="-128"/>
            </a:endParaRPr>
          </a:p>
        </p:txBody>
      </p:sp>
      <p:cxnSp>
        <p:nvCxnSpPr>
          <p:cNvPr id="24" name="Straight Connector 23">
            <a:extLst>
              <a:ext uri="{FF2B5EF4-FFF2-40B4-BE49-F238E27FC236}">
                <a16:creationId xmlns:a16="http://schemas.microsoft.com/office/drawing/2014/main" id="{B9393211-D442-4F9A-A18A-D90E5D0DD56B}"/>
              </a:ext>
            </a:extLst>
          </p:cNvPr>
          <p:cNvCxnSpPr>
            <a:cxnSpLocks/>
          </p:cNvCxnSpPr>
          <p:nvPr/>
        </p:nvCxnSpPr>
        <p:spPr>
          <a:xfrm>
            <a:off x="6958155" y="3560891"/>
            <a:ext cx="1152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B3C01893-473D-4E65-ABE2-94C6BF879E0C}"/>
              </a:ext>
            </a:extLst>
          </p:cNvPr>
          <p:cNvSpPr txBox="1"/>
          <p:nvPr/>
        </p:nvSpPr>
        <p:spPr>
          <a:xfrm>
            <a:off x="6946244" y="3578420"/>
            <a:ext cx="1152000" cy="3752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0" rIns="91440" bIns="45720" numCol="1" spcCol="0" rtlCol="0" fromWordArt="0" anchor="ctr"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XX~XX</a:t>
            </a:r>
            <a:endParaRPr kumimoji="1" lang="en-US" sz="1000" dirty="0">
              <a:solidFill>
                <a:schemeClr val="tx1"/>
              </a:solidFill>
              <a:latin typeface="Meiryo UI" panose="020B0604030504040204" pitchFamily="50" charset="-128"/>
              <a:ea typeface="Meiryo UI" panose="020B0604030504040204" pitchFamily="50" charset="-128"/>
            </a:endParaRPr>
          </a:p>
        </p:txBody>
      </p:sp>
      <p:sp>
        <p:nvSpPr>
          <p:cNvPr id="45" name="TextBox 44">
            <a:extLst>
              <a:ext uri="{FF2B5EF4-FFF2-40B4-BE49-F238E27FC236}">
                <a16:creationId xmlns:a16="http://schemas.microsoft.com/office/drawing/2014/main" id="{50BAB5B2-9B92-431E-B7B5-CC7F9CAC57D8}"/>
              </a:ext>
            </a:extLst>
          </p:cNvPr>
          <p:cNvSpPr txBox="1"/>
          <p:nvPr/>
        </p:nvSpPr>
        <p:spPr>
          <a:xfrm>
            <a:off x="6946244" y="4722114"/>
            <a:ext cx="1152000" cy="57676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XX~XX</a:t>
            </a:r>
            <a:endParaRPr kumimoji="1" lang="en-US" altLang="ja-JP" sz="1000" dirty="0">
              <a:solidFill>
                <a:schemeClr val="tx1"/>
              </a:solidFill>
              <a:latin typeface="Meiryo UI" panose="020B0604030504040204" pitchFamily="50" charset="-128"/>
              <a:ea typeface="Meiryo UI" panose="020B0604030504040204" pitchFamily="50" charset="-128"/>
            </a:endParaRPr>
          </a:p>
        </p:txBody>
      </p:sp>
      <p:sp>
        <p:nvSpPr>
          <p:cNvPr id="46" name="TextBox 45">
            <a:extLst>
              <a:ext uri="{FF2B5EF4-FFF2-40B4-BE49-F238E27FC236}">
                <a16:creationId xmlns:a16="http://schemas.microsoft.com/office/drawing/2014/main" id="{F9BE3F42-108D-4FBF-9650-2B0F3EEEACB3}"/>
              </a:ext>
            </a:extLst>
          </p:cNvPr>
          <p:cNvSpPr txBox="1"/>
          <p:nvPr/>
        </p:nvSpPr>
        <p:spPr>
          <a:xfrm>
            <a:off x="6946244" y="5480621"/>
            <a:ext cx="1152000" cy="3752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XX~XX</a:t>
            </a:r>
            <a:endParaRPr kumimoji="1" lang="en-US" altLang="ja-JP" sz="1000" dirty="0">
              <a:solidFill>
                <a:schemeClr val="tx1"/>
              </a:solidFill>
              <a:latin typeface="Meiryo UI" panose="020B0604030504040204" pitchFamily="50" charset="-128"/>
              <a:ea typeface="Meiryo UI" panose="020B0604030504040204" pitchFamily="50" charset="-128"/>
            </a:endParaRPr>
          </a:p>
        </p:txBody>
      </p:sp>
      <p:sp>
        <p:nvSpPr>
          <p:cNvPr id="49" name="TextBox 48">
            <a:extLst>
              <a:ext uri="{FF2B5EF4-FFF2-40B4-BE49-F238E27FC236}">
                <a16:creationId xmlns:a16="http://schemas.microsoft.com/office/drawing/2014/main" id="{4D9E40F0-C991-46AF-A1EE-08FFCEAC90E5}"/>
              </a:ext>
            </a:extLst>
          </p:cNvPr>
          <p:cNvSpPr txBox="1"/>
          <p:nvPr/>
        </p:nvSpPr>
        <p:spPr>
          <a:xfrm>
            <a:off x="9988245" y="4722114"/>
            <a:ext cx="1646905" cy="57676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215900" lvl="1" indent="-2159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215900" lvl="1" indent="-2159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p:txBody>
      </p:sp>
      <p:sp>
        <p:nvSpPr>
          <p:cNvPr id="50" name="TextBox 49">
            <a:extLst>
              <a:ext uri="{FF2B5EF4-FFF2-40B4-BE49-F238E27FC236}">
                <a16:creationId xmlns:a16="http://schemas.microsoft.com/office/drawing/2014/main" id="{EA966199-9668-41E7-B14A-5203F24CA888}"/>
              </a:ext>
            </a:extLst>
          </p:cNvPr>
          <p:cNvSpPr txBox="1"/>
          <p:nvPr/>
        </p:nvSpPr>
        <p:spPr>
          <a:xfrm>
            <a:off x="9988245" y="5480621"/>
            <a:ext cx="1646905" cy="3752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215900" lvl="1" indent="-2159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215900" lvl="1" indent="-2159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p:txBody>
      </p:sp>
      <p:cxnSp>
        <p:nvCxnSpPr>
          <p:cNvPr id="73" name="Straight Connector 72">
            <a:extLst>
              <a:ext uri="{FF2B5EF4-FFF2-40B4-BE49-F238E27FC236}">
                <a16:creationId xmlns:a16="http://schemas.microsoft.com/office/drawing/2014/main" id="{AD626256-327A-4795-8E03-D2B9B942D791}"/>
              </a:ext>
            </a:extLst>
          </p:cNvPr>
          <p:cNvCxnSpPr>
            <a:cxnSpLocks/>
          </p:cNvCxnSpPr>
          <p:nvPr/>
        </p:nvCxnSpPr>
        <p:spPr>
          <a:xfrm>
            <a:off x="5844902" y="3560891"/>
            <a:ext cx="1029316"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3C6DEA41-542D-4755-B2E5-70832224DBF7}"/>
              </a:ext>
            </a:extLst>
          </p:cNvPr>
          <p:cNvSpPr txBox="1"/>
          <p:nvPr/>
        </p:nvSpPr>
        <p:spPr>
          <a:xfrm>
            <a:off x="5822221" y="3578420"/>
            <a:ext cx="1029316" cy="3752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0" rIns="91440" bIns="45720" numCol="1" spcCol="0" rtlCol="0" fromWordArt="0" anchor="ctr"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A</a:t>
            </a:r>
            <a:r>
              <a:rPr kumimoji="1" lang="ja-JP" altLang="en-US" sz="1400" dirty="0">
                <a:solidFill>
                  <a:schemeClr val="tx1"/>
                </a:solidFill>
                <a:latin typeface="Meiryo UI" panose="020B0604030504040204" pitchFamily="50" charset="-128"/>
                <a:ea typeface="Meiryo UI" panose="020B0604030504040204" pitchFamily="50" charset="-128"/>
              </a:rPr>
              <a:t>社、</a:t>
            </a:r>
            <a:r>
              <a:rPr kumimoji="1" lang="en-US" altLang="ja-JP" sz="1400" dirty="0">
                <a:solidFill>
                  <a:schemeClr val="tx1"/>
                </a:solidFill>
                <a:latin typeface="Meiryo UI" panose="020B0604030504040204" pitchFamily="50" charset="-128"/>
                <a:ea typeface="Meiryo UI" panose="020B0604030504040204" pitchFamily="50" charset="-128"/>
              </a:rPr>
              <a:t>B</a:t>
            </a:r>
            <a:r>
              <a:rPr kumimoji="1" lang="ja-JP" altLang="en-US" sz="1400" dirty="0">
                <a:solidFill>
                  <a:schemeClr val="tx1"/>
                </a:solidFill>
                <a:latin typeface="Meiryo UI" panose="020B0604030504040204" pitchFamily="50" charset="-128"/>
                <a:ea typeface="Meiryo UI" panose="020B0604030504040204" pitchFamily="50" charset="-128"/>
              </a:rPr>
              <a:t>社</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76" name="TextBox 75">
            <a:extLst>
              <a:ext uri="{FF2B5EF4-FFF2-40B4-BE49-F238E27FC236}">
                <a16:creationId xmlns:a16="http://schemas.microsoft.com/office/drawing/2014/main" id="{DB186F0F-EBF9-48A5-8EAF-770B2B99260A}"/>
              </a:ext>
            </a:extLst>
          </p:cNvPr>
          <p:cNvSpPr txBox="1"/>
          <p:nvPr/>
        </p:nvSpPr>
        <p:spPr>
          <a:xfrm>
            <a:off x="5822221" y="4722114"/>
            <a:ext cx="1029316" cy="57676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C</a:t>
            </a:r>
            <a:r>
              <a:rPr kumimoji="1" lang="ja-JP" altLang="en-US" sz="1400" dirty="0">
                <a:solidFill>
                  <a:schemeClr val="tx1"/>
                </a:solidFill>
                <a:latin typeface="Meiryo UI" panose="020B0604030504040204" pitchFamily="50" charset="-128"/>
                <a:ea typeface="Meiryo UI" panose="020B0604030504040204" pitchFamily="50" charset="-128"/>
              </a:rPr>
              <a:t>社、</a:t>
            </a:r>
            <a:r>
              <a:rPr kumimoji="1" lang="en-US" altLang="ja-JP" sz="1400" dirty="0">
                <a:solidFill>
                  <a:schemeClr val="tx1"/>
                </a:solidFill>
                <a:latin typeface="Meiryo UI" panose="020B0604030504040204" pitchFamily="50" charset="-128"/>
                <a:ea typeface="Meiryo UI" panose="020B0604030504040204" pitchFamily="50" charset="-128"/>
              </a:rPr>
              <a:t>D</a:t>
            </a:r>
            <a:r>
              <a:rPr kumimoji="1" lang="ja-JP" altLang="en-US" sz="1400" dirty="0">
                <a:solidFill>
                  <a:schemeClr val="tx1"/>
                </a:solidFill>
                <a:latin typeface="Meiryo UI" panose="020B0604030504040204" pitchFamily="50" charset="-128"/>
                <a:ea typeface="Meiryo UI" panose="020B0604030504040204" pitchFamily="50" charset="-128"/>
              </a:rPr>
              <a:t>社</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77" name="TextBox 76">
            <a:extLst>
              <a:ext uri="{FF2B5EF4-FFF2-40B4-BE49-F238E27FC236}">
                <a16:creationId xmlns:a16="http://schemas.microsoft.com/office/drawing/2014/main" id="{69171098-4680-4F91-8210-0CFBAEEB4D05}"/>
              </a:ext>
            </a:extLst>
          </p:cNvPr>
          <p:cNvSpPr txBox="1"/>
          <p:nvPr/>
        </p:nvSpPr>
        <p:spPr>
          <a:xfrm>
            <a:off x="5822221" y="5480621"/>
            <a:ext cx="1029316" cy="3752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E</a:t>
            </a:r>
            <a:r>
              <a:rPr kumimoji="1" lang="ja-JP" altLang="en-US" sz="1400" dirty="0">
                <a:solidFill>
                  <a:schemeClr val="tx1"/>
                </a:solidFill>
                <a:latin typeface="Meiryo UI" panose="020B0604030504040204" pitchFamily="50" charset="-128"/>
                <a:ea typeface="Meiryo UI" panose="020B0604030504040204" pitchFamily="50" charset="-128"/>
              </a:rPr>
              <a:t>社</a:t>
            </a:r>
            <a:endParaRPr kumimoji="1" lang="en-US" sz="1400" dirty="0">
              <a:solidFill>
                <a:schemeClr val="tx1"/>
              </a:solidFill>
              <a:latin typeface="Meiryo UI" panose="020B0604030504040204" pitchFamily="50" charset="-128"/>
              <a:ea typeface="Meiryo UI" panose="020B0604030504040204" pitchFamily="50" charset="-128"/>
            </a:endParaRPr>
          </a:p>
        </p:txBody>
      </p:sp>
      <p:cxnSp>
        <p:nvCxnSpPr>
          <p:cNvPr id="79" name="Straight Connector 78">
            <a:extLst>
              <a:ext uri="{FF2B5EF4-FFF2-40B4-BE49-F238E27FC236}">
                <a16:creationId xmlns:a16="http://schemas.microsoft.com/office/drawing/2014/main" id="{ACAD1074-639A-42B7-ACD8-F0EBF14BDF10}"/>
              </a:ext>
            </a:extLst>
          </p:cNvPr>
          <p:cNvCxnSpPr>
            <a:cxnSpLocks/>
          </p:cNvCxnSpPr>
          <p:nvPr/>
        </p:nvCxnSpPr>
        <p:spPr>
          <a:xfrm>
            <a:off x="8177615" y="3560891"/>
            <a:ext cx="1715526"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9382E364-8965-4582-B5DB-4C1FC7B84396}"/>
              </a:ext>
            </a:extLst>
          </p:cNvPr>
          <p:cNvSpPr/>
          <p:nvPr/>
        </p:nvSpPr>
        <p:spPr>
          <a:xfrm>
            <a:off x="6946244" y="3182754"/>
            <a:ext cx="1146865" cy="425045"/>
          </a:xfrm>
          <a:prstGeom prst="rect">
            <a:avLst/>
          </a:prstGeom>
        </p:spPr>
        <p:txBody>
          <a:bodyPr wrap="none" lIns="36000" rIns="0" anchor="b">
            <a:noAutofit/>
          </a:bodyPr>
          <a:lstStyle/>
          <a:p>
            <a:r>
              <a:rPr kumimoji="1" lang="ja-JP" altLang="en-US" sz="1400" b="1" dirty="0">
                <a:latin typeface="Meiryo UI" panose="020B0604030504040204" pitchFamily="50" charset="-128"/>
                <a:ea typeface="Meiryo UI" panose="020B0604030504040204" pitchFamily="50" charset="-128"/>
              </a:rPr>
              <a:t>需要量</a:t>
            </a:r>
            <a:r>
              <a:rPr kumimoji="1" lang="ja-JP" altLang="en-US" sz="1000" b="1" dirty="0">
                <a:latin typeface="Meiryo UI" panose="020B0604030504040204" pitchFamily="50" charset="-128"/>
                <a:ea typeface="Meiryo UI" panose="020B0604030504040204" pitchFamily="50" charset="-128"/>
              </a:rPr>
              <a:t>（Ｘ年単年）</a:t>
            </a:r>
            <a:endParaRPr kumimoji="1" lang="en-US" altLang="ja-JP" sz="1000" b="1" dirty="0">
              <a:latin typeface="Meiryo UI" panose="020B0604030504040204" pitchFamily="50" charset="-128"/>
              <a:ea typeface="Meiryo UI" panose="020B0604030504040204" pitchFamily="50" charset="-128"/>
            </a:endParaRPr>
          </a:p>
        </p:txBody>
      </p:sp>
      <p:cxnSp>
        <p:nvCxnSpPr>
          <p:cNvPr id="23" name="Straight Connector 22">
            <a:extLst>
              <a:ext uri="{FF2B5EF4-FFF2-40B4-BE49-F238E27FC236}">
                <a16:creationId xmlns:a16="http://schemas.microsoft.com/office/drawing/2014/main" id="{0111B23C-7AC1-44DE-B0AC-10DCB55564DD}"/>
              </a:ext>
            </a:extLst>
          </p:cNvPr>
          <p:cNvCxnSpPr>
            <a:cxnSpLocks/>
          </p:cNvCxnSpPr>
          <p:nvPr/>
        </p:nvCxnSpPr>
        <p:spPr>
          <a:xfrm>
            <a:off x="5009338" y="3560891"/>
            <a:ext cx="751627"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F9317AA9-5800-4895-BB9F-439450A508BD}"/>
              </a:ext>
            </a:extLst>
          </p:cNvPr>
          <p:cNvSpPr txBox="1"/>
          <p:nvPr/>
        </p:nvSpPr>
        <p:spPr>
          <a:xfrm>
            <a:off x="5009338" y="3182642"/>
            <a:ext cx="751627"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b="1" dirty="0">
                <a:solidFill>
                  <a:schemeClr val="tx1"/>
                </a:solidFill>
                <a:latin typeface="Meiryo UI" panose="020B0604030504040204" pitchFamily="50" charset="-128"/>
                <a:ea typeface="Meiryo UI" panose="020B0604030504040204" pitchFamily="50" charset="-128"/>
              </a:rPr>
              <a:t>想定顧客</a:t>
            </a:r>
            <a:endParaRPr kumimoji="1" lang="en-US" sz="1400" b="1" dirty="0">
              <a:solidFill>
                <a:schemeClr val="tx1"/>
              </a:solidFill>
              <a:latin typeface="Meiryo UI" panose="020B0604030504040204" pitchFamily="50" charset="-128"/>
              <a:ea typeface="Meiryo UI" panose="020B0604030504040204" pitchFamily="50" charset="-128"/>
            </a:endParaRPr>
          </a:p>
        </p:txBody>
      </p:sp>
      <p:sp>
        <p:nvSpPr>
          <p:cNvPr id="40" name="TextBox 39">
            <a:extLst>
              <a:ext uri="{FF2B5EF4-FFF2-40B4-BE49-F238E27FC236}">
                <a16:creationId xmlns:a16="http://schemas.microsoft.com/office/drawing/2014/main" id="{BC7A7012-305F-48C5-BCA1-F60B6131E60C}"/>
              </a:ext>
            </a:extLst>
          </p:cNvPr>
          <p:cNvSpPr txBox="1"/>
          <p:nvPr/>
        </p:nvSpPr>
        <p:spPr>
          <a:xfrm>
            <a:off x="5006134" y="3578419"/>
            <a:ext cx="751627" cy="1032975"/>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Ｘ業</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41" name="TextBox 40">
            <a:extLst>
              <a:ext uri="{FF2B5EF4-FFF2-40B4-BE49-F238E27FC236}">
                <a16:creationId xmlns:a16="http://schemas.microsoft.com/office/drawing/2014/main" id="{5776F995-53F3-414D-AC62-D4C862C767AD}"/>
              </a:ext>
            </a:extLst>
          </p:cNvPr>
          <p:cNvSpPr txBox="1"/>
          <p:nvPr/>
        </p:nvSpPr>
        <p:spPr>
          <a:xfrm>
            <a:off x="5006134" y="4722114"/>
            <a:ext cx="751627" cy="659235"/>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Ｙ業</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42" name="TextBox 41">
            <a:extLst>
              <a:ext uri="{FF2B5EF4-FFF2-40B4-BE49-F238E27FC236}">
                <a16:creationId xmlns:a16="http://schemas.microsoft.com/office/drawing/2014/main" id="{5B31C5FF-806B-4705-9F34-ECA9741427D4}"/>
              </a:ext>
            </a:extLst>
          </p:cNvPr>
          <p:cNvSpPr txBox="1"/>
          <p:nvPr/>
        </p:nvSpPr>
        <p:spPr>
          <a:xfrm>
            <a:off x="5006134" y="5480621"/>
            <a:ext cx="751627" cy="375231"/>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Ｚ業</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74" name="TextBox 73">
            <a:extLst>
              <a:ext uri="{FF2B5EF4-FFF2-40B4-BE49-F238E27FC236}">
                <a16:creationId xmlns:a16="http://schemas.microsoft.com/office/drawing/2014/main" id="{A7C24335-C4B4-43AF-9BEB-0DA657B494E9}"/>
              </a:ext>
            </a:extLst>
          </p:cNvPr>
          <p:cNvSpPr txBox="1"/>
          <p:nvPr/>
        </p:nvSpPr>
        <p:spPr>
          <a:xfrm>
            <a:off x="5846237" y="3182642"/>
            <a:ext cx="1116000"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b="1" dirty="0">
                <a:solidFill>
                  <a:schemeClr val="tx1"/>
                </a:solidFill>
                <a:latin typeface="Meiryo UI" panose="020B0604030504040204" pitchFamily="50" charset="-128"/>
                <a:ea typeface="Meiryo UI" panose="020B0604030504040204" pitchFamily="50" charset="-128"/>
              </a:rPr>
              <a:t>主なプレーヤー</a:t>
            </a:r>
            <a:endParaRPr kumimoji="1" lang="en-US" sz="1400" b="1" dirty="0">
              <a:solidFill>
                <a:schemeClr val="tx1"/>
              </a:solidFill>
              <a:latin typeface="Meiryo UI" panose="020B0604030504040204" pitchFamily="50" charset="-128"/>
              <a:ea typeface="Meiryo UI" panose="020B0604030504040204" pitchFamily="50" charset="-128"/>
            </a:endParaRPr>
          </a:p>
        </p:txBody>
      </p:sp>
      <p:sp>
        <p:nvSpPr>
          <p:cNvPr id="80" name="Rectangle 79">
            <a:extLst>
              <a:ext uri="{FF2B5EF4-FFF2-40B4-BE49-F238E27FC236}">
                <a16:creationId xmlns:a16="http://schemas.microsoft.com/office/drawing/2014/main" id="{4A2C3DFD-84CC-44A7-B7CC-E48BD70536E2}"/>
              </a:ext>
            </a:extLst>
          </p:cNvPr>
          <p:cNvSpPr/>
          <p:nvPr/>
        </p:nvSpPr>
        <p:spPr>
          <a:xfrm>
            <a:off x="8347736" y="3182754"/>
            <a:ext cx="760396" cy="425045"/>
          </a:xfrm>
          <a:prstGeom prst="rect">
            <a:avLst/>
          </a:prstGeom>
        </p:spPr>
        <p:txBody>
          <a:bodyPr wrap="none" lIns="36000" rIns="0" anchor="b">
            <a:noAutofit/>
          </a:bodyPr>
          <a:lstStyle/>
          <a:p>
            <a:r>
              <a:rPr kumimoji="1" lang="ja-JP" altLang="en-US" sz="1400" b="1" dirty="0">
                <a:latin typeface="Meiryo UI" panose="020B0604030504040204" pitchFamily="50" charset="-128"/>
                <a:ea typeface="Meiryo UI" panose="020B0604030504040204" pitchFamily="50" charset="-128"/>
              </a:rPr>
              <a:t>課題</a:t>
            </a:r>
            <a:endParaRPr kumimoji="1" lang="en-US" altLang="ja-JP" sz="1400" b="1" dirty="0">
              <a:latin typeface="Meiryo UI" panose="020B0604030504040204" pitchFamily="50" charset="-128"/>
              <a:ea typeface="Meiryo UI" panose="020B0604030504040204" pitchFamily="50" charset="-128"/>
            </a:endParaRPr>
          </a:p>
        </p:txBody>
      </p:sp>
      <p:sp>
        <p:nvSpPr>
          <p:cNvPr id="81" name="TextBox 80">
            <a:extLst>
              <a:ext uri="{FF2B5EF4-FFF2-40B4-BE49-F238E27FC236}">
                <a16:creationId xmlns:a16="http://schemas.microsoft.com/office/drawing/2014/main" id="{C4B8A844-9A8A-41B7-83AA-8FB570E013A3}"/>
              </a:ext>
            </a:extLst>
          </p:cNvPr>
          <p:cNvSpPr txBox="1"/>
          <p:nvPr/>
        </p:nvSpPr>
        <p:spPr>
          <a:xfrm>
            <a:off x="8177615" y="3578420"/>
            <a:ext cx="1715526" cy="3752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4572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182563" lvl="1" indent="-182563">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p:txBody>
      </p:sp>
      <p:sp>
        <p:nvSpPr>
          <p:cNvPr id="82" name="TextBox 81">
            <a:extLst>
              <a:ext uri="{FF2B5EF4-FFF2-40B4-BE49-F238E27FC236}">
                <a16:creationId xmlns:a16="http://schemas.microsoft.com/office/drawing/2014/main" id="{BCC3F790-D788-4416-A2D4-41A517634A44}"/>
              </a:ext>
            </a:extLst>
          </p:cNvPr>
          <p:cNvSpPr txBox="1"/>
          <p:nvPr/>
        </p:nvSpPr>
        <p:spPr>
          <a:xfrm>
            <a:off x="8177615" y="4722114"/>
            <a:ext cx="1715526" cy="57676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182563" lvl="1" indent="-182563">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p:txBody>
      </p:sp>
      <p:sp>
        <p:nvSpPr>
          <p:cNvPr id="48" name="TextBox 47" descr="ｔ">
            <a:extLst>
              <a:ext uri="{FF2B5EF4-FFF2-40B4-BE49-F238E27FC236}">
                <a16:creationId xmlns:a16="http://schemas.microsoft.com/office/drawing/2014/main" id="{A4CE0991-B734-45FB-AEC5-9208BF4974B7}"/>
              </a:ext>
            </a:extLst>
          </p:cNvPr>
          <p:cNvSpPr txBox="1"/>
          <p:nvPr/>
        </p:nvSpPr>
        <p:spPr>
          <a:xfrm>
            <a:off x="10031787" y="3589306"/>
            <a:ext cx="1728000" cy="42141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182563" lvl="1" indent="-182563">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p:txBody>
      </p:sp>
      <p:sp>
        <p:nvSpPr>
          <p:cNvPr id="39" name="Rectangle 38">
            <a:extLst>
              <a:ext uri="{FF2B5EF4-FFF2-40B4-BE49-F238E27FC236}">
                <a16:creationId xmlns:a16="http://schemas.microsoft.com/office/drawing/2014/main" id="{1A118018-1451-4E63-A723-1528CB511CAE}"/>
              </a:ext>
            </a:extLst>
          </p:cNvPr>
          <p:cNvSpPr/>
          <p:nvPr/>
        </p:nvSpPr>
        <p:spPr>
          <a:xfrm>
            <a:off x="10064591" y="3182754"/>
            <a:ext cx="1646905" cy="425045"/>
          </a:xfrm>
          <a:prstGeom prst="rect">
            <a:avLst/>
          </a:prstGeom>
        </p:spPr>
        <p:txBody>
          <a:bodyPr wrap="none" lIns="36000" rIns="0" anchor="b">
            <a:noAutofit/>
          </a:bodyPr>
          <a:lstStyle/>
          <a:p>
            <a:r>
              <a:rPr kumimoji="1" lang="ja-JP" altLang="en-US" sz="1400" b="1" dirty="0">
                <a:latin typeface="Meiryo UI" panose="020B0604030504040204" pitchFamily="50" charset="-128"/>
                <a:ea typeface="Meiryo UI" panose="020B0604030504040204" pitchFamily="50" charset="-128"/>
              </a:rPr>
              <a:t>想定ニーズ</a:t>
            </a:r>
            <a:endParaRPr kumimoji="1" lang="en-US" altLang="ja-JP" sz="1400" b="1" dirty="0">
              <a:latin typeface="Meiryo UI" panose="020B0604030504040204" pitchFamily="50" charset="-128"/>
              <a:ea typeface="Meiryo UI" panose="020B0604030504040204" pitchFamily="50" charset="-128"/>
            </a:endParaRPr>
          </a:p>
        </p:txBody>
      </p:sp>
      <p:cxnSp>
        <p:nvCxnSpPr>
          <p:cNvPr id="85" name="Straight Connector 84">
            <a:extLst>
              <a:ext uri="{FF2B5EF4-FFF2-40B4-BE49-F238E27FC236}">
                <a16:creationId xmlns:a16="http://schemas.microsoft.com/office/drawing/2014/main" id="{078C122F-E47E-40D7-A759-7DF16B77C419}"/>
              </a:ext>
            </a:extLst>
          </p:cNvPr>
          <p:cNvCxnSpPr>
            <a:cxnSpLocks/>
          </p:cNvCxnSpPr>
          <p:nvPr/>
        </p:nvCxnSpPr>
        <p:spPr>
          <a:xfrm>
            <a:off x="9965358" y="3560891"/>
            <a:ext cx="1646905"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F8603C3D-8D56-4A59-9CBA-68DED01BFAFC}"/>
              </a:ext>
            </a:extLst>
          </p:cNvPr>
          <p:cNvSpPr txBox="1"/>
          <p:nvPr/>
        </p:nvSpPr>
        <p:spPr>
          <a:xfrm>
            <a:off x="8177615" y="5480621"/>
            <a:ext cx="1715526" cy="3752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182563" lvl="1" indent="-182563">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p:txBody>
      </p:sp>
      <p:cxnSp>
        <p:nvCxnSpPr>
          <p:cNvPr id="89" name="Straight Connector 88">
            <a:extLst>
              <a:ext uri="{FF2B5EF4-FFF2-40B4-BE49-F238E27FC236}">
                <a16:creationId xmlns:a16="http://schemas.microsoft.com/office/drawing/2014/main" id="{9AA98539-3B65-4213-A262-9630C30DAB5E}"/>
              </a:ext>
            </a:extLst>
          </p:cNvPr>
          <p:cNvCxnSpPr/>
          <p:nvPr/>
        </p:nvCxnSpPr>
        <p:spPr>
          <a:xfrm>
            <a:off x="4985411" y="4689060"/>
            <a:ext cx="6587619" cy="0"/>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C88C52AE-7494-4624-9917-F2D51A012BE5}"/>
              </a:ext>
            </a:extLst>
          </p:cNvPr>
          <p:cNvCxnSpPr/>
          <p:nvPr/>
        </p:nvCxnSpPr>
        <p:spPr>
          <a:xfrm>
            <a:off x="4985411" y="5428369"/>
            <a:ext cx="6587619" cy="0"/>
          </a:xfrm>
          <a:prstGeom prst="line">
            <a:avLst/>
          </a:prstGeom>
          <a:ln w="9525" cap="rnd">
            <a:solidFill>
              <a:schemeClr val="tx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138" name="Rectangle 137" descr="ｔ">
            <a:extLst>
              <a:ext uri="{FF2B5EF4-FFF2-40B4-BE49-F238E27FC236}">
                <a16:creationId xmlns:a16="http://schemas.microsoft.com/office/drawing/2014/main" id="{B1BCCDEB-66B1-4174-BDF0-1520ED88A72F}"/>
              </a:ext>
            </a:extLst>
          </p:cNvPr>
          <p:cNvSpPr/>
          <p:nvPr/>
        </p:nvSpPr>
        <p:spPr>
          <a:xfrm>
            <a:off x="4990046" y="2294620"/>
            <a:ext cx="6582984" cy="93156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88900"/>
            <a:r>
              <a:rPr kumimoji="1" lang="ja-JP" altLang="en-US" sz="1400" b="1" dirty="0">
                <a:solidFill>
                  <a:schemeClr val="tx1"/>
                </a:solidFill>
                <a:latin typeface="Meiryo UI" panose="020B0604030504040204" pitchFamily="50" charset="-128"/>
                <a:ea typeface="Meiryo UI" panose="020B0604030504040204" pitchFamily="50" charset="-128"/>
              </a:rPr>
              <a:t>市場概要と目標とするシェア・時期</a:t>
            </a:r>
            <a:endParaRPr kumimoji="1" lang="en-US" altLang="ja-JP" sz="1400" b="1"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cxnSp>
        <p:nvCxnSpPr>
          <p:cNvPr id="139" name="Straight Connector 138">
            <a:extLst>
              <a:ext uri="{FF2B5EF4-FFF2-40B4-BE49-F238E27FC236}">
                <a16:creationId xmlns:a16="http://schemas.microsoft.com/office/drawing/2014/main" id="{68C440A3-9E57-4547-8E0F-AA2BC1A40698}"/>
              </a:ext>
            </a:extLst>
          </p:cNvPr>
          <p:cNvCxnSpPr/>
          <p:nvPr/>
        </p:nvCxnSpPr>
        <p:spPr>
          <a:xfrm>
            <a:off x="1043928" y="6356074"/>
            <a:ext cx="3312000" cy="0"/>
          </a:xfrm>
          <a:prstGeom prst="line">
            <a:avLst/>
          </a:prstGeom>
          <a:ln w="9525" cap="rnd">
            <a:solidFill>
              <a:schemeClr val="tx1">
                <a:lumMod val="60000"/>
                <a:lumOff val="40000"/>
              </a:schemeClr>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1" name="TextBox 140" descr="ｔ">
            <a:extLst>
              <a:ext uri="{FF2B5EF4-FFF2-40B4-BE49-F238E27FC236}">
                <a16:creationId xmlns:a16="http://schemas.microsoft.com/office/drawing/2014/main" id="{C19270C4-CA9A-4894-A8A8-FEC99D892D43}"/>
              </a:ext>
            </a:extLst>
          </p:cNvPr>
          <p:cNvSpPr txBox="1"/>
          <p:nvPr/>
        </p:nvSpPr>
        <p:spPr>
          <a:xfrm>
            <a:off x="331532" y="4542152"/>
            <a:ext cx="792000"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r>
              <a:rPr kumimoji="1" lang="ja-JP" altLang="en-US" sz="1200" dirty="0">
                <a:solidFill>
                  <a:schemeClr val="accent5"/>
                </a:solidFill>
                <a:latin typeface="Meiryo UI" panose="020B0604030504040204" pitchFamily="50" charset="-128"/>
                <a:ea typeface="Meiryo UI" panose="020B0604030504040204" pitchFamily="50" charset="-128"/>
              </a:rPr>
              <a:t>軸①</a:t>
            </a:r>
            <a:endParaRPr kumimoji="1" lang="en-US" altLang="ja-JP" sz="1200" dirty="0">
              <a:solidFill>
                <a:schemeClr val="accent5"/>
              </a:solidFill>
              <a:latin typeface="Meiryo UI" panose="020B0604030504040204" pitchFamily="50" charset="-128"/>
              <a:ea typeface="Meiryo UI" panose="020B0604030504040204" pitchFamily="50" charset="-128"/>
            </a:endParaRPr>
          </a:p>
        </p:txBody>
      </p:sp>
      <p:sp>
        <p:nvSpPr>
          <p:cNvPr id="142" name="TextBox 141">
            <a:extLst>
              <a:ext uri="{FF2B5EF4-FFF2-40B4-BE49-F238E27FC236}">
                <a16:creationId xmlns:a16="http://schemas.microsoft.com/office/drawing/2014/main" id="{572B4234-6BE9-4F8D-A182-580701F20CD1}"/>
              </a:ext>
            </a:extLst>
          </p:cNvPr>
          <p:cNvSpPr txBox="1"/>
          <p:nvPr/>
        </p:nvSpPr>
        <p:spPr>
          <a:xfrm>
            <a:off x="2399664" y="6490822"/>
            <a:ext cx="591273" cy="252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200" dirty="0">
                <a:solidFill>
                  <a:schemeClr val="accent5"/>
                </a:solidFill>
                <a:latin typeface="Meiryo UI" panose="020B0604030504040204" pitchFamily="50" charset="-128"/>
                <a:ea typeface="Meiryo UI" panose="020B0604030504040204" pitchFamily="50" charset="-128"/>
              </a:rPr>
              <a:t>軸②</a:t>
            </a:r>
            <a:endParaRPr kumimoji="1" lang="en-US" sz="1200" dirty="0">
              <a:solidFill>
                <a:schemeClr val="accent5"/>
              </a:solidFill>
              <a:latin typeface="Meiryo UI" panose="020B0604030504040204" pitchFamily="50" charset="-128"/>
              <a:ea typeface="Meiryo UI" panose="020B0604030504040204" pitchFamily="50" charset="-128"/>
            </a:endParaRPr>
          </a:p>
        </p:txBody>
      </p:sp>
      <p:cxnSp>
        <p:nvCxnSpPr>
          <p:cNvPr id="150" name="Straight Connector 149">
            <a:extLst>
              <a:ext uri="{FF2B5EF4-FFF2-40B4-BE49-F238E27FC236}">
                <a16:creationId xmlns:a16="http://schemas.microsoft.com/office/drawing/2014/main" id="{0D3D112C-A891-4DF3-BA2C-5FECCE1F1955}"/>
              </a:ext>
            </a:extLst>
          </p:cNvPr>
          <p:cNvCxnSpPr>
            <a:cxnSpLocks/>
          </p:cNvCxnSpPr>
          <p:nvPr/>
        </p:nvCxnSpPr>
        <p:spPr>
          <a:xfrm rot="10800000" flipH="1">
            <a:off x="4822874" y="1725015"/>
            <a:ext cx="0" cy="4498768"/>
          </a:xfrm>
          <a:prstGeom prst="line">
            <a:avLst/>
          </a:prstGeom>
          <a:ln w="9525"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E2FEA3BB-75C7-43E7-BF59-1E9D8AB2D9F5}"/>
              </a:ext>
            </a:extLst>
          </p:cNvPr>
          <p:cNvSpPr txBox="1"/>
          <p:nvPr/>
        </p:nvSpPr>
        <p:spPr>
          <a:xfrm>
            <a:off x="507931" y="2306611"/>
            <a:ext cx="4068000" cy="3727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a:t>
            </a:r>
            <a:r>
              <a:rPr kumimoji="1" lang="ja-JP" altLang="en-US" sz="1400" dirty="0">
                <a:solidFill>
                  <a:schemeClr val="tx1"/>
                </a:solidFill>
                <a:latin typeface="Meiryo UI" panose="020B0604030504040204" pitchFamily="50" charset="-128"/>
                <a:ea typeface="Meiryo UI" panose="020B0604030504040204" pitchFamily="50" charset="-128"/>
              </a:rPr>
              <a:t>のため、</a:t>
            </a:r>
            <a:r>
              <a:rPr kumimoji="1" lang="en-US" altLang="ja-JP" sz="1400" dirty="0">
                <a:solidFill>
                  <a:schemeClr val="tx1"/>
                </a:solidFill>
                <a:latin typeface="Meiryo UI" panose="020B0604030504040204" pitchFamily="50" charset="-128"/>
                <a:ea typeface="Meiryo UI" panose="020B0604030504040204" pitchFamily="50" charset="-128"/>
              </a:rPr>
              <a:t>XX</a:t>
            </a:r>
            <a:r>
              <a:rPr kumimoji="1" lang="ja-JP" altLang="en-US" sz="1400" dirty="0">
                <a:solidFill>
                  <a:schemeClr val="tx1"/>
                </a:solidFill>
                <a:latin typeface="Meiryo UI" panose="020B0604030504040204" pitchFamily="50" charset="-128"/>
                <a:ea typeface="Meiryo UI" panose="020B0604030504040204" pitchFamily="50" charset="-128"/>
              </a:rPr>
              <a:t>に注力</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154" name="TextBox 153">
            <a:extLst>
              <a:ext uri="{FF2B5EF4-FFF2-40B4-BE49-F238E27FC236}">
                <a16:creationId xmlns:a16="http://schemas.microsoft.com/office/drawing/2014/main" id="{7F96E2F1-96F8-498B-8000-382E35908C7B}"/>
              </a:ext>
            </a:extLst>
          </p:cNvPr>
          <p:cNvSpPr txBox="1"/>
          <p:nvPr/>
        </p:nvSpPr>
        <p:spPr>
          <a:xfrm>
            <a:off x="3336996" y="3086410"/>
            <a:ext cx="788638" cy="733032"/>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dirty="0">
                <a:solidFill>
                  <a:schemeClr val="tx1"/>
                </a:solidFill>
                <a:latin typeface="Meiryo UI" panose="020B0604030504040204" pitchFamily="50" charset="-128"/>
                <a:ea typeface="Meiryo UI" panose="020B0604030504040204" pitchFamily="50" charset="-128"/>
              </a:rPr>
              <a:t>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155" name="TextBox 154">
            <a:extLst>
              <a:ext uri="{FF2B5EF4-FFF2-40B4-BE49-F238E27FC236}">
                <a16:creationId xmlns:a16="http://schemas.microsoft.com/office/drawing/2014/main" id="{E39011E9-FB3E-4758-92AE-7FB15FAE76F6}"/>
              </a:ext>
            </a:extLst>
          </p:cNvPr>
          <p:cNvSpPr txBox="1"/>
          <p:nvPr/>
        </p:nvSpPr>
        <p:spPr>
          <a:xfrm>
            <a:off x="1235275" y="3066458"/>
            <a:ext cx="788638" cy="643036"/>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dirty="0">
                <a:solidFill>
                  <a:schemeClr val="tx1"/>
                </a:solidFill>
                <a:latin typeface="Meiryo UI" panose="020B0604030504040204" pitchFamily="50" charset="-128"/>
                <a:ea typeface="Meiryo UI" panose="020B0604030504040204" pitchFamily="50" charset="-128"/>
              </a:rPr>
              <a:t>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156" name="TextBox 155">
            <a:extLst>
              <a:ext uri="{FF2B5EF4-FFF2-40B4-BE49-F238E27FC236}">
                <a16:creationId xmlns:a16="http://schemas.microsoft.com/office/drawing/2014/main" id="{276279EA-F182-44F2-82FE-9F3970158243}"/>
              </a:ext>
            </a:extLst>
          </p:cNvPr>
          <p:cNvSpPr txBox="1"/>
          <p:nvPr/>
        </p:nvSpPr>
        <p:spPr>
          <a:xfrm>
            <a:off x="2317545" y="5408649"/>
            <a:ext cx="719469" cy="657801"/>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dirty="0">
                <a:solidFill>
                  <a:schemeClr val="tx1"/>
                </a:solidFill>
                <a:latin typeface="Meiryo UI" panose="020B0604030504040204" pitchFamily="50" charset="-128"/>
                <a:ea typeface="Meiryo UI" panose="020B0604030504040204" pitchFamily="50" charset="-128"/>
              </a:rPr>
              <a:t>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157" name="TextBox 156">
            <a:extLst>
              <a:ext uri="{FF2B5EF4-FFF2-40B4-BE49-F238E27FC236}">
                <a16:creationId xmlns:a16="http://schemas.microsoft.com/office/drawing/2014/main" id="{176AAD46-8F42-4B83-9DAB-9657227FAEDE}"/>
              </a:ext>
            </a:extLst>
          </p:cNvPr>
          <p:cNvSpPr txBox="1"/>
          <p:nvPr/>
        </p:nvSpPr>
        <p:spPr>
          <a:xfrm>
            <a:off x="2500674" y="4987750"/>
            <a:ext cx="316617" cy="278046"/>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dirty="0">
                <a:solidFill>
                  <a:schemeClr val="tx1"/>
                </a:solidFill>
                <a:latin typeface="Meiryo UI" panose="020B0604030504040204" pitchFamily="50" charset="-128"/>
                <a:ea typeface="Meiryo UI" panose="020B0604030504040204" pitchFamily="50" charset="-128"/>
              </a:rPr>
              <a:t>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160" name="TextBox 159">
            <a:extLst>
              <a:ext uri="{FF2B5EF4-FFF2-40B4-BE49-F238E27FC236}">
                <a16:creationId xmlns:a16="http://schemas.microsoft.com/office/drawing/2014/main" id="{084CF68F-4C59-4FDE-A791-A4386A69B2E8}"/>
              </a:ext>
            </a:extLst>
          </p:cNvPr>
          <p:cNvSpPr txBox="1"/>
          <p:nvPr/>
        </p:nvSpPr>
        <p:spPr>
          <a:xfrm>
            <a:off x="3368299" y="4827274"/>
            <a:ext cx="788638" cy="643036"/>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dirty="0">
                <a:solidFill>
                  <a:schemeClr val="tx1"/>
                </a:solidFill>
                <a:latin typeface="Meiryo UI" panose="020B0604030504040204" pitchFamily="50" charset="-128"/>
                <a:ea typeface="Meiryo UI" panose="020B0604030504040204" pitchFamily="50" charset="-128"/>
              </a:rPr>
              <a:t>XXX</a:t>
            </a:r>
          </a:p>
        </p:txBody>
      </p:sp>
      <p:sp>
        <p:nvSpPr>
          <p:cNvPr id="161" name="TextBox 160">
            <a:extLst>
              <a:ext uri="{FF2B5EF4-FFF2-40B4-BE49-F238E27FC236}">
                <a16:creationId xmlns:a16="http://schemas.microsoft.com/office/drawing/2014/main" id="{7E2CB754-9AAB-429A-8F4C-837FCE4C5B3B}"/>
              </a:ext>
            </a:extLst>
          </p:cNvPr>
          <p:cNvSpPr txBox="1"/>
          <p:nvPr/>
        </p:nvSpPr>
        <p:spPr>
          <a:xfrm>
            <a:off x="3543528" y="3890372"/>
            <a:ext cx="372796" cy="354093"/>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dirty="0">
                <a:solidFill>
                  <a:schemeClr val="tx1"/>
                </a:solidFill>
                <a:latin typeface="Meiryo UI" panose="020B0604030504040204" pitchFamily="50" charset="-128"/>
                <a:ea typeface="Meiryo UI" panose="020B0604030504040204" pitchFamily="50" charset="-128"/>
              </a:rPr>
              <a:t>XX</a:t>
            </a:r>
            <a:endParaRPr kumimoji="1" lang="en-US" sz="1200" dirty="0">
              <a:solidFill>
                <a:schemeClr val="tx1"/>
              </a:solidFill>
              <a:latin typeface="Meiryo UI" panose="020B0604030504040204" pitchFamily="50" charset="-128"/>
              <a:ea typeface="Meiryo UI" panose="020B0604030504040204" pitchFamily="50" charset="-128"/>
            </a:endParaRPr>
          </a:p>
        </p:txBody>
      </p:sp>
      <p:cxnSp>
        <p:nvCxnSpPr>
          <p:cNvPr id="58" name="Straight Connector 57">
            <a:extLst>
              <a:ext uri="{FF2B5EF4-FFF2-40B4-BE49-F238E27FC236}">
                <a16:creationId xmlns:a16="http://schemas.microsoft.com/office/drawing/2014/main" id="{333B71CB-C8B3-4A38-9F07-E7ED3961A929}"/>
              </a:ext>
            </a:extLst>
          </p:cNvPr>
          <p:cNvCxnSpPr>
            <a:cxnSpLocks/>
          </p:cNvCxnSpPr>
          <p:nvPr/>
        </p:nvCxnSpPr>
        <p:spPr>
          <a:xfrm flipV="1">
            <a:off x="1043928" y="3044074"/>
            <a:ext cx="0" cy="3312000"/>
          </a:xfrm>
          <a:prstGeom prst="line">
            <a:avLst/>
          </a:prstGeom>
          <a:ln w="9525" cap="rnd">
            <a:solidFill>
              <a:schemeClr val="tx1">
                <a:lumMod val="60000"/>
                <a:lumOff val="40000"/>
              </a:schemeClr>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1DE2DE3-F528-4D5F-8AC7-34E98DE97E6F}"/>
              </a:ext>
            </a:extLst>
          </p:cNvPr>
          <p:cNvCxnSpPr>
            <a:cxnSpLocks/>
          </p:cNvCxnSpPr>
          <p:nvPr/>
        </p:nvCxnSpPr>
        <p:spPr>
          <a:xfrm flipV="1">
            <a:off x="3251928" y="3044074"/>
            <a:ext cx="0" cy="3312000"/>
          </a:xfrm>
          <a:prstGeom prst="line">
            <a:avLst/>
          </a:prstGeom>
          <a:ln w="9525" cap="rnd">
            <a:solidFill>
              <a:schemeClr val="tx1">
                <a:lumMod val="20000"/>
                <a:lumOff val="80000"/>
              </a:schemeClr>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A9728D5-FFE7-4253-9DF4-F483A3FC62A4}"/>
              </a:ext>
            </a:extLst>
          </p:cNvPr>
          <p:cNvCxnSpPr/>
          <p:nvPr/>
        </p:nvCxnSpPr>
        <p:spPr>
          <a:xfrm>
            <a:off x="1043928" y="4691733"/>
            <a:ext cx="3312000" cy="0"/>
          </a:xfrm>
          <a:prstGeom prst="line">
            <a:avLst/>
          </a:prstGeom>
          <a:ln w="9525" cap="rnd">
            <a:solidFill>
              <a:schemeClr val="tx1">
                <a:lumMod val="20000"/>
                <a:lumOff val="80000"/>
              </a:schemeClr>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8" name="TextBox 157">
            <a:extLst>
              <a:ext uri="{FF2B5EF4-FFF2-40B4-BE49-F238E27FC236}">
                <a16:creationId xmlns:a16="http://schemas.microsoft.com/office/drawing/2014/main" id="{86A9B54D-99F7-43DB-BC9A-801222CACA23}"/>
              </a:ext>
            </a:extLst>
          </p:cNvPr>
          <p:cNvSpPr txBox="1"/>
          <p:nvPr/>
        </p:nvSpPr>
        <p:spPr>
          <a:xfrm>
            <a:off x="3454864" y="5605850"/>
            <a:ext cx="607043" cy="465153"/>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dirty="0">
                <a:solidFill>
                  <a:schemeClr val="tx1"/>
                </a:solidFill>
                <a:latin typeface="Meiryo UI" panose="020B0604030504040204" pitchFamily="50" charset="-128"/>
                <a:ea typeface="Meiryo UI" panose="020B0604030504040204" pitchFamily="50" charset="-128"/>
              </a:rPr>
              <a:t>XXX</a:t>
            </a:r>
          </a:p>
        </p:txBody>
      </p:sp>
      <p:sp>
        <p:nvSpPr>
          <p:cNvPr id="65" name="TextBox 64">
            <a:extLst>
              <a:ext uri="{FF2B5EF4-FFF2-40B4-BE49-F238E27FC236}">
                <a16:creationId xmlns:a16="http://schemas.microsoft.com/office/drawing/2014/main" id="{34DEE7B3-A736-4C84-9FDC-648EB1DDB2E9}"/>
              </a:ext>
            </a:extLst>
          </p:cNvPr>
          <p:cNvSpPr txBox="1"/>
          <p:nvPr/>
        </p:nvSpPr>
        <p:spPr>
          <a:xfrm>
            <a:off x="1303719" y="3717667"/>
            <a:ext cx="647460" cy="572404"/>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dirty="0">
                <a:solidFill>
                  <a:schemeClr val="tx1"/>
                </a:solidFill>
                <a:latin typeface="Meiryo UI" panose="020B0604030504040204" pitchFamily="50" charset="-128"/>
                <a:ea typeface="Meiryo UI" panose="020B0604030504040204" pitchFamily="50" charset="-128"/>
              </a:rPr>
              <a:t>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67" name="TextBox 66">
            <a:extLst>
              <a:ext uri="{FF2B5EF4-FFF2-40B4-BE49-F238E27FC236}">
                <a16:creationId xmlns:a16="http://schemas.microsoft.com/office/drawing/2014/main" id="{FF15C9A4-C82C-4A76-BE6A-5ECEEDA3464F}"/>
              </a:ext>
            </a:extLst>
          </p:cNvPr>
          <p:cNvSpPr txBox="1"/>
          <p:nvPr/>
        </p:nvSpPr>
        <p:spPr>
          <a:xfrm>
            <a:off x="1465836" y="5288621"/>
            <a:ext cx="314776" cy="316379"/>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dirty="0">
                <a:solidFill>
                  <a:schemeClr val="tx1"/>
                </a:solidFill>
                <a:latin typeface="Meiryo UI" panose="020B0604030504040204" pitchFamily="50" charset="-128"/>
                <a:ea typeface="Meiryo UI" panose="020B0604030504040204" pitchFamily="50" charset="-128"/>
              </a:rPr>
              <a:t>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68" name="TextBox 67">
            <a:extLst>
              <a:ext uri="{FF2B5EF4-FFF2-40B4-BE49-F238E27FC236}">
                <a16:creationId xmlns:a16="http://schemas.microsoft.com/office/drawing/2014/main" id="{419CEDDA-907A-47AD-B784-E0FEF0BE2546}"/>
              </a:ext>
            </a:extLst>
          </p:cNvPr>
          <p:cNvSpPr txBox="1"/>
          <p:nvPr/>
        </p:nvSpPr>
        <p:spPr>
          <a:xfrm>
            <a:off x="1450770" y="4375197"/>
            <a:ext cx="314776" cy="316379"/>
          </a:xfrm>
          <a:prstGeom prst="ellipse">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en-US" altLang="ja-JP" sz="1200" dirty="0">
                <a:solidFill>
                  <a:schemeClr val="tx1"/>
                </a:solidFill>
                <a:latin typeface="Meiryo UI" panose="020B0604030504040204" pitchFamily="50" charset="-128"/>
                <a:ea typeface="Meiryo UI" panose="020B0604030504040204" pitchFamily="50" charset="-128"/>
              </a:rPr>
              <a:t>XX</a:t>
            </a:r>
            <a:endParaRPr kumimoji="1" lang="en-US" sz="1200" dirty="0">
              <a:solidFill>
                <a:schemeClr val="tx1"/>
              </a:solidFill>
              <a:latin typeface="Meiryo UI" panose="020B0604030504040204" pitchFamily="50" charset="-128"/>
              <a:ea typeface="Meiryo UI" panose="020B0604030504040204" pitchFamily="50" charset="-128"/>
            </a:endParaRPr>
          </a:p>
        </p:txBody>
      </p:sp>
      <p:cxnSp>
        <p:nvCxnSpPr>
          <p:cNvPr id="8" name="Straight Connector 7">
            <a:extLst>
              <a:ext uri="{FF2B5EF4-FFF2-40B4-BE49-F238E27FC236}">
                <a16:creationId xmlns:a16="http://schemas.microsoft.com/office/drawing/2014/main" id="{AC59AC8F-A841-452A-B09D-A5E157A383E0}"/>
              </a:ext>
            </a:extLst>
          </p:cNvPr>
          <p:cNvCxnSpPr/>
          <p:nvPr/>
        </p:nvCxnSpPr>
        <p:spPr>
          <a:xfrm>
            <a:off x="5006134" y="2294620"/>
            <a:ext cx="0" cy="931565"/>
          </a:xfrm>
          <a:prstGeom prst="line">
            <a:avLst/>
          </a:prstGeom>
          <a:ln w="2857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51021307-2614-46BA-863F-879DA2642528}"/>
              </a:ext>
            </a:extLst>
          </p:cNvPr>
          <p:cNvCxnSpPr>
            <a:cxnSpLocks/>
          </p:cNvCxnSpPr>
          <p:nvPr/>
        </p:nvCxnSpPr>
        <p:spPr>
          <a:xfrm flipV="1">
            <a:off x="2147928" y="3044074"/>
            <a:ext cx="0" cy="3312000"/>
          </a:xfrm>
          <a:prstGeom prst="line">
            <a:avLst/>
          </a:prstGeom>
          <a:ln w="9525" cap="rnd">
            <a:solidFill>
              <a:schemeClr val="tx1">
                <a:lumMod val="20000"/>
                <a:lumOff val="80000"/>
              </a:schemeClr>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4" name="Title 1">
            <a:extLst>
              <a:ext uri="{FF2B5EF4-FFF2-40B4-BE49-F238E27FC236}">
                <a16:creationId xmlns:a16="http://schemas.microsoft.com/office/drawing/2014/main" id="{0F6160E4-95D5-4355-9C95-26DDDC29BC88}"/>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1. </a:t>
            </a:r>
            <a:r>
              <a:rPr lang="ja-JP" altLang="en-US" sz="2000" dirty="0"/>
              <a:t>事業戦略・事業計画／</a:t>
            </a:r>
            <a:r>
              <a:rPr kumimoji="1" lang="ja-JP" altLang="en-US" sz="2000" dirty="0"/>
              <a:t>（</a:t>
            </a:r>
            <a:r>
              <a:rPr kumimoji="1" lang="en-US" altLang="ja-JP" sz="2000" dirty="0"/>
              <a:t>2</a:t>
            </a:r>
            <a:r>
              <a:rPr kumimoji="1" lang="ja-JP" altLang="en-US" sz="2000" dirty="0"/>
              <a:t>）市場のセグメント・ターゲット</a:t>
            </a:r>
            <a:endParaRPr kumimoji="1" lang="en-US" sz="2000" dirty="0"/>
          </a:p>
        </p:txBody>
      </p:sp>
      <p:sp>
        <p:nvSpPr>
          <p:cNvPr id="71" name="Title 1">
            <a:extLst>
              <a:ext uri="{FF2B5EF4-FFF2-40B4-BE49-F238E27FC236}">
                <a16:creationId xmlns:a16="http://schemas.microsoft.com/office/drawing/2014/main" id="{933F9965-6C21-4661-84CE-6317255F6561}"/>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○○市場のうち</a:t>
            </a:r>
            <a:r>
              <a:rPr kumimoji="1" lang="en-US" altLang="ja-JP" dirty="0">
                <a:solidFill>
                  <a:schemeClr val="tx1"/>
                </a:solidFill>
              </a:rPr>
              <a:t>XX</a:t>
            </a:r>
            <a:r>
              <a:rPr kumimoji="1" lang="ja-JP" altLang="en-US" dirty="0">
                <a:solidFill>
                  <a:schemeClr val="tx1"/>
                </a:solidFill>
              </a:rPr>
              <a:t>をターゲットとして想定</a:t>
            </a:r>
            <a:endParaRPr kumimoji="1" lang="en-US" dirty="0">
              <a:solidFill>
                <a:schemeClr val="tx1"/>
              </a:solidFill>
            </a:endParaRPr>
          </a:p>
        </p:txBody>
      </p:sp>
      <p:cxnSp>
        <p:nvCxnSpPr>
          <p:cNvPr id="72" name="直線コネクタ 71">
            <a:extLst>
              <a:ext uri="{FF2B5EF4-FFF2-40B4-BE49-F238E27FC236}">
                <a16:creationId xmlns:a16="http://schemas.microsoft.com/office/drawing/2014/main" id="{F96DFFAD-140B-4D96-9ACD-35D511F218A5}"/>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83" name="TextBox 140" descr="ｔ">
            <a:extLst>
              <a:ext uri="{FF2B5EF4-FFF2-40B4-BE49-F238E27FC236}">
                <a16:creationId xmlns:a16="http://schemas.microsoft.com/office/drawing/2014/main" id="{C19270C4-CA9A-4894-A8A8-FEC99D892D43}"/>
              </a:ext>
            </a:extLst>
          </p:cNvPr>
          <p:cNvSpPr txBox="1"/>
          <p:nvPr/>
        </p:nvSpPr>
        <p:spPr>
          <a:xfrm>
            <a:off x="1559304" y="2810706"/>
            <a:ext cx="792000" cy="360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r>
              <a:rPr kumimoji="1" lang="ja-JP" altLang="en-US" sz="1200" dirty="0">
                <a:solidFill>
                  <a:schemeClr val="accent5"/>
                </a:solidFill>
                <a:latin typeface="Meiryo UI" panose="020B0604030504040204" pitchFamily="50" charset="-128"/>
                <a:ea typeface="Meiryo UI" panose="020B0604030504040204" pitchFamily="50" charset="-128"/>
              </a:rPr>
              <a:t>（○○市場のセグメンテーション）</a:t>
            </a:r>
            <a:endParaRPr kumimoji="1" lang="en-US" altLang="ja-JP" sz="1200" dirty="0">
              <a:solidFill>
                <a:schemeClr val="accent5"/>
              </a:solidFill>
              <a:latin typeface="Meiryo UI" panose="020B0604030504040204" pitchFamily="50" charset="-128"/>
              <a:ea typeface="Meiryo UI" panose="020B0604030504040204" pitchFamily="50" charset="-128"/>
            </a:endParaRPr>
          </a:p>
        </p:txBody>
      </p:sp>
      <p:cxnSp>
        <p:nvCxnSpPr>
          <p:cNvPr id="3" name="直線矢印コネクタ 2"/>
          <p:cNvCxnSpPr>
            <a:stCxn id="136" idx="3"/>
            <a:endCxn id="138" idx="1"/>
          </p:cNvCxnSpPr>
          <p:nvPr/>
        </p:nvCxnSpPr>
        <p:spPr>
          <a:xfrm flipV="1">
            <a:off x="4346780" y="2760403"/>
            <a:ext cx="643266" cy="109449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 name="TextBox 37">
            <a:extLst>
              <a:ext uri="{FF2B5EF4-FFF2-40B4-BE49-F238E27FC236}">
                <a16:creationId xmlns:a16="http://schemas.microsoft.com/office/drawing/2014/main" id="{DED964EB-A903-DFFD-4AD1-58D3E87ADC68}"/>
              </a:ext>
            </a:extLst>
          </p:cNvPr>
          <p:cNvSpPr txBox="1"/>
          <p:nvPr/>
        </p:nvSpPr>
        <p:spPr>
          <a:xfrm>
            <a:off x="8177615" y="2206127"/>
            <a:ext cx="3395413" cy="3727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r"/>
            <a:r>
              <a:rPr kumimoji="1" lang="ja-JP" altLang="en-US" sz="1050" dirty="0">
                <a:solidFill>
                  <a:schemeClr val="tx1"/>
                </a:solidFill>
                <a:latin typeface="Meiryo UI" panose="020B0604030504040204" pitchFamily="50" charset="-128"/>
                <a:ea typeface="Meiryo UI" panose="020B0604030504040204" pitchFamily="50" charset="-128"/>
              </a:rPr>
              <a:t>*完成品以外の製品の場合は、完成品の市場導入時期</a:t>
            </a:r>
            <a:endParaRPr kumimoji="1" lang="en-US" sz="1050" dirty="0">
              <a:solidFill>
                <a:schemeClr val="tx1"/>
              </a:solidFill>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9919EAA4-5C4D-5235-8680-0C7B206691D1}"/>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必須</a:t>
            </a:r>
          </a:p>
        </p:txBody>
      </p:sp>
    </p:spTree>
    <p:extLst>
      <p:ext uri="{BB962C8B-B14F-4D97-AF65-F5344CB8AC3E}">
        <p14:creationId xmlns:p14="http://schemas.microsoft.com/office/powerpoint/2010/main" val="34476361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721A6FE-6E09-4F47-9E18-36FD0B441BDA}"/>
              </a:ext>
            </a:extLst>
          </p:cNvPr>
          <p:cNvGrpSpPr/>
          <p:nvPr/>
        </p:nvGrpSpPr>
        <p:grpSpPr>
          <a:xfrm>
            <a:off x="565017" y="2209194"/>
            <a:ext cx="2304000" cy="216000"/>
            <a:chOff x="1569496" y="1733612"/>
            <a:chExt cx="3600000" cy="368144"/>
          </a:xfrm>
        </p:grpSpPr>
        <p:cxnSp>
          <p:nvCxnSpPr>
            <p:cNvPr id="11" name="Straight Connector 10">
              <a:extLst>
                <a:ext uri="{FF2B5EF4-FFF2-40B4-BE49-F238E27FC236}">
                  <a16:creationId xmlns:a16="http://schemas.microsoft.com/office/drawing/2014/main" id="{7BE5301E-3390-4DFB-A8DF-03A64A658521}"/>
                </a:ext>
              </a:extLst>
            </p:cNvPr>
            <p:cNvCxnSpPr>
              <a:cxnSpLocks/>
            </p:cNvCxnSpPr>
            <p:nvPr/>
          </p:nvCxnSpPr>
          <p:spPr>
            <a:xfrm>
              <a:off x="1569496" y="2101756"/>
              <a:ext cx="360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E208C3B-C37B-4F19-98CC-05E817FA0124}"/>
                </a:ext>
              </a:extLst>
            </p:cNvPr>
            <p:cNvSpPr txBox="1"/>
            <p:nvPr/>
          </p:nvSpPr>
          <p:spPr>
            <a:xfrm>
              <a:off x="1569496" y="1733612"/>
              <a:ext cx="3600000" cy="3490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dirty="0">
                  <a:solidFill>
                    <a:schemeClr val="tx2"/>
                  </a:solidFill>
                  <a:latin typeface="Meiryo UI" panose="020B0604030504040204" pitchFamily="50" charset="-128"/>
                  <a:ea typeface="Meiryo UI" panose="020B0604030504040204" pitchFamily="50" charset="-128"/>
                </a:rPr>
                <a:t>社会・顧客に対する提供価値</a:t>
              </a:r>
              <a:endParaRPr kumimoji="1" lang="en-US" altLang="ja-JP" sz="1400" dirty="0">
                <a:solidFill>
                  <a:schemeClr val="tx2"/>
                </a:solidFill>
                <a:latin typeface="Meiryo UI" panose="020B0604030504040204" pitchFamily="50" charset="-128"/>
                <a:ea typeface="Meiryo UI" panose="020B0604030504040204" pitchFamily="50" charset="-128"/>
              </a:endParaRPr>
            </a:p>
          </p:txBody>
        </p:sp>
      </p:grpSp>
      <p:cxnSp>
        <p:nvCxnSpPr>
          <p:cNvPr id="8" name="Straight Connector 7">
            <a:extLst>
              <a:ext uri="{FF2B5EF4-FFF2-40B4-BE49-F238E27FC236}">
                <a16:creationId xmlns:a16="http://schemas.microsoft.com/office/drawing/2014/main" id="{0D4D307E-34A6-4D93-A1AA-1F1C4D326BCD}"/>
              </a:ext>
            </a:extLst>
          </p:cNvPr>
          <p:cNvCxnSpPr>
            <a:cxnSpLocks/>
          </p:cNvCxnSpPr>
          <p:nvPr/>
        </p:nvCxnSpPr>
        <p:spPr>
          <a:xfrm>
            <a:off x="3201550" y="2425194"/>
            <a:ext cx="8568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833911C-AB56-4A49-B018-A87E7B49EE2F}"/>
              </a:ext>
            </a:extLst>
          </p:cNvPr>
          <p:cNvSpPr txBox="1"/>
          <p:nvPr/>
        </p:nvSpPr>
        <p:spPr>
          <a:xfrm>
            <a:off x="3201548" y="2099462"/>
            <a:ext cx="7566425" cy="37120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dirty="0">
                <a:solidFill>
                  <a:schemeClr val="tx2"/>
                </a:solidFill>
                <a:latin typeface="Meiryo UI" panose="020B0604030504040204" pitchFamily="50" charset="-128"/>
                <a:ea typeface="Meiryo UI" panose="020B0604030504040204" pitchFamily="50" charset="-128"/>
              </a:rPr>
              <a:t>ビジネスモデルの概要（製品、サービス、価値提供・収益化の方法</a:t>
            </a:r>
            <a:r>
              <a:rPr kumimoji="1" lang="en-US" altLang="ja-JP" sz="1400" dirty="0">
                <a:solidFill>
                  <a:schemeClr val="tx1"/>
                </a:solidFill>
                <a:latin typeface="Meiryo UI" panose="020B0604030504040204" pitchFamily="50" charset="-128"/>
                <a:ea typeface="Meiryo UI" panose="020B0604030504040204" pitchFamily="50" charset="-128"/>
              </a:rPr>
              <a:t>)</a:t>
            </a:r>
          </a:p>
        </p:txBody>
      </p:sp>
      <p:sp>
        <p:nvSpPr>
          <p:cNvPr id="25" name="TextBox 24">
            <a:extLst>
              <a:ext uri="{FF2B5EF4-FFF2-40B4-BE49-F238E27FC236}">
                <a16:creationId xmlns:a16="http://schemas.microsoft.com/office/drawing/2014/main" id="{B2EFE21E-73DE-4D2E-896A-A26F9CF0ECB2}"/>
              </a:ext>
            </a:extLst>
          </p:cNvPr>
          <p:cNvSpPr txBox="1"/>
          <p:nvPr/>
        </p:nvSpPr>
        <p:spPr>
          <a:xfrm>
            <a:off x="565017" y="2507569"/>
            <a:ext cx="2304000" cy="402444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p:txBody>
      </p:sp>
      <p:cxnSp>
        <p:nvCxnSpPr>
          <p:cNvPr id="26" name="Straight Connector 25">
            <a:extLst>
              <a:ext uri="{FF2B5EF4-FFF2-40B4-BE49-F238E27FC236}">
                <a16:creationId xmlns:a16="http://schemas.microsoft.com/office/drawing/2014/main" id="{0E0111BA-C169-4921-85E8-073D575753D4}"/>
              </a:ext>
            </a:extLst>
          </p:cNvPr>
          <p:cNvCxnSpPr>
            <a:cxnSpLocks/>
          </p:cNvCxnSpPr>
          <p:nvPr/>
        </p:nvCxnSpPr>
        <p:spPr>
          <a:xfrm>
            <a:off x="3042792" y="2392748"/>
            <a:ext cx="0" cy="417600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AF2566C1-AB41-4008-BC84-02C9B81CA31C}"/>
              </a:ext>
            </a:extLst>
          </p:cNvPr>
          <p:cNvGrpSpPr/>
          <p:nvPr/>
        </p:nvGrpSpPr>
        <p:grpSpPr>
          <a:xfrm>
            <a:off x="2934792" y="4464559"/>
            <a:ext cx="216000" cy="216000"/>
            <a:chOff x="5937564" y="3833745"/>
            <a:chExt cx="306171" cy="306910"/>
          </a:xfrm>
        </p:grpSpPr>
        <p:sp>
          <p:nvSpPr>
            <p:cNvPr id="28" name="Freeform 94">
              <a:extLst>
                <a:ext uri="{FF2B5EF4-FFF2-40B4-BE49-F238E27FC236}">
                  <a16:creationId xmlns:a16="http://schemas.microsoft.com/office/drawing/2014/main" id="{14BA1815-8268-41BF-A7B6-1F5DBB9B774B}"/>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endParaRPr lang="en-US" dirty="0">
                <a:solidFill>
                  <a:srgbClr val="6E6F73"/>
                </a:solidFill>
                <a:latin typeface="Meiryo UI" panose="020B0604030504040204" pitchFamily="50" charset="-128"/>
                <a:ea typeface="Meiryo UI" panose="020B0604030504040204" pitchFamily="50" charset="-128"/>
              </a:endParaRPr>
            </a:p>
          </p:txBody>
        </p:sp>
        <p:sp>
          <p:nvSpPr>
            <p:cNvPr id="29" name="Freeform 95">
              <a:extLst>
                <a:ext uri="{FF2B5EF4-FFF2-40B4-BE49-F238E27FC236}">
                  <a16:creationId xmlns:a16="http://schemas.microsoft.com/office/drawing/2014/main" id="{6655F357-3A3D-42BD-B2D3-627E779A9733}"/>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dirty="0">
                <a:solidFill>
                  <a:srgbClr val="6E6F73"/>
                </a:solidFill>
                <a:latin typeface="Meiryo UI" panose="020B0604030504040204" pitchFamily="50" charset="-128"/>
                <a:ea typeface="Meiryo UI" panose="020B0604030504040204" pitchFamily="50" charset="-128"/>
              </a:endParaRPr>
            </a:p>
          </p:txBody>
        </p:sp>
      </p:grpSp>
      <p:sp>
        <p:nvSpPr>
          <p:cNvPr id="5" name="Rectangle 4">
            <a:extLst>
              <a:ext uri="{FF2B5EF4-FFF2-40B4-BE49-F238E27FC236}">
                <a16:creationId xmlns:a16="http://schemas.microsoft.com/office/drawing/2014/main" id="{22001F51-A144-45B4-91D9-7A97FB1146BA}"/>
              </a:ext>
            </a:extLst>
          </p:cNvPr>
          <p:cNvSpPr/>
          <p:nvPr/>
        </p:nvSpPr>
        <p:spPr>
          <a:xfrm>
            <a:off x="552615" y="1174643"/>
            <a:ext cx="11187675" cy="756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ja-JP" altLang="en-US" sz="1400" dirty="0">
                <a:solidFill>
                  <a:schemeClr val="tx1"/>
                </a:solidFill>
                <a:latin typeface="Meiryo UI" panose="020B0604030504040204" pitchFamily="50" charset="-128"/>
                <a:ea typeface="Meiryo UI" panose="020B0604030504040204" pitchFamily="50" charset="-128"/>
              </a:rPr>
              <a:t>・社会・顧客に対する提供価値を改めて定量目標も用いながら具体的に記載し、それを実現するビジネスモデル（製品・サービス・収益化の方法）について記載</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・先述の産業構造の中で、どういった形で寄与することに収益機会を見出す想定のビジネスモデルであるかについて記載</a:t>
            </a:r>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47" name="Title 1">
            <a:extLst>
              <a:ext uri="{FF2B5EF4-FFF2-40B4-BE49-F238E27FC236}">
                <a16:creationId xmlns:a16="http://schemas.microsoft.com/office/drawing/2014/main" id="{4E8136C0-8C17-489E-92D3-CF5BC070A23C}"/>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1. </a:t>
            </a:r>
            <a:r>
              <a:rPr lang="ja-JP" altLang="en-US" sz="2000" dirty="0"/>
              <a:t>事業戦略・事業計画／</a:t>
            </a:r>
            <a:r>
              <a:rPr kumimoji="1" lang="ja-JP" altLang="en-US" sz="2000" dirty="0"/>
              <a:t>（</a:t>
            </a:r>
            <a:r>
              <a:rPr kumimoji="1" lang="en-US" altLang="ja-JP" sz="2000" dirty="0"/>
              <a:t>3</a:t>
            </a:r>
            <a:r>
              <a:rPr kumimoji="1" lang="ja-JP" altLang="en-US" sz="2000" dirty="0"/>
              <a:t>）提供価値・ビジネスモデル</a:t>
            </a:r>
            <a:endParaRPr kumimoji="1" lang="en-US" sz="2000" dirty="0"/>
          </a:p>
        </p:txBody>
      </p:sp>
      <p:sp>
        <p:nvSpPr>
          <p:cNvPr id="52" name="Title 1">
            <a:extLst>
              <a:ext uri="{FF2B5EF4-FFF2-40B4-BE49-F238E27FC236}">
                <a16:creationId xmlns:a16="http://schemas.microsoft.com/office/drawing/2014/main" id="{F83B2C84-BBBC-4895-8213-4714EBAC0B7B}"/>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社会・顧客の求める▲▲というニーズに対し、○○な価値を提供する製品を製造</a:t>
            </a:r>
            <a:endParaRPr kumimoji="1" lang="en-US" dirty="0">
              <a:solidFill>
                <a:schemeClr val="tx1"/>
              </a:solidFill>
            </a:endParaRPr>
          </a:p>
        </p:txBody>
      </p:sp>
      <p:sp>
        <p:nvSpPr>
          <p:cNvPr id="42" name="TextBox 3">
            <a:extLst>
              <a:ext uri="{FF2B5EF4-FFF2-40B4-BE49-F238E27FC236}">
                <a16:creationId xmlns:a16="http://schemas.microsoft.com/office/drawing/2014/main" id="{5D6D5B87-C882-4C07-93D3-26888B8CBC36}"/>
              </a:ext>
            </a:extLst>
          </p:cNvPr>
          <p:cNvSpPr txBox="1"/>
          <p:nvPr/>
        </p:nvSpPr>
        <p:spPr>
          <a:xfrm>
            <a:off x="3404694" y="4013531"/>
            <a:ext cx="8364856" cy="1277865"/>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2" algn="ctr">
              <a:spcBef>
                <a:spcPts val="600"/>
              </a:spcBef>
              <a:buClr>
                <a:schemeClr val="tx2"/>
              </a:buClr>
              <a:buSzPct val="100000"/>
            </a:pPr>
            <a:r>
              <a:rPr kumimoji="1" lang="ja-JP" altLang="en-US" sz="1600" dirty="0">
                <a:solidFill>
                  <a:schemeClr val="tx1"/>
                </a:solidFill>
                <a:latin typeface="Meiryo UI" panose="020B0604030504040204" pitchFamily="50" charset="-128"/>
                <a:ea typeface="Meiryo UI" panose="020B0604030504040204" pitchFamily="50" charset="-128"/>
              </a:rPr>
              <a:t>（適宜、図表・フレームワーク等用いて記載）</a:t>
            </a:r>
            <a:endParaRPr kumimoji="1" lang="en-US" altLang="ja-JP" sz="1600" dirty="0">
              <a:solidFill>
                <a:schemeClr val="tx1"/>
              </a:solidFill>
              <a:latin typeface="Meiryo UI" panose="020B0604030504040204" pitchFamily="50" charset="-128"/>
              <a:ea typeface="Meiryo UI" panose="020B0604030504040204" pitchFamily="50" charset="-128"/>
            </a:endParaRPr>
          </a:p>
          <a:p>
            <a:pPr marL="0" lvl="2" algn="ctr">
              <a:spcBef>
                <a:spcPts val="600"/>
              </a:spcBef>
              <a:buClr>
                <a:schemeClr val="tx2"/>
              </a:buClr>
              <a:buSzPct val="100000"/>
            </a:pPr>
            <a:endParaRPr kumimoji="1" lang="en-US" altLang="ja-JP" sz="1600" dirty="0">
              <a:solidFill>
                <a:schemeClr val="tx1"/>
              </a:solidFill>
              <a:latin typeface="Meiryo UI" panose="020B0604030504040204" pitchFamily="50" charset="-128"/>
              <a:ea typeface="Meiryo UI" panose="020B0604030504040204" pitchFamily="50" charset="-128"/>
            </a:endParaRPr>
          </a:p>
          <a:p>
            <a:pPr marL="0" lvl="2" indent="1074738">
              <a:spcBef>
                <a:spcPts val="600"/>
              </a:spcBef>
              <a:buClr>
                <a:schemeClr val="tx2"/>
              </a:buClr>
              <a:buSzPct val="100000"/>
            </a:pP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社会・顧客へ価値を提供し、かつ、ビジネスとして回すための仕組みを記載</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1252538" lvl="2" indent="-177800">
              <a:buClr>
                <a:schemeClr val="tx2"/>
              </a:buClr>
              <a:buSzPct val="100000"/>
            </a:pP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（１）産業構造変化に対する認識で示した将来像において、どういった形で寄与することに収益機会を見出す想定のビジネスモデルであるかについて記載</a:t>
            </a:r>
            <a:endParaRPr kumimoji="1" lang="en-US" altLang="ja-JP" sz="1600" dirty="0">
              <a:solidFill>
                <a:schemeClr val="tx1"/>
              </a:solidFill>
              <a:latin typeface="Meiryo UI" panose="020B0604030504040204" pitchFamily="50" charset="-128"/>
              <a:ea typeface="Meiryo UI" panose="020B0604030504040204" pitchFamily="50" charset="-128"/>
            </a:endParaRPr>
          </a:p>
        </p:txBody>
      </p:sp>
      <p:cxnSp>
        <p:nvCxnSpPr>
          <p:cNvPr id="4" name="直線コネクタ 3">
            <a:extLst>
              <a:ext uri="{FF2B5EF4-FFF2-40B4-BE49-F238E27FC236}">
                <a16:creationId xmlns:a16="http://schemas.microsoft.com/office/drawing/2014/main" id="{EB1D91D4-121A-F6AB-F316-006AAAEABFCF}"/>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4320BEFA-EA5A-AABE-73DC-960713B1CB54}"/>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必須</a:t>
            </a:r>
          </a:p>
        </p:txBody>
      </p:sp>
    </p:spTree>
    <p:extLst>
      <p:ext uri="{BB962C8B-B14F-4D97-AF65-F5344CB8AC3E}">
        <p14:creationId xmlns:p14="http://schemas.microsoft.com/office/powerpoint/2010/main" val="21677347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48EEFF1A-05AA-4A99-AD5F-AD8C8CA1B907}"/>
              </a:ext>
            </a:extLst>
          </p:cNvPr>
          <p:cNvCxnSpPr>
            <a:cxnSpLocks/>
          </p:cNvCxnSpPr>
          <p:nvPr/>
        </p:nvCxnSpPr>
        <p:spPr>
          <a:xfrm>
            <a:off x="5172344" y="1488591"/>
            <a:ext cx="6759136"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83E14928-9E5F-4CEF-BDF0-B1300F571DFE}"/>
              </a:ext>
            </a:extLst>
          </p:cNvPr>
          <p:cNvSpPr txBox="1"/>
          <p:nvPr/>
        </p:nvSpPr>
        <p:spPr>
          <a:xfrm>
            <a:off x="5178293" y="1236769"/>
            <a:ext cx="4731395" cy="3151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dirty="0">
                <a:solidFill>
                  <a:schemeClr val="tx2"/>
                </a:solidFill>
                <a:latin typeface="Meiryo UI" panose="020B0604030504040204" pitchFamily="50" charset="-128"/>
                <a:ea typeface="Meiryo UI" panose="020B0604030504040204" pitchFamily="50" charset="-128"/>
              </a:rPr>
              <a:t>他社に対する比較優位性</a:t>
            </a:r>
            <a:endParaRPr kumimoji="1" lang="en-US" altLang="ja-JP" sz="1400" dirty="0">
              <a:solidFill>
                <a:schemeClr val="tx2"/>
              </a:solidFill>
              <a:latin typeface="Meiryo UI" panose="020B0604030504040204" pitchFamily="50" charset="-128"/>
              <a:ea typeface="Meiryo UI" panose="020B0604030504040204" pitchFamily="50" charset="-128"/>
            </a:endParaRPr>
          </a:p>
        </p:txBody>
      </p:sp>
      <p:sp>
        <p:nvSpPr>
          <p:cNvPr id="99" name="Rectangle 98">
            <a:extLst>
              <a:ext uri="{FF2B5EF4-FFF2-40B4-BE49-F238E27FC236}">
                <a16:creationId xmlns:a16="http://schemas.microsoft.com/office/drawing/2014/main" id="{EFFE6E39-68E5-4A0D-A2C9-858D2F73911C}"/>
              </a:ext>
            </a:extLst>
          </p:cNvPr>
          <p:cNvSpPr/>
          <p:nvPr/>
        </p:nvSpPr>
        <p:spPr>
          <a:xfrm>
            <a:off x="5178293" y="1538286"/>
            <a:ext cx="6747814" cy="933203"/>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2"/>
            <a:r>
              <a:rPr lang="ja-JP" altLang="en-US" sz="1400" dirty="0">
                <a:solidFill>
                  <a:schemeClr val="tx1"/>
                </a:solidFill>
                <a:latin typeface="Meiryo UI" panose="020B0604030504040204" pitchFamily="50" charset="-128"/>
                <a:ea typeface="Meiryo UI" panose="020B0604030504040204" pitchFamily="50" charset="-128"/>
              </a:rPr>
              <a:t>想定される国内外の競合との比較において、想定される自社の現在の優位性をどのように活かし、将来</a:t>
            </a:r>
            <a:r>
              <a:rPr lang="en-US" altLang="ja-JP" sz="1400" dirty="0">
                <a:solidFill>
                  <a:schemeClr val="tx1"/>
                </a:solidFill>
                <a:latin typeface="Meiryo UI" panose="020B0604030504040204" pitchFamily="50" charset="-128"/>
                <a:ea typeface="Meiryo UI" panose="020B0604030504040204" pitchFamily="50" charset="-128"/>
              </a:rPr>
              <a:t>(2030</a:t>
            </a:r>
            <a:r>
              <a:rPr lang="ja-JP" altLang="en-US" sz="1400" dirty="0">
                <a:solidFill>
                  <a:schemeClr val="tx1"/>
                </a:solidFill>
                <a:latin typeface="Meiryo UI" panose="020B0604030504040204" pitchFamily="50" charset="-128"/>
                <a:ea typeface="Meiryo UI" panose="020B0604030504040204" pitchFamily="50" charset="-128"/>
              </a:rPr>
              <a:t>年まで</a:t>
            </a: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の優位性をどのように築いていくのか、を整理</a:t>
            </a:r>
            <a:endParaRPr lang="en-US" altLang="ja-JP" sz="1400" dirty="0">
              <a:solidFill>
                <a:schemeClr val="tx1"/>
              </a:solidFill>
              <a:latin typeface="Meiryo UI" panose="020B0604030504040204" pitchFamily="50" charset="-128"/>
              <a:ea typeface="Meiryo UI" panose="020B0604030504040204" pitchFamily="50" charset="-128"/>
            </a:endParaRPr>
          </a:p>
          <a:p>
            <a:pPr marL="0" lvl="2"/>
            <a:r>
              <a:rPr lang="ja-JP" altLang="en-US" sz="1400" dirty="0">
                <a:solidFill>
                  <a:schemeClr val="tx1"/>
                </a:solidFill>
                <a:latin typeface="Meiryo UI" panose="020B0604030504040204" pitchFamily="50" charset="-128"/>
                <a:ea typeface="Meiryo UI" panose="020B0604030504040204" pitchFamily="50" charset="-128"/>
              </a:rPr>
              <a:t>（ビジネスモデルの特徴として、自社の強み等を活かした独自性・新規性・有効性・実現可能性・継続性等を記載）</a:t>
            </a:r>
            <a:endParaRPr lang="en-US" altLang="ja-JP" sz="1400" dirty="0">
              <a:solidFill>
                <a:schemeClr val="tx1"/>
              </a:solidFill>
              <a:latin typeface="Meiryo UI" panose="020B0604030504040204" pitchFamily="50" charset="-128"/>
              <a:ea typeface="Meiryo UI" panose="020B0604030504040204" pitchFamily="50" charset="-128"/>
            </a:endParaRPr>
          </a:p>
        </p:txBody>
      </p:sp>
      <p:cxnSp>
        <p:nvCxnSpPr>
          <p:cNvPr id="14" name="Straight Connector 13">
            <a:extLst>
              <a:ext uri="{FF2B5EF4-FFF2-40B4-BE49-F238E27FC236}">
                <a16:creationId xmlns:a16="http://schemas.microsoft.com/office/drawing/2014/main" id="{EB2480E1-0E67-4A99-9679-153364B78B2D}"/>
              </a:ext>
            </a:extLst>
          </p:cNvPr>
          <p:cNvCxnSpPr>
            <a:cxnSpLocks/>
          </p:cNvCxnSpPr>
          <p:nvPr/>
        </p:nvCxnSpPr>
        <p:spPr>
          <a:xfrm>
            <a:off x="5029485" y="1961913"/>
            <a:ext cx="0" cy="4428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48A45652-7F88-4803-93E9-DF71B0FFC205}"/>
              </a:ext>
            </a:extLst>
          </p:cNvPr>
          <p:cNvSpPr txBox="1"/>
          <p:nvPr/>
        </p:nvSpPr>
        <p:spPr>
          <a:xfrm>
            <a:off x="613339" y="1231369"/>
            <a:ext cx="4262400" cy="3151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dirty="0">
                <a:solidFill>
                  <a:schemeClr val="tx2"/>
                </a:solidFill>
                <a:latin typeface="Meiryo UI" panose="020B0604030504040204" pitchFamily="50" charset="-128"/>
                <a:ea typeface="Meiryo UI" panose="020B0604030504040204" pitchFamily="50" charset="-128"/>
              </a:rPr>
              <a:t>自社の強み、弱み（経営資源）</a:t>
            </a:r>
            <a:endParaRPr kumimoji="1" lang="en-US" sz="1400" dirty="0">
              <a:solidFill>
                <a:schemeClr val="tx2"/>
              </a:solidFill>
              <a:latin typeface="Meiryo UI" panose="020B0604030504040204" pitchFamily="50" charset="-128"/>
              <a:ea typeface="Meiryo UI" panose="020B0604030504040204" pitchFamily="50" charset="-128"/>
            </a:endParaRPr>
          </a:p>
        </p:txBody>
      </p:sp>
      <p:sp>
        <p:nvSpPr>
          <p:cNvPr id="53" name="TextBox 52">
            <a:extLst>
              <a:ext uri="{FF2B5EF4-FFF2-40B4-BE49-F238E27FC236}">
                <a16:creationId xmlns:a16="http://schemas.microsoft.com/office/drawing/2014/main" id="{129B3EA9-75F2-4426-9C07-D74ABFB7AD07}"/>
              </a:ext>
            </a:extLst>
          </p:cNvPr>
          <p:cNvSpPr txBox="1"/>
          <p:nvPr/>
        </p:nvSpPr>
        <p:spPr>
          <a:xfrm>
            <a:off x="674049" y="4590065"/>
            <a:ext cx="4005077" cy="852997"/>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91440" bIns="45720" numCol="1" spcCol="0" rtlCol="0" fromWordArt="0" anchor="t" anchorCtr="0" forceAA="0" compatLnSpc="1">
            <a:prstTxWarp prst="textNoShape">
              <a:avLst/>
            </a:prstTxWarp>
            <a:noAutofit/>
          </a:bodyPr>
          <a:lstStyle/>
          <a:p>
            <a:pPr marL="108000" lvl="1">
              <a:buClr>
                <a:schemeClr val="tx2"/>
              </a:buClr>
              <a:buSzPct val="100000"/>
            </a:pPr>
            <a:r>
              <a:rPr kumimoji="1" lang="ja-JP" altLang="en-US" sz="1400" b="1" dirty="0">
                <a:solidFill>
                  <a:schemeClr val="tx1"/>
                </a:solidFill>
                <a:latin typeface="Meiryo UI" panose="020B0604030504040204" pitchFamily="50" charset="-128"/>
                <a:ea typeface="Meiryo UI" panose="020B0604030504040204" pitchFamily="50" charset="-128"/>
              </a:rPr>
              <a:t>自社の強み</a:t>
            </a:r>
            <a:endParaRPr kumimoji="1" lang="en-US" altLang="ja-JP" sz="1400" b="1" dirty="0">
              <a:solidFill>
                <a:schemeClr val="tx1"/>
              </a:solidFill>
              <a:latin typeface="Meiryo UI" panose="020B0604030504040204" pitchFamily="50" charset="-128"/>
              <a:ea typeface="Meiryo UI" panose="020B0604030504040204" pitchFamily="50" charset="-128"/>
            </a:endParaRPr>
          </a:p>
          <a:p>
            <a:pPr marL="541338" lvl="1" indent="-185738">
              <a:spcBef>
                <a:spcPts val="600"/>
              </a:spcBef>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XXXXX</a:t>
            </a:r>
          </a:p>
          <a:p>
            <a:pPr marL="808038" lvl="2" indent="-1778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p:txBody>
      </p:sp>
      <p:sp>
        <p:nvSpPr>
          <p:cNvPr id="36" name="TextBox 35" descr="ｔ">
            <a:extLst>
              <a:ext uri="{FF2B5EF4-FFF2-40B4-BE49-F238E27FC236}">
                <a16:creationId xmlns:a16="http://schemas.microsoft.com/office/drawing/2014/main" id="{0ED78D2C-E81F-4C90-A536-678F03CD7E54}"/>
              </a:ext>
            </a:extLst>
          </p:cNvPr>
          <p:cNvSpPr txBox="1"/>
          <p:nvPr/>
        </p:nvSpPr>
        <p:spPr>
          <a:xfrm>
            <a:off x="662731" y="2482484"/>
            <a:ext cx="3998869" cy="1937712"/>
          </a:xfrm>
          <a:prstGeom prst="roundRect">
            <a:avLst>
              <a:gd name="adj" fmla="val 5943"/>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ja-JP" altLang="en-US" sz="1400" b="1" dirty="0">
                <a:solidFill>
                  <a:schemeClr val="tx1"/>
                </a:solidFill>
                <a:latin typeface="Meiryo UI" panose="020B0604030504040204" pitchFamily="50" charset="-128"/>
                <a:ea typeface="Meiryo UI" panose="020B0604030504040204" pitchFamily="50" charset="-128"/>
              </a:rPr>
              <a:t>ターゲットに対する提供価値</a:t>
            </a:r>
            <a:endParaRPr kumimoji="1" lang="en-US" altLang="ja-JP" sz="1400" b="1" dirty="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cxnSp>
        <p:nvCxnSpPr>
          <p:cNvPr id="54" name="Straight Connector 53">
            <a:extLst>
              <a:ext uri="{FF2B5EF4-FFF2-40B4-BE49-F238E27FC236}">
                <a16:creationId xmlns:a16="http://schemas.microsoft.com/office/drawing/2014/main" id="{F24DDFC1-9A92-4F0B-B4C4-02875B0770C2}"/>
              </a:ext>
            </a:extLst>
          </p:cNvPr>
          <p:cNvCxnSpPr>
            <a:cxnSpLocks/>
          </p:cNvCxnSpPr>
          <p:nvPr/>
        </p:nvCxnSpPr>
        <p:spPr>
          <a:xfrm>
            <a:off x="611625" y="1488591"/>
            <a:ext cx="42624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62" name="Rectangle 61">
            <a:extLst>
              <a:ext uri="{FF2B5EF4-FFF2-40B4-BE49-F238E27FC236}">
                <a16:creationId xmlns:a16="http://schemas.microsoft.com/office/drawing/2014/main" id="{75709E41-187E-4563-8EBA-975FF9AB762E}"/>
              </a:ext>
            </a:extLst>
          </p:cNvPr>
          <p:cNvSpPr/>
          <p:nvPr/>
        </p:nvSpPr>
        <p:spPr>
          <a:xfrm>
            <a:off x="617833" y="1538287"/>
            <a:ext cx="4262400" cy="772116"/>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2"/>
            <a:r>
              <a:rPr lang="ja-JP" altLang="en-US" sz="1400" dirty="0">
                <a:solidFill>
                  <a:schemeClr val="tx1"/>
                </a:solidFill>
                <a:latin typeface="Meiryo UI" panose="020B0604030504040204" pitchFamily="50" charset="-128"/>
                <a:ea typeface="Meiryo UI" panose="020B0604030504040204" pitchFamily="50" charset="-128"/>
              </a:rPr>
              <a:t>前述のターゲットに対して、自社の強みをどのように活かして価値を提供していくのか、また弱みへの対応を整理</a:t>
            </a:r>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25" name="TextBox 24">
            <a:extLst>
              <a:ext uri="{FF2B5EF4-FFF2-40B4-BE49-F238E27FC236}">
                <a16:creationId xmlns:a16="http://schemas.microsoft.com/office/drawing/2014/main" id="{E759795C-FFD1-443B-BDA5-A9E878CA6DC2}"/>
              </a:ext>
            </a:extLst>
          </p:cNvPr>
          <p:cNvSpPr txBox="1"/>
          <p:nvPr/>
        </p:nvSpPr>
        <p:spPr>
          <a:xfrm>
            <a:off x="5161612" y="2911746"/>
            <a:ext cx="533088" cy="1608713"/>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defPPr>
              <a:defRPr lang="en-US"/>
            </a:defPPr>
            <a:lvl1pPr algn="ctr">
              <a:defRPr kumimoji="1" sz="1400">
                <a:solidFill>
                  <a:srgbClr val="575757"/>
                </a:solidFill>
                <a:latin typeface="Meiryo UI" panose="020B0604030504040204" pitchFamily="50" charset="-128"/>
                <a:ea typeface="Meiryo UI" panose="020B0604030504040204" pitchFamily="50" charset="-128"/>
              </a:defRPr>
            </a:lvl1pPr>
          </a:lstStyle>
          <a:p>
            <a:r>
              <a:rPr lang="ja-JP" altLang="en-US" b="1">
                <a:solidFill>
                  <a:schemeClr val="tx1"/>
                </a:solidFill>
              </a:rPr>
              <a:t>自社</a:t>
            </a:r>
            <a:endParaRPr lang="en-US" b="1" dirty="0">
              <a:solidFill>
                <a:schemeClr val="tx1"/>
              </a:solidFill>
            </a:endParaRPr>
          </a:p>
        </p:txBody>
      </p:sp>
      <p:sp>
        <p:nvSpPr>
          <p:cNvPr id="26" name="TextBox 25">
            <a:extLst>
              <a:ext uri="{FF2B5EF4-FFF2-40B4-BE49-F238E27FC236}">
                <a16:creationId xmlns:a16="http://schemas.microsoft.com/office/drawing/2014/main" id="{AA40AF72-6E32-4734-8B23-B01EBE919792}"/>
              </a:ext>
            </a:extLst>
          </p:cNvPr>
          <p:cNvSpPr txBox="1"/>
          <p:nvPr/>
        </p:nvSpPr>
        <p:spPr>
          <a:xfrm>
            <a:off x="5161612" y="4579062"/>
            <a:ext cx="533088" cy="86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a:r>
              <a:rPr kumimoji="1" lang="ja-JP" altLang="en-US" sz="1400" b="1" dirty="0">
                <a:solidFill>
                  <a:schemeClr val="tx1"/>
                </a:solidFill>
                <a:latin typeface="Meiryo UI" panose="020B0604030504040204" pitchFamily="50" charset="-128"/>
                <a:ea typeface="Meiryo UI" panose="020B0604030504040204" pitchFamily="50" charset="-128"/>
              </a:rPr>
              <a:t>競合</a:t>
            </a:r>
            <a:endParaRPr kumimoji="1" lang="en-US" altLang="ja-JP" sz="1400" b="1" dirty="0">
              <a:solidFill>
                <a:schemeClr val="tx1"/>
              </a:solidFill>
              <a:latin typeface="Meiryo UI" panose="020B0604030504040204" pitchFamily="50" charset="-128"/>
              <a:ea typeface="Meiryo UI" panose="020B0604030504040204" pitchFamily="50" charset="-128"/>
            </a:endParaRPr>
          </a:p>
          <a:p>
            <a:pPr algn="ctr"/>
            <a:r>
              <a:rPr kumimoji="1" lang="en-US" altLang="ja-JP" sz="1400" b="1" dirty="0">
                <a:solidFill>
                  <a:schemeClr val="tx1"/>
                </a:solidFill>
                <a:latin typeface="Meiryo UI" panose="020B0604030504040204" pitchFamily="50" charset="-128"/>
                <a:ea typeface="Meiryo UI" panose="020B0604030504040204" pitchFamily="50" charset="-128"/>
              </a:rPr>
              <a:t>A</a:t>
            </a:r>
            <a:r>
              <a:rPr kumimoji="1" lang="ja-JP" altLang="en-US" sz="1400" b="1" dirty="0">
                <a:solidFill>
                  <a:schemeClr val="tx1"/>
                </a:solidFill>
                <a:latin typeface="Meiryo UI" panose="020B0604030504040204" pitchFamily="50" charset="-128"/>
                <a:ea typeface="Meiryo UI" panose="020B0604030504040204" pitchFamily="50" charset="-128"/>
              </a:rPr>
              <a:t>社</a:t>
            </a:r>
            <a:endParaRPr kumimoji="1" lang="en-US" sz="1400" b="1" dirty="0">
              <a:solidFill>
                <a:schemeClr val="tx1"/>
              </a:solidFill>
              <a:latin typeface="Meiryo UI" panose="020B0604030504040204" pitchFamily="50" charset="-128"/>
              <a:ea typeface="Meiryo UI" panose="020B0604030504040204" pitchFamily="50" charset="-128"/>
            </a:endParaRPr>
          </a:p>
        </p:txBody>
      </p:sp>
      <p:sp>
        <p:nvSpPr>
          <p:cNvPr id="27" name="TextBox 26">
            <a:extLst>
              <a:ext uri="{FF2B5EF4-FFF2-40B4-BE49-F238E27FC236}">
                <a16:creationId xmlns:a16="http://schemas.microsoft.com/office/drawing/2014/main" id="{E04A3BE6-C60D-4D3F-914D-E407ABD01F80}"/>
              </a:ext>
            </a:extLst>
          </p:cNvPr>
          <p:cNvSpPr txBox="1"/>
          <p:nvPr/>
        </p:nvSpPr>
        <p:spPr>
          <a:xfrm>
            <a:off x="5161612" y="5501653"/>
            <a:ext cx="533088" cy="89379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a:r>
              <a:rPr kumimoji="1" lang="ja-JP" altLang="en-US" sz="1400" b="1" dirty="0">
                <a:solidFill>
                  <a:schemeClr val="tx1"/>
                </a:solidFill>
                <a:latin typeface="Meiryo UI" panose="020B0604030504040204" pitchFamily="50" charset="-128"/>
                <a:ea typeface="Meiryo UI" panose="020B0604030504040204" pitchFamily="50" charset="-128"/>
              </a:rPr>
              <a:t>競合</a:t>
            </a:r>
            <a:endParaRPr kumimoji="1" lang="en-US" altLang="ja-JP" sz="1400" b="1" dirty="0">
              <a:solidFill>
                <a:schemeClr val="tx1"/>
              </a:solidFill>
              <a:latin typeface="Meiryo UI" panose="020B0604030504040204" pitchFamily="50" charset="-128"/>
              <a:ea typeface="Meiryo UI" panose="020B0604030504040204" pitchFamily="50" charset="-128"/>
            </a:endParaRPr>
          </a:p>
          <a:p>
            <a:pPr algn="ctr"/>
            <a:r>
              <a:rPr kumimoji="1" lang="en-US" altLang="ja-JP" sz="1400" b="1" dirty="0">
                <a:solidFill>
                  <a:schemeClr val="tx1"/>
                </a:solidFill>
                <a:latin typeface="Meiryo UI" panose="020B0604030504040204" pitchFamily="50" charset="-128"/>
                <a:ea typeface="Meiryo UI" panose="020B0604030504040204" pitchFamily="50" charset="-128"/>
              </a:rPr>
              <a:t>B</a:t>
            </a:r>
            <a:r>
              <a:rPr kumimoji="1" lang="ja-JP" altLang="en-US" sz="1400" b="1" dirty="0">
                <a:solidFill>
                  <a:schemeClr val="tx1"/>
                </a:solidFill>
                <a:latin typeface="Meiryo UI" panose="020B0604030504040204" pitchFamily="50" charset="-128"/>
                <a:ea typeface="Meiryo UI" panose="020B0604030504040204" pitchFamily="50" charset="-128"/>
              </a:rPr>
              <a:t>社</a:t>
            </a:r>
            <a:endParaRPr kumimoji="1" lang="en-US" sz="1400" b="1" dirty="0">
              <a:solidFill>
                <a:schemeClr val="tx1"/>
              </a:solidFill>
              <a:latin typeface="Meiryo UI" panose="020B0604030504040204" pitchFamily="50" charset="-128"/>
              <a:ea typeface="Meiryo UI" panose="020B0604030504040204" pitchFamily="50" charset="-128"/>
            </a:endParaRPr>
          </a:p>
        </p:txBody>
      </p:sp>
      <p:sp>
        <p:nvSpPr>
          <p:cNvPr id="28" name="TextBox 27" descr="ｔ">
            <a:extLst>
              <a:ext uri="{FF2B5EF4-FFF2-40B4-BE49-F238E27FC236}">
                <a16:creationId xmlns:a16="http://schemas.microsoft.com/office/drawing/2014/main" id="{DE43BC92-2A24-4223-814C-D60EE2A50952}"/>
              </a:ext>
            </a:extLst>
          </p:cNvPr>
          <p:cNvSpPr txBox="1"/>
          <p:nvPr/>
        </p:nvSpPr>
        <p:spPr>
          <a:xfrm>
            <a:off x="5938672" y="2936008"/>
            <a:ext cx="1469724" cy="3606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lnSpc>
                <a:spcPts val="1400"/>
              </a:lnSpc>
              <a:spcBef>
                <a:spcPts val="600"/>
              </a:spcBef>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現在</a:t>
            </a:r>
            <a:r>
              <a:rPr kumimoji="1" lang="en-US" altLang="ja-JP" sz="1200" dirty="0">
                <a:solidFill>
                  <a:schemeClr val="tx1"/>
                </a:solidFill>
                <a:latin typeface="Meiryo UI" panose="020B0604030504040204" pitchFamily="50" charset="-128"/>
                <a:ea typeface="Meiryo UI" panose="020B0604030504040204" pitchFamily="50" charset="-128"/>
              </a:rPr>
              <a:t>)XXXX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102" name="TextBox 101">
            <a:extLst>
              <a:ext uri="{FF2B5EF4-FFF2-40B4-BE49-F238E27FC236}">
                <a16:creationId xmlns:a16="http://schemas.microsoft.com/office/drawing/2014/main" id="{E40AF814-350F-4853-B6B3-29D10954E182}"/>
              </a:ext>
            </a:extLst>
          </p:cNvPr>
          <p:cNvSpPr txBox="1"/>
          <p:nvPr/>
        </p:nvSpPr>
        <p:spPr>
          <a:xfrm>
            <a:off x="5938672" y="4603322"/>
            <a:ext cx="1469724" cy="864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将来</a:t>
            </a:r>
            <a:r>
              <a:rPr kumimoji="1" lang="en-US" altLang="ja-JP" sz="1200" dirty="0">
                <a:solidFill>
                  <a:schemeClr val="tx1"/>
                </a:solidFill>
                <a:latin typeface="Meiryo UI" panose="020B0604030504040204" pitchFamily="50" charset="-128"/>
                <a:ea typeface="Meiryo UI" panose="020B0604030504040204" pitchFamily="50" charset="-128"/>
              </a:rPr>
              <a:t>)XXXX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105" name="TextBox 104" descr="ｔ">
            <a:extLst>
              <a:ext uri="{FF2B5EF4-FFF2-40B4-BE49-F238E27FC236}">
                <a16:creationId xmlns:a16="http://schemas.microsoft.com/office/drawing/2014/main" id="{16DE6F73-1D54-44D4-AD25-1984BC7DA1E5}"/>
              </a:ext>
            </a:extLst>
          </p:cNvPr>
          <p:cNvSpPr txBox="1"/>
          <p:nvPr/>
        </p:nvSpPr>
        <p:spPr>
          <a:xfrm>
            <a:off x="7484832" y="2936008"/>
            <a:ext cx="1469724" cy="3606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lnSpc>
                <a:spcPts val="1400"/>
              </a:lnSpc>
              <a:spcBef>
                <a:spcPts val="600"/>
              </a:spcBef>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XXXX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107" name="TextBox 106" descr="ｔ">
            <a:extLst>
              <a:ext uri="{FF2B5EF4-FFF2-40B4-BE49-F238E27FC236}">
                <a16:creationId xmlns:a16="http://schemas.microsoft.com/office/drawing/2014/main" id="{AA0339DF-AB2C-44F3-A4EB-7FFABC3C3A72}"/>
              </a:ext>
            </a:extLst>
          </p:cNvPr>
          <p:cNvSpPr txBox="1"/>
          <p:nvPr/>
        </p:nvSpPr>
        <p:spPr>
          <a:xfrm flipH="1">
            <a:off x="9030991" y="2936008"/>
            <a:ext cx="1469724" cy="3606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lnSpc>
                <a:spcPts val="1400"/>
              </a:lnSpc>
              <a:spcBef>
                <a:spcPts val="600"/>
              </a:spcBef>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XXXX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108" name="TextBox 107" descr="ｔ">
            <a:extLst>
              <a:ext uri="{FF2B5EF4-FFF2-40B4-BE49-F238E27FC236}">
                <a16:creationId xmlns:a16="http://schemas.microsoft.com/office/drawing/2014/main" id="{2F5D8C40-212A-46A4-801C-FEFED149D44E}"/>
              </a:ext>
            </a:extLst>
          </p:cNvPr>
          <p:cNvSpPr txBox="1"/>
          <p:nvPr/>
        </p:nvSpPr>
        <p:spPr>
          <a:xfrm>
            <a:off x="10577149" y="2936008"/>
            <a:ext cx="1469724" cy="26959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lnSpc>
                <a:spcPts val="1400"/>
              </a:lnSpc>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XXXX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93" name="TextBox 92">
            <a:extLst>
              <a:ext uri="{FF2B5EF4-FFF2-40B4-BE49-F238E27FC236}">
                <a16:creationId xmlns:a16="http://schemas.microsoft.com/office/drawing/2014/main" id="{109AB820-5072-4D12-A428-619047CA6194}"/>
              </a:ext>
            </a:extLst>
          </p:cNvPr>
          <p:cNvSpPr txBox="1"/>
          <p:nvPr/>
        </p:nvSpPr>
        <p:spPr>
          <a:xfrm>
            <a:off x="5983292" y="2616781"/>
            <a:ext cx="1425103" cy="265065"/>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0" bIns="45720" numCol="1" spcCol="0" rtlCol="0" fromWordArt="0" anchor="ctr"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例</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技術</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94" name="TextBox 93">
            <a:extLst>
              <a:ext uri="{FF2B5EF4-FFF2-40B4-BE49-F238E27FC236}">
                <a16:creationId xmlns:a16="http://schemas.microsoft.com/office/drawing/2014/main" id="{31E9321D-65A5-4080-82DE-C74C41EC5730}"/>
              </a:ext>
            </a:extLst>
          </p:cNvPr>
          <p:cNvSpPr txBox="1"/>
          <p:nvPr/>
        </p:nvSpPr>
        <p:spPr>
          <a:xfrm>
            <a:off x="7520345" y="2612884"/>
            <a:ext cx="1425103" cy="259704"/>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0" bIns="45720" numCol="1" spcCol="0" rtlCol="0" fromWordArt="0" anchor="ctr"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例</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顧客基盤</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sp>
        <p:nvSpPr>
          <p:cNvPr id="95" name="TextBox 94">
            <a:extLst>
              <a:ext uri="{FF2B5EF4-FFF2-40B4-BE49-F238E27FC236}">
                <a16:creationId xmlns:a16="http://schemas.microsoft.com/office/drawing/2014/main" id="{425F5C6C-D18B-427E-9202-937A4C7484E3}"/>
              </a:ext>
            </a:extLst>
          </p:cNvPr>
          <p:cNvSpPr txBox="1"/>
          <p:nvPr/>
        </p:nvSpPr>
        <p:spPr>
          <a:xfrm>
            <a:off x="9057398" y="2612884"/>
            <a:ext cx="1425103" cy="259704"/>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0" bIns="45720" numCol="1" spcCol="0" rtlCol="0" fromWordArt="0" anchor="ctr"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例</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サプライチェーン</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96" name="TextBox 95">
            <a:extLst>
              <a:ext uri="{FF2B5EF4-FFF2-40B4-BE49-F238E27FC236}">
                <a16:creationId xmlns:a16="http://schemas.microsoft.com/office/drawing/2014/main" id="{B9FD90DE-D764-4085-92D1-0A10F28B5C67}"/>
              </a:ext>
            </a:extLst>
          </p:cNvPr>
          <p:cNvSpPr txBox="1"/>
          <p:nvPr/>
        </p:nvSpPr>
        <p:spPr>
          <a:xfrm>
            <a:off x="10594452" y="2612884"/>
            <a:ext cx="1425103" cy="259704"/>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36000" tIns="45720" rIns="0" bIns="45720" numCol="1" spcCol="0" rtlCol="0" fromWordArt="0" anchor="ctr"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例</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その他経営資源</a:t>
            </a:r>
            <a:endParaRPr kumimoji="1" lang="en-US" sz="1400" dirty="0">
              <a:solidFill>
                <a:schemeClr val="tx1"/>
              </a:solidFill>
              <a:latin typeface="Meiryo UI" panose="020B0604030504040204" pitchFamily="50" charset="-128"/>
              <a:ea typeface="Meiryo UI" panose="020B0604030504040204" pitchFamily="50" charset="-128"/>
            </a:endParaRPr>
          </a:p>
        </p:txBody>
      </p:sp>
      <p:cxnSp>
        <p:nvCxnSpPr>
          <p:cNvPr id="7" name="Straight Connector 6">
            <a:extLst>
              <a:ext uri="{FF2B5EF4-FFF2-40B4-BE49-F238E27FC236}">
                <a16:creationId xmlns:a16="http://schemas.microsoft.com/office/drawing/2014/main" id="{030A13AA-B30D-4150-A864-B35B50E1E0C1}"/>
              </a:ext>
            </a:extLst>
          </p:cNvPr>
          <p:cNvCxnSpPr/>
          <p:nvPr/>
        </p:nvCxnSpPr>
        <p:spPr>
          <a:xfrm>
            <a:off x="5937265" y="2886313"/>
            <a:ext cx="147113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A529E28-53C3-4CF1-9672-257197660E88}"/>
              </a:ext>
            </a:extLst>
          </p:cNvPr>
          <p:cNvCxnSpPr/>
          <p:nvPr/>
        </p:nvCxnSpPr>
        <p:spPr>
          <a:xfrm>
            <a:off x="7483424" y="2886313"/>
            <a:ext cx="147113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E0507D6-C5D5-4A23-8E1C-4161B7EDE4E9}"/>
              </a:ext>
            </a:extLst>
          </p:cNvPr>
          <p:cNvCxnSpPr/>
          <p:nvPr/>
        </p:nvCxnSpPr>
        <p:spPr>
          <a:xfrm>
            <a:off x="9029583" y="2886313"/>
            <a:ext cx="147113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187652E-DD78-4A5F-9949-9002C5A88BCD}"/>
              </a:ext>
            </a:extLst>
          </p:cNvPr>
          <p:cNvCxnSpPr/>
          <p:nvPr/>
        </p:nvCxnSpPr>
        <p:spPr>
          <a:xfrm>
            <a:off x="10575741" y="2886313"/>
            <a:ext cx="147113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2" name="TextBox 41" descr="ｔ">
            <a:extLst>
              <a:ext uri="{FF2B5EF4-FFF2-40B4-BE49-F238E27FC236}">
                <a16:creationId xmlns:a16="http://schemas.microsoft.com/office/drawing/2014/main" id="{B29622F8-69F8-475A-9880-3EC14099C43F}"/>
              </a:ext>
            </a:extLst>
          </p:cNvPr>
          <p:cNvSpPr txBox="1"/>
          <p:nvPr/>
        </p:nvSpPr>
        <p:spPr>
          <a:xfrm>
            <a:off x="10577149" y="4603322"/>
            <a:ext cx="1469724" cy="864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spcBef>
                <a:spcPts val="600"/>
              </a:spcBef>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将来</a:t>
            </a:r>
            <a:r>
              <a:rPr kumimoji="1" lang="en-US" altLang="ja-JP" sz="1200" dirty="0">
                <a:solidFill>
                  <a:schemeClr val="tx1"/>
                </a:solidFill>
                <a:latin typeface="Meiryo UI" panose="020B0604030504040204" pitchFamily="50" charset="-128"/>
                <a:ea typeface="Meiryo UI" panose="020B0604030504040204" pitchFamily="50" charset="-128"/>
              </a:rPr>
              <a:t>)XXXX</a:t>
            </a:r>
          </a:p>
        </p:txBody>
      </p:sp>
      <p:sp>
        <p:nvSpPr>
          <p:cNvPr id="66" name="TextBox 65">
            <a:extLst>
              <a:ext uri="{FF2B5EF4-FFF2-40B4-BE49-F238E27FC236}">
                <a16:creationId xmlns:a16="http://schemas.microsoft.com/office/drawing/2014/main" id="{B9596EC6-126A-4BCB-833A-E7C10B8A66EE}"/>
              </a:ext>
            </a:extLst>
          </p:cNvPr>
          <p:cNvSpPr txBox="1"/>
          <p:nvPr/>
        </p:nvSpPr>
        <p:spPr>
          <a:xfrm>
            <a:off x="7490599" y="4603322"/>
            <a:ext cx="1469724" cy="864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将来</a:t>
            </a:r>
            <a:r>
              <a:rPr kumimoji="1" lang="en-US" altLang="ja-JP" sz="1200" dirty="0">
                <a:solidFill>
                  <a:schemeClr val="tx1"/>
                </a:solidFill>
                <a:latin typeface="Meiryo UI" panose="020B0604030504040204" pitchFamily="50" charset="-128"/>
                <a:ea typeface="Meiryo UI" panose="020B0604030504040204" pitchFamily="50" charset="-128"/>
              </a:rPr>
              <a:t>)XXXX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67" name="TextBox 66">
            <a:extLst>
              <a:ext uri="{FF2B5EF4-FFF2-40B4-BE49-F238E27FC236}">
                <a16:creationId xmlns:a16="http://schemas.microsoft.com/office/drawing/2014/main" id="{353ECD79-2A6E-48AE-A05C-98CD3D9FC286}"/>
              </a:ext>
            </a:extLst>
          </p:cNvPr>
          <p:cNvSpPr txBox="1"/>
          <p:nvPr/>
        </p:nvSpPr>
        <p:spPr>
          <a:xfrm>
            <a:off x="9030991" y="4603322"/>
            <a:ext cx="1469724" cy="864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将来</a:t>
            </a:r>
            <a:r>
              <a:rPr kumimoji="1" lang="en-US" altLang="ja-JP" sz="1200" dirty="0">
                <a:solidFill>
                  <a:schemeClr val="tx1"/>
                </a:solidFill>
                <a:latin typeface="Meiryo UI" panose="020B0604030504040204" pitchFamily="50" charset="-128"/>
                <a:ea typeface="Meiryo UI" panose="020B0604030504040204" pitchFamily="50" charset="-128"/>
              </a:rPr>
              <a:t>)XXXX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68" name="TextBox 67">
            <a:extLst>
              <a:ext uri="{FF2B5EF4-FFF2-40B4-BE49-F238E27FC236}">
                <a16:creationId xmlns:a16="http://schemas.microsoft.com/office/drawing/2014/main" id="{552B661C-2A37-4D54-9047-FA587FB33D81}"/>
              </a:ext>
            </a:extLst>
          </p:cNvPr>
          <p:cNvSpPr txBox="1"/>
          <p:nvPr/>
        </p:nvSpPr>
        <p:spPr>
          <a:xfrm>
            <a:off x="5938672" y="5543255"/>
            <a:ext cx="1469724" cy="87644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将来</a:t>
            </a:r>
            <a:r>
              <a:rPr kumimoji="1" lang="en-US" altLang="ja-JP" sz="1200" dirty="0">
                <a:solidFill>
                  <a:schemeClr val="tx1"/>
                </a:solidFill>
                <a:latin typeface="Meiryo UI" panose="020B0604030504040204" pitchFamily="50" charset="-128"/>
                <a:ea typeface="Meiryo UI" panose="020B0604030504040204" pitchFamily="50" charset="-128"/>
              </a:rPr>
              <a:t>)XXXX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69" name="TextBox 68" descr="ｔ">
            <a:extLst>
              <a:ext uri="{FF2B5EF4-FFF2-40B4-BE49-F238E27FC236}">
                <a16:creationId xmlns:a16="http://schemas.microsoft.com/office/drawing/2014/main" id="{53159FC0-D44C-4188-8D54-E23FED720D63}"/>
              </a:ext>
            </a:extLst>
          </p:cNvPr>
          <p:cNvSpPr txBox="1"/>
          <p:nvPr/>
        </p:nvSpPr>
        <p:spPr>
          <a:xfrm>
            <a:off x="10577149" y="5543255"/>
            <a:ext cx="1469724" cy="87644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spcBef>
                <a:spcPts val="600"/>
              </a:spcBef>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将来</a:t>
            </a:r>
            <a:r>
              <a:rPr kumimoji="1" lang="en-US" altLang="ja-JP" sz="1200" dirty="0">
                <a:solidFill>
                  <a:schemeClr val="tx1"/>
                </a:solidFill>
                <a:latin typeface="Meiryo UI" panose="020B0604030504040204" pitchFamily="50" charset="-128"/>
                <a:ea typeface="Meiryo UI" panose="020B0604030504040204" pitchFamily="50" charset="-128"/>
              </a:rPr>
              <a:t>)XXXX</a:t>
            </a:r>
          </a:p>
        </p:txBody>
      </p:sp>
      <p:sp>
        <p:nvSpPr>
          <p:cNvPr id="70" name="TextBox 69">
            <a:extLst>
              <a:ext uri="{FF2B5EF4-FFF2-40B4-BE49-F238E27FC236}">
                <a16:creationId xmlns:a16="http://schemas.microsoft.com/office/drawing/2014/main" id="{2884B78A-CAF7-484E-912F-6025FD5D6EA8}"/>
              </a:ext>
            </a:extLst>
          </p:cNvPr>
          <p:cNvSpPr txBox="1"/>
          <p:nvPr/>
        </p:nvSpPr>
        <p:spPr>
          <a:xfrm>
            <a:off x="7490599" y="5543255"/>
            <a:ext cx="1469724" cy="87644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将来</a:t>
            </a:r>
            <a:r>
              <a:rPr kumimoji="1" lang="en-US" altLang="ja-JP" sz="1200" dirty="0">
                <a:solidFill>
                  <a:schemeClr val="tx1"/>
                </a:solidFill>
                <a:latin typeface="Meiryo UI" panose="020B0604030504040204" pitchFamily="50" charset="-128"/>
                <a:ea typeface="Meiryo UI" panose="020B0604030504040204" pitchFamily="50" charset="-128"/>
              </a:rPr>
              <a:t>)XXXX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71" name="TextBox 70">
            <a:extLst>
              <a:ext uri="{FF2B5EF4-FFF2-40B4-BE49-F238E27FC236}">
                <a16:creationId xmlns:a16="http://schemas.microsoft.com/office/drawing/2014/main" id="{AADA295E-5499-4686-A013-2D1DAE71A20D}"/>
              </a:ext>
            </a:extLst>
          </p:cNvPr>
          <p:cNvSpPr txBox="1"/>
          <p:nvPr/>
        </p:nvSpPr>
        <p:spPr>
          <a:xfrm>
            <a:off x="9030991" y="5543255"/>
            <a:ext cx="1469724" cy="87644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36000" rIns="0" bIns="0" numCol="1" spcCol="0" rtlCol="0" fromWordArt="0" anchor="t" anchorCtr="0" forceAA="0" compatLnSpc="1">
            <a:prstTxWarp prst="textNoShape">
              <a:avLst/>
            </a:prstTxWarp>
            <a:noAutofit/>
          </a:bodyPr>
          <a:lstStyle/>
          <a:p>
            <a:pPr marL="182563" lvl="1" indent="-182563">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将来</a:t>
            </a:r>
            <a:r>
              <a:rPr kumimoji="1" lang="en-US" altLang="ja-JP" sz="1200" dirty="0">
                <a:solidFill>
                  <a:schemeClr val="tx1"/>
                </a:solidFill>
                <a:latin typeface="Meiryo UI" panose="020B0604030504040204" pitchFamily="50" charset="-128"/>
                <a:ea typeface="Meiryo UI" panose="020B0604030504040204" pitchFamily="50" charset="-128"/>
              </a:rPr>
              <a:t>)XXXX</a:t>
            </a:r>
            <a:endParaRPr kumimoji="1" lang="en-US" sz="1200" dirty="0">
              <a:solidFill>
                <a:schemeClr val="tx1"/>
              </a:solidFill>
              <a:latin typeface="Meiryo UI" panose="020B0604030504040204" pitchFamily="50" charset="-128"/>
              <a:ea typeface="Meiryo UI" panose="020B0604030504040204" pitchFamily="50" charset="-128"/>
            </a:endParaRPr>
          </a:p>
        </p:txBody>
      </p:sp>
      <p:cxnSp>
        <p:nvCxnSpPr>
          <p:cNvPr id="76" name="Straight Connector 75">
            <a:extLst>
              <a:ext uri="{FF2B5EF4-FFF2-40B4-BE49-F238E27FC236}">
                <a16:creationId xmlns:a16="http://schemas.microsoft.com/office/drawing/2014/main" id="{99C2B567-CF15-4E21-B0A8-C0909912DFD9}"/>
              </a:ext>
            </a:extLst>
          </p:cNvPr>
          <p:cNvCxnSpPr/>
          <p:nvPr/>
        </p:nvCxnSpPr>
        <p:spPr>
          <a:xfrm rot="16200000" flipV="1">
            <a:off x="2620231" y="2521433"/>
            <a:ext cx="0" cy="399600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A8DC37D2-530E-4A1D-AFA0-83B4763321C9}"/>
              </a:ext>
            </a:extLst>
          </p:cNvPr>
          <p:cNvGrpSpPr/>
          <p:nvPr/>
        </p:nvGrpSpPr>
        <p:grpSpPr>
          <a:xfrm rot="16200000" flipV="1">
            <a:off x="2935146" y="4365978"/>
            <a:ext cx="306171" cy="306910"/>
            <a:chOff x="5937564" y="3833745"/>
            <a:chExt cx="306171" cy="306910"/>
          </a:xfrm>
        </p:grpSpPr>
        <p:sp>
          <p:nvSpPr>
            <p:cNvPr id="78" name="Freeform 94">
              <a:extLst>
                <a:ext uri="{FF2B5EF4-FFF2-40B4-BE49-F238E27FC236}">
                  <a16:creationId xmlns:a16="http://schemas.microsoft.com/office/drawing/2014/main" id="{EF9148C3-4D34-4E64-9584-30D38833C7DF}"/>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endParaRPr lang="en-US" dirty="0">
                <a:solidFill>
                  <a:srgbClr val="6E6F73"/>
                </a:solidFill>
                <a:latin typeface="Meiryo UI" panose="020B0604030504040204" pitchFamily="50" charset="-128"/>
                <a:ea typeface="Meiryo UI" panose="020B0604030504040204" pitchFamily="50" charset="-128"/>
              </a:endParaRPr>
            </a:p>
          </p:txBody>
        </p:sp>
        <p:sp>
          <p:nvSpPr>
            <p:cNvPr id="79" name="Freeform 95">
              <a:extLst>
                <a:ext uri="{FF2B5EF4-FFF2-40B4-BE49-F238E27FC236}">
                  <a16:creationId xmlns:a16="http://schemas.microsoft.com/office/drawing/2014/main" id="{F620EF33-B368-45B1-8024-2460A467C0BD}"/>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dirty="0">
                <a:solidFill>
                  <a:srgbClr val="6E6F73"/>
                </a:solidFill>
                <a:latin typeface="Meiryo UI" panose="020B0604030504040204" pitchFamily="50" charset="-128"/>
                <a:ea typeface="Meiryo UI" panose="020B0604030504040204" pitchFamily="50" charset="-128"/>
              </a:endParaRPr>
            </a:p>
          </p:txBody>
        </p:sp>
      </p:grpSp>
      <p:cxnSp>
        <p:nvCxnSpPr>
          <p:cNvPr id="31" name="Straight Connector 30">
            <a:extLst>
              <a:ext uri="{FF2B5EF4-FFF2-40B4-BE49-F238E27FC236}">
                <a16:creationId xmlns:a16="http://schemas.microsoft.com/office/drawing/2014/main" id="{9C41C662-1B51-4459-8619-E1603EE0C62D}"/>
              </a:ext>
            </a:extLst>
          </p:cNvPr>
          <p:cNvCxnSpPr/>
          <p:nvPr/>
        </p:nvCxnSpPr>
        <p:spPr>
          <a:xfrm flipH="1">
            <a:off x="667816" y="2592995"/>
            <a:ext cx="0" cy="1764000"/>
          </a:xfrm>
          <a:prstGeom prst="line">
            <a:avLst/>
          </a:prstGeom>
          <a:ln w="2857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5D1C87F1-EF70-433D-B22C-46D4D2AE0FF7}"/>
              </a:ext>
            </a:extLst>
          </p:cNvPr>
          <p:cNvCxnSpPr/>
          <p:nvPr/>
        </p:nvCxnSpPr>
        <p:spPr>
          <a:xfrm>
            <a:off x="667816" y="4676363"/>
            <a:ext cx="6233" cy="766699"/>
          </a:xfrm>
          <a:prstGeom prst="line">
            <a:avLst/>
          </a:prstGeom>
          <a:ln w="2857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84" name="Freeform: Shape 83">
            <a:extLst>
              <a:ext uri="{FF2B5EF4-FFF2-40B4-BE49-F238E27FC236}">
                <a16:creationId xmlns:a16="http://schemas.microsoft.com/office/drawing/2014/main" id="{0C44D727-C1CB-4160-BCAC-737639ADB19F}"/>
              </a:ext>
            </a:extLst>
          </p:cNvPr>
          <p:cNvSpPr/>
          <p:nvPr/>
        </p:nvSpPr>
        <p:spPr>
          <a:xfrm>
            <a:off x="4669625" y="4579062"/>
            <a:ext cx="409784" cy="1054567"/>
          </a:xfrm>
          <a:custGeom>
            <a:avLst/>
            <a:gdLst>
              <a:gd name="connsiteX0" fmla="*/ 854243 w 866274"/>
              <a:gd name="connsiteY0" fmla="*/ 0 h 3898231"/>
              <a:gd name="connsiteX1" fmla="*/ 0 w 866274"/>
              <a:gd name="connsiteY1" fmla="*/ 1371600 h 3898231"/>
              <a:gd name="connsiteX2" fmla="*/ 866274 w 866274"/>
              <a:gd name="connsiteY2" fmla="*/ 3898231 h 3898231"/>
              <a:gd name="connsiteX0" fmla="*/ 701150 w 713181"/>
              <a:gd name="connsiteY0" fmla="*/ 286372 h 4184603"/>
              <a:gd name="connsiteX1" fmla="*/ 0 w 713181"/>
              <a:gd name="connsiteY1" fmla="*/ 0 h 4184603"/>
              <a:gd name="connsiteX2" fmla="*/ 713181 w 713181"/>
              <a:gd name="connsiteY2" fmla="*/ 4184603 h 4184603"/>
              <a:gd name="connsiteX0" fmla="*/ 701150 w 732317"/>
              <a:gd name="connsiteY0" fmla="*/ 286372 h 1979670"/>
              <a:gd name="connsiteX1" fmla="*/ 0 w 732317"/>
              <a:gd name="connsiteY1" fmla="*/ 0 h 1979670"/>
              <a:gd name="connsiteX2" fmla="*/ 732317 w 732317"/>
              <a:gd name="connsiteY2" fmla="*/ 1979670 h 1979670"/>
              <a:gd name="connsiteX0" fmla="*/ 792067 w 823234"/>
              <a:gd name="connsiteY0" fmla="*/ 1 h 1693299"/>
              <a:gd name="connsiteX1" fmla="*/ 0 w 823234"/>
              <a:gd name="connsiteY1" fmla="*/ 899700 h 1693299"/>
              <a:gd name="connsiteX2" fmla="*/ 823234 w 823234"/>
              <a:gd name="connsiteY2" fmla="*/ 1693299 h 1693299"/>
              <a:gd name="connsiteX0" fmla="*/ 792067 w 823234"/>
              <a:gd name="connsiteY0" fmla="*/ -1 h 1693297"/>
              <a:gd name="connsiteX1" fmla="*/ 0 w 823234"/>
              <a:gd name="connsiteY1" fmla="*/ 899698 h 1693297"/>
              <a:gd name="connsiteX2" fmla="*/ 823234 w 823234"/>
              <a:gd name="connsiteY2" fmla="*/ 1693297 h 1693297"/>
              <a:gd name="connsiteX0" fmla="*/ 792067 w 823234"/>
              <a:gd name="connsiteY0" fmla="*/ 1 h 1693299"/>
              <a:gd name="connsiteX1" fmla="*/ 0 w 823234"/>
              <a:gd name="connsiteY1" fmla="*/ 899700 h 1693299"/>
              <a:gd name="connsiteX2" fmla="*/ 823234 w 823234"/>
              <a:gd name="connsiteY2" fmla="*/ 1693299 h 1693299"/>
              <a:gd name="connsiteX0" fmla="*/ 792067 w 823234"/>
              <a:gd name="connsiteY0" fmla="*/ -1 h 1693297"/>
              <a:gd name="connsiteX1" fmla="*/ 0 w 823234"/>
              <a:gd name="connsiteY1" fmla="*/ 899698 h 1693297"/>
              <a:gd name="connsiteX2" fmla="*/ 823234 w 823234"/>
              <a:gd name="connsiteY2" fmla="*/ 1693297 h 1693297"/>
              <a:gd name="connsiteX0" fmla="*/ 792067 w 823234"/>
              <a:gd name="connsiteY0" fmla="*/ 1 h 1693299"/>
              <a:gd name="connsiteX1" fmla="*/ 0 w 823234"/>
              <a:gd name="connsiteY1" fmla="*/ 899700 h 1693299"/>
              <a:gd name="connsiteX2" fmla="*/ 823234 w 823234"/>
              <a:gd name="connsiteY2" fmla="*/ 1693299 h 1693299"/>
              <a:gd name="connsiteX0" fmla="*/ 762077 w 823234"/>
              <a:gd name="connsiteY0" fmla="*/ 0 h 1234244"/>
              <a:gd name="connsiteX1" fmla="*/ 0 w 823234"/>
              <a:gd name="connsiteY1" fmla="*/ 440645 h 1234244"/>
              <a:gd name="connsiteX2" fmla="*/ 823234 w 823234"/>
              <a:gd name="connsiteY2" fmla="*/ 1234244 h 1234244"/>
              <a:gd name="connsiteX0" fmla="*/ 762077 w 762077"/>
              <a:gd name="connsiteY0" fmla="*/ 0 h 994284"/>
              <a:gd name="connsiteX1" fmla="*/ 0 w 762077"/>
              <a:gd name="connsiteY1" fmla="*/ 440645 h 994284"/>
              <a:gd name="connsiteX2" fmla="*/ 743262 w 762077"/>
              <a:gd name="connsiteY2" fmla="*/ 994284 h 994284"/>
              <a:gd name="connsiteX0" fmla="*/ 762077 w 762077"/>
              <a:gd name="connsiteY0" fmla="*/ 0 h 994284"/>
              <a:gd name="connsiteX1" fmla="*/ 0 w 762077"/>
              <a:gd name="connsiteY1" fmla="*/ 440645 h 994284"/>
              <a:gd name="connsiteX2" fmla="*/ 743262 w 762077"/>
              <a:gd name="connsiteY2" fmla="*/ 994284 h 994284"/>
              <a:gd name="connsiteX0" fmla="*/ 762077 w 762077"/>
              <a:gd name="connsiteY0" fmla="*/ 0 h 994284"/>
              <a:gd name="connsiteX1" fmla="*/ 0 w 762077"/>
              <a:gd name="connsiteY1" fmla="*/ 440645 h 994284"/>
              <a:gd name="connsiteX2" fmla="*/ 743262 w 762077"/>
              <a:gd name="connsiteY2" fmla="*/ 994284 h 994284"/>
              <a:gd name="connsiteX0" fmla="*/ 762077 w 762077"/>
              <a:gd name="connsiteY0" fmla="*/ 0 h 983851"/>
              <a:gd name="connsiteX1" fmla="*/ 0 w 762077"/>
              <a:gd name="connsiteY1" fmla="*/ 440645 h 983851"/>
              <a:gd name="connsiteX2" fmla="*/ 743261 w 762077"/>
              <a:gd name="connsiteY2" fmla="*/ 983851 h 983851"/>
            </a:gdLst>
            <a:ahLst/>
            <a:cxnLst>
              <a:cxn ang="0">
                <a:pos x="connsiteX0" y="connsiteY0"/>
              </a:cxn>
              <a:cxn ang="0">
                <a:pos x="connsiteX1" y="connsiteY1"/>
              </a:cxn>
              <a:cxn ang="0">
                <a:pos x="connsiteX2" y="connsiteY2"/>
              </a:cxn>
            </a:cxnLst>
            <a:rect l="l" t="t" r="r" b="b"/>
            <a:pathLst>
              <a:path w="762077" h="983851">
                <a:moveTo>
                  <a:pt x="762077" y="0"/>
                </a:moveTo>
                <a:lnTo>
                  <a:pt x="0" y="440645"/>
                </a:lnTo>
                <a:cubicBezTo>
                  <a:pt x="731763" y="1013354"/>
                  <a:pt x="39593" y="486589"/>
                  <a:pt x="743261" y="983851"/>
                </a:cubicBezTo>
              </a:path>
            </a:pathLst>
          </a:custGeom>
          <a:solidFill>
            <a:schemeClr val="bg1"/>
          </a:solidFill>
          <a:ln w="9525" cap="rnd"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dirty="0">
              <a:latin typeface="Meiryo UI" panose="020B0604030504040204" pitchFamily="50" charset="-128"/>
              <a:ea typeface="Meiryo UI" panose="020B0604030504040204" pitchFamily="50" charset="-128"/>
            </a:endParaRPr>
          </a:p>
        </p:txBody>
      </p:sp>
      <p:cxnSp>
        <p:nvCxnSpPr>
          <p:cNvPr id="11" name="Straight Connector 10">
            <a:extLst>
              <a:ext uri="{FF2B5EF4-FFF2-40B4-BE49-F238E27FC236}">
                <a16:creationId xmlns:a16="http://schemas.microsoft.com/office/drawing/2014/main" id="{0698B675-7247-4E77-B519-E7CC3827CA5A}"/>
              </a:ext>
            </a:extLst>
          </p:cNvPr>
          <p:cNvCxnSpPr/>
          <p:nvPr/>
        </p:nvCxnSpPr>
        <p:spPr>
          <a:xfrm>
            <a:off x="5877631" y="2936006"/>
            <a:ext cx="0" cy="1609200"/>
          </a:xfrm>
          <a:prstGeom prst="line">
            <a:avLst/>
          </a:prstGeom>
          <a:ln w="19050"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5CB9F0C9-9D64-45F3-AEA7-578566D8B318}"/>
              </a:ext>
            </a:extLst>
          </p:cNvPr>
          <p:cNvCxnSpPr/>
          <p:nvPr/>
        </p:nvCxnSpPr>
        <p:spPr>
          <a:xfrm>
            <a:off x="5877631" y="4603322"/>
            <a:ext cx="0" cy="864000"/>
          </a:xfrm>
          <a:prstGeom prst="line">
            <a:avLst/>
          </a:prstGeom>
          <a:ln w="19050"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9952B0F-6E3D-4D99-AD3C-E2BF243519CE}"/>
              </a:ext>
            </a:extLst>
          </p:cNvPr>
          <p:cNvCxnSpPr/>
          <p:nvPr/>
        </p:nvCxnSpPr>
        <p:spPr>
          <a:xfrm>
            <a:off x="5877631" y="5525913"/>
            <a:ext cx="0" cy="864000"/>
          </a:xfrm>
          <a:prstGeom prst="line">
            <a:avLst/>
          </a:prstGeom>
          <a:ln w="19050"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7" name="Title 1">
            <a:extLst>
              <a:ext uri="{FF2B5EF4-FFF2-40B4-BE49-F238E27FC236}">
                <a16:creationId xmlns:a16="http://schemas.microsoft.com/office/drawing/2014/main" id="{71DDCA08-2968-42A5-B97B-DDDEFF54336D}"/>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1. </a:t>
            </a:r>
            <a:r>
              <a:rPr lang="ja-JP" altLang="en-US" sz="2000" dirty="0"/>
              <a:t>事業戦略・事業計画／</a:t>
            </a:r>
            <a:r>
              <a:rPr kumimoji="1" lang="ja-JP" altLang="en-US" sz="2000" dirty="0"/>
              <a:t>（</a:t>
            </a:r>
            <a:r>
              <a:rPr kumimoji="1" lang="en-US" altLang="ja-JP" sz="2000" dirty="0"/>
              <a:t>4</a:t>
            </a:r>
            <a:r>
              <a:rPr kumimoji="1" lang="ja-JP" altLang="en-US" sz="2000" dirty="0"/>
              <a:t>）ビジネスモデルの特徴</a:t>
            </a:r>
            <a:endParaRPr kumimoji="1" lang="en-US" sz="2000" dirty="0"/>
          </a:p>
        </p:txBody>
      </p:sp>
      <p:sp>
        <p:nvSpPr>
          <p:cNvPr id="48" name="Title 1">
            <a:extLst>
              <a:ext uri="{FF2B5EF4-FFF2-40B4-BE49-F238E27FC236}">
                <a16:creationId xmlns:a16="http://schemas.microsoft.com/office/drawing/2014/main" id="{4326CB3C-DA24-4019-8E9F-9687D9663F59}"/>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○○の強みを活かして、</a:t>
            </a:r>
            <a:r>
              <a:rPr kumimoji="1" lang="en-US" altLang="ja-JP" dirty="0">
                <a:solidFill>
                  <a:schemeClr val="tx1"/>
                </a:solidFill>
              </a:rPr>
              <a:t>XX</a:t>
            </a:r>
            <a:r>
              <a:rPr kumimoji="1" lang="ja-JP" altLang="en-US" dirty="0">
                <a:solidFill>
                  <a:schemeClr val="tx1"/>
                </a:solidFill>
              </a:rPr>
              <a:t>の観点から差別化を目指す</a:t>
            </a:r>
            <a:endParaRPr kumimoji="1" lang="en-US" dirty="0">
              <a:solidFill>
                <a:schemeClr val="tx1"/>
              </a:solidFill>
            </a:endParaRPr>
          </a:p>
        </p:txBody>
      </p:sp>
      <p:cxnSp>
        <p:nvCxnSpPr>
          <p:cNvPr id="49" name="直線コネクタ 48">
            <a:extLst>
              <a:ext uri="{FF2B5EF4-FFF2-40B4-BE49-F238E27FC236}">
                <a16:creationId xmlns:a16="http://schemas.microsoft.com/office/drawing/2014/main" id="{6D653D38-5E96-49A4-A13D-D9D9C4997A57}"/>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50" name="TextBox 52">
            <a:extLst>
              <a:ext uri="{FF2B5EF4-FFF2-40B4-BE49-F238E27FC236}">
                <a16:creationId xmlns:a16="http://schemas.microsoft.com/office/drawing/2014/main" id="{129B3EA9-75F2-4426-9C07-D74ABFB7AD07}"/>
              </a:ext>
            </a:extLst>
          </p:cNvPr>
          <p:cNvSpPr txBox="1"/>
          <p:nvPr/>
        </p:nvSpPr>
        <p:spPr>
          <a:xfrm>
            <a:off x="681017" y="5615143"/>
            <a:ext cx="4005077" cy="852997"/>
          </a:xfrm>
          <a:prstGeom prst="rect">
            <a:avLst/>
          </a:prstGeom>
          <a:solidFill>
            <a:schemeClr val="bg1">
              <a:lumMod val="95000"/>
            </a:schemeClr>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91440" bIns="45720" numCol="1" spcCol="0" rtlCol="0" fromWordArt="0" anchor="t" anchorCtr="0" forceAA="0" compatLnSpc="1">
            <a:prstTxWarp prst="textNoShape">
              <a:avLst/>
            </a:prstTxWarp>
            <a:noAutofit/>
          </a:bodyPr>
          <a:lstStyle/>
          <a:p>
            <a:pPr marL="108000" lvl="1">
              <a:buClr>
                <a:schemeClr val="tx2"/>
              </a:buClr>
              <a:buSzPct val="100000"/>
            </a:pPr>
            <a:r>
              <a:rPr kumimoji="1" lang="ja-JP" altLang="en-US" sz="1400" b="1" dirty="0">
                <a:solidFill>
                  <a:schemeClr val="tx1"/>
                </a:solidFill>
                <a:latin typeface="Meiryo UI" panose="020B0604030504040204" pitchFamily="50" charset="-128"/>
                <a:ea typeface="Meiryo UI" panose="020B0604030504040204" pitchFamily="50" charset="-128"/>
              </a:rPr>
              <a:t>自社の弱み及び対応</a:t>
            </a:r>
            <a:endParaRPr kumimoji="1" lang="en-US" altLang="ja-JP" sz="1400" b="1" dirty="0">
              <a:solidFill>
                <a:schemeClr val="tx1"/>
              </a:solidFill>
              <a:latin typeface="Meiryo UI" panose="020B0604030504040204" pitchFamily="50" charset="-128"/>
              <a:ea typeface="Meiryo UI" panose="020B0604030504040204" pitchFamily="50" charset="-128"/>
            </a:endParaRPr>
          </a:p>
          <a:p>
            <a:pPr marL="541338" lvl="1" indent="-185738">
              <a:spcBef>
                <a:spcPts val="600"/>
              </a:spcBef>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XXXXX</a:t>
            </a:r>
          </a:p>
          <a:p>
            <a:pPr marL="808038" lvl="2" indent="-1778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p:txBody>
      </p:sp>
      <p:cxnSp>
        <p:nvCxnSpPr>
          <p:cNvPr id="51" name="Straight Connector 75">
            <a:extLst>
              <a:ext uri="{FF2B5EF4-FFF2-40B4-BE49-F238E27FC236}">
                <a16:creationId xmlns:a16="http://schemas.microsoft.com/office/drawing/2014/main" id="{99C2B567-CF15-4E21-B0A8-C0909912DFD9}"/>
              </a:ext>
            </a:extLst>
          </p:cNvPr>
          <p:cNvCxnSpPr/>
          <p:nvPr/>
        </p:nvCxnSpPr>
        <p:spPr>
          <a:xfrm rot="16200000" flipV="1">
            <a:off x="2627199" y="3546511"/>
            <a:ext cx="0" cy="399600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cxnSp>
        <p:nvCxnSpPr>
          <p:cNvPr id="56" name="Straight Connector 82">
            <a:extLst>
              <a:ext uri="{FF2B5EF4-FFF2-40B4-BE49-F238E27FC236}">
                <a16:creationId xmlns:a16="http://schemas.microsoft.com/office/drawing/2014/main" id="{5D1C87F1-EF70-433D-B22C-46D4D2AE0FF7}"/>
              </a:ext>
            </a:extLst>
          </p:cNvPr>
          <p:cNvCxnSpPr/>
          <p:nvPr/>
        </p:nvCxnSpPr>
        <p:spPr>
          <a:xfrm>
            <a:off x="674784" y="5701441"/>
            <a:ext cx="6233" cy="766699"/>
          </a:xfrm>
          <a:prstGeom prst="line">
            <a:avLst/>
          </a:prstGeom>
          <a:ln w="2857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58" name="TextBox 27" descr="ｔ">
            <a:extLst>
              <a:ext uri="{FF2B5EF4-FFF2-40B4-BE49-F238E27FC236}">
                <a16:creationId xmlns:a16="http://schemas.microsoft.com/office/drawing/2014/main" id="{DE43BC92-2A24-4223-814C-D60EE2A50952}"/>
              </a:ext>
            </a:extLst>
          </p:cNvPr>
          <p:cNvSpPr txBox="1"/>
          <p:nvPr/>
        </p:nvSpPr>
        <p:spPr>
          <a:xfrm>
            <a:off x="5938671" y="3751697"/>
            <a:ext cx="1469724" cy="36066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lnSpc>
                <a:spcPts val="1400"/>
              </a:lnSpc>
              <a:spcBef>
                <a:spcPts val="600"/>
              </a:spcBef>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将来</a:t>
            </a:r>
            <a:r>
              <a:rPr kumimoji="1" lang="en-US" altLang="ja-JP" sz="1200" dirty="0">
                <a:solidFill>
                  <a:schemeClr val="tx1"/>
                </a:solidFill>
                <a:latin typeface="Meiryo UI" panose="020B0604030504040204" pitchFamily="50" charset="-128"/>
                <a:ea typeface="Meiryo UI" panose="020B0604030504040204" pitchFamily="50" charset="-128"/>
              </a:rPr>
              <a:t>)XXXX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59" name="TextBox 104" descr="ｔ">
            <a:extLst>
              <a:ext uri="{FF2B5EF4-FFF2-40B4-BE49-F238E27FC236}">
                <a16:creationId xmlns:a16="http://schemas.microsoft.com/office/drawing/2014/main" id="{16DE6F73-1D54-44D4-AD25-1984BC7DA1E5}"/>
              </a:ext>
            </a:extLst>
          </p:cNvPr>
          <p:cNvSpPr txBox="1"/>
          <p:nvPr/>
        </p:nvSpPr>
        <p:spPr>
          <a:xfrm>
            <a:off x="7484831" y="3751697"/>
            <a:ext cx="1469724" cy="3606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lnSpc>
                <a:spcPts val="1400"/>
              </a:lnSpc>
              <a:spcBef>
                <a:spcPts val="600"/>
              </a:spcBef>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XXXX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60" name="TextBox 106" descr="ｔ">
            <a:extLst>
              <a:ext uri="{FF2B5EF4-FFF2-40B4-BE49-F238E27FC236}">
                <a16:creationId xmlns:a16="http://schemas.microsoft.com/office/drawing/2014/main" id="{AA0339DF-AB2C-44F3-A4EB-7FFABC3C3A72}"/>
              </a:ext>
            </a:extLst>
          </p:cNvPr>
          <p:cNvSpPr txBox="1"/>
          <p:nvPr/>
        </p:nvSpPr>
        <p:spPr>
          <a:xfrm flipH="1">
            <a:off x="9030990" y="3751697"/>
            <a:ext cx="1469724" cy="36066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lnSpc>
                <a:spcPts val="1400"/>
              </a:lnSpc>
              <a:spcBef>
                <a:spcPts val="600"/>
              </a:spcBef>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XXXX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61" name="TextBox 107" descr="ｔ">
            <a:extLst>
              <a:ext uri="{FF2B5EF4-FFF2-40B4-BE49-F238E27FC236}">
                <a16:creationId xmlns:a16="http://schemas.microsoft.com/office/drawing/2014/main" id="{2F5D8C40-212A-46A4-801C-FEFED149D44E}"/>
              </a:ext>
            </a:extLst>
          </p:cNvPr>
          <p:cNvSpPr txBox="1"/>
          <p:nvPr/>
        </p:nvSpPr>
        <p:spPr>
          <a:xfrm>
            <a:off x="10577148" y="3751697"/>
            <a:ext cx="1469724" cy="26959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6000" rIns="0" bIns="0" numCol="1" spcCol="0" rtlCol="0" fromWordArt="0" anchor="t" anchorCtr="0" forceAA="0" compatLnSpc="1">
            <a:prstTxWarp prst="textNoShape">
              <a:avLst/>
            </a:prstTxWarp>
            <a:noAutofit/>
          </a:bodyPr>
          <a:lstStyle/>
          <a:p>
            <a:pPr marL="182563" lvl="1" indent="-182563">
              <a:lnSpc>
                <a:spcPts val="1400"/>
              </a:lnSpc>
              <a:buClr>
                <a:schemeClr val="tx2"/>
              </a:buClr>
              <a:buSzPct val="100000"/>
              <a:buFont typeface="Trebuchet MS" panose="020B0603020202020204" pitchFamily="34" charset="0"/>
              <a:buChar char="•"/>
            </a:pPr>
            <a:r>
              <a:rPr kumimoji="1" lang="en-US" altLang="ja-JP" sz="1200" dirty="0">
                <a:solidFill>
                  <a:schemeClr val="tx1"/>
                </a:solidFill>
                <a:latin typeface="Meiryo UI" panose="020B0604030504040204" pitchFamily="50" charset="-128"/>
                <a:ea typeface="Meiryo UI" panose="020B0604030504040204" pitchFamily="50" charset="-128"/>
              </a:rPr>
              <a:t>XXXX</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63" name="右矢印 62"/>
          <p:cNvSpPr/>
          <p:nvPr/>
        </p:nvSpPr>
        <p:spPr>
          <a:xfrm rot="5400000">
            <a:off x="6363431" y="3334044"/>
            <a:ext cx="358827" cy="364484"/>
          </a:xfrm>
          <a:prstGeom prst="rightArrow">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rgbClr val="575757"/>
              </a:solidFill>
              <a:latin typeface="Meiryo UI" panose="020B0604030504040204" pitchFamily="50" charset="-128"/>
              <a:ea typeface="Meiryo UI" panose="020B0604030504040204" pitchFamily="50" charset="-128"/>
            </a:endParaRPr>
          </a:p>
        </p:txBody>
      </p:sp>
      <p:sp>
        <p:nvSpPr>
          <p:cNvPr id="64" name="右矢印 63"/>
          <p:cNvSpPr/>
          <p:nvPr/>
        </p:nvSpPr>
        <p:spPr>
          <a:xfrm rot="5400000">
            <a:off x="7677199" y="3291016"/>
            <a:ext cx="358827" cy="364484"/>
          </a:xfrm>
          <a:prstGeom prst="rightArrow">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rgbClr val="575757"/>
              </a:solidFill>
              <a:latin typeface="Meiryo UI" panose="020B0604030504040204" pitchFamily="50" charset="-128"/>
              <a:ea typeface="Meiryo UI" panose="020B0604030504040204" pitchFamily="50" charset="-128"/>
            </a:endParaRPr>
          </a:p>
        </p:txBody>
      </p:sp>
      <p:sp>
        <p:nvSpPr>
          <p:cNvPr id="65" name="右矢印 64"/>
          <p:cNvSpPr/>
          <p:nvPr/>
        </p:nvSpPr>
        <p:spPr>
          <a:xfrm rot="5400000">
            <a:off x="9232992" y="3269098"/>
            <a:ext cx="358827" cy="364484"/>
          </a:xfrm>
          <a:prstGeom prst="rightArrow">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rgbClr val="575757"/>
              </a:solidFill>
              <a:latin typeface="Meiryo UI" panose="020B0604030504040204" pitchFamily="50" charset="-128"/>
              <a:ea typeface="Meiryo UI" panose="020B0604030504040204" pitchFamily="50" charset="-128"/>
            </a:endParaRPr>
          </a:p>
        </p:txBody>
      </p:sp>
      <p:sp>
        <p:nvSpPr>
          <p:cNvPr id="72" name="右矢印 71"/>
          <p:cNvSpPr/>
          <p:nvPr/>
        </p:nvSpPr>
        <p:spPr>
          <a:xfrm rot="5400000">
            <a:off x="10789134" y="3263010"/>
            <a:ext cx="358827" cy="364484"/>
          </a:xfrm>
          <a:prstGeom prst="rightArrow">
            <a:avLst/>
          </a:prstGeom>
          <a:solidFill>
            <a:schemeClr val="bg1">
              <a:lumMod val="95000"/>
            </a:schemeClr>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rgbClr val="575757"/>
              </a:solidFill>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E9D465FE-C818-2D91-F6CC-B167A9337596}"/>
              </a:ext>
            </a:extLst>
          </p:cNvPr>
          <p:cNvSpPr/>
          <p:nvPr/>
        </p:nvSpPr>
        <p:spPr>
          <a:xfrm>
            <a:off x="11152486" y="85758"/>
            <a:ext cx="953793" cy="324000"/>
          </a:xfrm>
          <a:prstGeom prst="rect">
            <a:avLst/>
          </a:prstGeom>
          <a:ln w="28575">
            <a:solidFill>
              <a:schemeClr val="bg1">
                <a:lumMod val="65000"/>
              </a:schemeClr>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加点</a:t>
            </a:r>
          </a:p>
        </p:txBody>
      </p:sp>
    </p:spTree>
    <p:extLst>
      <p:ext uri="{BB962C8B-B14F-4D97-AF65-F5344CB8AC3E}">
        <p14:creationId xmlns:p14="http://schemas.microsoft.com/office/powerpoint/2010/main" val="1391857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2001F51-A144-45B4-91D9-7A97FB1146BA}"/>
              </a:ext>
            </a:extLst>
          </p:cNvPr>
          <p:cNvSpPr/>
          <p:nvPr/>
        </p:nvSpPr>
        <p:spPr>
          <a:xfrm>
            <a:off x="425962" y="1145313"/>
            <a:ext cx="11555831" cy="1108871"/>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補助対象製品の</a:t>
            </a:r>
            <a:r>
              <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市場導入に向けて、国際競争力強化に向けて必要なルール形成</a:t>
            </a:r>
            <a:r>
              <a:rPr kumimoji="0"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標準化、知財保護等</a:t>
            </a:r>
            <a:r>
              <a:rPr kumimoji="0"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の取組方針・考え方を記載</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a:t>
            </a:r>
            <a:r>
              <a:rPr kumimoji="0"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製品の価値が市場で受容される方法、競合他社との差異化を図る方法、自社の強みを客観的に示すための方法など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国内外の動向、自社のルール形成（標準化、知財保護等）に関する現状認識を踏まえ、本事業期間に実施するオープン戦略（標準化等）及びクローズ戦略（知財保護等）の考え方や具体的な取組内容を記載。</a:t>
            </a:r>
            <a:r>
              <a:rPr kumimoji="0" lang="ja-JP" altLang="en-US" sz="1400" b="1" i="0" u="sng"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必ずオープン戦略とクローズ戦略の両方について記載すること。</a:t>
            </a:r>
            <a:r>
              <a:rPr lang="ja-JP" altLang="en-US" sz="1400" dirty="0">
                <a:solidFill>
                  <a:schemeClr val="tx1"/>
                </a:solidFill>
                <a:latin typeface="Meiryo UI" panose="020B0604030504040204" pitchFamily="50" charset="-128"/>
                <a:ea typeface="Meiryo UI" panose="020B0604030504040204" pitchFamily="50" charset="-128"/>
              </a:rPr>
              <a:t>標準化、知財保護以外の戦略で市場を創造・拡大する場合は、その方法を記載</a:t>
            </a:r>
            <a:endParaRPr lang="en-US" altLang="ja-JP" sz="140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a:t>
            </a:r>
            <a:endParaRPr kumimoji="0" lang="en-US" altLang="ja-JP" sz="1400"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47" name="Title 1">
            <a:extLst>
              <a:ext uri="{FF2B5EF4-FFF2-40B4-BE49-F238E27FC236}">
                <a16:creationId xmlns:a16="http://schemas.microsoft.com/office/drawing/2014/main" id="{4E8136C0-8C17-489E-92D3-CF5BC070A23C}"/>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ja-JP" sz="2000" b="0" i="0" u="none" strike="noStrike" kern="1200" cap="none" spc="0" normalizeH="0" baseline="0" noProof="0" dirty="0">
                <a:ln>
                  <a:noFill/>
                </a:ln>
                <a:solidFill>
                  <a:schemeClr val="tx1"/>
                </a:solidFill>
                <a:effectLst/>
                <a:uLnTx/>
                <a:uFillTx/>
                <a:sym typeface="Trebuchet MS" panose="020B0603020202020204" pitchFamily="34" charset="0"/>
              </a:rPr>
              <a:t>1. </a:t>
            </a:r>
            <a:r>
              <a:rPr kumimoji="0" lang="ja-JP" altLang="en-US" sz="2000" b="0" i="0" u="none" strike="noStrike" kern="1200" cap="none" spc="0" normalizeH="0" baseline="0" noProof="0" dirty="0">
                <a:ln>
                  <a:noFill/>
                </a:ln>
                <a:solidFill>
                  <a:schemeClr val="tx1"/>
                </a:solidFill>
                <a:effectLst/>
                <a:uLnTx/>
                <a:uFillTx/>
                <a:sym typeface="Trebuchet MS" panose="020B0603020202020204" pitchFamily="34" charset="0"/>
              </a:rPr>
              <a:t>事業戦略・事業計画／</a:t>
            </a:r>
            <a:r>
              <a:rPr kumimoji="1" lang="ja-JP" altLang="en-US" sz="2000" b="0" i="0" u="none" strike="noStrike" kern="1200" cap="none" spc="0" normalizeH="0" baseline="0" noProof="0" dirty="0">
                <a:ln>
                  <a:noFill/>
                </a:ln>
                <a:solidFill>
                  <a:schemeClr val="tx1"/>
                </a:solidFill>
                <a:effectLst/>
                <a:uLnTx/>
                <a:uFillTx/>
                <a:sym typeface="Trebuchet MS" panose="020B0603020202020204" pitchFamily="34" charset="0"/>
              </a:rPr>
              <a:t>（</a:t>
            </a:r>
            <a:r>
              <a:rPr kumimoji="1" lang="en-US" altLang="ja-JP" sz="2000" b="0" i="0" u="none" strike="noStrike" kern="1200" cap="none" spc="0" normalizeH="0" baseline="0" noProof="0" dirty="0">
                <a:ln>
                  <a:noFill/>
                </a:ln>
                <a:solidFill>
                  <a:schemeClr val="tx1"/>
                </a:solidFill>
                <a:effectLst/>
                <a:uLnTx/>
                <a:uFillTx/>
                <a:sym typeface="Trebuchet MS" panose="020B0603020202020204" pitchFamily="34" charset="0"/>
              </a:rPr>
              <a:t>5</a:t>
            </a:r>
            <a:r>
              <a:rPr kumimoji="1" lang="ja-JP" altLang="en-US" sz="2000" b="0" i="0" u="none" strike="noStrike" kern="1200" cap="none" spc="0" normalizeH="0" baseline="0" noProof="0" dirty="0">
                <a:ln>
                  <a:noFill/>
                </a:ln>
                <a:solidFill>
                  <a:schemeClr val="tx1"/>
                </a:solidFill>
                <a:effectLst/>
                <a:uLnTx/>
                <a:uFillTx/>
                <a:sym typeface="Trebuchet MS" panose="020B0603020202020204" pitchFamily="34" charset="0"/>
              </a:rPr>
              <a:t>）市場獲得に向けたルール形成戦略</a:t>
            </a:r>
            <a:endParaRPr kumimoji="1" lang="en-US" sz="2000" strike="sngStrike" dirty="0">
              <a:solidFill>
                <a:srgbClr val="0070C0"/>
              </a:solidFill>
            </a:endParaRPr>
          </a:p>
        </p:txBody>
      </p:sp>
      <p:sp>
        <p:nvSpPr>
          <p:cNvPr id="52" name="Title 1">
            <a:extLst>
              <a:ext uri="{FF2B5EF4-FFF2-40B4-BE49-F238E27FC236}">
                <a16:creationId xmlns:a16="http://schemas.microsoft.com/office/drawing/2014/main" id="{F83B2C84-BBBC-4895-8213-4714EBAC0B7B}"/>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2400" b="0" i="0" u="none" kern="1200" cap="none" spc="0" normalizeH="0" baseline="0" noProof="0" dirty="0">
                <a:ln>
                  <a:noFill/>
                </a:ln>
                <a:solidFill>
                  <a:schemeClr val="tx1"/>
                </a:solidFill>
                <a:effectLst/>
                <a:uLnTx/>
                <a:uFillTx/>
                <a:sym typeface="Trebuchet MS" panose="020B0603020202020204" pitchFamily="34" charset="0"/>
              </a:rPr>
              <a:t>市場導入（</a:t>
            </a:r>
            <a:r>
              <a:rPr kumimoji="1" lang="ja-JP" altLang="en-US" sz="2400" i="0" u="none" kern="1200" cap="none" spc="0" normalizeH="0" baseline="0" noProof="0" dirty="0">
                <a:ln>
                  <a:noFill/>
                </a:ln>
                <a:solidFill>
                  <a:schemeClr val="tx1"/>
                </a:solidFill>
                <a:effectLst/>
                <a:uLnTx/>
                <a:uFillTx/>
                <a:sym typeface="Trebuchet MS" panose="020B0603020202020204" pitchFamily="34" charset="0"/>
              </a:rPr>
              <a:t>事業化）</a:t>
            </a:r>
            <a:r>
              <a:rPr kumimoji="1" lang="ja-JP" altLang="en-US" dirty="0">
                <a:solidFill>
                  <a:schemeClr val="tx1"/>
                </a:solidFill>
              </a:rPr>
              <a:t>後の</a:t>
            </a:r>
            <a:r>
              <a:rPr kumimoji="1" lang="ja-JP" altLang="en-US" sz="2400" i="0" u="none" strike="noStrike" kern="1200" cap="none" spc="0" normalizeH="0" baseline="0" noProof="0" dirty="0">
                <a:ln>
                  <a:noFill/>
                </a:ln>
                <a:solidFill>
                  <a:schemeClr val="tx1"/>
                </a:solidFill>
                <a:effectLst/>
                <a:uLnTx/>
                <a:uFillTx/>
                <a:sym typeface="Trebuchet MS" panose="020B0603020202020204" pitchFamily="34" charset="0"/>
              </a:rPr>
              <a:t>シェアを獲得するために、ルール形成（標準化等）を</a:t>
            </a:r>
            <a:r>
              <a:rPr kumimoji="1" lang="ja-JP" altLang="en-US" sz="2400" b="0" i="0" u="none" strike="noStrike" kern="1200" cap="none" spc="0" normalizeH="0" baseline="0" noProof="0" dirty="0">
                <a:ln>
                  <a:noFill/>
                </a:ln>
                <a:solidFill>
                  <a:schemeClr val="tx1"/>
                </a:solidFill>
                <a:effectLst/>
                <a:uLnTx/>
                <a:uFillTx/>
                <a:sym typeface="Trebuchet MS" panose="020B0603020202020204" pitchFamily="34" charset="0"/>
              </a:rPr>
              <a:t>検討・実施</a:t>
            </a:r>
            <a:endParaRPr kumimoji="1" lang="en-US" altLang="ja-JP" sz="2400" b="0" i="0" u="none" strike="noStrike" kern="1200" cap="none" spc="0" normalizeH="0" baseline="0" noProof="0" dirty="0">
              <a:ln>
                <a:noFill/>
              </a:ln>
              <a:solidFill>
                <a:schemeClr val="tx1"/>
              </a:solidFill>
              <a:effectLst/>
              <a:uLnTx/>
              <a:uFillTx/>
              <a:sym typeface="Trebuchet MS" panose="020B0603020202020204" pitchFamily="34" charset="0"/>
            </a:endParaRPr>
          </a:p>
        </p:txBody>
      </p:sp>
      <p:cxnSp>
        <p:nvCxnSpPr>
          <p:cNvPr id="56" name="直線コネクタ 55">
            <a:extLst>
              <a:ext uri="{FF2B5EF4-FFF2-40B4-BE49-F238E27FC236}">
                <a16:creationId xmlns:a16="http://schemas.microsoft.com/office/drawing/2014/main" id="{6625D351-AE5A-46C9-BDEF-30E9CFDB03FC}"/>
              </a:ext>
            </a:extLst>
          </p:cNvPr>
          <p:cNvCxnSpPr>
            <a:cxnSpLocks/>
          </p:cNvCxnSpPr>
          <p:nvPr/>
        </p:nvCxnSpPr>
        <p:spPr>
          <a:xfrm flipV="1">
            <a:off x="156000" y="1068324"/>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23" name="ee4pHeader1">
            <a:extLst>
              <a:ext uri="{FF2B5EF4-FFF2-40B4-BE49-F238E27FC236}">
                <a16:creationId xmlns:a16="http://schemas.microsoft.com/office/drawing/2014/main" id="{5156BC56-25ED-4E3B-8BEA-97ED75FDE03E}"/>
              </a:ext>
            </a:extLst>
          </p:cNvPr>
          <p:cNvSpPr txBox="1"/>
          <p:nvPr/>
        </p:nvSpPr>
        <p:spPr>
          <a:xfrm>
            <a:off x="972794" y="5493199"/>
            <a:ext cx="5266644" cy="350369"/>
          </a:xfrm>
          <a:prstGeom prst="rect">
            <a:avLst/>
          </a:prstGeom>
          <a:noFill/>
          <a:ln cap="rnd">
            <a:noFill/>
          </a:ln>
        </p:spPr>
        <p:txBody>
          <a:bodyPr wrap="square" lIns="0" tIns="0" rIns="0" bIns="0" rtlCol="0" anchor="b" anchorCtr="0">
            <a:noAutofit/>
          </a:bodyPr>
          <a:lstStyle/>
          <a:p>
            <a:pPr marL="0" marR="0" lvl="3"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strike="noStrike" kern="1200" cap="none" spc="0" normalizeH="0" baseline="0" noProof="0" dirty="0">
                <a:ln>
                  <a:noFill/>
                </a:ln>
                <a:effectLst/>
                <a:uLnTx/>
                <a:uFillTx/>
                <a:latin typeface="Meiryo UI" panose="020B0604030504040204" pitchFamily="50" charset="-128"/>
                <a:ea typeface="Meiryo UI" panose="020B0604030504040204" pitchFamily="50" charset="-128"/>
              </a:rPr>
              <a:t>（例１）標準化戦略</a:t>
            </a:r>
            <a:endParaRPr kumimoji="0" lang="en-US" sz="1200" b="0" i="0"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38" name="ee4pHeader1">
            <a:extLst>
              <a:ext uri="{FF2B5EF4-FFF2-40B4-BE49-F238E27FC236}">
                <a16:creationId xmlns:a16="http://schemas.microsoft.com/office/drawing/2014/main" id="{A94C9698-2651-4929-AE8B-216B3F41BA33}"/>
              </a:ext>
            </a:extLst>
          </p:cNvPr>
          <p:cNvSpPr txBox="1"/>
          <p:nvPr/>
        </p:nvSpPr>
        <p:spPr>
          <a:xfrm>
            <a:off x="5889191" y="5563416"/>
            <a:ext cx="4642858" cy="278800"/>
          </a:xfrm>
          <a:prstGeom prst="rect">
            <a:avLst/>
          </a:prstGeom>
          <a:noFill/>
          <a:ln cap="rnd">
            <a:noFill/>
          </a:ln>
        </p:spPr>
        <p:txBody>
          <a:bodyPr wrap="square" lIns="0" tIns="0" rIns="0" bIns="0" rtlCol="0" anchor="b" anchorCtr="0">
            <a:noAutofit/>
          </a:bodyPr>
          <a:lstStyle/>
          <a:p>
            <a:pPr marL="0" marR="0" lvl="3"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（例２）</a:t>
            </a:r>
            <a:r>
              <a:rPr lang="ja-JP" altLang="en-US" sz="1200" dirty="0">
                <a:latin typeface="Meiryo UI" panose="020B0604030504040204" pitchFamily="50" charset="-128"/>
                <a:ea typeface="Meiryo UI" panose="020B0604030504040204" pitchFamily="50" charset="-128"/>
              </a:rPr>
              <a:t>知財戦略</a:t>
            </a:r>
            <a:endParaRPr kumimoji="0" 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49" name="Rectangle 43">
            <a:extLst>
              <a:ext uri="{FF2B5EF4-FFF2-40B4-BE49-F238E27FC236}">
                <a16:creationId xmlns:a16="http://schemas.microsoft.com/office/drawing/2014/main" id="{61FC2106-08AA-4DFE-A0D6-257ACAA4F702}"/>
              </a:ext>
            </a:extLst>
          </p:cNvPr>
          <p:cNvSpPr/>
          <p:nvPr/>
        </p:nvSpPr>
        <p:spPr>
          <a:xfrm>
            <a:off x="6038282" y="2688991"/>
            <a:ext cx="5723488" cy="230400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（国内外の標準化や規制の動向）</a:t>
            </a:r>
            <a:endParaRPr kumimoji="0"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539750" marR="0" lvl="1" indent="-2159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endParaRPr kumimoji="0"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539750" marR="0" lvl="1" indent="-2159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endParaRPr kumimoji="0"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（市場導入に向けた自社による標準化、知財、規制対応等に関する取組）</a:t>
            </a:r>
            <a:endParaRPr kumimoji="0"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539750" marR="0" lvl="1" indent="-2159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endParaRPr kumimoji="0"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539750" marR="0" lvl="1" indent="-2159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endParaRPr kumimoji="0"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cxnSp>
        <p:nvCxnSpPr>
          <p:cNvPr id="53" name="Straight Connector 22">
            <a:extLst>
              <a:ext uri="{FF2B5EF4-FFF2-40B4-BE49-F238E27FC236}">
                <a16:creationId xmlns:a16="http://schemas.microsoft.com/office/drawing/2014/main" id="{D8BF2E1E-02EA-45E3-AEAE-D6758B87964C}"/>
              </a:ext>
            </a:extLst>
          </p:cNvPr>
          <p:cNvCxnSpPr>
            <a:cxnSpLocks/>
          </p:cNvCxnSpPr>
          <p:nvPr/>
        </p:nvCxnSpPr>
        <p:spPr>
          <a:xfrm>
            <a:off x="319332" y="2595906"/>
            <a:ext cx="5220000" cy="0"/>
          </a:xfrm>
          <a:prstGeom prst="line">
            <a:avLst/>
          </a:prstGeom>
          <a:ln w="9525"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55" name="TextBox 24">
            <a:extLst>
              <a:ext uri="{FF2B5EF4-FFF2-40B4-BE49-F238E27FC236}">
                <a16:creationId xmlns:a16="http://schemas.microsoft.com/office/drawing/2014/main" id="{BE8942BC-C102-4256-B655-907D9AFB1FC0}"/>
              </a:ext>
            </a:extLst>
          </p:cNvPr>
          <p:cNvSpPr txBox="1"/>
          <p:nvPr/>
        </p:nvSpPr>
        <p:spPr>
          <a:xfrm>
            <a:off x="282504" y="2249005"/>
            <a:ext cx="5520592" cy="3490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ルール形成の前提となる市場導入に向けての取組方針・考え方</a:t>
            </a:r>
            <a:endPar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sp>
        <p:nvSpPr>
          <p:cNvPr id="57" name="Rectangle 137" descr="ｔ">
            <a:extLst>
              <a:ext uri="{FF2B5EF4-FFF2-40B4-BE49-F238E27FC236}">
                <a16:creationId xmlns:a16="http://schemas.microsoft.com/office/drawing/2014/main" id="{DF49EF7B-44FF-4A2F-AD1B-1047389DDC70}"/>
              </a:ext>
            </a:extLst>
          </p:cNvPr>
          <p:cNvSpPr/>
          <p:nvPr/>
        </p:nvSpPr>
        <p:spPr>
          <a:xfrm>
            <a:off x="108551" y="2520805"/>
            <a:ext cx="5063300" cy="93156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endPar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endPar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endPar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cxnSp>
        <p:nvCxnSpPr>
          <p:cNvPr id="60" name="Straight Connector 40">
            <a:extLst>
              <a:ext uri="{FF2B5EF4-FFF2-40B4-BE49-F238E27FC236}">
                <a16:creationId xmlns:a16="http://schemas.microsoft.com/office/drawing/2014/main" id="{F7B629D1-161D-4028-BB91-711DFE20F45D}"/>
              </a:ext>
            </a:extLst>
          </p:cNvPr>
          <p:cNvCxnSpPr>
            <a:cxnSpLocks/>
          </p:cNvCxnSpPr>
          <p:nvPr/>
        </p:nvCxnSpPr>
        <p:spPr>
          <a:xfrm flipH="1" flipV="1">
            <a:off x="5832545" y="2212195"/>
            <a:ext cx="0" cy="2806949"/>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cxnSp>
        <p:nvCxnSpPr>
          <p:cNvPr id="64" name="Straight Connector 22">
            <a:extLst>
              <a:ext uri="{FF2B5EF4-FFF2-40B4-BE49-F238E27FC236}">
                <a16:creationId xmlns:a16="http://schemas.microsoft.com/office/drawing/2014/main" id="{CA892C1E-F49D-4C79-A2C6-E3DBD592D375}"/>
              </a:ext>
            </a:extLst>
          </p:cNvPr>
          <p:cNvCxnSpPr>
            <a:cxnSpLocks/>
          </p:cNvCxnSpPr>
          <p:nvPr/>
        </p:nvCxnSpPr>
        <p:spPr>
          <a:xfrm>
            <a:off x="339620" y="5492148"/>
            <a:ext cx="11422150" cy="0"/>
          </a:xfrm>
          <a:prstGeom prst="line">
            <a:avLst/>
          </a:prstGeom>
          <a:ln w="9525"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69" name="Rectangle 137" descr="ｔ">
            <a:extLst>
              <a:ext uri="{FF2B5EF4-FFF2-40B4-BE49-F238E27FC236}">
                <a16:creationId xmlns:a16="http://schemas.microsoft.com/office/drawing/2014/main" id="{458DAB18-1BAF-4770-A7DE-FC70DEB20D9C}"/>
              </a:ext>
            </a:extLst>
          </p:cNvPr>
          <p:cNvSpPr/>
          <p:nvPr/>
        </p:nvSpPr>
        <p:spPr>
          <a:xfrm>
            <a:off x="6128922" y="5461871"/>
            <a:ext cx="5503964" cy="970515"/>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08000" marR="0" lvl="1" indent="0" algn="l" defTabSz="914400" rtl="0" eaLnBrk="1" fontAlgn="auto" latinLnBrk="0" hangingPunct="1">
              <a:lnSpc>
                <a:spcPct val="100000"/>
              </a:lnSpc>
              <a:spcBef>
                <a:spcPts val="0"/>
              </a:spcBef>
              <a:spcAft>
                <a:spcPts val="0"/>
              </a:spcAft>
              <a:buClr>
                <a:srgbClr val="1F497D"/>
              </a:buClr>
              <a:buSzPct val="100000"/>
              <a:buFontTx/>
              <a:buNone/>
              <a:tabLst/>
              <a:defRPr/>
            </a:pPr>
            <a:endParaRPr kumimoji="1" lang="en-US" altLang="ja-JP" sz="12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cxnSp>
        <p:nvCxnSpPr>
          <p:cNvPr id="70" name="Straight Connector 89">
            <a:extLst>
              <a:ext uri="{FF2B5EF4-FFF2-40B4-BE49-F238E27FC236}">
                <a16:creationId xmlns:a16="http://schemas.microsoft.com/office/drawing/2014/main" id="{33848DB8-1EF8-4787-9C6C-B1B4437EB5C6}"/>
              </a:ext>
            </a:extLst>
          </p:cNvPr>
          <p:cNvCxnSpPr>
            <a:cxnSpLocks/>
          </p:cNvCxnSpPr>
          <p:nvPr/>
        </p:nvCxnSpPr>
        <p:spPr>
          <a:xfrm>
            <a:off x="373039" y="5024563"/>
            <a:ext cx="11350984" cy="0"/>
          </a:xfrm>
          <a:prstGeom prst="line">
            <a:avLst/>
          </a:prstGeom>
          <a:ln w="9525" cap="rnd">
            <a:solidFill>
              <a:schemeClr val="tx1">
                <a:lumMod val="50000"/>
                <a:lumOff val="50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73" name="Straight Connector 22">
            <a:extLst>
              <a:ext uri="{FF2B5EF4-FFF2-40B4-BE49-F238E27FC236}">
                <a16:creationId xmlns:a16="http://schemas.microsoft.com/office/drawing/2014/main" id="{1F46676A-2191-4130-94B8-2FAC0B7BD5EC}"/>
              </a:ext>
            </a:extLst>
          </p:cNvPr>
          <p:cNvCxnSpPr>
            <a:cxnSpLocks/>
          </p:cNvCxnSpPr>
          <p:nvPr/>
        </p:nvCxnSpPr>
        <p:spPr>
          <a:xfrm>
            <a:off x="6006499" y="2595906"/>
            <a:ext cx="5274053" cy="0"/>
          </a:xfrm>
          <a:prstGeom prst="line">
            <a:avLst/>
          </a:prstGeom>
          <a:ln w="9525"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74" name="TextBox 24">
            <a:extLst>
              <a:ext uri="{FF2B5EF4-FFF2-40B4-BE49-F238E27FC236}">
                <a16:creationId xmlns:a16="http://schemas.microsoft.com/office/drawing/2014/main" id="{10CF67CF-8CFE-4F69-9104-9663B0CB5212}"/>
              </a:ext>
            </a:extLst>
          </p:cNvPr>
          <p:cNvSpPr txBox="1"/>
          <p:nvPr/>
        </p:nvSpPr>
        <p:spPr>
          <a:xfrm>
            <a:off x="339620" y="5108435"/>
            <a:ext cx="11422150" cy="3490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ja-JP" altLang="en-US" sz="1400" dirty="0">
                <a:solidFill>
                  <a:srgbClr val="FF0000"/>
                </a:solidFill>
                <a:latin typeface="Meiryo UI" panose="020B0604030504040204" pitchFamily="50" charset="-128"/>
                <a:ea typeface="Meiryo UI" panose="020B0604030504040204" pitchFamily="50" charset="-128"/>
              </a:rPr>
              <a:t>大企業は必須</a:t>
            </a:r>
            <a:r>
              <a:rPr kumimoji="1" lang="en-US" altLang="ja-JP" sz="1400" dirty="0">
                <a:solidFill>
                  <a:srgbClr val="FF0000"/>
                </a:solidFill>
                <a:latin typeface="Meiryo UI" panose="020B0604030504040204" pitchFamily="50" charset="-128"/>
                <a:ea typeface="Meiryo UI" panose="020B0604030504040204" pitchFamily="50" charset="-128"/>
              </a:rPr>
              <a:t>]</a:t>
            </a:r>
            <a:br>
              <a:rPr kumimoji="1" lang="en-US" altLang="ja-JP" sz="1400" dirty="0">
                <a:solidFill>
                  <a:srgbClr val="FF0000"/>
                </a:solidFill>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本事業期間におけるオープン戦略（標準化等）及びクローズ戦略（知財等）の具体的な取組内容</a:t>
            </a:r>
            <a:r>
              <a:rPr kumimoji="1" lang="ja-JP" altLang="en-US" sz="12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1" lang="en-US" altLang="ja-JP" sz="12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推進体制については、</a:t>
            </a:r>
            <a:r>
              <a:rPr kumimoji="1" lang="en-US" altLang="ja-JP" sz="12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3.(1)</a:t>
            </a:r>
            <a:r>
              <a:rPr kumimoji="1" lang="ja-JP" altLang="en-US" sz="12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組織内の事業推進体制に記載）</a:t>
            </a:r>
            <a:endPar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sp>
        <p:nvSpPr>
          <p:cNvPr id="33" name="TextBox 3">
            <a:extLst>
              <a:ext uri="{FF2B5EF4-FFF2-40B4-BE49-F238E27FC236}">
                <a16:creationId xmlns:a16="http://schemas.microsoft.com/office/drawing/2014/main" id="{35D78D35-D869-7BAB-A9E5-A9C8CDF7171D}"/>
              </a:ext>
            </a:extLst>
          </p:cNvPr>
          <p:cNvSpPr txBox="1"/>
          <p:nvPr/>
        </p:nvSpPr>
        <p:spPr>
          <a:xfrm>
            <a:off x="844733" y="2637129"/>
            <a:ext cx="4958362" cy="176482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2" algn="ctr">
              <a:spcBef>
                <a:spcPts val="600"/>
              </a:spcBef>
              <a:buClr>
                <a:schemeClr val="tx2"/>
              </a:buClr>
              <a:buSzPct val="100000"/>
            </a:pPr>
            <a:endParaRPr kumimoji="1" lang="en-US" altLang="ja-JP" sz="1100" dirty="0">
              <a:solidFill>
                <a:schemeClr val="tx1"/>
              </a:solidFill>
              <a:latin typeface="Meiryo UI" panose="020B0604030504040204" pitchFamily="50" charset="-128"/>
              <a:ea typeface="Meiryo UI" panose="020B0604030504040204" pitchFamily="50" charset="-128"/>
            </a:endParaRPr>
          </a:p>
          <a:p>
            <a:pPr marL="0" lvl="2" algn="ctr">
              <a:spcBef>
                <a:spcPts val="600"/>
              </a:spcBef>
              <a:buClr>
                <a:schemeClr val="tx2"/>
              </a:buClr>
              <a:buSzPct val="100000"/>
            </a:pPr>
            <a:r>
              <a:rPr kumimoji="1" lang="ja-JP" altLang="en-US" sz="1100" dirty="0">
                <a:solidFill>
                  <a:schemeClr val="tx1"/>
                </a:solidFill>
                <a:latin typeface="Meiryo UI" panose="020B0604030504040204" pitchFamily="50" charset="-128"/>
                <a:ea typeface="Meiryo UI" panose="020B0604030504040204" pitchFamily="50" charset="-128"/>
              </a:rPr>
              <a:t>（適宜、図表・フレームワーク等用いて記載）</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0" lvl="2">
              <a:spcBef>
                <a:spcPts val="600"/>
              </a:spcBef>
              <a:buClr>
                <a:schemeClr val="tx2"/>
              </a:buClr>
              <a:buSzPct val="100000"/>
            </a:pPr>
            <a:r>
              <a:rPr kumimoji="1" lang="en-US" altLang="ja-JP" sz="1100" dirty="0">
                <a:solidFill>
                  <a:schemeClr val="tx1"/>
                </a:solidFill>
                <a:latin typeface="Meiryo UI" panose="020B0604030504040204" pitchFamily="50" charset="-128"/>
                <a:ea typeface="Meiryo UI" panose="020B0604030504040204" pitchFamily="50" charset="-128"/>
              </a:rPr>
              <a:t>※</a:t>
            </a:r>
            <a:r>
              <a:rPr kumimoji="1" lang="ja-JP" altLang="en-US" sz="1100" dirty="0">
                <a:solidFill>
                  <a:schemeClr val="tx1"/>
                </a:solidFill>
                <a:latin typeface="Meiryo UI" panose="020B0604030504040204" pitchFamily="50" charset="-128"/>
                <a:ea typeface="Meiryo UI" panose="020B0604030504040204" pitchFamily="50" charset="-128"/>
              </a:rPr>
              <a:t>市場導入するために、必要な取組は何か、現在ある規制との関係性など　</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0" lvl="2">
              <a:spcBef>
                <a:spcPts val="600"/>
              </a:spcBef>
              <a:buClr>
                <a:schemeClr val="tx2"/>
              </a:buClr>
              <a:buSzPct val="100000"/>
            </a:pPr>
            <a:r>
              <a:rPr kumimoji="1" lang="en-US" altLang="ja-JP" sz="1100" dirty="0">
                <a:solidFill>
                  <a:schemeClr val="tx1"/>
                </a:solidFill>
                <a:latin typeface="Meiryo UI" panose="020B0604030504040204" pitchFamily="50" charset="-128"/>
                <a:ea typeface="Meiryo UI" panose="020B0604030504040204" pitchFamily="50" charset="-128"/>
              </a:rPr>
              <a:t>※</a:t>
            </a:r>
            <a:r>
              <a:rPr kumimoji="1" lang="ja-JP" altLang="en-US" sz="1100" dirty="0">
                <a:solidFill>
                  <a:schemeClr val="tx1"/>
                </a:solidFill>
                <a:latin typeface="Meiryo UI" panose="020B0604030504040204" pitchFamily="50" charset="-128"/>
                <a:ea typeface="Meiryo UI" panose="020B0604030504040204" pitchFamily="50" charset="-128"/>
              </a:rPr>
              <a:t>「</a:t>
            </a:r>
            <a:r>
              <a:rPr lang="ja-JP" altLang="en-US" sz="1100" dirty="0">
                <a:solidFill>
                  <a:schemeClr val="tx1"/>
                </a:solidFill>
                <a:latin typeface="Meiryo UI" panose="020B0604030504040204" pitchFamily="50" charset="-128"/>
                <a:ea typeface="Meiryo UI" panose="020B0604030504040204" pitchFamily="50" charset="-128"/>
              </a:rPr>
              <a:t>ビジネスモデルの特徴</a:t>
            </a:r>
            <a:r>
              <a:rPr kumimoji="0" lang="ja-JP" altLang="en-US" sz="1100" b="0" i="0" u="none" strike="noStrike" kern="1200" cap="none" spc="0" normalizeH="0" baseline="3000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0" lang="en-US" altLang="ja-JP" sz="1100" b="0" i="0" u="none" strike="noStrike" kern="1200" cap="none" spc="0" normalizeH="0" baseline="30000" noProof="0" dirty="0">
                <a:ln>
                  <a:noFill/>
                </a:ln>
                <a:solidFill>
                  <a:schemeClr val="tx1"/>
                </a:solidFill>
                <a:effectLst/>
                <a:uLnTx/>
                <a:uFillTx/>
                <a:latin typeface="Meiryo UI" panose="020B0604030504040204" pitchFamily="50" charset="-128"/>
                <a:ea typeface="Meiryo UI" panose="020B0604030504040204" pitchFamily="50" charset="-128"/>
              </a:rPr>
              <a:t>1</a:t>
            </a:r>
            <a:r>
              <a:rPr kumimoji="0"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」、「ターゲット市場の特徴、目標とするシェア・ 時期</a:t>
            </a:r>
            <a:r>
              <a:rPr kumimoji="0" lang="ja-JP" altLang="en-US" sz="1100" b="0" i="0" u="none" strike="noStrike" kern="1200" cap="none" spc="0" normalizeH="0" baseline="3000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0" lang="en-US" altLang="ja-JP" sz="1100" b="0" i="0" u="none" strike="noStrike" kern="1200" cap="none" spc="0" normalizeH="0" baseline="30000" noProof="0" dirty="0">
                <a:ln>
                  <a:noFill/>
                </a:ln>
                <a:solidFill>
                  <a:schemeClr val="tx1"/>
                </a:solidFill>
                <a:effectLst/>
                <a:uLnTx/>
                <a:uFillTx/>
                <a:latin typeface="Meiryo UI" panose="020B0604030504040204" pitchFamily="50" charset="-128"/>
                <a:ea typeface="Meiryo UI" panose="020B0604030504040204" pitchFamily="50" charset="-128"/>
              </a:rPr>
              <a:t>2</a:t>
            </a:r>
            <a:r>
              <a:rPr kumimoji="0"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」等を踏まえた上で、どのようなルール形成を通じて、競合他社と差別化</a:t>
            </a:r>
            <a:r>
              <a:rPr kumimoji="0" lang="ja-JP" altLang="en-US" sz="1100" i="0" u="non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す</a:t>
            </a:r>
            <a:r>
              <a:rPr kumimoji="0"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るか、という想定シナリオを記載。複数のシナリオを描くことを推奨</a:t>
            </a:r>
            <a:endParaRPr kumimoji="0"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0" lvl="2">
              <a:buClr>
                <a:schemeClr val="tx2"/>
              </a:buClr>
              <a:buSzPct val="100000"/>
              <a:tabLst>
                <a:tab pos="1073150" algn="l"/>
              </a:tabLst>
            </a:pPr>
            <a:r>
              <a:rPr kumimoji="0"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a:t>
            </a:r>
            <a:br>
              <a:rPr kumimoji="0"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br>
            <a:r>
              <a:rPr kumimoji="0"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a:t>
            </a:r>
            <a:r>
              <a:rPr kumimoji="0"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a:t>
            </a:r>
            <a:r>
              <a:rPr kumimoji="0"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0"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1</a:t>
            </a:r>
            <a:r>
              <a:rPr kumimoji="0"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a:t>
            </a:r>
            <a:r>
              <a:rPr kumimoji="0"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1.(4) </a:t>
            </a:r>
            <a:r>
              <a:rPr kumimoji="0"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ビジネスモデルの特徴において詳細記載</a:t>
            </a:r>
            <a:endParaRPr kumimoji="0"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0" lvl="2">
              <a:buClr>
                <a:schemeClr val="tx2"/>
              </a:buClr>
              <a:buSzPct val="100000"/>
              <a:tabLst>
                <a:tab pos="1073150" algn="l"/>
              </a:tabLst>
            </a:pPr>
            <a:r>
              <a:rPr kumimoji="0"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a:t>
            </a:r>
            <a:r>
              <a:rPr kumimoji="0"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a:t>
            </a:r>
            <a:r>
              <a:rPr kumimoji="0"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0"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2</a:t>
            </a:r>
            <a:r>
              <a:rPr kumimoji="0"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a:t>
            </a:r>
            <a:r>
              <a:rPr kumimoji="0"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1.(2) </a:t>
            </a:r>
            <a:r>
              <a:rPr kumimoji="0"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市場のセグメント・ターゲットにおいて詳細記載</a:t>
            </a:r>
            <a:br>
              <a:rPr kumimoji="0"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br>
            <a:endParaRPr kumimoji="0"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grpSp>
        <p:nvGrpSpPr>
          <p:cNvPr id="44" name="Group 41">
            <a:extLst>
              <a:ext uri="{FF2B5EF4-FFF2-40B4-BE49-F238E27FC236}">
                <a16:creationId xmlns:a16="http://schemas.microsoft.com/office/drawing/2014/main" id="{CE520732-97F3-F71C-C064-F5520233F121}"/>
              </a:ext>
            </a:extLst>
          </p:cNvPr>
          <p:cNvGrpSpPr/>
          <p:nvPr/>
        </p:nvGrpSpPr>
        <p:grpSpPr>
          <a:xfrm rot="16200000" flipH="1">
            <a:off x="5747111" y="4883370"/>
            <a:ext cx="216000" cy="216000"/>
            <a:chOff x="5937564" y="3833745"/>
            <a:chExt cx="306171" cy="306910"/>
          </a:xfrm>
        </p:grpSpPr>
        <p:sp>
          <p:nvSpPr>
            <p:cNvPr id="45" name="Freeform 94">
              <a:extLst>
                <a:ext uri="{FF2B5EF4-FFF2-40B4-BE49-F238E27FC236}">
                  <a16:creationId xmlns:a16="http://schemas.microsoft.com/office/drawing/2014/main" id="{B6230514-B235-66FF-7C09-32D554B8094D}"/>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48" name="Freeform 95">
              <a:extLst>
                <a:ext uri="{FF2B5EF4-FFF2-40B4-BE49-F238E27FC236}">
                  <a16:creationId xmlns:a16="http://schemas.microsoft.com/office/drawing/2014/main" id="{CDBA4797-CAAA-4EF2-82CB-4918E17FC3F5}"/>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grpSp>
      <p:sp>
        <p:nvSpPr>
          <p:cNvPr id="51" name="TextBox 24">
            <a:extLst>
              <a:ext uri="{FF2B5EF4-FFF2-40B4-BE49-F238E27FC236}">
                <a16:creationId xmlns:a16="http://schemas.microsoft.com/office/drawing/2014/main" id="{106A8A6C-213E-BBAA-0857-89F80AE89DB1}"/>
              </a:ext>
            </a:extLst>
          </p:cNvPr>
          <p:cNvSpPr txBox="1"/>
          <p:nvPr/>
        </p:nvSpPr>
        <p:spPr>
          <a:xfrm>
            <a:off x="6006057" y="2244455"/>
            <a:ext cx="5520592" cy="3490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国内外の動向・自社のルール形成</a:t>
            </a:r>
            <a:r>
              <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標準化</a:t>
            </a:r>
            <a:r>
              <a:rPr kumimoji="1" lang="ja-JP" altLang="en-US" sz="140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等</a:t>
            </a:r>
            <a:r>
              <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の取組状況</a:t>
            </a:r>
            <a:endParaRPr kumimoji="0"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sp>
        <p:nvSpPr>
          <p:cNvPr id="26" name="Rectangle 137" descr="ｔ">
            <a:extLst>
              <a:ext uri="{FF2B5EF4-FFF2-40B4-BE49-F238E27FC236}">
                <a16:creationId xmlns:a16="http://schemas.microsoft.com/office/drawing/2014/main" id="{B993EB95-749F-2FE5-6E9B-79DBEC8B77B6}"/>
              </a:ext>
            </a:extLst>
          </p:cNvPr>
          <p:cNvSpPr/>
          <p:nvPr/>
        </p:nvSpPr>
        <p:spPr>
          <a:xfrm>
            <a:off x="954236" y="5822316"/>
            <a:ext cx="5063300" cy="93156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endPar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endPar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endPar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sp>
        <p:nvSpPr>
          <p:cNvPr id="27" name="Rectangle 137" descr="ｔ">
            <a:extLst>
              <a:ext uri="{FF2B5EF4-FFF2-40B4-BE49-F238E27FC236}">
                <a16:creationId xmlns:a16="http://schemas.microsoft.com/office/drawing/2014/main" id="{CDA3B2A0-4CDF-806E-07FC-7F762D5C514E}"/>
              </a:ext>
            </a:extLst>
          </p:cNvPr>
          <p:cNvSpPr/>
          <p:nvPr/>
        </p:nvSpPr>
        <p:spPr>
          <a:xfrm>
            <a:off x="5887902" y="5766374"/>
            <a:ext cx="5063300" cy="93156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endPar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endPar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endParaRPr kumimoji="1" lang="en-US" altLang="ja-JP"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sp>
        <p:nvSpPr>
          <p:cNvPr id="29" name="テキスト ボックス 27">
            <a:extLst>
              <a:ext uri="{FF2B5EF4-FFF2-40B4-BE49-F238E27FC236}">
                <a16:creationId xmlns:a16="http://schemas.microsoft.com/office/drawing/2014/main" id="{28D8C4F2-4BD8-4105-8FA0-A1B4A74CCF40}"/>
              </a:ext>
            </a:extLst>
          </p:cNvPr>
          <p:cNvSpPr txBox="1"/>
          <p:nvPr/>
        </p:nvSpPr>
        <p:spPr>
          <a:xfrm>
            <a:off x="6934270" y="4467035"/>
            <a:ext cx="4902671" cy="49244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2">
              <a:spcBef>
                <a:spcPts val="600"/>
              </a:spcBef>
              <a:buClr>
                <a:schemeClr val="tx2"/>
              </a:buClr>
              <a:buSzPct val="100000"/>
            </a:pP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「標準化団体に参加、</a:t>
            </a:r>
            <a:r>
              <a:rPr kumimoji="1" lang="en-US" altLang="ja-JP" sz="1050" dirty="0">
                <a:solidFill>
                  <a:schemeClr val="tx1"/>
                </a:solidFill>
                <a:latin typeface="Meiryo UI" panose="020B0604030504040204" pitchFamily="50" charset="-128"/>
                <a:ea typeface="Meiryo UI" panose="020B0604030504040204" pitchFamily="50" charset="-128"/>
              </a:rPr>
              <a:t>xx</a:t>
            </a:r>
            <a:r>
              <a:rPr kumimoji="1" lang="ja-JP" altLang="en-US" sz="1050" dirty="0">
                <a:solidFill>
                  <a:schemeClr val="tx1"/>
                </a:solidFill>
                <a:latin typeface="Meiryo UI" panose="020B0604030504040204" pitchFamily="50" charset="-128"/>
                <a:ea typeface="Meiryo UI" panose="020B0604030504040204" pitchFamily="50" charset="-128"/>
              </a:rPr>
              <a:t>規格の開発に参画」という記載だけでは不十分</a:t>
            </a:r>
            <a:endParaRPr kumimoji="1" lang="en-US" altLang="ja-JP" sz="1050" strike="sngStrike" dirty="0">
              <a:solidFill>
                <a:schemeClr val="tx1"/>
              </a:solidFill>
              <a:latin typeface="Meiryo UI" panose="020B0604030504040204" pitchFamily="50" charset="-128"/>
              <a:ea typeface="Meiryo UI" panose="020B0604030504040204" pitchFamily="50" charset="-128"/>
            </a:endParaRPr>
          </a:p>
          <a:p>
            <a:pPr marL="0" lvl="2">
              <a:spcBef>
                <a:spcPts val="600"/>
              </a:spcBef>
              <a:buClr>
                <a:schemeClr val="tx2"/>
              </a:buClr>
              <a:buSzPct val="100000"/>
            </a:pPr>
            <a:r>
              <a:rPr kumimoji="0" lang="ja-JP" altLang="en-US" sz="105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「○○するために、▲▲団体と、製品化までに■■の標準化を行う」という記載を期待</a:t>
            </a:r>
            <a:endParaRPr kumimoji="0" lang="en-US" altLang="ja-JP" sz="105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sp>
        <p:nvSpPr>
          <p:cNvPr id="30" name="テキスト ボックス 2">
            <a:extLst>
              <a:ext uri="{FF2B5EF4-FFF2-40B4-BE49-F238E27FC236}">
                <a16:creationId xmlns:a16="http://schemas.microsoft.com/office/drawing/2014/main" id="{60CC1CCF-0750-45DC-BD0F-DCE53365FEA6}"/>
              </a:ext>
            </a:extLst>
          </p:cNvPr>
          <p:cNvSpPr txBox="1"/>
          <p:nvPr/>
        </p:nvSpPr>
        <p:spPr>
          <a:xfrm>
            <a:off x="2472132" y="5975186"/>
            <a:ext cx="3274979" cy="62157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 </a:t>
            </a:r>
            <a:r>
              <a:rPr lang="ja-JP"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市場作り</a:t>
            </a:r>
            <a:r>
              <a:rPr lang="ja-JP" altLang="en-US"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のための協調領域（オープン戦略）</a:t>
            </a:r>
            <a:br>
              <a:rPr lang="en-US"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br>
            <a:r>
              <a:rPr lang="ja-JP" altLang="en-US"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　 </a:t>
            </a:r>
            <a:r>
              <a:rPr lang="ja-JP"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バリューチェーン、ニーズの喚起</a:t>
            </a:r>
            <a:r>
              <a:rPr lang="ja-JP" altLang="en-US"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a:t>
            </a:r>
            <a:r>
              <a:rPr lang="ja-JP"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仲間作り</a:t>
            </a:r>
            <a:r>
              <a:rPr lang="ja-JP" altLang="en-US"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の方法</a:t>
            </a:r>
            <a:endParaRPr lang="en-US"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endParaRPr>
          </a:p>
          <a:p>
            <a:r>
              <a:rPr lang="ja-JP" altLang="en-US"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　</a:t>
            </a:r>
            <a:r>
              <a:rPr lang="en-US"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 </a:t>
            </a:r>
            <a:r>
              <a:rPr lang="ja-JP"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実証</a:t>
            </a:r>
            <a:r>
              <a:rPr lang="ja-JP" altLang="en-US"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方法</a:t>
            </a:r>
            <a:r>
              <a:rPr lang="ja-JP"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やユーザ獲得</a:t>
            </a:r>
            <a:r>
              <a:rPr lang="ja-JP" altLang="en-US"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方法など</a:t>
            </a:r>
            <a:endParaRPr kumimoji="1" lang="ja-JP" altLang="en-US" sz="900" dirty="0">
              <a:solidFill>
                <a:schemeClr val="tx1"/>
              </a:solidFill>
              <a:latin typeface="Meiryo UI" panose="020B0604030504040204" pitchFamily="50" charset="-128"/>
              <a:ea typeface="Meiryo UI" panose="020B0604030504040204" pitchFamily="50" charset="-128"/>
            </a:endParaRPr>
          </a:p>
        </p:txBody>
      </p:sp>
      <p:sp>
        <p:nvSpPr>
          <p:cNvPr id="31" name="テキスト ボックス 28">
            <a:extLst>
              <a:ext uri="{FF2B5EF4-FFF2-40B4-BE49-F238E27FC236}">
                <a16:creationId xmlns:a16="http://schemas.microsoft.com/office/drawing/2014/main" id="{59EDE4CB-FDE6-4FA0-ABBC-1D678F57C5C7}"/>
              </a:ext>
            </a:extLst>
          </p:cNvPr>
          <p:cNvSpPr txBox="1"/>
          <p:nvPr/>
        </p:nvSpPr>
        <p:spPr>
          <a:xfrm>
            <a:off x="7342660" y="5810545"/>
            <a:ext cx="914400" cy="9144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 </a:t>
            </a:r>
            <a:r>
              <a:rPr lang="ja-JP"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差</a:t>
            </a:r>
            <a:r>
              <a:rPr lang="ja-JP" altLang="en-US"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別</a:t>
            </a:r>
            <a:r>
              <a:rPr lang="ja-JP"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化で競合に勝つポイント</a:t>
            </a:r>
            <a:r>
              <a:rPr lang="en-US"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a:t>
            </a:r>
            <a:r>
              <a:rPr lang="ja-JP" altLang="en-US"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クローズ戦略</a:t>
            </a:r>
            <a:r>
              <a:rPr lang="en-US"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a:t>
            </a:r>
            <a:endParaRPr lang="ja-JP"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endParaRPr>
          </a:p>
          <a:p>
            <a:r>
              <a:rPr lang="ja-JP"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　　技術領域、</a:t>
            </a:r>
            <a:r>
              <a:rPr lang="ja-JP" altLang="en-US"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競合</a:t>
            </a:r>
            <a:r>
              <a:rPr lang="ja-JP"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a:t>
            </a:r>
            <a:r>
              <a:rPr lang="ja-JP" altLang="en-US"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rPr>
              <a:t>知財による勝ち筋など記載</a:t>
            </a:r>
            <a:endParaRPr lang="ja-JP" altLang="ja-JP" sz="900" kern="100" dirty="0">
              <a:solidFill>
                <a:schemeClr val="tx1"/>
              </a:solidFill>
              <a:effectLst/>
              <a:latin typeface="Meiryo UI" panose="020B0604030504040204" pitchFamily="50" charset="-128"/>
              <a:ea typeface="Meiryo UI" panose="020B0604030504040204" pitchFamily="50" charset="-128"/>
              <a:cs typeface="Courier New" panose="02070309020205020404" pitchFamily="49" charset="0"/>
            </a:endParaRPr>
          </a:p>
          <a:p>
            <a:pPr algn="ctr"/>
            <a:endParaRPr kumimoji="1" lang="ja-JP" altLang="en-US" sz="900" dirty="0" err="1">
              <a:solidFill>
                <a:schemeClr val="tx1"/>
              </a:solidFill>
              <a:highlight>
                <a:srgbClr val="FFFF00"/>
              </a:highlight>
              <a:latin typeface="Meiryo UI" panose="020B0604030504040204" pitchFamily="50" charset="-128"/>
              <a:ea typeface="Meiryo UI" panose="020B0604030504040204" pitchFamily="50" charset="-128"/>
            </a:endParaRPr>
          </a:p>
        </p:txBody>
      </p:sp>
      <p:sp>
        <p:nvSpPr>
          <p:cNvPr id="2" name="吹き出し: 四角形 48">
            <a:extLst>
              <a:ext uri="{FF2B5EF4-FFF2-40B4-BE49-F238E27FC236}">
                <a16:creationId xmlns:a16="http://schemas.microsoft.com/office/drawing/2014/main" id="{044CBB62-ED14-1964-743A-29364ACD60B9}"/>
              </a:ext>
            </a:extLst>
          </p:cNvPr>
          <p:cNvSpPr/>
          <p:nvPr/>
        </p:nvSpPr>
        <p:spPr>
          <a:xfrm flipH="1">
            <a:off x="9797718" y="9830"/>
            <a:ext cx="1378350" cy="622562"/>
          </a:xfrm>
          <a:prstGeom prst="wedgeRectCallout">
            <a:avLst>
              <a:gd name="adj1" fmla="val 49946"/>
              <a:gd name="adj2" fmla="val -20"/>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dirty="0">
                <a:solidFill>
                  <a:srgbClr val="FF0000"/>
                </a:solidFill>
                <a:latin typeface="Meiryo UI" panose="020B0604030504040204" pitchFamily="50" charset="-128"/>
                <a:ea typeface="Meiryo UI" panose="020B0604030504040204" pitchFamily="50" charset="-128"/>
              </a:rPr>
              <a:t>※</a:t>
            </a:r>
            <a:r>
              <a:rPr kumimoji="1" lang="ja-JP" altLang="en-US" sz="1200" dirty="0">
                <a:solidFill>
                  <a:srgbClr val="FF0000"/>
                </a:solidFill>
                <a:latin typeface="Meiryo UI" panose="020B0604030504040204" pitchFamily="50" charset="-128"/>
                <a:ea typeface="Meiryo UI" panose="020B0604030504040204" pitchFamily="50" charset="-128"/>
              </a:rPr>
              <a:t>大企業は必須、</a:t>
            </a:r>
            <a:endParaRPr kumimoji="1" lang="en-US" altLang="ja-JP" sz="1200" dirty="0">
              <a:solidFill>
                <a:srgbClr val="FF0000"/>
              </a:solidFill>
              <a:latin typeface="Meiryo UI" panose="020B0604030504040204" pitchFamily="50" charset="-128"/>
              <a:ea typeface="Meiryo UI" panose="020B0604030504040204" pitchFamily="50" charset="-128"/>
            </a:endParaRPr>
          </a:p>
          <a:p>
            <a:pPr algn="ctr"/>
            <a:r>
              <a:rPr kumimoji="1" lang="ja-JP" altLang="en-US" sz="1200" dirty="0">
                <a:solidFill>
                  <a:srgbClr val="FF0000"/>
                </a:solidFill>
                <a:latin typeface="Meiryo UI" panose="020B0604030504040204" pitchFamily="50" charset="-128"/>
                <a:ea typeface="Meiryo UI" panose="020B0604030504040204" pitchFamily="50" charset="-128"/>
              </a:rPr>
              <a:t>中小企業は加点</a:t>
            </a:r>
            <a:endParaRPr kumimoji="1" lang="en-US" altLang="ja-JP" sz="1050" dirty="0">
              <a:solidFill>
                <a:srgbClr val="FF0000"/>
              </a:solidFill>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024DE19E-11E6-4AB3-0A79-9DB111D0C926}"/>
              </a:ext>
            </a:extLst>
          </p:cNvPr>
          <p:cNvSpPr/>
          <p:nvPr/>
        </p:nvSpPr>
        <p:spPr>
          <a:xfrm>
            <a:off x="11152486" y="85758"/>
            <a:ext cx="953793" cy="324000"/>
          </a:xfrm>
          <a:prstGeom prst="rect">
            <a:avLst/>
          </a:prstGeom>
          <a:ln w="28575">
            <a:solidFill>
              <a:schemeClr val="bg1">
                <a:lumMod val="65000"/>
              </a:schemeClr>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該当者</a:t>
            </a:r>
          </a:p>
        </p:txBody>
      </p:sp>
    </p:spTree>
    <p:extLst>
      <p:ext uri="{BB962C8B-B14F-4D97-AF65-F5344CB8AC3E}">
        <p14:creationId xmlns:p14="http://schemas.microsoft.com/office/powerpoint/2010/main" val="4987108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48EEFF1A-05AA-4A99-AD5F-AD8C8CA1B907}"/>
              </a:ext>
            </a:extLst>
          </p:cNvPr>
          <p:cNvCxnSpPr>
            <a:cxnSpLocks/>
          </p:cNvCxnSpPr>
          <p:nvPr/>
        </p:nvCxnSpPr>
        <p:spPr>
          <a:xfrm>
            <a:off x="6229134" y="1581901"/>
            <a:ext cx="5322138" cy="0"/>
          </a:xfrm>
          <a:prstGeom prst="line">
            <a:avLst/>
          </a:prstGeom>
          <a:ln w="9525"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83E14928-9E5F-4CEF-BDF0-B1300F571DFE}"/>
              </a:ext>
            </a:extLst>
          </p:cNvPr>
          <p:cNvSpPr txBox="1"/>
          <p:nvPr/>
        </p:nvSpPr>
        <p:spPr>
          <a:xfrm>
            <a:off x="6229134" y="1330079"/>
            <a:ext cx="5322138" cy="3151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dirty="0">
                <a:solidFill>
                  <a:schemeClr val="tx2"/>
                </a:solidFill>
                <a:latin typeface="Meiryo UI" panose="020B0604030504040204" pitchFamily="50" charset="-128"/>
                <a:ea typeface="Meiryo UI" panose="020B0604030504040204" pitchFamily="50" charset="-128"/>
              </a:rPr>
              <a:t>本事業における地域経済への効果・影響</a:t>
            </a:r>
            <a:endParaRPr kumimoji="1" lang="en-US" altLang="ja-JP" sz="1400" dirty="0">
              <a:solidFill>
                <a:schemeClr val="tx2"/>
              </a:solidFill>
              <a:latin typeface="Meiryo UI" panose="020B0604030504040204" pitchFamily="50" charset="-128"/>
              <a:ea typeface="Meiryo UI" panose="020B0604030504040204" pitchFamily="50" charset="-128"/>
            </a:endParaRPr>
          </a:p>
        </p:txBody>
      </p:sp>
      <p:sp>
        <p:nvSpPr>
          <p:cNvPr id="55" name="TextBox 54">
            <a:extLst>
              <a:ext uri="{FF2B5EF4-FFF2-40B4-BE49-F238E27FC236}">
                <a16:creationId xmlns:a16="http://schemas.microsoft.com/office/drawing/2014/main" id="{48A45652-7F88-4803-93E9-DF71B0FFC205}"/>
              </a:ext>
            </a:extLst>
          </p:cNvPr>
          <p:cNvSpPr txBox="1"/>
          <p:nvPr/>
        </p:nvSpPr>
        <p:spPr>
          <a:xfrm>
            <a:off x="611625" y="1324679"/>
            <a:ext cx="5328000" cy="3151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dirty="0">
                <a:solidFill>
                  <a:schemeClr val="tx2"/>
                </a:solidFill>
                <a:latin typeface="Meiryo UI" panose="020B0604030504040204" pitchFamily="50" charset="-128"/>
                <a:ea typeface="Meiryo UI" panose="020B0604030504040204" pitchFamily="50" charset="-128"/>
              </a:rPr>
              <a:t>本事業における投資誘発効果（川上企業・川下企業への影響等）</a:t>
            </a:r>
            <a:endParaRPr kumimoji="1" lang="en-US" sz="1400" dirty="0">
              <a:solidFill>
                <a:schemeClr val="tx2"/>
              </a:solidFill>
              <a:latin typeface="Meiryo UI" panose="020B0604030504040204" pitchFamily="50" charset="-128"/>
              <a:ea typeface="Meiryo UI" panose="020B0604030504040204" pitchFamily="50" charset="-128"/>
            </a:endParaRPr>
          </a:p>
        </p:txBody>
      </p:sp>
      <p:cxnSp>
        <p:nvCxnSpPr>
          <p:cNvPr id="54" name="Straight Connector 53">
            <a:extLst>
              <a:ext uri="{FF2B5EF4-FFF2-40B4-BE49-F238E27FC236}">
                <a16:creationId xmlns:a16="http://schemas.microsoft.com/office/drawing/2014/main" id="{F24DDFC1-9A92-4F0B-B4C4-02875B0770C2}"/>
              </a:ext>
            </a:extLst>
          </p:cNvPr>
          <p:cNvCxnSpPr>
            <a:cxnSpLocks/>
          </p:cNvCxnSpPr>
          <p:nvPr/>
        </p:nvCxnSpPr>
        <p:spPr>
          <a:xfrm>
            <a:off x="611625" y="1581901"/>
            <a:ext cx="5328000" cy="0"/>
          </a:xfrm>
          <a:prstGeom prst="line">
            <a:avLst/>
          </a:prstGeom>
          <a:ln w="9525"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7" name="Title 1">
            <a:extLst>
              <a:ext uri="{FF2B5EF4-FFF2-40B4-BE49-F238E27FC236}">
                <a16:creationId xmlns:a16="http://schemas.microsoft.com/office/drawing/2014/main" id="{71DDCA08-2968-42A5-B97B-DDDEFF54336D}"/>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1. </a:t>
            </a:r>
            <a:r>
              <a:rPr lang="ja-JP" altLang="en-US" sz="2000" dirty="0"/>
              <a:t>事業戦略・事業計画／</a:t>
            </a:r>
            <a:r>
              <a:rPr kumimoji="1" lang="ja-JP" altLang="en-US" sz="2000" dirty="0"/>
              <a:t>（</a:t>
            </a:r>
            <a:r>
              <a:rPr kumimoji="1" lang="en-US" altLang="ja-JP" sz="2000" dirty="0"/>
              <a:t>6</a:t>
            </a:r>
            <a:r>
              <a:rPr kumimoji="1" lang="ja-JP" altLang="en-US" sz="2000" dirty="0"/>
              <a:t>）投資誘発効果</a:t>
            </a:r>
            <a:endParaRPr kumimoji="1" lang="en-US" sz="2000" dirty="0"/>
          </a:p>
        </p:txBody>
      </p:sp>
      <p:sp>
        <p:nvSpPr>
          <p:cNvPr id="48" name="Title 1">
            <a:extLst>
              <a:ext uri="{FF2B5EF4-FFF2-40B4-BE49-F238E27FC236}">
                <a16:creationId xmlns:a16="http://schemas.microsoft.com/office/drawing/2014/main" id="{4326CB3C-DA24-4019-8E9F-9687D9663F59}"/>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国内経済等への波及効果として、○○や</a:t>
            </a:r>
            <a:r>
              <a:rPr kumimoji="1" lang="en-US" altLang="ja-JP" dirty="0">
                <a:solidFill>
                  <a:schemeClr val="tx1"/>
                </a:solidFill>
              </a:rPr>
              <a:t>XX</a:t>
            </a:r>
            <a:r>
              <a:rPr kumimoji="1" lang="ja-JP" altLang="en-US" dirty="0">
                <a:solidFill>
                  <a:schemeClr val="tx1"/>
                </a:solidFill>
              </a:rPr>
              <a:t>といった効果が見込まれる</a:t>
            </a:r>
            <a:endParaRPr kumimoji="1" lang="en-US" dirty="0">
              <a:solidFill>
                <a:schemeClr val="tx1"/>
              </a:solidFill>
            </a:endParaRPr>
          </a:p>
        </p:txBody>
      </p:sp>
      <p:cxnSp>
        <p:nvCxnSpPr>
          <p:cNvPr id="49" name="直線コネクタ 48">
            <a:extLst>
              <a:ext uri="{FF2B5EF4-FFF2-40B4-BE49-F238E27FC236}">
                <a16:creationId xmlns:a16="http://schemas.microsoft.com/office/drawing/2014/main" id="{6D653D38-5E96-49A4-A13D-D9D9C4997A57}"/>
              </a:ext>
            </a:extLst>
          </p:cNvPr>
          <p:cNvCxnSpPr>
            <a:cxnSpLocks/>
          </p:cNvCxnSpPr>
          <p:nvPr/>
        </p:nvCxnSpPr>
        <p:spPr>
          <a:xfrm flipV="1">
            <a:off x="156000" y="1104900"/>
            <a:ext cx="11880000"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Rectangle 45">
            <a:extLst>
              <a:ext uri="{FF2B5EF4-FFF2-40B4-BE49-F238E27FC236}">
                <a16:creationId xmlns:a16="http://schemas.microsoft.com/office/drawing/2014/main" id="{98F8A7EB-48F3-8FED-8DD9-ADECAA38038D}"/>
              </a:ext>
            </a:extLst>
          </p:cNvPr>
          <p:cNvSpPr/>
          <p:nvPr/>
        </p:nvSpPr>
        <p:spPr>
          <a:xfrm>
            <a:off x="611625" y="1800043"/>
            <a:ext cx="5040000" cy="576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93663" lvl="1">
              <a:buClr>
                <a:schemeClr val="tx2"/>
              </a:buClr>
              <a:buSzPct val="100000"/>
              <a:tabLst>
                <a:tab pos="266700" algn="l"/>
              </a:tabLst>
            </a:pPr>
            <a:r>
              <a:rPr lang="ja-JP" altLang="en-US" sz="1400" dirty="0">
                <a:solidFill>
                  <a:schemeClr val="tx1"/>
                </a:solidFill>
                <a:latin typeface="Meiryo UI" panose="020B0604030504040204" pitchFamily="50" charset="-128"/>
                <a:ea typeface="Meiryo UI" panose="020B0604030504040204" pitchFamily="50" charset="-128"/>
              </a:rPr>
              <a:t>他社への受発注等による経済効果、投資誘発効果を定量目標も用いながら具体的に記載</a:t>
            </a:r>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10" name="Rectangle 45">
            <a:extLst>
              <a:ext uri="{FF2B5EF4-FFF2-40B4-BE49-F238E27FC236}">
                <a16:creationId xmlns:a16="http://schemas.microsoft.com/office/drawing/2014/main" id="{F58DBE64-44F6-51B2-8C39-8633A46C5E10}"/>
              </a:ext>
            </a:extLst>
          </p:cNvPr>
          <p:cNvSpPr/>
          <p:nvPr/>
        </p:nvSpPr>
        <p:spPr>
          <a:xfrm>
            <a:off x="6229134" y="1800043"/>
            <a:ext cx="5040000" cy="576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93663" lvl="1">
              <a:buClr>
                <a:schemeClr val="tx2"/>
              </a:buClr>
              <a:buSzPct val="100000"/>
              <a:tabLst>
                <a:tab pos="266700" algn="l"/>
              </a:tabLst>
            </a:pPr>
            <a:r>
              <a:rPr lang="ja-JP" altLang="en-US" sz="1400" dirty="0">
                <a:solidFill>
                  <a:schemeClr val="tx1"/>
                </a:solidFill>
                <a:latin typeface="Meiryo UI" panose="020B0604030504040204" pitchFamily="50" charset="-128"/>
                <a:ea typeface="Meiryo UI" panose="020B0604030504040204" pitchFamily="50" charset="-128"/>
              </a:rPr>
              <a:t>地域の雇用創出等、地域経済への効果・影響を定量目標も用いながら具体的に記載</a:t>
            </a:r>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2" name="TextBox 24">
            <a:extLst>
              <a:ext uri="{FF2B5EF4-FFF2-40B4-BE49-F238E27FC236}">
                <a16:creationId xmlns:a16="http://schemas.microsoft.com/office/drawing/2014/main" id="{D6CD44D5-6774-2967-D36A-4B6CB7532E7E}"/>
              </a:ext>
            </a:extLst>
          </p:cNvPr>
          <p:cNvSpPr txBox="1"/>
          <p:nvPr/>
        </p:nvSpPr>
        <p:spPr>
          <a:xfrm>
            <a:off x="611625" y="2507569"/>
            <a:ext cx="2304000" cy="402444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p:txBody>
      </p:sp>
      <p:sp>
        <p:nvSpPr>
          <p:cNvPr id="3" name="TextBox 24">
            <a:extLst>
              <a:ext uri="{FF2B5EF4-FFF2-40B4-BE49-F238E27FC236}">
                <a16:creationId xmlns:a16="http://schemas.microsoft.com/office/drawing/2014/main" id="{8D49C37E-8941-7C5A-461D-DDCC3782CC9B}"/>
              </a:ext>
            </a:extLst>
          </p:cNvPr>
          <p:cNvSpPr txBox="1"/>
          <p:nvPr/>
        </p:nvSpPr>
        <p:spPr>
          <a:xfrm>
            <a:off x="6229134" y="2507569"/>
            <a:ext cx="2304000" cy="402444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p:txBody>
      </p:sp>
      <p:sp>
        <p:nvSpPr>
          <p:cNvPr id="4" name="正方形/長方形 3">
            <a:extLst>
              <a:ext uri="{FF2B5EF4-FFF2-40B4-BE49-F238E27FC236}">
                <a16:creationId xmlns:a16="http://schemas.microsoft.com/office/drawing/2014/main" id="{AE8F844C-07AD-2B63-4713-C262978C7207}"/>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必須</a:t>
            </a:r>
          </a:p>
        </p:txBody>
      </p:sp>
    </p:spTree>
    <p:extLst>
      <p:ext uri="{BB962C8B-B14F-4D97-AF65-F5344CB8AC3E}">
        <p14:creationId xmlns:p14="http://schemas.microsoft.com/office/powerpoint/2010/main" val="2666900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A15C9B79-E3F0-0301-4033-50E3ECB47688}"/>
              </a:ext>
            </a:extLst>
          </p:cNvPr>
          <p:cNvPicPr>
            <a:picLocks noChangeAspect="1"/>
          </p:cNvPicPr>
          <p:nvPr/>
        </p:nvPicPr>
        <p:blipFill>
          <a:blip r:embed="rId3"/>
          <a:stretch>
            <a:fillRect/>
          </a:stretch>
        </p:blipFill>
        <p:spPr>
          <a:xfrm>
            <a:off x="1501646" y="2970727"/>
            <a:ext cx="8182036" cy="3137428"/>
          </a:xfrm>
          <a:prstGeom prst="rect">
            <a:avLst/>
          </a:prstGeom>
        </p:spPr>
      </p:pic>
      <p:sp>
        <p:nvSpPr>
          <p:cNvPr id="82" name="TextBox 16">
            <a:extLst>
              <a:ext uri="{FF2B5EF4-FFF2-40B4-BE49-F238E27FC236}">
                <a16:creationId xmlns:a16="http://schemas.microsoft.com/office/drawing/2014/main" id="{A800A0B5-4258-4688-B8B7-2922AD1A713B}"/>
              </a:ext>
            </a:extLst>
          </p:cNvPr>
          <p:cNvSpPr txBox="1"/>
          <p:nvPr/>
        </p:nvSpPr>
        <p:spPr>
          <a:xfrm>
            <a:off x="6432014" y="2154681"/>
            <a:ext cx="681845" cy="44232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r>
              <a:rPr kumimoji="1" lang="ja-JP" altLang="en-US" sz="1200" dirty="0">
                <a:solidFill>
                  <a:schemeClr val="tx1"/>
                </a:solidFill>
                <a:latin typeface="Meiryo UI" panose="020B0604030504040204" pitchFamily="50" charset="-128"/>
                <a:ea typeface="Meiryo UI" panose="020B0604030504040204" pitchFamily="50" charset="-128"/>
              </a:rPr>
              <a:t>事業完了</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109" name="Rectangle 108">
            <a:extLst>
              <a:ext uri="{FF2B5EF4-FFF2-40B4-BE49-F238E27FC236}">
                <a16:creationId xmlns:a16="http://schemas.microsoft.com/office/drawing/2014/main" id="{510945A7-A1AC-4BFD-B18C-581BCCC0A241}"/>
              </a:ext>
            </a:extLst>
          </p:cNvPr>
          <p:cNvSpPr/>
          <p:nvPr/>
        </p:nvSpPr>
        <p:spPr>
          <a:xfrm>
            <a:off x="6473578" y="3317773"/>
            <a:ext cx="213358" cy="13210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rgbClr val="FFFFFF"/>
              </a:solidFill>
              <a:latin typeface="Meiryo UI" panose="020B0604030504040204" pitchFamily="50" charset="-128"/>
              <a:ea typeface="Meiryo UI" panose="020B0604030504040204" pitchFamily="50" charset="-128"/>
            </a:endParaRPr>
          </a:p>
        </p:txBody>
      </p:sp>
      <p:sp>
        <p:nvSpPr>
          <p:cNvPr id="77" name="Rectangle 76">
            <a:extLst>
              <a:ext uri="{FF2B5EF4-FFF2-40B4-BE49-F238E27FC236}">
                <a16:creationId xmlns:a16="http://schemas.microsoft.com/office/drawing/2014/main" id="{7C0ECC9E-5298-488A-B983-7F655B34996A}"/>
              </a:ext>
            </a:extLst>
          </p:cNvPr>
          <p:cNvSpPr/>
          <p:nvPr/>
        </p:nvSpPr>
        <p:spPr>
          <a:xfrm>
            <a:off x="521721" y="1190318"/>
            <a:ext cx="11257503" cy="942713"/>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76213" lvl="2" indent="-176213"/>
            <a:r>
              <a:rPr lang="ja-JP" altLang="en-US" sz="1400" dirty="0">
                <a:solidFill>
                  <a:schemeClr val="tx1"/>
                </a:solidFill>
                <a:latin typeface="Meiryo UI" panose="020B0604030504040204" pitchFamily="50" charset="-128"/>
                <a:ea typeface="Meiryo UI" panose="020B0604030504040204" pitchFamily="50" charset="-128"/>
              </a:rPr>
              <a:t>・ 補助対象事業の不確実性を前提とした上で、一定の仮定に基づき、</a:t>
            </a:r>
            <a:r>
              <a:rPr lang="en-US" altLang="ja-JP" sz="1400" dirty="0">
                <a:solidFill>
                  <a:schemeClr val="tx1"/>
                </a:solidFill>
                <a:latin typeface="Meiryo UI" panose="020B0604030504040204" pitchFamily="50" charset="-128"/>
                <a:ea typeface="Meiryo UI" panose="020B0604030504040204" pitchFamily="50" charset="-128"/>
              </a:rPr>
              <a:t>2035</a:t>
            </a:r>
            <a:r>
              <a:rPr lang="ja-JP" altLang="en-US" sz="1400" dirty="0">
                <a:solidFill>
                  <a:schemeClr val="tx1"/>
                </a:solidFill>
                <a:latin typeface="Meiryo UI" panose="020B0604030504040204" pitchFamily="50" charset="-128"/>
                <a:ea typeface="Meiryo UI" panose="020B0604030504040204" pitchFamily="50" charset="-128"/>
              </a:rPr>
              <a:t>年頃までの長期的な事業スケジュールの概要を記載（別添２収支計画の表を転記すること）</a:t>
            </a:r>
            <a:endParaRPr lang="en-US" altLang="ja-JP" sz="1400" dirty="0">
              <a:solidFill>
                <a:schemeClr val="tx1"/>
              </a:solidFill>
              <a:latin typeface="Meiryo UI" panose="020B0604030504040204" pitchFamily="50" charset="-128"/>
              <a:ea typeface="Meiryo UI" panose="020B0604030504040204" pitchFamily="50" charset="-128"/>
            </a:endParaRPr>
          </a:p>
          <a:p>
            <a:pPr marL="176213" lvl="2" indent="-176213"/>
            <a:r>
              <a:rPr lang="ja-JP" altLang="en-US" sz="1400" dirty="0">
                <a:solidFill>
                  <a:schemeClr val="tx1"/>
                </a:solidFill>
                <a:latin typeface="Meiryo UI" panose="020B0604030504040204" pitchFamily="50" charset="-128"/>
                <a:ea typeface="Meiryo UI" panose="020B0604030504040204" pitchFamily="50" charset="-128"/>
              </a:rPr>
              <a:t>・ 提案時点での数字や内容は必ずしも正確である必要はなく、対象製品の収益化・事業成長の見通し・スケジュール（当初計画）を確認するもの</a:t>
            </a:r>
            <a:endParaRPr lang="en-US" altLang="ja-JP" sz="1400" dirty="0">
              <a:solidFill>
                <a:schemeClr val="tx1"/>
              </a:solidFill>
              <a:latin typeface="Meiryo UI" panose="020B0604030504040204" pitchFamily="50" charset="-128"/>
              <a:ea typeface="Meiryo UI" panose="020B0604030504040204" pitchFamily="50" charset="-128"/>
            </a:endParaRPr>
          </a:p>
          <a:p>
            <a:pPr marL="176213" lvl="2" indent="-176213"/>
            <a:r>
              <a:rPr lang="ja-JP" altLang="en-US" sz="1400" dirty="0">
                <a:solidFill>
                  <a:schemeClr val="tx1"/>
                </a:solidFill>
                <a:latin typeface="Meiryo UI" panose="020B0604030504040204" pitchFamily="50" charset="-128"/>
                <a:ea typeface="Meiryo UI" panose="020B0604030504040204" pitchFamily="50" charset="-128"/>
              </a:rPr>
              <a:t>・ 今後、業務実施期間中のモニタリングにおいて、当該情報をアップデートした上で、定期的に確認を行う予定</a:t>
            </a:r>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185" name="Isosceles Triangle 184">
            <a:extLst>
              <a:ext uri="{FF2B5EF4-FFF2-40B4-BE49-F238E27FC236}">
                <a16:creationId xmlns:a16="http://schemas.microsoft.com/office/drawing/2014/main" id="{54F91CE1-5A2D-4E7C-B38E-268663CBAACB}"/>
              </a:ext>
            </a:extLst>
          </p:cNvPr>
          <p:cNvSpPr/>
          <p:nvPr/>
        </p:nvSpPr>
        <p:spPr>
          <a:xfrm flipV="1">
            <a:off x="6715379" y="2587620"/>
            <a:ext cx="108000" cy="108000"/>
          </a:xfrm>
          <a:prstGeom prst="triangle">
            <a:avLst/>
          </a:prstGeom>
          <a:solidFill>
            <a:schemeClr val="bg1">
              <a:lumMod val="5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rgbClr val="FFFFFF"/>
              </a:solidFill>
              <a:latin typeface="Meiryo UI" panose="020B0604030504040204" pitchFamily="50" charset="-128"/>
              <a:ea typeface="Meiryo UI" panose="020B0604030504040204" pitchFamily="50" charset="-128"/>
            </a:endParaRPr>
          </a:p>
        </p:txBody>
      </p:sp>
      <p:sp>
        <p:nvSpPr>
          <p:cNvPr id="75" name="Title 1">
            <a:extLst>
              <a:ext uri="{FF2B5EF4-FFF2-40B4-BE49-F238E27FC236}">
                <a16:creationId xmlns:a16="http://schemas.microsoft.com/office/drawing/2014/main" id="{B0CD6EF9-B9A3-4EE4-A1FB-7F0DF6D7CDD1}"/>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1. </a:t>
            </a:r>
            <a:r>
              <a:rPr lang="ja-JP" altLang="en-US" sz="2000" dirty="0"/>
              <a:t>事業戦略・事業計画／</a:t>
            </a:r>
            <a:r>
              <a:rPr kumimoji="1" lang="ja-JP" altLang="en-US" sz="2000" dirty="0"/>
              <a:t>（</a:t>
            </a:r>
            <a:r>
              <a:rPr kumimoji="1" lang="en-US" altLang="ja-JP" sz="2000" dirty="0"/>
              <a:t>7</a:t>
            </a:r>
            <a:r>
              <a:rPr kumimoji="1" lang="ja-JP" altLang="en-US" sz="2000" dirty="0"/>
              <a:t>）事業実施計画（投資計画・投資内訳）</a:t>
            </a:r>
            <a:endParaRPr kumimoji="1" lang="en-US" sz="2000" dirty="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en-US" altLang="ja-JP" dirty="0">
                <a:solidFill>
                  <a:schemeClr val="tx1"/>
                </a:solidFill>
              </a:rPr>
              <a:t>XX</a:t>
            </a:r>
            <a:r>
              <a:rPr kumimoji="1" lang="ja-JP" altLang="en-US" dirty="0">
                <a:solidFill>
                  <a:schemeClr val="tx1"/>
                </a:solidFill>
              </a:rPr>
              <a:t>年に生産開始、</a:t>
            </a:r>
            <a:r>
              <a:rPr kumimoji="1" lang="en-US" altLang="ja-JP" dirty="0">
                <a:solidFill>
                  <a:schemeClr val="tx1"/>
                </a:solidFill>
              </a:rPr>
              <a:t>YY</a:t>
            </a:r>
            <a:r>
              <a:rPr kumimoji="1" lang="ja-JP" altLang="en-US" dirty="0">
                <a:solidFill>
                  <a:schemeClr val="tx1"/>
                </a:solidFill>
              </a:rPr>
              <a:t>年頃の投資回収を想定</a:t>
            </a:r>
            <a:endParaRPr kumimoji="1" lang="en-US" dirty="0">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20" name="TextBox 16">
            <a:extLst>
              <a:ext uri="{FF2B5EF4-FFF2-40B4-BE49-F238E27FC236}">
                <a16:creationId xmlns:a16="http://schemas.microsoft.com/office/drawing/2014/main" id="{A800A0B5-4258-4688-B8B7-2922AD1A713B}"/>
              </a:ext>
            </a:extLst>
          </p:cNvPr>
          <p:cNvSpPr txBox="1"/>
          <p:nvPr/>
        </p:nvSpPr>
        <p:spPr>
          <a:xfrm>
            <a:off x="9071936" y="2154681"/>
            <a:ext cx="681845" cy="44232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r>
              <a:rPr kumimoji="1" lang="ja-JP" altLang="en-US" sz="1200" dirty="0">
                <a:solidFill>
                  <a:schemeClr val="tx1"/>
                </a:solidFill>
                <a:latin typeface="Meiryo UI" panose="020B0604030504040204" pitchFamily="50" charset="-128"/>
                <a:ea typeface="Meiryo UI" panose="020B0604030504040204" pitchFamily="50" charset="-128"/>
              </a:rPr>
              <a:t>投資回収</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21" name="Isosceles Triangle 184">
            <a:extLst>
              <a:ext uri="{FF2B5EF4-FFF2-40B4-BE49-F238E27FC236}">
                <a16:creationId xmlns:a16="http://schemas.microsoft.com/office/drawing/2014/main" id="{54F91CE1-5A2D-4E7C-B38E-268663CBAACB}"/>
              </a:ext>
            </a:extLst>
          </p:cNvPr>
          <p:cNvSpPr/>
          <p:nvPr/>
        </p:nvSpPr>
        <p:spPr>
          <a:xfrm flipV="1">
            <a:off x="9358858" y="2578095"/>
            <a:ext cx="108000" cy="108000"/>
          </a:xfrm>
          <a:prstGeom prst="triangle">
            <a:avLst/>
          </a:prstGeom>
          <a:solidFill>
            <a:schemeClr val="bg1">
              <a:lumMod val="5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rgbClr val="FFFFFF"/>
              </a:solidFill>
              <a:latin typeface="Meiryo UI" panose="020B0604030504040204" pitchFamily="50" charset="-128"/>
              <a:ea typeface="Meiryo UI" panose="020B0604030504040204" pitchFamily="50" charset="-128"/>
            </a:endParaRPr>
          </a:p>
        </p:txBody>
      </p:sp>
      <p:sp>
        <p:nvSpPr>
          <p:cNvPr id="5" name="TextBox 16">
            <a:extLst>
              <a:ext uri="{FF2B5EF4-FFF2-40B4-BE49-F238E27FC236}">
                <a16:creationId xmlns:a16="http://schemas.microsoft.com/office/drawing/2014/main" id="{BFB4B060-F98D-7794-7E6C-D7107FCE4FC8}"/>
              </a:ext>
            </a:extLst>
          </p:cNvPr>
          <p:cNvSpPr txBox="1"/>
          <p:nvPr/>
        </p:nvSpPr>
        <p:spPr>
          <a:xfrm>
            <a:off x="4806551" y="2154681"/>
            <a:ext cx="681845" cy="44232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r>
              <a:rPr kumimoji="1" lang="ja-JP" altLang="en-US" sz="1200" dirty="0">
                <a:solidFill>
                  <a:schemeClr val="tx1"/>
                </a:solidFill>
                <a:latin typeface="Meiryo UI" panose="020B0604030504040204" pitchFamily="50" charset="-128"/>
                <a:ea typeface="Meiryo UI" panose="020B0604030504040204" pitchFamily="50" charset="-128"/>
              </a:rPr>
              <a:t>生産開始</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6" name="Isosceles Triangle 184">
            <a:extLst>
              <a:ext uri="{FF2B5EF4-FFF2-40B4-BE49-F238E27FC236}">
                <a16:creationId xmlns:a16="http://schemas.microsoft.com/office/drawing/2014/main" id="{D8C7DE3C-61F3-046B-9DF5-2622948EECFC}"/>
              </a:ext>
            </a:extLst>
          </p:cNvPr>
          <p:cNvSpPr/>
          <p:nvPr/>
        </p:nvSpPr>
        <p:spPr>
          <a:xfrm flipV="1">
            <a:off x="4964167" y="2587620"/>
            <a:ext cx="108000" cy="108000"/>
          </a:xfrm>
          <a:prstGeom prst="triangle">
            <a:avLst/>
          </a:prstGeom>
          <a:solidFill>
            <a:schemeClr val="bg1">
              <a:lumMod val="5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rgbClr val="FFFFFF"/>
              </a:solidFill>
              <a:latin typeface="Meiryo UI" panose="020B0604030504040204" pitchFamily="50" charset="-128"/>
              <a:ea typeface="Meiryo UI" panose="020B0604030504040204" pitchFamily="50" charset="-128"/>
            </a:endParaRPr>
          </a:p>
        </p:txBody>
      </p:sp>
      <p:sp>
        <p:nvSpPr>
          <p:cNvPr id="7" name="テキスト ボックス 27">
            <a:extLst>
              <a:ext uri="{FF2B5EF4-FFF2-40B4-BE49-F238E27FC236}">
                <a16:creationId xmlns:a16="http://schemas.microsoft.com/office/drawing/2014/main" id="{4AA7FA19-7A62-C250-9743-E228649CC99F}"/>
              </a:ext>
            </a:extLst>
          </p:cNvPr>
          <p:cNvSpPr txBox="1"/>
          <p:nvPr/>
        </p:nvSpPr>
        <p:spPr>
          <a:xfrm>
            <a:off x="436561" y="6119336"/>
            <a:ext cx="11318879" cy="73866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2">
              <a:buClr>
                <a:schemeClr val="tx2"/>
              </a:buClr>
              <a:buSzPct val="100000"/>
              <a:tabLst>
                <a:tab pos="269875" algn="l"/>
              </a:tabLst>
            </a:pPr>
            <a:r>
              <a:rPr kumimoji="1" lang="en-US" altLang="ja-JP" sz="1400" b="1" u="sng" dirty="0">
                <a:solidFill>
                  <a:schemeClr val="tx1"/>
                </a:solidFill>
                <a:latin typeface="Meiryo UI" panose="020B0604030504040204" pitchFamily="50" charset="-128"/>
                <a:ea typeface="Meiryo UI" panose="020B0604030504040204" pitchFamily="50" charset="-128"/>
              </a:rPr>
              <a:t>※</a:t>
            </a:r>
            <a:r>
              <a:rPr kumimoji="1" lang="ja-JP" altLang="en-US" sz="1400" b="1" u="sng" dirty="0">
                <a:solidFill>
                  <a:schemeClr val="tx1"/>
                </a:solidFill>
                <a:latin typeface="Meiryo UI" panose="020B0604030504040204" pitchFamily="50" charset="-128"/>
                <a:ea typeface="Meiryo UI" panose="020B0604030504040204" pitchFamily="50" charset="-128"/>
              </a:rPr>
              <a:t>本事業の目的の用に供される製品の割合とそれ以外の事業の用に供される製品の割合の見込みを、本事業終了後の５年間分記載すること</a:t>
            </a:r>
            <a:endParaRPr kumimoji="1" lang="en-US" altLang="ja-JP" sz="1400" b="1" u="sng" dirty="0">
              <a:solidFill>
                <a:schemeClr val="tx1"/>
              </a:solidFill>
              <a:latin typeface="Meiryo UI" panose="020B0604030504040204" pitchFamily="50" charset="-128"/>
              <a:ea typeface="Meiryo UI" panose="020B0604030504040204" pitchFamily="50" charset="-128"/>
            </a:endParaRPr>
          </a:p>
          <a:p>
            <a:pPr marL="0" lvl="2">
              <a:buClr>
                <a:schemeClr val="tx2"/>
              </a:buClr>
              <a:buSzPct val="100000"/>
              <a:tabLst>
                <a:tab pos="269875" algn="l"/>
              </a:tabLst>
            </a:pPr>
            <a:r>
              <a:rPr kumimoji="1" lang="en-US" altLang="ja-JP" sz="1400" b="1" u="sng" dirty="0">
                <a:solidFill>
                  <a:schemeClr val="tx1"/>
                </a:solidFill>
                <a:latin typeface="Meiryo UI" panose="020B0604030504040204" pitchFamily="50" charset="-128"/>
                <a:ea typeface="Meiryo UI" panose="020B0604030504040204" pitchFamily="50" charset="-128"/>
              </a:rPr>
              <a:t>※</a:t>
            </a:r>
            <a:r>
              <a:rPr kumimoji="1" lang="ja-JP" altLang="en-US" sz="1400" b="1" u="sng" dirty="0">
                <a:solidFill>
                  <a:schemeClr val="tx1"/>
                </a:solidFill>
                <a:latin typeface="Meiryo UI" panose="020B0604030504040204" pitchFamily="50" charset="-128"/>
                <a:ea typeface="Meiryo UI" panose="020B0604030504040204" pitchFamily="50" charset="-128"/>
              </a:rPr>
              <a:t>売上高の伸びに関する根拠についても、本資料</a:t>
            </a:r>
            <a:r>
              <a:rPr kumimoji="1" lang="en-US" altLang="ja-JP" sz="1400" b="1" u="sng" dirty="0">
                <a:solidFill>
                  <a:schemeClr val="tx1"/>
                </a:solidFill>
                <a:latin typeface="Meiryo UI" panose="020B0604030504040204" pitchFamily="50" charset="-128"/>
                <a:ea typeface="Meiryo UI" panose="020B0604030504040204" pitchFamily="50" charset="-128"/>
              </a:rPr>
              <a:t>1.(10)</a:t>
            </a:r>
            <a:r>
              <a:rPr kumimoji="1" lang="ja-JP" altLang="en-US" sz="1400" b="1" u="sng" dirty="0">
                <a:solidFill>
                  <a:schemeClr val="tx1"/>
                </a:solidFill>
                <a:latin typeface="Meiryo UI" panose="020B0604030504040204" pitchFamily="50" charset="-128"/>
                <a:ea typeface="Meiryo UI" panose="020B0604030504040204" pitchFamily="50" charset="-128"/>
              </a:rPr>
              <a:t>を引用しながら可能な限り具体的に示すこと​</a:t>
            </a:r>
          </a:p>
          <a:p>
            <a:pPr marL="0" lvl="2">
              <a:buClr>
                <a:schemeClr val="tx2"/>
              </a:buClr>
              <a:buSzPct val="100000"/>
              <a:tabLst>
                <a:tab pos="269875" algn="l"/>
              </a:tabLst>
            </a:pPr>
            <a:r>
              <a:rPr kumimoji="1" lang="en-US" altLang="ja-JP" sz="1400" b="1" u="sng" dirty="0">
                <a:solidFill>
                  <a:schemeClr val="tx1"/>
                </a:solidFill>
                <a:latin typeface="Meiryo UI" panose="020B0604030504040204" pitchFamily="50" charset="-128"/>
                <a:ea typeface="Meiryo UI" panose="020B0604030504040204" pitchFamily="50" charset="-128"/>
              </a:rPr>
              <a:t>※</a:t>
            </a:r>
            <a:r>
              <a:rPr kumimoji="1" lang="ja-JP" altLang="en-US" sz="1400" b="1" u="sng" dirty="0">
                <a:solidFill>
                  <a:schemeClr val="tx1"/>
                </a:solidFill>
                <a:latin typeface="Meiryo UI" panose="020B0604030504040204" pitchFamily="50" charset="-128"/>
                <a:ea typeface="Meiryo UI" panose="020B0604030504040204" pitchFamily="50" charset="-128"/>
              </a:rPr>
              <a:t>本事業以外の事業のように供される製品がない場合は、該当なしと記載すること​</a:t>
            </a:r>
          </a:p>
        </p:txBody>
      </p:sp>
      <p:sp>
        <p:nvSpPr>
          <p:cNvPr id="4" name="TextBox 16">
            <a:extLst>
              <a:ext uri="{FF2B5EF4-FFF2-40B4-BE49-F238E27FC236}">
                <a16:creationId xmlns:a16="http://schemas.microsoft.com/office/drawing/2014/main" id="{33729CA0-6274-11AB-22E6-64B2B18B42C3}"/>
              </a:ext>
            </a:extLst>
          </p:cNvPr>
          <p:cNvSpPr txBox="1"/>
          <p:nvPr/>
        </p:nvSpPr>
        <p:spPr>
          <a:xfrm>
            <a:off x="3901298" y="2154681"/>
            <a:ext cx="681845" cy="44232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pPr algn="r"/>
            <a:r>
              <a:rPr kumimoji="1" lang="ja-JP" altLang="en-US" sz="1200" dirty="0">
                <a:solidFill>
                  <a:schemeClr val="tx1"/>
                </a:solidFill>
                <a:latin typeface="Meiryo UI" panose="020B0604030504040204" pitchFamily="50" charset="-128"/>
                <a:ea typeface="Meiryo UI" panose="020B0604030504040204" pitchFamily="50" charset="-128"/>
              </a:rPr>
              <a:t>試運転</a:t>
            </a:r>
            <a:endParaRPr kumimoji="1" lang="en-US" altLang="ja-JP" sz="1200" dirty="0">
              <a:solidFill>
                <a:schemeClr val="tx1"/>
              </a:solidFill>
              <a:latin typeface="Meiryo UI" panose="020B0604030504040204" pitchFamily="50" charset="-128"/>
              <a:ea typeface="Meiryo UI" panose="020B0604030504040204" pitchFamily="50" charset="-128"/>
            </a:endParaRPr>
          </a:p>
          <a:p>
            <a:pPr algn="r"/>
            <a:r>
              <a:rPr kumimoji="1" lang="ja-JP" altLang="en-US" sz="1200" dirty="0">
                <a:solidFill>
                  <a:schemeClr val="tx1"/>
                </a:solidFill>
                <a:latin typeface="Meiryo UI" panose="020B0604030504040204" pitchFamily="50" charset="-128"/>
                <a:ea typeface="Meiryo UI" panose="020B0604030504040204" pitchFamily="50" charset="-128"/>
              </a:rPr>
              <a:t>開始</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9" name="Isosceles Triangle 184">
            <a:extLst>
              <a:ext uri="{FF2B5EF4-FFF2-40B4-BE49-F238E27FC236}">
                <a16:creationId xmlns:a16="http://schemas.microsoft.com/office/drawing/2014/main" id="{90A4AA4E-E09B-0044-515D-20756B08B369}"/>
              </a:ext>
            </a:extLst>
          </p:cNvPr>
          <p:cNvSpPr/>
          <p:nvPr/>
        </p:nvSpPr>
        <p:spPr>
          <a:xfrm flipV="1">
            <a:off x="4349959" y="2587620"/>
            <a:ext cx="108000" cy="108000"/>
          </a:xfrm>
          <a:prstGeom prst="triangle">
            <a:avLst/>
          </a:prstGeom>
          <a:solidFill>
            <a:schemeClr val="bg1">
              <a:lumMod val="5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rgbClr val="FFFFFF"/>
              </a:solidFill>
              <a:latin typeface="Meiryo UI" panose="020B0604030504040204" pitchFamily="50" charset="-128"/>
              <a:ea typeface="Meiryo UI" panose="020B0604030504040204" pitchFamily="50" charset="-128"/>
            </a:endParaRPr>
          </a:p>
        </p:txBody>
      </p:sp>
      <p:sp>
        <p:nvSpPr>
          <p:cNvPr id="10" name="TextBox 16">
            <a:extLst>
              <a:ext uri="{FF2B5EF4-FFF2-40B4-BE49-F238E27FC236}">
                <a16:creationId xmlns:a16="http://schemas.microsoft.com/office/drawing/2014/main" id="{8FAA8284-DF31-112A-8A48-B412B05B57C5}"/>
              </a:ext>
            </a:extLst>
          </p:cNvPr>
          <p:cNvSpPr txBox="1"/>
          <p:nvPr/>
        </p:nvSpPr>
        <p:spPr>
          <a:xfrm>
            <a:off x="1501646" y="2398054"/>
            <a:ext cx="2189567" cy="44232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pPr algn="r"/>
            <a:r>
              <a:rPr kumimoji="1" lang="en-US" altLang="ja-JP" sz="1200" dirty="0">
                <a:solidFill>
                  <a:srgbClr val="FF0000"/>
                </a:solidFill>
                <a:latin typeface="Meiryo UI" panose="020B0604030504040204" pitchFamily="50" charset="-128"/>
                <a:ea typeface="Meiryo UI" panose="020B0604030504040204" pitchFamily="50" charset="-128"/>
              </a:rPr>
              <a:t>[</a:t>
            </a:r>
            <a:r>
              <a:rPr kumimoji="1" lang="ja-JP" altLang="en-US" sz="1200" dirty="0">
                <a:solidFill>
                  <a:srgbClr val="FF0000"/>
                </a:solidFill>
                <a:latin typeface="Meiryo UI" panose="020B0604030504040204" pitchFamily="50" charset="-128"/>
                <a:ea typeface="Meiryo UI" panose="020B0604030504040204" pitchFamily="50" charset="-128"/>
              </a:rPr>
              <a:t>必須</a:t>
            </a:r>
            <a:r>
              <a:rPr kumimoji="1" lang="en-US" altLang="ja-JP" sz="1200" dirty="0">
                <a:solidFill>
                  <a:srgbClr val="FF0000"/>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計画の概要・マイルストン</a:t>
            </a: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11" name="矢印: 五方向 10">
            <a:extLst>
              <a:ext uri="{FF2B5EF4-FFF2-40B4-BE49-F238E27FC236}">
                <a16:creationId xmlns:a16="http://schemas.microsoft.com/office/drawing/2014/main" id="{4FDDBB92-8872-40E5-6069-04C0E6DE3B36}"/>
              </a:ext>
            </a:extLst>
          </p:cNvPr>
          <p:cNvSpPr/>
          <p:nvPr/>
        </p:nvSpPr>
        <p:spPr>
          <a:xfrm>
            <a:off x="5034581" y="2740604"/>
            <a:ext cx="4668150" cy="132106"/>
          </a:xfrm>
          <a:prstGeom prst="homePlate">
            <a:avLst/>
          </a:prstGeom>
          <a:solidFill>
            <a:schemeClr val="tx2">
              <a:lumMod val="20000"/>
              <a:lumOff val="80000"/>
            </a:schemeClr>
          </a:solidFill>
          <a:ln w="9525" cap="rnd" cmpd="sng" algn="ctr">
            <a:solidFill>
              <a:schemeClr val="accent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生産</a:t>
            </a:r>
          </a:p>
        </p:txBody>
      </p:sp>
      <p:sp>
        <p:nvSpPr>
          <p:cNvPr id="12" name="矢印: 五方向 11">
            <a:extLst>
              <a:ext uri="{FF2B5EF4-FFF2-40B4-BE49-F238E27FC236}">
                <a16:creationId xmlns:a16="http://schemas.microsoft.com/office/drawing/2014/main" id="{675A044A-00AB-CFD0-BD9A-091839492874}"/>
              </a:ext>
            </a:extLst>
          </p:cNvPr>
          <p:cNvSpPr/>
          <p:nvPr/>
        </p:nvSpPr>
        <p:spPr>
          <a:xfrm>
            <a:off x="3816397" y="2740604"/>
            <a:ext cx="601664" cy="132106"/>
          </a:xfrm>
          <a:prstGeom prst="homePlate">
            <a:avLst/>
          </a:prstGeom>
          <a:solidFill>
            <a:schemeClr val="tx2">
              <a:lumMod val="20000"/>
              <a:lumOff val="80000"/>
            </a:schemeClr>
          </a:solidFill>
          <a:ln w="9525" cap="rnd" cmpd="sng" algn="ctr">
            <a:solidFill>
              <a:schemeClr val="accent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設計</a:t>
            </a:r>
          </a:p>
        </p:txBody>
      </p:sp>
      <p:sp>
        <p:nvSpPr>
          <p:cNvPr id="13" name="矢印: 五方向 12">
            <a:extLst>
              <a:ext uri="{FF2B5EF4-FFF2-40B4-BE49-F238E27FC236}">
                <a16:creationId xmlns:a16="http://schemas.microsoft.com/office/drawing/2014/main" id="{1D7C15E3-4175-BE7B-6E7C-DC66E2DCCCDE}"/>
              </a:ext>
            </a:extLst>
          </p:cNvPr>
          <p:cNvSpPr/>
          <p:nvPr/>
        </p:nvSpPr>
        <p:spPr>
          <a:xfrm>
            <a:off x="4425489" y="2740604"/>
            <a:ext cx="601664" cy="132106"/>
          </a:xfrm>
          <a:prstGeom prst="homePlate">
            <a:avLst/>
          </a:prstGeom>
          <a:solidFill>
            <a:schemeClr val="tx2">
              <a:lumMod val="20000"/>
              <a:lumOff val="80000"/>
            </a:schemeClr>
          </a:solidFill>
          <a:ln w="9525" cap="rnd" cmpd="sng" algn="ctr">
            <a:solidFill>
              <a:schemeClr val="accent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試運転</a:t>
            </a:r>
          </a:p>
        </p:txBody>
      </p:sp>
      <p:sp>
        <p:nvSpPr>
          <p:cNvPr id="2" name="正方形/長方形 1">
            <a:extLst>
              <a:ext uri="{FF2B5EF4-FFF2-40B4-BE49-F238E27FC236}">
                <a16:creationId xmlns:a16="http://schemas.microsoft.com/office/drawing/2014/main" id="{7029428D-6DAA-8BEF-975E-5D166237FA75}"/>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必須</a:t>
            </a:r>
          </a:p>
        </p:txBody>
      </p:sp>
    </p:spTree>
    <p:extLst>
      <p:ext uri="{BB962C8B-B14F-4D97-AF65-F5344CB8AC3E}">
        <p14:creationId xmlns:p14="http://schemas.microsoft.com/office/powerpoint/2010/main" val="11224560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7C0ECC9E-5298-488A-B983-7F655B34996A}"/>
              </a:ext>
            </a:extLst>
          </p:cNvPr>
          <p:cNvSpPr/>
          <p:nvPr/>
        </p:nvSpPr>
        <p:spPr>
          <a:xfrm>
            <a:off x="521721" y="1190317"/>
            <a:ext cx="11257503" cy="783787"/>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76213" lvl="2" indent="-176213"/>
            <a:r>
              <a:rPr lang="ja-JP" altLang="en-US" sz="1400" dirty="0">
                <a:solidFill>
                  <a:schemeClr val="tx1"/>
                </a:solidFill>
                <a:latin typeface="Meiryo UI" panose="020B0604030504040204" pitchFamily="50" charset="-128"/>
                <a:ea typeface="Meiryo UI" panose="020B0604030504040204" pitchFamily="50" charset="-128"/>
              </a:rPr>
              <a:t>年間あたり製造能力の水準、生産開始年限及びコスト目標を記載し、その設定の考え方と目標達成に向けたアプローチを記載すること</a:t>
            </a:r>
            <a:endParaRPr lang="en-US" altLang="ja-JP" sz="1400" dirty="0">
              <a:solidFill>
                <a:schemeClr val="tx1"/>
              </a:solidFill>
              <a:latin typeface="Meiryo UI" panose="020B0604030504040204" pitchFamily="50" charset="-128"/>
              <a:ea typeface="Meiryo UI" panose="020B0604030504040204" pitchFamily="50" charset="-128"/>
            </a:endParaRPr>
          </a:p>
          <a:p>
            <a:pPr marL="0" lvl="2"/>
            <a:r>
              <a:rPr lang="ja-JP" altLang="en-US" sz="1400" dirty="0">
                <a:solidFill>
                  <a:schemeClr val="tx1"/>
                </a:solidFill>
                <a:latin typeface="Meiryo UI" panose="020B0604030504040204" pitchFamily="50" charset="-128"/>
                <a:ea typeface="Meiryo UI" panose="020B0604030504040204" pitchFamily="50" charset="-128"/>
              </a:rPr>
              <a:t>また、</a:t>
            </a:r>
            <a:r>
              <a:rPr lang="en-US" altLang="ja-JP" sz="1400" dirty="0">
                <a:solidFill>
                  <a:schemeClr val="tx1"/>
                </a:solidFill>
                <a:latin typeface="Meiryo UI" panose="020B0604030504040204" pitchFamily="50" charset="-128"/>
                <a:ea typeface="Meiryo UI" panose="020B0604030504040204" pitchFamily="50" charset="-128"/>
              </a:rPr>
              <a:t>2030</a:t>
            </a:r>
            <a:r>
              <a:rPr lang="ja-JP" altLang="en-US" sz="1400" dirty="0">
                <a:solidFill>
                  <a:schemeClr val="tx1"/>
                </a:solidFill>
                <a:latin typeface="Meiryo UI" panose="020B0604030504040204" pitchFamily="50" charset="-128"/>
                <a:ea typeface="Meiryo UI" panose="020B0604030504040204" pitchFamily="50" charset="-128"/>
              </a:rPr>
              <a:t>年に向けた製造能力等に関する野心的な目標</a:t>
            </a:r>
            <a:r>
              <a:rPr lang="en-US" altLang="ja-JP" sz="1400" baseline="300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についても記載すること</a:t>
            </a:r>
            <a:br>
              <a:rPr lang="en-US" altLang="ja-JP" sz="1400" dirty="0">
                <a:solidFill>
                  <a:schemeClr val="tx1"/>
                </a:solidFill>
                <a:latin typeface="Meiryo UI" panose="020B0604030504040204" pitchFamily="50" charset="-128"/>
                <a:ea typeface="Meiryo UI" panose="020B0604030504040204" pitchFamily="50" charset="-128"/>
              </a:rPr>
            </a:br>
            <a:r>
              <a:rPr lang="ja-JP" altLang="en-US" sz="1400" dirty="0">
                <a:solidFill>
                  <a:schemeClr val="tx1"/>
                </a:solidFill>
                <a:latin typeface="Meiryo UI" panose="020B0604030504040204" pitchFamily="50" charset="-128"/>
                <a:ea typeface="Meiryo UI" panose="020B0604030504040204" pitchFamily="50" charset="-128"/>
              </a:rPr>
              <a:t>　</a:t>
            </a: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カーボンニュートラルの市場の広がりを見据え、世界トップクラスを目指し、対外的に掲げているものに限る</a:t>
            </a:r>
          </a:p>
        </p:txBody>
      </p:sp>
      <p:sp>
        <p:nvSpPr>
          <p:cNvPr id="75" name="Title 1">
            <a:extLst>
              <a:ext uri="{FF2B5EF4-FFF2-40B4-BE49-F238E27FC236}">
                <a16:creationId xmlns:a16="http://schemas.microsoft.com/office/drawing/2014/main" id="{B0CD6EF9-B9A3-4EE4-A1FB-7F0DF6D7CDD1}"/>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1. </a:t>
            </a:r>
            <a:r>
              <a:rPr lang="ja-JP" altLang="en-US" sz="2000" dirty="0"/>
              <a:t>事業戦略・事業計画／</a:t>
            </a:r>
            <a:r>
              <a:rPr kumimoji="1" lang="ja-JP" altLang="en-US" sz="2000" dirty="0"/>
              <a:t>（</a:t>
            </a:r>
            <a:r>
              <a:rPr kumimoji="1" lang="en-US" altLang="ja-JP" sz="2000" dirty="0"/>
              <a:t>8</a:t>
            </a:r>
            <a:r>
              <a:rPr kumimoji="1" lang="ja-JP" altLang="en-US" sz="2000" dirty="0"/>
              <a:t>）</a:t>
            </a:r>
            <a:r>
              <a:rPr kumimoji="1" lang="en-US" altLang="ja-JP" sz="2000" dirty="0"/>
              <a:t>KPI</a:t>
            </a:r>
            <a:r>
              <a:rPr kumimoji="1" lang="ja-JP" altLang="en-US" sz="2000" dirty="0"/>
              <a:t>の目標達成に向けた計画</a:t>
            </a:r>
            <a:endParaRPr kumimoji="1" lang="en-US" sz="2000" dirty="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年間あたり製造能力の水準、生産開始年限及びコスト目標達成に向けた計画を立案</a:t>
            </a:r>
            <a:endParaRPr kumimoji="1" lang="en-US" dirty="0">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cxnSp>
        <p:nvCxnSpPr>
          <p:cNvPr id="10" name="Straight Connector 22">
            <a:extLst>
              <a:ext uri="{FF2B5EF4-FFF2-40B4-BE49-F238E27FC236}">
                <a16:creationId xmlns:a16="http://schemas.microsoft.com/office/drawing/2014/main" id="{1FF94A01-F827-4161-C7F6-E869158D76EC}"/>
              </a:ext>
            </a:extLst>
          </p:cNvPr>
          <p:cNvCxnSpPr>
            <a:cxnSpLocks/>
          </p:cNvCxnSpPr>
          <p:nvPr/>
        </p:nvCxnSpPr>
        <p:spPr>
          <a:xfrm>
            <a:off x="463550" y="3777133"/>
            <a:ext cx="1032552"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1" name="TextBox 34">
            <a:extLst>
              <a:ext uri="{FF2B5EF4-FFF2-40B4-BE49-F238E27FC236}">
                <a16:creationId xmlns:a16="http://schemas.microsoft.com/office/drawing/2014/main" id="{D262709B-FF9B-403C-4BF5-658991AEB360}"/>
              </a:ext>
            </a:extLst>
          </p:cNvPr>
          <p:cNvSpPr txBox="1"/>
          <p:nvPr/>
        </p:nvSpPr>
        <p:spPr>
          <a:xfrm>
            <a:off x="463550" y="3398884"/>
            <a:ext cx="1032552"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en-US" altLang="ja-JP" sz="1400" b="1" dirty="0">
                <a:solidFill>
                  <a:schemeClr val="tx1"/>
                </a:solidFill>
                <a:latin typeface="Meiryo UI" panose="020B0604030504040204" pitchFamily="50" charset="-128"/>
                <a:ea typeface="Meiryo UI" panose="020B0604030504040204" pitchFamily="50" charset="-128"/>
              </a:rPr>
              <a:t>KPI</a:t>
            </a:r>
            <a:endParaRPr kumimoji="1" lang="en-US" sz="1400" b="1" dirty="0">
              <a:solidFill>
                <a:schemeClr val="tx1"/>
              </a:solidFill>
              <a:latin typeface="Meiryo UI" panose="020B0604030504040204" pitchFamily="50" charset="-128"/>
              <a:ea typeface="Meiryo UI" panose="020B0604030504040204" pitchFamily="50" charset="-128"/>
            </a:endParaRPr>
          </a:p>
        </p:txBody>
      </p:sp>
      <p:sp>
        <p:nvSpPr>
          <p:cNvPr id="12" name="TextBox 39">
            <a:extLst>
              <a:ext uri="{FF2B5EF4-FFF2-40B4-BE49-F238E27FC236}">
                <a16:creationId xmlns:a16="http://schemas.microsoft.com/office/drawing/2014/main" id="{40B2C80F-0269-E86A-6DAA-9541ECB47F1A}"/>
              </a:ext>
            </a:extLst>
          </p:cNvPr>
          <p:cNvSpPr txBox="1"/>
          <p:nvPr/>
        </p:nvSpPr>
        <p:spPr>
          <a:xfrm>
            <a:off x="460346" y="3794660"/>
            <a:ext cx="1032552" cy="1044000"/>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年間あたり製造能力</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13" name="TextBox 40">
            <a:extLst>
              <a:ext uri="{FF2B5EF4-FFF2-40B4-BE49-F238E27FC236}">
                <a16:creationId xmlns:a16="http://schemas.microsoft.com/office/drawing/2014/main" id="{F169E572-FDC7-BAC1-B4FA-82549D7DF8BD}"/>
              </a:ext>
            </a:extLst>
          </p:cNvPr>
          <p:cNvSpPr txBox="1"/>
          <p:nvPr/>
        </p:nvSpPr>
        <p:spPr>
          <a:xfrm>
            <a:off x="460346" y="4938355"/>
            <a:ext cx="1032552" cy="1044000"/>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コスト目標</a:t>
            </a:r>
            <a:endParaRPr kumimoji="1" lang="en-US" sz="1400" dirty="0">
              <a:solidFill>
                <a:schemeClr val="tx1"/>
              </a:solidFill>
              <a:latin typeface="Meiryo UI" panose="020B0604030504040204" pitchFamily="50" charset="-128"/>
              <a:ea typeface="Meiryo UI" panose="020B0604030504040204" pitchFamily="50" charset="-128"/>
            </a:endParaRPr>
          </a:p>
        </p:txBody>
      </p:sp>
      <p:cxnSp>
        <p:nvCxnSpPr>
          <p:cNvPr id="29" name="Straight Connector 22">
            <a:extLst>
              <a:ext uri="{FF2B5EF4-FFF2-40B4-BE49-F238E27FC236}">
                <a16:creationId xmlns:a16="http://schemas.microsoft.com/office/drawing/2014/main" id="{528F9EA5-528D-F635-72D3-054A3E99EBCD}"/>
              </a:ext>
            </a:extLst>
          </p:cNvPr>
          <p:cNvCxnSpPr>
            <a:cxnSpLocks/>
          </p:cNvCxnSpPr>
          <p:nvPr/>
        </p:nvCxnSpPr>
        <p:spPr>
          <a:xfrm>
            <a:off x="1611309" y="3777133"/>
            <a:ext cx="137458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0" name="TextBox 34">
            <a:extLst>
              <a:ext uri="{FF2B5EF4-FFF2-40B4-BE49-F238E27FC236}">
                <a16:creationId xmlns:a16="http://schemas.microsoft.com/office/drawing/2014/main" id="{3FD2EED9-C082-FCAE-07E8-FC522D5F29F4}"/>
              </a:ext>
            </a:extLst>
          </p:cNvPr>
          <p:cNvSpPr txBox="1"/>
          <p:nvPr/>
        </p:nvSpPr>
        <p:spPr>
          <a:xfrm>
            <a:off x="1611308" y="3398884"/>
            <a:ext cx="1374581"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b="1" dirty="0">
                <a:solidFill>
                  <a:schemeClr val="tx1"/>
                </a:solidFill>
                <a:latin typeface="Meiryo UI" panose="020B0604030504040204" pitchFamily="50" charset="-128"/>
                <a:ea typeface="Meiryo UI" panose="020B0604030504040204" pitchFamily="50" charset="-128"/>
              </a:rPr>
              <a:t>目標年度・目標値</a:t>
            </a:r>
            <a:endParaRPr kumimoji="1" lang="en-US" sz="1400" b="1" dirty="0">
              <a:solidFill>
                <a:schemeClr val="tx1"/>
              </a:solidFill>
              <a:latin typeface="Meiryo UI" panose="020B0604030504040204" pitchFamily="50" charset="-128"/>
              <a:ea typeface="Meiryo UI" panose="020B0604030504040204" pitchFamily="50" charset="-128"/>
            </a:endParaRPr>
          </a:p>
        </p:txBody>
      </p:sp>
      <p:sp>
        <p:nvSpPr>
          <p:cNvPr id="31" name="TextBox 39">
            <a:extLst>
              <a:ext uri="{FF2B5EF4-FFF2-40B4-BE49-F238E27FC236}">
                <a16:creationId xmlns:a16="http://schemas.microsoft.com/office/drawing/2014/main" id="{2B1DD7D1-2B3B-EA1A-AA88-A62E7CD99E65}"/>
              </a:ext>
            </a:extLst>
          </p:cNvPr>
          <p:cNvSpPr txBox="1"/>
          <p:nvPr/>
        </p:nvSpPr>
        <p:spPr>
          <a:xfrm>
            <a:off x="1608104" y="3794660"/>
            <a:ext cx="1374581" cy="1044000"/>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32" name="TextBox 40">
            <a:extLst>
              <a:ext uri="{FF2B5EF4-FFF2-40B4-BE49-F238E27FC236}">
                <a16:creationId xmlns:a16="http://schemas.microsoft.com/office/drawing/2014/main" id="{35D3621C-104E-EEBC-2E0D-7A535CBC9E15}"/>
              </a:ext>
            </a:extLst>
          </p:cNvPr>
          <p:cNvSpPr txBox="1"/>
          <p:nvPr/>
        </p:nvSpPr>
        <p:spPr>
          <a:xfrm>
            <a:off x="1608104" y="4938355"/>
            <a:ext cx="1374581" cy="1044000"/>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a:t>
            </a:r>
          </a:p>
        </p:txBody>
      </p:sp>
      <p:cxnSp>
        <p:nvCxnSpPr>
          <p:cNvPr id="35" name="Straight Connector 22">
            <a:extLst>
              <a:ext uri="{FF2B5EF4-FFF2-40B4-BE49-F238E27FC236}">
                <a16:creationId xmlns:a16="http://schemas.microsoft.com/office/drawing/2014/main" id="{AC17BDD4-03A8-8433-36A1-E57B26BDA2E3}"/>
              </a:ext>
            </a:extLst>
          </p:cNvPr>
          <p:cNvCxnSpPr>
            <a:cxnSpLocks/>
          </p:cNvCxnSpPr>
          <p:nvPr/>
        </p:nvCxnSpPr>
        <p:spPr>
          <a:xfrm>
            <a:off x="3104301" y="3777133"/>
            <a:ext cx="1374581" cy="0"/>
          </a:xfrm>
          <a:prstGeom prst="line">
            <a:avLst/>
          </a:prstGeom>
          <a:noFill/>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6" name="TextBox 34">
            <a:extLst>
              <a:ext uri="{FF2B5EF4-FFF2-40B4-BE49-F238E27FC236}">
                <a16:creationId xmlns:a16="http://schemas.microsoft.com/office/drawing/2014/main" id="{C6EC7684-F96A-20E8-057F-B1916B24AA2B}"/>
              </a:ext>
            </a:extLst>
          </p:cNvPr>
          <p:cNvSpPr txBox="1"/>
          <p:nvPr/>
        </p:nvSpPr>
        <p:spPr>
          <a:xfrm>
            <a:off x="3104300" y="3398884"/>
            <a:ext cx="1374581" cy="425268"/>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b="1" dirty="0">
                <a:solidFill>
                  <a:schemeClr val="tx1"/>
                </a:solidFill>
                <a:latin typeface="Meiryo UI" panose="020B0604030504040204" pitchFamily="50" charset="-128"/>
                <a:ea typeface="Meiryo UI" panose="020B0604030504040204" pitchFamily="50" charset="-128"/>
              </a:rPr>
              <a:t>令和</a:t>
            </a:r>
            <a:r>
              <a:rPr kumimoji="1" lang="en-US" altLang="ja-JP" sz="1400" b="1" dirty="0">
                <a:solidFill>
                  <a:schemeClr val="tx1"/>
                </a:solidFill>
                <a:latin typeface="Meiryo UI" panose="020B0604030504040204" pitchFamily="50" charset="-128"/>
                <a:ea typeface="Meiryo UI" panose="020B0604030504040204" pitchFamily="50" charset="-128"/>
              </a:rPr>
              <a:t>6</a:t>
            </a:r>
            <a:r>
              <a:rPr kumimoji="1" lang="ja-JP" altLang="en-US" sz="1400" b="1" dirty="0">
                <a:solidFill>
                  <a:schemeClr val="tx1"/>
                </a:solidFill>
                <a:latin typeface="Meiryo UI" panose="020B0604030504040204" pitchFamily="50" charset="-128"/>
                <a:ea typeface="Meiryo UI" panose="020B0604030504040204" pitchFamily="50" charset="-128"/>
              </a:rPr>
              <a:t>年度時点</a:t>
            </a:r>
            <a:endParaRPr kumimoji="1" lang="en-US" sz="1400" b="1" dirty="0">
              <a:solidFill>
                <a:schemeClr val="tx1"/>
              </a:solidFill>
              <a:latin typeface="Meiryo UI" panose="020B0604030504040204" pitchFamily="50" charset="-128"/>
              <a:ea typeface="Meiryo UI" panose="020B0604030504040204" pitchFamily="50" charset="-128"/>
            </a:endParaRPr>
          </a:p>
        </p:txBody>
      </p:sp>
      <p:sp>
        <p:nvSpPr>
          <p:cNvPr id="37" name="TextBox 39">
            <a:extLst>
              <a:ext uri="{FF2B5EF4-FFF2-40B4-BE49-F238E27FC236}">
                <a16:creationId xmlns:a16="http://schemas.microsoft.com/office/drawing/2014/main" id="{ADB2D6B4-CF76-6FFD-7321-BF8057D0A02D}"/>
              </a:ext>
            </a:extLst>
          </p:cNvPr>
          <p:cNvSpPr txBox="1"/>
          <p:nvPr/>
        </p:nvSpPr>
        <p:spPr>
          <a:xfrm>
            <a:off x="3101096" y="3794660"/>
            <a:ext cx="1374581" cy="104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38" name="TextBox 40">
            <a:extLst>
              <a:ext uri="{FF2B5EF4-FFF2-40B4-BE49-F238E27FC236}">
                <a16:creationId xmlns:a16="http://schemas.microsoft.com/office/drawing/2014/main" id="{250F7AD6-691E-D2CF-A258-D23401C0128E}"/>
              </a:ext>
            </a:extLst>
          </p:cNvPr>
          <p:cNvSpPr txBox="1"/>
          <p:nvPr/>
        </p:nvSpPr>
        <p:spPr>
          <a:xfrm>
            <a:off x="3101096" y="4938355"/>
            <a:ext cx="1374581" cy="104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a:t>
            </a:r>
          </a:p>
        </p:txBody>
      </p:sp>
      <p:cxnSp>
        <p:nvCxnSpPr>
          <p:cNvPr id="40" name="Straight Connector 22">
            <a:extLst>
              <a:ext uri="{FF2B5EF4-FFF2-40B4-BE49-F238E27FC236}">
                <a16:creationId xmlns:a16="http://schemas.microsoft.com/office/drawing/2014/main" id="{2E74D322-3A59-6EC9-4A9E-36EA3C4F97FE}"/>
              </a:ext>
            </a:extLst>
          </p:cNvPr>
          <p:cNvCxnSpPr>
            <a:cxnSpLocks/>
          </p:cNvCxnSpPr>
          <p:nvPr/>
        </p:nvCxnSpPr>
        <p:spPr>
          <a:xfrm>
            <a:off x="4597293" y="3777133"/>
            <a:ext cx="3060000" cy="0"/>
          </a:xfrm>
          <a:prstGeom prst="line">
            <a:avLst/>
          </a:prstGeom>
          <a:noFill/>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1" name="TextBox 34">
            <a:extLst>
              <a:ext uri="{FF2B5EF4-FFF2-40B4-BE49-F238E27FC236}">
                <a16:creationId xmlns:a16="http://schemas.microsoft.com/office/drawing/2014/main" id="{20E284E3-33FE-DDF8-6484-B40F646DADE2}"/>
              </a:ext>
            </a:extLst>
          </p:cNvPr>
          <p:cNvSpPr txBox="1"/>
          <p:nvPr/>
        </p:nvSpPr>
        <p:spPr>
          <a:xfrm>
            <a:off x="4597292" y="3398884"/>
            <a:ext cx="3060000" cy="425268"/>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b="1" dirty="0">
                <a:solidFill>
                  <a:schemeClr val="tx1"/>
                </a:solidFill>
                <a:latin typeface="Meiryo UI" panose="020B0604030504040204" pitchFamily="50" charset="-128"/>
                <a:ea typeface="Meiryo UI" panose="020B0604030504040204" pitchFamily="50" charset="-128"/>
              </a:rPr>
              <a:t>目標年度・目標値の設定の考え方</a:t>
            </a:r>
            <a:endParaRPr kumimoji="1" lang="en-US" altLang="ja-JP" sz="1400" b="1" dirty="0">
              <a:solidFill>
                <a:schemeClr val="tx1"/>
              </a:solidFill>
              <a:latin typeface="Meiryo UI" panose="020B0604030504040204" pitchFamily="50" charset="-128"/>
              <a:ea typeface="Meiryo UI" panose="020B0604030504040204" pitchFamily="50" charset="-128"/>
            </a:endParaRPr>
          </a:p>
        </p:txBody>
      </p:sp>
      <p:sp>
        <p:nvSpPr>
          <p:cNvPr id="42" name="TextBox 39">
            <a:extLst>
              <a:ext uri="{FF2B5EF4-FFF2-40B4-BE49-F238E27FC236}">
                <a16:creationId xmlns:a16="http://schemas.microsoft.com/office/drawing/2014/main" id="{6F1ABF80-B5B4-573C-41A2-730CCFCBC5F9}"/>
              </a:ext>
            </a:extLst>
          </p:cNvPr>
          <p:cNvSpPr txBox="1"/>
          <p:nvPr/>
        </p:nvSpPr>
        <p:spPr>
          <a:xfrm>
            <a:off x="4594088" y="3794660"/>
            <a:ext cx="3060000" cy="104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43" name="TextBox 40">
            <a:extLst>
              <a:ext uri="{FF2B5EF4-FFF2-40B4-BE49-F238E27FC236}">
                <a16:creationId xmlns:a16="http://schemas.microsoft.com/office/drawing/2014/main" id="{0377E27B-E5D5-9DAB-B37C-41FDE59CB413}"/>
              </a:ext>
            </a:extLst>
          </p:cNvPr>
          <p:cNvSpPr txBox="1"/>
          <p:nvPr/>
        </p:nvSpPr>
        <p:spPr>
          <a:xfrm>
            <a:off x="4594088" y="4938355"/>
            <a:ext cx="3060000" cy="104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a:t>
            </a:r>
          </a:p>
        </p:txBody>
      </p:sp>
      <p:cxnSp>
        <p:nvCxnSpPr>
          <p:cNvPr id="53" name="Straight Connector 22">
            <a:extLst>
              <a:ext uri="{FF2B5EF4-FFF2-40B4-BE49-F238E27FC236}">
                <a16:creationId xmlns:a16="http://schemas.microsoft.com/office/drawing/2014/main" id="{327F2F2E-A31A-26D9-A768-ABBA9BEAC079}"/>
              </a:ext>
            </a:extLst>
          </p:cNvPr>
          <p:cNvCxnSpPr>
            <a:cxnSpLocks/>
          </p:cNvCxnSpPr>
          <p:nvPr/>
        </p:nvCxnSpPr>
        <p:spPr>
          <a:xfrm>
            <a:off x="7775703" y="3777133"/>
            <a:ext cx="3790852"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54" name="TextBox 34">
            <a:extLst>
              <a:ext uri="{FF2B5EF4-FFF2-40B4-BE49-F238E27FC236}">
                <a16:creationId xmlns:a16="http://schemas.microsoft.com/office/drawing/2014/main" id="{97F4EC57-9132-51AE-9430-1312704600CA}"/>
              </a:ext>
            </a:extLst>
          </p:cNvPr>
          <p:cNvSpPr txBox="1"/>
          <p:nvPr/>
        </p:nvSpPr>
        <p:spPr>
          <a:xfrm>
            <a:off x="7775702" y="3398884"/>
            <a:ext cx="3790852"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b="1" dirty="0">
                <a:solidFill>
                  <a:schemeClr val="tx1"/>
                </a:solidFill>
                <a:latin typeface="Meiryo UI" panose="020B0604030504040204" pitchFamily="50" charset="-128"/>
                <a:ea typeface="Meiryo UI" panose="020B0604030504040204" pitchFamily="50" charset="-128"/>
              </a:rPr>
              <a:t>目標達成に向けたアプローチ</a:t>
            </a:r>
            <a:endParaRPr kumimoji="1" lang="en-US" sz="1400" b="1" dirty="0">
              <a:solidFill>
                <a:schemeClr val="tx1"/>
              </a:solidFill>
              <a:latin typeface="Meiryo UI" panose="020B0604030504040204" pitchFamily="50" charset="-128"/>
              <a:ea typeface="Meiryo UI" panose="020B0604030504040204" pitchFamily="50" charset="-128"/>
            </a:endParaRPr>
          </a:p>
        </p:txBody>
      </p:sp>
      <p:sp>
        <p:nvSpPr>
          <p:cNvPr id="55" name="TextBox 39">
            <a:extLst>
              <a:ext uri="{FF2B5EF4-FFF2-40B4-BE49-F238E27FC236}">
                <a16:creationId xmlns:a16="http://schemas.microsoft.com/office/drawing/2014/main" id="{0D23EF7E-417D-D56C-C8B7-EBB894649A01}"/>
              </a:ext>
            </a:extLst>
          </p:cNvPr>
          <p:cNvSpPr txBox="1"/>
          <p:nvPr/>
        </p:nvSpPr>
        <p:spPr>
          <a:xfrm>
            <a:off x="7772498" y="3794660"/>
            <a:ext cx="3790852" cy="104400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62" name="テキスト ボックス 27">
            <a:extLst>
              <a:ext uri="{FF2B5EF4-FFF2-40B4-BE49-F238E27FC236}">
                <a16:creationId xmlns:a16="http://schemas.microsoft.com/office/drawing/2014/main" id="{EF0F7D1C-1617-5615-D15C-978CCA57F82C}"/>
              </a:ext>
            </a:extLst>
          </p:cNvPr>
          <p:cNvSpPr txBox="1"/>
          <p:nvPr/>
        </p:nvSpPr>
        <p:spPr>
          <a:xfrm>
            <a:off x="460345" y="6082050"/>
            <a:ext cx="11124000" cy="66172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2">
              <a:spcBef>
                <a:spcPts val="600"/>
              </a:spcBef>
              <a:buClr>
                <a:schemeClr val="tx2"/>
              </a:buClr>
              <a:buSzPct val="100000"/>
            </a:pPr>
            <a:r>
              <a:rPr kumimoji="1" lang="en-US" altLang="ja-JP" sz="1600" b="1" u="sng" dirty="0">
                <a:solidFill>
                  <a:schemeClr val="tx1"/>
                </a:solidFill>
                <a:latin typeface="Meiryo UI" panose="020B0604030504040204" pitchFamily="50" charset="-128"/>
                <a:ea typeface="Meiryo UI" panose="020B0604030504040204" pitchFamily="50" charset="-128"/>
              </a:rPr>
              <a:t>※</a:t>
            </a:r>
            <a:r>
              <a:rPr kumimoji="1" lang="ja-JP" altLang="en-US" sz="1600" b="1" u="sng" dirty="0">
                <a:solidFill>
                  <a:schemeClr val="tx1"/>
                </a:solidFill>
                <a:latin typeface="Meiryo UI" panose="020B0604030504040204" pitchFamily="50" charset="-128"/>
                <a:ea typeface="Meiryo UI" panose="020B0604030504040204" pitchFamily="50" charset="-128"/>
              </a:rPr>
              <a:t>本事業の目的以外の用途について、具体的に記載すること</a:t>
            </a:r>
            <a:endParaRPr kumimoji="1" lang="en-US" altLang="ja-JP" sz="1600" b="1" u="sng" dirty="0">
              <a:solidFill>
                <a:schemeClr val="tx1"/>
              </a:solidFill>
              <a:latin typeface="Meiryo UI" panose="020B0604030504040204" pitchFamily="50" charset="-128"/>
              <a:ea typeface="Meiryo UI" panose="020B0604030504040204" pitchFamily="50" charset="-128"/>
            </a:endParaRPr>
          </a:p>
          <a:p>
            <a:pPr marL="0" lvl="2">
              <a:spcBef>
                <a:spcPts val="600"/>
              </a:spcBef>
              <a:buClr>
                <a:schemeClr val="tx2"/>
              </a:buClr>
              <a:buSzPct val="100000"/>
            </a:pPr>
            <a:r>
              <a:rPr kumimoji="1" lang="en-US" altLang="ja-JP" sz="1600" b="1" u="sng" dirty="0">
                <a:solidFill>
                  <a:schemeClr val="tx1"/>
                </a:solidFill>
                <a:latin typeface="Meiryo UI" panose="020B0604030504040204" pitchFamily="50" charset="-128"/>
                <a:ea typeface="Meiryo UI" panose="020B0604030504040204" pitchFamily="50" charset="-128"/>
              </a:rPr>
              <a:t>※</a:t>
            </a:r>
            <a:r>
              <a:rPr kumimoji="1" lang="ja-JP" altLang="en-US" sz="1600" b="1" u="sng" dirty="0">
                <a:solidFill>
                  <a:schemeClr val="tx1"/>
                </a:solidFill>
                <a:latin typeface="Meiryo UI" panose="020B0604030504040204" pitchFamily="50" charset="-128"/>
                <a:ea typeface="Meiryo UI" panose="020B0604030504040204" pitchFamily="50" charset="-128"/>
              </a:rPr>
              <a:t>本事業の目的の用とそれ以外の事業の用に供される製品の関係について、製品の特長や製造設備の稼働率等を記載すること</a:t>
            </a:r>
            <a:endParaRPr kumimoji="0" lang="en-US" altLang="ja-JP" sz="1600" b="1" i="0" u="sng"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cxnSp>
        <p:nvCxnSpPr>
          <p:cNvPr id="2" name="Straight Connector 13">
            <a:extLst>
              <a:ext uri="{FF2B5EF4-FFF2-40B4-BE49-F238E27FC236}">
                <a16:creationId xmlns:a16="http://schemas.microsoft.com/office/drawing/2014/main" id="{B91AB777-D86D-4B70-8FF9-580822C22D21}"/>
              </a:ext>
            </a:extLst>
          </p:cNvPr>
          <p:cNvCxnSpPr>
            <a:cxnSpLocks/>
          </p:cNvCxnSpPr>
          <p:nvPr/>
        </p:nvCxnSpPr>
        <p:spPr>
          <a:xfrm>
            <a:off x="460346" y="3482876"/>
            <a:ext cx="4842018"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 name="TextBox 14" descr="ｂ">
            <a:extLst>
              <a:ext uri="{FF2B5EF4-FFF2-40B4-BE49-F238E27FC236}">
                <a16:creationId xmlns:a16="http://schemas.microsoft.com/office/drawing/2014/main" id="{243CC164-8977-D21B-FD6E-B7DAA6042F85}"/>
              </a:ext>
            </a:extLst>
          </p:cNvPr>
          <p:cNvSpPr txBox="1"/>
          <p:nvPr/>
        </p:nvSpPr>
        <p:spPr>
          <a:xfrm>
            <a:off x="460346" y="3199451"/>
            <a:ext cx="4842018" cy="26429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ja-JP" altLang="en-US" sz="1400" dirty="0">
                <a:solidFill>
                  <a:srgbClr val="FF0000"/>
                </a:solidFill>
                <a:latin typeface="Meiryo UI" panose="020B0604030504040204" pitchFamily="50" charset="-128"/>
                <a:ea typeface="Meiryo UI" panose="020B0604030504040204" pitchFamily="50" charset="-128"/>
              </a:rPr>
              <a:t>必須</a:t>
            </a:r>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en-US" altLang="ja-JP" sz="1400" dirty="0">
                <a:solidFill>
                  <a:schemeClr val="tx2"/>
                </a:solidFill>
                <a:latin typeface="Meiryo UI" panose="020B0604030504040204" pitchFamily="50" charset="-128"/>
                <a:ea typeface="Meiryo UI" panose="020B0604030504040204" pitchFamily="50" charset="-128"/>
              </a:rPr>
              <a:t>KPI</a:t>
            </a:r>
            <a:r>
              <a:rPr kumimoji="1" lang="ja-JP" altLang="en-US" sz="1400" dirty="0">
                <a:solidFill>
                  <a:schemeClr val="tx2"/>
                </a:solidFill>
                <a:latin typeface="Meiryo UI" panose="020B0604030504040204" pitchFamily="50" charset="-128"/>
                <a:ea typeface="Meiryo UI" panose="020B0604030504040204" pitchFamily="50" charset="-128"/>
              </a:rPr>
              <a:t>の設定</a:t>
            </a:r>
            <a:endParaRPr kumimoji="1" lang="en-US" altLang="ja-JP" sz="1400" dirty="0">
              <a:solidFill>
                <a:schemeClr val="tx2"/>
              </a:solidFill>
              <a:latin typeface="Meiryo UI" panose="020B0604030504040204" pitchFamily="50" charset="-128"/>
              <a:ea typeface="Meiryo UI" panose="020B0604030504040204" pitchFamily="50" charset="-128"/>
            </a:endParaRPr>
          </a:p>
        </p:txBody>
      </p:sp>
      <p:cxnSp>
        <p:nvCxnSpPr>
          <p:cNvPr id="4" name="Straight Connector 13">
            <a:extLst>
              <a:ext uri="{FF2B5EF4-FFF2-40B4-BE49-F238E27FC236}">
                <a16:creationId xmlns:a16="http://schemas.microsoft.com/office/drawing/2014/main" id="{DFBFCE1E-541D-B6D0-2FB0-5DDD89DD5CC2}"/>
              </a:ext>
            </a:extLst>
          </p:cNvPr>
          <p:cNvCxnSpPr>
            <a:cxnSpLocks/>
          </p:cNvCxnSpPr>
          <p:nvPr/>
        </p:nvCxnSpPr>
        <p:spPr>
          <a:xfrm>
            <a:off x="460346" y="2435957"/>
            <a:ext cx="4842018"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5" name="TextBox 14" descr="ｂ">
            <a:extLst>
              <a:ext uri="{FF2B5EF4-FFF2-40B4-BE49-F238E27FC236}">
                <a16:creationId xmlns:a16="http://schemas.microsoft.com/office/drawing/2014/main" id="{AF7A8417-0E92-91BC-7849-CF7E6093D200}"/>
              </a:ext>
            </a:extLst>
          </p:cNvPr>
          <p:cNvSpPr txBox="1"/>
          <p:nvPr/>
        </p:nvSpPr>
        <p:spPr>
          <a:xfrm>
            <a:off x="460346" y="2152532"/>
            <a:ext cx="4842018" cy="26429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ja-JP" altLang="en-US" sz="1400" dirty="0">
                <a:solidFill>
                  <a:srgbClr val="FF0000"/>
                </a:solidFill>
                <a:latin typeface="Meiryo UI" panose="020B0604030504040204" pitchFamily="50" charset="-128"/>
                <a:ea typeface="Meiryo UI" panose="020B0604030504040204" pitchFamily="50" charset="-128"/>
              </a:rPr>
              <a:t>必須</a:t>
            </a:r>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ja-JP" altLang="en-US" sz="1400" dirty="0">
                <a:solidFill>
                  <a:schemeClr val="tx2"/>
                </a:solidFill>
                <a:latin typeface="Meiryo UI" panose="020B0604030504040204" pitchFamily="50" charset="-128"/>
                <a:ea typeface="Meiryo UI" panose="020B0604030504040204" pitchFamily="50" charset="-128"/>
              </a:rPr>
              <a:t>生産開始年限</a:t>
            </a:r>
            <a:endParaRPr kumimoji="1" lang="en-US" altLang="ja-JP" sz="1400" dirty="0">
              <a:solidFill>
                <a:schemeClr val="tx2"/>
              </a:solidFill>
              <a:latin typeface="Meiryo UI" panose="020B0604030504040204" pitchFamily="50" charset="-128"/>
              <a:ea typeface="Meiryo UI" panose="020B0604030504040204" pitchFamily="50" charset="-128"/>
            </a:endParaRPr>
          </a:p>
        </p:txBody>
      </p:sp>
      <p:sp>
        <p:nvSpPr>
          <p:cNvPr id="7" name="TextBox 35" descr="ｔ">
            <a:extLst>
              <a:ext uri="{FF2B5EF4-FFF2-40B4-BE49-F238E27FC236}">
                <a16:creationId xmlns:a16="http://schemas.microsoft.com/office/drawing/2014/main" id="{AE8B2C13-D28A-B9AD-B59D-64982D232006}"/>
              </a:ext>
            </a:extLst>
          </p:cNvPr>
          <p:cNvSpPr txBox="1"/>
          <p:nvPr/>
        </p:nvSpPr>
        <p:spPr>
          <a:xfrm>
            <a:off x="662732" y="2613560"/>
            <a:ext cx="3265456" cy="407464"/>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en-US" altLang="ja-JP" b="1" dirty="0">
                <a:solidFill>
                  <a:schemeClr val="tx1"/>
                </a:solidFill>
                <a:latin typeface="Meiryo UI" panose="020B0604030504040204" pitchFamily="50" charset="-128"/>
                <a:ea typeface="Meiryo UI" panose="020B0604030504040204" pitchFamily="50" charset="-128"/>
              </a:rPr>
              <a:t>20XX</a:t>
            </a:r>
            <a:r>
              <a:rPr kumimoji="1" lang="ja-JP" altLang="en-US" b="1" dirty="0">
                <a:solidFill>
                  <a:schemeClr val="tx1"/>
                </a:solidFill>
                <a:latin typeface="Meiryo UI" panose="020B0604030504040204" pitchFamily="50" charset="-128"/>
                <a:ea typeface="Meiryo UI" panose="020B0604030504040204" pitchFamily="50" charset="-128"/>
              </a:rPr>
              <a:t>年度（令和</a:t>
            </a:r>
            <a:r>
              <a:rPr kumimoji="1" lang="en-US" altLang="ja-JP" b="1" dirty="0">
                <a:solidFill>
                  <a:schemeClr val="tx1"/>
                </a:solidFill>
                <a:latin typeface="Meiryo UI" panose="020B0604030504040204" pitchFamily="50" charset="-128"/>
                <a:ea typeface="Meiryo UI" panose="020B0604030504040204" pitchFamily="50" charset="-128"/>
              </a:rPr>
              <a:t>XX</a:t>
            </a:r>
            <a:r>
              <a:rPr kumimoji="1" lang="ja-JP" altLang="en-US" b="1" dirty="0">
                <a:solidFill>
                  <a:schemeClr val="tx1"/>
                </a:solidFill>
                <a:latin typeface="Meiryo UI" panose="020B0604030504040204" pitchFamily="50" charset="-128"/>
                <a:ea typeface="Meiryo UI" panose="020B0604030504040204" pitchFamily="50" charset="-128"/>
              </a:rPr>
              <a:t>年度）</a:t>
            </a:r>
            <a:endParaRPr kumimoji="1" lang="en-US" altLang="ja-JP" dirty="0">
              <a:solidFill>
                <a:schemeClr val="tx1"/>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7ADA514D-BFD9-BF29-8F32-E6946E7226BA}"/>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必須</a:t>
            </a:r>
          </a:p>
        </p:txBody>
      </p:sp>
      <p:sp>
        <p:nvSpPr>
          <p:cNvPr id="14" name="TextBox 40">
            <a:extLst>
              <a:ext uri="{FF2B5EF4-FFF2-40B4-BE49-F238E27FC236}">
                <a16:creationId xmlns:a16="http://schemas.microsoft.com/office/drawing/2014/main" id="{ED89A88E-31BD-A60D-9CBB-B5480C459ACC}"/>
              </a:ext>
            </a:extLst>
          </p:cNvPr>
          <p:cNvSpPr txBox="1"/>
          <p:nvPr/>
        </p:nvSpPr>
        <p:spPr>
          <a:xfrm>
            <a:off x="7772498" y="4259995"/>
            <a:ext cx="3790852" cy="1929086"/>
          </a:xfrm>
          <a:prstGeom prst="rect">
            <a:avLst/>
          </a:prstGeom>
          <a:solidFill>
            <a:srgbClr val="FFFF00"/>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r>
              <a:rPr kumimoji="1" lang="ja-JP" altLang="en-US" sz="1400" dirty="0">
                <a:solidFill>
                  <a:schemeClr val="tx1"/>
                </a:solidFill>
                <a:latin typeface="Meiryo UI" panose="020B0604030504040204" pitchFamily="50" charset="-128"/>
                <a:ea typeface="Meiryo UI" panose="020B0604030504040204" pitchFamily="50" charset="-128"/>
              </a:rPr>
              <a:t>（例）</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176213" indent="-176213">
              <a:spcBef>
                <a:spcPts val="200"/>
              </a:spcBef>
              <a:buFont typeface="Arial" panose="020B0604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コスト目標の達成に向けた継続的な技術開発計画や部素材調達計画等の道筋を明示すること。</a:t>
            </a:r>
          </a:p>
          <a:p>
            <a:pPr marL="176213" indent="-176213">
              <a:spcBef>
                <a:spcPts val="200"/>
              </a:spcBef>
              <a:buFont typeface="Arial" panose="020B0604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生産体制構築に向けた体制構築・価格目標含めた将来構想を提示すること（特にペロブスカイト太陽電池については、将来的な</a:t>
            </a:r>
            <a:r>
              <a:rPr kumimoji="1" lang="en-US" altLang="ja-JP" sz="1400" dirty="0">
                <a:solidFill>
                  <a:schemeClr val="tx1"/>
                </a:solidFill>
                <a:latin typeface="Meiryo UI" panose="020B0604030504040204" pitchFamily="50" charset="-128"/>
                <a:ea typeface="Meiryo UI" panose="020B0604030504040204" pitchFamily="50" charset="-128"/>
              </a:rPr>
              <a:t>GW</a:t>
            </a:r>
            <a:r>
              <a:rPr kumimoji="1" lang="ja-JP" altLang="en-US" sz="1400" dirty="0">
                <a:solidFill>
                  <a:schemeClr val="tx1"/>
                </a:solidFill>
                <a:latin typeface="Meiryo UI" panose="020B0604030504040204" pitchFamily="50" charset="-128"/>
                <a:ea typeface="Meiryo UI" panose="020B0604030504040204" pitchFamily="50" charset="-128"/>
              </a:rPr>
              <a:t>級の生産体制構築・海外展開（含む重要技術の取り扱い・知財戦略）に向けた構想について示すこと）。</a:t>
            </a:r>
          </a:p>
        </p:txBody>
      </p:sp>
    </p:spTree>
    <p:extLst>
      <p:ext uri="{BB962C8B-B14F-4D97-AF65-F5344CB8AC3E}">
        <p14:creationId xmlns:p14="http://schemas.microsoft.com/office/powerpoint/2010/main" val="4228551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13">
            <a:extLst>
              <a:ext uri="{FF2B5EF4-FFF2-40B4-BE49-F238E27FC236}">
                <a16:creationId xmlns:a16="http://schemas.microsoft.com/office/drawing/2014/main" id="{16F1CBAD-05CF-3849-07C3-657A233EFC0E}"/>
              </a:ext>
            </a:extLst>
          </p:cNvPr>
          <p:cNvCxnSpPr>
            <a:cxnSpLocks/>
          </p:cNvCxnSpPr>
          <p:nvPr/>
        </p:nvCxnSpPr>
        <p:spPr>
          <a:xfrm>
            <a:off x="460346" y="1418631"/>
            <a:ext cx="4842018"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0" name="TextBox 14" descr="ｂ">
            <a:extLst>
              <a:ext uri="{FF2B5EF4-FFF2-40B4-BE49-F238E27FC236}">
                <a16:creationId xmlns:a16="http://schemas.microsoft.com/office/drawing/2014/main" id="{E6193555-08E2-E8A9-3C5B-AB89DAE87623}"/>
              </a:ext>
            </a:extLst>
          </p:cNvPr>
          <p:cNvSpPr txBox="1"/>
          <p:nvPr/>
        </p:nvSpPr>
        <p:spPr>
          <a:xfrm>
            <a:off x="460346" y="1135206"/>
            <a:ext cx="4842018" cy="26429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ja-JP" altLang="en-US" sz="1400" dirty="0">
                <a:solidFill>
                  <a:srgbClr val="FF0000"/>
                </a:solidFill>
                <a:latin typeface="Meiryo UI" panose="020B0604030504040204" pitchFamily="50" charset="-128"/>
                <a:ea typeface="Meiryo UI" panose="020B0604030504040204" pitchFamily="50" charset="-128"/>
              </a:rPr>
              <a:t>必須</a:t>
            </a:r>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ja-JP" altLang="en-US" sz="1400" dirty="0">
                <a:solidFill>
                  <a:schemeClr val="tx2"/>
                </a:solidFill>
                <a:latin typeface="Meiryo UI" panose="020B0604030504040204" pitchFamily="50" charset="-128"/>
                <a:ea typeface="Meiryo UI" panose="020B0604030504040204" pitchFamily="50" charset="-128"/>
              </a:rPr>
              <a:t>資金調達方針</a:t>
            </a:r>
            <a:endParaRPr kumimoji="1" lang="en-US" altLang="ja-JP" sz="1400" dirty="0">
              <a:solidFill>
                <a:schemeClr val="tx2"/>
              </a:solidFill>
              <a:latin typeface="Meiryo UI" panose="020B0604030504040204" pitchFamily="50" charset="-128"/>
              <a:ea typeface="Meiryo UI" panose="020B0604030504040204" pitchFamily="50" charset="-128"/>
            </a:endParaRPr>
          </a:p>
        </p:txBody>
      </p:sp>
      <p:sp>
        <p:nvSpPr>
          <p:cNvPr id="11" name="Rectangle 15">
            <a:extLst>
              <a:ext uri="{FF2B5EF4-FFF2-40B4-BE49-F238E27FC236}">
                <a16:creationId xmlns:a16="http://schemas.microsoft.com/office/drawing/2014/main" id="{106ACDA2-9E92-8F1F-7E20-BB1FB002A707}"/>
              </a:ext>
            </a:extLst>
          </p:cNvPr>
          <p:cNvSpPr/>
          <p:nvPr/>
        </p:nvSpPr>
        <p:spPr>
          <a:xfrm>
            <a:off x="460346" y="1555348"/>
            <a:ext cx="10778397" cy="432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77800" indent="-177800"/>
            <a:r>
              <a:rPr lang="ja-JP" altLang="en-US" sz="1400" i="1" dirty="0">
                <a:solidFill>
                  <a:schemeClr val="tx1"/>
                </a:solidFill>
                <a:latin typeface="Meiryo UI" panose="020B0604030504040204" pitchFamily="50" charset="-128"/>
                <a:ea typeface="Meiryo UI" panose="020B0604030504040204" pitchFamily="50" charset="-128"/>
              </a:rPr>
              <a:t>補助対象以外のものも含め、当該事業全体の</a:t>
            </a:r>
            <a:r>
              <a:rPr lang="en-US" altLang="ja-JP" sz="1400" i="1" dirty="0">
                <a:solidFill>
                  <a:schemeClr val="tx1"/>
                </a:solidFill>
                <a:latin typeface="Meiryo UI" panose="020B0604030504040204" pitchFamily="50" charset="-128"/>
                <a:ea typeface="Meiryo UI" panose="020B0604030504040204" pitchFamily="50" charset="-128"/>
              </a:rPr>
              <a:t>資金需要に対して、</a:t>
            </a:r>
            <a:r>
              <a:rPr lang="ja-JP" altLang="en-US" sz="1400" i="1" dirty="0">
                <a:solidFill>
                  <a:schemeClr val="tx1"/>
                </a:solidFill>
                <a:latin typeface="Meiryo UI" panose="020B0604030504040204" pitchFamily="50" charset="-128"/>
                <a:ea typeface="Meiryo UI" panose="020B0604030504040204" pitchFamily="50" charset="-128"/>
              </a:rPr>
              <a:t>国費負担割合を明らかにするとともに、自己負担分の資金調達方針を記載</a:t>
            </a:r>
            <a:endParaRPr lang="en-US" altLang="ja-JP" sz="1400" i="1" dirty="0">
              <a:solidFill>
                <a:schemeClr val="tx1"/>
              </a:solidFill>
              <a:latin typeface="Meiryo UI" panose="020B0604030504040204" pitchFamily="50" charset="-128"/>
              <a:ea typeface="Meiryo UI" panose="020B0604030504040204" pitchFamily="50" charset="-128"/>
            </a:endParaRPr>
          </a:p>
        </p:txBody>
      </p:sp>
      <p:graphicFrame>
        <p:nvGraphicFramePr>
          <p:cNvPr id="12" name="Table 18">
            <a:extLst>
              <a:ext uri="{FF2B5EF4-FFF2-40B4-BE49-F238E27FC236}">
                <a16:creationId xmlns:a16="http://schemas.microsoft.com/office/drawing/2014/main" id="{AC59545C-3CB4-2189-F43A-B1B7F0BA07D9}"/>
              </a:ext>
            </a:extLst>
          </p:cNvPr>
          <p:cNvGraphicFramePr>
            <a:graphicFrameLocks noGrp="1"/>
          </p:cNvGraphicFramePr>
          <p:nvPr>
            <p:extLst>
              <p:ext uri="{D42A27DB-BD31-4B8C-83A1-F6EECF244321}">
                <p14:modId xmlns:p14="http://schemas.microsoft.com/office/powerpoint/2010/main" val="21218662"/>
              </p:ext>
            </p:extLst>
          </p:nvPr>
        </p:nvGraphicFramePr>
        <p:xfrm>
          <a:off x="460345" y="2165696"/>
          <a:ext cx="10778395" cy="2924931"/>
        </p:xfrm>
        <a:graphic>
          <a:graphicData uri="http://schemas.openxmlformats.org/drawingml/2006/table">
            <a:tbl>
              <a:tblPr firstRow="1" bandRow="1">
                <a:tableStyleId>{5940675A-B579-460E-94D1-54222C63F5DA}</a:tableStyleId>
              </a:tblPr>
              <a:tblGrid>
                <a:gridCol w="2400482">
                  <a:extLst>
                    <a:ext uri="{9D8B030D-6E8A-4147-A177-3AD203B41FA5}">
                      <a16:colId xmlns:a16="http://schemas.microsoft.com/office/drawing/2014/main" val="1889441959"/>
                    </a:ext>
                  </a:extLst>
                </a:gridCol>
                <a:gridCol w="1129502">
                  <a:extLst>
                    <a:ext uri="{9D8B030D-6E8A-4147-A177-3AD203B41FA5}">
                      <a16:colId xmlns:a16="http://schemas.microsoft.com/office/drawing/2014/main" val="446758349"/>
                    </a:ext>
                  </a:extLst>
                </a:gridCol>
                <a:gridCol w="1129502">
                  <a:extLst>
                    <a:ext uri="{9D8B030D-6E8A-4147-A177-3AD203B41FA5}">
                      <a16:colId xmlns:a16="http://schemas.microsoft.com/office/drawing/2014/main" val="354005506"/>
                    </a:ext>
                  </a:extLst>
                </a:gridCol>
                <a:gridCol w="1129502">
                  <a:extLst>
                    <a:ext uri="{9D8B030D-6E8A-4147-A177-3AD203B41FA5}">
                      <a16:colId xmlns:a16="http://schemas.microsoft.com/office/drawing/2014/main" val="616778159"/>
                    </a:ext>
                  </a:extLst>
                </a:gridCol>
                <a:gridCol w="1129502">
                  <a:extLst>
                    <a:ext uri="{9D8B030D-6E8A-4147-A177-3AD203B41FA5}">
                      <a16:colId xmlns:a16="http://schemas.microsoft.com/office/drawing/2014/main" val="658987577"/>
                    </a:ext>
                  </a:extLst>
                </a:gridCol>
                <a:gridCol w="1129502">
                  <a:extLst>
                    <a:ext uri="{9D8B030D-6E8A-4147-A177-3AD203B41FA5}">
                      <a16:colId xmlns:a16="http://schemas.microsoft.com/office/drawing/2014/main" val="1793310317"/>
                    </a:ext>
                  </a:extLst>
                </a:gridCol>
                <a:gridCol w="1129502">
                  <a:extLst>
                    <a:ext uri="{9D8B030D-6E8A-4147-A177-3AD203B41FA5}">
                      <a16:colId xmlns:a16="http://schemas.microsoft.com/office/drawing/2014/main" val="2414137754"/>
                    </a:ext>
                  </a:extLst>
                </a:gridCol>
                <a:gridCol w="1600901">
                  <a:extLst>
                    <a:ext uri="{9D8B030D-6E8A-4147-A177-3AD203B41FA5}">
                      <a16:colId xmlns:a16="http://schemas.microsoft.com/office/drawing/2014/main" val="255751227"/>
                    </a:ext>
                  </a:extLst>
                </a:gridCol>
              </a:tblGrid>
              <a:tr h="536589">
                <a:tc>
                  <a:txBody>
                    <a:bodyPr/>
                    <a:lstStyle/>
                    <a:p>
                      <a:pPr algn="ctr"/>
                      <a:endParaRPr lang="en-US" sz="1400" dirty="0">
                        <a:latin typeface="Meiryo UI" panose="020B0604030504040204" pitchFamily="50" charset="-128"/>
                        <a:ea typeface="Meiryo UI" panose="020B0604030504040204" pitchFamily="50" charset="-128"/>
                      </a:endParaRPr>
                    </a:p>
                  </a:txBody>
                  <a:tcPr marL="36000" marR="0" marT="36000" marB="0" anchor="ctr">
                    <a:lnL w="12700" cmpd="sng">
                      <a:noFill/>
                    </a:lnL>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R6</a:t>
                      </a:r>
                    </a:p>
                    <a:p>
                      <a:pPr algn="ctr"/>
                      <a:r>
                        <a:rPr lang="ja-JP" altLang="en-US" sz="900" dirty="0">
                          <a:latin typeface="Meiryo UI" panose="020B0604030504040204" pitchFamily="50" charset="-128"/>
                          <a:ea typeface="Meiryo UI" panose="020B0604030504040204" pitchFamily="50" charset="-128"/>
                        </a:rPr>
                        <a:t>年度</a:t>
                      </a:r>
                      <a:endParaRPr lang="en-US" sz="900" dirty="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R7</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ja-JP" altLang="en-US" sz="1200" dirty="0">
                          <a:latin typeface="Meiryo UI" panose="020B0604030504040204" pitchFamily="50" charset="-128"/>
                          <a:ea typeface="Meiryo UI" panose="020B0604030504040204" pitchFamily="50" charset="-128"/>
                        </a:rPr>
                        <a:t>・・・</a:t>
                      </a:r>
                      <a:endParaRPr lang="en-US" sz="1200" dirty="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R10</a:t>
                      </a:r>
                    </a:p>
                    <a:p>
                      <a:pPr algn="ctr"/>
                      <a:r>
                        <a:rPr lang="ja-JP" altLang="en-US" sz="800" kern="1200" dirty="0">
                          <a:solidFill>
                            <a:schemeClr val="tx1"/>
                          </a:solidFill>
                          <a:latin typeface="Meiryo UI" panose="020B0604030504040204" pitchFamily="50" charset="-128"/>
                          <a:ea typeface="Meiryo UI" panose="020B0604030504040204" pitchFamily="50" charset="-128"/>
                          <a:cs typeface="+mn-cs"/>
                        </a:rPr>
                        <a:t>年度</a:t>
                      </a:r>
                      <a:endParaRPr lang="en-US" sz="8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dirty="0">
                          <a:latin typeface="Meiryo UI" panose="020B0604030504040204" pitchFamily="50" charset="-128"/>
                          <a:ea typeface="Meiryo UI" panose="020B0604030504040204" pitchFamily="50" charset="-128"/>
                        </a:rPr>
                        <a:t>・・・</a:t>
                      </a:r>
                      <a:endParaRPr lang="en-US" altLang="ja-JP" sz="1200" dirty="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RX</a:t>
                      </a:r>
                      <a:endParaRPr lang="en-US" sz="1200" dirty="0">
                        <a:latin typeface="Meiryo UI" panose="020B0604030504040204" pitchFamily="50" charset="-128"/>
                        <a:ea typeface="Meiryo UI" panose="020B0604030504040204" pitchFamily="50" charset="-128"/>
                      </a:endParaRPr>
                    </a:p>
                    <a:p>
                      <a:pPr algn="ctr"/>
                      <a:r>
                        <a:rPr lang="ja-JP" altLang="en-US" sz="800" kern="1200" dirty="0">
                          <a:solidFill>
                            <a:schemeClr val="tx1"/>
                          </a:solidFill>
                          <a:latin typeface="Meiryo UI" panose="020B0604030504040204" pitchFamily="50" charset="-128"/>
                          <a:ea typeface="Meiryo UI" panose="020B0604030504040204" pitchFamily="50" charset="-128"/>
                          <a:cs typeface="+mn-cs"/>
                        </a:rPr>
                        <a:t>年度</a:t>
                      </a:r>
                      <a:endParaRPr lang="en-US" sz="8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ap="flat" cmpd="sng" algn="ctr">
                      <a:solidFill>
                        <a:schemeClr val="tx1"/>
                      </a:solidFill>
                      <a:prstDash val="solid"/>
                      <a:round/>
                      <a:headEnd type="none" w="med" len="med"/>
                      <a:tailEnd type="none" w="med" len="med"/>
                    </a:lnR>
                    <a:lnT w="12700" cmpd="sng">
                      <a:noFill/>
                    </a:lnT>
                  </a:tcPr>
                </a:tc>
                <a:tc>
                  <a:txBody>
                    <a:bodyPr/>
                    <a:lstStyle/>
                    <a:p>
                      <a:pPr algn="ctr"/>
                      <a:r>
                        <a:rPr lang="en-US" altLang="ja-JP" sz="1000" dirty="0">
                          <a:latin typeface="Meiryo UI" panose="020B0604030504040204" pitchFamily="50" charset="-128"/>
                          <a:ea typeface="Meiryo UI" panose="020B0604030504040204" pitchFamily="50" charset="-128"/>
                        </a:rPr>
                        <a:t>RX</a:t>
                      </a:r>
                      <a:r>
                        <a:rPr lang="ja-JP" altLang="en-US" sz="800" dirty="0">
                          <a:latin typeface="Meiryo UI" panose="020B0604030504040204" pitchFamily="50" charset="-128"/>
                          <a:ea typeface="Meiryo UI" panose="020B0604030504040204" pitchFamily="50" charset="-128"/>
                        </a:rPr>
                        <a:t>年度まで合計</a:t>
                      </a:r>
                      <a:endParaRPr lang="en-US" sz="800" dirty="0">
                        <a:latin typeface="Meiryo UI" panose="020B0604030504040204" pitchFamily="50" charset="-128"/>
                        <a:ea typeface="Meiryo UI" panose="020B0604030504040204" pitchFamily="50" charset="-128"/>
                      </a:endParaRPr>
                    </a:p>
                  </a:txBody>
                  <a:tcPr marL="0" marR="0" marT="36000" marB="0" anchor="ctr">
                    <a:lnL w="12700" cap="flat" cmpd="sng" algn="ctr">
                      <a:solidFill>
                        <a:schemeClr val="tx1"/>
                      </a:solidFill>
                      <a:prstDash val="solid"/>
                      <a:round/>
                      <a:headEnd type="none" w="med" len="med"/>
                      <a:tailEnd type="none" w="med" len="med"/>
                    </a:lnL>
                    <a:lnR w="12700" cmpd="sng">
                      <a:noFill/>
                    </a:lnR>
                    <a:lnT w="12700" cmpd="sng">
                      <a:noFill/>
                    </a:lnT>
                  </a:tcPr>
                </a:tc>
                <a:extLst>
                  <a:ext uri="{0D108BD9-81ED-4DB2-BD59-A6C34878D82A}">
                    <a16:rowId xmlns:a16="http://schemas.microsoft.com/office/drawing/2014/main" val="1157993583"/>
                  </a:ext>
                </a:extLst>
              </a:tr>
              <a:tr h="520353">
                <a:tc>
                  <a:txBody>
                    <a:bodyPr/>
                    <a:lstStyle/>
                    <a:p>
                      <a:pPr algn="ctr"/>
                      <a:r>
                        <a:rPr lang="ja-JP" altLang="en-US" sz="1400" dirty="0">
                          <a:latin typeface="Meiryo UI" panose="020B0604030504040204" pitchFamily="50" charset="-128"/>
                          <a:ea typeface="Meiryo UI" panose="020B0604030504040204" pitchFamily="50" charset="-128"/>
                        </a:rPr>
                        <a:t>事業全体の資金需要</a:t>
                      </a:r>
                      <a:endParaRPr lang="en-US" sz="1400" dirty="0">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latin typeface="Meiryo UI" panose="020B0604030504040204" pitchFamily="50" charset="-128"/>
                          <a:ea typeface="Meiryo UI" panose="020B0604030504040204" pitchFamily="50" charset="-128"/>
                        </a:rPr>
                        <a:t>XX</a:t>
                      </a:r>
                      <a:r>
                        <a:rPr lang="ja-JP" altLang="en-US" sz="1200" dirty="0">
                          <a:latin typeface="Meiryo UI" panose="020B0604030504040204" pitchFamily="50" charset="-128"/>
                          <a:ea typeface="Meiryo UI" panose="020B0604030504040204" pitchFamily="50" charset="-128"/>
                        </a:rPr>
                        <a:t>円</a:t>
                      </a:r>
                      <a:endParaRPr lang="en-US" sz="1200" dirty="0">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latin typeface="Meiryo UI" panose="020B0604030504040204" pitchFamily="50" charset="-128"/>
                          <a:ea typeface="Meiryo UI" panose="020B0604030504040204" pitchFamily="50" charset="-128"/>
                        </a:rPr>
                        <a:t>XX</a:t>
                      </a:r>
                      <a:r>
                        <a:rPr lang="ja-JP" altLang="en-US" sz="1200" dirty="0">
                          <a:latin typeface="Meiryo UI" panose="020B0604030504040204" pitchFamily="50" charset="-128"/>
                          <a:ea typeface="Meiryo UI" panose="020B0604030504040204" pitchFamily="50" charset="-128"/>
                        </a:rPr>
                        <a:t>円</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latin typeface="Meiryo UI" panose="020B0604030504040204" pitchFamily="50" charset="-128"/>
                          <a:ea typeface="Meiryo UI" panose="020B0604030504040204" pitchFamily="50" charset="-128"/>
                        </a:rPr>
                        <a:t>XX</a:t>
                      </a:r>
                      <a:r>
                        <a:rPr lang="ja-JP" altLang="en-US" sz="1200" dirty="0">
                          <a:latin typeface="Meiryo UI" panose="020B0604030504040204" pitchFamily="50" charset="-128"/>
                          <a:ea typeface="Meiryo UI" panose="020B0604030504040204" pitchFamily="50" charset="-128"/>
                        </a:rPr>
                        <a:t>円</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ja-JP" altLang="en-US" sz="1200" dirty="0">
                          <a:latin typeface="Meiryo UI" panose="020B0604030504040204" pitchFamily="50" charset="-128"/>
                          <a:ea typeface="Meiryo UI" panose="020B0604030504040204" pitchFamily="50" charset="-128"/>
                        </a:rPr>
                        <a:t>・・・</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latin typeface="Meiryo UI" panose="020B0604030504040204" pitchFamily="50" charset="-128"/>
                          <a:ea typeface="Meiryo UI" panose="020B0604030504040204" pitchFamily="50" charset="-128"/>
                        </a:rPr>
                        <a:t>XX</a:t>
                      </a:r>
                      <a:r>
                        <a:rPr lang="ja-JP" altLang="en-US" sz="1200" dirty="0">
                          <a:latin typeface="Meiryo UI" panose="020B0604030504040204" pitchFamily="50" charset="-128"/>
                          <a:ea typeface="Meiryo UI" panose="020B0604030504040204" pitchFamily="50" charset="-128"/>
                        </a:rPr>
                        <a:t>円</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R w="12700" cap="flat" cmpd="sng" algn="ctr">
                      <a:solidFill>
                        <a:schemeClr val="tx1"/>
                      </a:solidFill>
                      <a:prstDash val="solid"/>
                      <a:round/>
                      <a:headEnd type="none" w="med" len="med"/>
                      <a:tailEnd type="none" w="med" len="med"/>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400" dirty="0">
                          <a:latin typeface="Meiryo UI" panose="020B0604030504040204" pitchFamily="50" charset="-128"/>
                          <a:ea typeface="Meiryo UI" panose="020B0604030504040204" pitchFamily="50" charset="-128"/>
                        </a:rPr>
                        <a:t>XX</a:t>
                      </a:r>
                      <a:r>
                        <a:rPr lang="ja-JP" altLang="en-US" sz="1400" dirty="0">
                          <a:latin typeface="Meiryo UI" panose="020B0604030504040204" pitchFamily="50" charset="-128"/>
                          <a:ea typeface="Meiryo UI" panose="020B0604030504040204" pitchFamily="50" charset="-128"/>
                        </a:rPr>
                        <a:t>円</a:t>
                      </a:r>
                      <a:endParaRPr lang="en-US" sz="1400" dirty="0">
                        <a:latin typeface="Meiryo UI" panose="020B0604030504040204" pitchFamily="50" charset="-128"/>
                        <a:ea typeface="Meiryo UI" panose="020B0604030504040204" pitchFamily="50" charset="-128"/>
                      </a:endParaRPr>
                    </a:p>
                  </a:txBody>
                  <a:tcPr marL="36000" marR="0" marT="36000" marB="0" anchor="ctr">
                    <a:lnL w="12700" cap="flat" cmpd="sng" algn="ctr">
                      <a:solidFill>
                        <a:schemeClr val="tx1"/>
                      </a:solidFill>
                      <a:prstDash val="solid"/>
                      <a:round/>
                      <a:headEnd type="none" w="med" len="med"/>
                      <a:tailEnd type="none" w="med" len="med"/>
                    </a:lnL>
                    <a:lnR w="12700" cmpd="sng">
                      <a:noFill/>
                    </a:lnR>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1563314925"/>
                  </a:ext>
                </a:extLst>
              </a:tr>
              <a:tr h="520353">
                <a:tc>
                  <a:txBody>
                    <a:bodyPr/>
                    <a:lstStyle/>
                    <a:p>
                      <a:pPr algn="ctr"/>
                      <a:r>
                        <a:rPr lang="en-US" altLang="ja-JP" sz="1400" dirty="0">
                          <a:latin typeface="Meiryo UI" panose="020B0604030504040204" pitchFamily="50" charset="-128"/>
                          <a:ea typeface="Meiryo UI" panose="020B0604030504040204" pitchFamily="50" charset="-128"/>
                        </a:rPr>
                        <a:t>GX</a:t>
                      </a:r>
                      <a:r>
                        <a:rPr lang="ja-JP" altLang="en-US" sz="1400" dirty="0">
                          <a:latin typeface="Meiryo UI" panose="020B0604030504040204" pitchFamily="50" charset="-128"/>
                          <a:ea typeface="Meiryo UI" panose="020B0604030504040204" pitchFamily="50" charset="-128"/>
                        </a:rPr>
                        <a:t>サプライチェーン</a:t>
                      </a:r>
                      <a:endParaRPr lang="en-US" altLang="ja-JP" sz="1400" dirty="0">
                        <a:latin typeface="Meiryo UI" panose="020B0604030504040204" pitchFamily="50" charset="-128"/>
                        <a:ea typeface="Meiryo UI" panose="020B0604030504040204" pitchFamily="50" charset="-128"/>
                      </a:endParaRPr>
                    </a:p>
                    <a:p>
                      <a:pPr algn="ctr"/>
                      <a:r>
                        <a:rPr lang="ja-JP" altLang="en-US" sz="1400" dirty="0">
                          <a:latin typeface="Meiryo UI" panose="020B0604030504040204" pitchFamily="50" charset="-128"/>
                          <a:ea typeface="Meiryo UI" panose="020B0604030504040204" pitchFamily="50" charset="-128"/>
                        </a:rPr>
                        <a:t>構築支援事業</a:t>
                      </a:r>
                      <a:endParaRPr lang="en-US" sz="14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latin typeface="Meiryo UI" panose="020B0604030504040204" pitchFamily="50" charset="-128"/>
                          <a:ea typeface="Meiryo UI" panose="020B0604030504040204" pitchFamily="50" charset="-128"/>
                        </a:rPr>
                        <a:t>XX</a:t>
                      </a:r>
                      <a:r>
                        <a:rPr lang="ja-JP" altLang="en-US" sz="900" dirty="0">
                          <a:latin typeface="Meiryo UI" panose="020B0604030504040204" pitchFamily="50" charset="-128"/>
                          <a:ea typeface="Meiryo UI" panose="020B0604030504040204" pitchFamily="50" charset="-128"/>
                        </a:rPr>
                        <a:t>円</a:t>
                      </a:r>
                      <a:endParaRPr lang="en-US" sz="9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latin typeface="Meiryo UI" panose="020B0604030504040204" pitchFamily="50" charset="-128"/>
                          <a:ea typeface="Meiryo UI" panose="020B0604030504040204" pitchFamily="50" charset="-128"/>
                        </a:rPr>
                        <a:t>XX</a:t>
                      </a:r>
                      <a:r>
                        <a:rPr lang="ja-JP" altLang="en-US" sz="900" dirty="0">
                          <a:latin typeface="Meiryo UI" panose="020B0604030504040204" pitchFamily="50" charset="-128"/>
                          <a:ea typeface="Meiryo UI" panose="020B0604030504040204" pitchFamily="50" charset="-128"/>
                        </a:rPr>
                        <a:t>円</a:t>
                      </a:r>
                      <a:endParaRPr lang="en-US" sz="9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a:t>
                      </a:r>
                      <a:endParaRPr lang="en-US" sz="10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latin typeface="Meiryo UI" panose="020B0604030504040204" pitchFamily="50" charset="-128"/>
                          <a:ea typeface="Meiryo UI" panose="020B0604030504040204" pitchFamily="50" charset="-128"/>
                        </a:rPr>
                        <a:t>XX</a:t>
                      </a:r>
                      <a:r>
                        <a:rPr lang="ja-JP" altLang="en-US" sz="900" dirty="0">
                          <a:latin typeface="Meiryo UI" panose="020B0604030504040204" pitchFamily="50" charset="-128"/>
                          <a:ea typeface="Meiryo UI" panose="020B0604030504040204" pitchFamily="50" charset="-128"/>
                        </a:rPr>
                        <a:t>円</a:t>
                      </a:r>
                      <a:endParaRPr lang="en-US" sz="9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lang="en-US" altLang="ja-JP" sz="10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lang="en-US" sz="900" dirty="0">
                        <a:latin typeface="Meiryo UI" panose="020B0604030504040204" pitchFamily="50" charset="-128"/>
                        <a:ea typeface="Meiryo UI" panose="020B0604030504040204" pitchFamily="50" charset="-128"/>
                      </a:endParaRPr>
                    </a:p>
                  </a:txBody>
                  <a:tcPr marL="36000" marR="0" marT="3600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latin typeface="Meiryo UI" panose="020B0604030504040204" pitchFamily="50" charset="-128"/>
                          <a:ea typeface="Meiryo UI" panose="020B0604030504040204" pitchFamily="50" charset="-128"/>
                        </a:rPr>
                        <a:t>XX</a:t>
                      </a:r>
                      <a:r>
                        <a:rPr lang="ja-JP" altLang="en-US" sz="1000" dirty="0">
                          <a:latin typeface="Meiryo UI" panose="020B0604030504040204" pitchFamily="50" charset="-128"/>
                          <a:ea typeface="Meiryo UI" panose="020B0604030504040204" pitchFamily="50" charset="-128"/>
                        </a:rPr>
                        <a:t>円</a:t>
                      </a:r>
                      <a:endParaRPr lang="en-US" sz="1000" dirty="0">
                        <a:latin typeface="Meiryo UI" panose="020B0604030504040204" pitchFamily="50" charset="-128"/>
                        <a:ea typeface="Meiryo UI" panose="020B0604030504040204" pitchFamily="50" charset="-128"/>
                      </a:endParaRPr>
                    </a:p>
                  </a:txBody>
                  <a:tcPr marL="36000" marR="0" marT="36000"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1855593961"/>
                  </a:ext>
                </a:extLst>
              </a:tr>
              <a:tr h="449212">
                <a:tc>
                  <a:txBody>
                    <a:bodyPr/>
                    <a:lstStyle/>
                    <a:p>
                      <a:pPr algn="ctr"/>
                      <a:r>
                        <a:rPr lang="ja-JP" altLang="en-US" sz="1400" dirty="0">
                          <a:latin typeface="Meiryo UI" panose="020B0604030504040204" pitchFamily="50" charset="-128"/>
                          <a:ea typeface="Meiryo UI" panose="020B0604030504040204" pitchFamily="50" charset="-128"/>
                        </a:rPr>
                        <a:t>自己負担（</a:t>
                      </a:r>
                      <a:r>
                        <a:rPr lang="en-US" altLang="ja-JP" sz="1400" dirty="0">
                          <a:latin typeface="Meiryo UI" panose="020B0604030504040204" pitchFamily="50" charset="-128"/>
                          <a:ea typeface="Meiryo UI" panose="020B0604030504040204" pitchFamily="50" charset="-128"/>
                        </a:rPr>
                        <a:t>A</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B</a:t>
                      </a:r>
                      <a:r>
                        <a:rPr lang="ja-JP" altLang="en-US" sz="1400" dirty="0">
                          <a:latin typeface="Meiryo UI" panose="020B0604030504040204" pitchFamily="50" charset="-128"/>
                          <a:ea typeface="Meiryo UI" panose="020B0604030504040204" pitchFamily="50" charset="-128"/>
                        </a:rPr>
                        <a:t>）</a:t>
                      </a:r>
                      <a:endParaRPr lang="en-US" sz="14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latin typeface="Meiryo UI" panose="020B0604030504040204" pitchFamily="50" charset="-128"/>
                          <a:ea typeface="Meiryo UI" panose="020B0604030504040204" pitchFamily="50" charset="-128"/>
                        </a:rPr>
                        <a:t>XX</a:t>
                      </a:r>
                      <a:r>
                        <a:rPr lang="ja-JP" altLang="en-US" sz="900" dirty="0">
                          <a:latin typeface="Meiryo UI" panose="020B0604030504040204" pitchFamily="50" charset="-128"/>
                          <a:ea typeface="Meiryo UI" panose="020B0604030504040204" pitchFamily="50" charset="-128"/>
                        </a:rPr>
                        <a:t>円</a:t>
                      </a:r>
                      <a:endParaRPr lang="en-US" sz="9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latin typeface="Meiryo UI" panose="020B0604030504040204" pitchFamily="50" charset="-128"/>
                          <a:ea typeface="Meiryo UI" panose="020B0604030504040204" pitchFamily="50" charset="-128"/>
                        </a:rPr>
                        <a:t>XX</a:t>
                      </a:r>
                      <a:r>
                        <a:rPr lang="ja-JP" altLang="en-US" sz="900" dirty="0">
                          <a:latin typeface="Meiryo UI" panose="020B0604030504040204" pitchFamily="50" charset="-128"/>
                          <a:ea typeface="Meiryo UI" panose="020B0604030504040204" pitchFamily="50" charset="-128"/>
                        </a:rPr>
                        <a:t>円</a:t>
                      </a:r>
                      <a:endParaRPr lang="en-US" sz="9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a:t>
                      </a:r>
                      <a:endParaRPr lang="en-US" sz="10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latin typeface="Meiryo UI" panose="020B0604030504040204" pitchFamily="50" charset="-128"/>
                          <a:ea typeface="Meiryo UI" panose="020B0604030504040204" pitchFamily="50" charset="-128"/>
                        </a:rPr>
                        <a:t>XX</a:t>
                      </a:r>
                      <a:r>
                        <a:rPr lang="ja-JP" altLang="en-US" sz="900" dirty="0">
                          <a:latin typeface="Meiryo UI" panose="020B0604030504040204" pitchFamily="50" charset="-128"/>
                          <a:ea typeface="Meiryo UI" panose="020B0604030504040204" pitchFamily="50" charset="-128"/>
                        </a:rPr>
                        <a:t>円</a:t>
                      </a:r>
                      <a:endParaRPr lang="en-US" sz="9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1000" dirty="0">
                          <a:latin typeface="Meiryo UI" panose="020B0604030504040204" pitchFamily="50" charset="-128"/>
                          <a:ea typeface="Meiryo UI" panose="020B0604030504040204" pitchFamily="50" charset="-128"/>
                        </a:rPr>
                        <a:t>・・・</a:t>
                      </a:r>
                      <a:endParaRPr lang="en-US" altLang="ja-JP" sz="10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a:t>
                      </a:r>
                      <a:r>
                        <a:rPr kumimoji="0"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円</a:t>
                      </a:r>
                      <a:endParaRPr kumimoji="0"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36000" marR="0" marT="3600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latin typeface="Meiryo UI" panose="020B0604030504040204" pitchFamily="50" charset="-128"/>
                          <a:ea typeface="Meiryo UI" panose="020B0604030504040204" pitchFamily="50" charset="-128"/>
                        </a:rPr>
                        <a:t>XX</a:t>
                      </a:r>
                      <a:r>
                        <a:rPr lang="ja-JP" altLang="en-US" sz="1000" dirty="0">
                          <a:latin typeface="Meiryo UI" panose="020B0604030504040204" pitchFamily="50" charset="-128"/>
                          <a:ea typeface="Meiryo UI" panose="020B0604030504040204" pitchFamily="50" charset="-128"/>
                        </a:rPr>
                        <a:t>円</a:t>
                      </a:r>
                      <a:endParaRPr lang="en-US" sz="1000" dirty="0">
                        <a:latin typeface="Meiryo UI" panose="020B0604030504040204" pitchFamily="50" charset="-128"/>
                        <a:ea typeface="Meiryo UI" panose="020B0604030504040204" pitchFamily="50" charset="-128"/>
                      </a:endParaRPr>
                    </a:p>
                  </a:txBody>
                  <a:tcPr marL="36000" marR="0" marT="36000"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1632191376"/>
                  </a:ext>
                </a:extLst>
              </a:tr>
              <a:tr h="449212">
                <a:tc>
                  <a:txBody>
                    <a:bodyPr/>
                    <a:lstStyle/>
                    <a:p>
                      <a:pPr algn="ctr"/>
                      <a:r>
                        <a:rPr lang="en-US" altLang="ja-JP" sz="1400" dirty="0">
                          <a:latin typeface="Meiryo UI" panose="020B0604030504040204" pitchFamily="50" charset="-128"/>
                          <a:ea typeface="Meiryo UI" panose="020B0604030504040204" pitchFamily="50" charset="-128"/>
                        </a:rPr>
                        <a:t>A</a:t>
                      </a:r>
                      <a:r>
                        <a:rPr lang="ja-JP" altLang="en-US" sz="1400" dirty="0">
                          <a:latin typeface="Meiryo UI" panose="020B0604030504040204" pitchFamily="50" charset="-128"/>
                          <a:ea typeface="Meiryo UI" panose="020B0604030504040204" pitchFamily="50" charset="-128"/>
                        </a:rPr>
                        <a:t>：自己資金</a:t>
                      </a:r>
                      <a:endParaRPr lang="en-US" sz="14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latin typeface="Meiryo UI" panose="020B0604030504040204" pitchFamily="50" charset="-128"/>
                          <a:ea typeface="Meiryo UI" panose="020B0604030504040204" pitchFamily="50" charset="-128"/>
                        </a:rPr>
                        <a:t>XX</a:t>
                      </a:r>
                      <a:r>
                        <a:rPr lang="ja-JP" altLang="en-US" sz="900" dirty="0">
                          <a:latin typeface="Meiryo UI" panose="020B0604030504040204" pitchFamily="50" charset="-128"/>
                          <a:ea typeface="Meiryo UI" panose="020B0604030504040204" pitchFamily="50" charset="-128"/>
                        </a:rPr>
                        <a:t>円</a:t>
                      </a:r>
                      <a:endParaRPr lang="en-US" sz="9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latin typeface="Meiryo UI" panose="020B0604030504040204" pitchFamily="50" charset="-128"/>
                          <a:ea typeface="Meiryo UI" panose="020B0604030504040204" pitchFamily="50" charset="-128"/>
                        </a:rPr>
                        <a:t>XX</a:t>
                      </a:r>
                      <a:r>
                        <a:rPr lang="ja-JP" altLang="en-US" sz="900" dirty="0">
                          <a:latin typeface="Meiryo UI" panose="020B0604030504040204" pitchFamily="50" charset="-128"/>
                          <a:ea typeface="Meiryo UI" panose="020B0604030504040204" pitchFamily="50" charset="-128"/>
                        </a:rPr>
                        <a:t>円</a:t>
                      </a:r>
                      <a:endParaRPr lang="en-US" sz="9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a:t>
                      </a:r>
                      <a:endParaRPr lang="en-US" sz="10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latin typeface="Meiryo UI" panose="020B0604030504040204" pitchFamily="50" charset="-128"/>
                          <a:ea typeface="Meiryo UI" panose="020B0604030504040204" pitchFamily="50" charset="-128"/>
                        </a:rPr>
                        <a:t>XX</a:t>
                      </a:r>
                      <a:r>
                        <a:rPr lang="ja-JP" altLang="en-US" sz="900" dirty="0">
                          <a:latin typeface="Meiryo UI" panose="020B0604030504040204" pitchFamily="50" charset="-128"/>
                          <a:ea typeface="Meiryo UI" panose="020B0604030504040204" pitchFamily="50" charset="-128"/>
                        </a:rPr>
                        <a:t>円</a:t>
                      </a:r>
                      <a:endParaRPr lang="en-US" sz="9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1000" dirty="0">
                          <a:latin typeface="Meiryo UI" panose="020B0604030504040204" pitchFamily="50" charset="-128"/>
                          <a:ea typeface="Meiryo UI" panose="020B0604030504040204" pitchFamily="50" charset="-128"/>
                        </a:rPr>
                        <a:t>・・・</a:t>
                      </a:r>
                      <a:endParaRPr lang="en-US" altLang="ja-JP" sz="10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a:t>
                      </a:r>
                      <a:r>
                        <a:rPr kumimoji="0"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円</a:t>
                      </a:r>
                      <a:endParaRPr lang="en-US" sz="1000" dirty="0">
                        <a:latin typeface="Meiryo UI" panose="020B0604030504040204" pitchFamily="50" charset="-128"/>
                        <a:ea typeface="Meiryo UI" panose="020B0604030504040204" pitchFamily="50" charset="-128"/>
                      </a:endParaRPr>
                    </a:p>
                  </a:txBody>
                  <a:tcPr marL="36000" marR="0" marT="3600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latin typeface="Meiryo UI" panose="020B0604030504040204" pitchFamily="50" charset="-128"/>
                          <a:ea typeface="Meiryo UI" panose="020B0604030504040204" pitchFamily="50" charset="-128"/>
                        </a:rPr>
                        <a:t>XX</a:t>
                      </a:r>
                      <a:r>
                        <a:rPr lang="ja-JP" altLang="en-US" sz="1000" dirty="0">
                          <a:latin typeface="Meiryo UI" panose="020B0604030504040204" pitchFamily="50" charset="-128"/>
                          <a:ea typeface="Meiryo UI" panose="020B0604030504040204" pitchFamily="50" charset="-128"/>
                        </a:rPr>
                        <a:t>円</a:t>
                      </a:r>
                      <a:endParaRPr lang="en-US" sz="1000" dirty="0">
                        <a:latin typeface="Meiryo UI" panose="020B0604030504040204" pitchFamily="50" charset="-128"/>
                        <a:ea typeface="Meiryo UI" panose="020B0604030504040204" pitchFamily="50" charset="-128"/>
                      </a:endParaRPr>
                    </a:p>
                  </a:txBody>
                  <a:tcPr marL="36000" marR="0" marT="36000"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719203758"/>
                  </a:ext>
                </a:extLst>
              </a:tr>
              <a:tr h="449212">
                <a:tc>
                  <a:txBody>
                    <a:bodyPr/>
                    <a:lstStyle/>
                    <a:p>
                      <a:pPr algn="ctr"/>
                      <a:r>
                        <a:rPr lang="en-US" altLang="ja-JP" sz="1400" dirty="0">
                          <a:latin typeface="Meiryo UI" panose="020B0604030504040204" pitchFamily="50" charset="-128"/>
                          <a:ea typeface="Meiryo UI" panose="020B0604030504040204" pitchFamily="50" charset="-128"/>
                        </a:rPr>
                        <a:t>B</a:t>
                      </a:r>
                      <a:r>
                        <a:rPr lang="ja-JP" altLang="en-US" sz="1400" dirty="0">
                          <a:latin typeface="Meiryo UI" panose="020B0604030504040204" pitchFamily="50" charset="-128"/>
                          <a:ea typeface="Meiryo UI" panose="020B0604030504040204" pitchFamily="50" charset="-128"/>
                        </a:rPr>
                        <a:t>：外部調達</a:t>
                      </a:r>
                      <a:endParaRPr lang="en-US" sz="14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latin typeface="Meiryo UI" panose="020B0604030504040204" pitchFamily="50" charset="-128"/>
                          <a:ea typeface="Meiryo UI" panose="020B0604030504040204" pitchFamily="50" charset="-128"/>
                        </a:rPr>
                        <a:t>XX</a:t>
                      </a:r>
                      <a:r>
                        <a:rPr lang="ja-JP" altLang="en-US" sz="900" dirty="0">
                          <a:latin typeface="Meiryo UI" panose="020B0604030504040204" pitchFamily="50" charset="-128"/>
                          <a:ea typeface="Meiryo UI" panose="020B0604030504040204" pitchFamily="50" charset="-128"/>
                        </a:rPr>
                        <a:t>円</a:t>
                      </a:r>
                      <a:endParaRPr lang="en-US" sz="9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latin typeface="Meiryo UI" panose="020B0604030504040204" pitchFamily="50" charset="-128"/>
                          <a:ea typeface="Meiryo UI" panose="020B0604030504040204" pitchFamily="50" charset="-128"/>
                        </a:rPr>
                        <a:t>XX</a:t>
                      </a:r>
                      <a:r>
                        <a:rPr lang="ja-JP" altLang="en-US" sz="900" dirty="0">
                          <a:latin typeface="Meiryo UI" panose="020B0604030504040204" pitchFamily="50" charset="-128"/>
                          <a:ea typeface="Meiryo UI" panose="020B0604030504040204" pitchFamily="50" charset="-128"/>
                        </a:rPr>
                        <a:t>円</a:t>
                      </a:r>
                      <a:endParaRPr lang="en-US" sz="9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rgbClr val="575757"/>
                          </a:solidFill>
                          <a:effectLst/>
                          <a:uLnTx/>
                          <a:uFillTx/>
                          <a:latin typeface="Meiryo UI" panose="020B0604030504040204" pitchFamily="50" charset="-128"/>
                          <a:ea typeface="Meiryo UI" panose="020B0604030504040204" pitchFamily="50" charset="-128"/>
                          <a:cs typeface="+mn-cs"/>
                        </a:rPr>
                        <a:t>・・・</a:t>
                      </a:r>
                      <a:endParaRPr lang="en-US" sz="10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latin typeface="Meiryo UI" panose="020B0604030504040204" pitchFamily="50" charset="-128"/>
                          <a:ea typeface="Meiryo UI" panose="020B0604030504040204" pitchFamily="50" charset="-128"/>
                        </a:rPr>
                        <a:t>XX</a:t>
                      </a:r>
                      <a:r>
                        <a:rPr lang="ja-JP" altLang="en-US" sz="900" dirty="0">
                          <a:latin typeface="Meiryo UI" panose="020B0604030504040204" pitchFamily="50" charset="-128"/>
                          <a:ea typeface="Meiryo UI" panose="020B0604030504040204" pitchFamily="50" charset="-128"/>
                        </a:rPr>
                        <a:t>円</a:t>
                      </a:r>
                      <a:endParaRPr lang="en-US" sz="9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1000" dirty="0">
                          <a:latin typeface="Meiryo UI" panose="020B0604030504040204" pitchFamily="50" charset="-128"/>
                          <a:ea typeface="Meiryo UI" panose="020B0604030504040204" pitchFamily="50" charset="-128"/>
                        </a:rPr>
                        <a:t>・・・</a:t>
                      </a:r>
                      <a:endParaRPr lang="en-US" altLang="ja-JP" sz="1000" dirty="0">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a:t>
                      </a:r>
                      <a:r>
                        <a:rPr kumimoji="0"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円</a:t>
                      </a:r>
                      <a:endParaRPr lang="en-US" sz="1000" dirty="0">
                        <a:latin typeface="Meiryo UI" panose="020B0604030504040204" pitchFamily="50" charset="-128"/>
                        <a:ea typeface="Meiryo UI" panose="020B0604030504040204" pitchFamily="50" charset="-128"/>
                      </a:endParaRPr>
                    </a:p>
                  </a:txBody>
                  <a:tcPr marL="36000" marR="0" marT="3600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latin typeface="Meiryo UI" panose="020B0604030504040204" pitchFamily="50" charset="-128"/>
                          <a:ea typeface="Meiryo UI" panose="020B0604030504040204" pitchFamily="50" charset="-128"/>
                        </a:rPr>
                        <a:t>XX</a:t>
                      </a:r>
                      <a:r>
                        <a:rPr lang="ja-JP" altLang="en-US" sz="1000" dirty="0">
                          <a:latin typeface="Meiryo UI" panose="020B0604030504040204" pitchFamily="50" charset="-128"/>
                          <a:ea typeface="Meiryo UI" panose="020B0604030504040204" pitchFamily="50" charset="-128"/>
                        </a:rPr>
                        <a:t>円</a:t>
                      </a:r>
                      <a:endParaRPr lang="en-US" sz="1000" dirty="0">
                        <a:latin typeface="Meiryo UI" panose="020B0604030504040204" pitchFamily="50" charset="-128"/>
                        <a:ea typeface="Meiryo UI" panose="020B0604030504040204" pitchFamily="50" charset="-128"/>
                      </a:endParaRPr>
                    </a:p>
                  </a:txBody>
                  <a:tcPr marL="36000" marR="0" marT="36000"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extLst>
                  <a:ext uri="{0D108BD9-81ED-4DB2-BD59-A6C34878D82A}">
                    <a16:rowId xmlns:a16="http://schemas.microsoft.com/office/drawing/2014/main" val="3041414142"/>
                  </a:ext>
                </a:extLst>
              </a:tr>
            </a:tbl>
          </a:graphicData>
        </a:graphic>
      </p:graphicFrame>
      <p:sp>
        <p:nvSpPr>
          <p:cNvPr id="13" name="TextBox 35">
            <a:extLst>
              <a:ext uri="{FF2B5EF4-FFF2-40B4-BE49-F238E27FC236}">
                <a16:creationId xmlns:a16="http://schemas.microsoft.com/office/drawing/2014/main" id="{D28822FF-03FE-AF4A-2A59-7563131661A0}"/>
              </a:ext>
            </a:extLst>
          </p:cNvPr>
          <p:cNvSpPr txBox="1"/>
          <p:nvPr/>
        </p:nvSpPr>
        <p:spPr>
          <a:xfrm>
            <a:off x="442494" y="5155027"/>
            <a:ext cx="8714206" cy="91293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1">
              <a:buClr>
                <a:schemeClr val="tx2"/>
              </a:buClr>
              <a:buSzPct val="100000"/>
            </a:pPr>
            <a:r>
              <a:rPr kumimoji="1" lang="ja-JP" altLang="en-US" sz="1400" dirty="0">
                <a:solidFill>
                  <a:schemeClr val="tx1"/>
                </a:solidFill>
                <a:latin typeface="Meiryo UI" panose="020B0604030504040204" pitchFamily="50" charset="-128"/>
                <a:ea typeface="Meiryo UI" panose="020B0604030504040204" pitchFamily="50" charset="-128"/>
              </a:rPr>
              <a:t>（外部調達の場合、想定される資金調達方法を記載）</a:t>
            </a: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親会社や出資企業がある場合はその会社の財務資料なども提出</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 XXX, XXX, </a:t>
            </a: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108000" lvl="1">
              <a:buClr>
                <a:schemeClr val="tx2"/>
              </a:buClr>
              <a:buSzPct val="100000"/>
            </a:pP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相談予定</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済みの機関と相談状況を記載</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商工会、商工会議所、金融機関、税理士、民間コンサルティング会社等</a:t>
            </a:r>
            <a:r>
              <a:rPr kumimoji="1" lang="en-US" altLang="ja-JP" sz="1400" dirty="0">
                <a:solidFill>
                  <a:schemeClr val="tx1"/>
                </a:solidFill>
                <a:latin typeface="Meiryo UI" panose="020B0604030504040204" pitchFamily="50" charset="-128"/>
                <a:ea typeface="Meiryo UI" panose="020B0604030504040204" pitchFamily="50" charset="-128"/>
              </a:rPr>
              <a:t>))</a:t>
            </a:r>
          </a:p>
          <a:p>
            <a:pPr marL="324000" lvl="1"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 XXX, XXX, </a:t>
            </a: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0" lvl="1">
              <a:buClr>
                <a:schemeClr val="tx2"/>
              </a:buClr>
              <a:buSzPct val="100000"/>
            </a:pPr>
            <a:r>
              <a:rPr kumimoji="1" lang="ja-JP" altLang="en-US" sz="1400" dirty="0">
                <a:solidFill>
                  <a:schemeClr val="tx1"/>
                </a:solidFill>
                <a:latin typeface="Meiryo UI" panose="020B0604030504040204" pitchFamily="50" charset="-128"/>
                <a:ea typeface="Meiryo UI" panose="020B0604030504040204" pitchFamily="50" charset="-128"/>
              </a:rPr>
              <a:t>（上記の自己負担が会社全体のキャッシュフローに与える影響）</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108000" lvl="1">
              <a:buClr>
                <a:schemeClr val="tx2"/>
              </a:buClr>
              <a:buSzPct val="100000"/>
            </a:pPr>
            <a:endParaRPr kumimoji="1" lang="en-US" altLang="ja-JP" sz="1400" dirty="0">
              <a:solidFill>
                <a:schemeClr val="accent2">
                  <a:lumMod val="75000"/>
                </a:schemeClr>
              </a:solidFill>
              <a:latin typeface="Meiryo UI" panose="020B0604030504040204" pitchFamily="50" charset="-128"/>
              <a:ea typeface="Meiryo UI" panose="020B0604030504040204" pitchFamily="50" charset="-128"/>
            </a:endParaRPr>
          </a:p>
        </p:txBody>
      </p:sp>
      <p:sp>
        <p:nvSpPr>
          <p:cNvPr id="75" name="Title 1">
            <a:extLst>
              <a:ext uri="{FF2B5EF4-FFF2-40B4-BE49-F238E27FC236}">
                <a16:creationId xmlns:a16="http://schemas.microsoft.com/office/drawing/2014/main" id="{B0CD6EF9-B9A3-4EE4-A1FB-7F0DF6D7CDD1}"/>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1. </a:t>
            </a:r>
            <a:r>
              <a:rPr lang="ja-JP" altLang="en-US" sz="2000" dirty="0"/>
              <a:t>事業戦略・事業計画／</a:t>
            </a:r>
            <a:r>
              <a:rPr kumimoji="1" lang="ja-JP" altLang="en-US" sz="2000" dirty="0"/>
              <a:t>（</a:t>
            </a:r>
            <a:r>
              <a:rPr kumimoji="1" lang="en-US" altLang="ja-JP" sz="2000" dirty="0"/>
              <a:t>9</a:t>
            </a:r>
            <a:r>
              <a:rPr kumimoji="1" lang="ja-JP" altLang="en-US" sz="2000" dirty="0"/>
              <a:t>）将来の自立化に向けた計画</a:t>
            </a:r>
            <a:endParaRPr kumimoji="1" lang="en-US" sz="2000" dirty="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将来の自立化に向け、運営維持に係る経費は○○から調達する予定</a:t>
            </a:r>
            <a:endParaRPr kumimoji="1" lang="en-US" dirty="0">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CE87FDCE-842B-1EE6-F4B7-DF9768987364}"/>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必須</a:t>
            </a:r>
          </a:p>
        </p:txBody>
      </p:sp>
    </p:spTree>
    <p:extLst>
      <p:ext uri="{BB962C8B-B14F-4D97-AF65-F5344CB8AC3E}">
        <p14:creationId xmlns:p14="http://schemas.microsoft.com/office/powerpoint/2010/main" val="737510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1">
            <a:extLst>
              <a:ext uri="{FF2B5EF4-FFF2-40B4-BE49-F238E27FC236}">
                <a16:creationId xmlns:a16="http://schemas.microsoft.com/office/drawing/2014/main" id="{B0CD6EF9-B9A3-4EE4-A1FB-7F0DF6D7CDD1}"/>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1. </a:t>
            </a:r>
            <a:r>
              <a:rPr lang="ja-JP" altLang="en-US" sz="2000" dirty="0"/>
              <a:t>事業戦略・事業計画／</a:t>
            </a:r>
            <a:r>
              <a:rPr kumimoji="1" lang="ja-JP" altLang="en-US" sz="2000" dirty="0"/>
              <a:t>（</a:t>
            </a:r>
            <a:r>
              <a:rPr kumimoji="1" lang="en-US" altLang="ja-JP" sz="2000" dirty="0"/>
              <a:t>10</a:t>
            </a:r>
            <a:r>
              <a:rPr kumimoji="1" lang="ja-JP" altLang="en-US" sz="2000" dirty="0"/>
              <a:t>）需要家の巻き込みに向けた努力</a:t>
            </a:r>
            <a:endParaRPr kumimoji="1" lang="en-US" sz="2000" dirty="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初期段階では○○を行い、販売段階では</a:t>
            </a:r>
            <a:r>
              <a:rPr kumimoji="1" lang="en-US" altLang="ja-JP" dirty="0">
                <a:solidFill>
                  <a:schemeClr val="tx1"/>
                </a:solidFill>
              </a:rPr>
              <a:t>XX</a:t>
            </a:r>
            <a:r>
              <a:rPr kumimoji="1" lang="ja-JP" altLang="en-US" dirty="0">
                <a:solidFill>
                  <a:schemeClr val="tx1"/>
                </a:solidFill>
              </a:rPr>
              <a:t>を行うことで需要創出を目指す</a:t>
            </a:r>
            <a:endParaRPr kumimoji="1" lang="en-US" dirty="0">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6" name="正方形/長方形 5">
            <a:extLst>
              <a:ext uri="{FF2B5EF4-FFF2-40B4-BE49-F238E27FC236}">
                <a16:creationId xmlns:a16="http://schemas.microsoft.com/office/drawing/2014/main" id="{628E9233-7D2E-4503-E53D-792A5963D945}"/>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必須</a:t>
            </a:r>
          </a:p>
        </p:txBody>
      </p:sp>
      <p:sp>
        <p:nvSpPr>
          <p:cNvPr id="7" name="Rectangle 15">
            <a:extLst>
              <a:ext uri="{FF2B5EF4-FFF2-40B4-BE49-F238E27FC236}">
                <a16:creationId xmlns:a16="http://schemas.microsoft.com/office/drawing/2014/main" id="{8F361578-642C-B4CA-1338-C523A13323E8}"/>
              </a:ext>
            </a:extLst>
          </p:cNvPr>
          <p:cNvSpPr/>
          <p:nvPr/>
        </p:nvSpPr>
        <p:spPr>
          <a:xfrm>
            <a:off x="460345" y="1190316"/>
            <a:ext cx="11052000" cy="792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77800" indent="-177800"/>
            <a:r>
              <a:rPr lang="ja-JP" altLang="en-US" sz="1400" dirty="0">
                <a:solidFill>
                  <a:schemeClr val="tx1"/>
                </a:solidFill>
                <a:latin typeface="Meiryo UI" panose="020B0604030504040204" pitchFamily="50" charset="-128"/>
                <a:ea typeface="Meiryo UI" panose="020B0604030504040204" pitchFamily="50" charset="-128"/>
              </a:rPr>
              <a:t>・ </a:t>
            </a:r>
            <a:r>
              <a:rPr lang="ja-JP" altLang="en-US" sz="1400" i="1" dirty="0">
                <a:solidFill>
                  <a:schemeClr val="tx1"/>
                </a:solidFill>
                <a:latin typeface="Meiryo UI" panose="020B0604030504040204" pitchFamily="50" charset="-128"/>
                <a:ea typeface="Meiryo UI" panose="020B0604030504040204" pitchFamily="50" charset="-128"/>
              </a:rPr>
              <a:t>生産開始前の初期段階から、生産開始後までの需要家の巻き込みとして、想定顧客に対するアプローチ方法等を記載</a:t>
            </a:r>
            <a:endParaRPr lang="en-US" altLang="ja-JP" sz="1400" i="1" dirty="0">
              <a:solidFill>
                <a:schemeClr val="tx1"/>
              </a:solidFill>
              <a:latin typeface="Meiryo UI" panose="020B0604030504040204" pitchFamily="50" charset="-128"/>
              <a:ea typeface="Meiryo UI" panose="020B0604030504040204" pitchFamily="50" charset="-128"/>
            </a:endParaRPr>
          </a:p>
          <a:p>
            <a:pPr marL="177800" indent="-177800"/>
            <a:r>
              <a:rPr lang="ja-JP" altLang="en-US" sz="1400" i="1" dirty="0">
                <a:solidFill>
                  <a:schemeClr val="tx1"/>
                </a:solidFill>
                <a:latin typeface="Meiryo UI" panose="020B0604030504040204" pitchFamily="50" charset="-128"/>
                <a:ea typeface="Meiryo UI" panose="020B0604030504040204" pitchFamily="50" charset="-128"/>
              </a:rPr>
              <a:t>　（生産開始前後の潜在顧客へのニーズ調査等の初期アプローチや、販売段階における、流通・広告・価格・商品改良等の方策・工夫等を記載すること）</a:t>
            </a:r>
          </a:p>
        </p:txBody>
      </p:sp>
      <p:cxnSp>
        <p:nvCxnSpPr>
          <p:cNvPr id="8" name="Straight Connector 22">
            <a:extLst>
              <a:ext uri="{FF2B5EF4-FFF2-40B4-BE49-F238E27FC236}">
                <a16:creationId xmlns:a16="http://schemas.microsoft.com/office/drawing/2014/main" id="{A8C01D6B-8AC6-3212-44FE-A9AC15A45B89}"/>
              </a:ext>
            </a:extLst>
          </p:cNvPr>
          <p:cNvCxnSpPr>
            <a:cxnSpLocks/>
          </p:cNvCxnSpPr>
          <p:nvPr/>
        </p:nvCxnSpPr>
        <p:spPr>
          <a:xfrm>
            <a:off x="472569" y="2629805"/>
            <a:ext cx="1925398"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 name="TextBox 34">
            <a:extLst>
              <a:ext uri="{FF2B5EF4-FFF2-40B4-BE49-F238E27FC236}">
                <a16:creationId xmlns:a16="http://schemas.microsoft.com/office/drawing/2014/main" id="{D1A75179-2E38-6C68-DD25-19D55FD2859E}"/>
              </a:ext>
            </a:extLst>
          </p:cNvPr>
          <p:cNvSpPr txBox="1"/>
          <p:nvPr/>
        </p:nvSpPr>
        <p:spPr>
          <a:xfrm>
            <a:off x="472569" y="2251556"/>
            <a:ext cx="1925398"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アプローチ方法</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10" name="TextBox 39">
            <a:extLst>
              <a:ext uri="{FF2B5EF4-FFF2-40B4-BE49-F238E27FC236}">
                <a16:creationId xmlns:a16="http://schemas.microsoft.com/office/drawing/2014/main" id="{A58BFF93-076C-1F1C-070D-0F4048EB0351}"/>
              </a:ext>
            </a:extLst>
          </p:cNvPr>
          <p:cNvSpPr txBox="1"/>
          <p:nvPr/>
        </p:nvSpPr>
        <p:spPr>
          <a:xfrm>
            <a:off x="472569" y="2647332"/>
            <a:ext cx="1925398" cy="1044000"/>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Ｘ業</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11" name="TextBox 40">
            <a:extLst>
              <a:ext uri="{FF2B5EF4-FFF2-40B4-BE49-F238E27FC236}">
                <a16:creationId xmlns:a16="http://schemas.microsoft.com/office/drawing/2014/main" id="{62E258A6-6A10-8B81-7406-300E7473D075}"/>
              </a:ext>
            </a:extLst>
          </p:cNvPr>
          <p:cNvSpPr txBox="1"/>
          <p:nvPr/>
        </p:nvSpPr>
        <p:spPr>
          <a:xfrm>
            <a:off x="472569" y="3791027"/>
            <a:ext cx="1925398" cy="1044000"/>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Ｙ業</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12" name="TextBox 41">
            <a:extLst>
              <a:ext uri="{FF2B5EF4-FFF2-40B4-BE49-F238E27FC236}">
                <a16:creationId xmlns:a16="http://schemas.microsoft.com/office/drawing/2014/main" id="{C7B68B0A-3AF5-2A34-0F1D-F48938157184}"/>
              </a:ext>
            </a:extLst>
          </p:cNvPr>
          <p:cNvSpPr txBox="1"/>
          <p:nvPr/>
        </p:nvSpPr>
        <p:spPr>
          <a:xfrm>
            <a:off x="472569" y="4937837"/>
            <a:ext cx="1925398" cy="1044000"/>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Ｚ業</a:t>
            </a:r>
            <a:endParaRPr kumimoji="1" lang="en-US" sz="1400" dirty="0">
              <a:solidFill>
                <a:schemeClr val="tx1"/>
              </a:solidFill>
              <a:latin typeface="Meiryo UI" panose="020B0604030504040204" pitchFamily="50" charset="-128"/>
              <a:ea typeface="Meiryo UI" panose="020B0604030504040204" pitchFamily="50" charset="-128"/>
            </a:endParaRPr>
          </a:p>
        </p:txBody>
      </p:sp>
      <p:cxnSp>
        <p:nvCxnSpPr>
          <p:cNvPr id="2" name="Straight Connector 72">
            <a:extLst>
              <a:ext uri="{FF2B5EF4-FFF2-40B4-BE49-F238E27FC236}">
                <a16:creationId xmlns:a16="http://schemas.microsoft.com/office/drawing/2014/main" id="{02F0896B-FD04-0A20-7892-D80A69639E6D}"/>
              </a:ext>
            </a:extLst>
          </p:cNvPr>
          <p:cNvCxnSpPr>
            <a:cxnSpLocks/>
          </p:cNvCxnSpPr>
          <p:nvPr/>
        </p:nvCxnSpPr>
        <p:spPr>
          <a:xfrm>
            <a:off x="8683350" y="2629805"/>
            <a:ext cx="288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 name="TextBox 74">
            <a:extLst>
              <a:ext uri="{FF2B5EF4-FFF2-40B4-BE49-F238E27FC236}">
                <a16:creationId xmlns:a16="http://schemas.microsoft.com/office/drawing/2014/main" id="{9D9463AB-A2F9-0187-D783-7ECB74C1643A}"/>
              </a:ext>
            </a:extLst>
          </p:cNvPr>
          <p:cNvSpPr txBox="1"/>
          <p:nvPr/>
        </p:nvSpPr>
        <p:spPr>
          <a:xfrm>
            <a:off x="8683350" y="2647333"/>
            <a:ext cx="2880000" cy="1044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Ｘ業</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sp>
        <p:nvSpPr>
          <p:cNvPr id="4" name="TextBox 75">
            <a:extLst>
              <a:ext uri="{FF2B5EF4-FFF2-40B4-BE49-F238E27FC236}">
                <a16:creationId xmlns:a16="http://schemas.microsoft.com/office/drawing/2014/main" id="{67838509-0FD7-A76A-DA69-CFAEFD8A9556}"/>
              </a:ext>
            </a:extLst>
          </p:cNvPr>
          <p:cNvSpPr txBox="1"/>
          <p:nvPr/>
        </p:nvSpPr>
        <p:spPr>
          <a:xfrm>
            <a:off x="8683350" y="3791027"/>
            <a:ext cx="2880000" cy="1044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Ｙ業</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sp>
        <p:nvSpPr>
          <p:cNvPr id="5" name="TextBox 76">
            <a:extLst>
              <a:ext uri="{FF2B5EF4-FFF2-40B4-BE49-F238E27FC236}">
                <a16:creationId xmlns:a16="http://schemas.microsoft.com/office/drawing/2014/main" id="{933076EE-CB83-466E-FC76-37AA41315F80}"/>
              </a:ext>
            </a:extLst>
          </p:cNvPr>
          <p:cNvSpPr txBox="1"/>
          <p:nvPr/>
        </p:nvSpPr>
        <p:spPr>
          <a:xfrm>
            <a:off x="8683350" y="4937837"/>
            <a:ext cx="2880000" cy="1044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Ｚ業</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sp>
        <p:nvSpPr>
          <p:cNvPr id="13" name="TextBox 73">
            <a:extLst>
              <a:ext uri="{FF2B5EF4-FFF2-40B4-BE49-F238E27FC236}">
                <a16:creationId xmlns:a16="http://schemas.microsoft.com/office/drawing/2014/main" id="{FEDFBE2E-66CA-11AB-3E82-8DCACE2CB028}"/>
              </a:ext>
            </a:extLst>
          </p:cNvPr>
          <p:cNvSpPr txBox="1"/>
          <p:nvPr/>
        </p:nvSpPr>
        <p:spPr>
          <a:xfrm>
            <a:off x="8683350" y="2251556"/>
            <a:ext cx="2880000"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想定顧客</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19" name="二等辺三角形 18">
            <a:extLst>
              <a:ext uri="{FF2B5EF4-FFF2-40B4-BE49-F238E27FC236}">
                <a16:creationId xmlns:a16="http://schemas.microsoft.com/office/drawing/2014/main" id="{6F62D4A9-D3DA-FFB7-8213-4D57F0682BD3}"/>
              </a:ext>
            </a:extLst>
          </p:cNvPr>
          <p:cNvSpPr/>
          <p:nvPr/>
        </p:nvSpPr>
        <p:spPr>
          <a:xfrm rot="5400000">
            <a:off x="8200938" y="3078163"/>
            <a:ext cx="316709" cy="182342"/>
          </a:xfrm>
          <a:prstGeom prst="triangle">
            <a:avLst/>
          </a:prstGeom>
          <a:solidFill>
            <a:schemeClr val="bg1">
              <a:lumMod val="5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rgbClr val="575757"/>
              </a:solidFill>
              <a:latin typeface="Meiryo UI" panose="020B0604030504040204" pitchFamily="50" charset="-128"/>
              <a:ea typeface="Meiryo UI" panose="020B0604030504040204" pitchFamily="50" charset="-128"/>
            </a:endParaRPr>
          </a:p>
        </p:txBody>
      </p:sp>
      <p:sp>
        <p:nvSpPr>
          <p:cNvPr id="20" name="二等辺三角形 19">
            <a:extLst>
              <a:ext uri="{FF2B5EF4-FFF2-40B4-BE49-F238E27FC236}">
                <a16:creationId xmlns:a16="http://schemas.microsoft.com/office/drawing/2014/main" id="{4B9B92F0-F11A-D812-0A08-2C4C7AC74CD2}"/>
              </a:ext>
            </a:extLst>
          </p:cNvPr>
          <p:cNvSpPr/>
          <p:nvPr/>
        </p:nvSpPr>
        <p:spPr>
          <a:xfrm rot="5400000">
            <a:off x="8200938" y="4221857"/>
            <a:ext cx="316709" cy="182342"/>
          </a:xfrm>
          <a:prstGeom prst="triangle">
            <a:avLst/>
          </a:prstGeom>
          <a:solidFill>
            <a:schemeClr val="bg1">
              <a:lumMod val="5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rgbClr val="575757"/>
              </a:solidFill>
              <a:latin typeface="Meiryo UI" panose="020B0604030504040204" pitchFamily="50" charset="-128"/>
              <a:ea typeface="Meiryo UI" panose="020B0604030504040204" pitchFamily="50" charset="-128"/>
            </a:endParaRPr>
          </a:p>
        </p:txBody>
      </p:sp>
      <p:sp>
        <p:nvSpPr>
          <p:cNvPr id="21" name="二等辺三角形 20">
            <a:extLst>
              <a:ext uri="{FF2B5EF4-FFF2-40B4-BE49-F238E27FC236}">
                <a16:creationId xmlns:a16="http://schemas.microsoft.com/office/drawing/2014/main" id="{0129B73E-C921-1A44-B8D9-BAC48F456D14}"/>
              </a:ext>
            </a:extLst>
          </p:cNvPr>
          <p:cNvSpPr/>
          <p:nvPr/>
        </p:nvSpPr>
        <p:spPr>
          <a:xfrm rot="5400000">
            <a:off x="8200938" y="5368667"/>
            <a:ext cx="316709" cy="182342"/>
          </a:xfrm>
          <a:prstGeom prst="triangle">
            <a:avLst/>
          </a:prstGeom>
          <a:solidFill>
            <a:schemeClr val="bg1">
              <a:lumMod val="5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rgbClr val="575757"/>
              </a:solidFill>
              <a:latin typeface="Meiryo UI" panose="020B0604030504040204" pitchFamily="50" charset="-128"/>
              <a:ea typeface="Meiryo UI" panose="020B0604030504040204" pitchFamily="50" charset="-128"/>
            </a:endParaRPr>
          </a:p>
        </p:txBody>
      </p:sp>
      <p:cxnSp>
        <p:nvCxnSpPr>
          <p:cNvPr id="23" name="Straight Connector 22">
            <a:extLst>
              <a:ext uri="{FF2B5EF4-FFF2-40B4-BE49-F238E27FC236}">
                <a16:creationId xmlns:a16="http://schemas.microsoft.com/office/drawing/2014/main" id="{624C4D96-0B16-0F7E-B873-9EE71C3AB3DE}"/>
              </a:ext>
            </a:extLst>
          </p:cNvPr>
          <p:cNvCxnSpPr>
            <a:cxnSpLocks/>
          </p:cNvCxnSpPr>
          <p:nvPr/>
        </p:nvCxnSpPr>
        <p:spPr>
          <a:xfrm>
            <a:off x="2545952" y="2629805"/>
            <a:ext cx="5489283"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4" name="TextBox 34">
            <a:extLst>
              <a:ext uri="{FF2B5EF4-FFF2-40B4-BE49-F238E27FC236}">
                <a16:creationId xmlns:a16="http://schemas.microsoft.com/office/drawing/2014/main" id="{C033EA4F-64EA-5548-67C1-D1C6476DC5E6}"/>
              </a:ext>
            </a:extLst>
          </p:cNvPr>
          <p:cNvSpPr txBox="1"/>
          <p:nvPr/>
        </p:nvSpPr>
        <p:spPr>
          <a:xfrm>
            <a:off x="2545951" y="2251556"/>
            <a:ext cx="5489283"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アプローチ方法詳細</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25" name="TextBox 39">
            <a:extLst>
              <a:ext uri="{FF2B5EF4-FFF2-40B4-BE49-F238E27FC236}">
                <a16:creationId xmlns:a16="http://schemas.microsoft.com/office/drawing/2014/main" id="{F2A86FC0-3681-8FB7-5F34-B2B0704064C7}"/>
              </a:ext>
            </a:extLst>
          </p:cNvPr>
          <p:cNvSpPr txBox="1"/>
          <p:nvPr/>
        </p:nvSpPr>
        <p:spPr>
          <a:xfrm>
            <a:off x="2545951" y="2647332"/>
            <a:ext cx="5489283"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177800" indent="-177800">
              <a:buFont typeface="Arial" panose="020B0604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26" name="TextBox 40">
            <a:extLst>
              <a:ext uri="{FF2B5EF4-FFF2-40B4-BE49-F238E27FC236}">
                <a16:creationId xmlns:a16="http://schemas.microsoft.com/office/drawing/2014/main" id="{50F7C649-A787-4F21-94FC-8621312490E2}"/>
              </a:ext>
            </a:extLst>
          </p:cNvPr>
          <p:cNvSpPr txBox="1"/>
          <p:nvPr/>
        </p:nvSpPr>
        <p:spPr>
          <a:xfrm>
            <a:off x="2545951" y="3791027"/>
            <a:ext cx="5489283"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177800" indent="-177800">
              <a:buFont typeface="Arial" panose="020B0604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27" name="TextBox 41">
            <a:extLst>
              <a:ext uri="{FF2B5EF4-FFF2-40B4-BE49-F238E27FC236}">
                <a16:creationId xmlns:a16="http://schemas.microsoft.com/office/drawing/2014/main" id="{C501E249-DE9B-31C1-C707-A6A005E2C269}"/>
              </a:ext>
            </a:extLst>
          </p:cNvPr>
          <p:cNvSpPr txBox="1"/>
          <p:nvPr/>
        </p:nvSpPr>
        <p:spPr>
          <a:xfrm>
            <a:off x="2545951" y="4937837"/>
            <a:ext cx="5489283"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177800" indent="-177800">
              <a:buFont typeface="Arial" panose="020B0604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a:t>
            </a:r>
            <a:endParaRPr kumimoji="1" lang="en-US" sz="14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360056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881A0E1-14B5-4D9C-BBBF-29E074D2C905}"/>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1. </a:t>
            </a:r>
            <a:r>
              <a:rPr lang="ja-JP" altLang="en-US" sz="2000" dirty="0"/>
              <a:t>事業戦略・事業計画／</a:t>
            </a:r>
            <a:r>
              <a:rPr kumimoji="1" lang="ja-JP" altLang="en-US" sz="2000" dirty="0"/>
              <a:t>（</a:t>
            </a:r>
            <a:r>
              <a:rPr kumimoji="1" lang="en-US" altLang="ja-JP" sz="2000" dirty="0"/>
              <a:t>11</a:t>
            </a:r>
            <a:r>
              <a:rPr kumimoji="1" lang="ja-JP" altLang="en-US" sz="2000" dirty="0"/>
              <a:t>）想定されるリスク要因と対処方針　</a:t>
            </a:r>
            <a:r>
              <a:rPr kumimoji="1" lang="ja-JP" altLang="en-US" sz="2000" dirty="0">
                <a:solidFill>
                  <a:srgbClr val="FF0000"/>
                </a:solidFill>
              </a:rPr>
              <a:t>　</a:t>
            </a:r>
            <a:endParaRPr kumimoji="1" lang="en-US" sz="2000" dirty="0">
              <a:solidFill>
                <a:srgbClr val="FF0000"/>
              </a:solidFill>
            </a:endParaRPr>
          </a:p>
        </p:txBody>
      </p:sp>
      <p:sp>
        <p:nvSpPr>
          <p:cNvPr id="9" name="Title 1">
            <a:extLst>
              <a:ext uri="{FF2B5EF4-FFF2-40B4-BE49-F238E27FC236}">
                <a16:creationId xmlns:a16="http://schemas.microsoft.com/office/drawing/2014/main" id="{A97C579C-91F5-46B1-B49B-E09ECE3E2F2A}"/>
              </a:ext>
            </a:extLst>
          </p:cNvPr>
          <p:cNvSpPr txBox="1">
            <a:spLocks/>
          </p:cNvSpPr>
          <p:nvPr/>
        </p:nvSpPr>
        <p:spPr>
          <a:xfrm>
            <a:off x="328302" y="577389"/>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リスクに対して十分な対策を講じるが、○○等の事態に陥った場合には事業中止も検討</a:t>
            </a:r>
            <a:endParaRPr kumimoji="1" lang="en-US" dirty="0">
              <a:solidFill>
                <a:schemeClr val="tx1"/>
              </a:solidFill>
            </a:endParaRPr>
          </a:p>
        </p:txBody>
      </p:sp>
      <p:cxnSp>
        <p:nvCxnSpPr>
          <p:cNvPr id="10" name="直線コネクタ 9">
            <a:extLst>
              <a:ext uri="{FF2B5EF4-FFF2-40B4-BE49-F238E27FC236}">
                <a16:creationId xmlns:a16="http://schemas.microsoft.com/office/drawing/2014/main" id="{5FD6C540-0B85-4599-907B-897145D820EE}"/>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13" name="ee4pContent1">
            <a:extLst>
              <a:ext uri="{FF2B5EF4-FFF2-40B4-BE49-F238E27FC236}">
                <a16:creationId xmlns:a16="http://schemas.microsoft.com/office/drawing/2014/main" id="{1AC60B41-6D7C-43C2-B5AE-DF313F8C2BD2}"/>
              </a:ext>
            </a:extLst>
          </p:cNvPr>
          <p:cNvSpPr txBox="1"/>
          <p:nvPr/>
        </p:nvSpPr>
        <p:spPr>
          <a:xfrm>
            <a:off x="645898" y="1180142"/>
            <a:ext cx="10800000" cy="1087016"/>
          </a:xfrm>
          <a:prstGeom prst="rect">
            <a:avLst/>
          </a:prstGeom>
          <a:solidFill>
            <a:schemeClr val="bg1">
              <a:lumMod val="75000"/>
            </a:schemeClr>
          </a:solidFill>
          <a:ln w="9525" cap="rnd" cmpd="sng" algn="ctr">
            <a:noFill/>
            <a:prstDash val="solid"/>
            <a:round/>
            <a:headEnd type="none" w="med" len="med"/>
            <a:tailEnd type="none" w="med" len="med"/>
          </a:ln>
        </p:spPr>
        <p:txBody>
          <a:bodyPr vert="horz" wrap="square" lIns="0" tIns="0" rIns="0" bIns="0" rtlCol="0" anchor="ctr">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cs typeface="ＭＳ 明朝" panose="02020609040205080304" pitchFamily="17" charset="-128"/>
              </a:rPr>
              <a:t>提案にかかる事業について、技術・経済・社会等の面において、どのような事業化リスクが存在するかを記載（失敗した状況を仮定し、その要因を探る議論等を社内で実践いただくことは、事業の成功確率を高め、万一の場合の損失を最小化する上で効果的です）</a:t>
            </a:r>
            <a:endParaRPr lang="en-US" altLang="ja-JP" sz="1400" dirty="0">
              <a:latin typeface="Meiryo UI" panose="020B0604030504040204" pitchFamily="50" charset="-128"/>
              <a:ea typeface="Meiryo UI" panose="020B0604030504040204" pitchFamily="50" charset="-128"/>
              <a:cs typeface="ＭＳ 明朝" panose="02020609040205080304" pitchFamily="17" charset="-128"/>
            </a:endParaRPr>
          </a:p>
          <a:p>
            <a:pPr lvl="1">
              <a:buSzPct val="100000"/>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cs typeface="ＭＳ 明朝" panose="02020609040205080304" pitchFamily="17" charset="-128"/>
              </a:rPr>
              <a:t>さらに、それらへの対応策を十分に講じることを前提としつつ、どのような事態になった場合に事業を中止するかの判断基準についても</a:t>
            </a:r>
            <a:r>
              <a:rPr lang="ja-JP" altLang="en-US" sz="1400" b="1" u="sng" dirty="0">
                <a:latin typeface="Meiryo UI" panose="020B0604030504040204" pitchFamily="50" charset="-128"/>
                <a:ea typeface="Meiryo UI" panose="020B0604030504040204" pitchFamily="50" charset="-128"/>
                <a:cs typeface="ＭＳ 明朝" panose="02020609040205080304" pitchFamily="17" charset="-128"/>
              </a:rPr>
              <a:t>定量的な観点を含め</a:t>
            </a:r>
            <a:r>
              <a:rPr lang="ja-JP" altLang="en-US" sz="1400" dirty="0">
                <a:latin typeface="Meiryo UI" panose="020B0604030504040204" pitchFamily="50" charset="-128"/>
                <a:ea typeface="Meiryo UI" panose="020B0604030504040204" pitchFamily="50" charset="-128"/>
                <a:cs typeface="ＭＳ 明朝" panose="02020609040205080304" pitchFamily="17" charset="-128"/>
              </a:rPr>
              <a:t>記載すること</a:t>
            </a:r>
            <a:endParaRPr lang="en-US" altLang="ja-JP" sz="1400" dirty="0">
              <a:latin typeface="Meiryo UI" panose="020B0604030504040204" pitchFamily="50" charset="-128"/>
              <a:ea typeface="Meiryo UI" panose="020B0604030504040204" pitchFamily="50" charset="-128"/>
              <a:cs typeface="ＭＳ 明朝" panose="02020609040205080304" pitchFamily="17" charset="-128"/>
            </a:endParaRPr>
          </a:p>
        </p:txBody>
      </p:sp>
      <p:grpSp>
        <p:nvGrpSpPr>
          <p:cNvPr id="2" name="グループ化 1"/>
          <p:cNvGrpSpPr/>
          <p:nvPr/>
        </p:nvGrpSpPr>
        <p:grpSpPr>
          <a:xfrm>
            <a:off x="320663" y="2338439"/>
            <a:ext cx="3746512" cy="800378"/>
            <a:chOff x="320663" y="1957439"/>
            <a:chExt cx="3600000" cy="800378"/>
          </a:xfrm>
        </p:grpSpPr>
        <p:sp>
          <p:nvSpPr>
            <p:cNvPr id="12" name="ee4pHeader1">
              <a:extLst>
                <a:ext uri="{FF2B5EF4-FFF2-40B4-BE49-F238E27FC236}">
                  <a16:creationId xmlns:a16="http://schemas.microsoft.com/office/drawing/2014/main" id="{48B89FDA-E844-4A84-8624-9AA518243AC0}"/>
                </a:ext>
              </a:extLst>
            </p:cNvPr>
            <p:cNvSpPr txBox="1"/>
            <p:nvPr/>
          </p:nvSpPr>
          <p:spPr>
            <a:xfrm>
              <a:off x="323665" y="1957439"/>
              <a:ext cx="3581585" cy="276982"/>
            </a:xfrm>
            <a:prstGeom prst="rect">
              <a:avLst/>
            </a:prstGeom>
            <a:noFill/>
            <a:ln cap="rnd">
              <a:noFill/>
            </a:ln>
          </p:spPr>
          <p:txBody>
            <a:bodyPr wrap="square" lIns="0" tIns="0" rIns="0" bIns="0" rtlCol="0" anchor="b" anchorCtr="0">
              <a:noAutofit/>
            </a:bodyPr>
            <a:lstStyle/>
            <a:p>
              <a:pPr marL="0" lvl="3"/>
              <a:r>
                <a:rPr lang="zh-TW" altLang="en-US" sz="1600" dirty="0">
                  <a:solidFill>
                    <a:schemeClr val="tx2"/>
                  </a:solidFill>
                  <a:latin typeface="Meiryo UI" panose="020B0604030504040204" pitchFamily="50" charset="-128"/>
                  <a:ea typeface="Meiryo UI" panose="020B0604030504040204" pitchFamily="50" charset="-128"/>
                </a:rPr>
                <a:t>本事業</a:t>
              </a:r>
              <a:r>
                <a:rPr lang="ja-JP" altLang="en-US" sz="1600" dirty="0">
                  <a:solidFill>
                    <a:schemeClr val="tx2"/>
                  </a:solidFill>
                  <a:latin typeface="Meiryo UI" panose="020B0604030504040204" pitchFamily="50" charset="-128"/>
                  <a:ea typeface="Meiryo UI" panose="020B0604030504040204" pitchFamily="50" charset="-128"/>
                </a:rPr>
                <a:t>実施における技術リスクと対応</a:t>
              </a:r>
              <a:endParaRPr lang="en-US" sz="1600" dirty="0">
                <a:solidFill>
                  <a:schemeClr val="tx2"/>
                </a:solidFill>
                <a:latin typeface="Meiryo UI" panose="020B0604030504040204" pitchFamily="50" charset="-128"/>
                <a:ea typeface="Meiryo UI" panose="020B0604030504040204" pitchFamily="50" charset="-128"/>
              </a:endParaRPr>
            </a:p>
          </p:txBody>
        </p:sp>
        <p:cxnSp>
          <p:nvCxnSpPr>
            <p:cNvPr id="14" name="Straight Connector 83">
              <a:extLst>
                <a:ext uri="{FF2B5EF4-FFF2-40B4-BE49-F238E27FC236}">
                  <a16:creationId xmlns:a16="http://schemas.microsoft.com/office/drawing/2014/main" id="{A8023DAF-5AFC-4CFE-BA7D-0A6AFFC6F7B5}"/>
                </a:ext>
              </a:extLst>
            </p:cNvPr>
            <p:cNvCxnSpPr/>
            <p:nvPr/>
          </p:nvCxnSpPr>
          <p:spPr>
            <a:xfrm>
              <a:off x="320663" y="2272971"/>
              <a:ext cx="360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6" name="ee4pContent3">
              <a:extLst>
                <a:ext uri="{FF2B5EF4-FFF2-40B4-BE49-F238E27FC236}">
                  <a16:creationId xmlns:a16="http://schemas.microsoft.com/office/drawing/2014/main" id="{3D8FEA42-F236-4785-AEA3-877E079652FC}"/>
                </a:ext>
              </a:extLst>
            </p:cNvPr>
            <p:cNvSpPr txBox="1"/>
            <p:nvPr/>
          </p:nvSpPr>
          <p:spPr>
            <a:xfrm>
              <a:off x="320663" y="2466665"/>
              <a:ext cx="3600000" cy="29115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en-US" altLang="ja-JP" sz="1400" dirty="0">
                  <a:latin typeface="Meiryo UI" panose="020B0604030504040204" pitchFamily="50" charset="-128"/>
                  <a:ea typeface="Meiryo UI" panose="020B0604030504040204" pitchFamily="50" charset="-128"/>
                </a:rPr>
                <a:t>XXX</a:t>
              </a:r>
              <a:r>
                <a:rPr kumimoji="1" lang="ja-JP" altLang="en-US" sz="1400" dirty="0">
                  <a:latin typeface="Meiryo UI" panose="020B0604030504040204" pitchFamily="50" charset="-128"/>
                  <a:ea typeface="Meiryo UI" panose="020B0604030504040204" pitchFamily="50" charset="-128"/>
                </a:rPr>
                <a:t>によるリスク</a:t>
              </a:r>
              <a:endParaRPr kumimoji="1" lang="en-US" altLang="ja-JP" sz="1400" dirty="0">
                <a:latin typeface="Meiryo UI" panose="020B0604030504040204" pitchFamily="50" charset="-128"/>
                <a:ea typeface="Meiryo UI" panose="020B0604030504040204" pitchFamily="50" charset="-128"/>
              </a:endParaRPr>
            </a:p>
            <a:p>
              <a:pPr marL="108000" lvl="1" indent="0">
                <a:buSzPct val="100000"/>
                <a:buNone/>
              </a:pPr>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XXX</a:t>
              </a:r>
              <a:r>
                <a:rPr kumimoji="1" lang="ja-JP" altLang="en-US" sz="1400" dirty="0">
                  <a:latin typeface="Meiryo UI" panose="020B0604030504040204" pitchFamily="50" charset="-128"/>
                  <a:ea typeface="Meiryo UI" panose="020B0604030504040204" pitchFamily="50" charset="-128"/>
                </a:rPr>
                <a:t>等を実施</a:t>
              </a:r>
              <a:endParaRPr kumimoji="1" lang="en-US" altLang="ja-JP" sz="1400" dirty="0">
                <a:latin typeface="Meiryo UI" panose="020B0604030504040204" pitchFamily="50" charset="-128"/>
                <a:ea typeface="Meiryo UI" panose="020B0604030504040204" pitchFamily="50" charset="-128"/>
              </a:endParaRPr>
            </a:p>
          </p:txBody>
        </p:sp>
      </p:grpSp>
      <p:grpSp>
        <p:nvGrpSpPr>
          <p:cNvPr id="17" name="グループ化 16"/>
          <p:cNvGrpSpPr/>
          <p:nvPr/>
        </p:nvGrpSpPr>
        <p:grpSpPr>
          <a:xfrm>
            <a:off x="4311637" y="2338439"/>
            <a:ext cx="3794137" cy="800378"/>
            <a:chOff x="320663" y="1957439"/>
            <a:chExt cx="3600000" cy="800378"/>
          </a:xfrm>
        </p:grpSpPr>
        <p:sp>
          <p:nvSpPr>
            <p:cNvPr id="18" name="ee4pHeader1">
              <a:extLst>
                <a:ext uri="{FF2B5EF4-FFF2-40B4-BE49-F238E27FC236}">
                  <a16:creationId xmlns:a16="http://schemas.microsoft.com/office/drawing/2014/main" id="{48B89FDA-E844-4A84-8624-9AA518243AC0}"/>
                </a:ext>
              </a:extLst>
            </p:cNvPr>
            <p:cNvSpPr txBox="1"/>
            <p:nvPr/>
          </p:nvSpPr>
          <p:spPr>
            <a:xfrm>
              <a:off x="323665" y="1957439"/>
              <a:ext cx="3581585" cy="276982"/>
            </a:xfrm>
            <a:prstGeom prst="rect">
              <a:avLst/>
            </a:prstGeom>
            <a:noFill/>
            <a:ln cap="rnd">
              <a:noFill/>
            </a:ln>
          </p:spPr>
          <p:txBody>
            <a:bodyPr wrap="square" lIns="0" tIns="0" rIns="0" bIns="0" rtlCol="0" anchor="b" anchorCtr="0">
              <a:noAutofit/>
            </a:bodyPr>
            <a:lstStyle/>
            <a:p>
              <a:pPr marL="0" lvl="3"/>
              <a:r>
                <a:rPr lang="ja-JP" altLang="en-US" sz="1600" dirty="0">
                  <a:solidFill>
                    <a:schemeClr val="tx2"/>
                  </a:solidFill>
                  <a:latin typeface="Meiryo UI" panose="020B0604030504040204" pitchFamily="50" charset="-128"/>
                  <a:ea typeface="Meiryo UI" panose="020B0604030504040204" pitchFamily="50" charset="-128"/>
                </a:rPr>
                <a:t>商用化（経済社会）におけるリスクと対応</a:t>
              </a:r>
              <a:endParaRPr lang="en-US" sz="1600" dirty="0">
                <a:solidFill>
                  <a:schemeClr val="tx2"/>
                </a:solidFill>
                <a:latin typeface="Meiryo UI" panose="020B0604030504040204" pitchFamily="50" charset="-128"/>
                <a:ea typeface="Meiryo UI" panose="020B0604030504040204" pitchFamily="50" charset="-128"/>
              </a:endParaRPr>
            </a:p>
          </p:txBody>
        </p:sp>
        <p:cxnSp>
          <p:nvCxnSpPr>
            <p:cNvPr id="19" name="Straight Connector 83">
              <a:extLst>
                <a:ext uri="{FF2B5EF4-FFF2-40B4-BE49-F238E27FC236}">
                  <a16:creationId xmlns:a16="http://schemas.microsoft.com/office/drawing/2014/main" id="{A8023DAF-5AFC-4CFE-BA7D-0A6AFFC6F7B5}"/>
                </a:ext>
              </a:extLst>
            </p:cNvPr>
            <p:cNvCxnSpPr/>
            <p:nvPr/>
          </p:nvCxnSpPr>
          <p:spPr>
            <a:xfrm>
              <a:off x="320663" y="2272971"/>
              <a:ext cx="360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0" name="ee4pContent3">
              <a:extLst>
                <a:ext uri="{FF2B5EF4-FFF2-40B4-BE49-F238E27FC236}">
                  <a16:creationId xmlns:a16="http://schemas.microsoft.com/office/drawing/2014/main" id="{3D8FEA42-F236-4785-AEA3-877E079652FC}"/>
                </a:ext>
              </a:extLst>
            </p:cNvPr>
            <p:cNvSpPr txBox="1"/>
            <p:nvPr/>
          </p:nvSpPr>
          <p:spPr>
            <a:xfrm>
              <a:off x="320663" y="2466665"/>
              <a:ext cx="3600000" cy="29115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en-US" altLang="ja-JP" sz="1400" dirty="0">
                  <a:latin typeface="Meiryo UI" panose="020B0604030504040204" pitchFamily="50" charset="-128"/>
                  <a:ea typeface="Meiryo UI" panose="020B0604030504040204" pitchFamily="50" charset="-128"/>
                </a:rPr>
                <a:t>XXX</a:t>
              </a:r>
              <a:r>
                <a:rPr kumimoji="1" lang="ja-JP" altLang="en-US" sz="1400" dirty="0">
                  <a:latin typeface="Meiryo UI" panose="020B0604030504040204" pitchFamily="50" charset="-128"/>
                  <a:ea typeface="Meiryo UI" panose="020B0604030504040204" pitchFamily="50" charset="-128"/>
                </a:rPr>
                <a:t>によるリスク</a:t>
              </a:r>
              <a:endParaRPr kumimoji="1" lang="en-US" altLang="ja-JP" sz="1400" dirty="0">
                <a:latin typeface="Meiryo UI" panose="020B0604030504040204" pitchFamily="50" charset="-128"/>
                <a:ea typeface="Meiryo UI" panose="020B0604030504040204" pitchFamily="50" charset="-128"/>
              </a:endParaRPr>
            </a:p>
            <a:p>
              <a:pPr marL="108000" lvl="1" indent="0">
                <a:buSzPct val="100000"/>
                <a:buNone/>
              </a:pPr>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XXX</a:t>
              </a:r>
              <a:r>
                <a:rPr kumimoji="1" lang="ja-JP" altLang="en-US" sz="1400" dirty="0">
                  <a:latin typeface="Meiryo UI" panose="020B0604030504040204" pitchFamily="50" charset="-128"/>
                  <a:ea typeface="Meiryo UI" panose="020B0604030504040204" pitchFamily="50" charset="-128"/>
                </a:rPr>
                <a:t>等を実施</a:t>
              </a:r>
              <a:endParaRPr kumimoji="1" lang="en-US" altLang="ja-JP" sz="1400" dirty="0">
                <a:latin typeface="Meiryo UI" panose="020B0604030504040204" pitchFamily="50" charset="-128"/>
                <a:ea typeface="Meiryo UI" panose="020B0604030504040204" pitchFamily="50" charset="-128"/>
              </a:endParaRPr>
            </a:p>
          </p:txBody>
        </p:sp>
      </p:grpSp>
      <p:grpSp>
        <p:nvGrpSpPr>
          <p:cNvPr id="21" name="グループ化 20"/>
          <p:cNvGrpSpPr/>
          <p:nvPr/>
        </p:nvGrpSpPr>
        <p:grpSpPr>
          <a:xfrm>
            <a:off x="8321028" y="2338439"/>
            <a:ext cx="3714972" cy="800378"/>
            <a:chOff x="320663" y="1957439"/>
            <a:chExt cx="3600000" cy="800378"/>
          </a:xfrm>
        </p:grpSpPr>
        <p:sp>
          <p:nvSpPr>
            <p:cNvPr id="22" name="ee4pHeader1">
              <a:extLst>
                <a:ext uri="{FF2B5EF4-FFF2-40B4-BE49-F238E27FC236}">
                  <a16:creationId xmlns:a16="http://schemas.microsoft.com/office/drawing/2014/main" id="{48B89FDA-E844-4A84-8624-9AA518243AC0}"/>
                </a:ext>
              </a:extLst>
            </p:cNvPr>
            <p:cNvSpPr txBox="1"/>
            <p:nvPr/>
          </p:nvSpPr>
          <p:spPr>
            <a:xfrm>
              <a:off x="323665" y="1957439"/>
              <a:ext cx="3581585" cy="276982"/>
            </a:xfrm>
            <a:prstGeom prst="rect">
              <a:avLst/>
            </a:prstGeom>
            <a:noFill/>
            <a:ln cap="rnd">
              <a:noFill/>
            </a:ln>
          </p:spPr>
          <p:txBody>
            <a:bodyPr wrap="square" lIns="0" tIns="0" rIns="0" bIns="0" rtlCol="0" anchor="b" anchorCtr="0">
              <a:noAutofit/>
            </a:bodyPr>
            <a:lstStyle/>
            <a:p>
              <a:pPr marL="0" lvl="3"/>
              <a:r>
                <a:rPr lang="ja-JP" altLang="en-US" sz="1600" dirty="0">
                  <a:solidFill>
                    <a:schemeClr val="tx2"/>
                  </a:solidFill>
                  <a:latin typeface="Meiryo UI" panose="020B0604030504040204" pitchFamily="50" charset="-128"/>
                  <a:ea typeface="Meiryo UI" panose="020B0604030504040204" pitchFamily="50" charset="-128"/>
                </a:rPr>
                <a:t>その他（自然災害等）のリスクと対応</a:t>
              </a:r>
              <a:endParaRPr lang="en-US" sz="1600" dirty="0">
                <a:solidFill>
                  <a:schemeClr val="tx2"/>
                </a:solidFill>
                <a:latin typeface="Meiryo UI" panose="020B0604030504040204" pitchFamily="50" charset="-128"/>
                <a:ea typeface="Meiryo UI" panose="020B0604030504040204" pitchFamily="50" charset="-128"/>
              </a:endParaRPr>
            </a:p>
          </p:txBody>
        </p:sp>
        <p:cxnSp>
          <p:nvCxnSpPr>
            <p:cNvPr id="23" name="Straight Connector 83">
              <a:extLst>
                <a:ext uri="{FF2B5EF4-FFF2-40B4-BE49-F238E27FC236}">
                  <a16:creationId xmlns:a16="http://schemas.microsoft.com/office/drawing/2014/main" id="{A8023DAF-5AFC-4CFE-BA7D-0A6AFFC6F7B5}"/>
                </a:ext>
              </a:extLst>
            </p:cNvPr>
            <p:cNvCxnSpPr/>
            <p:nvPr/>
          </p:nvCxnSpPr>
          <p:spPr>
            <a:xfrm>
              <a:off x="320663" y="2272971"/>
              <a:ext cx="360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4" name="ee4pContent3">
              <a:extLst>
                <a:ext uri="{FF2B5EF4-FFF2-40B4-BE49-F238E27FC236}">
                  <a16:creationId xmlns:a16="http://schemas.microsoft.com/office/drawing/2014/main" id="{3D8FEA42-F236-4785-AEA3-877E079652FC}"/>
                </a:ext>
              </a:extLst>
            </p:cNvPr>
            <p:cNvSpPr txBox="1"/>
            <p:nvPr/>
          </p:nvSpPr>
          <p:spPr>
            <a:xfrm>
              <a:off x="320663" y="2466665"/>
              <a:ext cx="3600000" cy="29115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en-US" altLang="ja-JP" sz="1400" dirty="0">
                  <a:latin typeface="Meiryo UI" panose="020B0604030504040204" pitchFamily="50" charset="-128"/>
                  <a:ea typeface="Meiryo UI" panose="020B0604030504040204" pitchFamily="50" charset="-128"/>
                </a:rPr>
                <a:t>XXX</a:t>
              </a:r>
              <a:r>
                <a:rPr kumimoji="1" lang="ja-JP" altLang="en-US" sz="1400" dirty="0">
                  <a:latin typeface="Meiryo UI" panose="020B0604030504040204" pitchFamily="50" charset="-128"/>
                  <a:ea typeface="Meiryo UI" panose="020B0604030504040204" pitchFamily="50" charset="-128"/>
                </a:rPr>
                <a:t>によるリスク</a:t>
              </a:r>
              <a:endParaRPr kumimoji="1" lang="en-US" altLang="ja-JP" sz="1400" dirty="0">
                <a:latin typeface="Meiryo UI" panose="020B0604030504040204" pitchFamily="50" charset="-128"/>
                <a:ea typeface="Meiryo UI" panose="020B0604030504040204" pitchFamily="50" charset="-128"/>
              </a:endParaRPr>
            </a:p>
            <a:p>
              <a:pPr marL="108000" lvl="1" indent="0">
                <a:buSzPct val="100000"/>
                <a:buNone/>
              </a:pPr>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XXX</a:t>
              </a:r>
              <a:r>
                <a:rPr kumimoji="1" lang="ja-JP" altLang="en-US" sz="1400" dirty="0">
                  <a:latin typeface="Meiryo UI" panose="020B0604030504040204" pitchFamily="50" charset="-128"/>
                  <a:ea typeface="Meiryo UI" panose="020B0604030504040204" pitchFamily="50" charset="-128"/>
                </a:rPr>
                <a:t>等を実施</a:t>
              </a:r>
              <a:endParaRPr kumimoji="1" lang="en-US" altLang="ja-JP" sz="1400" dirty="0">
                <a:latin typeface="Meiryo UI" panose="020B0604030504040204" pitchFamily="50" charset="-128"/>
                <a:ea typeface="Meiryo UI" panose="020B0604030504040204" pitchFamily="50" charset="-128"/>
              </a:endParaRPr>
            </a:p>
          </p:txBody>
        </p:sp>
      </p:grpSp>
      <p:cxnSp>
        <p:nvCxnSpPr>
          <p:cNvPr id="25" name="Straight Connector 40">
            <a:extLst>
              <a:ext uri="{FF2B5EF4-FFF2-40B4-BE49-F238E27FC236}">
                <a16:creationId xmlns:a16="http://schemas.microsoft.com/office/drawing/2014/main" id="{2334EE2D-2D28-44C6-AD4B-1E81EB3CDEFB}"/>
              </a:ext>
            </a:extLst>
          </p:cNvPr>
          <p:cNvCxnSpPr>
            <a:cxnSpLocks/>
          </p:cNvCxnSpPr>
          <p:nvPr/>
        </p:nvCxnSpPr>
        <p:spPr>
          <a:xfrm flipH="1" flipV="1">
            <a:off x="796926" y="5373625"/>
            <a:ext cx="10484826" cy="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sp>
        <p:nvSpPr>
          <p:cNvPr id="29" name="Rectangle 43">
            <a:extLst>
              <a:ext uri="{FF2B5EF4-FFF2-40B4-BE49-F238E27FC236}">
                <a16:creationId xmlns:a16="http://schemas.microsoft.com/office/drawing/2014/main" id="{21E1FCBA-91BA-4C86-B005-F67049A83054}"/>
              </a:ext>
            </a:extLst>
          </p:cNvPr>
          <p:cNvSpPr/>
          <p:nvPr/>
        </p:nvSpPr>
        <p:spPr>
          <a:xfrm>
            <a:off x="796926" y="5492114"/>
            <a:ext cx="10484826" cy="994411"/>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marL="285750" indent="-285750">
              <a:buClr>
                <a:schemeClr val="tx1"/>
              </a:buClr>
              <a:buFont typeface="Wingdings" panose="05000000000000000000" pitchFamily="2" charset="2"/>
              <a:buChar char="l"/>
            </a:pPr>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ja-JP" altLang="en-US" sz="1400" dirty="0">
                <a:solidFill>
                  <a:srgbClr val="FF0000"/>
                </a:solidFill>
                <a:latin typeface="Meiryo UI" panose="020B0604030504040204" pitchFamily="50" charset="-128"/>
                <a:ea typeface="Meiryo UI" panose="020B0604030504040204" pitchFamily="50" charset="-128"/>
              </a:rPr>
              <a:t>事業期間が３年以上の場合は必須</a:t>
            </a:r>
            <a:r>
              <a:rPr kumimoji="1" lang="en-US" altLang="ja-JP" sz="1400" dirty="0">
                <a:solidFill>
                  <a:srgbClr val="FF0000"/>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事業中止の判断基準（定量的な基準を含む）：　</a:t>
            </a: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4D06784F-65A6-5FD7-0213-2B272D92EA6E}"/>
              </a:ext>
            </a:extLst>
          </p:cNvPr>
          <p:cNvSpPr/>
          <p:nvPr/>
        </p:nvSpPr>
        <p:spPr>
          <a:xfrm>
            <a:off x="11152486" y="85758"/>
            <a:ext cx="953793" cy="324000"/>
          </a:xfrm>
          <a:prstGeom prst="rect">
            <a:avLst/>
          </a:prstGeom>
          <a:ln w="28575">
            <a:solidFill>
              <a:schemeClr val="bg1">
                <a:lumMod val="65000"/>
              </a:schemeClr>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該当者</a:t>
            </a:r>
          </a:p>
        </p:txBody>
      </p:sp>
      <p:grpSp>
        <p:nvGrpSpPr>
          <p:cNvPr id="3" name="Group 41">
            <a:extLst>
              <a:ext uri="{FF2B5EF4-FFF2-40B4-BE49-F238E27FC236}">
                <a16:creationId xmlns:a16="http://schemas.microsoft.com/office/drawing/2014/main" id="{74705407-1A0F-B987-1AB5-7479095C3B6C}"/>
              </a:ext>
            </a:extLst>
          </p:cNvPr>
          <p:cNvGrpSpPr/>
          <p:nvPr/>
        </p:nvGrpSpPr>
        <p:grpSpPr>
          <a:xfrm rot="16200000" flipH="1">
            <a:off x="5816074" y="5277930"/>
            <a:ext cx="216000" cy="216000"/>
            <a:chOff x="5937564" y="3833745"/>
            <a:chExt cx="306171" cy="306910"/>
          </a:xfrm>
        </p:grpSpPr>
        <p:sp>
          <p:nvSpPr>
            <p:cNvPr id="4" name="Freeform 94">
              <a:extLst>
                <a:ext uri="{FF2B5EF4-FFF2-40B4-BE49-F238E27FC236}">
                  <a16:creationId xmlns:a16="http://schemas.microsoft.com/office/drawing/2014/main" id="{34C15BD6-FFC1-BE9F-22D3-D4AB51B02088}"/>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5" name="Freeform 95">
              <a:extLst>
                <a:ext uri="{FF2B5EF4-FFF2-40B4-BE49-F238E27FC236}">
                  <a16:creationId xmlns:a16="http://schemas.microsoft.com/office/drawing/2014/main" id="{07F501A6-C5D5-FC40-F342-CB6F0D15A2FE}"/>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grpSp>
      <p:sp>
        <p:nvSpPr>
          <p:cNvPr id="6" name="吹き出し: 四角形 48">
            <a:extLst>
              <a:ext uri="{FF2B5EF4-FFF2-40B4-BE49-F238E27FC236}">
                <a16:creationId xmlns:a16="http://schemas.microsoft.com/office/drawing/2014/main" id="{60B36C7C-5AA8-8292-A100-03DCE7239C92}"/>
              </a:ext>
            </a:extLst>
          </p:cNvPr>
          <p:cNvSpPr/>
          <p:nvPr/>
        </p:nvSpPr>
        <p:spPr>
          <a:xfrm flipH="1">
            <a:off x="9797718" y="9830"/>
            <a:ext cx="1378350" cy="622562"/>
          </a:xfrm>
          <a:prstGeom prst="wedgeRectCallout">
            <a:avLst>
              <a:gd name="adj1" fmla="val 49946"/>
              <a:gd name="adj2" fmla="val -20"/>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200" dirty="0">
                <a:solidFill>
                  <a:srgbClr val="FF0000"/>
                </a:solidFill>
                <a:latin typeface="Meiryo UI" panose="020B0604030504040204" pitchFamily="50" charset="-128"/>
                <a:ea typeface="Meiryo UI" panose="020B0604030504040204" pitchFamily="50" charset="-128"/>
              </a:rPr>
              <a:t>※</a:t>
            </a:r>
            <a:r>
              <a:rPr kumimoji="1" lang="ja-JP" altLang="en-US" sz="1200" dirty="0">
                <a:solidFill>
                  <a:srgbClr val="FF0000"/>
                </a:solidFill>
                <a:latin typeface="Meiryo UI" panose="020B0604030504040204" pitchFamily="50" charset="-128"/>
                <a:ea typeface="Meiryo UI" panose="020B0604030504040204" pitchFamily="50" charset="-128"/>
              </a:rPr>
              <a:t>事業期間が２年以内の場合は不要</a:t>
            </a:r>
            <a:endParaRPr kumimoji="1" lang="en-US" altLang="ja-JP" sz="1050"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49831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7C069A-96FF-4DC6-B902-B9C519ABB687}"/>
              </a:ext>
            </a:extLst>
          </p:cNvPr>
          <p:cNvSpPr/>
          <p:nvPr>
            <p:custDataLst>
              <p:tags r:id="rId2"/>
            </p:custDataLst>
          </p:nvPr>
        </p:nvSpPr>
        <p:spPr>
          <a:xfrm>
            <a:off x="1256462" y="1827160"/>
            <a:ext cx="9634846" cy="320368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274320" rIns="274320" bIns="137160" numCol="1" spcCol="0" rtlCol="0" fromWordArt="0" anchor="ctr" anchorCtr="0" forceAA="0" compatLnSpc="1">
            <a:prstTxWarp prst="textNoShape">
              <a:avLst/>
            </a:prstTxWarp>
            <a:noAutofit/>
          </a:bodyPr>
          <a:lstStyle/>
          <a:p>
            <a:pPr algn="ctr">
              <a:lnSpc>
                <a:spcPts val="6000"/>
              </a:lnSpc>
            </a:pPr>
            <a:r>
              <a:rPr kumimoji="1" lang="ja-JP" altLang="en-US" sz="5400" dirty="0">
                <a:solidFill>
                  <a:srgbClr val="FFFFFF"/>
                </a:solidFill>
                <a:latin typeface="Meiryo UI" panose="020B0604030504040204" pitchFamily="50" charset="-128"/>
                <a:ea typeface="Meiryo UI" panose="020B0604030504040204" pitchFamily="50" charset="-128"/>
              </a:rPr>
              <a:t>２．排出削減への貢献</a:t>
            </a:r>
            <a:endParaRPr kumimoji="1" lang="en-US" sz="5400" dirty="0">
              <a:solidFill>
                <a:srgbClr val="FFFFFF"/>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791EC0B3-2F6E-537C-4BC8-85F7F3BFB406}"/>
              </a:ext>
            </a:extLst>
          </p:cNvPr>
          <p:cNvSpPr txBox="1"/>
          <p:nvPr/>
        </p:nvSpPr>
        <p:spPr>
          <a:xfrm>
            <a:off x="5155473" y="4624925"/>
            <a:ext cx="1680755" cy="13062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3600" dirty="0">
                <a:solidFill>
                  <a:schemeClr val="bg1"/>
                </a:solidFill>
                <a:latin typeface="Meiryo UI" panose="020B0604030504040204" pitchFamily="50" charset="-128"/>
                <a:ea typeface="Meiryo UI" panose="020B0604030504040204" pitchFamily="50" charset="-128"/>
              </a:rPr>
              <a:t>提案事業名</a:t>
            </a:r>
            <a:br>
              <a:rPr kumimoji="1" lang="en-US" altLang="ja-JP" sz="3600" dirty="0">
                <a:solidFill>
                  <a:schemeClr val="bg1"/>
                </a:solidFill>
                <a:latin typeface="Meiryo UI" panose="020B0604030504040204" pitchFamily="50" charset="-128"/>
                <a:ea typeface="Meiryo UI" panose="020B0604030504040204" pitchFamily="50" charset="-128"/>
              </a:rPr>
            </a:br>
            <a:r>
              <a:rPr kumimoji="1" lang="ja-JP" altLang="en-US" sz="3600" dirty="0">
                <a:solidFill>
                  <a:schemeClr val="bg1"/>
                </a:solidFill>
                <a:latin typeface="Meiryo UI" panose="020B0604030504040204" pitchFamily="50" charset="-128"/>
                <a:ea typeface="Meiryo UI" panose="020B0604030504040204" pitchFamily="50" charset="-128"/>
              </a:rPr>
              <a:t>提案者名</a:t>
            </a:r>
          </a:p>
        </p:txBody>
      </p:sp>
      <p:sp>
        <p:nvSpPr>
          <p:cNvPr id="4" name="吹き出し: 四角形 48">
            <a:extLst>
              <a:ext uri="{FF2B5EF4-FFF2-40B4-BE49-F238E27FC236}">
                <a16:creationId xmlns:a16="http://schemas.microsoft.com/office/drawing/2014/main" id="{C1288A21-173C-53FA-0A41-782143441F4B}"/>
              </a:ext>
            </a:extLst>
          </p:cNvPr>
          <p:cNvSpPr/>
          <p:nvPr/>
        </p:nvSpPr>
        <p:spPr>
          <a:xfrm flipH="1">
            <a:off x="8653804" y="94269"/>
            <a:ext cx="3434499" cy="754144"/>
          </a:xfrm>
          <a:prstGeom prst="wedgeRectCallout">
            <a:avLst>
              <a:gd name="adj1" fmla="val 49946"/>
              <a:gd name="adj2" fmla="val -20"/>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dirty="0">
                <a:solidFill>
                  <a:schemeClr val="tx1"/>
                </a:solidFill>
                <a:latin typeface="Meiryo UI" panose="020B0604030504040204" pitchFamily="50" charset="-128"/>
                <a:ea typeface="Meiryo UI" panose="020B0604030504040204" pitchFamily="50" charset="-128"/>
              </a:rPr>
              <a:t>※</a:t>
            </a:r>
            <a:r>
              <a:rPr kumimoji="1" lang="ja-JP" altLang="en-US" sz="1600" dirty="0">
                <a:solidFill>
                  <a:schemeClr val="tx1"/>
                </a:solidFill>
                <a:latin typeface="Meiryo UI" panose="020B0604030504040204" pitchFamily="50" charset="-128"/>
                <a:ea typeface="Meiryo UI" panose="020B0604030504040204" pitchFamily="50" charset="-128"/>
              </a:rPr>
              <a:t>本ページは幹事会社のみ提出</a:t>
            </a:r>
            <a:endParaRPr kumimoji="1" lang="en-US" altLang="ja-JP" sz="1600" dirty="0">
              <a:solidFill>
                <a:schemeClr val="tx1"/>
              </a:solidFill>
              <a:latin typeface="Meiryo UI" panose="020B0604030504040204" pitchFamily="50" charset="-128"/>
              <a:ea typeface="Meiryo UI" panose="020B0604030504040204" pitchFamily="50" charset="-128"/>
            </a:endParaRPr>
          </a:p>
          <a:p>
            <a:pPr algn="ctr"/>
            <a:r>
              <a:rPr kumimoji="1" lang="ja-JP" altLang="en-US" sz="1200" dirty="0">
                <a:solidFill>
                  <a:schemeClr val="tx1"/>
                </a:solidFill>
                <a:latin typeface="Meiryo UI" panose="020B0604030504040204" pitchFamily="50" charset="-128"/>
                <a:ea typeface="Meiryo UI" panose="020B0604030504040204" pitchFamily="50" charset="-128"/>
              </a:rPr>
              <a:t>（共同申請として提案する場合のみ）</a:t>
            </a:r>
            <a:endParaRPr kumimoji="1" lang="en-US" altLang="ja-JP" sz="1200" dirty="0">
              <a:solidFill>
                <a:schemeClr val="tx1"/>
              </a:solidFill>
              <a:latin typeface="Meiryo UI" panose="020B0604030504040204" pitchFamily="50" charset="-128"/>
              <a:ea typeface="Meiryo UI" panose="020B0604030504040204" pitchFamily="50" charset="-128"/>
            </a:endParaRPr>
          </a:p>
        </p:txBody>
      </p:sp>
    </p:spTree>
    <p:custDataLst>
      <p:tags r:id="rId1"/>
    </p:custDataLst>
    <p:extLst>
      <p:ext uri="{BB962C8B-B14F-4D97-AF65-F5344CB8AC3E}">
        <p14:creationId xmlns:p14="http://schemas.microsoft.com/office/powerpoint/2010/main" val="469894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1">
            <a:extLst>
              <a:ext uri="{FF2B5EF4-FFF2-40B4-BE49-F238E27FC236}">
                <a16:creationId xmlns:a16="http://schemas.microsoft.com/office/drawing/2014/main" id="{B0CD6EF9-B9A3-4EE4-A1FB-7F0DF6D7CDD1}"/>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dirty="0"/>
              <a:t>２．排出削減への貢献／</a:t>
            </a:r>
            <a:r>
              <a:rPr kumimoji="1" lang="zh-TW" altLang="en-US" sz="2000" dirty="0"/>
              <a:t>本事業</a:t>
            </a:r>
            <a:r>
              <a:rPr kumimoji="1" lang="ja-JP" altLang="en-US" sz="2000" dirty="0"/>
              <a:t>による</a:t>
            </a:r>
            <a:r>
              <a:rPr kumimoji="1" lang="en-US" altLang="ja-JP" sz="2000" dirty="0"/>
              <a:t>CO2</a:t>
            </a:r>
            <a:r>
              <a:rPr kumimoji="1" lang="ja-JP" altLang="en-US" sz="2000" dirty="0"/>
              <a:t>排出削減効果</a:t>
            </a:r>
            <a:endParaRPr kumimoji="1" lang="en-US" sz="2000" dirty="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補助対象となる製品の生産により、</a:t>
            </a:r>
            <a:r>
              <a:rPr kumimoji="1" lang="en-US" altLang="ja-JP" dirty="0">
                <a:solidFill>
                  <a:schemeClr val="tx1"/>
                </a:solidFill>
              </a:rPr>
              <a:t>CO2</a:t>
            </a:r>
            <a:r>
              <a:rPr kumimoji="1" lang="ja-JP" altLang="en-US" dirty="0">
                <a:solidFill>
                  <a:schemeClr val="tx1"/>
                </a:solidFill>
              </a:rPr>
              <a:t>排出量を</a:t>
            </a:r>
            <a:r>
              <a:rPr kumimoji="1" lang="en-US" altLang="ja-JP" dirty="0">
                <a:solidFill>
                  <a:schemeClr val="tx1"/>
                </a:solidFill>
              </a:rPr>
              <a:t>XXtCO2</a:t>
            </a:r>
            <a:r>
              <a:rPr kumimoji="1" lang="ja-JP" altLang="en-US" dirty="0">
                <a:solidFill>
                  <a:schemeClr val="tx1"/>
                </a:solidFill>
              </a:rPr>
              <a:t>削減</a:t>
            </a:r>
            <a:endParaRPr kumimoji="1" lang="en-US" dirty="0">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17" name="正方形/長方形 16">
            <a:extLst>
              <a:ext uri="{FF2B5EF4-FFF2-40B4-BE49-F238E27FC236}">
                <a16:creationId xmlns:a16="http://schemas.microsoft.com/office/drawing/2014/main" id="{2F1EB6F5-0373-E99A-2D41-CA6EF3D6F3CD}"/>
              </a:ext>
            </a:extLst>
          </p:cNvPr>
          <p:cNvSpPr>
            <a:spLocks/>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a:latin typeface="Meiryo UI" panose="020B0604030504040204" pitchFamily="50" charset="-128"/>
                <a:ea typeface="Meiryo UI" panose="020B0604030504040204" pitchFamily="50" charset="-128"/>
                <a:cs typeface="+mj-cs"/>
              </a:rPr>
              <a:t>必須</a:t>
            </a:r>
            <a:endParaRPr lang="en-US" altLang="ja-JP" sz="2000" dirty="0">
              <a:latin typeface="Meiryo UI" panose="020B0604030504040204" pitchFamily="50" charset="-128"/>
              <a:ea typeface="Meiryo UI" panose="020B0604030504040204" pitchFamily="50" charset="-128"/>
              <a:cs typeface="+mj-cs"/>
            </a:endParaRPr>
          </a:p>
        </p:txBody>
      </p:sp>
      <p:sp>
        <p:nvSpPr>
          <p:cNvPr id="18" name="Rectangle 15">
            <a:extLst>
              <a:ext uri="{FF2B5EF4-FFF2-40B4-BE49-F238E27FC236}">
                <a16:creationId xmlns:a16="http://schemas.microsoft.com/office/drawing/2014/main" id="{F5AF467C-7808-6159-FAC7-9C19BF08E97D}"/>
              </a:ext>
            </a:extLst>
          </p:cNvPr>
          <p:cNvSpPr>
            <a:spLocks/>
          </p:cNvSpPr>
          <p:nvPr/>
        </p:nvSpPr>
        <p:spPr>
          <a:xfrm>
            <a:off x="570000" y="1238210"/>
            <a:ext cx="11052000" cy="985535"/>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tabLst>
                <a:tab pos="266700" algn="l"/>
              </a:tabLst>
            </a:pPr>
            <a:r>
              <a:rPr lang="ja-JP" altLang="en-US" sz="1400" i="1" dirty="0">
                <a:solidFill>
                  <a:schemeClr val="tx1"/>
                </a:solidFill>
                <a:latin typeface="Meiryo UI" panose="020B0604030504040204" pitchFamily="50" charset="-128"/>
                <a:ea typeface="Meiryo UI" panose="020B0604030504040204" pitchFamily="50" charset="-128"/>
              </a:rPr>
              <a:t>補助対象事業を実施するにあたり、原材料調達から製造・廃棄までのライフサイクル全体での</a:t>
            </a:r>
            <a:r>
              <a:rPr lang="en-US" altLang="ja-JP" sz="1400" i="1" dirty="0">
                <a:solidFill>
                  <a:schemeClr val="tx1"/>
                </a:solidFill>
                <a:latin typeface="Meiryo UI" panose="020B0604030504040204" pitchFamily="50" charset="-128"/>
                <a:ea typeface="Meiryo UI" panose="020B0604030504040204" pitchFamily="50" charset="-128"/>
              </a:rPr>
              <a:t>CO2</a:t>
            </a:r>
            <a:r>
              <a:rPr lang="ja-JP" altLang="en-US" sz="1400" i="1" dirty="0">
                <a:solidFill>
                  <a:schemeClr val="tx1"/>
                </a:solidFill>
                <a:latin typeface="Meiryo UI" panose="020B0604030504040204" pitchFamily="50" charset="-128"/>
                <a:ea typeface="Meiryo UI" panose="020B0604030504040204" pitchFamily="50" charset="-128"/>
              </a:rPr>
              <a:t>排出削減に向けてどのような取組を予定しているかを記載</a:t>
            </a:r>
            <a:endParaRPr lang="en-US" altLang="ja-JP" sz="1400" i="1" dirty="0">
              <a:solidFill>
                <a:schemeClr val="tx1"/>
              </a:solidFill>
              <a:latin typeface="Meiryo UI" panose="020B0604030504040204" pitchFamily="50" charset="-128"/>
              <a:ea typeface="Meiryo UI" panose="020B0604030504040204" pitchFamily="50" charset="-128"/>
            </a:endParaRPr>
          </a:p>
          <a:p>
            <a:pPr>
              <a:tabLst>
                <a:tab pos="266700" algn="l"/>
              </a:tabLst>
            </a:pPr>
            <a:r>
              <a:rPr lang="ja-JP" altLang="en-US" sz="1400" i="1" dirty="0">
                <a:solidFill>
                  <a:schemeClr val="tx1"/>
                </a:solidFill>
                <a:latin typeface="Meiryo UI" panose="020B0604030504040204" pitchFamily="50" charset="-128"/>
                <a:ea typeface="Meiryo UI" panose="020B0604030504040204" pitchFamily="50" charset="-128"/>
              </a:rPr>
              <a:t>特に、製品の使用段階において、</a:t>
            </a:r>
            <a:r>
              <a:rPr lang="en-US" altLang="ja-JP" sz="1400" i="1" dirty="0">
                <a:solidFill>
                  <a:schemeClr val="tx1"/>
                </a:solidFill>
                <a:latin typeface="Meiryo UI" panose="020B0604030504040204" pitchFamily="50" charset="-128"/>
                <a:ea typeface="Meiryo UI" panose="020B0604030504040204" pitchFamily="50" charset="-128"/>
              </a:rPr>
              <a:t>CO2</a:t>
            </a:r>
            <a:r>
              <a:rPr lang="ja-JP" altLang="en-US" sz="1400" i="1" dirty="0">
                <a:solidFill>
                  <a:schemeClr val="tx1"/>
                </a:solidFill>
                <a:latin typeface="Meiryo UI" panose="020B0604030504040204" pitchFamily="50" charset="-128"/>
                <a:ea typeface="Meiryo UI" panose="020B0604030504040204" pitchFamily="50" charset="-128"/>
              </a:rPr>
              <a:t>排出量が従来使用されていた製品の使用時等と比べてどの程度削減されるかを、導出過程とともに記載（完成品以外の製品の場合は、完成品の使用段階の</a:t>
            </a:r>
            <a:r>
              <a:rPr lang="en-US" altLang="ja-JP" sz="1400" i="1" dirty="0">
                <a:solidFill>
                  <a:schemeClr val="tx1"/>
                </a:solidFill>
                <a:latin typeface="Meiryo UI" panose="020B0604030504040204" pitchFamily="50" charset="-128"/>
                <a:ea typeface="Meiryo UI" panose="020B0604030504040204" pitchFamily="50" charset="-128"/>
              </a:rPr>
              <a:t>CO2</a:t>
            </a:r>
            <a:r>
              <a:rPr lang="ja-JP" altLang="en-US" sz="1400" i="1" dirty="0">
                <a:solidFill>
                  <a:schemeClr val="tx1"/>
                </a:solidFill>
                <a:latin typeface="Meiryo UI" panose="020B0604030504040204" pitchFamily="50" charset="-128"/>
                <a:ea typeface="Meiryo UI" panose="020B0604030504040204" pitchFamily="50" charset="-128"/>
              </a:rPr>
              <a:t>排出量を試算すること）</a:t>
            </a:r>
            <a:endParaRPr lang="en-US" altLang="ja-JP" sz="1400" i="1" dirty="0">
              <a:solidFill>
                <a:schemeClr val="tx1"/>
              </a:solidFill>
              <a:latin typeface="Meiryo UI" panose="020B0604030504040204" pitchFamily="50" charset="-128"/>
              <a:ea typeface="Meiryo UI" panose="020B0604030504040204" pitchFamily="50" charset="-128"/>
            </a:endParaRPr>
          </a:p>
          <a:p>
            <a:pPr>
              <a:tabLst>
                <a:tab pos="266700" algn="l"/>
              </a:tabLst>
            </a:pPr>
            <a:r>
              <a:rPr lang="ja-JP" altLang="en-US" sz="1400" i="1" dirty="0">
                <a:solidFill>
                  <a:schemeClr val="tx1"/>
                </a:solidFill>
                <a:latin typeface="Meiryo UI" panose="020B0604030504040204" pitchFamily="50" charset="-128"/>
                <a:ea typeface="Meiryo UI" panose="020B0604030504040204" pitchFamily="50" charset="-128"/>
              </a:rPr>
              <a:t>本項目は、サプライチェーン全体での排出削減効果への寄与を確認する観点から、ライフサイクル全体の排出削減効果を求める</a:t>
            </a:r>
            <a:endParaRPr lang="en-US" altLang="ja-JP" sz="1400" i="1" dirty="0">
              <a:solidFill>
                <a:schemeClr val="tx1"/>
              </a:solidFill>
              <a:latin typeface="Meiryo UI" panose="020B0604030504040204" pitchFamily="50" charset="-128"/>
              <a:ea typeface="Meiryo UI" panose="020B0604030504040204" pitchFamily="50" charset="-128"/>
            </a:endParaRPr>
          </a:p>
        </p:txBody>
      </p:sp>
      <p:sp>
        <p:nvSpPr>
          <p:cNvPr id="3" name="ee4pContent3">
            <a:extLst>
              <a:ext uri="{FF2B5EF4-FFF2-40B4-BE49-F238E27FC236}">
                <a16:creationId xmlns:a16="http://schemas.microsoft.com/office/drawing/2014/main" id="{C526B56A-57CB-762C-90C8-B76BABF0B1DF}"/>
              </a:ext>
            </a:extLst>
          </p:cNvPr>
          <p:cNvSpPr txBox="1"/>
          <p:nvPr/>
        </p:nvSpPr>
        <p:spPr>
          <a:xfrm>
            <a:off x="611625" y="2354585"/>
            <a:ext cx="3746512" cy="29115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108000" lvl="1" indent="0">
              <a:buSzPct val="100000"/>
              <a:buNone/>
            </a:pPr>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ja-JP" altLang="en-US" sz="1400" dirty="0">
                <a:solidFill>
                  <a:srgbClr val="FF0000"/>
                </a:solidFill>
                <a:latin typeface="Meiryo UI" panose="020B0604030504040204" pitchFamily="50" charset="-128"/>
                <a:ea typeface="Meiryo UI" panose="020B0604030504040204" pitchFamily="50" charset="-128"/>
              </a:rPr>
              <a:t>必須</a:t>
            </a:r>
            <a:r>
              <a:rPr kumimoji="1" lang="en-US" altLang="ja-JP" sz="1400" dirty="0">
                <a:solidFill>
                  <a:srgbClr val="FF0000"/>
                </a:solidFill>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CO2</a:t>
            </a:r>
            <a:r>
              <a:rPr kumimoji="1" lang="ja-JP" altLang="en-US" sz="1400" dirty="0">
                <a:latin typeface="Meiryo UI" panose="020B0604030504040204" pitchFamily="50" charset="-128"/>
                <a:ea typeface="Meiryo UI" panose="020B0604030504040204" pitchFamily="50" charset="-128"/>
              </a:rPr>
              <a:t>排出削減効果</a:t>
            </a:r>
            <a:endParaRPr kumimoji="1" lang="en-US" altLang="ja-JP" sz="1400" dirty="0">
              <a:latin typeface="Meiryo UI" panose="020B0604030504040204" pitchFamily="50" charset="-128"/>
              <a:ea typeface="Meiryo UI" panose="020B0604030504040204" pitchFamily="50" charset="-128"/>
            </a:endParaRPr>
          </a:p>
        </p:txBody>
      </p:sp>
      <p:sp>
        <p:nvSpPr>
          <p:cNvPr id="20" name="ee4pContent3">
            <a:extLst>
              <a:ext uri="{FF2B5EF4-FFF2-40B4-BE49-F238E27FC236}">
                <a16:creationId xmlns:a16="http://schemas.microsoft.com/office/drawing/2014/main" id="{6AFDBD2F-94CD-1F8A-DFDD-865D4BA20941}"/>
              </a:ext>
            </a:extLst>
          </p:cNvPr>
          <p:cNvSpPr txBox="1"/>
          <p:nvPr/>
        </p:nvSpPr>
        <p:spPr>
          <a:xfrm>
            <a:off x="5158405" y="2354585"/>
            <a:ext cx="3746512" cy="29115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108000" lvl="1" indent="0">
              <a:buSzPct val="100000"/>
              <a:buNone/>
            </a:pPr>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ja-JP" altLang="en-US" sz="1400" dirty="0">
                <a:solidFill>
                  <a:srgbClr val="FF0000"/>
                </a:solidFill>
                <a:latin typeface="Meiryo UI" panose="020B0604030504040204" pitchFamily="50" charset="-128"/>
                <a:ea typeface="Meiryo UI" panose="020B0604030504040204" pitchFamily="50" charset="-128"/>
              </a:rPr>
              <a:t>必須</a:t>
            </a:r>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ja-JP" altLang="en-US" sz="1400" dirty="0">
                <a:solidFill>
                  <a:srgbClr val="FF0000"/>
                </a:solidFill>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導出過程</a:t>
            </a:r>
          </a:p>
        </p:txBody>
      </p:sp>
      <p:cxnSp>
        <p:nvCxnSpPr>
          <p:cNvPr id="28" name="Straight Connector 68">
            <a:extLst>
              <a:ext uri="{FF2B5EF4-FFF2-40B4-BE49-F238E27FC236}">
                <a16:creationId xmlns:a16="http://schemas.microsoft.com/office/drawing/2014/main" id="{26F1B371-9DF0-7051-DBAC-65B8441E698F}"/>
              </a:ext>
            </a:extLst>
          </p:cNvPr>
          <p:cNvCxnSpPr>
            <a:cxnSpLocks/>
          </p:cNvCxnSpPr>
          <p:nvPr/>
        </p:nvCxnSpPr>
        <p:spPr>
          <a:xfrm>
            <a:off x="611625" y="2645737"/>
            <a:ext cx="39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0" name="Straight Connector 68">
            <a:extLst>
              <a:ext uri="{FF2B5EF4-FFF2-40B4-BE49-F238E27FC236}">
                <a16:creationId xmlns:a16="http://schemas.microsoft.com/office/drawing/2014/main" id="{9B94A08B-7A6A-3262-F416-EA69411ED9E1}"/>
              </a:ext>
            </a:extLst>
          </p:cNvPr>
          <p:cNvCxnSpPr>
            <a:cxnSpLocks/>
          </p:cNvCxnSpPr>
          <p:nvPr/>
        </p:nvCxnSpPr>
        <p:spPr>
          <a:xfrm>
            <a:off x="5158405" y="2645737"/>
            <a:ext cx="39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1" name="TextBox 24">
            <a:extLst>
              <a:ext uri="{FF2B5EF4-FFF2-40B4-BE49-F238E27FC236}">
                <a16:creationId xmlns:a16="http://schemas.microsoft.com/office/drawing/2014/main" id="{44E53637-7071-20C1-D3D8-D987104F5C36}"/>
              </a:ext>
            </a:extLst>
          </p:cNvPr>
          <p:cNvSpPr txBox="1"/>
          <p:nvPr/>
        </p:nvSpPr>
        <p:spPr>
          <a:xfrm>
            <a:off x="611623" y="2776572"/>
            <a:ext cx="4140000" cy="3451133"/>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ja-JP" altLang="en-US" sz="1400" dirty="0">
                <a:solidFill>
                  <a:srgbClr val="FF0000"/>
                </a:solidFill>
                <a:latin typeface="Meiryo UI" panose="020B0604030504040204" pitchFamily="50" charset="-128"/>
                <a:ea typeface="Meiryo UI" panose="020B0604030504040204" pitchFamily="50" charset="-128"/>
              </a:rPr>
              <a:t>必須</a:t>
            </a:r>
            <a:r>
              <a:rPr kumimoji="1" lang="en-US" altLang="ja-JP" sz="1400" dirty="0">
                <a:solidFill>
                  <a:srgbClr val="FF0000"/>
                </a:solidFill>
                <a:latin typeface="Meiryo UI" panose="020B0604030504040204" pitchFamily="50" charset="-128"/>
                <a:ea typeface="Meiryo UI" panose="020B0604030504040204" pitchFamily="50" charset="-128"/>
              </a:rPr>
              <a:t>] </a:t>
            </a:r>
            <a:r>
              <a:rPr kumimoji="1" lang="en-US" altLang="ja-JP" sz="1400" dirty="0">
                <a:solidFill>
                  <a:schemeClr val="tx1"/>
                </a:solidFill>
                <a:latin typeface="Meiryo UI" panose="020B0604030504040204" pitchFamily="50" charset="-128"/>
                <a:ea typeface="Meiryo UI" panose="020B0604030504040204" pitchFamily="50" charset="-128"/>
              </a:rPr>
              <a:t>XX</a:t>
            </a:r>
            <a:r>
              <a:rPr kumimoji="1" lang="ja-JP" altLang="en-US" sz="1400" dirty="0">
                <a:solidFill>
                  <a:schemeClr val="tx1"/>
                </a:solidFill>
                <a:latin typeface="Meiryo UI" panose="020B0604030504040204" pitchFamily="50" charset="-128"/>
                <a:ea typeface="Meiryo UI" panose="020B0604030504040204" pitchFamily="50" charset="-128"/>
              </a:rPr>
              <a:t>（排出削減の対象：使用段階）</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排出削減に向けた取組の内容</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排出削減量の具体的な数値</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ja-JP" altLang="en-US" sz="1400" dirty="0">
                <a:solidFill>
                  <a:srgbClr val="FF0000"/>
                </a:solidFill>
                <a:latin typeface="Meiryo UI" panose="020B0604030504040204" pitchFamily="50" charset="-128"/>
                <a:ea typeface="Meiryo UI" panose="020B0604030504040204" pitchFamily="50" charset="-128"/>
              </a:rPr>
              <a:t>必須</a:t>
            </a:r>
            <a:r>
              <a:rPr kumimoji="1" lang="en-US" altLang="ja-JP" sz="1400" dirty="0">
                <a:solidFill>
                  <a:srgbClr val="FF0000"/>
                </a:solidFill>
                <a:latin typeface="Meiryo UI" panose="020B0604030504040204" pitchFamily="50" charset="-128"/>
                <a:ea typeface="Meiryo UI" panose="020B0604030504040204" pitchFamily="50" charset="-128"/>
              </a:rPr>
              <a:t>] </a:t>
            </a:r>
            <a:r>
              <a:rPr kumimoji="1" lang="en-US" altLang="ja-JP" sz="1400" dirty="0">
                <a:solidFill>
                  <a:schemeClr val="tx1"/>
                </a:solidFill>
                <a:latin typeface="Meiryo UI" panose="020B0604030504040204" pitchFamily="50" charset="-128"/>
                <a:ea typeface="Meiryo UI" panose="020B0604030504040204" pitchFamily="50" charset="-128"/>
              </a:rPr>
              <a:t>XX</a:t>
            </a:r>
            <a:r>
              <a:rPr kumimoji="1" lang="ja-JP" altLang="en-US" sz="1400" dirty="0">
                <a:solidFill>
                  <a:schemeClr val="tx1"/>
                </a:solidFill>
                <a:latin typeface="Meiryo UI" panose="020B0604030504040204" pitchFamily="50" charset="-128"/>
                <a:ea typeface="Meiryo UI" panose="020B0604030504040204" pitchFamily="50" charset="-128"/>
              </a:rPr>
              <a:t>（排出削減の対象：使用段階以外）</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排出削減に向けた取組の内容</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p:txBody>
      </p:sp>
      <p:sp>
        <p:nvSpPr>
          <p:cNvPr id="38" name="TextBox 24">
            <a:extLst>
              <a:ext uri="{FF2B5EF4-FFF2-40B4-BE49-F238E27FC236}">
                <a16:creationId xmlns:a16="http://schemas.microsoft.com/office/drawing/2014/main" id="{4BBA0392-B070-EE45-052D-930AEE6E3A92}"/>
              </a:ext>
            </a:extLst>
          </p:cNvPr>
          <p:cNvSpPr txBox="1"/>
          <p:nvPr/>
        </p:nvSpPr>
        <p:spPr>
          <a:xfrm>
            <a:off x="5161911" y="2776572"/>
            <a:ext cx="6401438" cy="3451133"/>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導出過程</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432000" lvl="2">
              <a:buClr>
                <a:schemeClr val="tx2"/>
              </a:buClr>
              <a:buSzPct val="100000"/>
            </a:pPr>
            <a:r>
              <a:rPr kumimoji="1" lang="ja-JP" altLang="en-US" sz="1400" dirty="0">
                <a:solidFill>
                  <a:schemeClr val="tx1"/>
                </a:solidFill>
                <a:latin typeface="Meiryo UI" panose="020B0604030504040204" pitchFamily="50" charset="-128"/>
                <a:ea typeface="Meiryo UI" panose="020B0604030504040204" pitchFamily="50" charset="-128"/>
              </a:rPr>
              <a:t>使用段階のエネルギー消費量やそれに対する排出原単位（排出量を示す係数）を基に、排出削減量を導出した計算式を記載すること</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出典</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r>
              <a:rPr kumimoji="1" lang="ja-JP" altLang="en-US" sz="1400" dirty="0">
                <a:solidFill>
                  <a:schemeClr val="tx1"/>
                </a:solidFill>
                <a:latin typeface="Meiryo UI" panose="020B0604030504040204" pitchFamily="50" charset="-128"/>
                <a:ea typeface="Meiryo UI" panose="020B0604030504040204" pitchFamily="50" charset="-128"/>
              </a:rPr>
              <a:t>（排出原単位の出典・データベース元等を記載）</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p:txBody>
      </p:sp>
    </p:spTree>
    <p:extLst>
      <p:ext uri="{BB962C8B-B14F-4D97-AF65-F5344CB8AC3E}">
        <p14:creationId xmlns:p14="http://schemas.microsoft.com/office/powerpoint/2010/main" val="1481847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7C069A-96FF-4DC6-B902-B9C519ABB687}"/>
              </a:ext>
            </a:extLst>
          </p:cNvPr>
          <p:cNvSpPr/>
          <p:nvPr>
            <p:custDataLst>
              <p:tags r:id="rId2"/>
            </p:custDataLst>
          </p:nvPr>
        </p:nvSpPr>
        <p:spPr>
          <a:xfrm>
            <a:off x="774720" y="1827160"/>
            <a:ext cx="10598331" cy="320368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274320" rIns="274320" bIns="137160" numCol="1" spcCol="0" rtlCol="0" fromWordArt="0" anchor="ctr" anchorCtr="0" forceAA="0" compatLnSpc="1">
            <a:prstTxWarp prst="textNoShape">
              <a:avLst/>
            </a:prstTxWarp>
            <a:noAutofit/>
          </a:bodyPr>
          <a:lstStyle/>
          <a:p>
            <a:pPr algn="ctr">
              <a:lnSpc>
                <a:spcPts val="6000"/>
              </a:lnSpc>
            </a:pPr>
            <a:r>
              <a:rPr kumimoji="1" lang="ja-JP" altLang="en-US" sz="5400" dirty="0">
                <a:solidFill>
                  <a:srgbClr val="FFFFFF"/>
                </a:solidFill>
                <a:latin typeface="Meiryo UI" panose="020B0604030504040204" pitchFamily="50" charset="-128"/>
                <a:ea typeface="Meiryo UI" panose="020B0604030504040204" pitchFamily="50" charset="-128"/>
              </a:rPr>
              <a:t>３．民間企業のみでは投資判断が真に困難な事業への適格性</a:t>
            </a:r>
            <a:endParaRPr kumimoji="1" lang="en-US" sz="5400" dirty="0">
              <a:solidFill>
                <a:srgbClr val="FFFFFF"/>
              </a:solidFill>
              <a:latin typeface="Meiryo UI" panose="020B0604030504040204" pitchFamily="50" charset="-128"/>
              <a:ea typeface="Meiryo UI" panose="020B0604030504040204" pitchFamily="50" charset="-128"/>
            </a:endParaRPr>
          </a:p>
        </p:txBody>
      </p:sp>
      <p:sp>
        <p:nvSpPr>
          <p:cNvPr id="3" name="吹き出し: 四角形 48">
            <a:extLst>
              <a:ext uri="{FF2B5EF4-FFF2-40B4-BE49-F238E27FC236}">
                <a16:creationId xmlns:a16="http://schemas.microsoft.com/office/drawing/2014/main" id="{F4485706-CECA-484A-AB3B-73D0D5490736}"/>
              </a:ext>
            </a:extLst>
          </p:cNvPr>
          <p:cNvSpPr/>
          <p:nvPr/>
        </p:nvSpPr>
        <p:spPr>
          <a:xfrm flipH="1">
            <a:off x="8653804" y="94269"/>
            <a:ext cx="3434499" cy="754144"/>
          </a:xfrm>
          <a:prstGeom prst="wedgeRectCallout">
            <a:avLst>
              <a:gd name="adj1" fmla="val 49946"/>
              <a:gd name="adj2" fmla="val -20"/>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dirty="0">
                <a:solidFill>
                  <a:schemeClr val="tx1"/>
                </a:solidFill>
                <a:latin typeface="Meiryo UI" panose="020B0604030504040204" pitchFamily="50" charset="-128"/>
                <a:ea typeface="Meiryo UI" panose="020B0604030504040204" pitchFamily="50" charset="-128"/>
              </a:rPr>
              <a:t>※</a:t>
            </a:r>
            <a:r>
              <a:rPr kumimoji="1" lang="ja-JP" altLang="en-US" sz="1600" dirty="0">
                <a:solidFill>
                  <a:schemeClr val="tx1"/>
                </a:solidFill>
                <a:latin typeface="Meiryo UI" panose="020B0604030504040204" pitchFamily="50" charset="-128"/>
                <a:ea typeface="Meiryo UI" panose="020B0604030504040204" pitchFamily="50" charset="-128"/>
              </a:rPr>
              <a:t>実施主体ごとに提出</a:t>
            </a:r>
            <a:endParaRPr kumimoji="1" lang="en-US" altLang="ja-JP" sz="1600" dirty="0">
              <a:solidFill>
                <a:schemeClr val="tx1"/>
              </a:solidFill>
              <a:latin typeface="Meiryo UI" panose="020B0604030504040204" pitchFamily="50" charset="-128"/>
              <a:ea typeface="Meiryo UI" panose="020B0604030504040204" pitchFamily="50" charset="-128"/>
            </a:endParaRPr>
          </a:p>
          <a:p>
            <a:pPr algn="ctr"/>
            <a:r>
              <a:rPr kumimoji="1" lang="ja-JP" altLang="en-US" sz="1200" dirty="0">
                <a:solidFill>
                  <a:schemeClr val="tx1"/>
                </a:solidFill>
                <a:latin typeface="Meiryo UI" panose="020B0604030504040204" pitchFamily="50" charset="-128"/>
                <a:ea typeface="Meiryo UI" panose="020B0604030504040204" pitchFamily="50" charset="-128"/>
              </a:rPr>
              <a:t>（ただし、共同申請として提案する場合には、</a:t>
            </a:r>
            <a:endParaRPr kumimoji="1" lang="en-US" altLang="ja-JP" sz="1200" dirty="0">
              <a:solidFill>
                <a:schemeClr val="tx1"/>
              </a:solidFill>
              <a:latin typeface="Meiryo UI" panose="020B0604030504040204" pitchFamily="50" charset="-128"/>
              <a:ea typeface="Meiryo UI" panose="020B0604030504040204" pitchFamily="50" charset="-128"/>
            </a:endParaRPr>
          </a:p>
          <a:p>
            <a:pPr algn="ctr"/>
            <a:r>
              <a:rPr kumimoji="1" lang="ja-JP" altLang="en-US" sz="1200" dirty="0">
                <a:solidFill>
                  <a:schemeClr val="tx1"/>
                </a:solidFill>
                <a:latin typeface="Meiryo UI" panose="020B0604030504040204" pitchFamily="50" charset="-128"/>
                <a:ea typeface="Meiryo UI" panose="020B0604030504040204" pitchFamily="50" charset="-128"/>
              </a:rPr>
              <a:t>各計画に整合性を図ること）</a:t>
            </a:r>
            <a:endParaRPr kumimoji="1" lang="en-US" altLang="ja-JP" sz="1200" dirty="0">
              <a:solidFill>
                <a:schemeClr val="tx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791EC0B3-2F6E-537C-4BC8-85F7F3BFB406}"/>
              </a:ext>
            </a:extLst>
          </p:cNvPr>
          <p:cNvSpPr txBox="1"/>
          <p:nvPr/>
        </p:nvSpPr>
        <p:spPr>
          <a:xfrm>
            <a:off x="5155473" y="4624925"/>
            <a:ext cx="1680755" cy="13062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3600" dirty="0">
                <a:solidFill>
                  <a:schemeClr val="bg1"/>
                </a:solidFill>
                <a:latin typeface="Meiryo UI" panose="020B0604030504040204" pitchFamily="50" charset="-128"/>
                <a:ea typeface="Meiryo UI" panose="020B0604030504040204" pitchFamily="50" charset="-128"/>
              </a:rPr>
              <a:t>提案事業名</a:t>
            </a:r>
            <a:br>
              <a:rPr kumimoji="1" lang="en-US" altLang="ja-JP" sz="3600" dirty="0">
                <a:solidFill>
                  <a:schemeClr val="bg1"/>
                </a:solidFill>
                <a:latin typeface="Meiryo UI" panose="020B0604030504040204" pitchFamily="50" charset="-128"/>
                <a:ea typeface="Meiryo UI" panose="020B0604030504040204" pitchFamily="50" charset="-128"/>
              </a:rPr>
            </a:br>
            <a:r>
              <a:rPr kumimoji="1" lang="ja-JP" altLang="en-US" sz="3600" dirty="0">
                <a:solidFill>
                  <a:schemeClr val="bg1"/>
                </a:solidFill>
                <a:latin typeface="Meiryo UI" panose="020B0604030504040204" pitchFamily="50" charset="-128"/>
                <a:ea typeface="Meiryo UI" panose="020B0604030504040204" pitchFamily="50" charset="-128"/>
              </a:rPr>
              <a:t>提案者名</a:t>
            </a:r>
          </a:p>
        </p:txBody>
      </p:sp>
    </p:spTree>
    <p:custDataLst>
      <p:tags r:id="rId1"/>
    </p:custDataLst>
    <p:extLst>
      <p:ext uri="{BB962C8B-B14F-4D97-AF65-F5344CB8AC3E}">
        <p14:creationId xmlns:p14="http://schemas.microsoft.com/office/powerpoint/2010/main" val="35962242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2">
            <a:extLst>
              <a:ext uri="{FF2B5EF4-FFF2-40B4-BE49-F238E27FC236}">
                <a16:creationId xmlns:a16="http://schemas.microsoft.com/office/drawing/2014/main" id="{BBC3EA99-7C85-BB5F-F52E-0A85A34CE4DE}"/>
              </a:ext>
            </a:extLst>
          </p:cNvPr>
          <p:cNvCxnSpPr>
            <a:cxnSpLocks/>
          </p:cNvCxnSpPr>
          <p:nvPr/>
        </p:nvCxnSpPr>
        <p:spPr>
          <a:xfrm>
            <a:off x="460347" y="2893314"/>
            <a:ext cx="1279835"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5" name="TextBox 34">
            <a:extLst>
              <a:ext uri="{FF2B5EF4-FFF2-40B4-BE49-F238E27FC236}">
                <a16:creationId xmlns:a16="http://schemas.microsoft.com/office/drawing/2014/main" id="{49B661E2-6A69-7566-6A43-D4F8CF92D1D4}"/>
              </a:ext>
            </a:extLst>
          </p:cNvPr>
          <p:cNvSpPr txBox="1"/>
          <p:nvPr/>
        </p:nvSpPr>
        <p:spPr>
          <a:xfrm>
            <a:off x="460346" y="2515065"/>
            <a:ext cx="1279835"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投資判断基準</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8" name="TextBox 39">
            <a:extLst>
              <a:ext uri="{FF2B5EF4-FFF2-40B4-BE49-F238E27FC236}">
                <a16:creationId xmlns:a16="http://schemas.microsoft.com/office/drawing/2014/main" id="{53A6AB8E-4744-5005-C9A5-04D2E0DB34B2}"/>
              </a:ext>
            </a:extLst>
          </p:cNvPr>
          <p:cNvSpPr txBox="1"/>
          <p:nvPr/>
        </p:nvSpPr>
        <p:spPr>
          <a:xfrm>
            <a:off x="460346" y="2910841"/>
            <a:ext cx="1279835" cy="1044000"/>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IRR</a:t>
            </a:r>
          </a:p>
          <a:p>
            <a:pPr>
              <a:tabLst>
                <a:tab pos="177800" algn="l"/>
              </a:tabLst>
            </a:pPr>
            <a:r>
              <a:rPr kumimoji="1" lang="en-US" altLang="ja-JP" sz="1050" dirty="0">
                <a:solidFill>
                  <a:schemeClr val="tx1"/>
                </a:solidFill>
                <a:latin typeface="Meiryo UI" panose="020B0604030504040204" pitchFamily="50" charset="-128"/>
                <a:ea typeface="Meiryo UI" panose="020B0604030504040204" pitchFamily="50" charset="-128"/>
              </a:rPr>
              <a:t>※	Equity IRR</a:t>
            </a:r>
            <a:r>
              <a:rPr kumimoji="1" lang="ja-JP" altLang="en-US" sz="1050" dirty="0">
                <a:solidFill>
                  <a:schemeClr val="tx1"/>
                </a:solidFill>
                <a:latin typeface="Meiryo UI" panose="020B0604030504040204" pitchFamily="50" charset="-128"/>
                <a:ea typeface="Meiryo UI" panose="020B0604030504040204" pitchFamily="50" charset="-128"/>
              </a:rPr>
              <a:t>、</a:t>
            </a:r>
            <a:r>
              <a:rPr kumimoji="1" lang="en-US" altLang="ja-JP" sz="1050" dirty="0">
                <a:solidFill>
                  <a:schemeClr val="tx1"/>
                </a:solidFill>
                <a:latin typeface="Meiryo UI" panose="020B0604030504040204" pitchFamily="50" charset="-128"/>
                <a:ea typeface="Meiryo UI" panose="020B0604030504040204" pitchFamily="50" charset="-128"/>
              </a:rPr>
              <a:t>	Project IRR</a:t>
            </a:r>
            <a:r>
              <a:rPr kumimoji="1" lang="ja-JP" altLang="en-US" sz="1050" dirty="0">
                <a:solidFill>
                  <a:schemeClr val="tx1"/>
                </a:solidFill>
                <a:latin typeface="Meiryo UI" panose="020B0604030504040204" pitchFamily="50" charset="-128"/>
                <a:ea typeface="Meiryo UI" panose="020B0604030504040204" pitchFamily="50" charset="-128"/>
              </a:rPr>
              <a:t>の</a:t>
            </a:r>
            <a:br>
              <a:rPr kumimoji="1" lang="en-US" altLang="ja-JP" sz="1050" dirty="0">
                <a:solidFill>
                  <a:schemeClr val="tx1"/>
                </a:solidFill>
                <a:latin typeface="Meiryo UI" panose="020B0604030504040204" pitchFamily="50" charset="-128"/>
                <a:ea typeface="Meiryo UI" panose="020B0604030504040204" pitchFamily="50" charset="-128"/>
              </a:rPr>
            </a:b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いずれに該当す</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るか明記すること</a:t>
            </a:r>
            <a:endParaRPr kumimoji="1" lang="en-US" sz="1050" dirty="0">
              <a:solidFill>
                <a:schemeClr val="tx1"/>
              </a:solidFill>
              <a:latin typeface="Meiryo UI" panose="020B0604030504040204" pitchFamily="50" charset="-128"/>
              <a:ea typeface="Meiryo UI" panose="020B0604030504040204" pitchFamily="50" charset="-128"/>
            </a:endParaRPr>
          </a:p>
        </p:txBody>
      </p:sp>
      <p:sp>
        <p:nvSpPr>
          <p:cNvPr id="12" name="TextBox 40">
            <a:extLst>
              <a:ext uri="{FF2B5EF4-FFF2-40B4-BE49-F238E27FC236}">
                <a16:creationId xmlns:a16="http://schemas.microsoft.com/office/drawing/2014/main" id="{D5E4CAE6-1F7E-ECE6-BB86-2B6A803A66A6}"/>
              </a:ext>
            </a:extLst>
          </p:cNvPr>
          <p:cNvSpPr txBox="1"/>
          <p:nvPr/>
        </p:nvSpPr>
        <p:spPr>
          <a:xfrm>
            <a:off x="460346" y="4054536"/>
            <a:ext cx="1279835" cy="1044000"/>
          </a:xfrm>
          <a:prstGeom prst="rect">
            <a:avLst/>
          </a:prstGeom>
          <a:solidFill>
            <a:schemeClr val="bg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投資回収期間</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75" name="Title 1">
            <a:extLst>
              <a:ext uri="{FF2B5EF4-FFF2-40B4-BE49-F238E27FC236}">
                <a16:creationId xmlns:a16="http://schemas.microsoft.com/office/drawing/2014/main" id="{B0CD6EF9-B9A3-4EE4-A1FB-7F0DF6D7CDD1}"/>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dirty="0"/>
              <a:t>３．民間企業のみでは投資判断が真に困難な事業への適格性／</a:t>
            </a:r>
            <a:r>
              <a:rPr kumimoji="1" lang="ja-JP" altLang="en-US" sz="2000" dirty="0"/>
              <a:t>（</a:t>
            </a:r>
            <a:r>
              <a:rPr kumimoji="1" lang="en-US" altLang="ja-JP" sz="2000" dirty="0"/>
              <a:t>1</a:t>
            </a:r>
            <a:r>
              <a:rPr kumimoji="1" lang="ja-JP" altLang="en-US" sz="2000" dirty="0"/>
              <a:t>）経済的基準</a:t>
            </a:r>
            <a:endParaRPr kumimoji="1" lang="en-US" sz="2000" dirty="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補助を前提としない場合は○○であったが、補助対象となることで</a:t>
            </a:r>
            <a:r>
              <a:rPr kumimoji="1" lang="en-US" altLang="ja-JP" dirty="0">
                <a:solidFill>
                  <a:schemeClr val="tx1"/>
                </a:solidFill>
              </a:rPr>
              <a:t>XX</a:t>
            </a:r>
            <a:r>
              <a:rPr kumimoji="1" lang="ja-JP" altLang="en-US" dirty="0">
                <a:solidFill>
                  <a:schemeClr val="tx1"/>
                </a:solidFill>
              </a:rPr>
              <a:t>となる見込み</a:t>
            </a:r>
            <a:endParaRPr kumimoji="1" lang="en-US" dirty="0">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F3F17CBE-0B58-6E89-706C-E4C1F4A27E38}"/>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必須</a:t>
            </a:r>
          </a:p>
        </p:txBody>
      </p:sp>
      <p:sp>
        <p:nvSpPr>
          <p:cNvPr id="6" name="Rectangle 15">
            <a:extLst>
              <a:ext uri="{FF2B5EF4-FFF2-40B4-BE49-F238E27FC236}">
                <a16:creationId xmlns:a16="http://schemas.microsoft.com/office/drawing/2014/main" id="{FDA7D817-0390-8CC3-7196-19E1886CD9EC}"/>
              </a:ext>
            </a:extLst>
          </p:cNvPr>
          <p:cNvSpPr/>
          <p:nvPr/>
        </p:nvSpPr>
        <p:spPr>
          <a:xfrm>
            <a:off x="460345" y="1172245"/>
            <a:ext cx="11052000" cy="972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Arial" panose="020B0604020202020204" pitchFamily="34" charset="0"/>
              <a:buChar char="•"/>
              <a:tabLst>
                <a:tab pos="266700" algn="l"/>
              </a:tabLst>
            </a:pPr>
            <a:r>
              <a:rPr lang="ja-JP" altLang="en-US" sz="1400" i="1" dirty="0">
                <a:solidFill>
                  <a:schemeClr val="tx1"/>
                </a:solidFill>
                <a:latin typeface="Meiryo UI" panose="020B0604030504040204" pitchFamily="50" charset="-128"/>
                <a:ea typeface="Meiryo UI" panose="020B0604030504040204" pitchFamily="50" charset="-128"/>
              </a:rPr>
              <a:t>補助対象となる製品の生産に係る設備投資計画が、補助を前提としない場合には、投資計画の</a:t>
            </a:r>
            <a:r>
              <a:rPr lang="en-US" altLang="ja-JP" sz="1400" i="1" dirty="0">
                <a:solidFill>
                  <a:schemeClr val="tx1"/>
                </a:solidFill>
                <a:latin typeface="Meiryo UI" panose="020B0604030504040204" pitchFamily="50" charset="-128"/>
                <a:ea typeface="Meiryo UI" panose="020B0604030504040204" pitchFamily="50" charset="-128"/>
              </a:rPr>
              <a:t>IRR</a:t>
            </a:r>
            <a:r>
              <a:rPr lang="ja-JP" altLang="en-US" sz="1400" i="1" dirty="0">
                <a:solidFill>
                  <a:schemeClr val="tx1"/>
                </a:solidFill>
                <a:latin typeface="Meiryo UI" panose="020B0604030504040204" pitchFamily="50" charset="-128"/>
                <a:ea typeface="Meiryo UI" panose="020B0604030504040204" pitchFamily="50" charset="-128"/>
              </a:rPr>
              <a:t>（</a:t>
            </a:r>
            <a:r>
              <a:rPr lang="en-US" altLang="ja-JP" sz="1400" i="1" dirty="0">
                <a:solidFill>
                  <a:schemeClr val="tx1"/>
                </a:solidFill>
                <a:latin typeface="Meiryo UI" panose="020B0604030504040204" pitchFamily="50" charset="-128"/>
                <a:ea typeface="Meiryo UI" panose="020B0604030504040204" pitchFamily="50" charset="-128"/>
              </a:rPr>
              <a:t>internal rate of return</a:t>
            </a:r>
            <a:r>
              <a:rPr lang="ja-JP" altLang="en-US" sz="1400" i="1" dirty="0">
                <a:solidFill>
                  <a:schemeClr val="tx1"/>
                </a:solidFill>
                <a:latin typeface="Meiryo UI" panose="020B0604030504040204" pitchFamily="50" charset="-128"/>
                <a:ea typeface="Meiryo UI" panose="020B0604030504040204" pitchFamily="50" charset="-128"/>
              </a:rPr>
              <a:t>：内部利益率）や  投資回収期間が投資判断に至る水準には達しないが、補助対象となることで</a:t>
            </a:r>
            <a:r>
              <a:rPr lang="en-US" altLang="ja-JP" sz="1400" i="1" dirty="0">
                <a:solidFill>
                  <a:schemeClr val="tx1"/>
                </a:solidFill>
                <a:latin typeface="Meiryo UI" panose="020B0604030504040204" pitchFamily="50" charset="-128"/>
                <a:ea typeface="Meiryo UI" panose="020B0604030504040204" pitchFamily="50" charset="-128"/>
              </a:rPr>
              <a:t>IRR</a:t>
            </a:r>
            <a:r>
              <a:rPr lang="ja-JP" altLang="en-US" sz="1400" i="1" dirty="0">
                <a:solidFill>
                  <a:schemeClr val="tx1"/>
                </a:solidFill>
                <a:latin typeface="Meiryo UI" panose="020B0604030504040204" pitchFamily="50" charset="-128"/>
                <a:ea typeface="Meiryo UI" panose="020B0604030504040204" pitchFamily="50" charset="-128"/>
              </a:rPr>
              <a:t>及び投資回収期間が投資判断に至る水準に達する計画であるなど、民間企業のみでは経済性の確保が困難な計画となっていること（右下の「審査基準のイメージ」を参照）</a:t>
            </a:r>
            <a:endParaRPr lang="en-US" altLang="ja-JP" sz="1400" i="1" dirty="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tabLst>
                <a:tab pos="266700" algn="l"/>
              </a:tabLst>
            </a:pPr>
            <a:r>
              <a:rPr lang="en-US" altLang="ja-JP" sz="1400" i="1" dirty="0">
                <a:solidFill>
                  <a:schemeClr val="tx1"/>
                </a:solidFill>
                <a:latin typeface="Meiryo UI" panose="020B0604030504040204" pitchFamily="50" charset="-128"/>
                <a:ea typeface="Meiryo UI" panose="020B0604030504040204" pitchFamily="50" charset="-128"/>
              </a:rPr>
              <a:t>IRR</a:t>
            </a:r>
            <a:r>
              <a:rPr lang="ja-JP" altLang="en-US" sz="1400" i="1" dirty="0">
                <a:solidFill>
                  <a:schemeClr val="tx1"/>
                </a:solidFill>
                <a:latin typeface="Meiryo UI" panose="020B0604030504040204" pitchFamily="50" charset="-128"/>
                <a:ea typeface="Meiryo UI" panose="020B0604030504040204" pitchFamily="50" charset="-128"/>
              </a:rPr>
              <a:t>や投資回収期間以外に、自社の投資判断において重視している基準があれば、その基準の補助がない場合／ある場合の数値を記載</a:t>
            </a:r>
            <a:endParaRPr lang="en-US" altLang="ja-JP" sz="1400" i="1" dirty="0">
              <a:solidFill>
                <a:schemeClr val="tx1"/>
              </a:solidFill>
              <a:latin typeface="Meiryo UI" panose="020B0604030504040204" pitchFamily="50" charset="-128"/>
              <a:ea typeface="Meiryo UI" panose="020B0604030504040204" pitchFamily="50" charset="-128"/>
            </a:endParaRPr>
          </a:p>
        </p:txBody>
      </p:sp>
      <p:cxnSp>
        <p:nvCxnSpPr>
          <p:cNvPr id="14" name="Straight Connector 22">
            <a:extLst>
              <a:ext uri="{FF2B5EF4-FFF2-40B4-BE49-F238E27FC236}">
                <a16:creationId xmlns:a16="http://schemas.microsoft.com/office/drawing/2014/main" id="{CA40F6C2-2C0E-5583-53DE-4539681073A6}"/>
              </a:ext>
            </a:extLst>
          </p:cNvPr>
          <p:cNvCxnSpPr>
            <a:cxnSpLocks/>
          </p:cNvCxnSpPr>
          <p:nvPr/>
        </p:nvCxnSpPr>
        <p:spPr>
          <a:xfrm>
            <a:off x="1888167" y="2893314"/>
            <a:ext cx="1279835"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5" name="TextBox 34">
            <a:extLst>
              <a:ext uri="{FF2B5EF4-FFF2-40B4-BE49-F238E27FC236}">
                <a16:creationId xmlns:a16="http://schemas.microsoft.com/office/drawing/2014/main" id="{D24EFBCA-7A77-6324-EC29-5A0D032E476F}"/>
              </a:ext>
            </a:extLst>
          </p:cNvPr>
          <p:cNvSpPr txBox="1"/>
          <p:nvPr/>
        </p:nvSpPr>
        <p:spPr>
          <a:xfrm>
            <a:off x="1888167" y="2515065"/>
            <a:ext cx="1279835"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補助がない場合</a:t>
            </a:r>
            <a:endParaRPr kumimoji="1" lang="zh-TW" altLang="en-US" sz="1400" dirty="0">
              <a:solidFill>
                <a:schemeClr val="tx1"/>
              </a:solidFill>
              <a:latin typeface="Meiryo UI" panose="020B0604030504040204" pitchFamily="50" charset="-128"/>
              <a:ea typeface="Meiryo UI" panose="020B0604030504040204" pitchFamily="50" charset="-128"/>
            </a:endParaRPr>
          </a:p>
        </p:txBody>
      </p:sp>
      <p:sp>
        <p:nvSpPr>
          <p:cNvPr id="16" name="TextBox 39">
            <a:extLst>
              <a:ext uri="{FF2B5EF4-FFF2-40B4-BE49-F238E27FC236}">
                <a16:creationId xmlns:a16="http://schemas.microsoft.com/office/drawing/2014/main" id="{4E69EAF5-CFA0-1C47-C2EA-A50AD868B5C5}"/>
              </a:ext>
            </a:extLst>
          </p:cNvPr>
          <p:cNvSpPr txBox="1"/>
          <p:nvPr/>
        </p:nvSpPr>
        <p:spPr>
          <a:xfrm>
            <a:off x="1888167" y="2910841"/>
            <a:ext cx="1279835"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17" name="TextBox 40">
            <a:extLst>
              <a:ext uri="{FF2B5EF4-FFF2-40B4-BE49-F238E27FC236}">
                <a16:creationId xmlns:a16="http://schemas.microsoft.com/office/drawing/2014/main" id="{463DCCC9-0BE3-4849-8F9B-A7ECE32F5EAC}"/>
              </a:ext>
            </a:extLst>
          </p:cNvPr>
          <p:cNvSpPr txBox="1"/>
          <p:nvPr/>
        </p:nvSpPr>
        <p:spPr>
          <a:xfrm>
            <a:off x="1888167" y="4054536"/>
            <a:ext cx="1279835"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a:t>
            </a:r>
            <a:endParaRPr kumimoji="1" lang="en-US" sz="1400" dirty="0">
              <a:solidFill>
                <a:schemeClr val="tx1"/>
              </a:solidFill>
              <a:latin typeface="Meiryo UI" panose="020B0604030504040204" pitchFamily="50" charset="-128"/>
              <a:ea typeface="Meiryo UI" panose="020B0604030504040204" pitchFamily="50" charset="-128"/>
            </a:endParaRPr>
          </a:p>
        </p:txBody>
      </p:sp>
      <p:cxnSp>
        <p:nvCxnSpPr>
          <p:cNvPr id="22" name="Straight Connector 22">
            <a:extLst>
              <a:ext uri="{FF2B5EF4-FFF2-40B4-BE49-F238E27FC236}">
                <a16:creationId xmlns:a16="http://schemas.microsoft.com/office/drawing/2014/main" id="{B45667A8-95E8-3636-DCD4-BC1AC5347DB0}"/>
              </a:ext>
            </a:extLst>
          </p:cNvPr>
          <p:cNvCxnSpPr>
            <a:cxnSpLocks/>
          </p:cNvCxnSpPr>
          <p:nvPr/>
        </p:nvCxnSpPr>
        <p:spPr>
          <a:xfrm>
            <a:off x="3273645" y="2893314"/>
            <a:ext cx="1279835"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3" name="TextBox 34">
            <a:extLst>
              <a:ext uri="{FF2B5EF4-FFF2-40B4-BE49-F238E27FC236}">
                <a16:creationId xmlns:a16="http://schemas.microsoft.com/office/drawing/2014/main" id="{B0404232-819A-E4A3-4D0D-6F90F0F7585D}"/>
              </a:ext>
            </a:extLst>
          </p:cNvPr>
          <p:cNvSpPr txBox="1"/>
          <p:nvPr/>
        </p:nvSpPr>
        <p:spPr>
          <a:xfrm>
            <a:off x="3273645" y="2515065"/>
            <a:ext cx="1279835"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補助がある場合</a:t>
            </a:r>
            <a:endParaRPr kumimoji="1" lang="zh-TW" altLang="en-US" sz="1400" dirty="0">
              <a:solidFill>
                <a:schemeClr val="tx1"/>
              </a:solidFill>
              <a:latin typeface="Meiryo UI" panose="020B0604030504040204" pitchFamily="50" charset="-128"/>
              <a:ea typeface="Meiryo UI" panose="020B0604030504040204" pitchFamily="50" charset="-128"/>
            </a:endParaRPr>
          </a:p>
        </p:txBody>
      </p:sp>
      <p:sp>
        <p:nvSpPr>
          <p:cNvPr id="24" name="TextBox 39">
            <a:extLst>
              <a:ext uri="{FF2B5EF4-FFF2-40B4-BE49-F238E27FC236}">
                <a16:creationId xmlns:a16="http://schemas.microsoft.com/office/drawing/2014/main" id="{BACE2BB9-06B6-4364-F157-DBE7F39F368E}"/>
              </a:ext>
            </a:extLst>
          </p:cNvPr>
          <p:cNvSpPr txBox="1"/>
          <p:nvPr/>
        </p:nvSpPr>
        <p:spPr>
          <a:xfrm>
            <a:off x="3273645" y="2910841"/>
            <a:ext cx="1279835"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25" name="TextBox 40">
            <a:extLst>
              <a:ext uri="{FF2B5EF4-FFF2-40B4-BE49-F238E27FC236}">
                <a16:creationId xmlns:a16="http://schemas.microsoft.com/office/drawing/2014/main" id="{5CA606AE-A7B0-D4CD-6AA3-FC1EDE32E013}"/>
              </a:ext>
            </a:extLst>
          </p:cNvPr>
          <p:cNvSpPr txBox="1"/>
          <p:nvPr/>
        </p:nvSpPr>
        <p:spPr>
          <a:xfrm>
            <a:off x="3273645" y="4054536"/>
            <a:ext cx="1279835"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a:t>
            </a:r>
            <a:endParaRPr kumimoji="1" lang="en-US" sz="1400" dirty="0">
              <a:solidFill>
                <a:schemeClr val="tx1"/>
              </a:solidFill>
              <a:latin typeface="Meiryo UI" panose="020B0604030504040204" pitchFamily="50" charset="-128"/>
              <a:ea typeface="Meiryo UI" panose="020B0604030504040204" pitchFamily="50" charset="-128"/>
            </a:endParaRPr>
          </a:p>
        </p:txBody>
      </p:sp>
      <p:cxnSp>
        <p:nvCxnSpPr>
          <p:cNvPr id="27" name="Straight Connector 22">
            <a:extLst>
              <a:ext uri="{FF2B5EF4-FFF2-40B4-BE49-F238E27FC236}">
                <a16:creationId xmlns:a16="http://schemas.microsoft.com/office/drawing/2014/main" id="{7FD102AB-D069-68F1-0FB6-FE1881BE0184}"/>
              </a:ext>
            </a:extLst>
          </p:cNvPr>
          <p:cNvCxnSpPr>
            <a:cxnSpLocks/>
          </p:cNvCxnSpPr>
          <p:nvPr/>
        </p:nvCxnSpPr>
        <p:spPr>
          <a:xfrm>
            <a:off x="4659123" y="2893314"/>
            <a:ext cx="1279835"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8" name="TextBox 34">
            <a:extLst>
              <a:ext uri="{FF2B5EF4-FFF2-40B4-BE49-F238E27FC236}">
                <a16:creationId xmlns:a16="http://schemas.microsoft.com/office/drawing/2014/main" id="{BBB90D36-10CB-D03B-7CC5-08C914D441E1}"/>
              </a:ext>
            </a:extLst>
          </p:cNvPr>
          <p:cNvSpPr txBox="1"/>
          <p:nvPr/>
        </p:nvSpPr>
        <p:spPr>
          <a:xfrm>
            <a:off x="4659123" y="2515065"/>
            <a:ext cx="1279835"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自社の</a:t>
            </a:r>
            <a:endParaRPr kumimoji="1" lang="en-US" altLang="ja-JP" sz="1400" dirty="0">
              <a:solidFill>
                <a:schemeClr val="tx1"/>
              </a:solidFill>
              <a:latin typeface="Meiryo UI" panose="020B0604030504040204" pitchFamily="50" charset="-128"/>
              <a:ea typeface="Meiryo UI" panose="020B0604030504040204" pitchFamily="50" charset="-128"/>
            </a:endParaRPr>
          </a:p>
          <a:p>
            <a:r>
              <a:rPr kumimoji="1" lang="ja-JP" altLang="en-US" sz="1400" dirty="0">
                <a:solidFill>
                  <a:schemeClr val="tx1"/>
                </a:solidFill>
                <a:latin typeface="Meiryo UI" panose="020B0604030504040204" pitchFamily="50" charset="-128"/>
                <a:ea typeface="Meiryo UI" panose="020B0604030504040204" pitchFamily="50" charset="-128"/>
              </a:rPr>
              <a:t>投資判断基準値</a:t>
            </a:r>
            <a:endParaRPr kumimoji="1" lang="zh-TW" altLang="en-US" sz="1400" dirty="0">
              <a:solidFill>
                <a:schemeClr val="tx1"/>
              </a:solidFill>
              <a:latin typeface="Meiryo UI" panose="020B0604030504040204" pitchFamily="50" charset="-128"/>
              <a:ea typeface="Meiryo UI" panose="020B0604030504040204" pitchFamily="50" charset="-128"/>
            </a:endParaRPr>
          </a:p>
        </p:txBody>
      </p:sp>
      <p:sp>
        <p:nvSpPr>
          <p:cNvPr id="29" name="TextBox 39">
            <a:extLst>
              <a:ext uri="{FF2B5EF4-FFF2-40B4-BE49-F238E27FC236}">
                <a16:creationId xmlns:a16="http://schemas.microsoft.com/office/drawing/2014/main" id="{617F5AE3-1EB6-7CF8-5CD4-71E0605AAB96}"/>
              </a:ext>
            </a:extLst>
          </p:cNvPr>
          <p:cNvSpPr txBox="1"/>
          <p:nvPr/>
        </p:nvSpPr>
        <p:spPr>
          <a:xfrm>
            <a:off x="4659123" y="2910841"/>
            <a:ext cx="1279835"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30" name="TextBox 40">
            <a:extLst>
              <a:ext uri="{FF2B5EF4-FFF2-40B4-BE49-F238E27FC236}">
                <a16:creationId xmlns:a16="http://schemas.microsoft.com/office/drawing/2014/main" id="{F811B640-2A69-B230-DC9D-1CC41E59AC0E}"/>
              </a:ext>
            </a:extLst>
          </p:cNvPr>
          <p:cNvSpPr txBox="1"/>
          <p:nvPr/>
        </p:nvSpPr>
        <p:spPr>
          <a:xfrm>
            <a:off x="4659123" y="4054536"/>
            <a:ext cx="1279835"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r>
              <a:rPr kumimoji="1" lang="en-US" altLang="ja-JP" sz="1400" dirty="0">
                <a:solidFill>
                  <a:schemeClr val="tx1"/>
                </a:solidFill>
                <a:latin typeface="Meiryo UI" panose="020B0604030504040204" pitchFamily="50" charset="-128"/>
                <a:ea typeface="Meiryo UI" panose="020B0604030504040204" pitchFamily="50" charset="-128"/>
              </a:rPr>
              <a:t>XX</a:t>
            </a:r>
            <a:endParaRPr kumimoji="1" lang="en-US" sz="1400" dirty="0">
              <a:solidFill>
                <a:schemeClr val="tx1"/>
              </a:solidFill>
              <a:latin typeface="Meiryo UI" panose="020B0604030504040204" pitchFamily="50" charset="-128"/>
              <a:ea typeface="Meiryo UI" panose="020B0604030504040204" pitchFamily="50" charset="-128"/>
            </a:endParaRPr>
          </a:p>
        </p:txBody>
      </p:sp>
      <p:cxnSp>
        <p:nvCxnSpPr>
          <p:cNvPr id="34" name="Straight Connector 22">
            <a:extLst>
              <a:ext uri="{FF2B5EF4-FFF2-40B4-BE49-F238E27FC236}">
                <a16:creationId xmlns:a16="http://schemas.microsoft.com/office/drawing/2014/main" id="{AE9FBFA3-B87D-2B33-D372-6A858D93D2B2}"/>
              </a:ext>
            </a:extLst>
          </p:cNvPr>
          <p:cNvCxnSpPr>
            <a:cxnSpLocks/>
          </p:cNvCxnSpPr>
          <p:nvPr/>
        </p:nvCxnSpPr>
        <p:spPr>
          <a:xfrm>
            <a:off x="6044601" y="2893314"/>
            <a:ext cx="5518749"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F783D534-D2F6-4E0C-0C16-74CE0C2AC8A8}"/>
              </a:ext>
            </a:extLst>
          </p:cNvPr>
          <p:cNvSpPr txBox="1"/>
          <p:nvPr/>
        </p:nvSpPr>
        <p:spPr>
          <a:xfrm>
            <a:off x="6044601" y="2515065"/>
            <a:ext cx="5518749" cy="42526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b"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導出過程（計算式により、定量的に記載すること）</a:t>
            </a:r>
            <a:endParaRPr kumimoji="1" lang="zh-TW" altLang="en-US" sz="1400" dirty="0">
              <a:solidFill>
                <a:schemeClr val="tx1"/>
              </a:solidFill>
              <a:latin typeface="Meiryo UI" panose="020B0604030504040204" pitchFamily="50" charset="-128"/>
              <a:ea typeface="Meiryo UI" panose="020B0604030504040204" pitchFamily="50" charset="-128"/>
            </a:endParaRPr>
          </a:p>
        </p:txBody>
      </p:sp>
      <p:sp>
        <p:nvSpPr>
          <p:cNvPr id="36" name="TextBox 39">
            <a:extLst>
              <a:ext uri="{FF2B5EF4-FFF2-40B4-BE49-F238E27FC236}">
                <a16:creationId xmlns:a16="http://schemas.microsoft.com/office/drawing/2014/main" id="{61D88752-68A7-D0DD-077E-83AFF48E7C33}"/>
              </a:ext>
            </a:extLst>
          </p:cNvPr>
          <p:cNvSpPr txBox="1"/>
          <p:nvPr/>
        </p:nvSpPr>
        <p:spPr>
          <a:xfrm>
            <a:off x="6044601" y="2910841"/>
            <a:ext cx="5518749"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177800" indent="-177800">
              <a:buFont typeface="Arial" panose="020B0604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37" name="TextBox 40">
            <a:extLst>
              <a:ext uri="{FF2B5EF4-FFF2-40B4-BE49-F238E27FC236}">
                <a16:creationId xmlns:a16="http://schemas.microsoft.com/office/drawing/2014/main" id="{DEFBEA9D-F973-A617-A537-6B1854320136}"/>
              </a:ext>
            </a:extLst>
          </p:cNvPr>
          <p:cNvSpPr txBox="1"/>
          <p:nvPr/>
        </p:nvSpPr>
        <p:spPr>
          <a:xfrm>
            <a:off x="6044601" y="4054536"/>
            <a:ext cx="5518749"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177800" indent="-177800">
              <a:buFont typeface="Arial" panose="020B0604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a:t>
            </a:r>
            <a:endParaRPr kumimoji="1" lang="en-US" sz="1400" dirty="0">
              <a:solidFill>
                <a:schemeClr val="tx1"/>
              </a:solidFill>
              <a:latin typeface="Meiryo UI" panose="020B0604030504040204" pitchFamily="50" charset="-128"/>
              <a:ea typeface="Meiryo UI" panose="020B0604030504040204" pitchFamily="50" charset="-128"/>
            </a:endParaRPr>
          </a:p>
        </p:txBody>
      </p:sp>
      <p:sp>
        <p:nvSpPr>
          <p:cNvPr id="39" name="ee4pHeader1">
            <a:extLst>
              <a:ext uri="{FF2B5EF4-FFF2-40B4-BE49-F238E27FC236}">
                <a16:creationId xmlns:a16="http://schemas.microsoft.com/office/drawing/2014/main" id="{B4082D92-5DEF-1CCB-7C6D-C5B6FA3F34EE}"/>
              </a:ext>
            </a:extLst>
          </p:cNvPr>
          <p:cNvSpPr txBox="1"/>
          <p:nvPr/>
        </p:nvSpPr>
        <p:spPr>
          <a:xfrm>
            <a:off x="323787" y="2148184"/>
            <a:ext cx="3727348" cy="276982"/>
          </a:xfrm>
          <a:prstGeom prst="rect">
            <a:avLst/>
          </a:prstGeom>
          <a:noFill/>
          <a:ln cap="rnd">
            <a:noFill/>
          </a:ln>
        </p:spPr>
        <p:txBody>
          <a:bodyPr wrap="square" lIns="0" tIns="0" rIns="0" bIns="0" rtlCol="0" anchor="b" anchorCtr="0">
            <a:noAutofit/>
          </a:bodyPr>
          <a:lstStyle/>
          <a:p>
            <a:pPr marL="0" lvl="3"/>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ja-JP" altLang="en-US" sz="1400" dirty="0">
                <a:solidFill>
                  <a:srgbClr val="FF0000"/>
                </a:solidFill>
                <a:latin typeface="Meiryo UI" panose="020B0604030504040204" pitchFamily="50" charset="-128"/>
                <a:ea typeface="Meiryo UI" panose="020B0604030504040204" pitchFamily="50" charset="-128"/>
              </a:rPr>
              <a:t>必須</a:t>
            </a:r>
            <a:r>
              <a:rPr kumimoji="1" lang="en-US" altLang="ja-JP" sz="1400" dirty="0">
                <a:solidFill>
                  <a:srgbClr val="FF0000"/>
                </a:solidFill>
                <a:latin typeface="Meiryo UI" panose="020B0604030504040204" pitchFamily="50" charset="-128"/>
                <a:ea typeface="Meiryo UI" panose="020B0604030504040204" pitchFamily="50" charset="-128"/>
              </a:rPr>
              <a:t>]</a:t>
            </a:r>
            <a:r>
              <a:rPr kumimoji="1" lang="ja-JP" altLang="en-US" sz="1400" dirty="0">
                <a:solidFill>
                  <a:srgbClr val="FF0000"/>
                </a:solidFill>
                <a:latin typeface="Meiryo UI" panose="020B0604030504040204" pitchFamily="50" charset="-128"/>
                <a:ea typeface="Meiryo UI" panose="020B0604030504040204" pitchFamily="50" charset="-128"/>
              </a:rPr>
              <a:t> </a:t>
            </a:r>
            <a:r>
              <a:rPr lang="ja-JP" altLang="en-US" sz="1400" dirty="0">
                <a:solidFill>
                  <a:schemeClr val="tx2"/>
                </a:solidFill>
                <a:latin typeface="Trebuchet MS" panose="020B0603020202020204" pitchFamily="34" charset="0"/>
                <a:ea typeface="Meiryo UI" panose="020B0604030504040204" pitchFamily="50" charset="-128"/>
              </a:rPr>
              <a:t>投資判断基準</a:t>
            </a:r>
            <a:endParaRPr lang="en-US" sz="1400" dirty="0">
              <a:solidFill>
                <a:schemeClr val="tx2"/>
              </a:solidFill>
              <a:latin typeface="Trebuchet MS" panose="020B0603020202020204" pitchFamily="34" charset="0"/>
              <a:ea typeface="Meiryo UI" panose="020B0604030504040204" pitchFamily="50" charset="-128"/>
            </a:endParaRPr>
          </a:p>
        </p:txBody>
      </p:sp>
      <p:cxnSp>
        <p:nvCxnSpPr>
          <p:cNvPr id="40" name="Straight Connector 83">
            <a:extLst>
              <a:ext uri="{FF2B5EF4-FFF2-40B4-BE49-F238E27FC236}">
                <a16:creationId xmlns:a16="http://schemas.microsoft.com/office/drawing/2014/main" id="{F90AA516-2C77-E0A1-D5AE-456D9936306D}"/>
              </a:ext>
            </a:extLst>
          </p:cNvPr>
          <p:cNvCxnSpPr/>
          <p:nvPr/>
        </p:nvCxnSpPr>
        <p:spPr>
          <a:xfrm>
            <a:off x="320663" y="2463716"/>
            <a:ext cx="3746512"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1" name="ee4pHeader1">
            <a:extLst>
              <a:ext uri="{FF2B5EF4-FFF2-40B4-BE49-F238E27FC236}">
                <a16:creationId xmlns:a16="http://schemas.microsoft.com/office/drawing/2014/main" id="{D0CA9E05-3708-AB36-8AE7-1ABFDC3AEB7D}"/>
              </a:ext>
            </a:extLst>
          </p:cNvPr>
          <p:cNvSpPr txBox="1"/>
          <p:nvPr/>
        </p:nvSpPr>
        <p:spPr>
          <a:xfrm>
            <a:off x="323787" y="5234239"/>
            <a:ext cx="3727348" cy="276982"/>
          </a:xfrm>
          <a:prstGeom prst="rect">
            <a:avLst/>
          </a:prstGeom>
          <a:noFill/>
          <a:ln cap="rnd">
            <a:noFill/>
          </a:ln>
        </p:spPr>
        <p:txBody>
          <a:bodyPr wrap="square" lIns="0" tIns="0" rIns="0" bIns="0" rtlCol="0" anchor="b" anchorCtr="0">
            <a:noAutofit/>
          </a:bodyPr>
          <a:lstStyle/>
          <a:p>
            <a:pPr marL="0" lvl="3"/>
            <a:r>
              <a:rPr lang="ja-JP" altLang="en-US" sz="1400" dirty="0">
                <a:solidFill>
                  <a:schemeClr val="tx2"/>
                </a:solidFill>
                <a:latin typeface="Trebuchet MS" panose="020B0603020202020204" pitchFamily="34" charset="0"/>
                <a:ea typeface="Meiryo UI" panose="020B0604030504040204" pitchFamily="50" charset="-128"/>
              </a:rPr>
              <a:t>その他の投資判断基準</a:t>
            </a:r>
            <a:endParaRPr lang="en-US" sz="1400" dirty="0">
              <a:solidFill>
                <a:schemeClr val="tx2"/>
              </a:solidFill>
              <a:latin typeface="Trebuchet MS" panose="020B0603020202020204" pitchFamily="34" charset="0"/>
              <a:ea typeface="Meiryo UI" panose="020B0604030504040204" pitchFamily="50" charset="-128"/>
            </a:endParaRPr>
          </a:p>
        </p:txBody>
      </p:sp>
      <p:cxnSp>
        <p:nvCxnSpPr>
          <p:cNvPr id="42" name="Straight Connector 83">
            <a:extLst>
              <a:ext uri="{FF2B5EF4-FFF2-40B4-BE49-F238E27FC236}">
                <a16:creationId xmlns:a16="http://schemas.microsoft.com/office/drawing/2014/main" id="{22E9654A-FDAC-6C39-5FFC-9F2511B74D46}"/>
              </a:ext>
            </a:extLst>
          </p:cNvPr>
          <p:cNvCxnSpPr/>
          <p:nvPr/>
        </p:nvCxnSpPr>
        <p:spPr>
          <a:xfrm>
            <a:off x="320663" y="5549771"/>
            <a:ext cx="3746512"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3" name="TextBox 40">
            <a:extLst>
              <a:ext uri="{FF2B5EF4-FFF2-40B4-BE49-F238E27FC236}">
                <a16:creationId xmlns:a16="http://schemas.microsoft.com/office/drawing/2014/main" id="{FBA9296C-51A7-8CEC-40B1-B5247777498F}"/>
              </a:ext>
            </a:extLst>
          </p:cNvPr>
          <p:cNvSpPr txBox="1"/>
          <p:nvPr/>
        </p:nvSpPr>
        <p:spPr>
          <a:xfrm>
            <a:off x="460347" y="5671675"/>
            <a:ext cx="5744060" cy="104400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77800" lvl="1" indent="-177800">
              <a:buSzPct val="100000"/>
              <a:buFont typeface="Arial" panose="020B0604020202020204" pitchFamily="34" charset="0"/>
              <a:buChar char="•"/>
            </a:pPr>
            <a:r>
              <a:rPr kumimoji="1" lang="ja-JP" altLang="en-US" sz="1400" dirty="0">
                <a:solidFill>
                  <a:schemeClr val="tx1"/>
                </a:solidFill>
                <a:ea typeface="Meiryo UI" panose="020B0604030504040204" pitchFamily="50" charset="-128"/>
              </a:rPr>
              <a:t>その他、自社における投資判断の考え方、</a:t>
            </a:r>
            <a:r>
              <a:rPr kumimoji="1" lang="zh-TW" altLang="en-US" sz="1400" dirty="0">
                <a:solidFill>
                  <a:schemeClr val="tx1"/>
                </a:solidFill>
                <a:ea typeface="Meiryo UI" panose="020B0604030504040204" pitchFamily="50" charset="-128"/>
              </a:rPr>
              <a:t>本事業</a:t>
            </a:r>
            <a:r>
              <a:rPr kumimoji="1" lang="ja-JP" altLang="en-US" sz="1400" dirty="0">
                <a:solidFill>
                  <a:schemeClr val="tx1"/>
                </a:solidFill>
                <a:ea typeface="Meiryo UI" panose="020B0604030504040204" pitchFamily="50" charset="-128"/>
              </a:rPr>
              <a:t>実施による影響及びその導出過程を定量的な観点も含め記載すること</a:t>
            </a:r>
            <a:endParaRPr kumimoji="1" lang="en-US" altLang="ja-JP" sz="1400" dirty="0">
              <a:solidFill>
                <a:schemeClr val="tx1"/>
              </a:solidFill>
              <a:ea typeface="Meiryo UI" panose="020B0604030504040204" pitchFamily="50" charset="-128"/>
            </a:endParaRPr>
          </a:p>
        </p:txBody>
      </p:sp>
      <p:sp>
        <p:nvSpPr>
          <p:cNvPr id="9" name="正方形/長方形 8">
            <a:extLst>
              <a:ext uri="{FF2B5EF4-FFF2-40B4-BE49-F238E27FC236}">
                <a16:creationId xmlns:a16="http://schemas.microsoft.com/office/drawing/2014/main" id="{E4B881E6-EBEE-039A-1363-7227A4CBA30F}"/>
              </a:ext>
            </a:extLst>
          </p:cNvPr>
          <p:cNvSpPr/>
          <p:nvPr/>
        </p:nvSpPr>
        <p:spPr>
          <a:xfrm>
            <a:off x="7108115" y="3037167"/>
            <a:ext cx="4787764" cy="3240000"/>
          </a:xfrm>
          <a:prstGeom prst="rect">
            <a:avLst/>
          </a:prstGeom>
          <a:solidFill>
            <a:schemeClr val="bg1"/>
          </a:solidFill>
          <a:ln w="9525" cap="rnd" cmpd="sng" algn="ctr">
            <a:solidFill>
              <a:schemeClr val="tx1">
                <a:lumMod val="50000"/>
                <a:lumOff val="50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1" lang="ja-JP" altLang="en-US" sz="1400" dirty="0">
                <a:solidFill>
                  <a:schemeClr val="tx1"/>
                </a:solidFill>
                <a:latin typeface="Meiryo UI" panose="020B0604030504040204" pitchFamily="50" charset="-128"/>
                <a:ea typeface="Meiryo UI" panose="020B0604030504040204" pitchFamily="50" charset="-128"/>
              </a:rPr>
              <a:t>審査基</a:t>
            </a:r>
            <a:r>
              <a:rPr kumimoji="1" lang="ja-JP" altLang="en-US" sz="1400" strike="sngStrike" dirty="0">
                <a:solidFill>
                  <a:schemeClr val="tx1"/>
                </a:solidFill>
                <a:latin typeface="Meiryo UI" panose="020B0604030504040204" pitchFamily="50" charset="-128"/>
                <a:ea typeface="Meiryo UI" panose="020B0604030504040204" pitchFamily="50" charset="-128"/>
              </a:rPr>
              <a:t>準</a:t>
            </a:r>
            <a:r>
              <a:rPr kumimoji="1" lang="ja-JP" altLang="en-US" sz="1400" dirty="0">
                <a:solidFill>
                  <a:schemeClr val="tx1"/>
                </a:solidFill>
                <a:latin typeface="Meiryo UI" panose="020B0604030504040204" pitchFamily="50" charset="-128"/>
                <a:ea typeface="Meiryo UI" panose="020B0604030504040204" pitchFamily="50" charset="-128"/>
              </a:rPr>
              <a:t>のイメージ</a:t>
            </a:r>
            <a:endParaRPr kumimoji="1" lang="en-US" altLang="ja-JP" dirty="0">
              <a:solidFill>
                <a:schemeClr val="tx1"/>
              </a:solidFill>
              <a:latin typeface="Meiryo UI" panose="020B0604030504040204" pitchFamily="50" charset="-128"/>
              <a:ea typeface="Meiryo UI" panose="020B0604030504040204" pitchFamily="50" charset="-128"/>
            </a:endParaRPr>
          </a:p>
          <a:p>
            <a:pPr>
              <a:spcBef>
                <a:spcPts val="600"/>
              </a:spcBef>
            </a:pPr>
            <a:r>
              <a:rPr kumimoji="1" lang="ja-JP" altLang="en-US" sz="1200" dirty="0">
                <a:solidFill>
                  <a:schemeClr val="tx1"/>
                </a:solidFill>
                <a:latin typeface="Meiryo UI" panose="020B0604030504040204" pitchFamily="50" charset="-128"/>
                <a:ea typeface="Meiryo UI" panose="020B0604030504040204" pitchFamily="50" charset="-128"/>
              </a:rPr>
              <a:t>補助がない場合及び補助がある場合の赤枠を両方とも満たすこと</a:t>
            </a:r>
            <a:endParaRPr kumimoji="1" lang="en-US" altLang="ja-JP" sz="1200" dirty="0">
              <a:solidFill>
                <a:schemeClr val="tx1"/>
              </a:solidFill>
              <a:latin typeface="Meiryo UI" panose="020B0604030504040204" pitchFamily="50" charset="-128"/>
              <a:ea typeface="Meiryo UI" panose="020B0604030504040204" pitchFamily="50" charset="-128"/>
            </a:endParaRPr>
          </a:p>
          <a:p>
            <a:pPr algn="r">
              <a:spcBef>
                <a:spcPts val="600"/>
              </a:spcBef>
            </a:pPr>
            <a:r>
              <a:rPr kumimoji="1" lang="ja-JP" altLang="en-US" sz="1050" dirty="0">
                <a:solidFill>
                  <a:schemeClr val="tx1"/>
                </a:solidFill>
                <a:latin typeface="Meiryo UI" panose="020B0604030504040204" pitchFamily="50" charset="-128"/>
                <a:ea typeface="Meiryo UI" panose="020B0604030504040204" pitchFamily="50" charset="-128"/>
              </a:rPr>
              <a:t>凡例：〇基準値に達する、✕基準値に達しない</a:t>
            </a:r>
            <a:endParaRPr kumimoji="1" lang="en-US" sz="1050" dirty="0">
              <a:solidFill>
                <a:schemeClr val="tx1"/>
              </a:solidFill>
              <a:latin typeface="Meiryo UI" panose="020B0604030504040204" pitchFamily="50" charset="-128"/>
              <a:ea typeface="Meiryo UI" panose="020B0604030504040204" pitchFamily="50" charset="-128"/>
            </a:endParaRPr>
          </a:p>
        </p:txBody>
      </p:sp>
      <p:graphicFrame>
        <p:nvGraphicFramePr>
          <p:cNvPr id="21" name="表 25">
            <a:extLst>
              <a:ext uri="{FF2B5EF4-FFF2-40B4-BE49-F238E27FC236}">
                <a16:creationId xmlns:a16="http://schemas.microsoft.com/office/drawing/2014/main" id="{3A385799-A9CD-302D-6802-9BF964F6C280}"/>
              </a:ext>
            </a:extLst>
          </p:cNvPr>
          <p:cNvGraphicFramePr>
            <a:graphicFrameLocks noGrp="1"/>
          </p:cNvGraphicFramePr>
          <p:nvPr/>
        </p:nvGraphicFramePr>
        <p:xfrm>
          <a:off x="7227878" y="3881437"/>
          <a:ext cx="3312000" cy="2324400"/>
        </p:xfrm>
        <a:graphic>
          <a:graphicData uri="http://schemas.openxmlformats.org/drawingml/2006/table">
            <a:tbl>
              <a:tblPr firstRow="1" bandRow="1">
                <a:tableStyleId>{5C22544A-7EE6-4342-B048-85BDC9FD1C3A}</a:tableStyleId>
              </a:tblPr>
              <a:tblGrid>
                <a:gridCol w="720000">
                  <a:extLst>
                    <a:ext uri="{9D8B030D-6E8A-4147-A177-3AD203B41FA5}">
                      <a16:colId xmlns:a16="http://schemas.microsoft.com/office/drawing/2014/main" val="1541622440"/>
                    </a:ext>
                  </a:extLst>
                </a:gridCol>
                <a:gridCol w="720000">
                  <a:extLst>
                    <a:ext uri="{9D8B030D-6E8A-4147-A177-3AD203B41FA5}">
                      <a16:colId xmlns:a16="http://schemas.microsoft.com/office/drawing/2014/main" val="1048493979"/>
                    </a:ext>
                  </a:extLst>
                </a:gridCol>
                <a:gridCol w="432000">
                  <a:extLst>
                    <a:ext uri="{9D8B030D-6E8A-4147-A177-3AD203B41FA5}">
                      <a16:colId xmlns:a16="http://schemas.microsoft.com/office/drawing/2014/main" val="79989130"/>
                    </a:ext>
                  </a:extLst>
                </a:gridCol>
                <a:gridCol w="720000">
                  <a:extLst>
                    <a:ext uri="{9D8B030D-6E8A-4147-A177-3AD203B41FA5}">
                      <a16:colId xmlns:a16="http://schemas.microsoft.com/office/drawing/2014/main" val="3555249619"/>
                    </a:ext>
                  </a:extLst>
                </a:gridCol>
                <a:gridCol w="720000">
                  <a:extLst>
                    <a:ext uri="{9D8B030D-6E8A-4147-A177-3AD203B41FA5}">
                      <a16:colId xmlns:a16="http://schemas.microsoft.com/office/drawing/2014/main" val="1863338362"/>
                    </a:ext>
                  </a:extLst>
                </a:gridCol>
              </a:tblGrid>
              <a:tr h="144000">
                <a:tc gridSpan="2">
                  <a:txBody>
                    <a:bodyPr/>
                    <a:lstStyle/>
                    <a:p>
                      <a:pPr algn="ctr"/>
                      <a:r>
                        <a:rPr lang="ja-JP" altLang="en-US" sz="1100" dirty="0">
                          <a:latin typeface="Meiryo UI" panose="020B0604030504040204" pitchFamily="50" charset="-128"/>
                          <a:ea typeface="Meiryo UI" panose="020B0604030504040204" pitchFamily="50" charset="-128"/>
                        </a:rPr>
                        <a:t>補助がない場合</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tx1">
                        <a:lumMod val="50000"/>
                        <a:lumOff val="50000"/>
                      </a:schemeClr>
                    </a:solidFill>
                  </a:tcPr>
                </a:tc>
                <a:tc hMerge="1">
                  <a:txBody>
                    <a:bodyPr/>
                    <a:lstStyle/>
                    <a:p>
                      <a:endParaRPr lang="en-US" dirty="0"/>
                    </a:p>
                  </a:txBody>
                  <a:tcPr/>
                </a:tc>
                <a:tc>
                  <a:txBody>
                    <a:bodyPr/>
                    <a:lstStyle/>
                    <a:p>
                      <a:pPr algn="ct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ja-JP" altLang="en-US" sz="1100" dirty="0">
                          <a:solidFill>
                            <a:schemeClr val="bg1"/>
                          </a:solidFill>
                          <a:latin typeface="Meiryo UI" panose="020B0604030504040204" pitchFamily="50" charset="-128"/>
                          <a:ea typeface="Meiryo UI" panose="020B0604030504040204" pitchFamily="50" charset="-128"/>
                        </a:rPr>
                        <a:t>補助がある場合</a:t>
                      </a:r>
                      <a:endParaRPr lang="en-US" sz="1100" dirty="0">
                        <a:solidFill>
                          <a:schemeClr val="bg1"/>
                        </a:solidFill>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tx1">
                        <a:lumMod val="50000"/>
                        <a:lumOff val="50000"/>
                      </a:schemeClr>
                    </a:solidFill>
                  </a:tcPr>
                </a:tc>
                <a:tc hMerge="1">
                  <a:txBody>
                    <a:bodyPr/>
                    <a:lstStyle/>
                    <a:p>
                      <a:endParaRPr lang="en-US" dirty="0">
                        <a:solidFill>
                          <a:schemeClr val="bg1"/>
                        </a:solidFill>
                      </a:endParaRPr>
                    </a:p>
                  </a:txBody>
                  <a:tcPr>
                    <a:solidFill>
                      <a:schemeClr val="tx1">
                        <a:lumMod val="50000"/>
                        <a:lumOff val="50000"/>
                      </a:schemeClr>
                    </a:solidFill>
                  </a:tcPr>
                </a:tc>
                <a:extLst>
                  <a:ext uri="{0D108BD9-81ED-4DB2-BD59-A6C34878D82A}">
                    <a16:rowId xmlns:a16="http://schemas.microsoft.com/office/drawing/2014/main" val="3866111226"/>
                  </a:ext>
                </a:extLst>
              </a:tr>
              <a:tr h="144000">
                <a:tc>
                  <a:txBody>
                    <a:bodyPr/>
                    <a:lstStyle/>
                    <a:p>
                      <a:pPr algn="ctr"/>
                      <a:r>
                        <a:rPr lang="en-US" altLang="ja-JP" sz="1100" dirty="0">
                          <a:latin typeface="Meiryo UI" panose="020B0604030504040204" pitchFamily="50" charset="-128"/>
                          <a:ea typeface="Meiryo UI" panose="020B0604030504040204" pitchFamily="50" charset="-128"/>
                        </a:rPr>
                        <a:t>IRR</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75000"/>
                      </a:schemeClr>
                    </a:solidFill>
                  </a:tcPr>
                </a:tc>
                <a:tc>
                  <a:txBody>
                    <a:bodyPr/>
                    <a:lstStyle/>
                    <a:p>
                      <a:pPr algn="ctr"/>
                      <a:r>
                        <a:rPr lang="ja-JP" altLang="en-US" sz="1100" dirty="0">
                          <a:latin typeface="Meiryo UI" panose="020B0604030504040204" pitchFamily="50" charset="-128"/>
                          <a:ea typeface="Meiryo UI" panose="020B0604030504040204" pitchFamily="50" charset="-128"/>
                        </a:rPr>
                        <a:t>投資回収年数</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75000"/>
                      </a:schemeClr>
                    </a:solidFill>
                  </a:tcPr>
                </a:tc>
                <a:tc>
                  <a:txBody>
                    <a:bodyPr/>
                    <a:lstStyle/>
                    <a:p>
                      <a:pPr algn="ct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ja-JP" sz="1100" dirty="0">
                          <a:latin typeface="Meiryo UI" panose="020B0604030504040204" pitchFamily="50" charset="-128"/>
                          <a:ea typeface="Meiryo UI" panose="020B0604030504040204" pitchFamily="50" charset="-128"/>
                        </a:rPr>
                        <a:t>IRR</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75000"/>
                      </a:schemeClr>
                    </a:solidFill>
                  </a:tcPr>
                </a:tc>
                <a:tc>
                  <a:txBody>
                    <a:bodyPr/>
                    <a:lstStyle/>
                    <a:p>
                      <a:pPr algn="ctr"/>
                      <a:r>
                        <a:rPr lang="ja-JP" altLang="en-US" sz="1100" dirty="0">
                          <a:latin typeface="Meiryo UI" panose="020B0604030504040204" pitchFamily="50" charset="-128"/>
                          <a:ea typeface="Meiryo UI" panose="020B0604030504040204" pitchFamily="50" charset="-128"/>
                        </a:rPr>
                        <a:t>投資回収年数</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729302372"/>
                  </a:ext>
                </a:extLst>
              </a:tr>
              <a:tr h="144000">
                <a:tc>
                  <a:txBody>
                    <a:bodyPr/>
                    <a:lstStyle/>
                    <a:p>
                      <a:pPr algn="ctr"/>
                      <a:r>
                        <a:rPr lang="ja-JP" altLang="en-US" sz="1100" dirty="0">
                          <a:latin typeface="Meiryo UI" panose="020B0604030504040204" pitchFamily="50" charset="-128"/>
                          <a:ea typeface="Meiryo UI" panose="020B0604030504040204" pitchFamily="50" charset="-128"/>
                        </a:rPr>
                        <a:t>○</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a:txBody>
                    <a:bodyPr/>
                    <a:lstStyle/>
                    <a:p>
                      <a:pPr algn="ctr"/>
                      <a:r>
                        <a:rPr lang="ja-JP" altLang="en-US" sz="1100" dirty="0">
                          <a:latin typeface="Meiryo UI" panose="020B0604030504040204" pitchFamily="50" charset="-128"/>
                          <a:ea typeface="Meiryo UI" panose="020B0604030504040204" pitchFamily="50" charset="-128"/>
                        </a:rPr>
                        <a:t>○</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a:txBody>
                    <a:bodyPr/>
                    <a:lstStyle/>
                    <a:p>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a:txBody>
                    <a:bodyPr/>
                    <a:lstStyle/>
                    <a:p>
                      <a:pPr algn="ct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extLst>
                  <a:ext uri="{0D108BD9-81ED-4DB2-BD59-A6C34878D82A}">
                    <a16:rowId xmlns:a16="http://schemas.microsoft.com/office/drawing/2014/main" val="2983339503"/>
                  </a:ext>
                </a:extLst>
              </a:tr>
              <a:tr h="144000">
                <a:tc>
                  <a:txBody>
                    <a:bodyPr/>
                    <a:lstStyle/>
                    <a:p>
                      <a:pPr algn="ctr"/>
                      <a:r>
                        <a:rPr lang="ja-JP" altLang="en-US" sz="1100" dirty="0">
                          <a:latin typeface="Meiryo UI" panose="020B0604030504040204" pitchFamily="50" charset="-128"/>
                          <a:ea typeface="Meiryo UI" panose="020B0604030504040204" pitchFamily="50" charset="-128"/>
                        </a:rPr>
                        <a:t>○</a:t>
                      </a:r>
                      <a:endParaRPr lang="en-US" sz="1100" dirty="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28575" cap="flat" cmpd="sng" algn="ctr">
                      <a:solidFill>
                        <a:srgbClr val="FF0000"/>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a:r>
                        <a:rPr lang="ja-JP" altLang="en-US" sz="1100" dirty="0">
                          <a:latin typeface="Meiryo UI" panose="020B0604030504040204" pitchFamily="50" charset="-128"/>
                          <a:ea typeface="Meiryo UI" panose="020B0604030504040204" pitchFamily="50" charset="-128"/>
                        </a:rPr>
                        <a:t>✕</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a:endParaRPr lang="en-US" sz="1100" dirty="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0"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28575" cap="flat" cmpd="sng" algn="ctr">
                      <a:solidFill>
                        <a:srgbClr val="FF0000"/>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0"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6350" cap="flat" cmpd="sng" algn="ctr">
                      <a:solidFill>
                        <a:schemeClr val="tx1">
                          <a:lumMod val="50000"/>
                          <a:lumOff val="50000"/>
                        </a:schemeClr>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extLst>
                  <a:ext uri="{0D108BD9-81ED-4DB2-BD59-A6C34878D82A}">
                    <a16:rowId xmlns:a16="http://schemas.microsoft.com/office/drawing/2014/main" val="4158115606"/>
                  </a:ext>
                </a:extLst>
              </a:tr>
              <a:tr h="144000">
                <a:tc>
                  <a:txBody>
                    <a:bodyPr/>
                    <a:lstStyle/>
                    <a:p>
                      <a:pPr algn="ctr"/>
                      <a:r>
                        <a:rPr lang="ja-JP" altLang="en-US" sz="1100" dirty="0">
                          <a:latin typeface="Meiryo UI" panose="020B0604030504040204" pitchFamily="50" charset="-128"/>
                          <a:ea typeface="Meiryo UI" panose="020B0604030504040204" pitchFamily="50" charset="-128"/>
                        </a:rPr>
                        <a:t>✕</a:t>
                      </a:r>
                      <a:endParaRPr lang="en-US" sz="1100" dirty="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a:r>
                        <a:rPr lang="ja-JP" altLang="en-US" sz="1100" dirty="0">
                          <a:latin typeface="Meiryo UI" panose="020B0604030504040204" pitchFamily="50" charset="-128"/>
                          <a:ea typeface="Meiryo UI" panose="020B0604030504040204" pitchFamily="50" charset="-128"/>
                        </a:rPr>
                        <a:t>○</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28575" cap="flat" cmpd="sng" algn="ctr">
                      <a:solidFill>
                        <a:srgbClr val="FF0000"/>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endParaRPr lang="en-US" sz="1100" dirty="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r>
                        <a:rPr lang="ja-JP" altLang="en-US" sz="1100" dirty="0">
                          <a:latin typeface="Meiryo UI" panose="020B0604030504040204" pitchFamily="50" charset="-128"/>
                          <a:ea typeface="Meiryo UI" panose="020B0604030504040204" pitchFamily="50" charset="-128"/>
                        </a:rPr>
                        <a:t>✕</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vMerge="1">
                  <a:txBody>
                    <a:bodyPr/>
                    <a:lstStyle/>
                    <a:p>
                      <a:r>
                        <a:rPr lang="ja-JP" altLang="en-US" sz="1100" dirty="0">
                          <a:latin typeface="Meiryo UI" panose="020B0604030504040204" pitchFamily="50" charset="-128"/>
                          <a:ea typeface="Meiryo UI" panose="020B0604030504040204" pitchFamily="50" charset="-128"/>
                        </a:rPr>
                        <a:t>○</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14464522"/>
                  </a:ext>
                </a:extLst>
              </a:tr>
              <a:tr h="144000">
                <a:tc>
                  <a:txBody>
                    <a:bodyPr/>
                    <a:lstStyle/>
                    <a:p>
                      <a:pPr algn="ctr"/>
                      <a:r>
                        <a:rPr lang="ja-JP" altLang="en-US" sz="1100" dirty="0">
                          <a:latin typeface="Meiryo UI" panose="020B0604030504040204" pitchFamily="50" charset="-128"/>
                          <a:ea typeface="Meiryo UI" panose="020B0604030504040204" pitchFamily="50" charset="-128"/>
                        </a:rPr>
                        <a:t>✕</a:t>
                      </a:r>
                      <a:endParaRPr lang="en-US" sz="1100" dirty="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a:txBody>
                    <a:bodyPr/>
                    <a:lstStyle/>
                    <a:p>
                      <a:pPr algn="ctr"/>
                      <a:r>
                        <a:rPr lang="ja-JP" altLang="en-US" sz="1100" dirty="0">
                          <a:latin typeface="Meiryo UI" panose="020B0604030504040204" pitchFamily="50" charset="-128"/>
                          <a:ea typeface="Meiryo UI" panose="020B0604030504040204" pitchFamily="50" charset="-128"/>
                        </a:rPr>
                        <a:t>✕</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28575" cap="flat" cmpd="sng" algn="ctr">
                      <a:solidFill>
                        <a:srgbClr val="FF0000"/>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bg1"/>
                    </a:solidFill>
                  </a:tcPr>
                </a:tc>
                <a:tc>
                  <a:txBody>
                    <a:bodyPr/>
                    <a:lstStyle/>
                    <a:p>
                      <a:endParaRPr lang="en-US" sz="1100" dirty="0">
                        <a:latin typeface="Meiryo UI" panose="020B0604030504040204" pitchFamily="50" charset="-128"/>
                        <a:ea typeface="Meiryo UI" panose="020B0604030504040204" pitchFamily="50" charset="-128"/>
                      </a:endParaRPr>
                    </a:p>
                  </a:txBody>
                  <a:tcPr marL="72000" marR="72000" marT="36000" marB="36000">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r>
                        <a:rPr lang="ja-JP" altLang="en-US" sz="1100" dirty="0">
                          <a:latin typeface="Meiryo UI" panose="020B0604030504040204" pitchFamily="50" charset="-128"/>
                          <a:ea typeface="Meiryo UI" panose="020B0604030504040204" pitchFamily="50" charset="-128"/>
                        </a:rPr>
                        <a:t>✕</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vMerge="1">
                  <a:txBody>
                    <a:bodyPr/>
                    <a:lstStyle/>
                    <a:p>
                      <a:r>
                        <a:rPr lang="ja-JP" altLang="en-US" sz="1100" dirty="0">
                          <a:latin typeface="Meiryo UI" panose="020B0604030504040204" pitchFamily="50" charset="-128"/>
                          <a:ea typeface="Meiryo UI" panose="020B0604030504040204" pitchFamily="50" charset="-128"/>
                        </a:rPr>
                        <a:t>✕</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01247129"/>
                  </a:ext>
                </a:extLst>
              </a:tr>
              <a:tr h="144000">
                <a:tc>
                  <a:txBody>
                    <a:bodyPr/>
                    <a:lstStyle/>
                    <a:p>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rowSpan="3"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いずれか又は両方とも</a:t>
                      </a:r>
                      <a:endParaRPr kumimoji="0"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0"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72000" marR="72000" marT="36000" marB="3600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28575" cap="flat" cmpd="sng" algn="ctr">
                      <a:solidFill>
                        <a:srgbClr val="FF0000"/>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rowSpan="3"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0"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12277120"/>
                  </a:ext>
                </a:extLst>
              </a:tr>
              <a:tr h="144000">
                <a:tc>
                  <a:txBody>
                    <a:bodyPr/>
                    <a:lstStyle/>
                    <a:p>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vMerge="1">
                  <a:txBody>
                    <a:bodyPr/>
                    <a:lstStyle/>
                    <a:p>
                      <a:r>
                        <a:rPr lang="ja-JP" altLang="en-US" sz="1100" dirty="0">
                          <a:latin typeface="Meiryo UI" panose="020B0604030504040204" pitchFamily="50" charset="-128"/>
                          <a:ea typeface="Meiryo UI" panose="020B0604030504040204" pitchFamily="50" charset="-128"/>
                        </a:rPr>
                        <a:t>✕</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hMerge="1" vMerge="1">
                  <a:txBody>
                    <a:bodyPr/>
                    <a:lstStyle/>
                    <a:p>
                      <a:r>
                        <a:rPr lang="ja-JP" altLang="en-US" sz="1100" dirty="0">
                          <a:latin typeface="Meiryo UI" panose="020B0604030504040204" pitchFamily="50" charset="-128"/>
                          <a:ea typeface="Meiryo UI" panose="020B0604030504040204" pitchFamily="50" charset="-128"/>
                        </a:rPr>
                        <a:t>○</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58754703"/>
                  </a:ext>
                </a:extLst>
              </a:tr>
              <a:tr h="144000">
                <a:tc>
                  <a:txBody>
                    <a:bodyPr/>
                    <a:lstStyle/>
                    <a:p>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vMerge="1">
                  <a:txBody>
                    <a:bodyPr/>
                    <a:lstStyle/>
                    <a:p>
                      <a:r>
                        <a:rPr lang="ja-JP" altLang="en-US" sz="1100" dirty="0">
                          <a:latin typeface="Meiryo UI" panose="020B0604030504040204" pitchFamily="50" charset="-128"/>
                          <a:ea typeface="Meiryo UI" panose="020B0604030504040204" pitchFamily="50" charset="-128"/>
                        </a:rPr>
                        <a:t>✕</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hMerge="1" vMerge="1">
                  <a:txBody>
                    <a:bodyPr/>
                    <a:lstStyle/>
                    <a:p>
                      <a:r>
                        <a:rPr lang="ja-JP" altLang="en-US" sz="1100" dirty="0">
                          <a:latin typeface="Meiryo UI" panose="020B0604030504040204" pitchFamily="50" charset="-128"/>
                          <a:ea typeface="Meiryo UI" panose="020B0604030504040204" pitchFamily="50" charset="-128"/>
                        </a:rPr>
                        <a:t>✕</a:t>
                      </a:r>
                      <a:endParaRPr lang="en-US" sz="1100" dirty="0">
                        <a:latin typeface="Meiryo UI" panose="020B0604030504040204" pitchFamily="50" charset="-128"/>
                        <a:ea typeface="Meiryo UI" panose="020B0604030504040204" pitchFamily="50" charset="-128"/>
                      </a:endParaRPr>
                    </a:p>
                  </a:txBody>
                  <a:tcPr marL="72000" marR="72000" marT="36000" marB="3600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44052775"/>
                  </a:ext>
                </a:extLst>
              </a:tr>
            </a:tbl>
          </a:graphicData>
        </a:graphic>
      </p:graphicFrame>
      <p:cxnSp>
        <p:nvCxnSpPr>
          <p:cNvPr id="10" name="直線矢印コネクタ 9">
            <a:extLst>
              <a:ext uri="{FF2B5EF4-FFF2-40B4-BE49-F238E27FC236}">
                <a16:creationId xmlns:a16="http://schemas.microsoft.com/office/drawing/2014/main" id="{1B5BD8E6-F1AB-B348-A7EF-E139DE30E82E}"/>
              </a:ext>
            </a:extLst>
          </p:cNvPr>
          <p:cNvCxnSpPr>
            <a:cxnSpLocks/>
            <a:stCxn id="11" idx="3"/>
            <a:endCxn id="13" idx="1"/>
          </p:cNvCxnSpPr>
          <p:nvPr/>
        </p:nvCxnSpPr>
        <p:spPr>
          <a:xfrm>
            <a:off x="8669395" y="5120997"/>
            <a:ext cx="439321" cy="0"/>
          </a:xfrm>
          <a:prstGeom prst="straightConnector1">
            <a:avLst/>
          </a:prstGeom>
          <a:ln w="28575" cap="rnd">
            <a:solidFill>
              <a:schemeClr val="tx1">
                <a:lumMod val="60000"/>
                <a:lumOff val="4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2ECCDDE0-72DB-70DB-39E0-98040723B3CB}"/>
              </a:ext>
            </a:extLst>
          </p:cNvPr>
          <p:cNvSpPr/>
          <p:nvPr/>
        </p:nvSpPr>
        <p:spPr>
          <a:xfrm>
            <a:off x="8357784" y="4760997"/>
            <a:ext cx="311611" cy="72000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369606ED-E313-5E58-ECD9-4257C84F03A6}"/>
              </a:ext>
            </a:extLst>
          </p:cNvPr>
          <p:cNvSpPr/>
          <p:nvPr/>
        </p:nvSpPr>
        <p:spPr>
          <a:xfrm>
            <a:off x="9108716" y="4760997"/>
            <a:ext cx="1431162" cy="72000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18" name="正方形/長方形 17">
            <a:extLst>
              <a:ext uri="{FF2B5EF4-FFF2-40B4-BE49-F238E27FC236}">
                <a16:creationId xmlns:a16="http://schemas.microsoft.com/office/drawing/2014/main" id="{DF6294FB-199E-E7B9-CE22-FE098282DAC9}"/>
              </a:ext>
            </a:extLst>
          </p:cNvPr>
          <p:cNvSpPr/>
          <p:nvPr/>
        </p:nvSpPr>
        <p:spPr>
          <a:xfrm>
            <a:off x="9108716" y="5485554"/>
            <a:ext cx="1431162" cy="720000"/>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tx1"/>
              </a:solidFill>
              <a:latin typeface="Meiryo UI" panose="020B0604030504040204" pitchFamily="50" charset="-128"/>
              <a:ea typeface="Meiryo UI" panose="020B0604030504040204" pitchFamily="50" charset="-128"/>
            </a:endParaRPr>
          </a:p>
        </p:txBody>
      </p:sp>
      <p:cxnSp>
        <p:nvCxnSpPr>
          <p:cNvPr id="32" name="直線矢印コネクタ 31">
            <a:extLst>
              <a:ext uri="{FF2B5EF4-FFF2-40B4-BE49-F238E27FC236}">
                <a16:creationId xmlns:a16="http://schemas.microsoft.com/office/drawing/2014/main" id="{C4CDC373-E73C-2482-394D-351C1E0D9119}"/>
              </a:ext>
            </a:extLst>
          </p:cNvPr>
          <p:cNvCxnSpPr>
            <a:cxnSpLocks/>
            <a:stCxn id="11" idx="3"/>
            <a:endCxn id="18" idx="1"/>
          </p:cNvCxnSpPr>
          <p:nvPr/>
        </p:nvCxnSpPr>
        <p:spPr>
          <a:xfrm>
            <a:off x="8669395" y="5120997"/>
            <a:ext cx="439321" cy="724557"/>
          </a:xfrm>
          <a:prstGeom prst="bentConnector3">
            <a:avLst>
              <a:gd name="adj1" fmla="val 50000"/>
            </a:avLst>
          </a:prstGeom>
          <a:ln w="28575" cap="rnd">
            <a:solidFill>
              <a:schemeClr val="tx1">
                <a:lumMod val="60000"/>
                <a:lumOff val="4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cxnSp>
        <p:nvCxnSpPr>
          <p:cNvPr id="47" name="直線矢印コネクタ 46">
            <a:extLst>
              <a:ext uri="{FF2B5EF4-FFF2-40B4-BE49-F238E27FC236}">
                <a16:creationId xmlns:a16="http://schemas.microsoft.com/office/drawing/2014/main" id="{57D0C63D-DA7A-DE5B-1784-2B5A460E85BF}"/>
              </a:ext>
            </a:extLst>
          </p:cNvPr>
          <p:cNvCxnSpPr>
            <a:cxnSpLocks/>
            <a:stCxn id="48" idx="3"/>
          </p:cNvCxnSpPr>
          <p:nvPr/>
        </p:nvCxnSpPr>
        <p:spPr>
          <a:xfrm>
            <a:off x="8669395" y="4652109"/>
            <a:ext cx="2272691" cy="0"/>
          </a:xfrm>
          <a:prstGeom prst="straightConnector1">
            <a:avLst/>
          </a:prstGeom>
          <a:ln w="28575" cap="rnd">
            <a:solidFill>
              <a:schemeClr val="tx1">
                <a:lumMod val="60000"/>
                <a:lumOff val="4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48" name="正方形/長方形 47">
            <a:extLst>
              <a:ext uri="{FF2B5EF4-FFF2-40B4-BE49-F238E27FC236}">
                <a16:creationId xmlns:a16="http://schemas.microsoft.com/office/drawing/2014/main" id="{514D727C-0AD1-827C-D5DF-A7ECD4841410}"/>
              </a:ext>
            </a:extLst>
          </p:cNvPr>
          <p:cNvSpPr/>
          <p:nvPr/>
        </p:nvSpPr>
        <p:spPr>
          <a:xfrm>
            <a:off x="8357784" y="4537402"/>
            <a:ext cx="311611" cy="229414"/>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tx1"/>
              </a:solidFill>
              <a:latin typeface="Meiryo UI" panose="020B0604030504040204" pitchFamily="50" charset="-128"/>
              <a:ea typeface="Meiryo UI" panose="020B0604030504040204" pitchFamily="50" charset="-128"/>
            </a:endParaRPr>
          </a:p>
        </p:txBody>
      </p:sp>
      <p:sp>
        <p:nvSpPr>
          <p:cNvPr id="49" name="正方形/長方形 48">
            <a:extLst>
              <a:ext uri="{FF2B5EF4-FFF2-40B4-BE49-F238E27FC236}">
                <a16:creationId xmlns:a16="http://schemas.microsoft.com/office/drawing/2014/main" id="{E0DD29C9-F87B-090D-65D0-32F6D8DFD651}"/>
              </a:ext>
            </a:extLst>
          </p:cNvPr>
          <p:cNvSpPr/>
          <p:nvPr/>
        </p:nvSpPr>
        <p:spPr>
          <a:xfrm>
            <a:off x="10942086" y="4537402"/>
            <a:ext cx="792754" cy="229414"/>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sz="1200" dirty="0">
                <a:solidFill>
                  <a:schemeClr val="tx1"/>
                </a:solidFill>
                <a:latin typeface="Meiryo UI" panose="020B0604030504040204" pitchFamily="50" charset="-128"/>
                <a:ea typeface="Meiryo UI" panose="020B0604030504040204" pitchFamily="50" charset="-128"/>
              </a:rPr>
              <a:t>審査基準を</a:t>
            </a:r>
            <a:endParaRPr kumimoji="1" lang="en-US" altLang="ja-JP" sz="1200" dirty="0">
              <a:solidFill>
                <a:schemeClr val="tx1"/>
              </a:solidFill>
              <a:latin typeface="Meiryo UI" panose="020B0604030504040204" pitchFamily="50" charset="-128"/>
              <a:ea typeface="Meiryo UI" panose="020B0604030504040204" pitchFamily="50" charset="-128"/>
            </a:endParaRPr>
          </a:p>
          <a:p>
            <a:r>
              <a:rPr kumimoji="1" lang="ja-JP" altLang="en-US" sz="1200" dirty="0">
                <a:solidFill>
                  <a:schemeClr val="tx1"/>
                </a:solidFill>
                <a:latin typeface="Meiryo UI" panose="020B0604030504040204" pitchFamily="50" charset="-128"/>
                <a:ea typeface="Meiryo UI" panose="020B0604030504040204" pitchFamily="50" charset="-128"/>
              </a:rPr>
              <a:t>満たさない</a:t>
            </a:r>
            <a:endParaRPr kumimoji="1" lang="en-US" sz="1200" dirty="0">
              <a:solidFill>
                <a:schemeClr val="tx1"/>
              </a:solidFill>
              <a:latin typeface="Meiryo UI" panose="020B0604030504040204" pitchFamily="50" charset="-128"/>
              <a:ea typeface="Meiryo UI" panose="020B0604030504040204" pitchFamily="50" charset="-128"/>
            </a:endParaRPr>
          </a:p>
        </p:txBody>
      </p:sp>
      <p:cxnSp>
        <p:nvCxnSpPr>
          <p:cNvPr id="55" name="直線矢印コネクタ 54">
            <a:extLst>
              <a:ext uri="{FF2B5EF4-FFF2-40B4-BE49-F238E27FC236}">
                <a16:creationId xmlns:a16="http://schemas.microsoft.com/office/drawing/2014/main" id="{A2F95F48-6D53-D3FC-8286-F0E629073009}"/>
              </a:ext>
            </a:extLst>
          </p:cNvPr>
          <p:cNvCxnSpPr>
            <a:cxnSpLocks/>
            <a:stCxn id="13" idx="3"/>
          </p:cNvCxnSpPr>
          <p:nvPr/>
        </p:nvCxnSpPr>
        <p:spPr>
          <a:xfrm>
            <a:off x="10539878" y="5120997"/>
            <a:ext cx="402208" cy="0"/>
          </a:xfrm>
          <a:prstGeom prst="straightConnector1">
            <a:avLst/>
          </a:prstGeom>
          <a:ln w="28575" cap="rnd">
            <a:solidFill>
              <a:schemeClr val="tx1">
                <a:lumMod val="60000"/>
                <a:lumOff val="4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56" name="正方形/長方形 55">
            <a:extLst>
              <a:ext uri="{FF2B5EF4-FFF2-40B4-BE49-F238E27FC236}">
                <a16:creationId xmlns:a16="http://schemas.microsoft.com/office/drawing/2014/main" id="{FF953BCB-54EB-674A-C5EB-78FECA0BB89C}"/>
              </a:ext>
            </a:extLst>
          </p:cNvPr>
          <p:cNvSpPr/>
          <p:nvPr/>
        </p:nvSpPr>
        <p:spPr>
          <a:xfrm>
            <a:off x="10942086" y="5006290"/>
            <a:ext cx="792754" cy="229414"/>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sz="1200" dirty="0">
                <a:solidFill>
                  <a:srgbClr val="FF0000"/>
                </a:solidFill>
                <a:latin typeface="Meiryo UI" panose="020B0604030504040204" pitchFamily="50" charset="-128"/>
                <a:ea typeface="Meiryo UI" panose="020B0604030504040204" pitchFamily="50" charset="-128"/>
              </a:rPr>
              <a:t>審査基準を</a:t>
            </a:r>
            <a:endParaRPr kumimoji="1" lang="en-US" altLang="ja-JP" sz="1200" dirty="0">
              <a:solidFill>
                <a:srgbClr val="FF0000"/>
              </a:solidFill>
              <a:latin typeface="Meiryo UI" panose="020B0604030504040204" pitchFamily="50" charset="-128"/>
              <a:ea typeface="Meiryo UI" panose="020B0604030504040204" pitchFamily="50" charset="-128"/>
            </a:endParaRPr>
          </a:p>
          <a:p>
            <a:r>
              <a:rPr kumimoji="1" lang="ja-JP" altLang="en-US" sz="1200" dirty="0">
                <a:solidFill>
                  <a:srgbClr val="FF0000"/>
                </a:solidFill>
                <a:latin typeface="Meiryo UI" panose="020B0604030504040204" pitchFamily="50" charset="-128"/>
                <a:ea typeface="Meiryo UI" panose="020B0604030504040204" pitchFamily="50" charset="-128"/>
              </a:rPr>
              <a:t>満たす</a:t>
            </a:r>
            <a:endParaRPr kumimoji="1" lang="en-US" sz="1200" dirty="0">
              <a:solidFill>
                <a:srgbClr val="FF0000"/>
              </a:solidFill>
              <a:latin typeface="Meiryo UI" panose="020B0604030504040204" pitchFamily="50" charset="-128"/>
              <a:ea typeface="Meiryo UI" panose="020B0604030504040204" pitchFamily="50" charset="-128"/>
            </a:endParaRPr>
          </a:p>
        </p:txBody>
      </p:sp>
      <p:cxnSp>
        <p:nvCxnSpPr>
          <p:cNvPr id="62" name="直線矢印コネクタ 61">
            <a:extLst>
              <a:ext uri="{FF2B5EF4-FFF2-40B4-BE49-F238E27FC236}">
                <a16:creationId xmlns:a16="http://schemas.microsoft.com/office/drawing/2014/main" id="{F6100DB7-B253-C122-57C4-871F5016C7EA}"/>
              </a:ext>
            </a:extLst>
          </p:cNvPr>
          <p:cNvCxnSpPr>
            <a:cxnSpLocks/>
          </p:cNvCxnSpPr>
          <p:nvPr/>
        </p:nvCxnSpPr>
        <p:spPr>
          <a:xfrm>
            <a:off x="10539878" y="5845554"/>
            <a:ext cx="402208" cy="0"/>
          </a:xfrm>
          <a:prstGeom prst="straightConnector1">
            <a:avLst/>
          </a:prstGeom>
          <a:ln w="28575" cap="rnd">
            <a:solidFill>
              <a:schemeClr val="tx1">
                <a:lumMod val="60000"/>
                <a:lumOff val="40000"/>
              </a:schemeClr>
            </a:solidFill>
            <a:prstDash val="solid"/>
            <a:round/>
            <a:tailEnd type="triangle"/>
          </a:ln>
        </p:spPr>
        <p:style>
          <a:lnRef idx="1">
            <a:schemeClr val="accent1"/>
          </a:lnRef>
          <a:fillRef idx="0">
            <a:schemeClr val="accent1"/>
          </a:fillRef>
          <a:effectRef idx="0">
            <a:schemeClr val="accent1"/>
          </a:effectRef>
          <a:fontRef idx="minor">
            <a:schemeClr val="tx1"/>
          </a:fontRef>
        </p:style>
      </p:cxnSp>
      <p:sp>
        <p:nvSpPr>
          <p:cNvPr id="63" name="正方形/長方形 62">
            <a:extLst>
              <a:ext uri="{FF2B5EF4-FFF2-40B4-BE49-F238E27FC236}">
                <a16:creationId xmlns:a16="http://schemas.microsoft.com/office/drawing/2014/main" id="{DD8255A2-0E98-0EA0-A302-0C5121CCD64D}"/>
              </a:ext>
            </a:extLst>
          </p:cNvPr>
          <p:cNvSpPr/>
          <p:nvPr/>
        </p:nvSpPr>
        <p:spPr>
          <a:xfrm>
            <a:off x="10942086" y="5730847"/>
            <a:ext cx="792754" cy="229414"/>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kumimoji="1" lang="ja-JP" altLang="en-US" sz="1200" dirty="0">
                <a:solidFill>
                  <a:schemeClr val="tx1"/>
                </a:solidFill>
                <a:latin typeface="Meiryo UI" panose="020B0604030504040204" pitchFamily="50" charset="-128"/>
                <a:ea typeface="Meiryo UI" panose="020B0604030504040204" pitchFamily="50" charset="-128"/>
              </a:rPr>
              <a:t>審査基準を</a:t>
            </a:r>
            <a:endParaRPr kumimoji="1" lang="en-US" altLang="ja-JP" sz="1200" dirty="0">
              <a:solidFill>
                <a:schemeClr val="tx1"/>
              </a:solidFill>
              <a:latin typeface="Meiryo UI" panose="020B0604030504040204" pitchFamily="50" charset="-128"/>
              <a:ea typeface="Meiryo UI" panose="020B0604030504040204" pitchFamily="50" charset="-128"/>
            </a:endParaRPr>
          </a:p>
          <a:p>
            <a:r>
              <a:rPr kumimoji="1" lang="ja-JP" altLang="en-US" sz="1200" dirty="0">
                <a:solidFill>
                  <a:schemeClr val="tx1"/>
                </a:solidFill>
                <a:latin typeface="Meiryo UI" panose="020B0604030504040204" pitchFamily="50" charset="-128"/>
                <a:ea typeface="Meiryo UI" panose="020B0604030504040204" pitchFamily="50" charset="-128"/>
              </a:rPr>
              <a:t>満たさない</a:t>
            </a:r>
            <a:endParaRPr kumimoji="1" lang="en-US" sz="12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858168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1">
            <a:extLst>
              <a:ext uri="{FF2B5EF4-FFF2-40B4-BE49-F238E27FC236}">
                <a16:creationId xmlns:a16="http://schemas.microsoft.com/office/drawing/2014/main" id="{B0CD6EF9-B9A3-4EE4-A1FB-7F0DF6D7CDD1}"/>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dirty="0"/>
              <a:t>３．民間企業のみでは投資判断が真に困難な事業への適格性／</a:t>
            </a:r>
            <a:r>
              <a:rPr kumimoji="1" lang="ja-JP" altLang="en-US" sz="2000" dirty="0"/>
              <a:t>（</a:t>
            </a:r>
            <a:r>
              <a:rPr kumimoji="1" lang="en-US" altLang="ja-JP" sz="2000" dirty="0"/>
              <a:t>2</a:t>
            </a:r>
            <a:r>
              <a:rPr kumimoji="1" lang="ja-JP" altLang="en-US" sz="2000" dirty="0"/>
              <a:t>）技術的基準</a:t>
            </a:r>
            <a:endParaRPr kumimoji="1" lang="en-US" sz="2000" dirty="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○○の観点から、補助対象となる製品の生産に係る技術は先進性を有する</a:t>
            </a:r>
            <a:endParaRPr kumimoji="1" lang="en-US" dirty="0">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cxnSp>
        <p:nvCxnSpPr>
          <p:cNvPr id="6" name="Straight Connector 68">
            <a:extLst>
              <a:ext uri="{FF2B5EF4-FFF2-40B4-BE49-F238E27FC236}">
                <a16:creationId xmlns:a16="http://schemas.microsoft.com/office/drawing/2014/main" id="{5FAE814B-5E56-2A24-D452-E979569AC8AE}"/>
              </a:ext>
            </a:extLst>
          </p:cNvPr>
          <p:cNvCxnSpPr>
            <a:cxnSpLocks/>
          </p:cNvCxnSpPr>
          <p:nvPr/>
        </p:nvCxnSpPr>
        <p:spPr>
          <a:xfrm>
            <a:off x="5158405" y="2685779"/>
            <a:ext cx="324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7" name="TextBox 69">
            <a:extLst>
              <a:ext uri="{FF2B5EF4-FFF2-40B4-BE49-F238E27FC236}">
                <a16:creationId xmlns:a16="http://schemas.microsoft.com/office/drawing/2014/main" id="{95AE5AD5-1304-868A-FBB5-AC8D8A6C0F2E}"/>
              </a:ext>
            </a:extLst>
          </p:cNvPr>
          <p:cNvSpPr txBox="1"/>
          <p:nvPr/>
        </p:nvSpPr>
        <p:spPr>
          <a:xfrm>
            <a:off x="5158405" y="2336752"/>
            <a:ext cx="4610746" cy="34902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dirty="0">
                <a:solidFill>
                  <a:schemeClr val="tx1"/>
                </a:solidFill>
                <a:latin typeface="Meiryo UI" panose="020B0604030504040204" pitchFamily="50" charset="-128"/>
                <a:ea typeface="Meiryo UI" panose="020B0604030504040204" pitchFamily="50" charset="-128"/>
              </a:rPr>
              <a:t>国際水準に基づく設備等の先進性</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cxnSp>
        <p:nvCxnSpPr>
          <p:cNvPr id="11" name="Straight Connector 68">
            <a:extLst>
              <a:ext uri="{FF2B5EF4-FFF2-40B4-BE49-F238E27FC236}">
                <a16:creationId xmlns:a16="http://schemas.microsoft.com/office/drawing/2014/main" id="{A33203C8-47CE-A25D-D910-17F581C0BF5A}"/>
              </a:ext>
            </a:extLst>
          </p:cNvPr>
          <p:cNvCxnSpPr>
            <a:cxnSpLocks/>
          </p:cNvCxnSpPr>
          <p:nvPr/>
        </p:nvCxnSpPr>
        <p:spPr>
          <a:xfrm>
            <a:off x="636567" y="2685779"/>
            <a:ext cx="39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2" name="TextBox 69">
            <a:extLst>
              <a:ext uri="{FF2B5EF4-FFF2-40B4-BE49-F238E27FC236}">
                <a16:creationId xmlns:a16="http://schemas.microsoft.com/office/drawing/2014/main" id="{EF111D9E-148C-9743-7DCA-B87FDE57CEE9}"/>
              </a:ext>
            </a:extLst>
          </p:cNvPr>
          <p:cNvSpPr txBox="1"/>
          <p:nvPr/>
        </p:nvSpPr>
        <p:spPr>
          <a:xfrm>
            <a:off x="636567" y="2336752"/>
            <a:ext cx="3960000" cy="34902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dirty="0">
                <a:solidFill>
                  <a:schemeClr val="tx2"/>
                </a:solidFill>
                <a:latin typeface="Meiryo UI" panose="020B0604030504040204" pitchFamily="50" charset="-128"/>
                <a:ea typeface="Meiryo UI" panose="020B0604030504040204" pitchFamily="50" charset="-128"/>
              </a:rPr>
              <a:t>TRL</a:t>
            </a:r>
            <a:r>
              <a:rPr kumimoji="1" lang="ja-JP" altLang="en-US" sz="1400" dirty="0">
                <a:solidFill>
                  <a:schemeClr val="tx2"/>
                </a:solidFill>
                <a:latin typeface="Meiryo UI" panose="020B0604030504040204" pitchFamily="50" charset="-128"/>
                <a:ea typeface="Meiryo UI" panose="020B0604030504040204" pitchFamily="50" charset="-128"/>
              </a:rPr>
              <a:t>（</a:t>
            </a:r>
            <a:r>
              <a:rPr kumimoji="1" lang="en-US" altLang="ja-JP" sz="1400" dirty="0">
                <a:solidFill>
                  <a:schemeClr val="tx2"/>
                </a:solidFill>
                <a:latin typeface="Meiryo UI" panose="020B0604030504040204" pitchFamily="50" charset="-128"/>
                <a:ea typeface="Meiryo UI" panose="020B0604030504040204" pitchFamily="50" charset="-128"/>
              </a:rPr>
              <a:t>Technology Readiness Level</a:t>
            </a:r>
            <a:r>
              <a:rPr kumimoji="1" lang="ja-JP" altLang="en-US" sz="1400" dirty="0">
                <a:solidFill>
                  <a:schemeClr val="tx2"/>
                </a:solidFill>
                <a:latin typeface="Meiryo UI" panose="020B0604030504040204" pitchFamily="50" charset="-128"/>
                <a:ea typeface="Meiryo UI" panose="020B0604030504040204" pitchFamily="50" charset="-128"/>
              </a:rPr>
              <a:t>）</a:t>
            </a:r>
          </a:p>
        </p:txBody>
      </p:sp>
      <p:grpSp>
        <p:nvGrpSpPr>
          <p:cNvPr id="21" name="グループ化 20">
            <a:extLst>
              <a:ext uri="{FF2B5EF4-FFF2-40B4-BE49-F238E27FC236}">
                <a16:creationId xmlns:a16="http://schemas.microsoft.com/office/drawing/2014/main" id="{B496B1D9-48E6-3948-DB65-C100D685485A}"/>
              </a:ext>
            </a:extLst>
          </p:cNvPr>
          <p:cNvGrpSpPr/>
          <p:nvPr/>
        </p:nvGrpSpPr>
        <p:grpSpPr>
          <a:xfrm>
            <a:off x="636566" y="4738225"/>
            <a:ext cx="3960001" cy="468000"/>
            <a:chOff x="636566" y="4085707"/>
            <a:chExt cx="3960001" cy="468000"/>
          </a:xfrm>
        </p:grpSpPr>
        <p:cxnSp>
          <p:nvCxnSpPr>
            <p:cNvPr id="14" name="Straight Connector 68">
              <a:extLst>
                <a:ext uri="{FF2B5EF4-FFF2-40B4-BE49-F238E27FC236}">
                  <a16:creationId xmlns:a16="http://schemas.microsoft.com/office/drawing/2014/main" id="{4333130B-6378-3129-975F-53F92E49A2E4}"/>
                </a:ext>
              </a:extLst>
            </p:cNvPr>
            <p:cNvCxnSpPr>
              <a:cxnSpLocks/>
            </p:cNvCxnSpPr>
            <p:nvPr/>
          </p:nvCxnSpPr>
          <p:spPr>
            <a:xfrm>
              <a:off x="636567" y="4553707"/>
              <a:ext cx="39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5" name="TextBox 69">
              <a:extLst>
                <a:ext uri="{FF2B5EF4-FFF2-40B4-BE49-F238E27FC236}">
                  <a16:creationId xmlns:a16="http://schemas.microsoft.com/office/drawing/2014/main" id="{60ACAFDD-190C-C13C-F4DF-DC57EFFC1F26}"/>
                </a:ext>
              </a:extLst>
            </p:cNvPr>
            <p:cNvSpPr txBox="1"/>
            <p:nvPr/>
          </p:nvSpPr>
          <p:spPr>
            <a:xfrm>
              <a:off x="636566" y="4085707"/>
              <a:ext cx="3960000" cy="468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dirty="0">
                  <a:solidFill>
                    <a:schemeClr val="tx2"/>
                  </a:solidFill>
                  <a:latin typeface="Meiryo UI" panose="020B0604030504040204" pitchFamily="50" charset="-128"/>
                  <a:ea typeface="Meiryo UI" panose="020B0604030504040204" pitchFamily="50" charset="-128"/>
                </a:rPr>
                <a:t>商用目的での使用が限定的であること</a:t>
              </a:r>
              <a:endParaRPr kumimoji="1" lang="en-US" altLang="ja-JP" sz="1400" dirty="0">
                <a:solidFill>
                  <a:schemeClr val="tx2"/>
                </a:solidFill>
                <a:latin typeface="Meiryo UI" panose="020B0604030504040204" pitchFamily="50" charset="-128"/>
                <a:ea typeface="Meiryo UI" panose="020B0604030504040204" pitchFamily="50" charset="-128"/>
              </a:endParaRPr>
            </a:p>
            <a:p>
              <a:r>
                <a:rPr kumimoji="1" lang="ja-JP" altLang="en-US" sz="1400" dirty="0">
                  <a:solidFill>
                    <a:schemeClr val="tx2"/>
                  </a:solidFill>
                  <a:latin typeface="Meiryo UI" panose="020B0604030504040204" pitchFamily="50" charset="-128"/>
                  <a:ea typeface="Meiryo UI" panose="020B0604030504040204" pitchFamily="50" charset="-128"/>
                </a:rPr>
                <a:t>に対する追加の説明</a:t>
              </a:r>
              <a:endParaRPr kumimoji="1" lang="en-US" altLang="ja-JP" sz="1400" dirty="0">
                <a:solidFill>
                  <a:schemeClr val="accent1">
                    <a:lumMod val="75000"/>
                  </a:schemeClr>
                </a:solidFill>
                <a:latin typeface="Meiryo UI" panose="020B0604030504040204" pitchFamily="50" charset="-128"/>
                <a:ea typeface="Meiryo UI" panose="020B0604030504040204" pitchFamily="50" charset="-128"/>
              </a:endParaRPr>
            </a:p>
          </p:txBody>
        </p:sp>
      </p:grpSp>
      <p:sp>
        <p:nvSpPr>
          <p:cNvPr id="19" name="TextBox 35" descr="ｔ">
            <a:extLst>
              <a:ext uri="{FF2B5EF4-FFF2-40B4-BE49-F238E27FC236}">
                <a16:creationId xmlns:a16="http://schemas.microsoft.com/office/drawing/2014/main" id="{86592024-6AEC-E6A6-0502-741CE9482E85}"/>
              </a:ext>
            </a:extLst>
          </p:cNvPr>
          <p:cNvSpPr txBox="1"/>
          <p:nvPr/>
        </p:nvSpPr>
        <p:spPr>
          <a:xfrm>
            <a:off x="662731" y="3326568"/>
            <a:ext cx="3998869" cy="1192135"/>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ja-JP" altLang="en-US" sz="1400" dirty="0">
                <a:solidFill>
                  <a:schemeClr val="tx1"/>
                </a:solidFill>
                <a:latin typeface="Meiryo UI" panose="020B0604030504040204" pitchFamily="50" charset="-128"/>
                <a:ea typeface="Meiryo UI" panose="020B0604030504040204" pitchFamily="50" charset="-128"/>
              </a:rPr>
              <a:t>設定根拠</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sp>
        <p:nvSpPr>
          <p:cNvPr id="20" name="TextBox 35" descr="ｔ">
            <a:extLst>
              <a:ext uri="{FF2B5EF4-FFF2-40B4-BE49-F238E27FC236}">
                <a16:creationId xmlns:a16="http://schemas.microsoft.com/office/drawing/2014/main" id="{3BDF1C5A-B13B-874E-453F-A24EE0E62985}"/>
              </a:ext>
            </a:extLst>
          </p:cNvPr>
          <p:cNvSpPr txBox="1"/>
          <p:nvPr/>
        </p:nvSpPr>
        <p:spPr>
          <a:xfrm>
            <a:off x="662731" y="2864105"/>
            <a:ext cx="3998869" cy="407464"/>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en-US" altLang="ja-JP" sz="1400" b="1" dirty="0">
                <a:solidFill>
                  <a:schemeClr val="tx1"/>
                </a:solidFill>
                <a:latin typeface="Meiryo UI" panose="020B0604030504040204" pitchFamily="50" charset="-128"/>
                <a:ea typeface="Meiryo UI" panose="020B0604030504040204" pitchFamily="50" charset="-128"/>
              </a:rPr>
              <a:t>TRL</a:t>
            </a:r>
            <a:r>
              <a:rPr kumimoji="1" lang="ja-JP" altLang="en-US" sz="1400" b="1" dirty="0">
                <a:solidFill>
                  <a:schemeClr val="tx1"/>
                </a:solidFill>
                <a:latin typeface="Meiryo UI" panose="020B0604030504040204" pitchFamily="50" charset="-128"/>
                <a:ea typeface="Meiryo UI" panose="020B0604030504040204" pitchFamily="50" charset="-128"/>
              </a:rPr>
              <a:t>：</a:t>
            </a:r>
            <a:r>
              <a:rPr kumimoji="1" lang="en-US" altLang="ja-JP" sz="1400" b="1" dirty="0">
                <a:solidFill>
                  <a:schemeClr val="tx1"/>
                </a:solidFill>
                <a:latin typeface="Meiryo UI" panose="020B0604030504040204" pitchFamily="50" charset="-128"/>
                <a:ea typeface="Meiryo UI" panose="020B0604030504040204" pitchFamily="50" charset="-128"/>
              </a:rPr>
              <a:t>XX</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sp>
        <p:nvSpPr>
          <p:cNvPr id="22" name="TextBox 35" descr="ｔ">
            <a:extLst>
              <a:ext uri="{FF2B5EF4-FFF2-40B4-BE49-F238E27FC236}">
                <a16:creationId xmlns:a16="http://schemas.microsoft.com/office/drawing/2014/main" id="{56B3B600-3FE8-D99E-F159-093F7D728EDA}"/>
              </a:ext>
            </a:extLst>
          </p:cNvPr>
          <p:cNvSpPr txBox="1"/>
          <p:nvPr/>
        </p:nvSpPr>
        <p:spPr>
          <a:xfrm>
            <a:off x="662731" y="5418947"/>
            <a:ext cx="3998869" cy="1192135"/>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355600" lvl="1" indent="-182563">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sp>
        <p:nvSpPr>
          <p:cNvPr id="23" name="TextBox 35" descr="ｔ">
            <a:extLst>
              <a:ext uri="{FF2B5EF4-FFF2-40B4-BE49-F238E27FC236}">
                <a16:creationId xmlns:a16="http://schemas.microsoft.com/office/drawing/2014/main" id="{9B214298-023A-0520-F372-807F8D84F990}"/>
              </a:ext>
            </a:extLst>
          </p:cNvPr>
          <p:cNvSpPr txBox="1"/>
          <p:nvPr/>
        </p:nvSpPr>
        <p:spPr>
          <a:xfrm>
            <a:off x="5158405" y="2724471"/>
            <a:ext cx="6404945" cy="388661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marL="355600" lvl="1" indent="-182563">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355600" lvl="1" indent="-182563">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sp>
        <p:nvSpPr>
          <p:cNvPr id="4" name="Rectangle 15">
            <a:extLst>
              <a:ext uri="{FF2B5EF4-FFF2-40B4-BE49-F238E27FC236}">
                <a16:creationId xmlns:a16="http://schemas.microsoft.com/office/drawing/2014/main" id="{269BA443-DCE4-279E-B859-0EEA831DB2D1}"/>
              </a:ext>
            </a:extLst>
          </p:cNvPr>
          <p:cNvSpPr/>
          <p:nvPr/>
        </p:nvSpPr>
        <p:spPr>
          <a:xfrm>
            <a:off x="460346" y="1172244"/>
            <a:ext cx="10778397" cy="944985"/>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Arial" panose="020B0604020202020204" pitchFamily="34" charset="0"/>
              <a:buChar char="•"/>
              <a:tabLst>
                <a:tab pos="266700" algn="l"/>
              </a:tabLst>
            </a:pPr>
            <a:r>
              <a:rPr lang="ja-JP" altLang="en-US" sz="1400" i="1" dirty="0">
                <a:solidFill>
                  <a:schemeClr val="tx1"/>
                </a:solidFill>
                <a:latin typeface="Meiryo UI" panose="020B0604030504040204" pitchFamily="50" charset="-128"/>
                <a:ea typeface="Meiryo UI" panose="020B0604030504040204" pitchFamily="50" charset="-128"/>
              </a:rPr>
              <a:t>補助対象となる製品の生産に係る設備投資において用いられる技術が、商用目的での使用が限定的であることを</a:t>
            </a:r>
            <a:r>
              <a:rPr lang="en-US" altLang="ja-JP" sz="1400" i="1" dirty="0">
                <a:solidFill>
                  <a:schemeClr val="tx1"/>
                </a:solidFill>
                <a:latin typeface="Meiryo UI" panose="020B0604030504040204" pitchFamily="50" charset="-128"/>
                <a:ea typeface="Meiryo UI" panose="020B0604030504040204" pitchFamily="50" charset="-128"/>
              </a:rPr>
              <a:t>TRL</a:t>
            </a:r>
            <a:r>
              <a:rPr lang="ja-JP" altLang="en-US" sz="1400" i="1" dirty="0">
                <a:solidFill>
                  <a:schemeClr val="tx1"/>
                </a:solidFill>
                <a:latin typeface="Meiryo UI" panose="020B0604030504040204" pitchFamily="50" charset="-128"/>
                <a:ea typeface="Meiryo UI" panose="020B0604030504040204" pitchFamily="50" charset="-128"/>
              </a:rPr>
              <a:t>（</a:t>
            </a:r>
            <a:r>
              <a:rPr lang="en-US" altLang="ja-JP" sz="1400" i="1" dirty="0">
                <a:solidFill>
                  <a:schemeClr val="tx1"/>
                </a:solidFill>
                <a:latin typeface="Meiryo UI" panose="020B0604030504040204" pitchFamily="50" charset="-128"/>
                <a:ea typeface="Meiryo UI" panose="020B0604030504040204" pitchFamily="50" charset="-128"/>
              </a:rPr>
              <a:t>Technology Readiness Level</a:t>
            </a:r>
            <a:r>
              <a:rPr lang="ja-JP" altLang="en-US" sz="1400" i="1" dirty="0">
                <a:solidFill>
                  <a:schemeClr val="tx1"/>
                </a:solidFill>
                <a:latin typeface="Meiryo UI" panose="020B0604030504040204" pitchFamily="50" charset="-128"/>
                <a:ea typeface="Meiryo UI" panose="020B0604030504040204" pitchFamily="50" charset="-128"/>
              </a:rPr>
              <a:t>）及びその設定根拠とともに記載</a:t>
            </a:r>
            <a:endParaRPr lang="en-US" altLang="ja-JP" sz="1400" i="1" dirty="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tabLst>
                <a:tab pos="266700" algn="l"/>
              </a:tabLst>
            </a:pPr>
            <a:r>
              <a:rPr lang="ja-JP" altLang="en-US" sz="1400" i="1" dirty="0">
                <a:solidFill>
                  <a:schemeClr val="tx1"/>
                </a:solidFill>
                <a:latin typeface="Meiryo UI" panose="020B0604030504040204" pitchFamily="50" charset="-128"/>
                <a:ea typeface="Meiryo UI" panose="020B0604030504040204" pitchFamily="50" charset="-128"/>
              </a:rPr>
              <a:t>国際水準に照らし合わせて、補助対象となる設備等が先進性を有する場合、その内容を記載</a:t>
            </a:r>
            <a:endParaRPr lang="en-US" altLang="ja-JP" sz="1400" i="1" dirty="0">
              <a:solidFill>
                <a:schemeClr val="tx1"/>
              </a:solidFill>
              <a:latin typeface="Meiryo UI" panose="020B0604030504040204" pitchFamily="50" charset="-128"/>
              <a:ea typeface="Meiryo UI" panose="020B0604030504040204" pitchFamily="50" charset="-128"/>
            </a:endParaRPr>
          </a:p>
          <a:p>
            <a:pPr>
              <a:tabLst>
                <a:tab pos="266700" algn="l"/>
              </a:tabLst>
            </a:pPr>
            <a:r>
              <a:rPr lang="en-US" altLang="ja-JP" sz="1400" b="1" i="1" u="sng" dirty="0">
                <a:solidFill>
                  <a:schemeClr val="tx1"/>
                </a:solidFill>
                <a:latin typeface="Meiryo UI" panose="020B0604030504040204" pitchFamily="50" charset="-128"/>
                <a:ea typeface="Meiryo UI" panose="020B0604030504040204" pitchFamily="50" charset="-128"/>
              </a:rPr>
              <a:t>※TRL</a:t>
            </a:r>
            <a:r>
              <a:rPr lang="ja-JP" altLang="en-US" sz="1400" b="1" i="1" u="sng" dirty="0">
                <a:solidFill>
                  <a:schemeClr val="tx1"/>
                </a:solidFill>
                <a:latin typeface="Meiryo UI" panose="020B0604030504040204" pitchFamily="50" charset="-128"/>
                <a:ea typeface="Meiryo UI" panose="020B0604030504040204" pitchFamily="50" charset="-128"/>
              </a:rPr>
              <a:t>などを用いつつ、商用目的での使用が限定的であること、設備等の先進性のいずれかを記載すること（</a:t>
            </a:r>
            <a:r>
              <a:rPr lang="en-US" altLang="ja-JP" sz="1400" b="1" i="1" u="sng" dirty="0">
                <a:solidFill>
                  <a:schemeClr val="tx1"/>
                </a:solidFill>
                <a:latin typeface="Meiryo UI" panose="020B0604030504040204" pitchFamily="50" charset="-128"/>
                <a:ea typeface="Meiryo UI" panose="020B0604030504040204" pitchFamily="50" charset="-128"/>
              </a:rPr>
              <a:t>1</a:t>
            </a:r>
            <a:r>
              <a:rPr lang="ja-JP" altLang="en-US" sz="1400" b="1" i="1" u="sng" dirty="0">
                <a:solidFill>
                  <a:schemeClr val="tx1"/>
                </a:solidFill>
                <a:latin typeface="Meiryo UI" panose="020B0604030504040204" pitchFamily="50" charset="-128"/>
                <a:ea typeface="Meiryo UI" panose="020B0604030504040204" pitchFamily="50" charset="-128"/>
              </a:rPr>
              <a:t>つ以上の記載を求める）</a:t>
            </a:r>
            <a:endParaRPr lang="en-US" altLang="ja-JP" sz="1400" b="1" i="1" u="sng" dirty="0">
              <a:solidFill>
                <a:schemeClr val="tx1"/>
              </a:solidFill>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6AF96CC6-B52F-9CE7-466B-C5AC7D951033}"/>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必須</a:t>
            </a:r>
          </a:p>
        </p:txBody>
      </p:sp>
    </p:spTree>
    <p:extLst>
      <p:ext uri="{BB962C8B-B14F-4D97-AF65-F5344CB8AC3E}">
        <p14:creationId xmlns:p14="http://schemas.microsoft.com/office/powerpoint/2010/main" val="2651369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1">
            <a:extLst>
              <a:ext uri="{FF2B5EF4-FFF2-40B4-BE49-F238E27FC236}">
                <a16:creationId xmlns:a16="http://schemas.microsoft.com/office/drawing/2014/main" id="{B0CD6EF9-B9A3-4EE4-A1FB-7F0DF6D7CDD1}"/>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dirty="0"/>
              <a:t>３．民間企業のみでは投資判断が真に困難な事業への適格性／</a:t>
            </a:r>
            <a:r>
              <a:rPr kumimoji="1" lang="ja-JP" altLang="en-US" sz="2000" dirty="0"/>
              <a:t>（</a:t>
            </a:r>
            <a:r>
              <a:rPr kumimoji="1" lang="en-US" altLang="ja-JP" sz="2000" dirty="0"/>
              <a:t>3</a:t>
            </a:r>
            <a:r>
              <a:rPr kumimoji="1" lang="ja-JP" altLang="en-US" sz="2000" dirty="0"/>
              <a:t>）その他定性的基準</a:t>
            </a:r>
            <a:endParaRPr kumimoji="1" lang="en-US" sz="2000" dirty="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本事業は自社にとって大規模な投資である</a:t>
            </a:r>
            <a:endParaRPr kumimoji="1" lang="en-US" dirty="0">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7" name="TextBox 54">
            <a:extLst>
              <a:ext uri="{FF2B5EF4-FFF2-40B4-BE49-F238E27FC236}">
                <a16:creationId xmlns:a16="http://schemas.microsoft.com/office/drawing/2014/main" id="{EF0C2134-8877-8DF0-875C-F511EC91CA62}"/>
              </a:ext>
            </a:extLst>
          </p:cNvPr>
          <p:cNvSpPr txBox="1"/>
          <p:nvPr/>
        </p:nvSpPr>
        <p:spPr>
          <a:xfrm>
            <a:off x="611625" y="2047173"/>
            <a:ext cx="5328000" cy="31512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dirty="0">
                <a:solidFill>
                  <a:schemeClr val="tx2"/>
                </a:solidFill>
                <a:latin typeface="Meiryo UI" panose="020B0604030504040204" pitchFamily="50" charset="-128"/>
                <a:ea typeface="Meiryo UI" panose="020B0604030504040204" pitchFamily="50" charset="-128"/>
              </a:rPr>
              <a:t>会社全体の売上高に対する補助対象事業総事業費比率</a:t>
            </a:r>
            <a:endParaRPr kumimoji="1" lang="en-US" sz="1400" dirty="0">
              <a:solidFill>
                <a:schemeClr val="tx2"/>
              </a:solidFill>
              <a:latin typeface="Meiryo UI" panose="020B0604030504040204" pitchFamily="50" charset="-128"/>
              <a:ea typeface="Meiryo UI" panose="020B0604030504040204" pitchFamily="50" charset="-128"/>
            </a:endParaRPr>
          </a:p>
        </p:txBody>
      </p:sp>
      <p:cxnSp>
        <p:nvCxnSpPr>
          <p:cNvPr id="9" name="Straight Connector 53">
            <a:extLst>
              <a:ext uri="{FF2B5EF4-FFF2-40B4-BE49-F238E27FC236}">
                <a16:creationId xmlns:a16="http://schemas.microsoft.com/office/drawing/2014/main" id="{9D57C6B7-CCB4-A234-79B3-B2D00743EC68}"/>
              </a:ext>
            </a:extLst>
          </p:cNvPr>
          <p:cNvCxnSpPr>
            <a:cxnSpLocks/>
          </p:cNvCxnSpPr>
          <p:nvPr/>
        </p:nvCxnSpPr>
        <p:spPr>
          <a:xfrm>
            <a:off x="611625" y="2376734"/>
            <a:ext cx="8808146"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4" name="正方形/長方形 13">
            <a:extLst>
              <a:ext uri="{FF2B5EF4-FFF2-40B4-BE49-F238E27FC236}">
                <a16:creationId xmlns:a16="http://schemas.microsoft.com/office/drawing/2014/main" id="{F6C69D70-3F13-BE64-78D8-CFCA177C5CC8}"/>
              </a:ext>
            </a:extLst>
          </p:cNvPr>
          <p:cNvSpPr/>
          <p:nvPr/>
        </p:nvSpPr>
        <p:spPr>
          <a:xfrm>
            <a:off x="11152486" y="85758"/>
            <a:ext cx="953793" cy="324000"/>
          </a:xfrm>
          <a:prstGeom prst="rect">
            <a:avLst/>
          </a:prstGeom>
          <a:ln w="28575">
            <a:solidFill>
              <a:schemeClr val="bg1">
                <a:lumMod val="65000"/>
              </a:schemeClr>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加点</a:t>
            </a:r>
          </a:p>
        </p:txBody>
      </p:sp>
      <p:sp>
        <p:nvSpPr>
          <p:cNvPr id="19" name="TextBox 35" descr="ｔ">
            <a:extLst>
              <a:ext uri="{FF2B5EF4-FFF2-40B4-BE49-F238E27FC236}">
                <a16:creationId xmlns:a16="http://schemas.microsoft.com/office/drawing/2014/main" id="{F750846A-40B6-CE3D-8BFA-FC75BFC44BBB}"/>
              </a:ext>
            </a:extLst>
          </p:cNvPr>
          <p:cNvSpPr txBox="1"/>
          <p:nvPr/>
        </p:nvSpPr>
        <p:spPr>
          <a:xfrm>
            <a:off x="662732" y="2548732"/>
            <a:ext cx="8990226" cy="407464"/>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zh-TW" altLang="en-US" sz="1400" dirty="0">
                <a:solidFill>
                  <a:schemeClr val="tx1"/>
                </a:solidFill>
                <a:latin typeface="Meiryo UI" panose="020B0604030504040204" pitchFamily="50" charset="-128"/>
                <a:ea typeface="Meiryo UI" panose="020B0604030504040204" pitchFamily="50" charset="-128"/>
              </a:rPr>
              <a:t>補助対象事業総事業費比率</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会社全体の売上高（直近３事業年度の平均）</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sp>
        <p:nvSpPr>
          <p:cNvPr id="20" name="TextBox 35" descr="ｔ">
            <a:extLst>
              <a:ext uri="{FF2B5EF4-FFF2-40B4-BE49-F238E27FC236}">
                <a16:creationId xmlns:a16="http://schemas.microsoft.com/office/drawing/2014/main" id="{BC5BE5A4-DE0C-FF18-61B2-E75EF07EC476}"/>
              </a:ext>
            </a:extLst>
          </p:cNvPr>
          <p:cNvSpPr txBox="1"/>
          <p:nvPr/>
        </p:nvSpPr>
        <p:spPr>
          <a:xfrm>
            <a:off x="1113521" y="3004652"/>
            <a:ext cx="1956644" cy="407464"/>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ja-JP" altLang="en-US" b="1" dirty="0">
                <a:solidFill>
                  <a:schemeClr val="tx1"/>
                </a:solidFill>
                <a:latin typeface="Meiryo UI" panose="020B0604030504040204" pitchFamily="50" charset="-128"/>
                <a:ea typeface="Meiryo UI" panose="020B0604030504040204" pitchFamily="50" charset="-128"/>
              </a:rPr>
              <a:t>＝　　</a:t>
            </a:r>
            <a:r>
              <a:rPr kumimoji="1" lang="en-US" altLang="ja-JP" b="1" dirty="0">
                <a:solidFill>
                  <a:schemeClr val="tx1"/>
                </a:solidFill>
                <a:latin typeface="Meiryo UI" panose="020B0604030504040204" pitchFamily="50" charset="-128"/>
                <a:ea typeface="Meiryo UI" panose="020B0604030504040204" pitchFamily="50" charset="-128"/>
              </a:rPr>
              <a:t>XX%</a:t>
            </a:r>
            <a:endParaRPr kumimoji="1" lang="en-US" altLang="ja-JP" dirty="0">
              <a:solidFill>
                <a:schemeClr val="tx1"/>
              </a:solidFill>
              <a:latin typeface="Meiryo UI" panose="020B0604030504040204" pitchFamily="50" charset="-128"/>
              <a:ea typeface="Meiryo UI" panose="020B0604030504040204" pitchFamily="50" charset="-128"/>
            </a:endParaRPr>
          </a:p>
        </p:txBody>
      </p:sp>
      <p:sp>
        <p:nvSpPr>
          <p:cNvPr id="2" name="Rectangle 15">
            <a:extLst>
              <a:ext uri="{FF2B5EF4-FFF2-40B4-BE49-F238E27FC236}">
                <a16:creationId xmlns:a16="http://schemas.microsoft.com/office/drawing/2014/main" id="{45F3D32D-14E6-B19F-A731-0AB6CD4D2C6A}"/>
              </a:ext>
            </a:extLst>
          </p:cNvPr>
          <p:cNvSpPr/>
          <p:nvPr/>
        </p:nvSpPr>
        <p:spPr>
          <a:xfrm>
            <a:off x="460346" y="1172245"/>
            <a:ext cx="11169037" cy="576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Arial" panose="020B0604020202020204" pitchFamily="34" charset="0"/>
              <a:buChar char="•"/>
              <a:tabLst>
                <a:tab pos="266700" algn="l"/>
              </a:tabLst>
            </a:pPr>
            <a:r>
              <a:rPr lang="ja-JP" altLang="en-US" sz="1400" i="1" dirty="0">
                <a:solidFill>
                  <a:schemeClr val="tx1"/>
                </a:solidFill>
                <a:latin typeface="Meiryo UI" panose="020B0604030504040204" pitchFamily="50" charset="-128"/>
                <a:ea typeface="Meiryo UI" panose="020B0604030504040204" pitchFamily="50" charset="-128"/>
              </a:rPr>
              <a:t>補助対象事業の総事業費が、企業規模に対して大規模なものである場合は、会社全体の売上高（直近３事業年度の平均）に対する補助対象</a:t>
            </a:r>
            <a:r>
              <a:rPr lang="zh-TW" altLang="en-US" sz="1400" i="1" dirty="0">
                <a:solidFill>
                  <a:schemeClr val="tx1"/>
                </a:solidFill>
                <a:latin typeface="Meiryo UI" panose="020B0604030504040204" pitchFamily="50" charset="-128"/>
                <a:ea typeface="Meiryo UI" panose="020B0604030504040204" pitchFamily="50" charset="-128"/>
              </a:rPr>
              <a:t>事業</a:t>
            </a:r>
            <a:r>
              <a:rPr lang="ja-JP" altLang="en-US" sz="1400" i="1" dirty="0">
                <a:solidFill>
                  <a:schemeClr val="tx1"/>
                </a:solidFill>
                <a:latin typeface="Meiryo UI" panose="020B0604030504040204" pitchFamily="50" charset="-128"/>
                <a:ea typeface="Meiryo UI" panose="020B0604030504040204" pitchFamily="50" charset="-128"/>
              </a:rPr>
              <a:t>総事業費比率を記載すること</a:t>
            </a:r>
            <a:endParaRPr lang="en-US" altLang="ja-JP" sz="1400" i="1" dirty="0">
              <a:solidFill>
                <a:schemeClr val="tx1"/>
              </a:solidFill>
              <a:latin typeface="Meiryo UI" panose="020B0604030504040204" pitchFamily="50" charset="-128"/>
              <a:ea typeface="Meiryo UI" panose="020B0604030504040204" pitchFamily="50" charset="-128"/>
            </a:endParaRPr>
          </a:p>
        </p:txBody>
      </p:sp>
      <p:sp>
        <p:nvSpPr>
          <p:cNvPr id="5" name="TextBox 35" descr="ｔ">
            <a:extLst>
              <a:ext uri="{FF2B5EF4-FFF2-40B4-BE49-F238E27FC236}">
                <a16:creationId xmlns:a16="http://schemas.microsoft.com/office/drawing/2014/main" id="{017ED114-3ECF-E096-F4FD-9EADF9794FF2}"/>
              </a:ext>
            </a:extLst>
          </p:cNvPr>
          <p:cNvSpPr txBox="1"/>
          <p:nvPr/>
        </p:nvSpPr>
        <p:spPr>
          <a:xfrm>
            <a:off x="5056012" y="2001005"/>
            <a:ext cx="4131531" cy="407464"/>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ctr" anchorCtr="0" forceAA="0" compatLnSpc="1">
            <a:prstTxWarp prst="textNoShape">
              <a:avLst/>
            </a:prstTxWarp>
            <a:noAutofit/>
          </a:bodyPr>
          <a:lstStyle/>
          <a:p>
            <a:pPr marL="0" lvl="1">
              <a:buClr>
                <a:schemeClr val="tx2"/>
              </a:buClr>
              <a:buSzPct val="100000"/>
            </a:pPr>
            <a:r>
              <a:rPr kumimoji="1" lang="en-US" altLang="ja-JP" sz="1200" dirty="0">
                <a:solidFill>
                  <a:srgbClr val="FF0000"/>
                </a:solidFill>
                <a:latin typeface="Meiryo UI" panose="020B0604030504040204" pitchFamily="50" charset="-128"/>
                <a:ea typeface="Meiryo UI" panose="020B0604030504040204" pitchFamily="50" charset="-128"/>
              </a:rPr>
              <a:t>※</a:t>
            </a:r>
            <a:r>
              <a:rPr kumimoji="1" lang="ja-JP" altLang="en-US" sz="1200" dirty="0">
                <a:solidFill>
                  <a:srgbClr val="FF0000"/>
                </a:solidFill>
                <a:latin typeface="Meiryo UI" panose="020B0604030504040204" pitchFamily="50" charset="-128"/>
                <a:ea typeface="Meiryo UI" panose="020B0604030504040204" pitchFamily="50" charset="-128"/>
              </a:rPr>
              <a:t>営業利益等ではなく、会社全体の売上高を分母とすること</a:t>
            </a:r>
            <a:endParaRPr kumimoji="1" lang="en-US" altLang="ja-JP" sz="1200"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278063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1">
            <a:extLst>
              <a:ext uri="{FF2B5EF4-FFF2-40B4-BE49-F238E27FC236}">
                <a16:creationId xmlns:a16="http://schemas.microsoft.com/office/drawing/2014/main" id="{B0CD6EF9-B9A3-4EE4-A1FB-7F0DF6D7CDD1}"/>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dirty="0"/>
              <a:t>３．民間企業のみでは投資判断が真に困難な事業への適格性／</a:t>
            </a:r>
            <a:r>
              <a:rPr kumimoji="1" lang="ja-JP" altLang="en-US" sz="2000" dirty="0"/>
              <a:t>（</a:t>
            </a:r>
            <a:r>
              <a:rPr kumimoji="1" lang="en-US" altLang="ja-JP" sz="2000" dirty="0"/>
              <a:t>3</a:t>
            </a:r>
            <a:r>
              <a:rPr kumimoji="1" lang="ja-JP" altLang="en-US" sz="2000" dirty="0"/>
              <a:t>）その他定性的基準</a:t>
            </a:r>
            <a:endParaRPr kumimoji="1" lang="en-US" sz="2000" dirty="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本事業では、安定供給リスクのある○○を使用するが、</a:t>
            </a:r>
            <a:r>
              <a:rPr kumimoji="1" lang="en-US" altLang="ja-JP" dirty="0">
                <a:solidFill>
                  <a:schemeClr val="tx1"/>
                </a:solidFill>
              </a:rPr>
              <a:t>XX</a:t>
            </a:r>
            <a:r>
              <a:rPr kumimoji="1" lang="ja-JP" altLang="en-US" dirty="0">
                <a:solidFill>
                  <a:schemeClr val="tx1"/>
                </a:solidFill>
              </a:rPr>
              <a:t>の対策をとり、安定確保を目指す</a:t>
            </a:r>
            <a:endParaRPr kumimoji="1" lang="en-US" dirty="0">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14" name="正方形/長方形 13">
            <a:extLst>
              <a:ext uri="{FF2B5EF4-FFF2-40B4-BE49-F238E27FC236}">
                <a16:creationId xmlns:a16="http://schemas.microsoft.com/office/drawing/2014/main" id="{F6C69D70-3F13-BE64-78D8-CFCA177C5CC8}"/>
              </a:ext>
            </a:extLst>
          </p:cNvPr>
          <p:cNvSpPr/>
          <p:nvPr/>
        </p:nvSpPr>
        <p:spPr>
          <a:xfrm>
            <a:off x="11152486" y="85758"/>
            <a:ext cx="953793" cy="324000"/>
          </a:xfrm>
          <a:prstGeom prst="rect">
            <a:avLst/>
          </a:prstGeom>
          <a:ln w="28575">
            <a:solidFill>
              <a:schemeClr val="bg1">
                <a:lumMod val="65000"/>
              </a:schemeClr>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加点</a:t>
            </a:r>
          </a:p>
        </p:txBody>
      </p:sp>
      <p:sp>
        <p:nvSpPr>
          <p:cNvPr id="15" name="ee4pContent3">
            <a:extLst>
              <a:ext uri="{FF2B5EF4-FFF2-40B4-BE49-F238E27FC236}">
                <a16:creationId xmlns:a16="http://schemas.microsoft.com/office/drawing/2014/main" id="{D06A6AAE-4995-E05F-DA01-666AB8AC1483}"/>
              </a:ext>
            </a:extLst>
          </p:cNvPr>
          <p:cNvSpPr txBox="1"/>
          <p:nvPr/>
        </p:nvSpPr>
        <p:spPr>
          <a:xfrm>
            <a:off x="611625" y="2085582"/>
            <a:ext cx="3746512" cy="29115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108000" lvl="1" indent="0">
              <a:buSzPct val="100000"/>
              <a:buNone/>
            </a:pPr>
            <a:r>
              <a:rPr kumimoji="1" lang="ja-JP" altLang="en-US" sz="1400" dirty="0">
                <a:latin typeface="Meiryo UI" panose="020B0604030504040204" pitchFamily="50" charset="-128"/>
                <a:ea typeface="Meiryo UI" panose="020B0604030504040204" pitchFamily="50" charset="-128"/>
              </a:rPr>
              <a:t>今後入手困難になる可能性のある原材料</a:t>
            </a:r>
            <a:endParaRPr kumimoji="1" lang="en-US" altLang="ja-JP" sz="1400" dirty="0">
              <a:latin typeface="Meiryo UI" panose="020B0604030504040204" pitchFamily="50" charset="-128"/>
              <a:ea typeface="Meiryo UI" panose="020B0604030504040204" pitchFamily="50" charset="-128"/>
            </a:endParaRPr>
          </a:p>
        </p:txBody>
      </p:sp>
      <p:sp>
        <p:nvSpPr>
          <p:cNvPr id="16" name="ee4pContent3">
            <a:extLst>
              <a:ext uri="{FF2B5EF4-FFF2-40B4-BE49-F238E27FC236}">
                <a16:creationId xmlns:a16="http://schemas.microsoft.com/office/drawing/2014/main" id="{AB8B5EDB-8902-C0C2-7428-B81884B1AAA3}"/>
              </a:ext>
            </a:extLst>
          </p:cNvPr>
          <p:cNvSpPr txBox="1"/>
          <p:nvPr/>
        </p:nvSpPr>
        <p:spPr>
          <a:xfrm>
            <a:off x="5158405" y="2085582"/>
            <a:ext cx="3746512" cy="29115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108000" lvl="1" indent="0">
              <a:buSzPct val="100000"/>
              <a:buNone/>
            </a:pPr>
            <a:r>
              <a:rPr kumimoji="1" lang="ja-JP" altLang="en-US" sz="1400" dirty="0">
                <a:latin typeface="Meiryo UI" panose="020B0604030504040204" pitchFamily="50" charset="-128"/>
                <a:ea typeface="Meiryo UI" panose="020B0604030504040204" pitchFamily="50" charset="-128"/>
              </a:rPr>
              <a:t>安定的な確保に関する計画</a:t>
            </a:r>
          </a:p>
        </p:txBody>
      </p:sp>
      <p:sp>
        <p:nvSpPr>
          <p:cNvPr id="2" name="Rectangle 15">
            <a:extLst>
              <a:ext uri="{FF2B5EF4-FFF2-40B4-BE49-F238E27FC236}">
                <a16:creationId xmlns:a16="http://schemas.microsoft.com/office/drawing/2014/main" id="{45F3D32D-14E6-B19F-A731-0AB6CD4D2C6A}"/>
              </a:ext>
            </a:extLst>
          </p:cNvPr>
          <p:cNvSpPr/>
          <p:nvPr/>
        </p:nvSpPr>
        <p:spPr>
          <a:xfrm>
            <a:off x="460346" y="1172245"/>
            <a:ext cx="11169037" cy="576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Arial" panose="020B0604020202020204" pitchFamily="34" charset="0"/>
              <a:buChar char="•"/>
              <a:tabLst>
                <a:tab pos="266700" algn="l"/>
              </a:tabLst>
            </a:pPr>
            <a:r>
              <a:rPr lang="ja-JP" altLang="en-US" sz="1400" i="1" dirty="0">
                <a:solidFill>
                  <a:schemeClr val="tx1"/>
                </a:solidFill>
                <a:latin typeface="Meiryo UI" panose="020B0604030504040204" pitchFamily="50" charset="-128"/>
                <a:ea typeface="Meiryo UI" panose="020B0604030504040204" pitchFamily="50" charset="-128"/>
              </a:rPr>
              <a:t>当該製品の製造にあたって、今後入手困難になる可能性のある原材料があれば、その具体的な内容と安定的な確保に関する計画について、その根拠とともに記載すること</a:t>
            </a:r>
            <a:endParaRPr lang="en-US" altLang="ja-JP" sz="1400" i="1" dirty="0">
              <a:solidFill>
                <a:schemeClr val="tx1"/>
              </a:solidFill>
              <a:latin typeface="Meiryo UI" panose="020B0604030504040204" pitchFamily="50" charset="-128"/>
              <a:ea typeface="Meiryo UI" panose="020B0604030504040204" pitchFamily="50" charset="-128"/>
            </a:endParaRPr>
          </a:p>
        </p:txBody>
      </p:sp>
      <p:cxnSp>
        <p:nvCxnSpPr>
          <p:cNvPr id="3" name="Straight Connector 68">
            <a:extLst>
              <a:ext uri="{FF2B5EF4-FFF2-40B4-BE49-F238E27FC236}">
                <a16:creationId xmlns:a16="http://schemas.microsoft.com/office/drawing/2014/main" id="{ED362FC7-B6B3-59B7-3E88-426BB2035636}"/>
              </a:ext>
            </a:extLst>
          </p:cNvPr>
          <p:cNvCxnSpPr>
            <a:cxnSpLocks/>
          </p:cNvCxnSpPr>
          <p:nvPr/>
        </p:nvCxnSpPr>
        <p:spPr>
          <a:xfrm>
            <a:off x="611625" y="2376734"/>
            <a:ext cx="39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 name="Straight Connector 68">
            <a:extLst>
              <a:ext uri="{FF2B5EF4-FFF2-40B4-BE49-F238E27FC236}">
                <a16:creationId xmlns:a16="http://schemas.microsoft.com/office/drawing/2014/main" id="{B914F744-572E-D35A-13CB-C50ABEE3A5CA}"/>
              </a:ext>
            </a:extLst>
          </p:cNvPr>
          <p:cNvCxnSpPr>
            <a:cxnSpLocks/>
          </p:cNvCxnSpPr>
          <p:nvPr/>
        </p:nvCxnSpPr>
        <p:spPr>
          <a:xfrm>
            <a:off x="5158405" y="2376734"/>
            <a:ext cx="3960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6" name="TextBox 24">
            <a:extLst>
              <a:ext uri="{FF2B5EF4-FFF2-40B4-BE49-F238E27FC236}">
                <a16:creationId xmlns:a16="http://schemas.microsoft.com/office/drawing/2014/main" id="{EAB4E3EE-E9A8-DA7E-61EE-11F20BEABAE1}"/>
              </a:ext>
            </a:extLst>
          </p:cNvPr>
          <p:cNvSpPr txBox="1"/>
          <p:nvPr/>
        </p:nvSpPr>
        <p:spPr>
          <a:xfrm>
            <a:off x="611624" y="2507569"/>
            <a:ext cx="3959993" cy="402444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p:txBody>
      </p:sp>
      <p:grpSp>
        <p:nvGrpSpPr>
          <p:cNvPr id="20" name="グループ化 19">
            <a:extLst>
              <a:ext uri="{FF2B5EF4-FFF2-40B4-BE49-F238E27FC236}">
                <a16:creationId xmlns:a16="http://schemas.microsoft.com/office/drawing/2014/main" id="{4AFEE6EE-B05B-782A-6094-A1D71E62BC43}"/>
              </a:ext>
            </a:extLst>
          </p:cNvPr>
          <p:cNvGrpSpPr/>
          <p:nvPr/>
        </p:nvGrpSpPr>
        <p:grpSpPr>
          <a:xfrm>
            <a:off x="4757015" y="2392748"/>
            <a:ext cx="216000" cy="4176000"/>
            <a:chOff x="5388743" y="2392748"/>
            <a:chExt cx="216000" cy="4176000"/>
          </a:xfrm>
        </p:grpSpPr>
        <p:cxnSp>
          <p:nvCxnSpPr>
            <p:cNvPr id="8" name="Straight Connector 25">
              <a:extLst>
                <a:ext uri="{FF2B5EF4-FFF2-40B4-BE49-F238E27FC236}">
                  <a16:creationId xmlns:a16="http://schemas.microsoft.com/office/drawing/2014/main" id="{BCEB6FC4-BA71-DAE3-3FCF-B8524C5A26FC}"/>
                </a:ext>
              </a:extLst>
            </p:cNvPr>
            <p:cNvCxnSpPr>
              <a:cxnSpLocks/>
            </p:cNvCxnSpPr>
            <p:nvPr/>
          </p:nvCxnSpPr>
          <p:spPr>
            <a:xfrm>
              <a:off x="5496743" y="2392748"/>
              <a:ext cx="0" cy="417600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11" name="Group 26">
              <a:extLst>
                <a:ext uri="{FF2B5EF4-FFF2-40B4-BE49-F238E27FC236}">
                  <a16:creationId xmlns:a16="http://schemas.microsoft.com/office/drawing/2014/main" id="{2BE57475-62E7-2930-DC88-49F04B4994E8}"/>
                </a:ext>
              </a:extLst>
            </p:cNvPr>
            <p:cNvGrpSpPr/>
            <p:nvPr/>
          </p:nvGrpSpPr>
          <p:grpSpPr>
            <a:xfrm>
              <a:off x="5388743" y="4464559"/>
              <a:ext cx="216000" cy="216000"/>
              <a:chOff x="5937564" y="3833745"/>
              <a:chExt cx="306171" cy="306910"/>
            </a:xfrm>
          </p:grpSpPr>
          <p:sp>
            <p:nvSpPr>
              <p:cNvPr id="12" name="Freeform 94">
                <a:extLst>
                  <a:ext uri="{FF2B5EF4-FFF2-40B4-BE49-F238E27FC236}">
                    <a16:creationId xmlns:a16="http://schemas.microsoft.com/office/drawing/2014/main" id="{5BBA5554-6FD8-4E4F-FA7B-8786660CCAAC}"/>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1">
                  <a:lumMod val="50000"/>
                  <a:lumOff val="50000"/>
                </a:schemeClr>
              </a:solidFill>
              <a:ln>
                <a:solidFill>
                  <a:schemeClr val="tx1">
                    <a:lumMod val="50000"/>
                    <a:lumOff val="50000"/>
                  </a:schemeClr>
                </a:solidFill>
              </a:ln>
            </p:spPr>
            <p:txBody>
              <a:bodyPr vert="horz" wrap="square" lIns="88641" tIns="44321" rIns="88641" bIns="44321" numCol="1" anchor="t" anchorCtr="0" compatLnSpc="1">
                <a:prstTxWarp prst="textNoShape">
                  <a:avLst/>
                </a:prstTxWarp>
              </a:bodyPr>
              <a:lstStyle/>
              <a:p>
                <a:endParaRPr lang="en-US" dirty="0">
                  <a:solidFill>
                    <a:srgbClr val="6E6F73"/>
                  </a:solidFill>
                  <a:latin typeface="Meiryo UI" panose="020B0604030504040204" pitchFamily="50" charset="-128"/>
                  <a:ea typeface="Meiryo UI" panose="020B0604030504040204" pitchFamily="50" charset="-128"/>
                </a:endParaRPr>
              </a:p>
            </p:txBody>
          </p:sp>
          <p:sp>
            <p:nvSpPr>
              <p:cNvPr id="13" name="Freeform 95">
                <a:extLst>
                  <a:ext uri="{FF2B5EF4-FFF2-40B4-BE49-F238E27FC236}">
                    <a16:creationId xmlns:a16="http://schemas.microsoft.com/office/drawing/2014/main" id="{AF8E7C60-675C-9124-57BB-7830265E3860}"/>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dirty="0">
                  <a:solidFill>
                    <a:srgbClr val="6E6F73"/>
                  </a:solidFill>
                  <a:latin typeface="Meiryo UI" panose="020B0604030504040204" pitchFamily="50" charset="-128"/>
                  <a:ea typeface="Meiryo UI" panose="020B0604030504040204" pitchFamily="50" charset="-128"/>
                </a:endParaRPr>
              </a:p>
            </p:txBody>
          </p:sp>
        </p:grpSp>
      </p:grpSp>
      <p:sp>
        <p:nvSpPr>
          <p:cNvPr id="21" name="TextBox 24">
            <a:extLst>
              <a:ext uri="{FF2B5EF4-FFF2-40B4-BE49-F238E27FC236}">
                <a16:creationId xmlns:a16="http://schemas.microsoft.com/office/drawing/2014/main" id="{6A433B7A-A80C-2D09-9FB5-11A5676A3E08}"/>
              </a:ext>
            </a:extLst>
          </p:cNvPr>
          <p:cNvSpPr txBox="1"/>
          <p:nvPr/>
        </p:nvSpPr>
        <p:spPr>
          <a:xfrm>
            <a:off x="5161911" y="2507569"/>
            <a:ext cx="6401438" cy="4024446"/>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24000" lvl="1" indent="-216000">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安定的な確保に関する計画</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endParaRPr kumimoji="1" lang="en-US" altLang="ja-JP" sz="14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400" dirty="0">
                <a:solidFill>
                  <a:schemeClr val="tx1"/>
                </a:solidFill>
                <a:latin typeface="Meiryo UI" panose="020B0604030504040204" pitchFamily="50" charset="-128"/>
                <a:ea typeface="Meiryo UI" panose="020B0604030504040204" pitchFamily="50" charset="-128"/>
              </a:rPr>
              <a:t>根拠</a:t>
            </a:r>
            <a:endParaRPr kumimoji="1" lang="en-US" altLang="ja-JP" sz="1400" dirty="0">
              <a:solidFill>
                <a:schemeClr val="tx1"/>
              </a:solidFill>
              <a:latin typeface="Meiryo UI" panose="020B0604030504040204" pitchFamily="50" charset="-128"/>
              <a:ea typeface="Meiryo UI" panose="020B0604030504040204" pitchFamily="50" charset="-128"/>
            </a:endParaRP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a:p>
            <a:pPr marL="648000" lvl="2" indent="-216000">
              <a:buClr>
                <a:schemeClr val="tx2"/>
              </a:buClr>
              <a:buSzPct val="100000"/>
              <a:buFont typeface="Trebuchet MS" panose="020B0603020202020204" pitchFamily="34" charset="0"/>
              <a:buChar char="–"/>
            </a:pPr>
            <a:r>
              <a:rPr kumimoji="1" lang="en-US" altLang="ja-JP" sz="1400" dirty="0">
                <a:solidFill>
                  <a:schemeClr val="tx1"/>
                </a:solidFill>
                <a:latin typeface="Meiryo UI" panose="020B0604030504040204" pitchFamily="50" charset="-128"/>
                <a:ea typeface="Meiryo UI" panose="020B0604030504040204" pitchFamily="50" charset="-128"/>
              </a:rPr>
              <a:t>XXXX</a:t>
            </a:r>
          </a:p>
        </p:txBody>
      </p:sp>
    </p:spTree>
    <p:extLst>
      <p:ext uri="{BB962C8B-B14F-4D97-AF65-F5344CB8AC3E}">
        <p14:creationId xmlns:p14="http://schemas.microsoft.com/office/powerpoint/2010/main" val="1446847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itle 1">
            <a:extLst>
              <a:ext uri="{FF2B5EF4-FFF2-40B4-BE49-F238E27FC236}">
                <a16:creationId xmlns:a16="http://schemas.microsoft.com/office/drawing/2014/main" id="{B0CD6EF9-B9A3-4EE4-A1FB-7F0DF6D7CDD1}"/>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ja-JP" altLang="en-US" sz="2000" dirty="0"/>
              <a:t>３．民間企業のみでは投資判断が真に困難な事業への適格性／</a:t>
            </a:r>
            <a:r>
              <a:rPr kumimoji="1" lang="ja-JP" altLang="en-US" sz="2000" dirty="0"/>
              <a:t>（</a:t>
            </a:r>
            <a:r>
              <a:rPr kumimoji="1" lang="en-US" altLang="ja-JP" sz="2000" dirty="0"/>
              <a:t>3</a:t>
            </a:r>
            <a:r>
              <a:rPr kumimoji="1" lang="ja-JP" altLang="en-US" sz="2000" dirty="0"/>
              <a:t>）その他定性的基準</a:t>
            </a:r>
            <a:endParaRPr kumimoji="1" lang="en-US" sz="2000" dirty="0"/>
          </a:p>
        </p:txBody>
      </p:sp>
      <p:sp>
        <p:nvSpPr>
          <p:cNvPr id="80" name="Title 1">
            <a:extLst>
              <a:ext uri="{FF2B5EF4-FFF2-40B4-BE49-F238E27FC236}">
                <a16:creationId xmlns:a16="http://schemas.microsoft.com/office/drawing/2014/main" id="{082062D8-AC25-4341-9C08-73A40AF5BF90}"/>
              </a:ext>
            </a:extLst>
          </p:cNvPr>
          <p:cNvSpPr txBox="1">
            <a:spLocks/>
          </p:cNvSpPr>
          <p:nvPr/>
        </p:nvSpPr>
        <p:spPr>
          <a:xfrm>
            <a:off x="382731" y="610047"/>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本事業は自社にとって○○のリスクが見込まれる</a:t>
            </a:r>
            <a:endParaRPr kumimoji="1" lang="en-US" dirty="0">
              <a:solidFill>
                <a:schemeClr val="tx1"/>
              </a:solidFill>
            </a:endParaRPr>
          </a:p>
        </p:txBody>
      </p:sp>
      <p:cxnSp>
        <p:nvCxnSpPr>
          <p:cNvPr id="81" name="直線コネクタ 80">
            <a:extLst>
              <a:ext uri="{FF2B5EF4-FFF2-40B4-BE49-F238E27FC236}">
                <a16:creationId xmlns:a16="http://schemas.microsoft.com/office/drawing/2014/main" id="{E7D0CEB9-ABBA-4F09-B4D9-22A5D6AB62D2}"/>
              </a:ext>
            </a:extLst>
          </p:cNvPr>
          <p:cNvCxnSpPr>
            <a:cxnSpLocks/>
          </p:cNvCxnSpPr>
          <p:nvPr/>
        </p:nvCxnSpPr>
        <p:spPr>
          <a:xfrm flipV="1">
            <a:off x="156000" y="1104900"/>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14" name="正方形/長方形 13">
            <a:extLst>
              <a:ext uri="{FF2B5EF4-FFF2-40B4-BE49-F238E27FC236}">
                <a16:creationId xmlns:a16="http://schemas.microsoft.com/office/drawing/2014/main" id="{F6C69D70-3F13-BE64-78D8-CFCA177C5CC8}"/>
              </a:ext>
            </a:extLst>
          </p:cNvPr>
          <p:cNvSpPr/>
          <p:nvPr/>
        </p:nvSpPr>
        <p:spPr>
          <a:xfrm>
            <a:off x="11152486" y="85758"/>
            <a:ext cx="953793" cy="324000"/>
          </a:xfrm>
          <a:prstGeom prst="rect">
            <a:avLst/>
          </a:prstGeom>
          <a:ln w="28575">
            <a:solidFill>
              <a:schemeClr val="bg1">
                <a:lumMod val="65000"/>
              </a:schemeClr>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加点</a:t>
            </a:r>
          </a:p>
        </p:txBody>
      </p:sp>
      <p:sp>
        <p:nvSpPr>
          <p:cNvPr id="109" name="Rectangle 108">
            <a:extLst>
              <a:ext uri="{FF2B5EF4-FFF2-40B4-BE49-F238E27FC236}">
                <a16:creationId xmlns:a16="http://schemas.microsoft.com/office/drawing/2014/main" id="{510945A7-A1AC-4BFD-B18C-581BCCC0A241}"/>
              </a:ext>
            </a:extLst>
          </p:cNvPr>
          <p:cNvSpPr/>
          <p:nvPr/>
        </p:nvSpPr>
        <p:spPr>
          <a:xfrm>
            <a:off x="6301565" y="2047173"/>
            <a:ext cx="213358" cy="132106"/>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rgbClr val="FFFFFF"/>
              </a:solidFill>
              <a:latin typeface="Meiryo UI" panose="020B0604030504040204" pitchFamily="50" charset="-128"/>
              <a:ea typeface="Meiryo UI" panose="020B0604030504040204" pitchFamily="50" charset="-128"/>
            </a:endParaRPr>
          </a:p>
        </p:txBody>
      </p:sp>
      <p:cxnSp>
        <p:nvCxnSpPr>
          <p:cNvPr id="4" name="Straight Connector 32">
            <a:extLst>
              <a:ext uri="{FF2B5EF4-FFF2-40B4-BE49-F238E27FC236}">
                <a16:creationId xmlns:a16="http://schemas.microsoft.com/office/drawing/2014/main" id="{B4AD4CA0-60EF-B03B-E063-CC37E6F17FAE}"/>
              </a:ext>
            </a:extLst>
          </p:cNvPr>
          <p:cNvCxnSpPr>
            <a:cxnSpLocks/>
          </p:cNvCxnSpPr>
          <p:nvPr/>
        </p:nvCxnSpPr>
        <p:spPr>
          <a:xfrm>
            <a:off x="611624" y="2385681"/>
            <a:ext cx="8667129"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5" name="ee4pContent3">
            <a:extLst>
              <a:ext uri="{FF2B5EF4-FFF2-40B4-BE49-F238E27FC236}">
                <a16:creationId xmlns:a16="http://schemas.microsoft.com/office/drawing/2014/main" id="{D06A6AAE-4995-E05F-DA01-666AB8AC1483}"/>
              </a:ext>
            </a:extLst>
          </p:cNvPr>
          <p:cNvSpPr txBox="1"/>
          <p:nvPr/>
        </p:nvSpPr>
        <p:spPr>
          <a:xfrm>
            <a:off x="611625" y="2552112"/>
            <a:ext cx="3746512" cy="29115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108000" lvl="1" indent="0">
              <a:buSzPct val="100000"/>
              <a:buNone/>
            </a:pPr>
            <a:r>
              <a:rPr kumimoji="1" lang="en-US" altLang="ja-JP" sz="1400" dirty="0">
                <a:latin typeface="Meiryo UI" panose="020B0604030504040204" pitchFamily="50" charset="-128"/>
                <a:ea typeface="Meiryo UI" panose="020B0604030504040204" pitchFamily="50" charset="-128"/>
              </a:rPr>
              <a:t>XXX</a:t>
            </a:r>
            <a:r>
              <a:rPr kumimoji="1" lang="ja-JP" altLang="en-US" sz="1400" dirty="0">
                <a:latin typeface="Meiryo UI" panose="020B0604030504040204" pitchFamily="50" charset="-128"/>
                <a:ea typeface="Meiryo UI" panose="020B0604030504040204" pitchFamily="50" charset="-128"/>
              </a:rPr>
              <a:t>によるリスク</a:t>
            </a:r>
            <a:endParaRPr kumimoji="1" lang="en-US" altLang="ja-JP" sz="1400" dirty="0">
              <a:latin typeface="Meiryo UI" panose="020B0604030504040204" pitchFamily="50" charset="-128"/>
              <a:ea typeface="Meiryo UI" panose="020B0604030504040204" pitchFamily="50" charset="-128"/>
            </a:endParaRPr>
          </a:p>
          <a:p>
            <a:pPr lvl="1">
              <a:buSzPct val="100000"/>
            </a:pPr>
            <a:r>
              <a:rPr kumimoji="1" lang="en-US" altLang="ja-JP" sz="1400" dirty="0">
                <a:latin typeface="Meiryo UI" panose="020B0604030504040204" pitchFamily="50" charset="-128"/>
                <a:ea typeface="Meiryo UI" panose="020B0604030504040204" pitchFamily="50" charset="-128"/>
              </a:rPr>
              <a:t>XXX</a:t>
            </a:r>
            <a:r>
              <a:rPr kumimoji="1" lang="ja-JP" altLang="en-US" sz="1400" dirty="0">
                <a:latin typeface="Meiryo UI" panose="020B0604030504040204" pitchFamily="50" charset="-128"/>
                <a:ea typeface="Meiryo UI" panose="020B0604030504040204" pitchFamily="50" charset="-128"/>
              </a:rPr>
              <a:t>による影響が見込まれ</a:t>
            </a:r>
            <a:r>
              <a:rPr kumimoji="1" lang="en-US" altLang="ja-JP" sz="1400" dirty="0">
                <a:latin typeface="Meiryo UI" panose="020B0604030504040204" pitchFamily="50" charset="-128"/>
                <a:ea typeface="Meiryo UI" panose="020B0604030504040204" pitchFamily="50" charset="-128"/>
              </a:rPr>
              <a:t>…</a:t>
            </a:r>
          </a:p>
        </p:txBody>
      </p:sp>
      <p:sp>
        <p:nvSpPr>
          <p:cNvPr id="16" name="ee4pContent3">
            <a:extLst>
              <a:ext uri="{FF2B5EF4-FFF2-40B4-BE49-F238E27FC236}">
                <a16:creationId xmlns:a16="http://schemas.microsoft.com/office/drawing/2014/main" id="{AB8B5EDB-8902-C0C2-7428-B81884B1AAA3}"/>
              </a:ext>
            </a:extLst>
          </p:cNvPr>
          <p:cNvSpPr txBox="1"/>
          <p:nvPr/>
        </p:nvSpPr>
        <p:spPr>
          <a:xfrm>
            <a:off x="6210086" y="2552112"/>
            <a:ext cx="3746512" cy="29115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ja-JP" altLang="en-US" sz="1400" dirty="0">
                <a:latin typeface="Meiryo UI" panose="020B0604030504040204" pitchFamily="50" charset="-128"/>
                <a:ea typeface="Meiryo UI" panose="020B0604030504040204" pitchFamily="50" charset="-128"/>
              </a:rPr>
              <a:t>根拠</a:t>
            </a:r>
          </a:p>
        </p:txBody>
      </p:sp>
      <p:sp>
        <p:nvSpPr>
          <p:cNvPr id="2" name="Rectangle 15">
            <a:extLst>
              <a:ext uri="{FF2B5EF4-FFF2-40B4-BE49-F238E27FC236}">
                <a16:creationId xmlns:a16="http://schemas.microsoft.com/office/drawing/2014/main" id="{45F3D32D-14E6-B19F-A731-0AB6CD4D2C6A}"/>
              </a:ext>
            </a:extLst>
          </p:cNvPr>
          <p:cNvSpPr/>
          <p:nvPr/>
        </p:nvSpPr>
        <p:spPr>
          <a:xfrm>
            <a:off x="460346" y="1172245"/>
            <a:ext cx="11169037" cy="576000"/>
          </a:xfrm>
          <a:prstGeom prst="rect">
            <a:avLst/>
          </a:prstGeom>
          <a:solidFill>
            <a:schemeClr val="bg1">
              <a:lumMod val="75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Arial" panose="020B0604020202020204" pitchFamily="34" charset="0"/>
              <a:buChar char="•"/>
              <a:tabLst>
                <a:tab pos="266700" algn="l"/>
              </a:tabLst>
            </a:pPr>
            <a:r>
              <a:rPr lang="ja-JP" altLang="en-US" sz="1400" i="1" dirty="0">
                <a:solidFill>
                  <a:schemeClr val="tx1"/>
                </a:solidFill>
                <a:latin typeface="Meiryo UI" panose="020B0604030504040204" pitchFamily="50" charset="-128"/>
                <a:ea typeface="Meiryo UI" panose="020B0604030504040204" pitchFamily="50" charset="-128"/>
              </a:rPr>
              <a:t>その他投資判断が困難となる経済面及び技術面以外のリスクがあれば、その根拠とともに記載すること</a:t>
            </a:r>
            <a:endParaRPr lang="en-US" altLang="ja-JP" sz="1400" i="1" dirty="0">
              <a:solidFill>
                <a:schemeClr val="tx1"/>
              </a:solidFill>
              <a:latin typeface="Meiryo UI" panose="020B0604030504040204" pitchFamily="50" charset="-128"/>
              <a:ea typeface="Meiryo UI" panose="020B0604030504040204" pitchFamily="50" charset="-128"/>
            </a:endParaRPr>
          </a:p>
        </p:txBody>
      </p:sp>
      <p:sp>
        <p:nvSpPr>
          <p:cNvPr id="7" name="ee4pContent3">
            <a:extLst>
              <a:ext uri="{FF2B5EF4-FFF2-40B4-BE49-F238E27FC236}">
                <a16:creationId xmlns:a16="http://schemas.microsoft.com/office/drawing/2014/main" id="{31828B0F-C298-2310-02C7-E19056897D85}"/>
              </a:ext>
            </a:extLst>
          </p:cNvPr>
          <p:cNvSpPr txBox="1"/>
          <p:nvPr/>
        </p:nvSpPr>
        <p:spPr>
          <a:xfrm>
            <a:off x="611625" y="2085582"/>
            <a:ext cx="3746512" cy="29115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108000" lvl="1" indent="0">
              <a:buSzPct val="100000"/>
              <a:buNone/>
            </a:pPr>
            <a:r>
              <a:rPr kumimoji="1" lang="ja-JP" altLang="en-US" sz="1400" dirty="0">
                <a:latin typeface="Meiryo UI" panose="020B0604030504040204" pitchFamily="50" charset="-128"/>
                <a:ea typeface="Meiryo UI" panose="020B0604030504040204" pitchFamily="50" charset="-128"/>
              </a:rPr>
              <a:t>経済面及び技術面以外のリスク</a:t>
            </a:r>
          </a:p>
        </p:txBody>
      </p:sp>
    </p:spTree>
    <p:extLst>
      <p:ext uri="{BB962C8B-B14F-4D97-AF65-F5344CB8AC3E}">
        <p14:creationId xmlns:p14="http://schemas.microsoft.com/office/powerpoint/2010/main" val="26251425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289AF5-5D89-40F9-B96D-6A9BD894A3F6}"/>
              </a:ext>
            </a:extLst>
          </p:cNvPr>
          <p:cNvSpPr/>
          <p:nvPr/>
        </p:nvSpPr>
        <p:spPr>
          <a:xfrm>
            <a:off x="1127747" y="1827160"/>
            <a:ext cx="10103798" cy="320368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274320" rIns="274320" bIns="137160" numCol="1" spcCol="0" rtlCol="0" fromWordArt="0" anchor="ctr" anchorCtr="0" forceAA="0" compatLnSpc="1">
            <a:prstTxWarp prst="textNoShape">
              <a:avLst/>
            </a:prstTxWarp>
            <a:noAutofit/>
          </a:bodyPr>
          <a:lstStyle/>
          <a:p>
            <a:pPr algn="ctr">
              <a:lnSpc>
                <a:spcPts val="6000"/>
              </a:lnSpc>
            </a:pPr>
            <a:r>
              <a:rPr kumimoji="1" lang="ja-JP" altLang="en-US" sz="5400" dirty="0">
                <a:solidFill>
                  <a:srgbClr val="FFFFFF"/>
                </a:solidFill>
                <a:latin typeface="Trebuchet MS" panose="020B0603020202020204" pitchFamily="34" charset="0"/>
                <a:ea typeface="Meiryo UI" panose="020B0604030504040204" pitchFamily="50" charset="-128"/>
              </a:rPr>
              <a:t>４．経営層のコミット</a:t>
            </a:r>
            <a:endParaRPr kumimoji="1" lang="en-US" altLang="ja-JP" sz="3600" dirty="0">
              <a:solidFill>
                <a:srgbClr val="FFFFFF"/>
              </a:solidFill>
              <a:latin typeface="Trebuchet MS" panose="020B0603020202020204" pitchFamily="34" charset="0"/>
              <a:ea typeface="Meiryo UI" panose="020B0604030504040204" pitchFamily="50" charset="-128"/>
            </a:endParaRPr>
          </a:p>
        </p:txBody>
      </p:sp>
      <p:sp>
        <p:nvSpPr>
          <p:cNvPr id="3" name="吹き出し: 四角形 48">
            <a:extLst>
              <a:ext uri="{FF2B5EF4-FFF2-40B4-BE49-F238E27FC236}">
                <a16:creationId xmlns:a16="http://schemas.microsoft.com/office/drawing/2014/main" id="{F4485706-CECA-484A-AB3B-73D0D5490736}"/>
              </a:ext>
            </a:extLst>
          </p:cNvPr>
          <p:cNvSpPr/>
          <p:nvPr/>
        </p:nvSpPr>
        <p:spPr>
          <a:xfrm flipH="1">
            <a:off x="8653804" y="94269"/>
            <a:ext cx="3434499" cy="754144"/>
          </a:xfrm>
          <a:prstGeom prst="wedgeRectCallout">
            <a:avLst>
              <a:gd name="adj1" fmla="val 49946"/>
              <a:gd name="adj2" fmla="val -20"/>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1600" dirty="0">
                <a:solidFill>
                  <a:schemeClr val="tx1"/>
                </a:solidFill>
                <a:latin typeface="Meiryo UI" panose="020B0604030504040204" pitchFamily="50" charset="-128"/>
                <a:ea typeface="Meiryo UI" panose="020B0604030504040204" pitchFamily="50" charset="-128"/>
              </a:rPr>
              <a:t>※</a:t>
            </a:r>
            <a:r>
              <a:rPr kumimoji="1" lang="ja-JP" altLang="en-US" sz="1600" dirty="0">
                <a:solidFill>
                  <a:schemeClr val="tx1"/>
                </a:solidFill>
                <a:latin typeface="Meiryo UI" panose="020B0604030504040204" pitchFamily="50" charset="-128"/>
                <a:ea typeface="Meiryo UI" panose="020B0604030504040204" pitchFamily="50" charset="-128"/>
              </a:rPr>
              <a:t>実施主体ごとに提出</a:t>
            </a:r>
            <a:endParaRPr kumimoji="1" lang="en-US" altLang="ja-JP" sz="1600" dirty="0">
              <a:solidFill>
                <a:schemeClr val="tx1"/>
              </a:solidFill>
              <a:latin typeface="Meiryo UI" panose="020B0604030504040204" pitchFamily="50" charset="-128"/>
              <a:ea typeface="Meiryo UI" panose="020B0604030504040204" pitchFamily="50" charset="-128"/>
            </a:endParaRPr>
          </a:p>
          <a:p>
            <a:pPr algn="ctr"/>
            <a:r>
              <a:rPr kumimoji="1" lang="ja-JP" altLang="en-US" sz="1200" dirty="0">
                <a:solidFill>
                  <a:schemeClr val="tx1"/>
                </a:solidFill>
                <a:latin typeface="Meiryo UI" panose="020B0604030504040204" pitchFamily="50" charset="-128"/>
                <a:ea typeface="Meiryo UI" panose="020B0604030504040204" pitchFamily="50" charset="-128"/>
              </a:rPr>
              <a:t>（ただし、共同申請として提案する場合には、</a:t>
            </a:r>
            <a:endParaRPr kumimoji="1" lang="en-US" altLang="ja-JP" sz="1200" dirty="0">
              <a:solidFill>
                <a:schemeClr val="tx1"/>
              </a:solidFill>
              <a:latin typeface="Meiryo UI" panose="020B0604030504040204" pitchFamily="50" charset="-128"/>
              <a:ea typeface="Meiryo UI" panose="020B0604030504040204" pitchFamily="50" charset="-128"/>
            </a:endParaRPr>
          </a:p>
          <a:p>
            <a:pPr algn="ctr"/>
            <a:r>
              <a:rPr kumimoji="1" lang="ja-JP" altLang="en-US" sz="1200" dirty="0">
                <a:solidFill>
                  <a:schemeClr val="tx1"/>
                </a:solidFill>
                <a:latin typeface="Meiryo UI" panose="020B0604030504040204" pitchFamily="50" charset="-128"/>
                <a:ea typeface="Meiryo UI" panose="020B0604030504040204" pitchFamily="50" charset="-128"/>
              </a:rPr>
              <a:t>各計画に整合性を図ること）</a:t>
            </a:r>
            <a:endParaRPr kumimoji="1" lang="en-US" altLang="ja-JP" sz="1200" dirty="0">
              <a:solidFill>
                <a:schemeClr val="tx1"/>
              </a:solidFill>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D03AA4A3-1072-12A2-4B14-0438F1657142}"/>
              </a:ext>
            </a:extLst>
          </p:cNvPr>
          <p:cNvSpPr txBox="1"/>
          <p:nvPr/>
        </p:nvSpPr>
        <p:spPr>
          <a:xfrm>
            <a:off x="5155473" y="4624925"/>
            <a:ext cx="1680755" cy="13062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kumimoji="1" lang="ja-JP" altLang="en-US" sz="3600" dirty="0">
                <a:solidFill>
                  <a:schemeClr val="bg1"/>
                </a:solidFill>
                <a:latin typeface="Meiryo UI" panose="020B0604030504040204" pitchFamily="50" charset="-128"/>
                <a:ea typeface="Meiryo UI" panose="020B0604030504040204" pitchFamily="50" charset="-128"/>
              </a:rPr>
              <a:t>提案事業名</a:t>
            </a:r>
            <a:br>
              <a:rPr kumimoji="1" lang="en-US" altLang="ja-JP" sz="3600" dirty="0">
                <a:solidFill>
                  <a:schemeClr val="bg1"/>
                </a:solidFill>
                <a:latin typeface="Meiryo UI" panose="020B0604030504040204" pitchFamily="50" charset="-128"/>
                <a:ea typeface="Meiryo UI" panose="020B0604030504040204" pitchFamily="50" charset="-128"/>
              </a:rPr>
            </a:br>
            <a:r>
              <a:rPr kumimoji="1" lang="ja-JP" altLang="en-US" sz="3600" dirty="0">
                <a:solidFill>
                  <a:schemeClr val="bg1"/>
                </a:solidFill>
                <a:latin typeface="Meiryo UI" panose="020B0604030504040204" pitchFamily="50" charset="-128"/>
                <a:ea typeface="Meiryo UI" panose="020B0604030504040204" pitchFamily="50" charset="-128"/>
              </a:rPr>
              <a:t>提案者名</a:t>
            </a:r>
          </a:p>
        </p:txBody>
      </p:sp>
    </p:spTree>
    <p:extLst>
      <p:ext uri="{BB962C8B-B14F-4D97-AF65-F5344CB8AC3E}">
        <p14:creationId xmlns:p14="http://schemas.microsoft.com/office/powerpoint/2010/main" val="8337318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E99CD67E-AA34-4CAA-81FD-2D35C392D20A}"/>
              </a:ext>
            </a:extLst>
          </p:cNvPr>
          <p:cNvSpPr txBox="1">
            <a:spLocks/>
          </p:cNvSpPr>
          <p:nvPr/>
        </p:nvSpPr>
        <p:spPr>
          <a:xfrm>
            <a:off x="148857" y="171450"/>
            <a:ext cx="10933350"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4</a:t>
            </a:r>
            <a:r>
              <a:rPr lang="ja-JP" altLang="en-US" sz="2000" dirty="0"/>
              <a:t>．経営層のコミット／</a:t>
            </a:r>
            <a:r>
              <a:rPr kumimoji="1" lang="ja-JP" altLang="en-US" sz="2000" dirty="0"/>
              <a:t>（</a:t>
            </a:r>
            <a:r>
              <a:rPr kumimoji="1" lang="en-US" altLang="ja-JP" sz="2000" dirty="0"/>
              <a:t>1</a:t>
            </a:r>
            <a:r>
              <a:rPr kumimoji="1" lang="ja-JP" altLang="en-US" sz="2000" dirty="0"/>
              <a:t>）組織内の事業推進体制</a:t>
            </a:r>
            <a:endParaRPr kumimoji="1" lang="en-US" sz="2000" dirty="0"/>
          </a:p>
        </p:txBody>
      </p:sp>
      <p:sp>
        <p:nvSpPr>
          <p:cNvPr id="30" name="Title 1">
            <a:extLst>
              <a:ext uri="{FF2B5EF4-FFF2-40B4-BE49-F238E27FC236}">
                <a16:creationId xmlns:a16="http://schemas.microsoft.com/office/drawing/2014/main" id="{365F5800-6BBF-449C-9D58-AA88EDB30370}"/>
              </a:ext>
            </a:extLst>
          </p:cNvPr>
          <p:cNvSpPr txBox="1">
            <a:spLocks/>
          </p:cNvSpPr>
          <p:nvPr/>
        </p:nvSpPr>
        <p:spPr>
          <a:xfrm>
            <a:off x="328302" y="60567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経営者のコミットメントの下、専門部署に複数チームを設置</a:t>
            </a:r>
            <a:endParaRPr kumimoji="1" lang="en-US" dirty="0">
              <a:solidFill>
                <a:schemeClr val="tx1"/>
              </a:solidFill>
            </a:endParaRPr>
          </a:p>
        </p:txBody>
      </p:sp>
      <p:grpSp>
        <p:nvGrpSpPr>
          <p:cNvPr id="3" name="Group 81">
            <a:extLst>
              <a:ext uri="{FF2B5EF4-FFF2-40B4-BE49-F238E27FC236}">
                <a16:creationId xmlns:a16="http://schemas.microsoft.com/office/drawing/2014/main" id="{5ED7152C-01AC-3D91-F793-9CD70DA8FA58}"/>
              </a:ext>
            </a:extLst>
          </p:cNvPr>
          <p:cNvGrpSpPr/>
          <p:nvPr/>
        </p:nvGrpSpPr>
        <p:grpSpPr>
          <a:xfrm>
            <a:off x="637126" y="2354127"/>
            <a:ext cx="4513075" cy="288894"/>
            <a:chOff x="627321" y="2086253"/>
            <a:chExt cx="3125941" cy="759600"/>
          </a:xfrm>
        </p:grpSpPr>
        <p:sp>
          <p:nvSpPr>
            <p:cNvPr id="4" name="ee4pHeader1">
              <a:extLst>
                <a:ext uri="{FF2B5EF4-FFF2-40B4-BE49-F238E27FC236}">
                  <a16:creationId xmlns:a16="http://schemas.microsoft.com/office/drawing/2014/main" id="{12D835ED-A084-CF71-4DA2-D88CBC331B08}"/>
                </a:ext>
              </a:extLst>
            </p:cNvPr>
            <p:cNvSpPr txBox="1"/>
            <p:nvPr/>
          </p:nvSpPr>
          <p:spPr>
            <a:xfrm>
              <a:off x="629400" y="2086253"/>
              <a:ext cx="3123862" cy="759600"/>
            </a:xfrm>
            <a:prstGeom prst="rect">
              <a:avLst/>
            </a:prstGeom>
            <a:noFill/>
            <a:ln cap="rnd">
              <a:noFill/>
            </a:ln>
          </p:spPr>
          <p:txBody>
            <a:bodyPr wrap="square" lIns="0" tIns="0" rIns="0" bIns="0" rtlCol="0" anchor="b" anchorCtr="0">
              <a:noAutofit/>
            </a:bodyPr>
            <a:lstStyle/>
            <a:p>
              <a:pPr marL="0" lvl="3"/>
              <a:r>
                <a:rPr kumimoji="1" lang="en-US" altLang="ja-JP" sz="1600" dirty="0">
                  <a:solidFill>
                    <a:srgbClr val="FF0000"/>
                  </a:solidFill>
                  <a:latin typeface="Meiryo UI" panose="020B0604030504040204" pitchFamily="50" charset="-128"/>
                  <a:ea typeface="Meiryo UI" panose="020B0604030504040204" pitchFamily="50" charset="-128"/>
                </a:rPr>
                <a:t>[</a:t>
              </a:r>
              <a:r>
                <a:rPr kumimoji="1" lang="ja-JP" altLang="en-US" sz="1600" dirty="0">
                  <a:solidFill>
                    <a:srgbClr val="FF0000"/>
                  </a:solidFill>
                  <a:latin typeface="Meiryo UI" panose="020B0604030504040204" pitchFamily="50" charset="-128"/>
                  <a:ea typeface="Meiryo UI" panose="020B0604030504040204" pitchFamily="50" charset="-128"/>
                </a:rPr>
                <a:t>必須</a:t>
              </a:r>
              <a:r>
                <a:rPr kumimoji="1" lang="en-US" altLang="ja-JP" sz="1600" dirty="0">
                  <a:solidFill>
                    <a:srgbClr val="FF0000"/>
                  </a:solidFill>
                  <a:latin typeface="Meiryo UI" panose="020B0604030504040204" pitchFamily="50" charset="-128"/>
                  <a:ea typeface="Meiryo UI" panose="020B0604030504040204" pitchFamily="50" charset="-128"/>
                </a:rPr>
                <a:t>] </a:t>
              </a:r>
              <a:r>
                <a:rPr lang="ja-JP" altLang="en-US" sz="1600" dirty="0">
                  <a:solidFill>
                    <a:schemeClr val="tx2"/>
                  </a:solidFill>
                  <a:latin typeface="Meiryo UI" panose="020B0604030504040204" pitchFamily="50" charset="-128"/>
                  <a:ea typeface="Meiryo UI" panose="020B0604030504040204" pitchFamily="50" charset="-128"/>
                </a:rPr>
                <a:t>組織内体制図</a:t>
              </a:r>
              <a:endParaRPr lang="en-US" sz="1600" dirty="0">
                <a:solidFill>
                  <a:schemeClr val="tx2"/>
                </a:solidFill>
                <a:latin typeface="Meiryo UI" panose="020B0604030504040204" pitchFamily="50" charset="-128"/>
                <a:ea typeface="Meiryo UI" panose="020B0604030504040204" pitchFamily="50" charset="-128"/>
              </a:endParaRPr>
            </a:p>
          </p:txBody>
        </p:sp>
        <p:cxnSp>
          <p:nvCxnSpPr>
            <p:cNvPr id="6" name="Straight Connector 83">
              <a:extLst>
                <a:ext uri="{FF2B5EF4-FFF2-40B4-BE49-F238E27FC236}">
                  <a16:creationId xmlns:a16="http://schemas.microsoft.com/office/drawing/2014/main" id="{3C9587F5-6B8E-4EC9-C712-89CE46B6C28E}"/>
                </a:ext>
              </a:extLst>
            </p:cNvPr>
            <p:cNvCxnSpPr/>
            <p:nvPr/>
          </p:nvCxnSpPr>
          <p:spPr>
            <a:xfrm>
              <a:off x="627321" y="2840761"/>
              <a:ext cx="312594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7" name="Rectangle 56">
            <a:extLst>
              <a:ext uri="{FF2B5EF4-FFF2-40B4-BE49-F238E27FC236}">
                <a16:creationId xmlns:a16="http://schemas.microsoft.com/office/drawing/2014/main" id="{9F02879D-BA9B-E24D-8B0C-E55E65FB3296}"/>
              </a:ext>
            </a:extLst>
          </p:cNvPr>
          <p:cNvSpPr/>
          <p:nvPr/>
        </p:nvSpPr>
        <p:spPr>
          <a:xfrm>
            <a:off x="1606653" y="5400713"/>
            <a:ext cx="1146357" cy="1347308"/>
          </a:xfrm>
          <a:prstGeom prst="rect">
            <a:avLst/>
          </a:prstGeom>
          <a:noFill/>
          <a:ln w="9525" cap="flat" cmpd="sng" algn="ctr">
            <a:solidFill>
              <a:schemeClr val="bg1">
                <a:lumMod val="50000"/>
              </a:schemeClr>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ja-JP" altLang="en-US" sz="1400" dirty="0">
                <a:solidFill>
                  <a:schemeClr val="tx1"/>
                </a:solidFill>
                <a:latin typeface="Meiryo UI" panose="020B0604030504040204" pitchFamily="50" charset="-128"/>
                <a:ea typeface="Meiryo UI" panose="020B0604030504040204" pitchFamily="50" charset="-128"/>
                <a:cs typeface="Arial" panose="020B0604020202020204" pitchFamily="34" charset="0"/>
              </a:rPr>
              <a:t>チーム</a:t>
            </a:r>
            <a:r>
              <a:rPr lang="en-US" altLang="ja-JP" sz="1400" dirty="0">
                <a:solidFill>
                  <a:schemeClr val="tx1"/>
                </a:solidFill>
                <a:latin typeface="Meiryo UI" panose="020B0604030504040204" pitchFamily="50" charset="-128"/>
                <a:ea typeface="Meiryo UI" panose="020B0604030504040204" pitchFamily="50" charset="-128"/>
                <a:cs typeface="Arial" panose="020B0604020202020204" pitchFamily="34" charset="0"/>
              </a:rPr>
              <a:t>A</a:t>
            </a:r>
          </a:p>
          <a:p>
            <a:pPr algn="ctr"/>
            <a:r>
              <a:rPr lang="ja-JP" altLang="en-US"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①</a:t>
            </a:r>
            <a:r>
              <a:rPr lang="en-US" altLang="ja-JP"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XXX</a:t>
            </a:r>
            <a:r>
              <a:rPr lang="ja-JP" altLang="en-US"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を担当</a:t>
            </a:r>
            <a:endParaRPr lang="en-US" altLang="ja-JP" sz="12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ctr"/>
            <a:r>
              <a:rPr lang="ja-JP" altLang="en-US"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チームリーダー</a:t>
            </a:r>
            <a:r>
              <a:rPr lang="en-US" altLang="ja-JP"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G</a:t>
            </a:r>
          </a:p>
        </p:txBody>
      </p:sp>
      <p:sp>
        <p:nvSpPr>
          <p:cNvPr id="8" name="Rectangle 57">
            <a:extLst>
              <a:ext uri="{FF2B5EF4-FFF2-40B4-BE49-F238E27FC236}">
                <a16:creationId xmlns:a16="http://schemas.microsoft.com/office/drawing/2014/main" id="{6D011718-8A3B-4442-3C58-B625BE482FD9}"/>
              </a:ext>
            </a:extLst>
          </p:cNvPr>
          <p:cNvSpPr/>
          <p:nvPr/>
        </p:nvSpPr>
        <p:spPr>
          <a:xfrm>
            <a:off x="2796019" y="5400713"/>
            <a:ext cx="1146357" cy="1347308"/>
          </a:xfrm>
          <a:prstGeom prst="rect">
            <a:avLst/>
          </a:prstGeom>
          <a:noFill/>
          <a:ln w="6350" cap="flat" cmpd="sng" algn="ctr">
            <a:solidFill>
              <a:schemeClr val="bg1">
                <a:lumMod val="50000"/>
              </a:schemeClr>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ja-JP" altLang="en-US" sz="1400" dirty="0">
                <a:solidFill>
                  <a:schemeClr val="tx1"/>
                </a:solidFill>
                <a:latin typeface="Meiryo UI" panose="020B0604030504040204" pitchFamily="50" charset="-128"/>
                <a:ea typeface="Meiryo UI" panose="020B0604030504040204" pitchFamily="50" charset="-128"/>
                <a:cs typeface="Arial" panose="020B0604020202020204" pitchFamily="34" charset="0"/>
              </a:rPr>
              <a:t>チーム</a:t>
            </a:r>
            <a:r>
              <a:rPr lang="en-US" altLang="ja-JP" sz="1400" dirty="0">
                <a:solidFill>
                  <a:schemeClr val="tx1"/>
                </a:solidFill>
                <a:latin typeface="Meiryo UI" panose="020B0604030504040204" pitchFamily="50" charset="-128"/>
                <a:ea typeface="Meiryo UI" panose="020B0604030504040204" pitchFamily="50" charset="-128"/>
                <a:cs typeface="Arial" panose="020B0604020202020204" pitchFamily="34" charset="0"/>
              </a:rPr>
              <a:t>B</a:t>
            </a:r>
          </a:p>
          <a:p>
            <a:pPr algn="ctr"/>
            <a:r>
              <a:rPr lang="ja-JP" altLang="en-US"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②</a:t>
            </a:r>
            <a:r>
              <a:rPr lang="en-US" altLang="ja-JP"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XXX</a:t>
            </a:r>
            <a:r>
              <a:rPr lang="ja-JP" altLang="en-US"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を担当</a:t>
            </a:r>
            <a:endParaRPr lang="en-US" altLang="ja-JP" sz="12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ctr"/>
            <a:r>
              <a:rPr lang="ja-JP" altLang="en-US"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チームリーダー</a:t>
            </a:r>
            <a:r>
              <a:rPr lang="en-US" altLang="ja-JP"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H</a:t>
            </a:r>
          </a:p>
        </p:txBody>
      </p:sp>
      <p:sp>
        <p:nvSpPr>
          <p:cNvPr id="9" name="Rectangle 58">
            <a:extLst>
              <a:ext uri="{FF2B5EF4-FFF2-40B4-BE49-F238E27FC236}">
                <a16:creationId xmlns:a16="http://schemas.microsoft.com/office/drawing/2014/main" id="{BF9ACD51-E515-37D8-F986-5838FEBD943C}"/>
              </a:ext>
            </a:extLst>
          </p:cNvPr>
          <p:cNvSpPr/>
          <p:nvPr/>
        </p:nvSpPr>
        <p:spPr>
          <a:xfrm>
            <a:off x="3988262" y="5400713"/>
            <a:ext cx="1146357" cy="1347308"/>
          </a:xfrm>
          <a:prstGeom prst="rect">
            <a:avLst/>
          </a:prstGeom>
          <a:noFill/>
          <a:ln w="9525" cap="flat" cmpd="sng" algn="ctr">
            <a:solidFill>
              <a:schemeClr val="bg1">
                <a:lumMod val="50000"/>
              </a:schemeClr>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ja-JP" altLang="en-US" sz="1400" dirty="0">
                <a:solidFill>
                  <a:schemeClr val="tx1"/>
                </a:solidFill>
                <a:latin typeface="Meiryo UI" panose="020B0604030504040204" pitchFamily="50" charset="-128"/>
                <a:ea typeface="Meiryo UI" panose="020B0604030504040204" pitchFamily="50" charset="-128"/>
                <a:cs typeface="Arial" panose="020B0604020202020204" pitchFamily="34" charset="0"/>
              </a:rPr>
              <a:t>チーム</a:t>
            </a:r>
            <a:r>
              <a:rPr lang="en-US" altLang="ja-JP" sz="1400" dirty="0">
                <a:solidFill>
                  <a:schemeClr val="tx1"/>
                </a:solidFill>
                <a:latin typeface="Meiryo UI" panose="020B0604030504040204" pitchFamily="50" charset="-128"/>
                <a:ea typeface="Meiryo UI" panose="020B0604030504040204" pitchFamily="50" charset="-128"/>
                <a:cs typeface="Arial" panose="020B0604020202020204" pitchFamily="34" charset="0"/>
              </a:rPr>
              <a:t>C</a:t>
            </a:r>
          </a:p>
          <a:p>
            <a:pPr algn="ctr"/>
            <a:r>
              <a:rPr lang="ja-JP" altLang="en-US"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③</a:t>
            </a:r>
            <a:r>
              <a:rPr lang="en-US" altLang="ja-JP"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XXX</a:t>
            </a:r>
            <a:r>
              <a:rPr lang="ja-JP" altLang="en-US"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を担当</a:t>
            </a:r>
            <a:endParaRPr lang="en-US" altLang="ja-JP" sz="12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ctr"/>
            <a:r>
              <a:rPr lang="ja-JP" altLang="en-US"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チームリーダー</a:t>
            </a:r>
            <a:r>
              <a:rPr lang="en-US" altLang="ja-JP"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I</a:t>
            </a:r>
          </a:p>
        </p:txBody>
      </p:sp>
      <p:cxnSp>
        <p:nvCxnSpPr>
          <p:cNvPr id="10" name="Connector: Elbow 59">
            <a:extLst>
              <a:ext uri="{FF2B5EF4-FFF2-40B4-BE49-F238E27FC236}">
                <a16:creationId xmlns:a16="http://schemas.microsoft.com/office/drawing/2014/main" id="{8A095D13-29C2-3526-2DAA-AF0DCD48361C}"/>
              </a:ext>
            </a:extLst>
          </p:cNvPr>
          <p:cNvCxnSpPr>
            <a:cxnSpLocks/>
          </p:cNvCxnSpPr>
          <p:nvPr/>
        </p:nvCxnSpPr>
        <p:spPr>
          <a:xfrm rot="10800000" flipV="1">
            <a:off x="947451" y="3694752"/>
            <a:ext cx="2421746" cy="221397"/>
          </a:xfrm>
          <a:prstGeom prst="bentConnector2">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1" name="ee4pContent3">
            <a:extLst>
              <a:ext uri="{FF2B5EF4-FFF2-40B4-BE49-F238E27FC236}">
                <a16:creationId xmlns:a16="http://schemas.microsoft.com/office/drawing/2014/main" id="{ACBF2249-78E7-966A-5C76-E423DF3243BD}"/>
              </a:ext>
            </a:extLst>
          </p:cNvPr>
          <p:cNvSpPr txBox="1"/>
          <p:nvPr/>
        </p:nvSpPr>
        <p:spPr>
          <a:xfrm>
            <a:off x="6189205" y="2791914"/>
            <a:ext cx="5906485" cy="4059870"/>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108000" lvl="1" indent="0">
              <a:buSzPct val="100000"/>
              <a:buNone/>
            </a:pPr>
            <a:r>
              <a:rPr lang="ja-JP" altLang="en-US" sz="1400" dirty="0">
                <a:latin typeface="Meiryo UI" panose="020B0604030504040204" pitchFamily="50" charset="-128"/>
                <a:ea typeface="Meiryo UI" panose="020B0604030504040204" pitchFamily="50" charset="-128"/>
              </a:rPr>
              <a:t>本</a:t>
            </a:r>
            <a:r>
              <a:rPr lang="zh-TW" altLang="en-US" sz="1400" dirty="0">
                <a:latin typeface="Meiryo UI" panose="020B0604030504040204" pitchFamily="50" charset="-128"/>
                <a:ea typeface="Meiryo UI" panose="020B0604030504040204" pitchFamily="50" charset="-128"/>
              </a:rPr>
              <a:t>事業</a:t>
            </a:r>
            <a:r>
              <a:rPr lang="ja-JP" altLang="en-US" sz="1400" dirty="0">
                <a:latin typeface="Meiryo UI" panose="020B0604030504040204" pitchFamily="50" charset="-128"/>
                <a:ea typeface="Meiryo UI" panose="020B0604030504040204" pitchFamily="50" charset="-128"/>
              </a:rPr>
              <a:t>責任者と担当部署</a:t>
            </a:r>
            <a:endParaRPr lang="en-US" altLang="ja-JP" sz="1400" dirty="0">
              <a:latin typeface="Meiryo UI" panose="020B0604030504040204" pitchFamily="50" charset="-128"/>
              <a:ea typeface="Meiryo UI" panose="020B0604030504040204" pitchFamily="50" charset="-128"/>
            </a:endParaRPr>
          </a:p>
          <a:p>
            <a:pPr lvl="1">
              <a:buSzPct val="100000"/>
            </a:pPr>
            <a:r>
              <a:rPr lang="ja-JP" altLang="en-US" sz="1400" dirty="0">
                <a:latin typeface="Meiryo UI" panose="020B0604030504040204" pitchFamily="50" charset="-128"/>
                <a:ea typeface="Meiryo UI" panose="020B0604030504040204" pitchFamily="50" charset="-128"/>
              </a:rPr>
              <a:t>本</a:t>
            </a:r>
            <a:r>
              <a:rPr lang="zh-TW" altLang="en-US" sz="1400" dirty="0">
                <a:latin typeface="Meiryo UI" panose="020B0604030504040204" pitchFamily="50" charset="-128"/>
                <a:ea typeface="Meiryo UI" panose="020B0604030504040204" pitchFamily="50" charset="-128"/>
              </a:rPr>
              <a:t>事業</a:t>
            </a:r>
            <a:r>
              <a:rPr lang="ja-JP" altLang="en-US" sz="1400" dirty="0">
                <a:latin typeface="Meiryo UI" panose="020B0604030504040204" pitchFamily="50" charset="-128"/>
                <a:ea typeface="Meiryo UI" panose="020B0604030504040204" pitchFamily="50" charset="-128"/>
              </a:rPr>
              <a:t>責任者</a:t>
            </a:r>
            <a:endParaRPr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E</a:t>
            </a:r>
            <a:r>
              <a:rPr kumimoji="1" lang="ja-JP" altLang="en-US" sz="1400" dirty="0">
                <a:latin typeface="Meiryo UI" panose="020B0604030504040204" pitchFamily="50" charset="-128"/>
                <a:ea typeface="Meiryo UI" panose="020B0604030504040204" pitchFamily="50" charset="-128"/>
              </a:rPr>
              <a:t>本部長：</a:t>
            </a:r>
            <a:r>
              <a:rPr kumimoji="1" lang="en-US" altLang="ja-JP" sz="1400" dirty="0">
                <a:latin typeface="Meiryo UI" panose="020B0604030504040204" pitchFamily="50" charset="-128"/>
                <a:ea typeface="Meiryo UI" panose="020B0604030504040204" pitchFamily="50" charset="-128"/>
              </a:rPr>
              <a:t>XXX</a:t>
            </a:r>
            <a:r>
              <a:rPr kumimoji="1" lang="ja-JP" altLang="en-US" sz="1400" dirty="0">
                <a:latin typeface="Meiryo UI" panose="020B0604030504040204" pitchFamily="50" charset="-128"/>
                <a:ea typeface="Meiryo UI" panose="020B0604030504040204" pitchFamily="50" charset="-128"/>
              </a:rPr>
              <a:t>を担当</a:t>
            </a:r>
            <a:endParaRPr kumimoji="1" lang="en-US" altLang="ja-JP" sz="1400" dirty="0">
              <a:latin typeface="Meiryo UI" panose="020B0604030504040204" pitchFamily="50" charset="-128"/>
              <a:ea typeface="Meiryo UI" panose="020B0604030504040204" pitchFamily="50" charset="-128"/>
            </a:endParaRPr>
          </a:p>
          <a:p>
            <a:pPr lvl="1">
              <a:buSzPct val="100000"/>
            </a:pPr>
            <a:r>
              <a:rPr kumimoji="1" lang="ja-JP" altLang="en-US" sz="1400" dirty="0">
                <a:latin typeface="Meiryo UI" panose="020B0604030504040204" pitchFamily="50" charset="-128"/>
                <a:ea typeface="Meiryo UI" panose="020B0604030504040204" pitchFamily="50" charset="-128"/>
              </a:rPr>
              <a:t>担当チーム</a:t>
            </a:r>
            <a:endParaRPr kumimoji="1" lang="en-US" altLang="ja-JP" sz="1400" dirty="0">
              <a:latin typeface="Meiryo UI" panose="020B0604030504040204" pitchFamily="50" charset="-128"/>
              <a:ea typeface="Meiryo UI" panose="020B0604030504040204" pitchFamily="50" charset="-128"/>
            </a:endParaRPr>
          </a:p>
          <a:p>
            <a:pPr lvl="2">
              <a:buSzPct val="100000"/>
              <a:buFont typeface="Trebuchet MS" panose="020B0603020202020204" pitchFamily="34" charset="0"/>
              <a:buChar char="–"/>
            </a:pPr>
            <a:r>
              <a:rPr kumimoji="1" lang="ja-JP" altLang="en-US" sz="1400" dirty="0">
                <a:latin typeface="Meiryo UI" panose="020B0604030504040204" pitchFamily="50" charset="-128"/>
                <a:ea typeface="Meiryo UI" panose="020B0604030504040204" pitchFamily="50" charset="-128"/>
              </a:rPr>
              <a:t>チーム</a:t>
            </a:r>
            <a:r>
              <a:rPr kumimoji="1" lang="en-US" altLang="ja-JP" sz="1400" dirty="0">
                <a:latin typeface="Meiryo UI" panose="020B0604030504040204" pitchFamily="50" charset="-128"/>
                <a:ea typeface="Meiryo UI" panose="020B0604030504040204" pitchFamily="50" charset="-128"/>
              </a:rPr>
              <a:t>A</a:t>
            </a:r>
            <a:r>
              <a:rPr kumimoji="1" lang="ja-JP" altLang="en-US" sz="1400" dirty="0">
                <a:latin typeface="Meiryo UI" panose="020B0604030504040204" pitchFamily="50" charset="-128"/>
                <a:ea typeface="Meiryo UI" panose="020B0604030504040204" pitchFamily="50" charset="-128"/>
              </a:rPr>
              <a:t>：①</a:t>
            </a:r>
            <a:r>
              <a:rPr kumimoji="1" lang="en-US" altLang="ja-JP" sz="1400" dirty="0">
                <a:latin typeface="Meiryo UI" panose="020B0604030504040204" pitchFamily="50" charset="-128"/>
                <a:ea typeface="Meiryo UI" panose="020B0604030504040204" pitchFamily="50" charset="-128"/>
              </a:rPr>
              <a:t>XXX</a:t>
            </a:r>
            <a:r>
              <a:rPr kumimoji="1" lang="ja-JP" altLang="en-US" sz="1400" dirty="0">
                <a:latin typeface="Meiryo UI" panose="020B0604030504040204" pitchFamily="50" charset="-128"/>
                <a:ea typeface="Meiryo UI" panose="020B0604030504040204" pitchFamily="50" charset="-128"/>
              </a:rPr>
              <a:t>を担当（専任○人、併任○人規模）</a:t>
            </a:r>
            <a:endParaRPr lang="en-US" altLang="ja-JP" sz="1400" dirty="0">
              <a:latin typeface="Meiryo UI" panose="020B0604030504040204" pitchFamily="50" charset="-128"/>
              <a:ea typeface="Meiryo UI" panose="020B0604030504040204" pitchFamily="50" charset="-128"/>
            </a:endParaRPr>
          </a:p>
          <a:p>
            <a:pPr lvl="2">
              <a:buSzPct val="100000"/>
            </a:pPr>
            <a:r>
              <a:rPr lang="ja-JP" altLang="en-US" sz="1400" dirty="0">
                <a:latin typeface="Meiryo UI" panose="020B0604030504040204" pitchFamily="50" charset="-128"/>
                <a:ea typeface="Meiryo UI" panose="020B0604030504040204" pitchFamily="50" charset="-128"/>
              </a:rPr>
              <a:t>チーム</a:t>
            </a:r>
            <a:r>
              <a:rPr lang="en-US" altLang="ja-JP" sz="1400" dirty="0">
                <a:latin typeface="Meiryo UI" panose="020B0604030504040204" pitchFamily="50" charset="-128"/>
                <a:ea typeface="Meiryo UI" panose="020B0604030504040204" pitchFamily="50" charset="-128"/>
              </a:rPr>
              <a:t>B</a:t>
            </a:r>
            <a:r>
              <a:rPr lang="ja-JP" altLang="en-US" sz="1400" dirty="0">
                <a:latin typeface="Meiryo UI" panose="020B0604030504040204" pitchFamily="50" charset="-128"/>
                <a:ea typeface="Meiryo UI" panose="020B0604030504040204" pitchFamily="50" charset="-128"/>
              </a:rPr>
              <a:t>：③</a:t>
            </a:r>
            <a:r>
              <a:rPr lang="en-US" altLang="ja-JP" sz="1400" dirty="0">
                <a:latin typeface="Meiryo UI" panose="020B0604030504040204" pitchFamily="50" charset="-128"/>
                <a:ea typeface="Meiryo UI" panose="020B0604030504040204" pitchFamily="50" charset="-128"/>
              </a:rPr>
              <a:t>XXX</a:t>
            </a:r>
            <a:r>
              <a:rPr lang="ja-JP" altLang="en-US" sz="1400" dirty="0">
                <a:latin typeface="Meiryo UI" panose="020B0604030504040204" pitchFamily="50" charset="-128"/>
                <a:ea typeface="Meiryo UI" panose="020B0604030504040204" pitchFamily="50" charset="-128"/>
              </a:rPr>
              <a:t>を担当（専任○人、併任○人規模）</a:t>
            </a:r>
            <a:endParaRPr lang="en-US" altLang="ja-JP" sz="1400" dirty="0">
              <a:latin typeface="Meiryo UI" panose="020B0604030504040204" pitchFamily="50" charset="-128"/>
              <a:ea typeface="Meiryo UI" panose="020B0604030504040204" pitchFamily="50" charset="-128"/>
            </a:endParaRPr>
          </a:p>
          <a:p>
            <a:pPr lvl="2">
              <a:buSzPct val="100000"/>
            </a:pPr>
            <a:r>
              <a:rPr lang="ja-JP" altLang="en-US" sz="1400" dirty="0">
                <a:latin typeface="Meiryo UI" panose="020B0604030504040204" pitchFamily="50" charset="-128"/>
                <a:ea typeface="Meiryo UI" panose="020B0604030504040204" pitchFamily="50" charset="-128"/>
              </a:rPr>
              <a:t>チーム</a:t>
            </a:r>
            <a:r>
              <a:rPr lang="en-US" altLang="ja-JP" sz="1400" dirty="0">
                <a:latin typeface="Meiryo UI" panose="020B0604030504040204" pitchFamily="50" charset="-128"/>
                <a:ea typeface="Meiryo UI" panose="020B0604030504040204" pitchFamily="50" charset="-128"/>
              </a:rPr>
              <a:t>C</a:t>
            </a:r>
            <a:r>
              <a:rPr lang="ja-JP" altLang="en-US" sz="1400" dirty="0">
                <a:latin typeface="Meiryo UI" panose="020B0604030504040204" pitchFamily="50" charset="-128"/>
                <a:ea typeface="Meiryo UI" panose="020B0604030504040204" pitchFamily="50" charset="-128"/>
              </a:rPr>
              <a:t>：④</a:t>
            </a:r>
            <a:r>
              <a:rPr lang="en-US" altLang="ja-JP" sz="1400" dirty="0">
                <a:latin typeface="Meiryo UI" panose="020B0604030504040204" pitchFamily="50" charset="-128"/>
                <a:ea typeface="Meiryo UI" panose="020B0604030504040204" pitchFamily="50" charset="-128"/>
              </a:rPr>
              <a:t>XXX</a:t>
            </a:r>
            <a:r>
              <a:rPr lang="ja-JP" altLang="en-US" sz="1400" dirty="0">
                <a:latin typeface="Meiryo UI" panose="020B0604030504040204" pitchFamily="50" charset="-128"/>
                <a:ea typeface="Meiryo UI" panose="020B0604030504040204" pitchFamily="50" charset="-128"/>
              </a:rPr>
              <a:t>を担当（専任○人、併任○人規模）</a:t>
            </a:r>
            <a:endParaRPr lang="en-US" altLang="ja-JP" sz="1400" dirty="0">
              <a:latin typeface="Meiryo UI" panose="020B0604030504040204" pitchFamily="50" charset="-128"/>
              <a:ea typeface="Meiryo UI" panose="020B0604030504040204" pitchFamily="50" charset="-128"/>
            </a:endParaRPr>
          </a:p>
          <a:p>
            <a:pPr lvl="2">
              <a:buSzPct val="100000"/>
            </a:pPr>
            <a:r>
              <a:rPr lang="en-US" altLang="ja-JP" sz="1400" dirty="0">
                <a:latin typeface="Meiryo UI" panose="020B0604030504040204" pitchFamily="50" charset="-128"/>
                <a:ea typeface="Meiryo UI" panose="020B0604030504040204" pitchFamily="50" charset="-128"/>
              </a:rPr>
              <a:t>D</a:t>
            </a:r>
            <a:r>
              <a:rPr lang="ja-JP" altLang="en-US" sz="1400" dirty="0">
                <a:latin typeface="Meiryo UI" panose="020B0604030504040204" pitchFamily="50" charset="-128"/>
                <a:ea typeface="Meiryo UI" panose="020B0604030504040204" pitchFamily="50" charset="-128"/>
              </a:rPr>
              <a:t>部（</a:t>
            </a:r>
            <a:r>
              <a:rPr lang="en-US" altLang="ja-JP" sz="1400" dirty="0">
                <a:latin typeface="Meiryo UI" panose="020B0604030504040204" pitchFamily="50" charset="-128"/>
                <a:ea typeface="Meiryo UI" panose="020B0604030504040204" pitchFamily="50" charset="-128"/>
              </a:rPr>
              <a:t>F</a:t>
            </a:r>
            <a:r>
              <a:rPr lang="ja-JP" altLang="en-US" sz="1400" dirty="0">
                <a:latin typeface="Meiryo UI" panose="020B0604030504040204" pitchFamily="50" charset="-128"/>
                <a:ea typeface="Meiryo UI" panose="020B0604030504040204" pitchFamily="50" charset="-128"/>
              </a:rPr>
              <a:t>部長）：</a:t>
            </a:r>
            <a:r>
              <a:rPr lang="en-US" altLang="ja-JP" sz="1400" dirty="0">
                <a:latin typeface="Meiryo UI" panose="020B0604030504040204" pitchFamily="50" charset="-128"/>
                <a:ea typeface="Meiryo UI" panose="020B0604030504040204" pitchFamily="50" charset="-128"/>
              </a:rPr>
              <a:t>XXX</a:t>
            </a:r>
            <a:r>
              <a:rPr lang="ja-JP" altLang="en-US" sz="1400" dirty="0">
                <a:latin typeface="Meiryo UI" panose="020B0604030504040204" pitchFamily="50" charset="-128"/>
                <a:ea typeface="Meiryo UI" panose="020B0604030504040204" pitchFamily="50" charset="-128"/>
              </a:rPr>
              <a:t>を担当（専任○人、併任○人規模）</a:t>
            </a:r>
            <a:endParaRPr lang="en-US" altLang="ja-JP" sz="1400" dirty="0">
              <a:latin typeface="Meiryo UI" panose="020B0604030504040204" pitchFamily="50" charset="-128"/>
              <a:ea typeface="Meiryo UI" panose="020B0604030504040204" pitchFamily="50" charset="-128"/>
            </a:endParaRPr>
          </a:p>
          <a:p>
            <a:pPr marL="358775" lvl="2" indent="-274638">
              <a:buSzPct val="100000"/>
              <a:buFont typeface="Arial" panose="020B0604020202020204" pitchFamily="34" charset="0"/>
              <a:buChar char="•"/>
            </a:pPr>
            <a:r>
              <a:rPr kumimoji="1" lang="ja-JP" altLang="en-US" sz="1400" dirty="0">
                <a:latin typeface="Meiryo UI" panose="020B0604030504040204" pitchFamily="50" charset="-128"/>
                <a:ea typeface="Meiryo UI" panose="020B0604030504040204" pitchFamily="50" charset="-128"/>
              </a:rPr>
              <a:t>チームリーダー</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ja-JP" altLang="en-US" sz="1400" dirty="0">
                <a:latin typeface="Meiryo UI" panose="020B0604030504040204" pitchFamily="50" charset="-128"/>
                <a:ea typeface="Meiryo UI" panose="020B0604030504040204" pitchFamily="50" charset="-128"/>
              </a:rPr>
              <a:t>チームリーダー</a:t>
            </a:r>
            <a:r>
              <a:rPr kumimoji="1" lang="en-US" altLang="ja-JP" sz="1400" dirty="0">
                <a:latin typeface="Meiryo UI" panose="020B0604030504040204" pitchFamily="50" charset="-128"/>
                <a:ea typeface="Meiryo UI" panose="020B0604030504040204" pitchFamily="50" charset="-128"/>
              </a:rPr>
              <a:t>G</a:t>
            </a:r>
            <a:r>
              <a:rPr kumimoji="1" lang="ja-JP" altLang="en-US" sz="1400" dirty="0">
                <a:latin typeface="Meiryo UI" panose="020B0604030504040204" pitchFamily="50" charset="-128"/>
                <a:ea typeface="Meiryo UI" panose="020B0604030504040204" pitchFamily="50" charset="-128"/>
              </a:rPr>
              <a:t>：</a:t>
            </a:r>
            <a:r>
              <a:rPr kumimoji="1" lang="en-US" altLang="ja-JP" sz="1400" dirty="0">
                <a:latin typeface="Meiryo UI" panose="020B0604030504040204" pitchFamily="50" charset="-128"/>
                <a:ea typeface="Meiryo UI" panose="020B0604030504040204" pitchFamily="50" charset="-128"/>
              </a:rPr>
              <a:t>XXX</a:t>
            </a:r>
            <a:r>
              <a:rPr kumimoji="1" lang="ja-JP" altLang="en-US" sz="1400" dirty="0">
                <a:latin typeface="Meiryo UI" panose="020B0604030504040204" pitchFamily="50" charset="-128"/>
                <a:ea typeface="Meiryo UI" panose="020B0604030504040204" pitchFamily="50" charset="-128"/>
              </a:rPr>
              <a:t>等の実績</a:t>
            </a:r>
            <a:endParaRPr lang="en-US" altLang="ja-JP" sz="1400" dirty="0">
              <a:latin typeface="Meiryo UI" panose="020B0604030504040204" pitchFamily="50" charset="-128"/>
              <a:ea typeface="Meiryo UI" panose="020B0604030504040204" pitchFamily="50" charset="-128"/>
            </a:endParaRPr>
          </a:p>
          <a:p>
            <a:pPr lvl="2">
              <a:buSzPct val="100000"/>
            </a:pPr>
            <a:r>
              <a:rPr lang="ja-JP" altLang="en-US" sz="1400" dirty="0">
                <a:latin typeface="Meiryo UI" panose="020B0604030504040204" pitchFamily="50" charset="-128"/>
                <a:ea typeface="Meiryo UI" panose="020B0604030504040204" pitchFamily="50" charset="-128"/>
              </a:rPr>
              <a:t>チームリーダー</a:t>
            </a:r>
            <a:r>
              <a:rPr lang="en-US" altLang="ja-JP" sz="1400" dirty="0">
                <a:latin typeface="Meiryo UI" panose="020B0604030504040204" pitchFamily="50" charset="-128"/>
                <a:ea typeface="Meiryo UI" panose="020B0604030504040204" pitchFamily="50" charset="-128"/>
              </a:rPr>
              <a:t>H</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XXX</a:t>
            </a:r>
            <a:r>
              <a:rPr lang="ja-JP" altLang="en-US" sz="1400" dirty="0">
                <a:latin typeface="Meiryo UI" panose="020B0604030504040204" pitchFamily="50" charset="-128"/>
                <a:ea typeface="Meiryo UI" panose="020B0604030504040204" pitchFamily="50" charset="-128"/>
              </a:rPr>
              <a:t>等の実績</a:t>
            </a:r>
            <a:endParaRPr lang="en-US" altLang="ja-JP" sz="1400" dirty="0">
              <a:latin typeface="Meiryo UI" panose="020B0604030504040204" pitchFamily="50" charset="-128"/>
              <a:ea typeface="Meiryo UI" panose="020B0604030504040204" pitchFamily="50" charset="-128"/>
            </a:endParaRPr>
          </a:p>
          <a:p>
            <a:pPr lvl="2">
              <a:buSzPct val="100000"/>
            </a:pPr>
            <a:r>
              <a:rPr lang="ja-JP" altLang="en-US" sz="1400" dirty="0">
                <a:latin typeface="Meiryo UI" panose="020B0604030504040204" pitchFamily="50" charset="-128"/>
                <a:ea typeface="Meiryo UI" panose="020B0604030504040204" pitchFamily="50" charset="-128"/>
              </a:rPr>
              <a:t>チームリーダー</a:t>
            </a:r>
            <a:r>
              <a:rPr lang="en-US" altLang="ja-JP" sz="1400" dirty="0">
                <a:latin typeface="Meiryo UI" panose="020B0604030504040204" pitchFamily="50" charset="-128"/>
                <a:ea typeface="Meiryo UI" panose="020B0604030504040204" pitchFamily="50" charset="-128"/>
              </a:rPr>
              <a:t>I</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XXX</a:t>
            </a:r>
            <a:r>
              <a:rPr lang="ja-JP" altLang="en-US" sz="1400" dirty="0">
                <a:latin typeface="Meiryo UI" panose="020B0604030504040204" pitchFamily="50" charset="-128"/>
                <a:ea typeface="Meiryo UI" panose="020B0604030504040204" pitchFamily="50" charset="-128"/>
              </a:rPr>
              <a:t>等</a:t>
            </a:r>
            <a:r>
              <a:rPr lang="ja-JP" altLang="en-US" sz="1400">
                <a:latin typeface="Meiryo UI" panose="020B0604030504040204" pitchFamily="50" charset="-128"/>
                <a:ea typeface="Meiryo UI" panose="020B0604030504040204" pitchFamily="50" charset="-128"/>
              </a:rPr>
              <a:t>の実績</a:t>
            </a:r>
            <a:br>
              <a:rPr kumimoji="1" lang="en-US" altLang="ja-JP" sz="1400" dirty="0">
                <a:latin typeface="Meiryo UI" panose="020B0604030504040204" pitchFamily="50" charset="-128"/>
                <a:ea typeface="Meiryo UI" panose="020B0604030504040204" pitchFamily="50" charset="-128"/>
              </a:rPr>
            </a:br>
            <a:endParaRPr lang="en-US" altLang="ja-JP" sz="1400" dirty="0">
              <a:latin typeface="Meiryo UI" panose="020B0604030504040204" pitchFamily="50" charset="-128"/>
              <a:ea typeface="Meiryo UI" panose="020B0604030504040204" pitchFamily="50" charset="-128"/>
            </a:endParaRPr>
          </a:p>
          <a:p>
            <a:pPr marL="108000" lvl="1" indent="0">
              <a:buSzPct val="100000"/>
              <a:buNone/>
            </a:pPr>
            <a:r>
              <a:rPr lang="ja-JP" altLang="en-US" sz="1400" dirty="0">
                <a:latin typeface="Meiryo UI" panose="020B0604030504040204" pitchFamily="50" charset="-128"/>
                <a:ea typeface="Meiryo UI" panose="020B0604030504040204" pitchFamily="50" charset="-128"/>
              </a:rPr>
              <a:t>部門間の連携方法</a:t>
            </a:r>
            <a:endParaRPr lang="en-US" altLang="ja-JP" sz="1400" dirty="0">
              <a:latin typeface="Meiryo UI" panose="020B0604030504040204" pitchFamily="50" charset="-128"/>
              <a:ea typeface="Meiryo UI" panose="020B0604030504040204" pitchFamily="50" charset="-128"/>
            </a:endParaRPr>
          </a:p>
          <a:p>
            <a:pPr lvl="1">
              <a:buSzPct val="100000"/>
            </a:pPr>
            <a:r>
              <a:rPr lang="en-US" altLang="ja-JP" sz="1400" dirty="0">
                <a:latin typeface="Meiryo UI" panose="020B0604030504040204" pitchFamily="50" charset="-128"/>
                <a:ea typeface="Meiryo UI" panose="020B0604030504040204" pitchFamily="50" charset="-128"/>
              </a:rPr>
              <a:t>XXX</a:t>
            </a:r>
          </a:p>
          <a:p>
            <a:pPr lvl="1">
              <a:buSzPct val="100000"/>
            </a:pPr>
            <a:r>
              <a:rPr lang="en-US" altLang="ja-JP" sz="1400" dirty="0">
                <a:latin typeface="Meiryo UI" panose="020B0604030504040204" pitchFamily="50" charset="-128"/>
                <a:ea typeface="Meiryo UI" panose="020B0604030504040204" pitchFamily="50" charset="-128"/>
              </a:rPr>
              <a:t>XXX</a:t>
            </a:r>
          </a:p>
        </p:txBody>
      </p:sp>
      <p:sp>
        <p:nvSpPr>
          <p:cNvPr id="12" name="Rectangle 62">
            <a:extLst>
              <a:ext uri="{FF2B5EF4-FFF2-40B4-BE49-F238E27FC236}">
                <a16:creationId xmlns:a16="http://schemas.microsoft.com/office/drawing/2014/main" id="{3C9F1EC1-8B91-5D6D-C90F-B7C220D202CE}"/>
              </a:ext>
            </a:extLst>
          </p:cNvPr>
          <p:cNvSpPr>
            <a:spLocks noChangeArrowheads="1"/>
          </p:cNvSpPr>
          <p:nvPr/>
        </p:nvSpPr>
        <p:spPr bwMode="gray">
          <a:xfrm>
            <a:off x="1349512" y="2811584"/>
            <a:ext cx="3256466" cy="641438"/>
          </a:xfrm>
          <a:prstGeom prst="rect">
            <a:avLst/>
          </a:prstGeom>
          <a:noFill/>
          <a:ln w="28575" cap="flat" cmpd="sng" algn="ctr">
            <a:solidFill>
              <a:schemeClr val="bg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accent6">
                    <a:lumMod val="20000"/>
                    <a:lumOff val="80000"/>
                  </a:schemeClr>
                </a:solidFill>
              </a14:hiddenFill>
            </a:ext>
          </a:extLst>
        </p:spPr>
        <p:txBody>
          <a:bodyPr tIns="91440" b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ja-JP" altLang="en-US" sz="1400" dirty="0">
                <a:latin typeface="Meiryo UI" panose="020B0604030504040204" pitchFamily="50" charset="-128"/>
                <a:ea typeface="Meiryo UI" panose="020B0604030504040204" pitchFamily="50" charset="-128"/>
              </a:rPr>
              <a:t>代表取締役社長</a:t>
            </a:r>
            <a:r>
              <a:rPr lang="en-US" altLang="ja-JP" sz="1400" dirty="0">
                <a:latin typeface="Meiryo UI" panose="020B0604030504040204" pitchFamily="50" charset="-128"/>
                <a:ea typeface="Meiryo UI" panose="020B0604030504040204" pitchFamily="50" charset="-128"/>
              </a:rPr>
              <a:t> aa aa</a:t>
            </a:r>
          </a:p>
          <a:p>
            <a:pPr algn="ctr"/>
            <a:r>
              <a:rPr lang="ja-JP" altLang="en-US" sz="1050" dirty="0">
                <a:latin typeface="Meiryo UI" panose="020B0604030504040204" pitchFamily="50" charset="-128"/>
                <a:ea typeface="Meiryo UI" panose="020B0604030504040204" pitchFamily="50" charset="-128"/>
              </a:rPr>
              <a:t>（事業にコミットする経営者）</a:t>
            </a:r>
            <a:endParaRPr lang="en-US" altLang="ja-JP" sz="1050" dirty="0">
              <a:latin typeface="Meiryo UI" panose="020B0604030504040204" pitchFamily="50" charset="-128"/>
              <a:ea typeface="Meiryo UI" panose="020B0604030504040204" pitchFamily="50" charset="-128"/>
            </a:endParaRPr>
          </a:p>
        </p:txBody>
      </p:sp>
      <p:sp>
        <p:nvSpPr>
          <p:cNvPr id="13" name="Rectangle 63">
            <a:extLst>
              <a:ext uri="{FF2B5EF4-FFF2-40B4-BE49-F238E27FC236}">
                <a16:creationId xmlns:a16="http://schemas.microsoft.com/office/drawing/2014/main" id="{5CDE4825-0668-F6E2-BE1E-211EB723BE20}"/>
              </a:ext>
            </a:extLst>
          </p:cNvPr>
          <p:cNvSpPr>
            <a:spLocks noChangeArrowheads="1"/>
          </p:cNvSpPr>
          <p:nvPr/>
        </p:nvSpPr>
        <p:spPr bwMode="gray">
          <a:xfrm>
            <a:off x="2599481" y="3917809"/>
            <a:ext cx="1539432" cy="828000"/>
          </a:xfrm>
          <a:prstGeom prst="rect">
            <a:avLst/>
          </a:prstGeom>
          <a:noFill/>
          <a:ln w="6350" cap="flat" cmpd="sng" algn="ctr">
            <a:solidFill>
              <a:schemeClr val="bg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accent6">
                    <a:lumMod val="20000"/>
                    <a:lumOff val="80000"/>
                  </a:schemeClr>
                </a:solidFill>
              </a14:hiddenFill>
            </a:ext>
            <a:ext uri="{91240B29-F687-4f45-9708-019B960494DF}">
              <a14:hiddenLine xmlns:p14="http://schemas.microsoft.com/office/powerpoint/2010/main" xmlns:p15="http://schemas.microsoft.com/office/powerpoint/2012/main" xmlns:p159="http://schemas.microsoft.com/office/powerpoint/2015/09/main" xmlns:a14="http://schemas.microsoft.com/office/drawing/2010/main" xmlns="" xmlns:lc="http://schemas.openxmlformats.org/drawingml/2006/lockedCanvas" w="9525" algn="ctr">
                <a:solidFill>
                  <a:schemeClr val="accent2"/>
                </a:solidFill>
                <a:miter lim="800000"/>
                <a:headEnd/>
                <a:tailEnd/>
              </a14:hiddenLine>
            </a:ext>
          </a:extLst>
        </p:spPr>
        <p:txBody>
          <a:bodyPr tIns="91440" bIns="9144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ja-JP" sz="1400" dirty="0">
                <a:latin typeface="Meiryo UI" panose="020B0604030504040204" pitchFamily="50" charset="-128"/>
                <a:ea typeface="Meiryo UI" panose="020B0604030504040204" pitchFamily="50" charset="-128"/>
              </a:rPr>
              <a:t>XX</a:t>
            </a:r>
            <a:r>
              <a:rPr lang="ja-JP" altLang="en-US" sz="1400" dirty="0">
                <a:latin typeface="Meiryo UI" panose="020B0604030504040204" pitchFamily="50" charset="-128"/>
                <a:ea typeface="Meiryo UI" panose="020B0604030504040204" pitchFamily="50" charset="-128"/>
              </a:rPr>
              <a:t>本部</a:t>
            </a:r>
            <a:endParaRPr lang="en-US" altLang="ja-JP" sz="1400" dirty="0">
              <a:latin typeface="Meiryo UI" panose="020B0604030504040204" pitchFamily="50" charset="-128"/>
              <a:ea typeface="Meiryo UI" panose="020B0604030504040204" pitchFamily="50" charset="-128"/>
            </a:endParaRPr>
          </a:p>
          <a:p>
            <a:pPr algn="ctr"/>
            <a:r>
              <a:rPr lang="en-US" altLang="ja-JP" sz="1400" dirty="0">
                <a:latin typeface="Meiryo UI" panose="020B0604030504040204" pitchFamily="50" charset="-128"/>
                <a:ea typeface="Meiryo UI" panose="020B0604030504040204" pitchFamily="50" charset="-128"/>
              </a:rPr>
              <a:t>E</a:t>
            </a:r>
            <a:r>
              <a:rPr lang="ja-JP" altLang="en-US" sz="1400" dirty="0">
                <a:latin typeface="Meiryo UI" panose="020B0604030504040204" pitchFamily="50" charset="-128"/>
                <a:ea typeface="Meiryo UI" panose="020B0604030504040204" pitchFamily="50" charset="-128"/>
              </a:rPr>
              <a:t>本部長</a:t>
            </a:r>
            <a:br>
              <a:rPr lang="en-US" altLang="ja-JP" sz="1400" dirty="0">
                <a:latin typeface="Meiryo UI" panose="020B0604030504040204" pitchFamily="50" charset="-128"/>
                <a:ea typeface="Meiryo UI" panose="020B0604030504040204" pitchFamily="50" charset="-128"/>
              </a:rPr>
            </a:br>
            <a:r>
              <a:rPr lang="en-US" altLang="ja-JP" sz="1050" dirty="0">
                <a:latin typeface="Meiryo UI" panose="020B0604030504040204" pitchFamily="50" charset="-128"/>
                <a:ea typeface="Meiryo UI" panose="020B0604030504040204" pitchFamily="50" charset="-128"/>
              </a:rPr>
              <a:t>(</a:t>
            </a:r>
            <a:r>
              <a:rPr lang="zh-TW" altLang="en-US" sz="1050" dirty="0">
                <a:latin typeface="Meiryo UI" panose="020B0604030504040204" pitchFamily="50" charset="-128"/>
                <a:ea typeface="Meiryo UI" panose="020B0604030504040204" pitchFamily="50" charset="-128"/>
              </a:rPr>
              <a:t>本事業</a:t>
            </a:r>
            <a:r>
              <a:rPr lang="ja-JP" altLang="en-US" sz="1050" dirty="0">
                <a:latin typeface="Meiryo UI" panose="020B0604030504040204" pitchFamily="50" charset="-128"/>
                <a:ea typeface="Meiryo UI" panose="020B0604030504040204" pitchFamily="50" charset="-128"/>
              </a:rPr>
              <a:t>責任者</a:t>
            </a:r>
            <a:r>
              <a:rPr lang="en-US" altLang="ja-JP" sz="1050" dirty="0">
                <a:latin typeface="Meiryo UI" panose="020B0604030504040204" pitchFamily="50" charset="-128"/>
                <a:ea typeface="Meiryo UI" panose="020B0604030504040204" pitchFamily="50" charset="-128"/>
              </a:rPr>
              <a:t>)</a:t>
            </a:r>
          </a:p>
        </p:txBody>
      </p:sp>
      <p:sp>
        <p:nvSpPr>
          <p:cNvPr id="14" name="Rectangle 64">
            <a:extLst>
              <a:ext uri="{FF2B5EF4-FFF2-40B4-BE49-F238E27FC236}">
                <a16:creationId xmlns:a16="http://schemas.microsoft.com/office/drawing/2014/main" id="{D7C63D03-6A10-AC0F-A193-17814721BB6D}"/>
              </a:ext>
            </a:extLst>
          </p:cNvPr>
          <p:cNvSpPr>
            <a:spLocks noChangeArrowheads="1"/>
          </p:cNvSpPr>
          <p:nvPr/>
        </p:nvSpPr>
        <p:spPr bwMode="gray">
          <a:xfrm>
            <a:off x="355247" y="3917809"/>
            <a:ext cx="1182092" cy="828000"/>
          </a:xfrm>
          <a:prstGeom prst="rect">
            <a:avLst/>
          </a:prstGeom>
          <a:noFill/>
          <a:ln w="9525" cap="flat" cmpd="sng" algn="ctr">
            <a:solidFill>
              <a:schemeClr val="bg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accent6">
                    <a:lumMod val="20000"/>
                    <a:lumOff val="80000"/>
                  </a:schemeClr>
                </a:solidFill>
              </a14:hiddenFill>
            </a:ext>
            <a:ext uri="{91240B29-F687-4f45-9708-019B960494DF}">
              <a14:hiddenLine xmlns:p14="http://schemas.microsoft.com/office/powerpoint/2010/main" xmlns:p15="http://schemas.microsoft.com/office/powerpoint/2012/main" xmlns:p159="http://schemas.microsoft.com/office/powerpoint/2015/09/main" xmlns:a14="http://schemas.microsoft.com/office/drawing/2010/main" xmlns="" xmlns:lc="http://schemas.openxmlformats.org/drawingml/2006/lockedCanvas" w="9525" algn="ctr">
                <a:solidFill>
                  <a:schemeClr val="accent2"/>
                </a:solidFill>
                <a:miter lim="800000"/>
                <a:headEnd/>
                <a:tailEnd/>
              </a14:hiddenLine>
            </a:ext>
          </a:extLst>
        </p:spPr>
        <p:txBody>
          <a:bodyPr tIns="91440" bIns="9144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ja-JP" sz="1400" dirty="0">
                <a:latin typeface="Meiryo UI" panose="020B0604030504040204" pitchFamily="50" charset="-128"/>
                <a:ea typeface="Meiryo UI" panose="020B0604030504040204" pitchFamily="50" charset="-128"/>
              </a:rPr>
              <a:t>XX</a:t>
            </a:r>
            <a:r>
              <a:rPr lang="ja-JP" altLang="en-US" sz="1400" dirty="0">
                <a:latin typeface="Meiryo UI" panose="020B0604030504040204" pitchFamily="50" charset="-128"/>
                <a:ea typeface="Meiryo UI" panose="020B0604030504040204" pitchFamily="50" charset="-128"/>
              </a:rPr>
              <a:t>部</a:t>
            </a:r>
            <a:br>
              <a:rPr lang="en-US" altLang="ja-JP" sz="1400" dirty="0">
                <a:latin typeface="Meiryo UI" panose="020B0604030504040204" pitchFamily="50" charset="-128"/>
                <a:ea typeface="Meiryo UI" panose="020B0604030504040204" pitchFamily="50" charset="-128"/>
              </a:rPr>
            </a:br>
            <a:r>
              <a:rPr lang="en-US" altLang="ja-JP" sz="1400" dirty="0">
                <a:latin typeface="Meiryo UI" panose="020B0604030504040204" pitchFamily="50" charset="-128"/>
                <a:ea typeface="Meiryo UI" panose="020B0604030504040204" pitchFamily="50" charset="-128"/>
              </a:rPr>
              <a:t>F</a:t>
            </a:r>
            <a:r>
              <a:rPr lang="ja-JP" altLang="en-US" sz="1400" dirty="0">
                <a:latin typeface="Meiryo UI" panose="020B0604030504040204" pitchFamily="50" charset="-128"/>
                <a:ea typeface="Meiryo UI" panose="020B0604030504040204" pitchFamily="50" charset="-128"/>
              </a:rPr>
              <a:t>部長</a:t>
            </a:r>
            <a:endParaRPr lang="en-US" altLang="ja-JP" sz="1400" dirty="0">
              <a:latin typeface="Meiryo UI" panose="020B0604030504040204" pitchFamily="50" charset="-128"/>
              <a:ea typeface="Meiryo UI" panose="020B0604030504040204" pitchFamily="50" charset="-128"/>
            </a:endParaRPr>
          </a:p>
        </p:txBody>
      </p:sp>
      <p:cxnSp>
        <p:nvCxnSpPr>
          <p:cNvPr id="15" name="Connector: Elbow 66">
            <a:extLst>
              <a:ext uri="{FF2B5EF4-FFF2-40B4-BE49-F238E27FC236}">
                <a16:creationId xmlns:a16="http://schemas.microsoft.com/office/drawing/2014/main" id="{A07B4D23-ADDC-30D1-C62D-DD35F770DAFD}"/>
              </a:ext>
            </a:extLst>
          </p:cNvPr>
          <p:cNvCxnSpPr>
            <a:cxnSpLocks/>
          </p:cNvCxnSpPr>
          <p:nvPr/>
        </p:nvCxnSpPr>
        <p:spPr>
          <a:xfrm rot="5400000">
            <a:off x="3147803" y="3696411"/>
            <a:ext cx="442793" cy="3"/>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6" name="Straight Arrow Connector 67">
            <a:extLst>
              <a:ext uri="{FF2B5EF4-FFF2-40B4-BE49-F238E27FC236}">
                <a16:creationId xmlns:a16="http://schemas.microsoft.com/office/drawing/2014/main" id="{11100A03-4D30-22B3-2E3F-B2697D0B2148}"/>
              </a:ext>
            </a:extLst>
          </p:cNvPr>
          <p:cNvCxnSpPr>
            <a:cxnSpLocks/>
          </p:cNvCxnSpPr>
          <p:nvPr/>
        </p:nvCxnSpPr>
        <p:spPr>
          <a:xfrm>
            <a:off x="1650455" y="4227371"/>
            <a:ext cx="844697" cy="3319"/>
          </a:xfrm>
          <a:prstGeom prst="straightConnector1">
            <a:avLst/>
          </a:prstGeom>
          <a:ln w="9525"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Straight Connector 71">
            <a:extLst>
              <a:ext uri="{FF2B5EF4-FFF2-40B4-BE49-F238E27FC236}">
                <a16:creationId xmlns:a16="http://schemas.microsoft.com/office/drawing/2014/main" id="{23B6984B-623F-6D24-FDD2-043A5FB410B9}"/>
              </a:ext>
            </a:extLst>
          </p:cNvPr>
          <p:cNvCxnSpPr>
            <a:cxnSpLocks/>
            <a:stCxn id="13" idx="2"/>
            <a:endCxn id="8" idx="0"/>
          </p:cNvCxnSpPr>
          <p:nvPr/>
        </p:nvCxnSpPr>
        <p:spPr>
          <a:xfrm>
            <a:off x="3369197" y="4745809"/>
            <a:ext cx="1" cy="65490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8" name="Straight Connector 73">
            <a:extLst>
              <a:ext uri="{FF2B5EF4-FFF2-40B4-BE49-F238E27FC236}">
                <a16:creationId xmlns:a16="http://schemas.microsoft.com/office/drawing/2014/main" id="{A71F7A58-DF97-D08E-473A-36A740F3964B}"/>
              </a:ext>
            </a:extLst>
          </p:cNvPr>
          <p:cNvCxnSpPr>
            <a:cxnSpLocks/>
            <a:endCxn id="8" idx="0"/>
          </p:cNvCxnSpPr>
          <p:nvPr/>
        </p:nvCxnSpPr>
        <p:spPr>
          <a:xfrm flipH="1">
            <a:off x="3369198" y="5121877"/>
            <a:ext cx="1439" cy="278836"/>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9" name="Connector: Elbow 76">
            <a:extLst>
              <a:ext uri="{FF2B5EF4-FFF2-40B4-BE49-F238E27FC236}">
                <a16:creationId xmlns:a16="http://schemas.microsoft.com/office/drawing/2014/main" id="{543FD8CE-2312-52D1-2B06-3D4EEE0C1971}"/>
              </a:ext>
            </a:extLst>
          </p:cNvPr>
          <p:cNvCxnSpPr>
            <a:cxnSpLocks/>
            <a:stCxn id="7" idx="0"/>
            <a:endCxn id="13" idx="2"/>
          </p:cNvCxnSpPr>
          <p:nvPr/>
        </p:nvCxnSpPr>
        <p:spPr>
          <a:xfrm rot="5400000" flipH="1" flipV="1">
            <a:off x="2447062" y="4478579"/>
            <a:ext cx="654904" cy="1189365"/>
          </a:xfrm>
          <a:prstGeom prst="bentConnector3">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0" name="Connector: Elbow 77">
            <a:extLst>
              <a:ext uri="{FF2B5EF4-FFF2-40B4-BE49-F238E27FC236}">
                <a16:creationId xmlns:a16="http://schemas.microsoft.com/office/drawing/2014/main" id="{F96F3D39-98FC-D4A8-B298-E39FCFA73DCE}"/>
              </a:ext>
            </a:extLst>
          </p:cNvPr>
          <p:cNvCxnSpPr>
            <a:cxnSpLocks/>
            <a:stCxn id="9" idx="0"/>
            <a:endCxn id="13" idx="2"/>
          </p:cNvCxnSpPr>
          <p:nvPr/>
        </p:nvCxnSpPr>
        <p:spPr>
          <a:xfrm rot="16200000" flipV="1">
            <a:off x="3637867" y="4477139"/>
            <a:ext cx="654904" cy="1192244"/>
          </a:xfrm>
          <a:prstGeom prst="bentConnector3">
            <a:avLst>
              <a:gd name="adj1" fmla="val 5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F8FF9D50-F66B-5FDD-1B8B-63A5DAA7C029}"/>
              </a:ext>
            </a:extLst>
          </p:cNvPr>
          <p:cNvSpPr txBox="1"/>
          <p:nvPr/>
        </p:nvSpPr>
        <p:spPr>
          <a:xfrm>
            <a:off x="1787811" y="4036371"/>
            <a:ext cx="605519" cy="16061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900" dirty="0">
                <a:solidFill>
                  <a:schemeClr val="tx1"/>
                </a:solidFill>
                <a:latin typeface="Meiryo UI" panose="020B0604030504040204" pitchFamily="50" charset="-128"/>
                <a:ea typeface="Meiryo UI" panose="020B0604030504040204" pitchFamily="50" charset="-128"/>
              </a:rPr>
              <a:t>連携</a:t>
            </a:r>
          </a:p>
        </p:txBody>
      </p:sp>
      <p:sp>
        <p:nvSpPr>
          <p:cNvPr id="22" name="Rectangle 56">
            <a:extLst>
              <a:ext uri="{FF2B5EF4-FFF2-40B4-BE49-F238E27FC236}">
                <a16:creationId xmlns:a16="http://schemas.microsoft.com/office/drawing/2014/main" id="{FADD0C82-B477-29A5-E651-6281FD185595}"/>
              </a:ext>
            </a:extLst>
          </p:cNvPr>
          <p:cNvSpPr/>
          <p:nvPr/>
        </p:nvSpPr>
        <p:spPr>
          <a:xfrm>
            <a:off x="373115" y="5400713"/>
            <a:ext cx="1146357" cy="1347308"/>
          </a:xfrm>
          <a:prstGeom prst="rect">
            <a:avLst/>
          </a:prstGeom>
          <a:noFill/>
          <a:ln w="9525" cap="flat" cmpd="sng" algn="ctr">
            <a:solidFill>
              <a:schemeClr val="bg1">
                <a:lumMod val="50000"/>
              </a:schemeClr>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ja-JP" sz="1400" dirty="0">
                <a:solidFill>
                  <a:schemeClr val="tx1"/>
                </a:solidFill>
                <a:latin typeface="Meiryo UI" panose="020B0604030504040204" pitchFamily="50" charset="-128"/>
                <a:ea typeface="Meiryo UI" panose="020B0604030504040204" pitchFamily="50" charset="-128"/>
                <a:cs typeface="Arial" panose="020B0604020202020204" pitchFamily="34" charset="0"/>
              </a:rPr>
              <a:t>D</a:t>
            </a:r>
            <a:r>
              <a:rPr lang="ja-JP" altLang="en-US" sz="1400" dirty="0">
                <a:solidFill>
                  <a:schemeClr val="tx1"/>
                </a:solidFill>
                <a:latin typeface="Meiryo UI" panose="020B0604030504040204" pitchFamily="50" charset="-128"/>
                <a:ea typeface="Meiryo UI" panose="020B0604030504040204" pitchFamily="50" charset="-128"/>
                <a:cs typeface="Arial" panose="020B0604020202020204" pitchFamily="34" charset="0"/>
              </a:rPr>
              <a:t>部</a:t>
            </a:r>
            <a:endParaRPr lang="en-US" altLang="ja-JP" sz="14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ctr"/>
            <a:r>
              <a:rPr lang="en-US" altLang="ja-JP"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XXX</a:t>
            </a:r>
            <a:r>
              <a:rPr lang="ja-JP" altLang="en-US" sz="1200" dirty="0">
                <a:solidFill>
                  <a:schemeClr val="tx1"/>
                </a:solidFill>
                <a:latin typeface="Meiryo UI" panose="020B0604030504040204" pitchFamily="50" charset="-128"/>
                <a:ea typeface="Meiryo UI" panose="020B0604030504040204" pitchFamily="50" charset="-128"/>
                <a:cs typeface="Arial" panose="020B0604020202020204" pitchFamily="34" charset="0"/>
              </a:rPr>
              <a:t>を担当</a:t>
            </a:r>
            <a:endParaRPr lang="en-US" altLang="ja-JP" sz="12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cxnSp>
        <p:nvCxnSpPr>
          <p:cNvPr id="23" name="直線コネクタ 22">
            <a:extLst>
              <a:ext uri="{FF2B5EF4-FFF2-40B4-BE49-F238E27FC236}">
                <a16:creationId xmlns:a16="http://schemas.microsoft.com/office/drawing/2014/main" id="{B8562AAD-3695-2881-98C1-2DEF36C82B6F}"/>
              </a:ext>
            </a:extLst>
          </p:cNvPr>
          <p:cNvCxnSpPr>
            <a:cxnSpLocks/>
            <a:stCxn id="14" idx="2"/>
            <a:endCxn id="22" idx="0"/>
          </p:cNvCxnSpPr>
          <p:nvPr/>
        </p:nvCxnSpPr>
        <p:spPr>
          <a:xfrm>
            <a:off x="946293" y="4745809"/>
            <a:ext cx="1" cy="65490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4" name="Straight Arrow Connector 67">
            <a:extLst>
              <a:ext uri="{FF2B5EF4-FFF2-40B4-BE49-F238E27FC236}">
                <a16:creationId xmlns:a16="http://schemas.microsoft.com/office/drawing/2014/main" id="{BE962D5F-E2D0-2565-5993-4EC17841E9AD}"/>
              </a:ext>
            </a:extLst>
          </p:cNvPr>
          <p:cNvCxnSpPr>
            <a:cxnSpLocks/>
          </p:cNvCxnSpPr>
          <p:nvPr/>
        </p:nvCxnSpPr>
        <p:spPr>
          <a:xfrm>
            <a:off x="1930537" y="6559580"/>
            <a:ext cx="2675441" cy="0"/>
          </a:xfrm>
          <a:prstGeom prst="straightConnector1">
            <a:avLst/>
          </a:prstGeom>
          <a:ln w="9525"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25" name="テキスト ボックス 24">
            <a:extLst>
              <a:ext uri="{FF2B5EF4-FFF2-40B4-BE49-F238E27FC236}">
                <a16:creationId xmlns:a16="http://schemas.microsoft.com/office/drawing/2014/main" id="{E80DA8F0-7ACF-C14C-3C1E-619C3A33F9EE}"/>
              </a:ext>
            </a:extLst>
          </p:cNvPr>
          <p:cNvSpPr txBox="1"/>
          <p:nvPr/>
        </p:nvSpPr>
        <p:spPr>
          <a:xfrm>
            <a:off x="3067876" y="6376977"/>
            <a:ext cx="605519" cy="16061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900" dirty="0">
                <a:solidFill>
                  <a:schemeClr val="tx1"/>
                </a:solidFill>
                <a:latin typeface="Meiryo UI" panose="020B0604030504040204" pitchFamily="50" charset="-128"/>
                <a:ea typeface="Meiryo UI" panose="020B0604030504040204" pitchFamily="50" charset="-128"/>
              </a:rPr>
              <a:t>連携</a:t>
            </a:r>
          </a:p>
        </p:txBody>
      </p:sp>
      <p:grpSp>
        <p:nvGrpSpPr>
          <p:cNvPr id="26" name="Group 81">
            <a:extLst>
              <a:ext uri="{FF2B5EF4-FFF2-40B4-BE49-F238E27FC236}">
                <a16:creationId xmlns:a16="http://schemas.microsoft.com/office/drawing/2014/main" id="{DC771635-2F96-F8A0-B2AC-FE1C28A6DE59}"/>
              </a:ext>
            </a:extLst>
          </p:cNvPr>
          <p:cNvGrpSpPr/>
          <p:nvPr/>
        </p:nvGrpSpPr>
        <p:grpSpPr>
          <a:xfrm>
            <a:off x="6219365" y="2361617"/>
            <a:ext cx="4513075" cy="288894"/>
            <a:chOff x="627321" y="2086253"/>
            <a:chExt cx="3125941" cy="759600"/>
          </a:xfrm>
        </p:grpSpPr>
        <p:sp>
          <p:nvSpPr>
            <p:cNvPr id="27" name="ee4pHeader1">
              <a:extLst>
                <a:ext uri="{FF2B5EF4-FFF2-40B4-BE49-F238E27FC236}">
                  <a16:creationId xmlns:a16="http://schemas.microsoft.com/office/drawing/2014/main" id="{E8012D0F-DF50-91FC-2D0A-CF74E07A9451}"/>
                </a:ext>
              </a:extLst>
            </p:cNvPr>
            <p:cNvSpPr txBox="1"/>
            <p:nvPr/>
          </p:nvSpPr>
          <p:spPr>
            <a:xfrm>
              <a:off x="629400" y="2086253"/>
              <a:ext cx="3123862" cy="759600"/>
            </a:xfrm>
            <a:prstGeom prst="rect">
              <a:avLst/>
            </a:prstGeom>
            <a:noFill/>
            <a:ln cap="rnd">
              <a:noFill/>
            </a:ln>
          </p:spPr>
          <p:txBody>
            <a:bodyPr wrap="square" lIns="0" tIns="0" rIns="0" bIns="0" rtlCol="0" anchor="b" anchorCtr="0">
              <a:noAutofit/>
            </a:bodyPr>
            <a:lstStyle/>
            <a:p>
              <a:pPr marL="0" lvl="3"/>
              <a:r>
                <a:rPr kumimoji="1" lang="en-US" altLang="ja-JP" sz="1600" dirty="0">
                  <a:solidFill>
                    <a:srgbClr val="FF0000"/>
                  </a:solidFill>
                  <a:latin typeface="Meiryo UI" panose="020B0604030504040204" pitchFamily="50" charset="-128"/>
                  <a:ea typeface="Meiryo UI" panose="020B0604030504040204" pitchFamily="50" charset="-128"/>
                </a:rPr>
                <a:t>[</a:t>
              </a:r>
              <a:r>
                <a:rPr kumimoji="1" lang="ja-JP" altLang="en-US" sz="1600" dirty="0">
                  <a:solidFill>
                    <a:srgbClr val="FF0000"/>
                  </a:solidFill>
                  <a:latin typeface="Meiryo UI" panose="020B0604030504040204" pitchFamily="50" charset="-128"/>
                  <a:ea typeface="Meiryo UI" panose="020B0604030504040204" pitchFamily="50" charset="-128"/>
                </a:rPr>
                <a:t>必須</a:t>
              </a:r>
              <a:r>
                <a:rPr kumimoji="1" lang="en-US" altLang="ja-JP" sz="1600" dirty="0">
                  <a:solidFill>
                    <a:srgbClr val="FF0000"/>
                  </a:solidFill>
                  <a:latin typeface="Meiryo UI" panose="020B0604030504040204" pitchFamily="50" charset="-128"/>
                  <a:ea typeface="Meiryo UI" panose="020B0604030504040204" pitchFamily="50" charset="-128"/>
                </a:rPr>
                <a:t>] </a:t>
              </a:r>
              <a:r>
                <a:rPr lang="ja-JP" altLang="en-US" sz="1600" dirty="0">
                  <a:solidFill>
                    <a:schemeClr val="tx2"/>
                  </a:solidFill>
                  <a:latin typeface="Meiryo UI" panose="020B0604030504040204" pitchFamily="50" charset="-128"/>
                  <a:ea typeface="Meiryo UI" panose="020B0604030504040204" pitchFamily="50" charset="-128"/>
                </a:rPr>
                <a:t>組織内の役割分担</a:t>
              </a:r>
              <a:endParaRPr lang="en-US" sz="1600" dirty="0">
                <a:solidFill>
                  <a:schemeClr val="tx2"/>
                </a:solidFill>
                <a:latin typeface="Meiryo UI" panose="020B0604030504040204" pitchFamily="50" charset="-128"/>
                <a:ea typeface="Meiryo UI" panose="020B0604030504040204" pitchFamily="50" charset="-128"/>
              </a:endParaRPr>
            </a:p>
          </p:txBody>
        </p:sp>
        <p:cxnSp>
          <p:nvCxnSpPr>
            <p:cNvPr id="28" name="Straight Connector 83">
              <a:extLst>
                <a:ext uri="{FF2B5EF4-FFF2-40B4-BE49-F238E27FC236}">
                  <a16:creationId xmlns:a16="http://schemas.microsoft.com/office/drawing/2014/main" id="{49A16B19-A2D4-6801-A7DA-5CD46E86E4E2}"/>
                </a:ext>
              </a:extLst>
            </p:cNvPr>
            <p:cNvCxnSpPr/>
            <p:nvPr/>
          </p:nvCxnSpPr>
          <p:spPr>
            <a:xfrm>
              <a:off x="627321" y="2840761"/>
              <a:ext cx="312594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32" name="Rectangle 63">
            <a:extLst>
              <a:ext uri="{FF2B5EF4-FFF2-40B4-BE49-F238E27FC236}">
                <a16:creationId xmlns:a16="http://schemas.microsoft.com/office/drawing/2014/main" id="{B72C311D-1667-2181-CE01-DC1A1AA0968D}"/>
              </a:ext>
            </a:extLst>
          </p:cNvPr>
          <p:cNvSpPr>
            <a:spLocks noChangeArrowheads="1"/>
          </p:cNvSpPr>
          <p:nvPr/>
        </p:nvSpPr>
        <p:spPr bwMode="gray">
          <a:xfrm>
            <a:off x="4617240" y="3921128"/>
            <a:ext cx="1440000" cy="828000"/>
          </a:xfrm>
          <a:prstGeom prst="rect">
            <a:avLst/>
          </a:prstGeom>
          <a:noFill/>
          <a:ln w="6350" cap="flat" cmpd="sng" algn="ctr">
            <a:solidFill>
              <a:schemeClr val="bg1">
                <a:lumMod val="50000"/>
              </a:schemeClr>
            </a:solidFill>
            <a:prstDash val="solid"/>
            <a:miter lim="800000"/>
            <a:headEnd type="none" w="med" len="med"/>
            <a:tailEnd type="none" w="med" len="med"/>
          </a:ln>
          <a:effectLst/>
          <a:extLst>
            <a:ext uri="{909E8E84-426E-40DD-AFC4-6F175D3DCCD1}">
              <a14:hiddenFill xmlns:a14="http://schemas.microsoft.com/office/drawing/2010/main">
                <a:solidFill>
                  <a:schemeClr val="accent6">
                    <a:lumMod val="20000"/>
                    <a:lumOff val="80000"/>
                  </a:schemeClr>
                </a:solidFill>
              </a14:hiddenFill>
            </a:ext>
            <a:ext uri="{91240B29-F687-4f45-9708-019B960494DF}">
              <a14:hiddenLine xmlns:p14="http://schemas.microsoft.com/office/powerpoint/2010/main" xmlns:p15="http://schemas.microsoft.com/office/powerpoint/2012/main" xmlns:p159="http://schemas.microsoft.com/office/powerpoint/2015/09/main" xmlns:a14="http://schemas.microsoft.com/office/drawing/2010/main" xmlns="" xmlns:lc="http://schemas.openxmlformats.org/drawingml/2006/lockedCanvas" w="9525" algn="ctr">
                <a:solidFill>
                  <a:schemeClr val="accent2"/>
                </a:solidFill>
                <a:miter lim="800000"/>
                <a:headEnd/>
                <a:tailEnd/>
              </a14:hiddenLine>
            </a:ext>
          </a:extLst>
        </p:spPr>
        <p:txBody>
          <a:bodyPr tIns="91440" bIns="9144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ja-JP" sz="1400" dirty="0">
                <a:latin typeface="Meiryo UI" panose="020B0604030504040204" pitchFamily="50" charset="-128"/>
                <a:ea typeface="Meiryo UI" panose="020B0604030504040204" pitchFamily="50" charset="-128"/>
              </a:rPr>
              <a:t>XX</a:t>
            </a:r>
            <a:r>
              <a:rPr lang="ja-JP" altLang="en-US" sz="1400" dirty="0">
                <a:latin typeface="Meiryo UI" panose="020B0604030504040204" pitchFamily="50" charset="-128"/>
                <a:ea typeface="Meiryo UI" panose="020B0604030504040204" pitchFamily="50" charset="-128"/>
              </a:rPr>
              <a:t>部</a:t>
            </a:r>
            <a:endParaRPr lang="en-US" altLang="ja-JP" sz="1400" dirty="0">
              <a:latin typeface="Meiryo UI" panose="020B0604030504040204" pitchFamily="50" charset="-128"/>
              <a:ea typeface="Meiryo UI" panose="020B0604030504040204" pitchFamily="50" charset="-128"/>
            </a:endParaRPr>
          </a:p>
          <a:p>
            <a:pPr algn="ctr"/>
            <a:r>
              <a:rPr lang="en-US" altLang="ja-JP" sz="1400" dirty="0">
                <a:latin typeface="Meiryo UI" panose="020B0604030504040204" pitchFamily="50" charset="-128"/>
                <a:ea typeface="Meiryo UI" panose="020B0604030504040204" pitchFamily="50" charset="-128"/>
              </a:rPr>
              <a:t>S</a:t>
            </a:r>
            <a:r>
              <a:rPr lang="ja-JP" altLang="en-US" sz="1400" dirty="0">
                <a:latin typeface="Meiryo UI" panose="020B0604030504040204" pitchFamily="50" charset="-128"/>
                <a:ea typeface="Meiryo UI" panose="020B0604030504040204" pitchFamily="50" charset="-128"/>
              </a:rPr>
              <a:t>部長</a:t>
            </a:r>
            <a:endParaRPr lang="en-US" altLang="ja-JP" sz="1050" dirty="0">
              <a:highlight>
                <a:srgbClr val="00FF00"/>
              </a:highlight>
              <a:latin typeface="Meiryo UI" panose="020B0604030504040204" pitchFamily="50" charset="-128"/>
              <a:ea typeface="Meiryo UI" panose="020B0604030504040204" pitchFamily="50" charset="-128"/>
            </a:endParaRPr>
          </a:p>
        </p:txBody>
      </p:sp>
      <p:cxnSp>
        <p:nvCxnSpPr>
          <p:cNvPr id="33" name="Connector: Elbow 66">
            <a:extLst>
              <a:ext uri="{FF2B5EF4-FFF2-40B4-BE49-F238E27FC236}">
                <a16:creationId xmlns:a16="http://schemas.microsoft.com/office/drawing/2014/main" id="{E3ADE091-6CC1-E78A-B93C-C22813A5F331}"/>
              </a:ext>
            </a:extLst>
          </p:cNvPr>
          <p:cNvCxnSpPr>
            <a:cxnSpLocks/>
          </p:cNvCxnSpPr>
          <p:nvPr/>
        </p:nvCxnSpPr>
        <p:spPr>
          <a:xfrm>
            <a:off x="3380459" y="3694752"/>
            <a:ext cx="1956781" cy="223200"/>
          </a:xfrm>
          <a:prstGeom prst="bentConnector2">
            <a:avLst/>
          </a:prstGeom>
          <a:ln w="9525" cap="rnd">
            <a:solidFill>
              <a:schemeClr val="tx1">
                <a:lumMod val="60000"/>
                <a:lumOff val="40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35" name="Straight Arrow Connector 67">
            <a:extLst>
              <a:ext uri="{FF2B5EF4-FFF2-40B4-BE49-F238E27FC236}">
                <a16:creationId xmlns:a16="http://schemas.microsoft.com/office/drawing/2014/main" id="{FF3B3F85-5CE8-E9BC-6AFC-7AE30302B047}"/>
              </a:ext>
            </a:extLst>
          </p:cNvPr>
          <p:cNvCxnSpPr>
            <a:cxnSpLocks/>
          </p:cNvCxnSpPr>
          <p:nvPr/>
        </p:nvCxnSpPr>
        <p:spPr>
          <a:xfrm>
            <a:off x="4167475" y="4230843"/>
            <a:ext cx="438503" cy="2687"/>
          </a:xfrm>
          <a:prstGeom prst="straightConnector1">
            <a:avLst/>
          </a:prstGeom>
          <a:ln w="9525"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36" name="テキスト ボックス 35">
            <a:extLst>
              <a:ext uri="{FF2B5EF4-FFF2-40B4-BE49-F238E27FC236}">
                <a16:creationId xmlns:a16="http://schemas.microsoft.com/office/drawing/2014/main" id="{21ADA602-490A-3763-C03E-34AE0736C052}"/>
              </a:ext>
            </a:extLst>
          </p:cNvPr>
          <p:cNvSpPr txBox="1"/>
          <p:nvPr/>
        </p:nvSpPr>
        <p:spPr>
          <a:xfrm>
            <a:off x="4075317" y="4011119"/>
            <a:ext cx="605519" cy="16061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900" dirty="0">
                <a:solidFill>
                  <a:schemeClr val="tx1"/>
                </a:solidFill>
                <a:latin typeface="Meiryo UI" panose="020B0604030504040204" pitchFamily="50" charset="-128"/>
                <a:ea typeface="Meiryo UI" panose="020B0604030504040204" pitchFamily="50" charset="-128"/>
              </a:rPr>
              <a:t>連携</a:t>
            </a:r>
          </a:p>
        </p:txBody>
      </p:sp>
      <p:sp>
        <p:nvSpPr>
          <p:cNvPr id="127" name="ee4pContent1">
            <a:extLst>
              <a:ext uri="{FF2B5EF4-FFF2-40B4-BE49-F238E27FC236}">
                <a16:creationId xmlns:a16="http://schemas.microsoft.com/office/drawing/2014/main" id="{7BB4AF45-C4F3-481A-BF92-60B81B1F05D7}"/>
              </a:ext>
            </a:extLst>
          </p:cNvPr>
          <p:cNvSpPr txBox="1"/>
          <p:nvPr/>
        </p:nvSpPr>
        <p:spPr>
          <a:xfrm>
            <a:off x="570000" y="1147243"/>
            <a:ext cx="11052000" cy="1152000"/>
          </a:xfrm>
          <a:prstGeom prst="rect">
            <a:avLst/>
          </a:prstGeom>
          <a:solidFill>
            <a:schemeClr val="bg1">
              <a:lumMod val="75000"/>
            </a:schemeClr>
          </a:solidFill>
          <a:ln w="9525" cap="rnd" cmpd="sng" algn="ctr">
            <a:noFill/>
            <a:prstDash val="solid"/>
            <a:round/>
            <a:headEnd type="none" w="med" len="med"/>
            <a:tailEnd type="none" w="med" len="med"/>
          </a:ln>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108000" lvl="1" indent="0">
              <a:buSzPct val="100000"/>
              <a:buNone/>
            </a:pPr>
            <a:r>
              <a:rPr lang="ja-JP" altLang="en-US" sz="1400" dirty="0">
                <a:latin typeface="Meiryo UI" panose="020B0604030504040204" pitchFamily="50" charset="-128"/>
                <a:ea typeface="Meiryo UI" panose="020B0604030504040204" pitchFamily="50" charset="-128"/>
                <a:cs typeface="ＭＳ 明朝" panose="02020609040205080304" pitchFamily="17" charset="-128"/>
              </a:rPr>
              <a:t>・前述の事業戦略・事業計画を進めるための組織内の経営者以下の体制と役割分担を網羅的に記載（関与する専任・併任の人員規模の想定を記載）</a:t>
            </a:r>
            <a:endParaRPr lang="en-US" altLang="ja-JP" sz="1400" dirty="0">
              <a:latin typeface="Meiryo UI" panose="020B0604030504040204" pitchFamily="50" charset="-128"/>
              <a:ea typeface="Meiryo UI" panose="020B0604030504040204" pitchFamily="50" charset="-128"/>
              <a:cs typeface="ＭＳ 明朝" panose="02020609040205080304" pitchFamily="17" charset="-128"/>
            </a:endParaRPr>
          </a:p>
          <a:p>
            <a:pPr marL="108000" lvl="1" indent="0">
              <a:buSzPct val="100000"/>
              <a:buNone/>
            </a:pPr>
            <a:r>
              <a:rPr kumimoji="0"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・確実な</a:t>
            </a:r>
            <a:r>
              <a:rPr lang="ja-JP" altLang="en-US" sz="1400" dirty="0">
                <a:latin typeface="Meiryo UI" panose="020B0604030504040204" pitchFamily="50" charset="-128"/>
                <a:ea typeface="Meiryo UI" panose="020B0604030504040204" pitchFamily="50" charset="-128"/>
              </a:rPr>
              <a:t>市場</a:t>
            </a:r>
            <a:r>
              <a:rPr kumimoji="0"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導入を実現する上で、各担当部門と連携した実施体制を構築し、体制図</a:t>
            </a:r>
            <a:r>
              <a:rPr lang="ja-JP" altLang="en-US" sz="1400" dirty="0">
                <a:latin typeface="Meiryo UI" panose="020B0604030504040204" pitchFamily="50" charset="-128"/>
                <a:ea typeface="Meiryo UI" panose="020B0604030504040204" pitchFamily="50" charset="-128"/>
              </a:rPr>
              <a:t>に</a:t>
            </a:r>
            <a:r>
              <a:rPr kumimoji="0"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記載</a:t>
            </a:r>
            <a:endParaRPr lang="en-US" altLang="ja-JP" sz="1400" strike="sngStrike" dirty="0">
              <a:solidFill>
                <a:srgbClr val="FF0000"/>
              </a:solidFill>
              <a:highlight>
                <a:srgbClr val="00FF00"/>
              </a:highlight>
              <a:latin typeface="Meiryo UI" panose="020B0604030504040204" pitchFamily="50" charset="-128"/>
              <a:ea typeface="Meiryo UI" panose="020B0604030504040204" pitchFamily="50" charset="-128"/>
            </a:endParaRPr>
          </a:p>
          <a:p>
            <a:pPr marL="108000" lvl="1" indent="0">
              <a:buSzPct val="100000"/>
              <a:buNone/>
            </a:pPr>
            <a:r>
              <a:rPr lang="ja-JP" altLang="en-US" sz="1400" dirty="0">
                <a:latin typeface="Meiryo UI" panose="020B0604030504040204" pitchFamily="50" charset="-128"/>
                <a:ea typeface="Meiryo UI" panose="020B0604030504040204" pitchFamily="50" charset="-128"/>
                <a:cs typeface="ＭＳ 明朝" panose="02020609040205080304" pitchFamily="17" charset="-128"/>
              </a:rPr>
              <a:t>・部門間の連携を図るための具体的な方策（定期的に部長レベルで相互の進捗報告を行う、経営者直轄の専門組織を設置する等）を記載</a:t>
            </a:r>
            <a:endParaRPr lang="en-US" altLang="ja-JP" sz="1400" dirty="0">
              <a:latin typeface="Meiryo UI" panose="020B0604030504040204" pitchFamily="50" charset="-128"/>
              <a:ea typeface="Meiryo UI" panose="020B0604030504040204" pitchFamily="50" charset="-128"/>
              <a:cs typeface="ＭＳ 明朝" panose="02020609040205080304" pitchFamily="17" charset="-128"/>
            </a:endParaRPr>
          </a:p>
          <a:p>
            <a:pPr marL="108000" lvl="1" indent="0">
              <a:buSzPct val="100000"/>
              <a:buNone/>
            </a:pPr>
            <a:r>
              <a:rPr lang="en-US" altLang="ja-JP" sz="1400" dirty="0">
                <a:latin typeface="Meiryo UI" panose="020B0604030504040204" pitchFamily="50" charset="-128"/>
                <a:ea typeface="Meiryo UI" panose="020B0604030504040204" pitchFamily="50" charset="-128"/>
                <a:cs typeface="ＭＳ 明朝" panose="02020609040205080304" pitchFamily="17" charset="-128"/>
              </a:rPr>
              <a:t>※</a:t>
            </a:r>
            <a:r>
              <a:rPr lang="ja-JP" altLang="en-US" sz="1400" dirty="0">
                <a:latin typeface="Meiryo UI" panose="020B0604030504040204" pitchFamily="50" charset="-128"/>
                <a:ea typeface="Meiryo UI" panose="020B0604030504040204" pitchFamily="50" charset="-128"/>
                <a:cs typeface="ＭＳ 明朝" panose="02020609040205080304" pitchFamily="17" charset="-128"/>
              </a:rPr>
              <a:t>以下事業推進体制とプロジェクト工程の関係がわかるよう、様式第２添付書類にて提出いただく工程表において、工事スケジュールだけでなく、全体管理の頻度・マイルストーン等も記載すること</a:t>
            </a:r>
          </a:p>
        </p:txBody>
      </p:sp>
      <p:sp>
        <p:nvSpPr>
          <p:cNvPr id="34" name="正方形/長方形 33">
            <a:extLst>
              <a:ext uri="{FF2B5EF4-FFF2-40B4-BE49-F238E27FC236}">
                <a16:creationId xmlns:a16="http://schemas.microsoft.com/office/drawing/2014/main" id="{C1C78471-FE47-EDEB-F26A-8B25BB46AED3}"/>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必須</a:t>
            </a:r>
          </a:p>
        </p:txBody>
      </p:sp>
      <p:cxnSp>
        <p:nvCxnSpPr>
          <p:cNvPr id="2" name="直線コネクタ 1">
            <a:extLst>
              <a:ext uri="{FF2B5EF4-FFF2-40B4-BE49-F238E27FC236}">
                <a16:creationId xmlns:a16="http://schemas.microsoft.com/office/drawing/2014/main" id="{5877B127-9B9E-F6AA-67F3-FB2E41115618}"/>
              </a:ext>
            </a:extLst>
          </p:cNvPr>
          <p:cNvCxnSpPr>
            <a:cxnSpLocks/>
          </p:cNvCxnSpPr>
          <p:nvPr/>
        </p:nvCxnSpPr>
        <p:spPr>
          <a:xfrm flipV="1">
            <a:off x="156000" y="1031748"/>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84593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Group 81">
            <a:extLst>
              <a:ext uri="{FF2B5EF4-FFF2-40B4-BE49-F238E27FC236}">
                <a16:creationId xmlns:a16="http://schemas.microsoft.com/office/drawing/2014/main" id="{30F33F95-6DE3-450C-AF5B-9C7A17672695}"/>
              </a:ext>
            </a:extLst>
          </p:cNvPr>
          <p:cNvGrpSpPr/>
          <p:nvPr/>
        </p:nvGrpSpPr>
        <p:grpSpPr>
          <a:xfrm>
            <a:off x="320663" y="1726016"/>
            <a:ext cx="4513075" cy="288894"/>
            <a:chOff x="627321" y="2086253"/>
            <a:chExt cx="3125941" cy="759600"/>
          </a:xfrm>
        </p:grpSpPr>
        <p:sp>
          <p:nvSpPr>
            <p:cNvPr id="83" name="ee4pHeader1">
              <a:extLst>
                <a:ext uri="{FF2B5EF4-FFF2-40B4-BE49-F238E27FC236}">
                  <a16:creationId xmlns:a16="http://schemas.microsoft.com/office/drawing/2014/main" id="{48B89FDA-E844-4A84-8624-9AA518243AC0}"/>
                </a:ext>
              </a:extLst>
            </p:cNvPr>
            <p:cNvSpPr txBox="1"/>
            <p:nvPr/>
          </p:nvSpPr>
          <p:spPr>
            <a:xfrm>
              <a:off x="629400" y="2086253"/>
              <a:ext cx="3123862" cy="759600"/>
            </a:xfrm>
            <a:prstGeom prst="rect">
              <a:avLst/>
            </a:prstGeom>
            <a:noFill/>
            <a:ln cap="rnd">
              <a:noFill/>
            </a:ln>
          </p:spPr>
          <p:txBody>
            <a:bodyPr wrap="square" lIns="0" tIns="0" rIns="0" bIns="0" rtlCol="0" anchor="b" anchorCtr="0">
              <a:noAutofit/>
            </a:bodyPr>
            <a:lstStyle/>
            <a:p>
              <a:pPr marL="0" lvl="3"/>
              <a:r>
                <a:rPr lang="ja-JP" altLang="en-US" sz="1600" dirty="0">
                  <a:solidFill>
                    <a:schemeClr val="tx2"/>
                  </a:solidFill>
                  <a:latin typeface="Meiryo UI" panose="020B0604030504040204" pitchFamily="50" charset="-128"/>
                  <a:ea typeface="Meiryo UI" panose="020B0604030504040204" pitchFamily="50" charset="-128"/>
                </a:rPr>
                <a:t>（例１）経営者等による具体的な</a:t>
              </a:r>
              <a:r>
                <a:rPr lang="ja-JP" altLang="en-US" sz="1600" dirty="0">
                  <a:latin typeface="Meiryo UI" panose="020B0604030504040204" pitchFamily="50" charset="-128"/>
                  <a:ea typeface="Meiryo UI" panose="020B0604030504040204" pitchFamily="50" charset="-128"/>
                </a:rPr>
                <a:t>施策・</a:t>
              </a:r>
              <a:r>
                <a:rPr lang="ja-JP" altLang="en-US" sz="1600" dirty="0">
                  <a:solidFill>
                    <a:schemeClr val="tx2"/>
                  </a:solidFill>
                  <a:latin typeface="Meiryo UI" panose="020B0604030504040204" pitchFamily="50" charset="-128"/>
                  <a:ea typeface="Meiryo UI" panose="020B0604030504040204" pitchFamily="50" charset="-128"/>
                </a:rPr>
                <a:t>活動方針</a:t>
              </a:r>
              <a:endParaRPr lang="en-US" sz="1600" dirty="0">
                <a:solidFill>
                  <a:schemeClr val="tx2"/>
                </a:solidFill>
                <a:latin typeface="Meiryo UI" panose="020B0604030504040204" pitchFamily="50" charset="-128"/>
                <a:ea typeface="Meiryo UI" panose="020B0604030504040204" pitchFamily="50" charset="-128"/>
              </a:endParaRPr>
            </a:p>
          </p:txBody>
        </p:sp>
        <p:cxnSp>
          <p:nvCxnSpPr>
            <p:cNvPr id="84" name="Straight Connector 83">
              <a:extLst>
                <a:ext uri="{FF2B5EF4-FFF2-40B4-BE49-F238E27FC236}">
                  <a16:creationId xmlns:a16="http://schemas.microsoft.com/office/drawing/2014/main" id="{A8023DAF-5AFC-4CFE-BA7D-0A6AFFC6F7B5}"/>
                </a:ext>
              </a:extLst>
            </p:cNvPr>
            <p:cNvCxnSpPr/>
            <p:nvPr/>
          </p:nvCxnSpPr>
          <p:spPr>
            <a:xfrm>
              <a:off x="627321" y="2840761"/>
              <a:ext cx="312594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0806E68A-0CDB-4744-95E9-FD76B5E44764}"/>
              </a:ext>
            </a:extLst>
          </p:cNvPr>
          <p:cNvGrpSpPr/>
          <p:nvPr/>
        </p:nvGrpSpPr>
        <p:grpSpPr>
          <a:xfrm>
            <a:off x="6257127" y="1720000"/>
            <a:ext cx="5588130" cy="288894"/>
            <a:chOff x="627321" y="2086253"/>
            <a:chExt cx="3125941" cy="759600"/>
          </a:xfrm>
        </p:grpSpPr>
        <p:sp>
          <p:nvSpPr>
            <p:cNvPr id="86" name="ee4pHeader1">
              <a:extLst>
                <a:ext uri="{FF2B5EF4-FFF2-40B4-BE49-F238E27FC236}">
                  <a16:creationId xmlns:a16="http://schemas.microsoft.com/office/drawing/2014/main" id="{492DA79C-E077-48C0-B5E8-74C165B4B38C}"/>
                </a:ext>
              </a:extLst>
            </p:cNvPr>
            <p:cNvSpPr txBox="1"/>
            <p:nvPr/>
          </p:nvSpPr>
          <p:spPr>
            <a:xfrm>
              <a:off x="629400" y="2086253"/>
              <a:ext cx="3123862" cy="759600"/>
            </a:xfrm>
            <a:prstGeom prst="rect">
              <a:avLst/>
            </a:prstGeom>
            <a:noFill/>
            <a:ln cap="rnd">
              <a:noFill/>
            </a:ln>
          </p:spPr>
          <p:txBody>
            <a:bodyPr wrap="square" lIns="0" tIns="0" rIns="0" bIns="0" rtlCol="0" anchor="b" anchorCtr="0">
              <a:noAutofit/>
            </a:bodyPr>
            <a:lstStyle/>
            <a:p>
              <a:pPr marL="0" lvl="3"/>
              <a:r>
                <a:rPr lang="ja-JP" altLang="en-US" sz="1600" dirty="0">
                  <a:solidFill>
                    <a:schemeClr val="tx2"/>
                  </a:solidFill>
                  <a:latin typeface="Meiryo UI" panose="020B0604030504040204" pitchFamily="50" charset="-128"/>
                  <a:ea typeface="Meiryo UI" panose="020B0604030504040204" pitchFamily="50" charset="-128"/>
                </a:rPr>
                <a:t>（例２）経営者等の評価・報酬への反映</a:t>
              </a:r>
              <a:endParaRPr lang="en-US" sz="1600" dirty="0">
                <a:solidFill>
                  <a:schemeClr val="tx2"/>
                </a:solidFill>
                <a:latin typeface="Meiryo UI" panose="020B0604030504040204" pitchFamily="50" charset="-128"/>
                <a:ea typeface="Meiryo UI" panose="020B0604030504040204" pitchFamily="50" charset="-128"/>
              </a:endParaRPr>
            </a:p>
          </p:txBody>
        </p:sp>
        <p:cxnSp>
          <p:nvCxnSpPr>
            <p:cNvPr id="87" name="Straight Connector 86">
              <a:extLst>
                <a:ext uri="{FF2B5EF4-FFF2-40B4-BE49-F238E27FC236}">
                  <a16:creationId xmlns:a16="http://schemas.microsoft.com/office/drawing/2014/main" id="{173D6ACB-E6F0-4140-922C-D4D6CBE94691}"/>
                </a:ext>
              </a:extLst>
            </p:cNvPr>
            <p:cNvCxnSpPr/>
            <p:nvPr/>
          </p:nvCxnSpPr>
          <p:spPr>
            <a:xfrm>
              <a:off x="627321" y="2840761"/>
              <a:ext cx="312594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60" name="ee4pContent3">
            <a:extLst>
              <a:ext uri="{FF2B5EF4-FFF2-40B4-BE49-F238E27FC236}">
                <a16:creationId xmlns:a16="http://schemas.microsoft.com/office/drawing/2014/main" id="{3D8FEA42-F236-4785-AEA3-877E079652FC}"/>
              </a:ext>
            </a:extLst>
          </p:cNvPr>
          <p:cNvSpPr txBox="1"/>
          <p:nvPr/>
        </p:nvSpPr>
        <p:spPr>
          <a:xfrm>
            <a:off x="6210225" y="2089071"/>
            <a:ext cx="5658054" cy="824488"/>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en-US" altLang="ja-JP" sz="1400" dirty="0">
                <a:latin typeface="Meiryo UI" panose="020B0604030504040204" pitchFamily="50" charset="-128"/>
                <a:ea typeface="Meiryo UI" panose="020B0604030504040204" pitchFamily="50" charset="-128"/>
              </a:rPr>
              <a:t>XXX</a:t>
            </a:r>
          </a:p>
          <a:p>
            <a:pPr marL="108000" lvl="1" indent="0">
              <a:buSzPct val="100000"/>
              <a:buNone/>
            </a:pPr>
            <a:r>
              <a:rPr lang="ja-JP" altLang="en-US" sz="1400" dirty="0">
                <a:latin typeface="Meiryo UI" panose="020B0604030504040204" pitchFamily="50" charset="-128"/>
                <a:ea typeface="Meiryo UI" panose="020B0604030504040204" pitchFamily="50" charset="-128"/>
              </a:rPr>
              <a:t>（事業の進捗状況が、経営者や担当役員・担当管理職等の評価や報酬の一部に反映されるか）</a:t>
            </a:r>
            <a:endParaRPr lang="en-US" altLang="ja-JP" sz="1400" dirty="0">
              <a:latin typeface="Meiryo UI" panose="020B0604030504040204" pitchFamily="50" charset="-128"/>
              <a:ea typeface="Meiryo UI" panose="020B0604030504040204" pitchFamily="50" charset="-128"/>
            </a:endParaRPr>
          </a:p>
        </p:txBody>
      </p:sp>
      <p:sp>
        <p:nvSpPr>
          <p:cNvPr id="41" name="Title 1">
            <a:extLst>
              <a:ext uri="{FF2B5EF4-FFF2-40B4-BE49-F238E27FC236}">
                <a16:creationId xmlns:a16="http://schemas.microsoft.com/office/drawing/2014/main" id="{B499A355-902C-42CC-9705-CDF33A20FC22}"/>
              </a:ext>
            </a:extLst>
          </p:cNvPr>
          <p:cNvSpPr txBox="1">
            <a:spLocks/>
          </p:cNvSpPr>
          <p:nvPr/>
        </p:nvSpPr>
        <p:spPr>
          <a:xfrm>
            <a:off x="328302" y="60567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経営者等による○○事業への関与の方針</a:t>
            </a:r>
            <a:endParaRPr kumimoji="1" lang="en-US" dirty="0">
              <a:solidFill>
                <a:schemeClr val="tx1"/>
              </a:solidFill>
            </a:endParaRPr>
          </a:p>
        </p:txBody>
      </p:sp>
      <p:cxnSp>
        <p:nvCxnSpPr>
          <p:cNvPr id="42" name="直線コネクタ 41">
            <a:extLst>
              <a:ext uri="{FF2B5EF4-FFF2-40B4-BE49-F238E27FC236}">
                <a16:creationId xmlns:a16="http://schemas.microsoft.com/office/drawing/2014/main" id="{D2B5DF14-435D-4A00-A631-45459121AA24}"/>
              </a:ext>
            </a:extLst>
          </p:cNvPr>
          <p:cNvCxnSpPr>
            <a:cxnSpLocks/>
          </p:cNvCxnSpPr>
          <p:nvPr/>
        </p:nvCxnSpPr>
        <p:spPr>
          <a:xfrm flipV="1">
            <a:off x="156000" y="1031748"/>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
        <p:nvSpPr>
          <p:cNvPr id="43" name="ee4pContent1">
            <a:extLst>
              <a:ext uri="{FF2B5EF4-FFF2-40B4-BE49-F238E27FC236}">
                <a16:creationId xmlns:a16="http://schemas.microsoft.com/office/drawing/2014/main" id="{1AC60B41-6D7C-43C2-B5AE-DF313F8C2BD2}"/>
              </a:ext>
            </a:extLst>
          </p:cNvPr>
          <p:cNvSpPr txBox="1"/>
          <p:nvPr/>
        </p:nvSpPr>
        <p:spPr>
          <a:xfrm>
            <a:off x="570000" y="1147243"/>
            <a:ext cx="11052000" cy="504000"/>
          </a:xfrm>
          <a:prstGeom prst="rect">
            <a:avLst/>
          </a:prstGeom>
          <a:solidFill>
            <a:schemeClr val="bg1">
              <a:lumMod val="75000"/>
            </a:schemeClr>
          </a:solidFill>
          <a:ln w="9525" cap="rnd" cmpd="sng" algn="ctr">
            <a:noFill/>
            <a:prstDash val="solid"/>
            <a:round/>
            <a:headEnd type="none" w="med" len="med"/>
            <a:tailEnd type="none" w="med" len="med"/>
          </a:ln>
        </p:spPr>
        <p:txBody>
          <a:bodyPr vert="horz" wrap="square" lIns="0" tIns="0" rIns="0" bIns="0" rtlCol="0" anchor="ctr">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108000" lvl="1" indent="0">
              <a:buSzPct val="100000"/>
              <a:buNone/>
            </a:pPr>
            <a:r>
              <a:rPr lang="ja-JP" altLang="en-US" sz="1400" dirty="0">
                <a:latin typeface="Meiryo UI" panose="020B0604030504040204" pitchFamily="50" charset="-128"/>
                <a:ea typeface="Meiryo UI" panose="020B0604030504040204" pitchFamily="50" charset="-128"/>
                <a:cs typeface="ＭＳ 明朝" panose="02020609040205080304" pitchFamily="17" charset="-128"/>
              </a:rPr>
              <a:t>経営者を含めた経営層の事業への関与の程度を示すため、具体的取組内容を記載すること</a:t>
            </a:r>
            <a:endParaRPr lang="en-US" altLang="ja-JP" sz="1400" dirty="0">
              <a:latin typeface="Meiryo UI" panose="020B0604030504040204" pitchFamily="50" charset="-128"/>
              <a:ea typeface="Meiryo UI" panose="020B0604030504040204" pitchFamily="50" charset="-128"/>
              <a:cs typeface="ＭＳ 明朝" panose="02020609040205080304" pitchFamily="17" charset="-128"/>
            </a:endParaRPr>
          </a:p>
          <a:p>
            <a:pPr marL="108000" lvl="1" indent="0">
              <a:buSzPct val="100000"/>
              <a:buNone/>
            </a:pPr>
            <a:r>
              <a:rPr lang="ja-JP" altLang="en-US" sz="1400" dirty="0">
                <a:latin typeface="Meiryo UI" panose="020B0604030504040204" pitchFamily="50" charset="-128"/>
                <a:ea typeface="Meiryo UI" panose="020B0604030504040204" pitchFamily="50" charset="-128"/>
                <a:cs typeface="ＭＳ 明朝" panose="02020609040205080304" pitchFamily="17" charset="-128"/>
              </a:rPr>
              <a:t>　</a:t>
            </a:r>
            <a:r>
              <a:rPr lang="en-US" altLang="ja-JP" sz="1400" dirty="0">
                <a:latin typeface="Meiryo UI" panose="020B0604030504040204" pitchFamily="50" charset="-128"/>
                <a:ea typeface="Meiryo UI" panose="020B0604030504040204" pitchFamily="50" charset="-128"/>
                <a:cs typeface="ＭＳ 明朝" panose="02020609040205080304" pitchFamily="17" charset="-128"/>
              </a:rPr>
              <a:t>※</a:t>
            </a:r>
            <a:r>
              <a:rPr lang="ja-JP" altLang="en-US" sz="1400" dirty="0">
                <a:latin typeface="Meiryo UI" panose="020B0604030504040204" pitchFamily="50" charset="-128"/>
                <a:ea typeface="Meiryo UI" panose="020B0604030504040204" pitchFamily="50" charset="-128"/>
                <a:cs typeface="ＭＳ 明朝" panose="02020609040205080304" pitchFamily="17" charset="-128"/>
              </a:rPr>
              <a:t>以下に示した項目はあくまで例示であり、個社の事情に即して、記載内容を整理してください</a:t>
            </a:r>
          </a:p>
        </p:txBody>
      </p:sp>
      <p:sp>
        <p:nvSpPr>
          <p:cNvPr id="44" name="Title 1">
            <a:extLst>
              <a:ext uri="{FF2B5EF4-FFF2-40B4-BE49-F238E27FC236}">
                <a16:creationId xmlns:a16="http://schemas.microsoft.com/office/drawing/2014/main" id="{426670C7-DD15-4875-8163-0027E982533D}"/>
              </a:ext>
            </a:extLst>
          </p:cNvPr>
          <p:cNvSpPr txBox="1">
            <a:spLocks/>
          </p:cNvSpPr>
          <p:nvPr/>
        </p:nvSpPr>
        <p:spPr>
          <a:xfrm>
            <a:off x="148856" y="171450"/>
            <a:ext cx="11879999"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4</a:t>
            </a:r>
            <a:r>
              <a:rPr lang="ja-JP" altLang="en-US" sz="2000" dirty="0"/>
              <a:t>．経営層のコミット／</a:t>
            </a:r>
            <a:r>
              <a:rPr kumimoji="1" lang="ja-JP" altLang="en-US" sz="2000" dirty="0"/>
              <a:t>（</a:t>
            </a:r>
            <a:r>
              <a:rPr kumimoji="1" lang="en-US" altLang="ja-JP" sz="2000" dirty="0"/>
              <a:t>2</a:t>
            </a:r>
            <a:r>
              <a:rPr kumimoji="1" lang="ja-JP" altLang="en-US" sz="2000" dirty="0"/>
              <a:t>）経営者等の事業への関与</a:t>
            </a:r>
            <a:endParaRPr kumimoji="1" lang="en-US" sz="2000" dirty="0"/>
          </a:p>
        </p:txBody>
      </p:sp>
      <p:sp>
        <p:nvSpPr>
          <p:cNvPr id="38" name="ee4pContent3">
            <a:extLst>
              <a:ext uri="{FF2B5EF4-FFF2-40B4-BE49-F238E27FC236}">
                <a16:creationId xmlns:a16="http://schemas.microsoft.com/office/drawing/2014/main" id="{3D8FEA42-F236-4785-AEA3-877E079652FC}"/>
              </a:ext>
            </a:extLst>
          </p:cNvPr>
          <p:cNvSpPr txBox="1"/>
          <p:nvPr/>
        </p:nvSpPr>
        <p:spPr>
          <a:xfrm>
            <a:off x="70275" y="2101193"/>
            <a:ext cx="5940000" cy="4677784"/>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ja-JP" altLang="en-US" sz="1400" dirty="0">
                <a:latin typeface="Meiryo UI" panose="020B0604030504040204" pitchFamily="50" charset="-128"/>
                <a:ea typeface="Meiryo UI" panose="020B0604030504040204" pitchFamily="50" charset="-128"/>
              </a:rPr>
              <a:t>経営者のリーダーシップ</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（カーボンニュートラルに関わる産業構造変革の仮説や自社の事業構造転換の方針を社内外に示し、その中に当該事業を位置づけるか）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（経営者が、社内外の幅広いステークホルダーに対して、当該事業の重要性をメッセージとして発信するか）</a:t>
            </a:r>
            <a:endParaRPr kumimoji="1" lang="en-US" altLang="ja-JP" sz="1400" dirty="0">
              <a:latin typeface="Meiryo UI" panose="020B0604030504040204" pitchFamily="50" charset="-128"/>
              <a:ea typeface="Meiryo UI" panose="020B0604030504040204" pitchFamily="50" charset="-128"/>
            </a:endParaRPr>
          </a:p>
          <a:p>
            <a:pPr marL="432000" lvl="2" indent="0">
              <a:buSzPct val="100000"/>
              <a:buNone/>
            </a:pPr>
            <a:endParaRPr kumimoji="1" lang="en-US" altLang="ja-JP" sz="1400" dirty="0">
              <a:latin typeface="Meiryo UI" panose="020B0604030504040204" pitchFamily="50" charset="-128"/>
              <a:ea typeface="Meiryo UI" panose="020B0604030504040204" pitchFamily="50" charset="-128"/>
            </a:endParaRPr>
          </a:p>
          <a:p>
            <a:pPr marL="358775" lvl="2" indent="-179388">
              <a:buSzPct val="100000"/>
              <a:buFont typeface="Arial" panose="020B0604020202020204" pitchFamily="34" charset="0"/>
              <a:buChar char="•"/>
            </a:pPr>
            <a:r>
              <a:rPr kumimoji="1" lang="ja-JP" altLang="en-US" sz="1400" dirty="0">
                <a:latin typeface="Meiryo UI" panose="020B0604030504040204" pitchFamily="50" charset="-128"/>
                <a:ea typeface="Meiryo UI" panose="020B0604030504040204" pitchFamily="50" charset="-128"/>
              </a:rPr>
              <a:t>事業のモニタリング・管理</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（経営層が定期的に事業進捗を把握するための仕組みを構築しているか、経営層の時間の内どの程度を当該業務に充当するか）</a:t>
            </a:r>
            <a:endParaRPr lang="en-US" altLang="ja-JP" sz="16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（経営層が、事業の進め方・内容に対して適切なタイミングで指示を出すか）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（事業の進捗を判断するにあたり、社内外から幅広い意見を取り入れるか）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（生産開始、市場導入を判断するために、どのような</a:t>
            </a:r>
            <a:r>
              <a:rPr kumimoji="1" lang="en-US" altLang="ja-JP" sz="1400" dirty="0">
                <a:latin typeface="Meiryo UI" panose="020B0604030504040204" pitchFamily="50" charset="-128"/>
                <a:ea typeface="Meiryo UI" panose="020B0604030504040204" pitchFamily="50" charset="-128"/>
              </a:rPr>
              <a:t>KPI</a:t>
            </a:r>
            <a:r>
              <a:rPr kumimoji="1" lang="ja-JP" altLang="en-US" sz="1400" dirty="0">
                <a:latin typeface="Meiryo UI" panose="020B0604030504040204" pitchFamily="50" charset="-128"/>
                <a:ea typeface="Meiryo UI" panose="020B0604030504040204" pitchFamily="50" charset="-128"/>
              </a:rPr>
              <a:t>・条件を予め設定しておくか）</a:t>
            </a:r>
            <a:endParaRPr kumimoji="1" lang="en-US" altLang="ja-JP" sz="1400" dirty="0">
              <a:latin typeface="Meiryo UI" panose="020B0604030504040204" pitchFamily="50" charset="-128"/>
              <a:ea typeface="Meiryo UI" panose="020B0604030504040204" pitchFamily="50" charset="-128"/>
            </a:endParaRPr>
          </a:p>
        </p:txBody>
      </p:sp>
      <p:grpSp>
        <p:nvGrpSpPr>
          <p:cNvPr id="17" name="Group 84">
            <a:extLst>
              <a:ext uri="{FF2B5EF4-FFF2-40B4-BE49-F238E27FC236}">
                <a16:creationId xmlns:a16="http://schemas.microsoft.com/office/drawing/2014/main" id="{0806E68A-0CDB-4744-95E9-FD76B5E44764}"/>
              </a:ext>
            </a:extLst>
          </p:cNvPr>
          <p:cNvGrpSpPr/>
          <p:nvPr/>
        </p:nvGrpSpPr>
        <p:grpSpPr>
          <a:xfrm>
            <a:off x="6304029" y="3607681"/>
            <a:ext cx="5588130" cy="288894"/>
            <a:chOff x="627321" y="2086253"/>
            <a:chExt cx="3125941" cy="759600"/>
          </a:xfrm>
        </p:grpSpPr>
        <p:sp>
          <p:nvSpPr>
            <p:cNvPr id="18" name="ee4pHeader1">
              <a:extLst>
                <a:ext uri="{FF2B5EF4-FFF2-40B4-BE49-F238E27FC236}">
                  <a16:creationId xmlns:a16="http://schemas.microsoft.com/office/drawing/2014/main" id="{492DA79C-E077-48C0-B5E8-74C165B4B38C}"/>
                </a:ext>
              </a:extLst>
            </p:cNvPr>
            <p:cNvSpPr txBox="1"/>
            <p:nvPr/>
          </p:nvSpPr>
          <p:spPr>
            <a:xfrm>
              <a:off x="629400" y="2086253"/>
              <a:ext cx="3123862" cy="759600"/>
            </a:xfrm>
            <a:prstGeom prst="rect">
              <a:avLst/>
            </a:prstGeom>
            <a:noFill/>
            <a:ln cap="rnd">
              <a:noFill/>
            </a:ln>
          </p:spPr>
          <p:txBody>
            <a:bodyPr wrap="square" lIns="0" tIns="0" rIns="0" bIns="0" rtlCol="0" anchor="b" anchorCtr="0">
              <a:noAutofit/>
            </a:bodyPr>
            <a:lstStyle/>
            <a:p>
              <a:pPr marL="0" lvl="3"/>
              <a:r>
                <a:rPr lang="ja-JP" altLang="en-US" sz="1600" dirty="0">
                  <a:solidFill>
                    <a:schemeClr val="tx2"/>
                  </a:solidFill>
                  <a:latin typeface="Meiryo UI" panose="020B0604030504040204" pitchFamily="50" charset="-128"/>
                  <a:ea typeface="Meiryo UI" panose="020B0604030504040204" pitchFamily="50" charset="-128"/>
                </a:rPr>
                <a:t>（例３）事業の継続性確保の取組</a:t>
              </a:r>
              <a:endParaRPr lang="en-US" sz="1600" dirty="0">
                <a:solidFill>
                  <a:schemeClr val="tx2"/>
                </a:solidFill>
                <a:latin typeface="Meiryo UI" panose="020B0604030504040204" pitchFamily="50" charset="-128"/>
                <a:ea typeface="Meiryo UI" panose="020B0604030504040204" pitchFamily="50" charset="-128"/>
              </a:endParaRPr>
            </a:p>
          </p:txBody>
        </p:sp>
        <p:cxnSp>
          <p:nvCxnSpPr>
            <p:cNvPr id="19" name="Straight Connector 86">
              <a:extLst>
                <a:ext uri="{FF2B5EF4-FFF2-40B4-BE49-F238E27FC236}">
                  <a16:creationId xmlns:a16="http://schemas.microsoft.com/office/drawing/2014/main" id="{173D6ACB-E6F0-4140-922C-D4D6CBE94691}"/>
                </a:ext>
              </a:extLst>
            </p:cNvPr>
            <p:cNvCxnSpPr/>
            <p:nvPr/>
          </p:nvCxnSpPr>
          <p:spPr>
            <a:xfrm>
              <a:off x="627321" y="2840761"/>
              <a:ext cx="312594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20" name="ee4pContent3">
            <a:extLst>
              <a:ext uri="{FF2B5EF4-FFF2-40B4-BE49-F238E27FC236}">
                <a16:creationId xmlns:a16="http://schemas.microsoft.com/office/drawing/2014/main" id="{3D8FEA42-F236-4785-AEA3-877E079652FC}"/>
              </a:ext>
            </a:extLst>
          </p:cNvPr>
          <p:cNvSpPr txBox="1"/>
          <p:nvPr/>
        </p:nvSpPr>
        <p:spPr>
          <a:xfrm>
            <a:off x="6257127" y="3976752"/>
            <a:ext cx="5658054" cy="824488"/>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en-US" altLang="ja-JP" sz="1400" dirty="0">
                <a:latin typeface="Meiryo UI" panose="020B0604030504040204" pitchFamily="50" charset="-128"/>
                <a:ea typeface="Meiryo UI" panose="020B0604030504040204" pitchFamily="50" charset="-128"/>
              </a:rPr>
              <a:t>XXX</a:t>
            </a:r>
          </a:p>
          <a:p>
            <a:pPr marL="108000" lvl="1" indent="0">
              <a:buSzPct val="100000"/>
              <a:buNone/>
            </a:pPr>
            <a:r>
              <a:rPr lang="ja-JP" altLang="en-US" sz="1400" dirty="0">
                <a:latin typeface="Meiryo UI" panose="020B0604030504040204" pitchFamily="50" charset="-128"/>
                <a:ea typeface="Meiryo UI" panose="020B0604030504040204" pitchFamily="50" charset="-128"/>
              </a:rPr>
              <a:t>（経営層が交代する場合にも事業が継続して実施されるよう、後継者の育成・選別等の際に当該事業を関連づける等、着実な引き継ぎを行うか）</a:t>
            </a:r>
            <a:endParaRPr lang="en-US" altLang="ja-JP" sz="1400" dirty="0">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08BC7600-13F7-636E-2A15-7EE1FADF7858}"/>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必須</a:t>
            </a:r>
          </a:p>
        </p:txBody>
      </p:sp>
    </p:spTree>
    <p:extLst>
      <p:ext uri="{BB962C8B-B14F-4D97-AF65-F5344CB8AC3E}">
        <p14:creationId xmlns:p14="http://schemas.microsoft.com/office/powerpoint/2010/main" val="40562330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Group 81">
            <a:extLst>
              <a:ext uri="{FF2B5EF4-FFF2-40B4-BE49-F238E27FC236}">
                <a16:creationId xmlns:a16="http://schemas.microsoft.com/office/drawing/2014/main" id="{30F33F95-6DE3-450C-AF5B-9C7A17672695}"/>
              </a:ext>
            </a:extLst>
          </p:cNvPr>
          <p:cNvGrpSpPr/>
          <p:nvPr/>
        </p:nvGrpSpPr>
        <p:grpSpPr>
          <a:xfrm>
            <a:off x="320663" y="1726016"/>
            <a:ext cx="4513075" cy="288894"/>
            <a:chOff x="627321" y="2086253"/>
            <a:chExt cx="3125941" cy="759600"/>
          </a:xfrm>
        </p:grpSpPr>
        <p:sp>
          <p:nvSpPr>
            <p:cNvPr id="83" name="ee4pHeader1">
              <a:extLst>
                <a:ext uri="{FF2B5EF4-FFF2-40B4-BE49-F238E27FC236}">
                  <a16:creationId xmlns:a16="http://schemas.microsoft.com/office/drawing/2014/main" id="{48B89FDA-E844-4A84-8624-9AA518243AC0}"/>
                </a:ext>
              </a:extLst>
            </p:cNvPr>
            <p:cNvSpPr txBox="1"/>
            <p:nvPr/>
          </p:nvSpPr>
          <p:spPr>
            <a:xfrm>
              <a:off x="629400" y="2086253"/>
              <a:ext cx="3123862" cy="759600"/>
            </a:xfrm>
            <a:prstGeom prst="rect">
              <a:avLst/>
            </a:prstGeom>
            <a:noFill/>
            <a:ln cap="rnd">
              <a:noFill/>
            </a:ln>
          </p:spPr>
          <p:txBody>
            <a:bodyPr wrap="square" lIns="0" tIns="0" rIns="0" bIns="0" rtlCol="0" anchor="b" anchorCtr="0">
              <a:noAutofit/>
            </a:bodyPr>
            <a:lstStyle/>
            <a:p>
              <a:pPr marL="0" lvl="3"/>
              <a:r>
                <a:rPr lang="ja-JP" altLang="en-US" sz="1600" dirty="0">
                  <a:solidFill>
                    <a:schemeClr val="tx2"/>
                  </a:solidFill>
                  <a:latin typeface="Meiryo UI" panose="020B0604030504040204" pitchFamily="50" charset="-128"/>
                  <a:ea typeface="Meiryo UI" panose="020B0604030504040204" pitchFamily="50" charset="-128"/>
                </a:rPr>
                <a:t>（例）経営資源の投入方針</a:t>
              </a:r>
              <a:endParaRPr lang="en-US" sz="1600" dirty="0">
                <a:solidFill>
                  <a:schemeClr val="tx2"/>
                </a:solidFill>
                <a:latin typeface="Meiryo UI" panose="020B0604030504040204" pitchFamily="50" charset="-128"/>
                <a:ea typeface="Meiryo UI" panose="020B0604030504040204" pitchFamily="50" charset="-128"/>
              </a:endParaRPr>
            </a:p>
          </p:txBody>
        </p:sp>
        <p:cxnSp>
          <p:nvCxnSpPr>
            <p:cNvPr id="84" name="Straight Connector 83">
              <a:extLst>
                <a:ext uri="{FF2B5EF4-FFF2-40B4-BE49-F238E27FC236}">
                  <a16:creationId xmlns:a16="http://schemas.microsoft.com/office/drawing/2014/main" id="{A8023DAF-5AFC-4CFE-BA7D-0A6AFFC6F7B5}"/>
                </a:ext>
              </a:extLst>
            </p:cNvPr>
            <p:cNvCxnSpPr/>
            <p:nvPr/>
          </p:nvCxnSpPr>
          <p:spPr>
            <a:xfrm>
              <a:off x="627321" y="2840761"/>
              <a:ext cx="312594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41" name="Title 1">
            <a:extLst>
              <a:ext uri="{FF2B5EF4-FFF2-40B4-BE49-F238E27FC236}">
                <a16:creationId xmlns:a16="http://schemas.microsoft.com/office/drawing/2014/main" id="{B499A355-902C-42CC-9705-CDF33A20FC22}"/>
              </a:ext>
            </a:extLst>
          </p:cNvPr>
          <p:cNvSpPr txBox="1">
            <a:spLocks/>
          </p:cNvSpPr>
          <p:nvPr/>
        </p:nvSpPr>
        <p:spPr>
          <a:xfrm>
            <a:off x="328302" y="605670"/>
            <a:ext cx="11246652"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機動的に経営資源を投入し、製品の生産による企業価値向上に繋ぐ組織体制を整備</a:t>
            </a:r>
            <a:endParaRPr kumimoji="1" lang="en-US" strike="sngStrike" dirty="0">
              <a:solidFill>
                <a:srgbClr val="FF0000"/>
              </a:solidFill>
            </a:endParaRPr>
          </a:p>
        </p:txBody>
      </p:sp>
      <p:sp>
        <p:nvSpPr>
          <p:cNvPr id="43" name="ee4pContent1">
            <a:extLst>
              <a:ext uri="{FF2B5EF4-FFF2-40B4-BE49-F238E27FC236}">
                <a16:creationId xmlns:a16="http://schemas.microsoft.com/office/drawing/2014/main" id="{1AC60B41-6D7C-43C2-B5AE-DF313F8C2BD2}"/>
              </a:ext>
            </a:extLst>
          </p:cNvPr>
          <p:cNvSpPr txBox="1"/>
          <p:nvPr/>
        </p:nvSpPr>
        <p:spPr>
          <a:xfrm>
            <a:off x="570000" y="1147243"/>
            <a:ext cx="11052000" cy="504000"/>
          </a:xfrm>
          <a:prstGeom prst="rect">
            <a:avLst/>
          </a:prstGeom>
          <a:solidFill>
            <a:schemeClr val="bg1">
              <a:lumMod val="75000"/>
            </a:schemeClr>
          </a:solidFill>
          <a:ln w="9525" cap="rnd" cmpd="sng" algn="ctr">
            <a:noFill/>
            <a:prstDash val="solid"/>
            <a:round/>
            <a:headEnd type="none" w="med" len="med"/>
            <a:tailEnd type="none" w="med" len="med"/>
          </a:ln>
        </p:spPr>
        <p:txBody>
          <a:bodyPr vert="horz" wrap="square" lIns="0" tIns="0" rIns="0" bIns="0" rtlCol="0" anchor="ctr">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108000" lvl="1" indent="0">
              <a:buSzPct val="100000"/>
              <a:buNone/>
            </a:pPr>
            <a:r>
              <a:rPr lang="ja-JP" altLang="en-US" sz="1400" dirty="0">
                <a:latin typeface="Meiryo UI" panose="020B0604030504040204" pitchFamily="50" charset="-128"/>
                <a:ea typeface="Meiryo UI" panose="020B0604030504040204" pitchFamily="50" charset="-128"/>
                <a:cs typeface="ＭＳ 明朝" panose="02020609040205080304" pitchFamily="17" charset="-128"/>
              </a:rPr>
              <a:t>目標達成に必要な事業推進体制を整備するための具体的取組内容を記載すること</a:t>
            </a:r>
            <a:endParaRPr lang="en-US" altLang="ja-JP" sz="1400" dirty="0">
              <a:latin typeface="Meiryo UI" panose="020B0604030504040204" pitchFamily="50" charset="-128"/>
              <a:ea typeface="Meiryo UI" panose="020B0604030504040204" pitchFamily="50" charset="-128"/>
              <a:cs typeface="ＭＳ 明朝" panose="02020609040205080304" pitchFamily="17" charset="-128"/>
            </a:endParaRPr>
          </a:p>
          <a:p>
            <a:pPr marL="108000" lvl="1" indent="0">
              <a:buSzPct val="100000"/>
              <a:buNone/>
            </a:pPr>
            <a:r>
              <a:rPr lang="ja-JP" altLang="en-US" sz="1400" dirty="0">
                <a:latin typeface="Meiryo UI" panose="020B0604030504040204" pitchFamily="50" charset="-128"/>
                <a:ea typeface="Meiryo UI" panose="020B0604030504040204" pitchFamily="50" charset="-128"/>
                <a:cs typeface="ＭＳ 明朝" panose="02020609040205080304" pitchFamily="17" charset="-128"/>
              </a:rPr>
              <a:t>　</a:t>
            </a:r>
            <a:r>
              <a:rPr lang="en-US" altLang="ja-JP" sz="1400" dirty="0">
                <a:latin typeface="Meiryo UI" panose="020B0604030504040204" pitchFamily="50" charset="-128"/>
                <a:ea typeface="Meiryo UI" panose="020B0604030504040204" pitchFamily="50" charset="-128"/>
                <a:cs typeface="ＭＳ 明朝" panose="02020609040205080304" pitchFamily="17" charset="-128"/>
              </a:rPr>
              <a:t>※</a:t>
            </a:r>
            <a:r>
              <a:rPr lang="ja-JP" altLang="en-US" sz="1400" dirty="0">
                <a:latin typeface="Meiryo UI" panose="020B0604030504040204" pitchFamily="50" charset="-128"/>
                <a:ea typeface="Meiryo UI" panose="020B0604030504040204" pitchFamily="50" charset="-128"/>
                <a:cs typeface="ＭＳ 明朝" panose="02020609040205080304" pitchFamily="17" charset="-128"/>
              </a:rPr>
              <a:t>以下に示した項目はあくまで例示であり、個社の事情に即して、記載内容を整理してください</a:t>
            </a:r>
          </a:p>
        </p:txBody>
      </p:sp>
      <p:sp>
        <p:nvSpPr>
          <p:cNvPr id="44" name="Title 1">
            <a:extLst>
              <a:ext uri="{FF2B5EF4-FFF2-40B4-BE49-F238E27FC236}">
                <a16:creationId xmlns:a16="http://schemas.microsoft.com/office/drawing/2014/main" id="{426670C7-DD15-4875-8163-0027E982533D}"/>
              </a:ext>
            </a:extLst>
          </p:cNvPr>
          <p:cNvSpPr txBox="1">
            <a:spLocks/>
          </p:cNvSpPr>
          <p:nvPr/>
        </p:nvSpPr>
        <p:spPr>
          <a:xfrm>
            <a:off x="148856" y="171450"/>
            <a:ext cx="11879999"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4</a:t>
            </a:r>
            <a:r>
              <a:rPr lang="ja-JP" altLang="en-US" sz="2000" dirty="0"/>
              <a:t>．経営層のコミット／</a:t>
            </a:r>
            <a:r>
              <a:rPr kumimoji="1" lang="ja-JP" altLang="en-US" sz="2000" dirty="0"/>
              <a:t>（</a:t>
            </a:r>
            <a:r>
              <a:rPr kumimoji="1" lang="en-US" altLang="ja-JP" sz="2000" dirty="0"/>
              <a:t>3</a:t>
            </a:r>
            <a:r>
              <a:rPr kumimoji="1" lang="ja-JP" altLang="en-US" sz="2000" dirty="0"/>
              <a:t>）事業推進体制の確保</a:t>
            </a:r>
            <a:endParaRPr kumimoji="1" lang="en-US" sz="2000" dirty="0"/>
          </a:p>
        </p:txBody>
      </p:sp>
      <p:sp>
        <p:nvSpPr>
          <p:cNvPr id="38" name="ee4pContent3">
            <a:extLst>
              <a:ext uri="{FF2B5EF4-FFF2-40B4-BE49-F238E27FC236}">
                <a16:creationId xmlns:a16="http://schemas.microsoft.com/office/drawing/2014/main" id="{3D8FEA42-F236-4785-AEA3-877E079652FC}"/>
              </a:ext>
            </a:extLst>
          </p:cNvPr>
          <p:cNvSpPr txBox="1"/>
          <p:nvPr/>
        </p:nvSpPr>
        <p:spPr>
          <a:xfrm>
            <a:off x="250415" y="1935887"/>
            <a:ext cx="5544000" cy="4784416"/>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358775" lvl="2" indent="-179388">
              <a:buSzPct val="100000"/>
              <a:buFont typeface="Arial" panose="020B0604020202020204" pitchFamily="34" charset="0"/>
              <a:buChar char="•"/>
            </a:pPr>
            <a:endParaRPr kumimoji="1" lang="en-US" altLang="ja-JP" sz="1400" dirty="0">
              <a:latin typeface="Meiryo UI" panose="020B0604030504040204" pitchFamily="50" charset="-128"/>
              <a:ea typeface="Meiryo UI" panose="020B0604030504040204" pitchFamily="50" charset="-128"/>
            </a:endParaRPr>
          </a:p>
          <a:p>
            <a:pPr lvl="1">
              <a:buSzPct val="100000"/>
            </a:pPr>
            <a:r>
              <a:rPr kumimoji="1" lang="ja-JP" altLang="en-US" sz="1400" dirty="0">
                <a:latin typeface="Meiryo UI" panose="020B0604030504040204" pitchFamily="50" charset="-128"/>
                <a:ea typeface="Meiryo UI" panose="020B0604030504040204" pitchFamily="50" charset="-128"/>
              </a:rPr>
              <a:t>全社事業ポートフォリオにおける本事業への人材・設備・資金の投入方針</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（中長期的な企業価値向上に向けた事業ポートフォリオの中で、本事業への経営資源配分をどのように位置づけ、統合報告等で示しているか）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（どのような人材を採用または配置転換により何名程度確保するか）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（既存・新規の設備・土地をどのように確保・活用するか）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（国費負担以外で、何に対してどの程度の資金を投じる予定か）</a:t>
            </a:r>
            <a:endParaRPr kumimoji="1" lang="en-US" altLang="ja-JP" sz="1400" dirty="0">
              <a:latin typeface="Meiryo UI" panose="020B0604030504040204" pitchFamily="50" charset="-128"/>
              <a:ea typeface="Meiryo UI" panose="020B0604030504040204" pitchFamily="50" charset="-128"/>
            </a:endParaRPr>
          </a:p>
          <a:p>
            <a:pPr lvl="2">
              <a:buSzPct val="100000"/>
            </a:pPr>
            <a:endParaRPr kumimoji="1" lang="en-US" altLang="ja-JP" sz="1400" dirty="0">
              <a:latin typeface="Meiryo UI" panose="020B0604030504040204" pitchFamily="50" charset="-128"/>
              <a:ea typeface="Meiryo UI" panose="020B0604030504040204" pitchFamily="50" charset="-128"/>
            </a:endParaRPr>
          </a:p>
          <a:p>
            <a:pPr marL="432000" lvl="2" indent="0">
              <a:buSzPct val="100000"/>
              <a:buNone/>
            </a:pPr>
            <a:endParaRPr kumimoji="1" lang="en-US" altLang="ja-JP" sz="1400" dirty="0">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658EB65F-C302-6150-792D-90E386478876}"/>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必須</a:t>
            </a:r>
          </a:p>
        </p:txBody>
      </p:sp>
      <p:sp>
        <p:nvSpPr>
          <p:cNvPr id="2" name="ee4pContent3">
            <a:extLst>
              <a:ext uri="{FF2B5EF4-FFF2-40B4-BE49-F238E27FC236}">
                <a16:creationId xmlns:a16="http://schemas.microsoft.com/office/drawing/2014/main" id="{D5B273B9-2371-E83D-4713-70028E884529}"/>
              </a:ext>
            </a:extLst>
          </p:cNvPr>
          <p:cNvSpPr txBox="1"/>
          <p:nvPr/>
        </p:nvSpPr>
        <p:spPr>
          <a:xfrm>
            <a:off x="6019530" y="1935887"/>
            <a:ext cx="5544000" cy="4784416"/>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2">
              <a:buSzPct val="100000"/>
            </a:pPr>
            <a:endParaRPr kumimoji="1" lang="en-US" altLang="ja-JP" sz="1400" dirty="0">
              <a:latin typeface="Meiryo UI" panose="020B0604030504040204" pitchFamily="50" charset="-128"/>
              <a:ea typeface="Meiryo UI" panose="020B0604030504040204" pitchFamily="50" charset="-128"/>
            </a:endParaRPr>
          </a:p>
          <a:p>
            <a:pPr lvl="1">
              <a:buSzPct val="100000"/>
            </a:pPr>
            <a:r>
              <a:rPr kumimoji="1" lang="ja-JP" altLang="en-US" sz="1400" dirty="0">
                <a:latin typeface="Meiryo UI" panose="020B0604030504040204" pitchFamily="50" charset="-128"/>
                <a:ea typeface="Meiryo UI" panose="020B0604030504040204" pitchFamily="50" charset="-128"/>
              </a:rPr>
              <a:t>機動的な経営資源投入、実施体制の柔軟性確保</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（事業の進捗や環境変化を踏まえ、事業体制や手法等の見直し、追加的な資源投入等を行う準備・体制（現場への権限委譲等）があるか）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（社内や部門内の経営資源に拘らず、目標達成に必要であれば、躊躇なく外部リソースを活用する用意があるか）</a:t>
            </a:r>
            <a:endParaRPr kumimoji="1" lang="en-US" altLang="ja-JP" sz="1400" dirty="0">
              <a:latin typeface="Meiryo UI" panose="020B0604030504040204" pitchFamily="50" charset="-128"/>
              <a:ea typeface="Meiryo UI" panose="020B0604030504040204" pitchFamily="50" charset="-128"/>
            </a:endParaRPr>
          </a:p>
        </p:txBody>
      </p:sp>
      <p:cxnSp>
        <p:nvCxnSpPr>
          <p:cNvPr id="3" name="直線コネクタ 2">
            <a:extLst>
              <a:ext uri="{FF2B5EF4-FFF2-40B4-BE49-F238E27FC236}">
                <a16:creationId xmlns:a16="http://schemas.microsoft.com/office/drawing/2014/main" id="{CDAAE90E-26D4-A16B-C3DB-2A93DAF2E9DB}"/>
              </a:ext>
            </a:extLst>
          </p:cNvPr>
          <p:cNvCxnSpPr>
            <a:cxnSpLocks/>
          </p:cNvCxnSpPr>
          <p:nvPr/>
        </p:nvCxnSpPr>
        <p:spPr>
          <a:xfrm flipV="1">
            <a:off x="156000" y="1031748"/>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68432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1">
            <a:extLst>
              <a:ext uri="{FF2B5EF4-FFF2-40B4-BE49-F238E27FC236}">
                <a16:creationId xmlns:a16="http://schemas.microsoft.com/office/drawing/2014/main" id="{B499A355-902C-42CC-9705-CDF33A20FC22}"/>
              </a:ext>
            </a:extLst>
          </p:cNvPr>
          <p:cNvSpPr txBox="1">
            <a:spLocks/>
          </p:cNvSpPr>
          <p:nvPr/>
        </p:nvSpPr>
        <p:spPr>
          <a:xfrm>
            <a:off x="328301" y="605670"/>
            <a:ext cx="11516955" cy="3323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kumimoji="1" lang="ja-JP" altLang="en-US" dirty="0">
                <a:solidFill>
                  <a:schemeClr val="tx1"/>
                </a:solidFill>
              </a:rPr>
              <a:t>経営戦略の中核に○○事業を位置づけ、企業価値向上とステークホルダーとの対話を推進</a:t>
            </a:r>
            <a:endParaRPr kumimoji="1" lang="en-US" dirty="0">
              <a:solidFill>
                <a:schemeClr val="tx1"/>
              </a:solidFill>
            </a:endParaRPr>
          </a:p>
        </p:txBody>
      </p:sp>
      <p:sp>
        <p:nvSpPr>
          <p:cNvPr id="43" name="ee4pContent1">
            <a:extLst>
              <a:ext uri="{FF2B5EF4-FFF2-40B4-BE49-F238E27FC236}">
                <a16:creationId xmlns:a16="http://schemas.microsoft.com/office/drawing/2014/main" id="{1AC60B41-6D7C-43C2-B5AE-DF313F8C2BD2}"/>
              </a:ext>
            </a:extLst>
          </p:cNvPr>
          <p:cNvSpPr txBox="1"/>
          <p:nvPr/>
        </p:nvSpPr>
        <p:spPr>
          <a:xfrm>
            <a:off x="570000" y="1147243"/>
            <a:ext cx="11052000" cy="684000"/>
          </a:xfrm>
          <a:prstGeom prst="rect">
            <a:avLst/>
          </a:prstGeom>
          <a:solidFill>
            <a:schemeClr val="bg1">
              <a:lumMod val="75000"/>
            </a:schemeClr>
          </a:solidFill>
          <a:ln w="9525" cap="rnd" cmpd="sng" algn="ctr">
            <a:noFill/>
            <a:prstDash val="solid"/>
            <a:round/>
            <a:headEnd type="none" w="med" len="med"/>
            <a:tailEnd type="none" w="med" len="med"/>
          </a:ln>
        </p:spPr>
        <p:txBody>
          <a:bodyPr vert="horz" wrap="square" lIns="0" tIns="0" rIns="0" bIns="0" rtlCol="0" anchor="ctr">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108000" lvl="1" indent="0">
              <a:buSzPct val="100000"/>
              <a:buNone/>
            </a:pPr>
            <a:r>
              <a:rPr lang="ja-JP" altLang="en-US" sz="1400" dirty="0">
                <a:latin typeface="Meiryo UI" panose="020B0604030504040204" pitchFamily="50" charset="-128"/>
                <a:ea typeface="Meiryo UI" panose="020B0604030504040204" pitchFamily="50" charset="-128"/>
                <a:cs typeface="ＭＳ 明朝" panose="02020609040205080304" pitchFamily="17" charset="-128"/>
              </a:rPr>
              <a:t>事業の経営課題としての優先度と中長期的な企業価値向上に向けた取組を示すため、具体的取組内容を記載すること。その際、</a:t>
            </a:r>
            <a:r>
              <a:rPr lang="ja-JP" altLang="en-US" sz="1400" b="1" u="sng" dirty="0">
                <a:latin typeface="Meiryo UI" panose="020B0604030504040204" pitchFamily="50" charset="-128"/>
                <a:ea typeface="Meiryo UI" panose="020B0604030504040204" pitchFamily="50" charset="-128"/>
              </a:rPr>
              <a:t>必ず</a:t>
            </a:r>
            <a:r>
              <a:rPr lang="en-US" altLang="ja-JP" sz="1400" b="1" u="sng" dirty="0">
                <a:latin typeface="Meiryo UI" panose="020B0604030504040204" pitchFamily="50" charset="-128"/>
                <a:ea typeface="Meiryo UI" panose="020B0604030504040204" pitchFamily="50" charset="-128"/>
              </a:rPr>
              <a:t>2030</a:t>
            </a:r>
            <a:r>
              <a:rPr lang="ja-JP" altLang="en-US" sz="1400" b="1" u="sng" dirty="0">
                <a:latin typeface="Meiryo UI" panose="020B0604030504040204" pitchFamily="50" charset="-128"/>
                <a:ea typeface="Meiryo UI" panose="020B0604030504040204" pitchFamily="50" charset="-128"/>
              </a:rPr>
              <a:t>年に向けた</a:t>
            </a:r>
            <a:br>
              <a:rPr lang="en-US" altLang="ja-JP" sz="1400" b="1" u="sng">
                <a:latin typeface="Meiryo UI" panose="020B0604030504040204" pitchFamily="50" charset="-128"/>
                <a:ea typeface="Meiryo UI" panose="020B0604030504040204" pitchFamily="50" charset="-128"/>
              </a:rPr>
            </a:br>
            <a:r>
              <a:rPr lang="ja-JP" altLang="en-US" sz="1400" b="1" u="sng">
                <a:latin typeface="Meiryo UI" panose="020B0604030504040204" pitchFamily="50" charset="-128"/>
                <a:ea typeface="Meiryo UI" panose="020B0604030504040204" pitchFamily="50" charset="-128"/>
              </a:rPr>
              <a:t>製造能力等に関する野心的な目標を対外的に掲げていることがわかるように記載すること</a:t>
            </a:r>
            <a:r>
              <a:rPr kumimoji="0"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a:t>
            </a:r>
            <a:r>
              <a:rPr kumimoji="0"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1.</a:t>
            </a:r>
            <a:r>
              <a:rPr kumimoji="0"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a:t>
            </a:r>
            <a:r>
              <a:rPr kumimoji="0"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8</a:t>
            </a:r>
            <a:r>
              <a:rPr kumimoji="0"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a:t>
            </a:r>
            <a:r>
              <a:rPr kumimoji="0"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KPI</a:t>
            </a:r>
            <a:r>
              <a:rPr kumimoji="0"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の目標達成に向けた計画参照）</a:t>
            </a:r>
            <a:endParaRPr lang="en-US" altLang="ja-JP" sz="1400" dirty="0">
              <a:latin typeface="Meiryo UI" panose="020B0604030504040204" pitchFamily="50" charset="-128"/>
              <a:ea typeface="Meiryo UI" panose="020B0604030504040204" pitchFamily="50" charset="-128"/>
              <a:cs typeface="ＭＳ 明朝" panose="02020609040205080304" pitchFamily="17" charset="-128"/>
            </a:endParaRPr>
          </a:p>
          <a:p>
            <a:pPr marL="108000" lvl="1" indent="0">
              <a:buSzPct val="100000"/>
              <a:buNone/>
            </a:pPr>
            <a:r>
              <a:rPr lang="ja-JP" altLang="en-US" sz="1400" dirty="0">
                <a:latin typeface="Meiryo UI" panose="020B0604030504040204" pitchFamily="50" charset="-128"/>
                <a:ea typeface="Meiryo UI" panose="020B0604030504040204" pitchFamily="50" charset="-128"/>
                <a:cs typeface="ＭＳ 明朝" panose="02020609040205080304" pitchFamily="17" charset="-128"/>
              </a:rPr>
              <a:t>　</a:t>
            </a:r>
            <a:r>
              <a:rPr lang="en-US" altLang="ja-JP" sz="1400" dirty="0">
                <a:latin typeface="Meiryo UI" panose="020B0604030504040204" pitchFamily="50" charset="-128"/>
                <a:ea typeface="Meiryo UI" panose="020B0604030504040204" pitchFamily="50" charset="-128"/>
                <a:cs typeface="ＭＳ 明朝" panose="02020609040205080304" pitchFamily="17" charset="-128"/>
              </a:rPr>
              <a:t>※</a:t>
            </a:r>
            <a:r>
              <a:rPr lang="ja-JP" altLang="en-US" sz="1400" dirty="0">
                <a:latin typeface="Meiryo UI" panose="020B0604030504040204" pitchFamily="50" charset="-128"/>
                <a:ea typeface="Meiryo UI" panose="020B0604030504040204" pitchFamily="50" charset="-128"/>
                <a:cs typeface="ＭＳ 明朝" panose="02020609040205080304" pitchFamily="17" charset="-128"/>
              </a:rPr>
              <a:t>以下に示した項目はあくまで例示であり、個社の事情に即して、記載内容を整理してください</a:t>
            </a:r>
          </a:p>
        </p:txBody>
      </p:sp>
      <p:sp>
        <p:nvSpPr>
          <p:cNvPr id="44" name="Title 1">
            <a:extLst>
              <a:ext uri="{FF2B5EF4-FFF2-40B4-BE49-F238E27FC236}">
                <a16:creationId xmlns:a16="http://schemas.microsoft.com/office/drawing/2014/main" id="{426670C7-DD15-4875-8163-0027E982533D}"/>
              </a:ext>
            </a:extLst>
          </p:cNvPr>
          <p:cNvSpPr txBox="1">
            <a:spLocks/>
          </p:cNvSpPr>
          <p:nvPr/>
        </p:nvSpPr>
        <p:spPr>
          <a:xfrm>
            <a:off x="148856" y="171450"/>
            <a:ext cx="11879999" cy="2769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kern="1200">
                <a:solidFill>
                  <a:schemeClr val="tx2"/>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r>
              <a:rPr lang="en-US" altLang="ja-JP" sz="2000" dirty="0"/>
              <a:t>4</a:t>
            </a:r>
            <a:r>
              <a:rPr lang="ja-JP" altLang="en-US" sz="2000" dirty="0"/>
              <a:t>．経営層のコミット／</a:t>
            </a:r>
            <a:r>
              <a:rPr kumimoji="1" lang="ja-JP" altLang="en-US" sz="2000" dirty="0"/>
              <a:t>（</a:t>
            </a:r>
            <a:r>
              <a:rPr kumimoji="1" lang="en-US" altLang="ja-JP" sz="2000" dirty="0"/>
              <a:t>4</a:t>
            </a:r>
            <a:r>
              <a:rPr kumimoji="1" lang="ja-JP" altLang="en-US" sz="2000" dirty="0"/>
              <a:t>）経営戦略における事業の位置づけ</a:t>
            </a:r>
            <a:endParaRPr kumimoji="1" lang="en-US" sz="2000" dirty="0"/>
          </a:p>
        </p:txBody>
      </p:sp>
      <p:grpSp>
        <p:nvGrpSpPr>
          <p:cNvPr id="6" name="グループ化 5">
            <a:extLst>
              <a:ext uri="{FF2B5EF4-FFF2-40B4-BE49-F238E27FC236}">
                <a16:creationId xmlns:a16="http://schemas.microsoft.com/office/drawing/2014/main" id="{DA5A8584-802C-E063-C320-4150D49C852C}"/>
              </a:ext>
            </a:extLst>
          </p:cNvPr>
          <p:cNvGrpSpPr/>
          <p:nvPr/>
        </p:nvGrpSpPr>
        <p:grpSpPr>
          <a:xfrm>
            <a:off x="303342" y="1819978"/>
            <a:ext cx="11651262" cy="5096507"/>
            <a:chOff x="259940" y="1672181"/>
            <a:chExt cx="11651262" cy="5096507"/>
          </a:xfrm>
        </p:grpSpPr>
        <p:grpSp>
          <p:nvGrpSpPr>
            <p:cNvPr id="82" name="Group 81">
              <a:extLst>
                <a:ext uri="{FF2B5EF4-FFF2-40B4-BE49-F238E27FC236}">
                  <a16:creationId xmlns:a16="http://schemas.microsoft.com/office/drawing/2014/main" id="{30F33F95-6DE3-450C-AF5B-9C7A17672695}"/>
                </a:ext>
              </a:extLst>
            </p:cNvPr>
            <p:cNvGrpSpPr/>
            <p:nvPr/>
          </p:nvGrpSpPr>
          <p:grpSpPr>
            <a:xfrm>
              <a:off x="320663" y="1678197"/>
              <a:ext cx="4513075" cy="288894"/>
              <a:chOff x="627321" y="2086253"/>
              <a:chExt cx="3125941" cy="759600"/>
            </a:xfrm>
          </p:grpSpPr>
          <p:sp>
            <p:nvSpPr>
              <p:cNvPr id="83" name="ee4pHeader1">
                <a:extLst>
                  <a:ext uri="{FF2B5EF4-FFF2-40B4-BE49-F238E27FC236}">
                    <a16:creationId xmlns:a16="http://schemas.microsoft.com/office/drawing/2014/main" id="{48B89FDA-E844-4A84-8624-9AA518243AC0}"/>
                  </a:ext>
                </a:extLst>
              </p:cNvPr>
              <p:cNvSpPr txBox="1"/>
              <p:nvPr/>
            </p:nvSpPr>
            <p:spPr>
              <a:xfrm>
                <a:off x="629400" y="2086253"/>
                <a:ext cx="3123862" cy="759600"/>
              </a:xfrm>
              <a:prstGeom prst="rect">
                <a:avLst/>
              </a:prstGeom>
              <a:noFill/>
              <a:ln cap="rnd">
                <a:noFill/>
              </a:ln>
            </p:spPr>
            <p:txBody>
              <a:bodyPr wrap="square" lIns="0" tIns="0" rIns="0" bIns="0" rtlCol="0" anchor="b" anchorCtr="0">
                <a:noAutofit/>
              </a:bodyPr>
              <a:lstStyle/>
              <a:p>
                <a:pPr marL="0" lvl="3"/>
                <a:r>
                  <a:rPr lang="ja-JP" altLang="en-US" sz="1600" dirty="0">
                    <a:solidFill>
                      <a:schemeClr val="tx2"/>
                    </a:solidFill>
                    <a:latin typeface="Meiryo UI" panose="020B0604030504040204" pitchFamily="50" charset="-128"/>
                    <a:ea typeface="Meiryo UI" panose="020B0604030504040204" pitchFamily="50" charset="-128"/>
                  </a:rPr>
                  <a:t>（例１）取締役会等コーポレート・ガバナンスとの関係</a:t>
                </a:r>
                <a:endParaRPr lang="en-US" sz="1600" dirty="0">
                  <a:solidFill>
                    <a:schemeClr val="tx2"/>
                  </a:solidFill>
                  <a:latin typeface="Meiryo UI" panose="020B0604030504040204" pitchFamily="50" charset="-128"/>
                  <a:ea typeface="Meiryo UI" panose="020B0604030504040204" pitchFamily="50" charset="-128"/>
                </a:endParaRPr>
              </a:p>
            </p:txBody>
          </p:sp>
          <p:cxnSp>
            <p:nvCxnSpPr>
              <p:cNvPr id="84" name="Straight Connector 83">
                <a:extLst>
                  <a:ext uri="{FF2B5EF4-FFF2-40B4-BE49-F238E27FC236}">
                    <a16:creationId xmlns:a16="http://schemas.microsoft.com/office/drawing/2014/main" id="{A8023DAF-5AFC-4CFE-BA7D-0A6AFFC6F7B5}"/>
                  </a:ext>
                </a:extLst>
              </p:cNvPr>
              <p:cNvCxnSpPr/>
              <p:nvPr/>
            </p:nvCxnSpPr>
            <p:spPr>
              <a:xfrm>
                <a:off x="627321" y="2840761"/>
                <a:ext cx="312594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0806E68A-0CDB-4744-95E9-FD76B5E44764}"/>
                </a:ext>
              </a:extLst>
            </p:cNvPr>
            <p:cNvGrpSpPr/>
            <p:nvPr/>
          </p:nvGrpSpPr>
          <p:grpSpPr>
            <a:xfrm>
              <a:off x="6257126" y="1672181"/>
              <a:ext cx="5588131" cy="288894"/>
              <a:chOff x="627321" y="2086256"/>
              <a:chExt cx="3125942" cy="759601"/>
            </a:xfrm>
          </p:grpSpPr>
          <p:sp>
            <p:nvSpPr>
              <p:cNvPr id="86" name="ee4pHeader1">
                <a:extLst>
                  <a:ext uri="{FF2B5EF4-FFF2-40B4-BE49-F238E27FC236}">
                    <a16:creationId xmlns:a16="http://schemas.microsoft.com/office/drawing/2014/main" id="{492DA79C-E077-48C0-B5E8-74C165B4B38C}"/>
                  </a:ext>
                </a:extLst>
              </p:cNvPr>
              <p:cNvSpPr txBox="1"/>
              <p:nvPr/>
            </p:nvSpPr>
            <p:spPr>
              <a:xfrm>
                <a:off x="629401" y="2086256"/>
                <a:ext cx="3123862" cy="759601"/>
              </a:xfrm>
              <a:prstGeom prst="rect">
                <a:avLst/>
              </a:prstGeom>
              <a:noFill/>
              <a:ln cap="rnd">
                <a:noFill/>
              </a:ln>
            </p:spPr>
            <p:txBody>
              <a:bodyPr wrap="square" lIns="0" tIns="0" rIns="0" bIns="0" rtlCol="0" anchor="b" anchorCtr="0">
                <a:noAutofit/>
              </a:bodyPr>
              <a:lstStyle/>
              <a:p>
                <a:pPr marL="0" lvl="3"/>
                <a:r>
                  <a:rPr lang="ja-JP" altLang="en-US" sz="1600" dirty="0">
                    <a:solidFill>
                      <a:schemeClr val="tx2"/>
                    </a:solidFill>
                    <a:latin typeface="Meiryo UI" panose="020B0604030504040204" pitchFamily="50" charset="-128"/>
                    <a:ea typeface="Meiryo UI" panose="020B0604030504040204" pitchFamily="50" charset="-128"/>
                  </a:rPr>
                  <a:t>（例２）ステークホルダーとの対話、情報開示</a:t>
                </a:r>
                <a:endParaRPr lang="en-US" sz="1600" dirty="0">
                  <a:solidFill>
                    <a:schemeClr val="tx2"/>
                  </a:solidFill>
                  <a:latin typeface="Meiryo UI" panose="020B0604030504040204" pitchFamily="50" charset="-128"/>
                  <a:ea typeface="Meiryo UI" panose="020B0604030504040204" pitchFamily="50" charset="-128"/>
                </a:endParaRPr>
              </a:p>
            </p:txBody>
          </p:sp>
          <p:cxnSp>
            <p:nvCxnSpPr>
              <p:cNvPr id="87" name="Straight Connector 86">
                <a:extLst>
                  <a:ext uri="{FF2B5EF4-FFF2-40B4-BE49-F238E27FC236}">
                    <a16:creationId xmlns:a16="http://schemas.microsoft.com/office/drawing/2014/main" id="{173D6ACB-E6F0-4140-922C-D4D6CBE94691}"/>
                  </a:ext>
                </a:extLst>
              </p:cNvPr>
              <p:cNvCxnSpPr/>
              <p:nvPr/>
            </p:nvCxnSpPr>
            <p:spPr>
              <a:xfrm>
                <a:off x="627321" y="2840761"/>
                <a:ext cx="3125941"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grpSp>
        <p:sp>
          <p:nvSpPr>
            <p:cNvPr id="60" name="ee4pContent3">
              <a:extLst>
                <a:ext uri="{FF2B5EF4-FFF2-40B4-BE49-F238E27FC236}">
                  <a16:creationId xmlns:a16="http://schemas.microsoft.com/office/drawing/2014/main" id="{3D8FEA42-F236-4785-AEA3-877E079652FC}"/>
                </a:ext>
              </a:extLst>
            </p:cNvPr>
            <p:cNvSpPr txBox="1"/>
            <p:nvPr/>
          </p:nvSpPr>
          <p:spPr>
            <a:xfrm>
              <a:off x="6187202" y="1992980"/>
              <a:ext cx="5724000" cy="4624962"/>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ja-JP" altLang="en-US" sz="1400" dirty="0">
                  <a:latin typeface="Meiryo UI" panose="020B0604030504040204" pitchFamily="50" charset="-128"/>
                  <a:ea typeface="Meiryo UI" panose="020B0604030504040204" pitchFamily="50" charset="-128"/>
                </a:rPr>
                <a:t>中長期的な企業価値向上に関する情報開示</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（全社的な経営戦略を示す株主・投資家に</a:t>
              </a:r>
              <a:r>
                <a:rPr lang="ja-JP" altLang="en-US" sz="1400" dirty="0">
                  <a:latin typeface="Meiryo UI" panose="020B0604030504040204" pitchFamily="50" charset="-128"/>
                  <a:ea typeface="Meiryo UI" panose="020B0604030504040204" pitchFamily="50" charset="-128"/>
                </a:rPr>
                <a:t>統合報告書等において、どのように事業戦略・計画を明示的に位置づけるか</a:t>
              </a:r>
              <a:r>
                <a:rPr kumimoji="1" lang="ja-JP" altLang="en-US" sz="1400" dirty="0">
                  <a:latin typeface="Meiryo UI" panose="020B0604030504040204" pitchFamily="50" charset="-128"/>
                  <a:ea typeface="Meiryo UI" panose="020B0604030504040204" pitchFamily="50" charset="-128"/>
                </a:rPr>
                <a:t>）</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採択された場合、本</a:t>
              </a:r>
              <a:r>
                <a:rPr lang="zh-TW" altLang="en-US" sz="1400" dirty="0">
                  <a:latin typeface="Meiryo UI" panose="020B0604030504040204" pitchFamily="50" charset="-128"/>
                  <a:ea typeface="Meiryo UI" panose="020B0604030504040204" pitchFamily="50" charset="-128"/>
                </a:rPr>
                <a:t>事業</a:t>
              </a:r>
              <a:r>
                <a:rPr lang="ja-JP" altLang="en-US" sz="1400" dirty="0">
                  <a:latin typeface="Meiryo UI" panose="020B0604030504040204" pitchFamily="50" charset="-128"/>
                  <a:ea typeface="Meiryo UI" panose="020B0604030504040204" pitchFamily="50" charset="-128"/>
                </a:rPr>
                <a:t>の概要や事業の効果（社会的価値等）をリリースや</a:t>
              </a:r>
              <a:r>
                <a:rPr lang="en-US" altLang="ja-JP" sz="1400" dirty="0">
                  <a:latin typeface="Meiryo UI" panose="020B0604030504040204" pitchFamily="50" charset="-128"/>
                  <a:ea typeface="Meiryo UI" panose="020B0604030504040204" pitchFamily="50" charset="-128"/>
                </a:rPr>
                <a:t>IR</a:t>
              </a:r>
              <a:r>
                <a:rPr lang="ja-JP" altLang="en-US" sz="1400" dirty="0">
                  <a:latin typeface="Meiryo UI" panose="020B0604030504040204" pitchFamily="50" charset="-128"/>
                  <a:ea typeface="Meiryo UI" panose="020B0604030504040204" pitchFamily="50" charset="-128"/>
                </a:rPr>
                <a:t>等でどのように幅広く継続的に発信するか）</a:t>
              </a:r>
              <a:endParaRPr lang="en-US" altLang="ja-JP" sz="1400" dirty="0">
                <a:latin typeface="Meiryo UI" panose="020B0604030504040204" pitchFamily="50" charset="-128"/>
                <a:ea typeface="Meiryo UI" panose="020B0604030504040204" pitchFamily="50" charset="-128"/>
              </a:endParaRPr>
            </a:p>
            <a:p>
              <a:pPr marL="432000" lvl="2" indent="0">
                <a:buSzPct val="100000"/>
                <a:buNone/>
              </a:pPr>
              <a:endParaRPr kumimoji="1" lang="en-US" altLang="ja-JP" sz="400" dirty="0">
                <a:latin typeface="Meiryo UI" panose="020B0604030504040204" pitchFamily="50" charset="-128"/>
                <a:ea typeface="Meiryo UI" panose="020B0604030504040204" pitchFamily="50" charset="-128"/>
              </a:endParaRPr>
            </a:p>
            <a:p>
              <a:pPr lvl="1">
                <a:buSzPct val="100000"/>
              </a:pPr>
              <a:r>
                <a:rPr kumimoji="1" lang="ja-JP" altLang="en-US" sz="1400" dirty="0">
                  <a:latin typeface="Meiryo UI" panose="020B0604030504040204" pitchFamily="50" charset="-128"/>
                  <a:ea typeface="Meiryo UI" panose="020B0604030504040204" pitchFamily="50" charset="-128"/>
                </a:rPr>
                <a:t>企業価値向上とステークホルダーとの対話</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事業戦略・計画を経営戦略に位置づけ、どのように持続的な企業価値向上につなげていくか、株主・投資家にどのような財務指標を重視し、目標として位置づけているか。当該財務指標の向上が必要と思われる場合、投資家の期待値を上げ、改善するためにどのような方策をとるのか）</a:t>
              </a:r>
              <a:endParaRPr kumimoji="1" lang="en-US" altLang="ja-JP" sz="1400" dirty="0">
                <a:latin typeface="Meiryo UI" panose="020B0604030504040204" pitchFamily="50" charset="-128"/>
                <a:ea typeface="Meiryo UI" panose="020B0604030504040204" pitchFamily="50" charset="-128"/>
              </a:endParaRPr>
            </a:p>
            <a:p>
              <a:pPr marL="432000" lvl="2" indent="0">
                <a:buSzPct val="100000"/>
                <a:buNone/>
              </a:pPr>
              <a:r>
                <a:rPr lang="ja-JP" altLang="en-US" sz="1400" dirty="0">
                  <a:latin typeface="Meiryo UI" panose="020B0604030504040204" pitchFamily="50" charset="-128"/>
                  <a:ea typeface="Meiryo UI" panose="020B0604030504040204" pitchFamily="50" charset="-128"/>
                </a:rPr>
                <a:t>（事業の見通しや中長期的な企業価値への貢献、リスク等について、株主・投資家や金融機関、取引先、従業員等のステークホルダーとどのように対話するか）</a:t>
              </a:r>
              <a:endParaRPr lang="en-US" altLang="ja-JP" sz="1400" dirty="0">
                <a:latin typeface="Meiryo UI" panose="020B0604030504040204" pitchFamily="50" charset="-128"/>
                <a:ea typeface="Meiryo UI" panose="020B0604030504040204" pitchFamily="50" charset="-128"/>
              </a:endParaRPr>
            </a:p>
            <a:p>
              <a:pPr marL="447675" indent="-447675">
                <a:buNone/>
                <a:defRPr/>
              </a:pPr>
              <a:endParaRPr kumimoji="1" lang="en-US" altLang="ja-JP" sz="9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38" name="ee4pContent3">
              <a:extLst>
                <a:ext uri="{FF2B5EF4-FFF2-40B4-BE49-F238E27FC236}">
                  <a16:creationId xmlns:a16="http://schemas.microsoft.com/office/drawing/2014/main" id="{3D8FEA42-F236-4785-AEA3-877E079652FC}"/>
                </a:ext>
              </a:extLst>
            </p:cNvPr>
            <p:cNvSpPr txBox="1"/>
            <p:nvPr/>
          </p:nvSpPr>
          <p:spPr>
            <a:xfrm>
              <a:off x="259940" y="1984272"/>
              <a:ext cx="5509264" cy="4784416"/>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SzPct val="100000"/>
              </a:pPr>
              <a:r>
                <a:rPr kumimoji="1" lang="ja-JP" altLang="en-US" sz="1400" dirty="0">
                  <a:latin typeface="Meiryo UI" panose="020B0604030504040204" pitchFamily="50" charset="-128"/>
                  <a:ea typeface="Meiryo UI" panose="020B0604030504040204" pitchFamily="50" charset="-128"/>
                </a:rPr>
                <a:t>カーボンニュートラルに向けた全社戦略</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（当該分野の範囲を超えたカーボンニュートラルに向けた取組又はイノベーション推進体制整備等について全社戦略を策定しているか）</a:t>
              </a:r>
              <a:endParaRPr kumimoji="1" lang="en-US" altLang="ja-JP" sz="1400" dirty="0">
                <a:latin typeface="Meiryo UI" panose="020B0604030504040204" pitchFamily="50" charset="-128"/>
                <a:ea typeface="Meiryo UI" panose="020B0604030504040204" pitchFamily="50" charset="-128"/>
              </a:endParaRPr>
            </a:p>
            <a:p>
              <a:pPr marL="108000" lvl="1" indent="0">
                <a:buSzPct val="100000"/>
                <a:buNone/>
              </a:pPr>
              <a:endParaRPr kumimoji="1" lang="en-US" altLang="ja-JP" sz="1400" dirty="0">
                <a:latin typeface="Meiryo UI" panose="020B0604030504040204" pitchFamily="50" charset="-128"/>
                <a:ea typeface="Meiryo UI" panose="020B0604030504040204" pitchFamily="50" charset="-128"/>
              </a:endParaRPr>
            </a:p>
            <a:p>
              <a:pPr lvl="1">
                <a:buSzPct val="100000"/>
              </a:pPr>
              <a:r>
                <a:rPr kumimoji="1" lang="ja-JP" altLang="en-US" sz="1400" dirty="0">
                  <a:latin typeface="Meiryo UI" panose="020B0604030504040204" pitchFamily="50" charset="-128"/>
                  <a:ea typeface="Meiryo UI" panose="020B0604030504040204" pitchFamily="50" charset="-128"/>
                </a:rPr>
                <a:t>経営戦略への位置づけ、事業戦略・事業計画の決議・変更</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a:t>
              </a:r>
              <a:r>
                <a:rPr kumimoji="1" lang="en-US" altLang="ja-JP" sz="1400" dirty="0">
                  <a:latin typeface="Meiryo UI" panose="020B0604030504040204" pitchFamily="50" charset="-128"/>
                  <a:ea typeface="Meiryo UI" panose="020B0604030504040204" pitchFamily="50" charset="-128"/>
                </a:rPr>
                <a:t>2050</a:t>
              </a:r>
              <a:r>
                <a:rPr kumimoji="1" lang="ja-JP" altLang="en-US" sz="1400" dirty="0">
                  <a:latin typeface="Meiryo UI" panose="020B0604030504040204" pitchFamily="50" charset="-128"/>
                  <a:ea typeface="Meiryo UI" panose="020B0604030504040204" pitchFamily="50" charset="-128"/>
                </a:rPr>
                <a:t>年カーボンニュートラルの実現に向けて、本</a:t>
              </a:r>
              <a:r>
                <a:rPr kumimoji="1" lang="zh-TW" altLang="en-US" sz="1400" dirty="0">
                  <a:latin typeface="Meiryo UI" panose="020B0604030504040204" pitchFamily="50" charset="-128"/>
                  <a:ea typeface="Meiryo UI" panose="020B0604030504040204" pitchFamily="50" charset="-128"/>
                </a:rPr>
                <a:t>事業</a:t>
              </a:r>
              <a:r>
                <a:rPr kumimoji="1" lang="ja-JP" altLang="en-US" sz="1400" dirty="0">
                  <a:latin typeface="Meiryo UI" panose="020B0604030504040204" pitchFamily="50" charset="-128"/>
                  <a:ea typeface="Meiryo UI" panose="020B0604030504040204" pitchFamily="50" charset="-128"/>
                </a:rPr>
                <a:t>に関連する事業戦略又は計画を明確に経営戦略に位置づけ、取締役会で意思決定しているか。その内容を社内の関連部署に広く周知するか）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（事業の進捗状況や課題を取締役会等でモニタリングし、事業環境の変化等に応じて見直しを行うか）</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（上記で決議された事業戦略・計画において、本事業が不可欠な要素として、優先度高く位置づけられるか）</a:t>
              </a:r>
              <a:endParaRPr kumimoji="1" lang="en-US" altLang="ja-JP" sz="1400" dirty="0">
                <a:latin typeface="Meiryo UI" panose="020B0604030504040204" pitchFamily="50" charset="-128"/>
                <a:ea typeface="Meiryo UI" panose="020B0604030504040204" pitchFamily="50" charset="-128"/>
              </a:endParaRPr>
            </a:p>
            <a:p>
              <a:pPr marL="432000" lvl="2" indent="0">
                <a:buSzPct val="100000"/>
                <a:buNone/>
              </a:pPr>
              <a:endParaRPr lang="en-US" altLang="ja-JP" sz="1600" dirty="0">
                <a:latin typeface="Meiryo UI" panose="020B0604030504040204" pitchFamily="50" charset="-128"/>
                <a:ea typeface="Meiryo UI" panose="020B0604030504040204" pitchFamily="50" charset="-128"/>
              </a:endParaRPr>
            </a:p>
            <a:p>
              <a:pPr lvl="1">
                <a:buSzPct val="100000"/>
              </a:pPr>
              <a:r>
                <a:rPr kumimoji="1" lang="ja-JP" altLang="en-US" sz="1400" dirty="0">
                  <a:latin typeface="Meiryo UI" panose="020B0604030504040204" pitchFamily="50" charset="-128"/>
                  <a:ea typeface="Meiryo UI" panose="020B0604030504040204" pitchFamily="50" charset="-128"/>
                </a:rPr>
                <a:t>コーポレートガバナンスとの関連付け</a:t>
              </a:r>
              <a:endParaRPr kumimoji="1" lang="en-US" altLang="ja-JP" sz="1400" dirty="0">
                <a:latin typeface="Meiryo UI" panose="020B0604030504040204" pitchFamily="50" charset="-128"/>
                <a:ea typeface="Meiryo UI" panose="020B0604030504040204" pitchFamily="50" charset="-128"/>
              </a:endParaRPr>
            </a:p>
            <a:p>
              <a:pPr lvl="2">
                <a:buSzPct val="100000"/>
              </a:pPr>
              <a:r>
                <a:rPr kumimoji="1" lang="en-US" altLang="ja-JP" sz="1400" dirty="0">
                  <a:latin typeface="Meiryo UI" panose="020B0604030504040204" pitchFamily="50" charset="-128"/>
                  <a:ea typeface="Meiryo UI" panose="020B0604030504040204" pitchFamily="50" charset="-128"/>
                </a:rPr>
                <a:t>XXX</a:t>
              </a:r>
            </a:p>
            <a:p>
              <a:pPr marL="432000" lvl="2" indent="0">
                <a:buSzPct val="100000"/>
                <a:buNone/>
              </a:pPr>
              <a:r>
                <a:rPr kumimoji="1" lang="ja-JP" altLang="en-US" sz="1400" dirty="0">
                  <a:latin typeface="Meiryo UI" panose="020B0604030504040204" pitchFamily="50" charset="-128"/>
                  <a:ea typeface="Meiryo UI" panose="020B0604030504040204" pitchFamily="50" charset="-128"/>
                </a:rPr>
                <a:t>（上記の経営戦略や事業戦略・計画が目指す成果を取締役の選任、評価、報酬等に反映させる仕組みがあるか）</a:t>
              </a:r>
              <a:endParaRPr kumimoji="1" lang="en-US" altLang="ja-JP" sz="1400" dirty="0">
                <a:latin typeface="Meiryo UI" panose="020B0604030504040204" pitchFamily="50" charset="-128"/>
                <a:ea typeface="Meiryo UI" panose="020B0604030504040204" pitchFamily="50" charset="-128"/>
              </a:endParaRPr>
            </a:p>
          </p:txBody>
        </p:sp>
      </p:grpSp>
      <p:sp>
        <p:nvSpPr>
          <p:cNvPr id="3" name="正方形/長方形 2">
            <a:extLst>
              <a:ext uri="{FF2B5EF4-FFF2-40B4-BE49-F238E27FC236}">
                <a16:creationId xmlns:a16="http://schemas.microsoft.com/office/drawing/2014/main" id="{B3000EC0-1602-9B47-D748-F62CACCC5333}"/>
              </a:ext>
            </a:extLst>
          </p:cNvPr>
          <p:cNvSpPr/>
          <p:nvPr/>
        </p:nvSpPr>
        <p:spPr>
          <a:xfrm>
            <a:off x="11152486" y="85758"/>
            <a:ext cx="953793" cy="324000"/>
          </a:xfrm>
          <a:prstGeom prst="rect">
            <a:avLst/>
          </a:prstGeom>
          <a:ln w="28575">
            <a:solidFill>
              <a:srgbClr val="FF0000"/>
            </a:solidFill>
          </a:ln>
        </p:spPr>
        <p:txBody>
          <a:bodyPr vert="horz" wrap="square" lIns="0" tIns="0" rIns="0" bIns="0" rtlCol="0" anchor="ctr">
            <a:noAutofit/>
          </a:bodyPr>
          <a:lstStyle/>
          <a:p>
            <a:pPr algn="ctr">
              <a:lnSpc>
                <a:spcPct val="90000"/>
              </a:lnSpc>
              <a:spcBef>
                <a:spcPct val="0"/>
              </a:spcBef>
            </a:pPr>
            <a:r>
              <a:rPr lang="ja-JP" altLang="en-US" sz="2000" dirty="0">
                <a:latin typeface="Meiryo UI" panose="020B0604030504040204" pitchFamily="50" charset="-128"/>
                <a:ea typeface="Meiryo UI" panose="020B0604030504040204" pitchFamily="50" charset="-128"/>
                <a:cs typeface="+mj-cs"/>
              </a:rPr>
              <a:t>必須</a:t>
            </a:r>
          </a:p>
        </p:txBody>
      </p:sp>
      <p:cxnSp>
        <p:nvCxnSpPr>
          <p:cNvPr id="2" name="直線コネクタ 1">
            <a:extLst>
              <a:ext uri="{FF2B5EF4-FFF2-40B4-BE49-F238E27FC236}">
                <a16:creationId xmlns:a16="http://schemas.microsoft.com/office/drawing/2014/main" id="{ABB8F342-8BBB-0BFE-C72F-EAC0D94242BC}"/>
              </a:ext>
            </a:extLst>
          </p:cNvPr>
          <p:cNvCxnSpPr>
            <a:cxnSpLocks/>
          </p:cNvCxnSpPr>
          <p:nvPr/>
        </p:nvCxnSpPr>
        <p:spPr>
          <a:xfrm flipV="1">
            <a:off x="156000" y="1031748"/>
            <a:ext cx="11880000" cy="0"/>
          </a:xfrm>
          <a:prstGeom prst="line">
            <a:avLst/>
          </a:prstGeom>
          <a:ln w="12700" cap="rnd">
            <a:solidFill>
              <a:schemeClr val="tx2"/>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021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3045&quot;&gt;&lt;version val=&quot;2418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EE4P_MASTERWIZARD_DRAFT" val="0"/>
  <p:tag name="EE4P_LANGUAGE_ID" val="1033"/>
  <p:tag name="EE4P_MASTERWIZARD_MARGINS" val="0"/>
  <p:tag name="EE4P_STYLE_ID" val="076a8867-8b72-4914-890a-d2f9a5d03d99"/>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EE4P_SLIDEID" val="86868848-8185-4f58-934c-a44cb1236748"/>
</p:tagLst>
</file>

<file path=ppt/tags/tag5.xml><?xml version="1.0" encoding="utf-8"?>
<p:tagLst xmlns:a="http://schemas.openxmlformats.org/drawingml/2006/main" xmlns:r="http://schemas.openxmlformats.org/officeDocument/2006/relationships" xmlns:p="http://schemas.openxmlformats.org/presentationml/2006/main">
  <p:tag name="EE4P_AGENDAWIZARD" val="element"/>
  <p:tag name="EE4P_AGENDAWIZARD_PROPERTIES" val="49.72858/71.53472/271.5024/274.7323"/>
</p:tagLst>
</file>

<file path=ppt/tags/tag6.xml><?xml version="1.0" encoding="utf-8"?>
<p:tagLst xmlns:a="http://schemas.openxmlformats.org/drawingml/2006/main" xmlns:r="http://schemas.openxmlformats.org/officeDocument/2006/relationships" xmlns:p="http://schemas.openxmlformats.org/presentationml/2006/main">
  <p:tag name="EE4P_SLIDEID" val="86868848-8185-4f58-934c-a44cb1236748"/>
</p:tagLst>
</file>

<file path=ppt/tags/tag7.xml><?xml version="1.0" encoding="utf-8"?>
<p:tagLst xmlns:a="http://schemas.openxmlformats.org/drawingml/2006/main" xmlns:r="http://schemas.openxmlformats.org/officeDocument/2006/relationships" xmlns:p="http://schemas.openxmlformats.org/presentationml/2006/main">
  <p:tag name="EE4P_AGENDAWIZARD" val="element"/>
  <p:tag name="EE4P_AGENDAWIZARD_PROPERTIES" val="49.72858/71.53472/271.5024/274.7323"/>
</p:tagLst>
</file>

<file path=ppt/tags/tag8.xml><?xml version="1.0" encoding="utf-8"?>
<p:tagLst xmlns:a="http://schemas.openxmlformats.org/drawingml/2006/main" xmlns:r="http://schemas.openxmlformats.org/officeDocument/2006/relationships" xmlns:p="http://schemas.openxmlformats.org/presentationml/2006/main">
  <p:tag name="EE4P_SLIDEID" val="bc90ea0a-f14b-48f8-b825-f860e1f4cb4d"/>
</p:tagLst>
</file>

<file path=ppt/tags/tag9.xml><?xml version="1.0" encoding="utf-8"?>
<p:tagLst xmlns:a="http://schemas.openxmlformats.org/drawingml/2006/main" xmlns:r="http://schemas.openxmlformats.org/officeDocument/2006/relationships" xmlns:p="http://schemas.openxmlformats.org/presentationml/2006/main">
  <p:tag name="EE4P_AGENDAWIZARD" val="element"/>
  <p:tag name="EE4P_AGENDAWIZARD_PROPERTIES" val="101.1609/210.082/758.6493/252.2583"/>
  <p:tag name="EE4P_AGENDAWIZARD_CONTENT" val="/1. 本プロジェクトに取り組む意義"/>
</p:tagLst>
</file>

<file path=ppt/tags/tag10.xml><?xml version="1.0" encoding="utf-8"?>
<p:tagLst xmlns:a="http://schemas.openxmlformats.org/drawingml/2006/main" xmlns:r="http://schemas.openxmlformats.org/officeDocument/2006/relationships" xmlns:p="http://schemas.openxmlformats.org/presentationml/2006/main">
  <p:tag name="EE4P_SLIDEID" val="bc90ea0a-f14b-48f8-b825-f860e1f4cb4d"/>
</p:tagLst>
</file>

<file path=ppt/tags/tag11.xml><?xml version="1.0" encoding="utf-8"?>
<p:tagLst xmlns:a="http://schemas.openxmlformats.org/drawingml/2006/main" xmlns:r="http://schemas.openxmlformats.org/officeDocument/2006/relationships" xmlns:p="http://schemas.openxmlformats.org/presentationml/2006/main">
  <p:tag name="EE4P_AGENDAWIZARD" val="element"/>
  <p:tag name="EE4P_AGENDAWIZARD_PROPERTIES" val="101.1609/210.082/758.6493/252.2583"/>
  <p:tag name="EE4P_AGENDAWIZARD_CONTENT" val="/1. 本プロジェクトに取り組む意義"/>
</p:tagLst>
</file>

<file path=ppt/tags/tag12.xml><?xml version="1.0" encoding="utf-8"?>
<p:tagLst xmlns:a="http://schemas.openxmlformats.org/drawingml/2006/main" xmlns:r="http://schemas.openxmlformats.org/officeDocument/2006/relationships" xmlns:p="http://schemas.openxmlformats.org/presentationml/2006/main">
  <p:tag name="EE4P_SLIDEID" val="bc90ea0a-f14b-48f8-b825-f860e1f4cb4d"/>
</p:tagLst>
</file>

<file path=ppt/tags/tag13.xml><?xml version="1.0" encoding="utf-8"?>
<p:tagLst xmlns:a="http://schemas.openxmlformats.org/drawingml/2006/main" xmlns:r="http://schemas.openxmlformats.org/officeDocument/2006/relationships" xmlns:p="http://schemas.openxmlformats.org/presentationml/2006/main">
  <p:tag name="EE4P_AGENDAWIZARD" val="element"/>
  <p:tag name="EE4P_AGENDAWIZARD_PROPERTIES" val="101.1609/210.082/758.6493/252.2583"/>
  <p:tag name="EE4P_AGENDAWIZARD_CONTENT" val="/1. 本プロジェクトに取り組む意義"/>
</p:tagLst>
</file>

<file path=ppt/theme/theme1.xml><?xml version="1.0" encoding="utf-8"?>
<a:theme xmlns:a="http://schemas.openxmlformats.org/drawingml/2006/main" name="１">
  <a:themeElements>
    <a:clrScheme name="グレースケール">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lumMod val="20000"/>
            <a:lumOff val="80000"/>
          </a:schemeClr>
        </a:solidFill>
        <a:ln w="9525" cap="rnd" cmpd="sng" algn="ctr">
          <a:solidFill>
            <a:schemeClr val="accent1"/>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sz="12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sz="14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CG_Grid_16x9.pptx" id="{8830F7DA-A78E-4B82-9935-5CC7FF5B9633}" vid="{52C2632B-9813-48FC-8882-620C42A0A230}"/>
    </a:ext>
  </a:extLst>
</a:theme>
</file>

<file path=ppt/theme/theme2.xml><?xml version="1.0" encoding="utf-8"?>
<a:theme xmlns:a="http://schemas.openxmlformats.org/drawingml/2006/main" name="Office Theme">
  <a:themeElements>
    <a:clrScheme name="BCG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E3558"/>
      </a:hlink>
      <a:folHlink>
        <a:srgbClr val="670F31"/>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CG Colors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FC77E"/>
      </a:hlink>
      <a:folHlink>
        <a:srgbClr val="03522D"/>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EDFC0021112C51498B0C6619B458C17B" ma:contentTypeVersion="14" ma:contentTypeDescription="新しいドキュメントを作成します。" ma:contentTypeScope="" ma:versionID="a35684e445b30ec4331803c8b2b00ba0">
  <xsd:schema xmlns:xsd="http://www.w3.org/2001/XMLSchema" xmlns:xs="http://www.w3.org/2001/XMLSchema" xmlns:p="http://schemas.microsoft.com/office/2006/metadata/properties" xmlns:ns2="d84bf91f-8300-4b45-9fcc-4cf290237c2b" xmlns:ns3="5e266083-aefd-47b2-bc63-0b029f117c2e" targetNamespace="http://schemas.microsoft.com/office/2006/metadata/properties" ma:root="true" ma:fieldsID="962e31ec71ccd8e688126c3174876a2a" ns2:_="" ns3:_="">
    <xsd:import namespace="d84bf91f-8300-4b45-9fcc-4cf290237c2b"/>
    <xsd:import namespace="5e266083-aefd-47b2-bc63-0b029f117c2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4bf91f-8300-4b45-9fcc-4cf290237c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6ebeabc6-1c0c-4751-aeab-3e30fad09a76"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266083-aefd-47b2-bc63-0b029f117c2e" elementFormDefault="qualified">
    <xsd:import namespace="http://schemas.microsoft.com/office/2006/documentManagement/types"/>
    <xsd:import namespace="http://schemas.microsoft.com/office/infopath/2007/PartnerControls"/>
    <xsd:element name="SharedWithUsers" ma:index="15"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共有相手の詳細情報" ma:internalName="SharedWithDetails" ma:readOnly="true">
      <xsd:simpleType>
        <xsd:restriction base="dms:Note">
          <xsd:maxLength value="255"/>
        </xsd:restriction>
      </xsd:simpleType>
    </xsd:element>
    <xsd:element name="TaxCatchAll" ma:index="19" nillable="true" ma:displayName="Taxonomy Catch All Column" ma:hidden="true" ma:list="{03b1b138-dfeb-4e08-b1f4-2b4e1b31e344}" ma:internalName="TaxCatchAll" ma:showField="CatchAllData" ma:web="5e266083-aefd-47b2-bc63-0b029f117c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84bf91f-8300-4b45-9fcc-4cf290237c2b">
      <Terms xmlns="http://schemas.microsoft.com/office/infopath/2007/PartnerControls"/>
    </lcf76f155ced4ddcb4097134ff3c332f>
    <TaxCatchAll xmlns="5e266083-aefd-47b2-bc63-0b029f117c2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92F4479-8C2E-4785-9313-076BA151B7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4bf91f-8300-4b45-9fcc-4cf290237c2b"/>
    <ds:schemaRef ds:uri="5e266083-aefd-47b2-bc63-0b029f117c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79D1659-E243-4314-BF94-2E8E72B69826}">
  <ds:schemaRefs>
    <ds:schemaRef ds:uri="http://schemas.microsoft.com/office/2006/metadata/properties"/>
    <ds:schemaRef ds:uri="http://purl.org/dc/dcmitype/"/>
    <ds:schemaRef ds:uri="http://schemas.microsoft.com/office/2006/documentManagement/types"/>
    <ds:schemaRef ds:uri="http://schemas.microsoft.com/office/infopath/2007/PartnerControls"/>
    <ds:schemaRef ds:uri="d84bf91f-8300-4b45-9fcc-4cf290237c2b"/>
    <ds:schemaRef ds:uri="http://purl.org/dc/elements/1.1/"/>
    <ds:schemaRef ds:uri="http://schemas.openxmlformats.org/package/2006/metadata/core-properties"/>
    <ds:schemaRef ds:uri="5e266083-aefd-47b2-bc63-0b029f117c2e"/>
    <ds:schemaRef ds:uri="http://www.w3.org/XML/1998/namespace"/>
    <ds:schemaRef ds:uri="http://purl.org/dc/terms/"/>
  </ds:schemaRefs>
</ds:datastoreItem>
</file>

<file path=customXml/itemProps3.xml><?xml version="1.0" encoding="utf-8"?>
<ds:datastoreItem xmlns:ds="http://schemas.openxmlformats.org/officeDocument/2006/customXml" ds:itemID="{550E74D3-19A6-494B-95F7-8ED5FAAFFEE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6866</Words>
  <Application>Microsoft Office PowerPoint</Application>
  <PresentationFormat>ワイド画面</PresentationFormat>
  <Paragraphs>746</Paragraphs>
  <Slides>29</Slides>
  <Notes>10</Notes>
  <HiddenSlides>0</HiddenSlides>
  <MMClips>0</MMClips>
  <ScaleCrop>false</ScaleCrop>
  <HeadingPairs>
    <vt:vector size="10" baseType="variant">
      <vt:variant>
        <vt:lpstr>使用されているフォント</vt:lpstr>
      </vt:variant>
      <vt:variant>
        <vt:i4>4</vt:i4>
      </vt:variant>
      <vt:variant>
        <vt:lpstr>テーマ</vt:lpstr>
      </vt:variant>
      <vt:variant>
        <vt:i4>1</vt:i4>
      </vt:variant>
      <vt:variant>
        <vt:lpstr>埋め込まれた OLE サーバー</vt:lpstr>
      </vt:variant>
      <vt:variant>
        <vt:i4>1</vt:i4>
      </vt:variant>
      <vt:variant>
        <vt:lpstr>スライド タイトル</vt:lpstr>
      </vt:variant>
      <vt:variant>
        <vt:i4>29</vt:i4>
      </vt:variant>
      <vt:variant>
        <vt:lpstr>目的別スライド ショー</vt:lpstr>
      </vt:variant>
      <vt:variant>
        <vt:i4>1</vt:i4>
      </vt:variant>
    </vt:vector>
  </HeadingPairs>
  <TitlesOfParts>
    <vt:vector size="36" baseType="lpstr">
      <vt:lpstr>Meiryo UI</vt:lpstr>
      <vt:lpstr>Arial</vt:lpstr>
      <vt:lpstr>Trebuchet MS</vt:lpstr>
      <vt:lpstr>Wingdings</vt:lpstr>
      <vt:lpstr>１</vt:lpstr>
      <vt:lpstr>think-cell スライド</vt:lpstr>
      <vt:lpstr>間接補助事業の実施計画  提案事業名：○○○ 提案者名：Ａ社（幹事企業） 、代表者名：代表取締役社長　aa aa</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Format Guide Workshop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2024-07-24T12:40:06Z</dcterms:created>
  <dcterms:modified xsi:type="dcterms:W3CDTF">2024-09-13T02:55:23Z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2024-07-24T12:40:16Z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45730927-c2c8-49c3-b40e-90fb03b068ba</vt:lpwstr>
  </property>
  <property fmtid="{D5CDD505-2E9C-101B-9397-08002B2CF9AE}" pid="8" name="MSIP_Label_ea60d57e-af5b-4752-ac57-3e4f28ca11dc_ContentBits">
    <vt:lpwstr>0</vt:lpwstr>
  </property>
  <property fmtid="{D5CDD505-2E9C-101B-9397-08002B2CF9AE}" pid="9" name="MediaServiceImageTags">
    <vt:lpwstr/>
  </property>
  <property fmtid="{D5CDD505-2E9C-101B-9397-08002B2CF9AE}" pid="10" name="ContentTypeId">
    <vt:lpwstr>0x010100EDFC0021112C51498B0C6619B458C17B</vt:lpwstr>
  </property>
</Properties>
</file>