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7" r:id="rId2"/>
    <p:sldId id="258" r:id="rId3"/>
    <p:sldId id="256" r:id="rId4"/>
    <p:sldId id="260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7C80"/>
    <a:srgbClr val="FF9999"/>
    <a:srgbClr val="F08E97"/>
    <a:srgbClr val="FFCCCC"/>
    <a:srgbClr val="92D050"/>
    <a:srgbClr val="D0F2AD"/>
    <a:srgbClr val="C9C9C9"/>
    <a:srgbClr val="ED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3" autoAdjust="0"/>
    <p:restoredTop sz="94638" autoAdjust="0"/>
  </p:normalViewPr>
  <p:slideViewPr>
    <p:cSldViewPr snapToGrid="0">
      <p:cViewPr varScale="1">
        <p:scale>
          <a:sx n="104" d="100"/>
          <a:sy n="104" d="100"/>
        </p:scale>
        <p:origin x="126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AB9446-1F31-41CB-9230-A23D81239B0E}" type="datetimeFigureOut">
              <a:rPr kumimoji="1" lang="ja-JP" altLang="en-US" smtClean="0"/>
              <a:t>2024/4/17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86739D-F380-4AC3-BA9A-08294B1407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0164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6739D-F380-4AC3-BA9A-08294B14076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9201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6739D-F380-4AC3-BA9A-08294B14076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5868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59">
            <a:extLst>
              <a:ext uri="{FF2B5EF4-FFF2-40B4-BE49-F238E27FC236}">
                <a16:creationId xmlns:a16="http://schemas.microsoft.com/office/drawing/2014/main" id="{BA3C194C-9555-4B21-BD5B-992730BEB059}"/>
              </a:ext>
            </a:extLst>
          </p:cNvPr>
          <p:cNvSpPr>
            <a:spLocks noChangeShapeType="1"/>
          </p:cNvSpPr>
          <p:nvPr userDrawn="1"/>
        </p:nvSpPr>
        <p:spPr bwMode="auto">
          <a:xfrm flipV="1">
            <a:off x="240266" y="453343"/>
            <a:ext cx="9425470" cy="0"/>
          </a:xfrm>
          <a:prstGeom prst="line">
            <a:avLst/>
          </a:prstGeom>
          <a:noFill/>
          <a:ln w="2540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ja-JP" altLang="en-US" sz="2405" dirty="0"/>
          </a:p>
        </p:txBody>
      </p:sp>
    </p:spTree>
    <p:extLst>
      <p:ext uri="{BB962C8B-B14F-4D97-AF65-F5344CB8AC3E}">
        <p14:creationId xmlns:p14="http://schemas.microsoft.com/office/powerpoint/2010/main" val="3096896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875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1">
            <a:extLst>
              <a:ext uri="{FF2B5EF4-FFF2-40B4-BE49-F238E27FC236}">
                <a16:creationId xmlns:a16="http://schemas.microsoft.com/office/drawing/2014/main" id="{2D1EDA80-343F-4B20-8978-9E878A3CF4D0}"/>
              </a:ext>
            </a:extLst>
          </p:cNvPr>
          <p:cNvSpPr txBox="1">
            <a:spLocks/>
          </p:cNvSpPr>
          <p:nvPr/>
        </p:nvSpPr>
        <p:spPr>
          <a:xfrm>
            <a:off x="138736" y="0"/>
            <a:ext cx="9203295" cy="4538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■企業・団体名等：</a:t>
            </a:r>
          </a:p>
        </p:txBody>
      </p:sp>
      <p:sp>
        <p:nvSpPr>
          <p:cNvPr id="8" name="テキスト プレースホルダー 2">
            <a:extLst>
              <a:ext uri="{FF2B5EF4-FFF2-40B4-BE49-F238E27FC236}">
                <a16:creationId xmlns:a16="http://schemas.microsoft.com/office/drawing/2014/main" id="{47243370-4EBE-42E9-9D5F-8BA4FDC89D2E}"/>
              </a:ext>
            </a:extLst>
          </p:cNvPr>
          <p:cNvSpPr txBox="1">
            <a:spLocks/>
          </p:cNvSpPr>
          <p:nvPr/>
        </p:nvSpPr>
        <p:spPr>
          <a:xfrm>
            <a:off x="444309" y="489364"/>
            <a:ext cx="9303505" cy="3580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事業名称：</a:t>
            </a:r>
          </a:p>
        </p:txBody>
      </p:sp>
      <p:sp>
        <p:nvSpPr>
          <p:cNvPr id="10" name="テキスト プレースホルダー 2">
            <a:extLst>
              <a:ext uri="{FF2B5EF4-FFF2-40B4-BE49-F238E27FC236}">
                <a16:creationId xmlns:a16="http://schemas.microsoft.com/office/drawing/2014/main" id="{170ABE15-4FC7-41E9-BB62-6EF6BF12CB8C}"/>
              </a:ext>
            </a:extLst>
          </p:cNvPr>
          <p:cNvSpPr txBox="1">
            <a:spLocks/>
          </p:cNvSpPr>
          <p:nvPr/>
        </p:nvSpPr>
        <p:spPr>
          <a:xfrm>
            <a:off x="6900333" y="489364"/>
            <a:ext cx="2847481" cy="35808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交付申請額：</a:t>
            </a:r>
            <a:r>
              <a:rPr lang="ja-JP" altLang="en-US" u="sng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　　　　　　　</a:t>
            </a:r>
            <a:r>
              <a:rPr lang="ja-JP" altLang="en-US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円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34E377E-38DB-4CB5-AEF0-55FCE9A1D483}"/>
              </a:ext>
            </a:extLst>
          </p:cNvPr>
          <p:cNvSpPr txBox="1"/>
          <p:nvPr/>
        </p:nvSpPr>
        <p:spPr>
          <a:xfrm>
            <a:off x="242969" y="1252521"/>
            <a:ext cx="9300796" cy="82498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92F2E49-7033-4178-B0AB-BDBD39F1163A}"/>
              </a:ext>
            </a:extLst>
          </p:cNvPr>
          <p:cNvSpPr txBox="1"/>
          <p:nvPr/>
        </p:nvSpPr>
        <p:spPr>
          <a:xfrm>
            <a:off x="138736" y="942596"/>
            <a:ext cx="551155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目指すべき将来像及び成功の定義</a:t>
            </a:r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33D4170-1592-446B-9BEA-2E3F9CE4965B}"/>
              </a:ext>
            </a:extLst>
          </p:cNvPr>
          <p:cNvSpPr txBox="1"/>
          <p:nvPr/>
        </p:nvSpPr>
        <p:spPr>
          <a:xfrm>
            <a:off x="138736" y="2125075"/>
            <a:ext cx="551155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取組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内容の概要</a:t>
            </a:r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CBEDC3B-B551-4E61-AC59-025523BFFF30}"/>
              </a:ext>
            </a:extLst>
          </p:cNvPr>
          <p:cNvSpPr txBox="1"/>
          <p:nvPr/>
        </p:nvSpPr>
        <p:spPr>
          <a:xfrm>
            <a:off x="219705" y="2497993"/>
            <a:ext cx="9300796" cy="379980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just"/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84181AA-862E-4BEB-9169-D0E553E94983}"/>
              </a:ext>
            </a:extLst>
          </p:cNvPr>
          <p:cNvSpPr txBox="1"/>
          <p:nvPr/>
        </p:nvSpPr>
        <p:spPr>
          <a:xfrm>
            <a:off x="242045" y="6290718"/>
            <a:ext cx="9300795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事業計画書に記入した内容に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ついて、</a:t>
            </a:r>
            <a:r>
              <a:rPr lang="ja-JP" altLang="en-US" sz="1000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Ａ４用紙一枚に収まるよう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要点</a:t>
            </a:r>
            <a:r>
              <a:rPr kumimoji="1"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を簡潔に示す形で作成してください。</a:t>
            </a:r>
            <a:endParaRPr kumimoji="1" lang="en-US" altLang="ja-JP" sz="10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適宜、枠のサイズを変更したり図表を使用するなど、わかりやすく記載してください。なお、記入する文字の大きさは</a:t>
            </a:r>
            <a:r>
              <a:rPr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ポイント程度としてください。</a:t>
            </a:r>
            <a:endParaRPr lang="en-US" altLang="ja-JP" sz="10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注意書き（赤字）は削除してください。</a:t>
            </a:r>
            <a:endParaRPr lang="en-US" altLang="ja-JP" sz="10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E261D370-CC55-49B7-8B59-EDFC1EE5E119}"/>
              </a:ext>
            </a:extLst>
          </p:cNvPr>
          <p:cNvCxnSpPr>
            <a:cxnSpLocks/>
          </p:cNvCxnSpPr>
          <p:nvPr/>
        </p:nvCxnSpPr>
        <p:spPr bwMode="auto">
          <a:xfrm>
            <a:off x="240266" y="891622"/>
            <a:ext cx="9425470" cy="0"/>
          </a:xfrm>
          <a:prstGeom prst="line">
            <a:avLst/>
          </a:prstGeom>
          <a:ln w="19050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A28E3AA-ECBB-4F7B-8761-0AEC3534E6B5}"/>
              </a:ext>
            </a:extLst>
          </p:cNvPr>
          <p:cNvSpPr txBox="1"/>
          <p:nvPr/>
        </p:nvSpPr>
        <p:spPr>
          <a:xfrm>
            <a:off x="362235" y="2616527"/>
            <a:ext cx="3658374" cy="7386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事業</a:t>
            </a:r>
            <a:r>
              <a:rPr kumimoji="1" lang="ja-JP" altLang="en-US" sz="14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計画書３及び５の</a:t>
            </a:r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概要を記載してください。</a:t>
            </a:r>
            <a:endParaRPr kumimoji="1" lang="en-US" altLang="ja-JP" sz="14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kumimoji="1" lang="en-US" altLang="ja-JP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KPI</a:t>
            </a:r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（重要業績指標：成果）</a:t>
            </a:r>
            <a:endParaRPr kumimoji="1" lang="en-US" altLang="ja-JP" sz="14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・具体的な取組・事業内容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415E15A-1669-4120-ABAC-41B90FB1E7A0}"/>
              </a:ext>
            </a:extLst>
          </p:cNvPr>
          <p:cNvSpPr txBox="1"/>
          <p:nvPr/>
        </p:nvSpPr>
        <p:spPr>
          <a:xfrm>
            <a:off x="362235" y="1307390"/>
            <a:ext cx="7849780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事業</a:t>
            </a:r>
            <a:r>
              <a:rPr kumimoji="1" lang="ja-JP" altLang="en-US" sz="14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計画書</a:t>
            </a:r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１</a:t>
            </a:r>
            <a:r>
              <a:rPr kumimoji="1" lang="ja-JP" altLang="en-US" sz="14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及び</a:t>
            </a:r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ja-JP" altLang="en-US" sz="14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を参考に事業のコンセプト、求められる成果を記載してください。</a:t>
            </a:r>
            <a:endParaRPr kumimoji="1" lang="ja-JP" altLang="en-US" sz="14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1488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AAA9F70-C64E-451A-893B-A0625F3A0F0F}"/>
              </a:ext>
            </a:extLst>
          </p:cNvPr>
          <p:cNvSpPr txBox="1"/>
          <p:nvPr/>
        </p:nvSpPr>
        <p:spPr>
          <a:xfrm>
            <a:off x="151427" y="6542032"/>
            <a:ext cx="9663955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事業計画書に記入</a:t>
            </a:r>
            <a:r>
              <a:rPr kumimoji="1" lang="ja-JP" altLang="en-US" sz="10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した内容に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基</a:t>
            </a:r>
            <a:r>
              <a:rPr lang="ja-JP" altLang="en-US" sz="10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づき、</a:t>
            </a:r>
            <a:r>
              <a:rPr lang="ja-JP" altLang="en-US" sz="1000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Ａ４用紙一枚に収まるよう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年間スケジュール</a:t>
            </a:r>
            <a:r>
              <a:rPr kumimoji="1"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を簡潔に作成してください。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なお、記入する文字の大きさは</a:t>
            </a:r>
            <a:r>
              <a:rPr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10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ポイント程度としてください。</a:t>
            </a:r>
            <a:endParaRPr lang="en-US" altLang="ja-JP" sz="10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" name="テキスト プレースホルダー 1">
            <a:extLst>
              <a:ext uri="{FF2B5EF4-FFF2-40B4-BE49-F238E27FC236}">
                <a16:creationId xmlns:a16="http://schemas.microsoft.com/office/drawing/2014/main" id="{2D1EDA80-343F-4B20-8978-9E878A3CF4D0}"/>
              </a:ext>
            </a:extLst>
          </p:cNvPr>
          <p:cNvSpPr txBox="1">
            <a:spLocks/>
          </p:cNvSpPr>
          <p:nvPr/>
        </p:nvSpPr>
        <p:spPr>
          <a:xfrm>
            <a:off x="138736" y="0"/>
            <a:ext cx="9203295" cy="4538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■企業・団体名等：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92F2E49-7033-4178-B0AB-BDBD39F1163A}"/>
              </a:ext>
            </a:extLst>
          </p:cNvPr>
          <p:cNvSpPr txBox="1"/>
          <p:nvPr/>
        </p:nvSpPr>
        <p:spPr>
          <a:xfrm>
            <a:off x="242044" y="454461"/>
            <a:ext cx="535042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事業スキーム</a:t>
            </a:r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9D14D7B5-88EE-4B91-B9BD-1580A3413A42}"/>
              </a:ext>
            </a:extLst>
          </p:cNvPr>
          <p:cNvSpPr txBox="1"/>
          <p:nvPr/>
        </p:nvSpPr>
        <p:spPr>
          <a:xfrm>
            <a:off x="1359632" y="828499"/>
            <a:ext cx="7754046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事業計画書８を踏まえ、取組</a:t>
            </a:r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年度から自立自走に向けた事業展開</a:t>
            </a:r>
            <a:r>
              <a:rPr kumimoji="1" lang="ja-JP" altLang="en-US" sz="14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５</a:t>
            </a:r>
            <a:r>
              <a:rPr kumimoji="1" lang="ja-JP" altLang="en-US" sz="14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年</a:t>
            </a:r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計画の概要を記載してください。</a:t>
            </a:r>
            <a:endParaRPr kumimoji="1" lang="en-US" altLang="ja-JP" sz="14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9B6CB17B-B817-4187-8EDD-28AEE52FF2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368543"/>
              </p:ext>
            </p:extLst>
          </p:nvPr>
        </p:nvGraphicFramePr>
        <p:xfrm>
          <a:off x="480058" y="3415390"/>
          <a:ext cx="9216062" cy="3126642"/>
        </p:xfrm>
        <a:graphic>
          <a:graphicData uri="http://schemas.openxmlformats.org/drawingml/2006/table">
            <a:tbl>
              <a:tblPr firstRow="1" bandRow="1"/>
              <a:tblGrid>
                <a:gridCol w="480986">
                  <a:extLst>
                    <a:ext uri="{9D8B030D-6E8A-4147-A177-3AD203B41FA5}">
                      <a16:colId xmlns:a16="http://schemas.microsoft.com/office/drawing/2014/main" val="3963223197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387756399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816814475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413337712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1670024927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318713183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315439978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089778692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3512126375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1388725092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3332093777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3792028230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135796907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4021251267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3247764595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470031360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3436544384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70700755"/>
                    </a:ext>
                  </a:extLst>
                </a:gridCol>
              </a:tblGrid>
              <a:tr h="25012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en-US" altLang="ja-JP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</a:t>
                      </a:r>
                      <a:r>
                        <a:rPr kumimoji="1" lang="ja-JP" altLang="en-US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en-US" altLang="ja-JP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</a:t>
                      </a:r>
                      <a:r>
                        <a:rPr kumimoji="1" lang="ja-JP" altLang="en-US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en-US" altLang="ja-JP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kumimoji="1" lang="ja-JP" altLang="en-US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en-US" altLang="ja-JP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</a:t>
                      </a:r>
                      <a:r>
                        <a:rPr kumimoji="1" lang="ja-JP" altLang="en-US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en-US" altLang="ja-JP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kumimoji="1" lang="ja-JP" altLang="en-US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en-US" altLang="ja-JP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</a:t>
                      </a:r>
                      <a:r>
                        <a:rPr kumimoji="1" lang="ja-JP" altLang="en-US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en-US" altLang="ja-JP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</a:t>
                      </a:r>
                      <a:r>
                        <a:rPr kumimoji="1" lang="ja-JP" altLang="en-US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12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0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上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中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下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上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中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下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上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中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下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上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中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下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上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中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下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上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中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下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上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中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下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712952"/>
                  </a:ext>
                </a:extLst>
              </a:tr>
              <a:tr h="65659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baseline="0" dirty="0" smtClean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事業①</a:t>
                      </a: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65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baseline="0" dirty="0" smtClean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事業②</a:t>
                      </a: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6014887"/>
                  </a:ext>
                </a:extLst>
              </a:tr>
              <a:tr h="6565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baseline="0" dirty="0" smtClean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事業③</a:t>
                      </a: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6506642"/>
                  </a:ext>
                </a:extLst>
              </a:tr>
              <a:tr h="6565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baseline="0" dirty="0" smtClean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事業④</a:t>
                      </a: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7082847"/>
                  </a:ext>
                </a:extLst>
              </a:tr>
            </a:tbl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6D8712C4-C00D-4511-9DF3-8B514D49F832}"/>
              </a:ext>
            </a:extLst>
          </p:cNvPr>
          <p:cNvSpPr txBox="1"/>
          <p:nvPr/>
        </p:nvSpPr>
        <p:spPr>
          <a:xfrm>
            <a:off x="242220" y="712269"/>
            <a:ext cx="9497861" cy="262920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/>
            <a:r>
              <a:rPr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92F2E49-7033-4178-B0AB-BDBD39F1163A}"/>
              </a:ext>
            </a:extLst>
          </p:cNvPr>
          <p:cNvSpPr txBox="1"/>
          <p:nvPr/>
        </p:nvSpPr>
        <p:spPr>
          <a:xfrm>
            <a:off x="138736" y="3630140"/>
            <a:ext cx="369332" cy="1891562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年間スケジュール</a:t>
            </a:r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64E6351-0963-463E-AE6E-F477AD7462DE}"/>
              </a:ext>
            </a:extLst>
          </p:cNvPr>
          <p:cNvSpPr txBox="1"/>
          <p:nvPr/>
        </p:nvSpPr>
        <p:spPr>
          <a:xfrm>
            <a:off x="2450265" y="4606326"/>
            <a:ext cx="4612309" cy="30777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495300" algn="just"/>
            <a:r>
              <a:rPr lang="ja-JP" altLang="ja-JP" sz="1400" kern="100" dirty="0" smtClean="0">
                <a:solidFill>
                  <a:srgbClr val="FF0000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「</a:t>
            </a:r>
            <a:r>
              <a:rPr lang="ja-JP" altLang="en-US" sz="1400" kern="1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事業</a:t>
            </a:r>
            <a:r>
              <a:rPr lang="ja-JP" altLang="en-US" sz="1400" kern="1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期間中</a:t>
            </a:r>
            <a:r>
              <a:rPr lang="ja-JP" altLang="en-US" sz="1400" kern="1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の</a:t>
            </a:r>
            <a:r>
              <a:rPr lang="en-US" altLang="ja-JP" sz="1400" kern="100" dirty="0" smtClean="0">
                <a:solidFill>
                  <a:srgbClr val="FF0000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KPI</a:t>
            </a:r>
            <a:r>
              <a:rPr lang="ja-JP" altLang="ja-JP" sz="1400" kern="100" dirty="0">
                <a:solidFill>
                  <a:srgbClr val="FF0000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」を測る時期も記載してください。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740140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テキスト ボックス 135">
            <a:extLst>
              <a:ext uri="{FF2B5EF4-FFF2-40B4-BE49-F238E27FC236}">
                <a16:creationId xmlns:a16="http://schemas.microsoft.com/office/drawing/2014/main" id="{6D8712C4-C00D-4511-9DF3-8B514D49F832}"/>
              </a:ext>
            </a:extLst>
          </p:cNvPr>
          <p:cNvSpPr txBox="1"/>
          <p:nvPr/>
        </p:nvSpPr>
        <p:spPr>
          <a:xfrm>
            <a:off x="242046" y="2125553"/>
            <a:ext cx="9300796" cy="431530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/>
            <a:r>
              <a:rPr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</a:p>
        </p:txBody>
      </p:sp>
      <p:sp>
        <p:nvSpPr>
          <p:cNvPr id="112" name="角丸四角形 118">
            <a:extLst>
              <a:ext uri="{FF2B5EF4-FFF2-40B4-BE49-F238E27FC236}">
                <a16:creationId xmlns:a16="http://schemas.microsoft.com/office/drawing/2014/main" id="{88DEA87A-6E73-4CBE-852A-4FBA5A28434C}"/>
              </a:ext>
            </a:extLst>
          </p:cNvPr>
          <p:cNvSpPr/>
          <p:nvPr/>
        </p:nvSpPr>
        <p:spPr>
          <a:xfrm>
            <a:off x="307731" y="2381312"/>
            <a:ext cx="9144000" cy="2286693"/>
          </a:xfrm>
          <a:prstGeom prst="roundRect">
            <a:avLst>
              <a:gd name="adj" fmla="val 0"/>
            </a:avLst>
          </a:prstGeom>
          <a:solidFill>
            <a:srgbClr val="FFCCCC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90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テキスト プレースホルダー 1">
            <a:extLst>
              <a:ext uri="{FF2B5EF4-FFF2-40B4-BE49-F238E27FC236}">
                <a16:creationId xmlns:a16="http://schemas.microsoft.com/office/drawing/2014/main" id="{2D1EDA80-343F-4B20-8978-9E878A3CF4D0}"/>
              </a:ext>
            </a:extLst>
          </p:cNvPr>
          <p:cNvSpPr txBox="1">
            <a:spLocks/>
          </p:cNvSpPr>
          <p:nvPr/>
        </p:nvSpPr>
        <p:spPr>
          <a:xfrm>
            <a:off x="138736" y="0"/>
            <a:ext cx="9203295" cy="4538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■企業・団体名等</a:t>
            </a:r>
            <a:r>
              <a:rPr lang="ja-JP" altLang="en-US" sz="20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：</a:t>
            </a:r>
            <a:r>
              <a:rPr lang="ja-JP" altLang="en-US" sz="2000" dirty="0" smtClean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双葉水産加工</a:t>
            </a:r>
            <a:endParaRPr lang="ja-JP" altLang="en-US" sz="2000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8" name="テキスト プレースホルダー 2">
            <a:extLst>
              <a:ext uri="{FF2B5EF4-FFF2-40B4-BE49-F238E27FC236}">
                <a16:creationId xmlns:a16="http://schemas.microsoft.com/office/drawing/2014/main" id="{47243370-4EBE-42E9-9D5F-8BA4FDC89D2E}"/>
              </a:ext>
            </a:extLst>
          </p:cNvPr>
          <p:cNvSpPr txBox="1">
            <a:spLocks/>
          </p:cNvSpPr>
          <p:nvPr/>
        </p:nvSpPr>
        <p:spPr>
          <a:xfrm>
            <a:off x="444309" y="489364"/>
            <a:ext cx="9303505" cy="3580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事業名称</a:t>
            </a:r>
            <a:r>
              <a:rPr lang="ja-JP" altLang="en-US" sz="18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：</a:t>
            </a:r>
            <a:r>
              <a:rPr lang="ja-JP" altLang="en-US" sz="1800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朝市</a:t>
            </a:r>
            <a:r>
              <a:rPr lang="ja-JP" altLang="en-US" sz="1800" dirty="0" smtClean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に集まれ！口コミで常磐ものファン拡大大作戦</a:t>
            </a:r>
            <a:endParaRPr lang="ja-JP" altLang="en-US" sz="1800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0" name="テキスト プレースホルダー 2">
            <a:extLst>
              <a:ext uri="{FF2B5EF4-FFF2-40B4-BE49-F238E27FC236}">
                <a16:creationId xmlns:a16="http://schemas.microsoft.com/office/drawing/2014/main" id="{170ABE15-4FC7-41E9-BB62-6EF6BF12CB8C}"/>
              </a:ext>
            </a:extLst>
          </p:cNvPr>
          <p:cNvSpPr txBox="1">
            <a:spLocks/>
          </p:cNvSpPr>
          <p:nvPr/>
        </p:nvSpPr>
        <p:spPr>
          <a:xfrm>
            <a:off x="6098313" y="489364"/>
            <a:ext cx="3445452" cy="35808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交付申請額</a:t>
            </a:r>
            <a:r>
              <a:rPr lang="ja-JP" altLang="en-US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：</a:t>
            </a:r>
            <a:r>
              <a:rPr lang="en-US" altLang="ja-JP" u="sng" smtClean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3,000,000</a:t>
            </a:r>
            <a:r>
              <a:rPr lang="ja-JP" altLang="en-US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円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34E377E-38DB-4CB5-AEF0-55FCE9A1D483}"/>
              </a:ext>
            </a:extLst>
          </p:cNvPr>
          <p:cNvSpPr txBox="1"/>
          <p:nvPr/>
        </p:nvSpPr>
        <p:spPr>
          <a:xfrm>
            <a:off x="242969" y="1139284"/>
            <a:ext cx="9300796" cy="68931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/>
            <a:r>
              <a:rPr lang="ja-JP" altLang="en-US" sz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ターゲットは、県内、そして首都圏の消費者。「常磐もの」の安全性や美味しさが、口コミで、いわば“自走する形“で多くの人に伝わっていくのが狙い。またＳＮＳを活用し、現代版”口コミ”でも広めていく。それにより、多くの産地の魚が並ぶ中でも、“常磐もの“を選ぶファンを増やしていく。</a:t>
            </a:r>
            <a:endParaRPr lang="ja-JP" altLang="en-US" sz="12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33D4170-1592-446B-9BEA-2E3F9CE4965B}"/>
              </a:ext>
            </a:extLst>
          </p:cNvPr>
          <p:cNvSpPr txBox="1"/>
          <p:nvPr/>
        </p:nvSpPr>
        <p:spPr>
          <a:xfrm>
            <a:off x="138736" y="1848554"/>
            <a:ext cx="551155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事業内容の概要</a:t>
            </a:r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" name="正方形/長方形 37">
            <a:extLst>
              <a:ext uri="{FF2B5EF4-FFF2-40B4-BE49-F238E27FC236}">
                <a16:creationId xmlns:a16="http://schemas.microsoft.com/office/drawing/2014/main" id="{48A4C896-1236-4AC9-BA79-2CA2D6102A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308" y="2212076"/>
            <a:ext cx="1070857" cy="27699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>
            <a:lvl1pPr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defTabSz="914400" fontAlgn="base">
              <a:spcBef>
                <a:spcPts val="600"/>
              </a:spcBef>
              <a:spcAft>
                <a:spcPct val="0"/>
              </a:spcAft>
            </a:pPr>
            <a:r>
              <a:rPr lang="ja-JP" altLang="en-US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取組内容</a:t>
            </a:r>
            <a:endParaRPr lang="en-US" altLang="ja-JP" sz="12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114" name="グループ化 113">
            <a:extLst>
              <a:ext uri="{FF2B5EF4-FFF2-40B4-BE49-F238E27FC236}">
                <a16:creationId xmlns:a16="http://schemas.microsoft.com/office/drawing/2014/main" id="{3EECBF1C-BC7E-4460-8332-232AEBED84D4}"/>
              </a:ext>
            </a:extLst>
          </p:cNvPr>
          <p:cNvGrpSpPr/>
          <p:nvPr/>
        </p:nvGrpSpPr>
        <p:grpSpPr>
          <a:xfrm>
            <a:off x="563828" y="2572244"/>
            <a:ext cx="8597756" cy="1323468"/>
            <a:chOff x="908621" y="2736013"/>
            <a:chExt cx="8466589" cy="1516828"/>
          </a:xfrm>
        </p:grpSpPr>
        <p:sp>
          <p:nvSpPr>
            <p:cNvPr id="93" name="正方形/長方形 99">
              <a:extLst>
                <a:ext uri="{FF2B5EF4-FFF2-40B4-BE49-F238E27FC236}">
                  <a16:creationId xmlns:a16="http://schemas.microsoft.com/office/drawing/2014/main" id="{FEA88C28-C6C3-4466-A0F2-9CB6BB6D00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621" y="2736013"/>
              <a:ext cx="693971" cy="744101"/>
            </a:xfrm>
            <a:prstGeom prst="rect">
              <a:avLst/>
            </a:prstGeom>
            <a:solidFill>
              <a:srgbClr val="FF0000"/>
            </a:solidFill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18000" tIns="18000" rIns="18000" bIns="18000" anchor="ctr"/>
            <a:lstStyle>
              <a:lvl1pPr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A5A5A"/>
                </a:buClr>
                <a:buSzTx/>
                <a:buFont typeface="Wingdings" panose="05000000000000000000" pitchFamily="2" charset="2"/>
                <a:buNone/>
                <a:tabLst/>
                <a:defRPr/>
              </a:pPr>
              <a:r>
                <a:rPr lang="ja-JP" altLang="en-US" sz="1200" b="1" kern="0" dirty="0" smtClean="0">
                  <a:solidFill>
                    <a:schemeClr val="bg1"/>
                  </a:solidFill>
                  <a:latin typeface="Meiryo UI"/>
                  <a:ea typeface="Meiryo UI"/>
                </a:rPr>
                <a:t>事業</a:t>
              </a:r>
              <a:r>
                <a:rPr lang="ja-JP" altLang="en-US" sz="1200" b="1" kern="0" dirty="0">
                  <a:solidFill>
                    <a:schemeClr val="bg1"/>
                  </a:solidFill>
                  <a:latin typeface="Meiryo UI"/>
                  <a:ea typeface="Meiryo UI"/>
                </a:rPr>
                <a:t>①</a:t>
              </a:r>
              <a:endParaRPr kumimoji="1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 UI"/>
                <a:ea typeface="Meiryo UI"/>
              </a:endParaRPr>
            </a:p>
          </p:txBody>
        </p:sp>
        <p:sp>
          <p:nvSpPr>
            <p:cNvPr id="94" name="正方形/長方形 99">
              <a:extLst>
                <a:ext uri="{FF2B5EF4-FFF2-40B4-BE49-F238E27FC236}">
                  <a16:creationId xmlns:a16="http://schemas.microsoft.com/office/drawing/2014/main" id="{5C5DBFB1-85FF-4FD0-828D-91CAA9FF8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621" y="3593525"/>
              <a:ext cx="693972" cy="659315"/>
            </a:xfrm>
            <a:prstGeom prst="rect">
              <a:avLst/>
            </a:prstGeom>
            <a:solidFill>
              <a:srgbClr val="FF0000"/>
            </a:solidFill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18000" tIns="18000" rIns="18000" bIns="18000" anchor="ctr"/>
            <a:lstStyle>
              <a:lvl1pPr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A5A5A"/>
                </a:buClr>
                <a:buSzTx/>
                <a:buFont typeface="Wingdings" panose="05000000000000000000" pitchFamily="2" charset="2"/>
                <a:buNone/>
                <a:tabLst/>
                <a:defRPr/>
              </a:pPr>
              <a:r>
                <a:rPr lang="ja-JP" altLang="en-US" sz="1200" b="1" kern="0" dirty="0" smtClean="0">
                  <a:solidFill>
                    <a:schemeClr val="bg1"/>
                  </a:solidFill>
                  <a:latin typeface="Meiryo UI"/>
                  <a:ea typeface="Meiryo UI"/>
                </a:rPr>
                <a:t>事業②</a:t>
              </a:r>
              <a:endParaRPr kumimoji="1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 UI"/>
                <a:ea typeface="Meiryo UI"/>
              </a:endParaRPr>
            </a:p>
          </p:txBody>
        </p:sp>
        <p:sp>
          <p:nvSpPr>
            <p:cNvPr id="98" name="正方形/長方形 99">
              <a:extLst>
                <a:ext uri="{FF2B5EF4-FFF2-40B4-BE49-F238E27FC236}">
                  <a16:creationId xmlns:a16="http://schemas.microsoft.com/office/drawing/2014/main" id="{427EDE53-37FE-45CE-9D84-049D2403C2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677" y="2736013"/>
              <a:ext cx="7618533" cy="744101"/>
            </a:xfrm>
            <a:prstGeom prst="rect">
              <a:avLst/>
            </a:prstGeom>
            <a:solidFill>
              <a:srgbClr val="FFFFFF"/>
            </a:solidFill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18000" tIns="18000" rIns="18000" bIns="18000" anchor="ctr"/>
            <a:lstStyle>
              <a:lvl1pPr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A5A5A"/>
                </a:buClr>
                <a:buSzTx/>
                <a:buFont typeface="Wingdings" panose="05000000000000000000" pitchFamily="2" charset="2"/>
                <a:buNone/>
                <a:tabLst/>
                <a:defRPr/>
              </a:pPr>
              <a:r>
                <a:rPr lang="ja-JP" altLang="en-US" sz="1200" b="1" kern="0" dirty="0">
                  <a:solidFill>
                    <a:srgbClr val="FF0000"/>
                  </a:solidFill>
                  <a:latin typeface="Meiryo UI"/>
                  <a:ea typeface="Meiryo UI"/>
                </a:rPr>
                <a:t>松</a:t>
              </a:r>
              <a:r>
                <a:rPr lang="ja-JP" altLang="en-US" sz="1200" b="1" kern="0" dirty="0" smtClean="0">
                  <a:solidFill>
                    <a:srgbClr val="FF0000"/>
                  </a:solidFill>
                  <a:latin typeface="Meiryo UI"/>
                  <a:ea typeface="Meiryo UI"/>
                </a:rPr>
                <a:t>川浦漁港朝市</a:t>
              </a:r>
              <a:endParaRPr kumimoji="1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 UI"/>
                <a:ea typeface="Meiryo UI"/>
              </a:endParaRP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A5A5A"/>
                </a:buClr>
                <a:buSzTx/>
                <a:buFont typeface="Wingdings" panose="05000000000000000000" pitchFamily="2" charset="2"/>
                <a:buNone/>
                <a:tabLst/>
                <a:defRPr/>
              </a:pPr>
              <a:r>
                <a:rPr kumimoji="1" lang="ja-JP" altLang="en-US" sz="12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eiryo UI"/>
                  <a:ea typeface="Meiryo UI"/>
                </a:rPr>
                <a:t>　</a:t>
              </a:r>
              <a:r>
                <a:rPr kumimoji="1" lang="ja-JP" altLang="en-US" sz="12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eiryo UI"/>
                  <a:ea typeface="Meiryo UI"/>
                </a:rPr>
                <a:t>単に買うだけでなく、食べたり、レシピを学んだりできる、ワクワク感のある朝市イベントを開催。地元ワインとのマリアージュなど</a:t>
              </a:r>
              <a:endParaRPr kumimoji="1" lang="en-US" altLang="ja-JP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 UI"/>
                <a:ea typeface="Meiryo UI"/>
              </a:endParaRP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A5A5A"/>
                </a:buClr>
                <a:buSzTx/>
                <a:buFont typeface="Wingdings" panose="05000000000000000000" pitchFamily="2" charset="2"/>
                <a:buNone/>
                <a:tabLst/>
                <a:defRPr/>
              </a:pPr>
              <a:r>
                <a:rPr lang="ja-JP" altLang="en-US" sz="1200" kern="0" dirty="0">
                  <a:solidFill>
                    <a:srgbClr val="FF0000"/>
                  </a:solidFill>
                  <a:latin typeface="Meiryo UI"/>
                  <a:ea typeface="Meiryo UI"/>
                </a:rPr>
                <a:t>地域</a:t>
              </a:r>
              <a:r>
                <a:rPr lang="ja-JP" altLang="en-US" sz="1200" kern="0" dirty="0" smtClean="0">
                  <a:solidFill>
                    <a:srgbClr val="FF0000"/>
                  </a:solidFill>
                  <a:latin typeface="Meiryo UI"/>
                  <a:ea typeface="Meiryo UI"/>
                </a:rPr>
                <a:t>との連携も図る。こうした取り組みで、「常磐もの」のファンを少しでも増やしていく。</a:t>
              </a:r>
              <a:endParaRPr kumimoji="1" lang="ja-JP" altLang="en-US" sz="1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 UI"/>
                <a:ea typeface="Meiryo UI"/>
              </a:endParaRPr>
            </a:p>
          </p:txBody>
        </p:sp>
        <p:sp>
          <p:nvSpPr>
            <p:cNvPr id="99" name="正方形/長方形 99">
              <a:extLst>
                <a:ext uri="{FF2B5EF4-FFF2-40B4-BE49-F238E27FC236}">
                  <a16:creationId xmlns:a16="http://schemas.microsoft.com/office/drawing/2014/main" id="{60CEE444-99ED-4156-A473-EFC8E9381C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678" y="3563301"/>
              <a:ext cx="7618532" cy="689540"/>
            </a:xfrm>
            <a:prstGeom prst="rect">
              <a:avLst/>
            </a:prstGeom>
            <a:solidFill>
              <a:srgbClr val="FFFFFF"/>
            </a:solidFill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18000" tIns="18000" rIns="18000" bIns="18000" anchor="ctr"/>
            <a:lstStyle>
              <a:lvl1pPr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A5A5A"/>
                </a:buClr>
                <a:buSzTx/>
                <a:buFont typeface="Wingdings" panose="05000000000000000000" pitchFamily="2" charset="2"/>
                <a:buNone/>
                <a:tabLst/>
                <a:defRPr/>
              </a:pPr>
              <a:r>
                <a:rPr lang="ja-JP" altLang="en-US" sz="1200" b="1" kern="0" dirty="0">
                  <a:solidFill>
                    <a:srgbClr val="FF0000"/>
                  </a:solidFill>
                  <a:latin typeface="Meiryo UI"/>
                  <a:ea typeface="Meiryo UI"/>
                </a:rPr>
                <a:t>松</a:t>
              </a:r>
              <a:r>
                <a:rPr lang="ja-JP" altLang="en-US" sz="1200" b="1" kern="0" dirty="0" smtClean="0">
                  <a:solidFill>
                    <a:srgbClr val="FF0000"/>
                  </a:solidFill>
                  <a:latin typeface="Meiryo UI"/>
                  <a:ea typeface="Meiryo UI"/>
                </a:rPr>
                <a:t>川浦漁港　出張朝市</a:t>
              </a:r>
              <a:endParaRPr kumimoji="1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 UI"/>
                <a:ea typeface="Meiryo UI"/>
              </a:endParaRP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A5A5A"/>
                </a:buClr>
                <a:buSzTx/>
                <a:buFont typeface="Wingdings" panose="05000000000000000000" pitchFamily="2" charset="2"/>
                <a:buNone/>
                <a:tabLst/>
                <a:defRPr/>
              </a:pPr>
              <a:r>
                <a:rPr kumimoji="1" lang="ja-JP" altLang="en-US" sz="12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eiryo UI"/>
                  <a:ea typeface="Meiryo UI"/>
                </a:rPr>
                <a:t>　</a:t>
              </a:r>
              <a:r>
                <a:rPr lang="ja-JP" altLang="en-US" sz="1200" kern="0" dirty="0" smtClean="0">
                  <a:solidFill>
                    <a:srgbClr val="FF0000"/>
                  </a:solidFill>
                  <a:latin typeface="Meiryo UI"/>
                  <a:ea typeface="Meiryo UI"/>
                </a:rPr>
                <a:t>都内でのイベント開催で、「常磐もの」のファンを首都圏でも増やす。基本的には事業①を縮小したミニ朝市にはなるが、</a:t>
              </a:r>
              <a:r>
                <a:rPr kumimoji="1" lang="en-US" altLang="ja-JP" sz="12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eiryo UI"/>
                  <a:ea typeface="Meiryo UI"/>
                </a:rPr>
                <a:t/>
              </a:r>
              <a:br>
                <a:rPr kumimoji="1" lang="en-US" altLang="ja-JP" sz="12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eiryo UI"/>
                  <a:ea typeface="Meiryo UI"/>
                </a:rPr>
              </a:br>
              <a:r>
                <a:rPr kumimoji="1" lang="ja-JP" altLang="en-US" sz="12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eiryo UI"/>
                  <a:ea typeface="Meiryo UI"/>
                </a:rPr>
                <a:t>ＰＲ効果を</a:t>
              </a:r>
              <a:r>
                <a:rPr lang="ja-JP" altLang="en-US" sz="1200" kern="0" dirty="0" smtClean="0">
                  <a:solidFill>
                    <a:srgbClr val="FF0000"/>
                  </a:solidFill>
                  <a:latin typeface="Meiryo UI"/>
                  <a:ea typeface="Meiryo UI"/>
                </a:rPr>
                <a:t>あげるため、限定１０食の超豪華常磐御膳なども用意する。駅の広告で誘客も図る。</a:t>
              </a:r>
              <a:endParaRPr kumimoji="1" lang="ja-JP" altLang="en-US" sz="1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 UI"/>
                <a:ea typeface="Meiryo UI"/>
              </a:endParaRPr>
            </a:p>
          </p:txBody>
        </p:sp>
      </p:grpSp>
      <p:sp>
        <p:nvSpPr>
          <p:cNvPr id="134" name="角丸四角形 118">
            <a:extLst>
              <a:ext uri="{FF2B5EF4-FFF2-40B4-BE49-F238E27FC236}">
                <a16:creationId xmlns:a16="http://schemas.microsoft.com/office/drawing/2014/main" id="{2EA55A6A-9FD0-49B1-B812-DA1BEA378F70}"/>
              </a:ext>
            </a:extLst>
          </p:cNvPr>
          <p:cNvSpPr/>
          <p:nvPr/>
        </p:nvSpPr>
        <p:spPr>
          <a:xfrm>
            <a:off x="307731" y="4837241"/>
            <a:ext cx="9144000" cy="1537182"/>
          </a:xfrm>
          <a:prstGeom prst="roundRect">
            <a:avLst>
              <a:gd name="adj" fmla="val 0"/>
            </a:avLst>
          </a:prstGeom>
          <a:solidFill>
            <a:srgbClr val="FFCCCC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90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5" name="正方形/長方形 37">
            <a:extLst>
              <a:ext uri="{FF2B5EF4-FFF2-40B4-BE49-F238E27FC236}">
                <a16:creationId xmlns:a16="http://schemas.microsoft.com/office/drawing/2014/main" id="{ECE9EC01-C7BE-4B76-85DD-30656E571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308" y="4733402"/>
            <a:ext cx="1070857" cy="27699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>
            <a:lvl1pPr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defTabSz="914400" fontAlgn="base">
              <a:spcBef>
                <a:spcPts val="600"/>
              </a:spcBef>
              <a:spcAft>
                <a:spcPct val="0"/>
              </a:spcAft>
            </a:pPr>
            <a:r>
              <a:rPr lang="ja-JP" altLang="en-US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事業</a:t>
            </a:r>
            <a:r>
              <a:rPr lang="en-US" altLang="ja-JP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KPI</a:t>
            </a:r>
          </a:p>
        </p:txBody>
      </p:sp>
      <p:sp>
        <p:nvSpPr>
          <p:cNvPr id="138" name="テキスト プレースホルダー 1">
            <a:extLst>
              <a:ext uri="{FF2B5EF4-FFF2-40B4-BE49-F238E27FC236}">
                <a16:creationId xmlns:a16="http://schemas.microsoft.com/office/drawing/2014/main" id="{B2307528-5ADC-4836-84A4-3E9513DF6F98}"/>
              </a:ext>
            </a:extLst>
          </p:cNvPr>
          <p:cNvSpPr txBox="1">
            <a:spLocks/>
          </p:cNvSpPr>
          <p:nvPr/>
        </p:nvSpPr>
        <p:spPr>
          <a:xfrm>
            <a:off x="8801943" y="65564"/>
            <a:ext cx="899266" cy="30723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400" b="1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記入例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7AAA9F70-C64E-451A-893B-A0625F3A0F0F}"/>
              </a:ext>
            </a:extLst>
          </p:cNvPr>
          <p:cNvSpPr txBox="1"/>
          <p:nvPr/>
        </p:nvSpPr>
        <p:spPr>
          <a:xfrm>
            <a:off x="242045" y="6447362"/>
            <a:ext cx="930079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事業計画書に記入した内容に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ついて、</a:t>
            </a:r>
            <a:r>
              <a:rPr lang="ja-JP" altLang="en-US" sz="1000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Ａ４用紙一枚に収まるよう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要点</a:t>
            </a:r>
            <a:r>
              <a:rPr kumimoji="1"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を簡潔に示す形で作成してください。</a:t>
            </a:r>
            <a:endParaRPr kumimoji="1" lang="en-US" altLang="ja-JP" sz="10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適宜、枠のサイズを変更したり図表を使用し記載してください。なお、記入する文字の大きさは</a:t>
            </a:r>
            <a:r>
              <a:rPr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ポイント程度としてください。</a:t>
            </a:r>
            <a:r>
              <a:rPr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注意書き（赤字）は削除してください。</a:t>
            </a:r>
            <a:endParaRPr lang="en-US" altLang="ja-JP" sz="10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吹き出し: 四角形 3">
            <a:extLst>
              <a:ext uri="{FF2B5EF4-FFF2-40B4-BE49-F238E27FC236}">
                <a16:creationId xmlns:a16="http://schemas.microsoft.com/office/drawing/2014/main" id="{CFB26112-15C9-40DC-AE07-2257F087189A}"/>
              </a:ext>
            </a:extLst>
          </p:cNvPr>
          <p:cNvSpPr/>
          <p:nvPr/>
        </p:nvSpPr>
        <p:spPr>
          <a:xfrm>
            <a:off x="5802913" y="2093841"/>
            <a:ext cx="3039412" cy="424426"/>
          </a:xfrm>
          <a:prstGeom prst="wedgeRectCallout">
            <a:avLst>
              <a:gd name="adj1" fmla="val -20318"/>
              <a:gd name="adj2" fmla="val 80175"/>
            </a:avLst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情報発信等の内容も含め、事業の特徴がわかるように簡潔に記載してください。</a:t>
            </a:r>
            <a:endParaRPr kumimoji="1" lang="en-US" altLang="ja-JP" sz="10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E261D370-CC55-49B7-8B59-EDFC1EE5E119}"/>
              </a:ext>
            </a:extLst>
          </p:cNvPr>
          <p:cNvCxnSpPr>
            <a:cxnSpLocks/>
          </p:cNvCxnSpPr>
          <p:nvPr/>
        </p:nvCxnSpPr>
        <p:spPr bwMode="auto">
          <a:xfrm>
            <a:off x="240266" y="891622"/>
            <a:ext cx="9425470" cy="0"/>
          </a:xfrm>
          <a:prstGeom prst="line">
            <a:avLst/>
          </a:prstGeom>
          <a:ln w="19050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正方形/長方形 99">
            <a:extLst>
              <a:ext uri="{FF2B5EF4-FFF2-40B4-BE49-F238E27FC236}">
                <a16:creationId xmlns:a16="http://schemas.microsoft.com/office/drawing/2014/main" id="{5C5DBFB1-85FF-4FD0-828D-91CAA9FF8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28" y="4009212"/>
            <a:ext cx="704723" cy="575268"/>
          </a:xfrm>
          <a:prstGeom prst="rect">
            <a:avLst/>
          </a:prstGeom>
          <a:solidFill>
            <a:srgbClr val="FF0000"/>
          </a:solidFill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 wrap="none" lIns="18000" tIns="18000" rIns="18000" bIns="18000" anchor="ctr"/>
          <a:lstStyle>
            <a:lvl1pPr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A5A5A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lang="ja-JP" altLang="en-US" sz="1200" b="1" kern="0" dirty="0" smtClean="0">
                <a:solidFill>
                  <a:schemeClr val="bg1"/>
                </a:solidFill>
                <a:latin typeface="Meiryo UI"/>
                <a:ea typeface="Meiryo UI"/>
              </a:rPr>
              <a:t>事業③</a:t>
            </a:r>
            <a:endParaRPr kumimoji="1" lang="ja-JP" alt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 UI"/>
              <a:ea typeface="Meiryo UI"/>
            </a:endParaRPr>
          </a:p>
        </p:txBody>
      </p:sp>
      <p:sp>
        <p:nvSpPr>
          <p:cNvPr id="43" name="正方形/長方形 99">
            <a:extLst>
              <a:ext uri="{FF2B5EF4-FFF2-40B4-BE49-F238E27FC236}">
                <a16:creationId xmlns:a16="http://schemas.microsoft.com/office/drawing/2014/main" id="{60CEE444-99ED-4156-A473-EFC8E9381C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5023" y="3982840"/>
            <a:ext cx="7736561" cy="601640"/>
          </a:xfrm>
          <a:prstGeom prst="rect">
            <a:avLst/>
          </a:prstGeom>
          <a:solidFill>
            <a:srgbClr val="FFFFFF"/>
          </a:solidFill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 wrap="none" lIns="18000" tIns="18000" rIns="18000" bIns="18000" anchor="ctr"/>
          <a:lstStyle>
            <a:lvl1pPr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A5A5A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1" lang="ja-JP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 UI"/>
                <a:ea typeface="Meiryo UI"/>
              </a:rPr>
              <a:t>現代版の口コミ　ＳＮＳでＰＲ作戦</a:t>
            </a:r>
            <a:endParaRPr kumimoji="1" lang="en-US" altLang="ja-JP" sz="1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eiryo UI"/>
              <a:ea typeface="Meiryo UI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A5A5A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1" lang="ja-JP" altLang="en-US" sz="1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 UI"/>
                <a:ea typeface="Meiryo UI"/>
              </a:rPr>
              <a:t>　</a:t>
            </a:r>
            <a:r>
              <a:rPr kumimoji="1" lang="ja-JP" altLang="en-US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 UI"/>
                <a:ea typeface="Meiryo UI"/>
              </a:rPr>
              <a:t>インフルエンサーを活用して、常磐ものをＰＲする。予算もないため、事業②の前日に、限定１０食の超豪華常磐御膳の</a:t>
            </a:r>
            <a:endParaRPr kumimoji="1" lang="en-US" altLang="ja-JP" sz="120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eiryo UI"/>
              <a:ea typeface="Meiryo UI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A5A5A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1" lang="ja-JP" altLang="en-US" sz="12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 UI"/>
                <a:ea typeface="Meiryo UI"/>
              </a:rPr>
              <a:t>試食会という形でインフルエンサーを招待。ＰＲを依頼する。</a:t>
            </a:r>
            <a:endParaRPr kumimoji="1" lang="ja-JP" altLang="en-US" sz="12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eiryo UI"/>
              <a:ea typeface="Meiryo UI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47C04C3-3606-4A2E-8F82-947F1A9FF1FC}"/>
              </a:ext>
            </a:extLst>
          </p:cNvPr>
          <p:cNvSpPr txBox="1"/>
          <p:nvPr/>
        </p:nvSpPr>
        <p:spPr>
          <a:xfrm>
            <a:off x="146974" y="893168"/>
            <a:ext cx="551155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目指すべき将来像及び成功の定義</a:t>
            </a:r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00328"/>
              </p:ext>
            </p:extLst>
          </p:nvPr>
        </p:nvGraphicFramePr>
        <p:xfrm>
          <a:off x="368316" y="5114241"/>
          <a:ext cx="2206529" cy="1036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845">
                  <a:extLst>
                    <a:ext uri="{9D8B030D-6E8A-4147-A177-3AD203B41FA5}">
                      <a16:colId xmlns:a16="http://schemas.microsoft.com/office/drawing/2014/main" val="3104150474"/>
                    </a:ext>
                  </a:extLst>
                </a:gridCol>
                <a:gridCol w="1089684">
                  <a:extLst>
                    <a:ext uri="{9D8B030D-6E8A-4147-A177-3AD203B41FA5}">
                      <a16:colId xmlns:a16="http://schemas.microsoft.com/office/drawing/2014/main" val="342722821"/>
                    </a:ext>
                  </a:extLst>
                </a:gridCol>
              </a:tblGrid>
              <a:tr h="34539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 smtClean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お中元ＥＣ販売数</a:t>
                      </a:r>
                      <a:endParaRPr kumimoji="1" lang="ja-JP" altLang="en-US" sz="900" dirty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000" dirty="0">
                        <a:latin typeface="BIZ UDゴシック" panose="020B0400000000000000" pitchFamily="49" charset="-128"/>
                        <a:ea typeface="BIZ UDゴシック" panose="020B0400000000000000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623301"/>
                  </a:ext>
                </a:extLst>
              </a:tr>
              <a:tr h="34539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２０２３年</a:t>
                      </a:r>
                      <a:r>
                        <a:rPr kumimoji="1" lang="ja-JP" altLang="en-US" sz="9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８月</a:t>
                      </a:r>
                      <a:endParaRPr kumimoji="1" lang="ja-JP" altLang="en-US" sz="9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２０２４年</a:t>
                      </a:r>
                      <a:r>
                        <a:rPr kumimoji="1" lang="ja-JP" altLang="en-US" sz="9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８月</a:t>
                      </a:r>
                      <a:endParaRPr kumimoji="1" lang="ja-JP" altLang="en-US" sz="9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621933"/>
                  </a:ext>
                </a:extLst>
              </a:tr>
              <a:tr h="34539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１００セット</a:t>
                      </a:r>
                      <a:endParaRPr kumimoji="1" lang="ja-JP" altLang="en-US" sz="9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２００セット</a:t>
                      </a:r>
                      <a:endParaRPr kumimoji="1" lang="ja-JP" altLang="en-US" sz="9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645421"/>
                  </a:ext>
                </a:extLst>
              </a:tr>
            </a:tbl>
          </a:graphicData>
        </a:graphic>
      </p:graphicFrame>
      <p:graphicFrame>
        <p:nvGraphicFramePr>
          <p:cNvPr id="28" name="表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165032"/>
              </p:ext>
            </p:extLst>
          </p:nvPr>
        </p:nvGraphicFramePr>
        <p:xfrm>
          <a:off x="2634287" y="5105720"/>
          <a:ext cx="2206529" cy="1036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845">
                  <a:extLst>
                    <a:ext uri="{9D8B030D-6E8A-4147-A177-3AD203B41FA5}">
                      <a16:colId xmlns:a16="http://schemas.microsoft.com/office/drawing/2014/main" val="3104150474"/>
                    </a:ext>
                  </a:extLst>
                </a:gridCol>
                <a:gridCol w="1089684">
                  <a:extLst>
                    <a:ext uri="{9D8B030D-6E8A-4147-A177-3AD203B41FA5}">
                      <a16:colId xmlns:a16="http://schemas.microsoft.com/office/drawing/2014/main" val="342722821"/>
                    </a:ext>
                  </a:extLst>
                </a:gridCol>
              </a:tblGrid>
              <a:tr h="34539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 smtClean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お中元取扱い店舗（首都圏）</a:t>
                      </a:r>
                      <a:endParaRPr kumimoji="1" lang="ja-JP" altLang="en-US" sz="900" dirty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000" dirty="0">
                        <a:latin typeface="BIZ UDゴシック" panose="020B0400000000000000" pitchFamily="49" charset="-128"/>
                        <a:ea typeface="BIZ UDゴシック" panose="020B0400000000000000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623301"/>
                  </a:ext>
                </a:extLst>
              </a:tr>
              <a:tr h="34539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２０２３年</a:t>
                      </a:r>
                      <a:endParaRPr kumimoji="1" lang="ja-JP" altLang="en-US" sz="9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２０２４年</a:t>
                      </a:r>
                      <a:endParaRPr kumimoji="1" lang="ja-JP" altLang="en-US" sz="9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621933"/>
                  </a:ext>
                </a:extLst>
              </a:tr>
              <a:tr h="34539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１店</a:t>
                      </a:r>
                      <a:endParaRPr kumimoji="1" lang="ja-JP" altLang="en-US" sz="9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３店</a:t>
                      </a:r>
                      <a:endParaRPr kumimoji="1" lang="ja-JP" altLang="en-US" sz="9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645421"/>
                  </a:ext>
                </a:extLst>
              </a:tr>
            </a:tbl>
          </a:graphicData>
        </a:graphic>
      </p:graphicFrame>
      <p:graphicFrame>
        <p:nvGraphicFramePr>
          <p:cNvPr id="29" name="表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13929"/>
              </p:ext>
            </p:extLst>
          </p:nvPr>
        </p:nvGraphicFramePr>
        <p:xfrm>
          <a:off x="4908958" y="5105720"/>
          <a:ext cx="2206529" cy="1036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845">
                  <a:extLst>
                    <a:ext uri="{9D8B030D-6E8A-4147-A177-3AD203B41FA5}">
                      <a16:colId xmlns:a16="http://schemas.microsoft.com/office/drawing/2014/main" val="3104150474"/>
                    </a:ext>
                  </a:extLst>
                </a:gridCol>
                <a:gridCol w="1089684">
                  <a:extLst>
                    <a:ext uri="{9D8B030D-6E8A-4147-A177-3AD203B41FA5}">
                      <a16:colId xmlns:a16="http://schemas.microsoft.com/office/drawing/2014/main" val="342722821"/>
                    </a:ext>
                  </a:extLst>
                </a:gridCol>
              </a:tblGrid>
              <a:tr h="34539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 smtClean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年度売上</a:t>
                      </a:r>
                      <a:endParaRPr kumimoji="1" lang="ja-JP" altLang="en-US" sz="900" dirty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000" dirty="0">
                        <a:latin typeface="BIZ UDゴシック" panose="020B0400000000000000" pitchFamily="49" charset="-128"/>
                        <a:ea typeface="BIZ UDゴシック" panose="020B0400000000000000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623301"/>
                  </a:ext>
                </a:extLst>
              </a:tr>
              <a:tr h="34539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２０２３年度</a:t>
                      </a:r>
                      <a:endParaRPr kumimoji="1" lang="ja-JP" altLang="en-US" sz="9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２０２５年度</a:t>
                      </a:r>
                      <a:endParaRPr kumimoji="1" lang="ja-JP" altLang="en-US" sz="9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621933"/>
                  </a:ext>
                </a:extLst>
              </a:tr>
              <a:tr h="34539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２億円</a:t>
                      </a:r>
                      <a:endParaRPr kumimoji="1" lang="ja-JP" altLang="en-US" sz="9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３億円</a:t>
                      </a:r>
                      <a:endParaRPr kumimoji="1" lang="ja-JP" altLang="en-US" sz="9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6454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6862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表 35">
            <a:extLst>
              <a:ext uri="{FF2B5EF4-FFF2-40B4-BE49-F238E27FC236}">
                <a16:creationId xmlns:a16="http://schemas.microsoft.com/office/drawing/2014/main" id="{9B6CB17B-B817-4187-8EDD-28AEE52FF2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634433"/>
              </p:ext>
            </p:extLst>
          </p:nvPr>
        </p:nvGraphicFramePr>
        <p:xfrm>
          <a:off x="483575" y="3417939"/>
          <a:ext cx="9216062" cy="3126642"/>
        </p:xfrm>
        <a:graphic>
          <a:graphicData uri="http://schemas.openxmlformats.org/drawingml/2006/table">
            <a:tbl>
              <a:tblPr firstRow="1" bandRow="1"/>
              <a:tblGrid>
                <a:gridCol w="480986">
                  <a:extLst>
                    <a:ext uri="{9D8B030D-6E8A-4147-A177-3AD203B41FA5}">
                      <a16:colId xmlns:a16="http://schemas.microsoft.com/office/drawing/2014/main" val="3963223197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387756399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816814475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413337712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1670024927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318713183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315439978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2089778692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3512126375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1388725092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3332093777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3792028230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135796907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4021251267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3247764595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470031360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3436544384"/>
                    </a:ext>
                  </a:extLst>
                </a:gridCol>
                <a:gridCol w="415956">
                  <a:extLst>
                    <a:ext uri="{9D8B030D-6E8A-4147-A177-3AD203B41FA5}">
                      <a16:colId xmlns:a16="http://schemas.microsoft.com/office/drawing/2014/main" val="70700755"/>
                    </a:ext>
                  </a:extLst>
                </a:gridCol>
              </a:tblGrid>
              <a:tr h="25012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４</a:t>
                      </a:r>
                      <a:r>
                        <a:rPr kumimoji="1" lang="ja-JP" altLang="en-US" sz="1200" b="1" baseline="0" dirty="0" smtClean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200" b="1" baseline="0" dirty="0" smtClean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５月</a:t>
                      </a: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200" b="1" baseline="0" dirty="0" smtClean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６月</a:t>
                      </a: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200" b="1" baseline="0" dirty="0" smtClean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７月</a:t>
                      </a: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８</a:t>
                      </a:r>
                      <a:r>
                        <a:rPr kumimoji="1" lang="ja-JP" altLang="en-US" sz="1200" b="1" baseline="0" dirty="0" smtClean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９</a:t>
                      </a:r>
                      <a:r>
                        <a:rPr kumimoji="1" lang="ja-JP" altLang="en-US" sz="1200" b="1" baseline="0" dirty="0" smtClean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200" b="1" baseline="0" dirty="0" smtClean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１</a:t>
                      </a:r>
                      <a:r>
                        <a:rPr kumimoji="1" lang="ja-JP" altLang="en-US" sz="1200" b="1" baseline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０</a:t>
                      </a:r>
                      <a:r>
                        <a:rPr kumimoji="1" lang="ja-JP" altLang="en-US" sz="1200" b="1" baseline="0" dirty="0" smtClean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2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12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kumimoji="1" lang="ja-JP" altLang="en-US" sz="1000" b="0" baseline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上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中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下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上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中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下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上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中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下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上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中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下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上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中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下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上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中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下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上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中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下</a:t>
                      </a: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712952"/>
                  </a:ext>
                </a:extLst>
              </a:tr>
              <a:tr h="65659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baseline="0" dirty="0" smtClean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事業①</a:t>
                      </a: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65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baseline="0" dirty="0" smtClean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事業②</a:t>
                      </a: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6014887"/>
                  </a:ext>
                </a:extLst>
              </a:tr>
              <a:tr h="6565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baseline="0" dirty="0" smtClean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事業③</a:t>
                      </a: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6506642"/>
                  </a:ext>
                </a:extLst>
              </a:tr>
              <a:tr h="6565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baseline="0" dirty="0" smtClean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事業④</a:t>
                      </a:r>
                      <a:endParaRPr kumimoji="1" lang="ja-JP" altLang="en-US" sz="1200" b="1" baseline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baseline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1442" marR="91442" marT="45716" marB="45716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7082847"/>
                  </a:ext>
                </a:extLst>
              </a:tr>
            </a:tbl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AAA9F70-C64E-451A-893B-A0625F3A0F0F}"/>
              </a:ext>
            </a:extLst>
          </p:cNvPr>
          <p:cNvSpPr txBox="1"/>
          <p:nvPr/>
        </p:nvSpPr>
        <p:spPr>
          <a:xfrm>
            <a:off x="242045" y="6559616"/>
            <a:ext cx="9300795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100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事業計画書に記入した内容に基づき、</a:t>
            </a:r>
            <a:r>
              <a:rPr lang="ja-JP" altLang="en-US" sz="1000" u="sng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Ａ４</a:t>
            </a:r>
            <a:r>
              <a:rPr lang="ja-JP" altLang="en-US" sz="1000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用紙一枚に収まるよう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年間スケジュール</a:t>
            </a:r>
            <a:r>
              <a:rPr kumimoji="1"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を簡潔に作成してください。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なお、記入する文字の大きさは</a:t>
            </a:r>
            <a:r>
              <a:rPr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10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ポイント程度としてください。</a:t>
            </a:r>
            <a:endParaRPr lang="en-US" altLang="ja-JP" sz="10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" name="テキスト プレースホルダー 1">
            <a:extLst>
              <a:ext uri="{FF2B5EF4-FFF2-40B4-BE49-F238E27FC236}">
                <a16:creationId xmlns:a16="http://schemas.microsoft.com/office/drawing/2014/main" id="{2D1EDA80-343F-4B20-8978-9E878A3CF4D0}"/>
              </a:ext>
            </a:extLst>
          </p:cNvPr>
          <p:cNvSpPr txBox="1">
            <a:spLocks/>
          </p:cNvSpPr>
          <p:nvPr/>
        </p:nvSpPr>
        <p:spPr>
          <a:xfrm>
            <a:off x="138736" y="0"/>
            <a:ext cx="9203295" cy="4538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■企業・団体名等</a:t>
            </a:r>
            <a:r>
              <a:rPr lang="ja-JP" altLang="en-US" sz="20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：</a:t>
            </a:r>
            <a:r>
              <a:rPr lang="ja-JP" altLang="en-US" sz="2000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双葉水産</a:t>
            </a:r>
            <a:r>
              <a:rPr lang="ja-JP" altLang="en-US" sz="2000" dirty="0" smtClean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加工</a:t>
            </a:r>
            <a:endParaRPr lang="ja-JP" altLang="en-US" sz="2000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D8712C4-C00D-4511-9DF3-8B514D49F832}"/>
              </a:ext>
            </a:extLst>
          </p:cNvPr>
          <p:cNvSpPr txBox="1"/>
          <p:nvPr/>
        </p:nvSpPr>
        <p:spPr>
          <a:xfrm>
            <a:off x="245737" y="714818"/>
            <a:ext cx="9497861" cy="262920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/>
            <a:r>
              <a:rPr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92F2E49-7033-4178-B0AB-BDBD39F1163A}"/>
              </a:ext>
            </a:extLst>
          </p:cNvPr>
          <p:cNvSpPr txBox="1"/>
          <p:nvPr/>
        </p:nvSpPr>
        <p:spPr>
          <a:xfrm>
            <a:off x="242044" y="454461"/>
            <a:ext cx="535042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事業スキーム</a:t>
            </a:r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92F2E49-7033-4178-B0AB-BDBD39F1163A}"/>
              </a:ext>
            </a:extLst>
          </p:cNvPr>
          <p:cNvSpPr txBox="1"/>
          <p:nvPr/>
        </p:nvSpPr>
        <p:spPr>
          <a:xfrm>
            <a:off x="142253" y="3632689"/>
            <a:ext cx="369332" cy="1891562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年間スケジュール</a:t>
            </a:r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" name="正方形/長方形 37">
            <a:extLst>
              <a:ext uri="{FF2B5EF4-FFF2-40B4-BE49-F238E27FC236}">
                <a16:creationId xmlns:a16="http://schemas.microsoft.com/office/drawing/2014/main" id="{ECE9EC01-C7BE-4B76-85DD-30656E571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379" y="3021660"/>
            <a:ext cx="1819364" cy="27699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>
            <a:lvl1pPr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defTabSz="914400" fontAlgn="base">
              <a:spcBef>
                <a:spcPts val="600"/>
              </a:spcBef>
              <a:spcAft>
                <a:spcPct val="0"/>
              </a:spcAft>
            </a:pPr>
            <a:r>
              <a:rPr lang="ja-JP" altLang="en-US" sz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２０２３年度</a:t>
            </a:r>
            <a:endParaRPr lang="en-US" altLang="ja-JP" sz="12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" name="テキスト プレースホルダー 1">
            <a:extLst>
              <a:ext uri="{FF2B5EF4-FFF2-40B4-BE49-F238E27FC236}">
                <a16:creationId xmlns:a16="http://schemas.microsoft.com/office/drawing/2014/main" id="{611C7F0C-8032-4FD3-8070-4D042985687C}"/>
              </a:ext>
            </a:extLst>
          </p:cNvPr>
          <p:cNvSpPr txBox="1">
            <a:spLocks/>
          </p:cNvSpPr>
          <p:nvPr/>
        </p:nvSpPr>
        <p:spPr>
          <a:xfrm>
            <a:off x="8801943" y="65564"/>
            <a:ext cx="899266" cy="30723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400" b="1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記入例</a:t>
            </a:r>
          </a:p>
        </p:txBody>
      </p:sp>
      <p:sp>
        <p:nvSpPr>
          <p:cNvPr id="37" name="正方形/長方形 37">
            <a:extLst>
              <a:ext uri="{FF2B5EF4-FFF2-40B4-BE49-F238E27FC236}">
                <a16:creationId xmlns:a16="http://schemas.microsoft.com/office/drawing/2014/main" id="{ECE9EC01-C7BE-4B76-85DD-30656E571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5593" y="3021660"/>
            <a:ext cx="1819364" cy="27699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>
            <a:lvl1pPr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defTabSz="914400" fontAlgn="base">
              <a:spcBef>
                <a:spcPts val="600"/>
              </a:spcBef>
              <a:spcAft>
                <a:spcPct val="0"/>
              </a:spcAft>
            </a:pPr>
            <a:r>
              <a:rPr lang="ja-JP" altLang="en-US" sz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２０２４年度</a:t>
            </a:r>
            <a:endParaRPr lang="en-US" altLang="ja-JP" sz="12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CE9EC01-C7BE-4B76-85DD-30656E571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2167" y="3021660"/>
            <a:ext cx="1819364" cy="27699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>
            <a:lvl1pPr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defTabSz="914400" fontAlgn="base">
              <a:spcBef>
                <a:spcPts val="600"/>
              </a:spcBef>
              <a:spcAft>
                <a:spcPct val="0"/>
              </a:spcAft>
            </a:pPr>
            <a:r>
              <a:rPr lang="ja-JP" altLang="en-US" sz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２０２５年度</a:t>
            </a:r>
            <a:endParaRPr lang="en-US" altLang="ja-JP" sz="12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ECE9EC01-C7BE-4B76-85DD-30656E571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0060" y="3021660"/>
            <a:ext cx="1819364" cy="27699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>
            <a:lvl1pPr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defTabSz="914400" fontAlgn="base">
              <a:spcBef>
                <a:spcPts val="600"/>
              </a:spcBef>
              <a:spcAft>
                <a:spcPct val="0"/>
              </a:spcAft>
            </a:pPr>
            <a:r>
              <a:rPr lang="ja-JP" altLang="en-US" sz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２０２６年度</a:t>
            </a:r>
            <a:endParaRPr lang="en-US" altLang="ja-JP" sz="12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ECE9EC01-C7BE-4B76-85DD-30656E571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0274" y="3021660"/>
            <a:ext cx="1819364" cy="27699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>
            <a:lvl1pPr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defTabSz="914400" fontAlgn="base">
              <a:spcBef>
                <a:spcPts val="600"/>
              </a:spcBef>
              <a:spcAft>
                <a:spcPct val="0"/>
              </a:spcAft>
            </a:pPr>
            <a:r>
              <a:rPr lang="ja-JP" altLang="en-US" sz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２０２７年度</a:t>
            </a:r>
            <a:endParaRPr lang="en-US" altLang="ja-JP" sz="12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右矢印 1"/>
          <p:cNvSpPr/>
          <p:nvPr/>
        </p:nvSpPr>
        <p:spPr>
          <a:xfrm>
            <a:off x="342918" y="2467185"/>
            <a:ext cx="1801825" cy="4933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86923" y="1907934"/>
            <a:ext cx="1696853" cy="57708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イベント</a:t>
            </a:r>
            <a:r>
              <a:rPr kumimoji="1" lang="ja-JP" altLang="en-US" sz="105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開催</a:t>
            </a:r>
            <a:r>
              <a:rPr kumimoji="1" lang="ja-JP" altLang="en-US" sz="105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により、口コミ、ＳＮＳでの拡散で常磐ものの魅力をＰＲ</a:t>
            </a:r>
            <a:endParaRPr kumimoji="1" lang="ja-JP" altLang="en-US" sz="105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83578" y="2584940"/>
            <a:ext cx="1310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立上げ</a:t>
            </a:r>
            <a:endParaRPr kumimoji="1" lang="ja-JP" altLang="en-US" sz="1200" dirty="0">
              <a:solidFill>
                <a:schemeClr val="bg1"/>
              </a:solidFill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51" name="右矢印 50"/>
          <p:cNvSpPr/>
          <p:nvPr/>
        </p:nvSpPr>
        <p:spPr>
          <a:xfrm>
            <a:off x="2250761" y="2497753"/>
            <a:ext cx="3670770" cy="4933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3282830" y="2594715"/>
            <a:ext cx="1310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chemeClr val="bg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推進</a:t>
            </a: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2285911" y="1907934"/>
            <a:ext cx="1696853" cy="57708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他社と協力してイベントを継続。常磐ものＰＲの飛躍につなげる</a:t>
            </a:r>
            <a:endParaRPr kumimoji="1" lang="ja-JP" altLang="en-US" sz="105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4169442" y="1907934"/>
            <a:ext cx="1696853" cy="57708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万博にあわせ、首都圏での口コミが大阪・関西に広まるようにする。</a:t>
            </a:r>
            <a:endParaRPr kumimoji="1" lang="ja-JP" altLang="en-US" sz="105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5" name="右矢印 54"/>
          <p:cNvSpPr/>
          <p:nvPr/>
        </p:nvSpPr>
        <p:spPr>
          <a:xfrm>
            <a:off x="5986479" y="2492121"/>
            <a:ext cx="3670770" cy="4933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7166837" y="2584939"/>
            <a:ext cx="1310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chemeClr val="bg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自走</a:t>
            </a:r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6039253" y="1910857"/>
            <a:ext cx="1696853" cy="57708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イベント自走。ブランド力アップ、百貨店でも、扱ってもらう。</a:t>
            </a:r>
            <a:endParaRPr kumimoji="1" lang="ja-JP" altLang="en-US" sz="105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7880274" y="1904202"/>
            <a:ext cx="1696853" cy="57708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ブランド力で風評払拭。年度売上３億円超を目指す。イベントは状況見て。</a:t>
            </a:r>
            <a:endParaRPr kumimoji="1" lang="ja-JP" altLang="en-US" sz="105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直角三角形 5"/>
          <p:cNvSpPr/>
          <p:nvPr/>
        </p:nvSpPr>
        <p:spPr>
          <a:xfrm flipH="1">
            <a:off x="381237" y="933375"/>
            <a:ext cx="9093549" cy="861646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25738" y="1365349"/>
            <a:ext cx="29542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２０２３年度売上２億円</a:t>
            </a:r>
            <a:endParaRPr kumimoji="1" lang="ja-JP" altLang="en-US" sz="105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4053790" y="1014613"/>
            <a:ext cx="29542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２０２５年度</a:t>
            </a:r>
            <a:r>
              <a:rPr kumimoji="1" lang="ja-JP" altLang="en-US" sz="105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売上３億円超</a:t>
            </a:r>
            <a:endParaRPr kumimoji="1" lang="ja-JP" altLang="en-US" sz="105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8" name="矢印: 五方向 39">
            <a:extLst>
              <a:ext uri="{FF2B5EF4-FFF2-40B4-BE49-F238E27FC236}">
                <a16:creationId xmlns:a16="http://schemas.microsoft.com/office/drawing/2014/main" id="{4C9834B7-BBCA-4689-80CD-C6295415AB0B}"/>
              </a:ext>
            </a:extLst>
          </p:cNvPr>
          <p:cNvSpPr/>
          <p:nvPr/>
        </p:nvSpPr>
        <p:spPr>
          <a:xfrm rot="16200000">
            <a:off x="6028461" y="4696438"/>
            <a:ext cx="277000" cy="368630"/>
          </a:xfrm>
          <a:prstGeom prst="homePlate">
            <a:avLst>
              <a:gd name="adj" fmla="val 2318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ja-JP" sz="800" b="1" dirty="0">
                <a:solidFill>
                  <a:srgbClr val="FF0000"/>
                </a:solidFill>
              </a:rPr>
              <a:t>KPI</a:t>
            </a:r>
          </a:p>
          <a:p>
            <a:pPr algn="ctr"/>
            <a:r>
              <a:rPr kumimoji="1" lang="ja-JP" altLang="en-US" sz="800" b="1" dirty="0">
                <a:solidFill>
                  <a:srgbClr val="FF0000"/>
                </a:solidFill>
              </a:rPr>
              <a:t>測定</a:t>
            </a:r>
          </a:p>
        </p:txBody>
      </p:sp>
      <p:sp>
        <p:nvSpPr>
          <p:cNvPr id="10" name="右矢印 9"/>
          <p:cNvSpPr/>
          <p:nvPr/>
        </p:nvSpPr>
        <p:spPr>
          <a:xfrm>
            <a:off x="2620109" y="4114801"/>
            <a:ext cx="316523" cy="261187"/>
          </a:xfrm>
          <a:prstGeom prst="rightArrow">
            <a:avLst>
              <a:gd name="adj1" fmla="val 72222"/>
              <a:gd name="adj2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右矢印 80"/>
          <p:cNvSpPr/>
          <p:nvPr/>
        </p:nvSpPr>
        <p:spPr>
          <a:xfrm>
            <a:off x="2618496" y="4727636"/>
            <a:ext cx="316523" cy="261187"/>
          </a:xfrm>
          <a:prstGeom prst="rightArrow">
            <a:avLst>
              <a:gd name="adj1" fmla="val 72222"/>
              <a:gd name="adj2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右矢印 81"/>
          <p:cNvSpPr/>
          <p:nvPr/>
        </p:nvSpPr>
        <p:spPr>
          <a:xfrm>
            <a:off x="2618495" y="5393657"/>
            <a:ext cx="316523" cy="261187"/>
          </a:xfrm>
          <a:prstGeom prst="rightArrow">
            <a:avLst>
              <a:gd name="adj1" fmla="val 72222"/>
              <a:gd name="adj2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409906" y="3978657"/>
            <a:ext cx="323165" cy="1759144"/>
          </a:xfrm>
          <a:prstGeom prst="rect">
            <a:avLst/>
          </a:prstGeom>
          <a:solidFill>
            <a:schemeClr val="bg1"/>
          </a:solidFill>
          <a:ln w="6350" cmpd="sng"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kumimoji="1" lang="ja-JP" altLang="en-US" sz="9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事業計画ブラッシュアップ</a:t>
            </a:r>
            <a:endParaRPr kumimoji="1" lang="ja-JP" altLang="en-US" sz="9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3" name="右矢印 82"/>
          <p:cNvSpPr/>
          <p:nvPr/>
        </p:nvSpPr>
        <p:spPr>
          <a:xfrm>
            <a:off x="3163378" y="4114505"/>
            <a:ext cx="316523" cy="261187"/>
          </a:xfrm>
          <a:prstGeom prst="rightArrow">
            <a:avLst>
              <a:gd name="adj1" fmla="val 72222"/>
              <a:gd name="adj2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4" name="右矢印 83"/>
          <p:cNvSpPr/>
          <p:nvPr/>
        </p:nvSpPr>
        <p:spPr>
          <a:xfrm>
            <a:off x="3161765" y="4727340"/>
            <a:ext cx="316523" cy="261187"/>
          </a:xfrm>
          <a:prstGeom prst="rightArrow">
            <a:avLst>
              <a:gd name="adj1" fmla="val 72222"/>
              <a:gd name="adj2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2953175" y="3978361"/>
            <a:ext cx="323165" cy="1235477"/>
          </a:xfrm>
          <a:prstGeom prst="rect">
            <a:avLst/>
          </a:prstGeom>
          <a:solidFill>
            <a:schemeClr val="bg1"/>
          </a:solidFill>
          <a:ln w="6350" cmpd="sng"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kumimoji="1" lang="ja-JP" altLang="en-US" sz="9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委託先など打ち合わせ</a:t>
            </a:r>
            <a:endParaRPr kumimoji="1" lang="ja-JP" altLang="en-US" sz="9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右矢印 94"/>
          <p:cNvSpPr/>
          <p:nvPr/>
        </p:nvSpPr>
        <p:spPr>
          <a:xfrm>
            <a:off x="3703571" y="4089064"/>
            <a:ext cx="316523" cy="261187"/>
          </a:xfrm>
          <a:prstGeom prst="rightArrow">
            <a:avLst>
              <a:gd name="adj1" fmla="val 72222"/>
              <a:gd name="adj2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6" name="右矢印 95"/>
          <p:cNvSpPr/>
          <p:nvPr/>
        </p:nvSpPr>
        <p:spPr>
          <a:xfrm>
            <a:off x="3701958" y="4701899"/>
            <a:ext cx="316523" cy="261187"/>
          </a:xfrm>
          <a:prstGeom prst="rightArrow">
            <a:avLst>
              <a:gd name="adj1" fmla="val 72222"/>
              <a:gd name="adj2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7" name="テキスト ボックス 96"/>
          <p:cNvSpPr txBox="1"/>
          <p:nvPr/>
        </p:nvSpPr>
        <p:spPr>
          <a:xfrm>
            <a:off x="3493368" y="3952920"/>
            <a:ext cx="323165" cy="1235477"/>
          </a:xfrm>
          <a:prstGeom prst="rect">
            <a:avLst/>
          </a:prstGeom>
          <a:solidFill>
            <a:schemeClr val="bg1"/>
          </a:solidFill>
          <a:ln w="6350" cmpd="sng"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kumimoji="1" lang="ja-JP" altLang="en-US" sz="9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イベントＰＲ</a:t>
            </a:r>
            <a:endParaRPr kumimoji="1" lang="ja-JP" altLang="en-US" sz="9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047606" y="3958903"/>
            <a:ext cx="338554" cy="52501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kumimoji="1" lang="ja-JP" altLang="en-US" sz="10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開催</a:t>
            </a:r>
            <a:endParaRPr kumimoji="1" lang="en-US" altLang="ja-JP" sz="1000" dirty="0" smtClean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1" name="テキスト ボックス 100"/>
          <p:cNvSpPr txBox="1"/>
          <p:nvPr/>
        </p:nvSpPr>
        <p:spPr>
          <a:xfrm>
            <a:off x="4727482" y="3946637"/>
            <a:ext cx="338554" cy="52501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kumimoji="1" lang="ja-JP" altLang="en-US" sz="10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開催</a:t>
            </a:r>
            <a:endParaRPr kumimoji="1" lang="en-US" altLang="ja-JP" sz="1000" dirty="0" smtClean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2" name="テキスト ボックス 101"/>
          <p:cNvSpPr txBox="1"/>
          <p:nvPr/>
        </p:nvSpPr>
        <p:spPr>
          <a:xfrm>
            <a:off x="4862801" y="4646721"/>
            <a:ext cx="338554" cy="52501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kumimoji="1" lang="ja-JP" altLang="en-US" sz="10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開催</a:t>
            </a:r>
            <a:endParaRPr kumimoji="1" lang="en-US" altLang="ja-JP" sz="1000" dirty="0" smtClean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4" name="テキスト ボックス 103"/>
          <p:cNvSpPr txBox="1"/>
          <p:nvPr/>
        </p:nvSpPr>
        <p:spPr>
          <a:xfrm>
            <a:off x="4443891" y="5254413"/>
            <a:ext cx="324000" cy="52501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kumimoji="1" lang="ja-JP" altLang="en-US" sz="10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試食会</a:t>
            </a:r>
            <a:endParaRPr kumimoji="1" lang="en-US" altLang="ja-JP" sz="1000" dirty="0" smtClean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5" name="テキスト ボックス 104"/>
          <p:cNvSpPr txBox="1"/>
          <p:nvPr/>
        </p:nvSpPr>
        <p:spPr>
          <a:xfrm>
            <a:off x="6826149" y="3978657"/>
            <a:ext cx="323165" cy="1759144"/>
          </a:xfrm>
          <a:prstGeom prst="rect">
            <a:avLst/>
          </a:prstGeom>
          <a:solidFill>
            <a:schemeClr val="bg1"/>
          </a:solidFill>
          <a:ln w="6350" cmpd="sng"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kumimoji="1" lang="ja-JP" altLang="en-US" sz="9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会計処理・実績報告作成</a:t>
            </a:r>
            <a:endParaRPr kumimoji="1" lang="ja-JP" altLang="en-US" sz="9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6" name="右矢印 105"/>
          <p:cNvSpPr/>
          <p:nvPr/>
        </p:nvSpPr>
        <p:spPr>
          <a:xfrm>
            <a:off x="8019627" y="4109314"/>
            <a:ext cx="316523" cy="261187"/>
          </a:xfrm>
          <a:prstGeom prst="rightArrow">
            <a:avLst>
              <a:gd name="adj1" fmla="val 72222"/>
              <a:gd name="adj2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7" name="右矢印 106"/>
          <p:cNvSpPr/>
          <p:nvPr/>
        </p:nvSpPr>
        <p:spPr>
          <a:xfrm>
            <a:off x="8018014" y="4722149"/>
            <a:ext cx="316523" cy="261187"/>
          </a:xfrm>
          <a:prstGeom prst="rightArrow">
            <a:avLst>
              <a:gd name="adj1" fmla="val 72222"/>
              <a:gd name="adj2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8" name="右矢印 107"/>
          <p:cNvSpPr/>
          <p:nvPr/>
        </p:nvSpPr>
        <p:spPr>
          <a:xfrm>
            <a:off x="8018013" y="5388170"/>
            <a:ext cx="316523" cy="261187"/>
          </a:xfrm>
          <a:prstGeom prst="rightArrow">
            <a:avLst>
              <a:gd name="adj1" fmla="val 72222"/>
              <a:gd name="adj2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9" name="テキスト ボックス 108"/>
          <p:cNvSpPr txBox="1"/>
          <p:nvPr/>
        </p:nvSpPr>
        <p:spPr>
          <a:xfrm>
            <a:off x="7809424" y="3973170"/>
            <a:ext cx="323165" cy="1759144"/>
          </a:xfrm>
          <a:prstGeom prst="rect">
            <a:avLst/>
          </a:prstGeom>
          <a:solidFill>
            <a:schemeClr val="bg1"/>
          </a:solidFill>
          <a:ln w="6350" cmpd="sng"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kumimoji="1" lang="ja-JP" altLang="en-US" sz="9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次年度への企画策定</a:t>
            </a:r>
            <a:endParaRPr kumimoji="1" lang="ja-JP" altLang="en-US" sz="9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624776" y="5019253"/>
            <a:ext cx="1092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お中元の販売で測定する</a:t>
            </a:r>
            <a:endParaRPr kumimoji="1" lang="ja-JP" altLang="en-US" sz="10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36578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596</TotalTime>
  <Words>963</Words>
  <Application>Microsoft Office PowerPoint</Application>
  <PresentationFormat>A4 210 x 297 mm</PresentationFormat>
  <Paragraphs>158</Paragraphs>
  <Slides>4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4" baseType="lpstr">
      <vt:lpstr>HGP創英角ｺﾞｼｯｸUB</vt:lpstr>
      <vt:lpstr>HGS創英角ｺﾞｼｯｸUB</vt:lpstr>
      <vt:lpstr>Meiryo UI</vt:lpstr>
      <vt:lpstr>メイリオ</vt:lpstr>
      <vt:lpstr>游ゴシック</vt:lpstr>
      <vt:lpstr>Arial</vt:lpstr>
      <vt:lpstr>Calibri</vt:lpstr>
      <vt:lpstr>Times New Roman</vt:lpstr>
      <vt:lpstr>Wingdings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亮介 佐藤</cp:lastModifiedBy>
  <cp:revision>28</cp:revision>
  <dcterms:created xsi:type="dcterms:W3CDTF">2019-06-20T05:45:39Z</dcterms:created>
  <dcterms:modified xsi:type="dcterms:W3CDTF">2024-04-17T12:02:14Z</dcterms:modified>
</cp:coreProperties>
</file>