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67" r:id="rId2"/>
  </p:sldIdLst>
  <p:sldSz cx="9144000" cy="6858000" type="screen4x3"/>
  <p:notesSz cx="9866313" cy="67357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79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704" y="60"/>
      </p:cViewPr>
      <p:guideLst>
        <p:guide orient="horz" pos="2160"/>
        <p:guide pos="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834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9198" y="0"/>
            <a:ext cx="4275402" cy="33834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D66CA33A-1777-4717-8381-71ADE275B36A}" type="datetimeFigureOut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417888" y="841375"/>
            <a:ext cx="303053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241587"/>
            <a:ext cx="7893050" cy="2652206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397418"/>
            <a:ext cx="4275402" cy="338347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9198" y="6397418"/>
            <a:ext cx="4275402" cy="338347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46A2F3A4-1188-4EE0-BD9A-947A8C96A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7274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9E67-954B-4560-9E59-17CCE1FA8D07}" type="datetime1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102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A303-15BE-4928-8B7C-6771CBEB8F5B}" type="datetime1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356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372-2E80-43A4-B0AB-AC2E2521D18F}" type="datetime1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338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4DE1-45D7-41D5-9347-458352B1AA48}" type="datetime1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724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4C69-4A10-4A71-BC6F-739EF34E9410}" type="datetime1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95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945F7-DA0E-416B-A58B-066FE8FEDD0A}" type="datetime1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385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52AD-B5A7-4DFF-8931-6624E7809A95}" type="datetime1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9468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0C54-E2E7-45E8-8639-A659D0EA98E3}" type="datetime1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71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DF754-C38A-4DC5-A9ED-9B79F97949AC}" type="datetime1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931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44C0-D6FB-4651-AD21-D41D7CA3E55D}" type="datetime1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3655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C265-3B94-41CC-8279-5A6F2AA80FA2}" type="datetime1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066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EA1FC-898D-4790-8442-564E81F60344}" type="datetime1">
              <a:rPr kumimoji="1" lang="ja-JP" altLang="en-US" smtClean="0"/>
              <a:t>2023/6/9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80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/>
          <p:cNvCxnSpPr/>
          <p:nvPr/>
        </p:nvCxnSpPr>
        <p:spPr>
          <a:xfrm>
            <a:off x="0" y="488964"/>
            <a:ext cx="9144000" cy="0"/>
          </a:xfrm>
          <a:prstGeom prst="line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方形/長方形 3"/>
          <p:cNvSpPr/>
          <p:nvPr/>
        </p:nvSpPr>
        <p:spPr>
          <a:xfrm>
            <a:off x="1325329" y="28575"/>
            <a:ext cx="6118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「放送コンテンツによる地域情報発信力強化事業」</a:t>
            </a:r>
            <a:r>
              <a:rPr lang="ja-JP" altLang="en-US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実施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体制図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411480" y="5077736"/>
            <a:ext cx="2796540" cy="1430628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角丸四角形 19"/>
          <p:cNvSpPr/>
          <p:nvPr/>
        </p:nvSpPr>
        <p:spPr>
          <a:xfrm>
            <a:off x="550849" y="5723504"/>
            <a:ext cx="1164753" cy="30740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海外パートナー</a:t>
            </a:r>
            <a:endParaRPr lang="en-US" altLang="ja-JP" sz="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（放送局、制作会社等）</a:t>
            </a:r>
            <a:endParaRPr kumimoji="1" lang="ja-JP" altLang="en-US" sz="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539419" y="5375159"/>
            <a:ext cx="1164753" cy="30740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申請者</a:t>
            </a:r>
          </a:p>
        </p:txBody>
      </p:sp>
      <p:sp>
        <p:nvSpPr>
          <p:cNvPr id="26" name="角丸四角形 25"/>
          <p:cNvSpPr/>
          <p:nvPr/>
        </p:nvSpPr>
        <p:spPr>
          <a:xfrm>
            <a:off x="539418" y="6066083"/>
            <a:ext cx="1164753" cy="30740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連動事業協力</a:t>
            </a:r>
            <a:r>
              <a:rPr kumimoji="1"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先</a:t>
            </a:r>
          </a:p>
        </p:txBody>
      </p:sp>
      <p:sp>
        <p:nvSpPr>
          <p:cNvPr id="27" name="角丸四角形 26"/>
          <p:cNvSpPr/>
          <p:nvPr/>
        </p:nvSpPr>
        <p:spPr>
          <a:xfrm>
            <a:off x="1812505" y="5376785"/>
            <a:ext cx="1164753" cy="307402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省庁・自治体等連携先</a:t>
            </a:r>
          </a:p>
        </p:txBody>
      </p:sp>
      <p:sp>
        <p:nvSpPr>
          <p:cNvPr id="28" name="角丸四角形 27"/>
          <p:cNvSpPr/>
          <p:nvPr/>
        </p:nvSpPr>
        <p:spPr>
          <a:xfrm>
            <a:off x="1812504" y="5729713"/>
            <a:ext cx="1164753" cy="30740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海外の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連携</a:t>
            </a:r>
            <a:r>
              <a:rPr kumimoji="1"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会社</a:t>
            </a:r>
          </a:p>
        </p:txBody>
      </p:sp>
      <p:sp>
        <p:nvSpPr>
          <p:cNvPr id="29" name="角丸四角形 28"/>
          <p:cNvSpPr/>
          <p:nvPr/>
        </p:nvSpPr>
        <p:spPr>
          <a:xfrm>
            <a:off x="1812503" y="6081323"/>
            <a:ext cx="1164753" cy="30740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国内の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連携</a:t>
            </a:r>
            <a:r>
              <a:rPr kumimoji="1"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会社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50850" y="4948196"/>
            <a:ext cx="116475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＜使用項目例＞</a:t>
            </a:r>
          </a:p>
        </p:txBody>
      </p:sp>
      <p:sp>
        <p:nvSpPr>
          <p:cNvPr id="31" name="角丸四角形 30"/>
          <p:cNvSpPr/>
          <p:nvPr/>
        </p:nvSpPr>
        <p:spPr>
          <a:xfrm>
            <a:off x="337989" y="1733555"/>
            <a:ext cx="1164753" cy="30740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＊＊</a:t>
            </a:r>
            <a:r>
              <a:rPr kumimoji="1"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</a:t>
            </a:r>
          </a:p>
        </p:txBody>
      </p:sp>
      <p:sp>
        <p:nvSpPr>
          <p:cNvPr id="32" name="角丸四角形 31"/>
          <p:cNvSpPr/>
          <p:nvPr/>
        </p:nvSpPr>
        <p:spPr>
          <a:xfrm>
            <a:off x="1401905" y="3492680"/>
            <a:ext cx="1164753" cy="30740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</a:t>
            </a:r>
            <a:r>
              <a:rPr kumimoji="1"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</a:t>
            </a:r>
          </a:p>
        </p:txBody>
      </p:sp>
      <p:sp>
        <p:nvSpPr>
          <p:cNvPr id="33" name="角丸四角形 32"/>
          <p:cNvSpPr/>
          <p:nvPr/>
        </p:nvSpPr>
        <p:spPr>
          <a:xfrm>
            <a:off x="1413336" y="3985472"/>
            <a:ext cx="1164753" cy="30740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</a:t>
            </a:r>
            <a:r>
              <a:rPr kumimoji="1"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</a:t>
            </a:r>
          </a:p>
        </p:txBody>
      </p:sp>
      <p:sp>
        <p:nvSpPr>
          <p:cNvPr id="34" name="角丸四角形 33"/>
          <p:cNvSpPr/>
          <p:nvPr/>
        </p:nvSpPr>
        <p:spPr>
          <a:xfrm>
            <a:off x="386255" y="4616249"/>
            <a:ext cx="1164753" cy="307402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</a:t>
            </a: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市</a:t>
            </a:r>
            <a:endParaRPr kumimoji="1" lang="ja-JP" altLang="en-US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角丸四角形 34"/>
          <p:cNvSpPr/>
          <p:nvPr/>
        </p:nvSpPr>
        <p:spPr>
          <a:xfrm>
            <a:off x="2918572" y="1751624"/>
            <a:ext cx="1164753" cy="30740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05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</a:t>
            </a:r>
            <a:r>
              <a:rPr kumimoji="1" lang="ja-JP" altLang="en-US" sz="105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局</a:t>
            </a:r>
          </a:p>
        </p:txBody>
      </p:sp>
      <p:sp>
        <p:nvSpPr>
          <p:cNvPr id="37" name="角丸四角形 36"/>
          <p:cNvSpPr/>
          <p:nvPr/>
        </p:nvSpPr>
        <p:spPr>
          <a:xfrm>
            <a:off x="2939248" y="2909509"/>
            <a:ext cx="1164753" cy="30740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</a:t>
            </a:r>
            <a:r>
              <a:rPr kumimoji="1"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</a:t>
            </a:r>
          </a:p>
        </p:txBody>
      </p:sp>
      <p:sp>
        <p:nvSpPr>
          <p:cNvPr id="38" name="角丸四角形 37"/>
          <p:cNvSpPr/>
          <p:nvPr/>
        </p:nvSpPr>
        <p:spPr>
          <a:xfrm>
            <a:off x="2932707" y="2364586"/>
            <a:ext cx="1164753" cy="30740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</a:t>
            </a:r>
            <a:r>
              <a:rPr kumimoji="1"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</a:t>
            </a:r>
          </a:p>
        </p:txBody>
      </p:sp>
      <p:sp>
        <p:nvSpPr>
          <p:cNvPr id="40" name="正方形/長方形 39"/>
          <p:cNvSpPr/>
          <p:nvPr/>
        </p:nvSpPr>
        <p:spPr>
          <a:xfrm>
            <a:off x="4405921" y="1517315"/>
            <a:ext cx="2549096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100" kern="100" dirty="0">
                <a:latin typeface="Meiryo UI" panose="020B0604030504040204" pitchFamily="50" charset="-128"/>
                <a:ea typeface="Meiryo UI" panose="020B0604030504040204" pitchFamily="50" charset="-128"/>
              </a:rPr>
              <a:t>◆</a:t>
            </a:r>
            <a:r>
              <a:rPr lang="ja-JP" altLang="en-US" sz="1100" kern="1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事業実施の連携先と担当・役割の内容</a:t>
            </a:r>
            <a:endParaRPr lang="ja-JP" altLang="ja-JP" sz="11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cxnSp>
        <p:nvCxnSpPr>
          <p:cNvPr id="45" name="AutoShape 22"/>
          <p:cNvCxnSpPr>
            <a:cxnSpLocks noChangeShapeType="1"/>
            <a:stCxn id="31" idx="3"/>
          </p:cNvCxnSpPr>
          <p:nvPr/>
        </p:nvCxnSpPr>
        <p:spPr bwMode="auto">
          <a:xfrm flipV="1">
            <a:off x="1502742" y="1885354"/>
            <a:ext cx="1390379" cy="190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AutoShape 28"/>
          <p:cNvCxnSpPr>
            <a:cxnSpLocks noChangeShapeType="1"/>
          </p:cNvCxnSpPr>
          <p:nvPr/>
        </p:nvCxnSpPr>
        <p:spPr bwMode="auto">
          <a:xfrm>
            <a:off x="674474" y="2040957"/>
            <a:ext cx="0" cy="2575292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AutoShape 34"/>
          <p:cNvCxnSpPr>
            <a:cxnSpLocks noChangeShapeType="1"/>
          </p:cNvCxnSpPr>
          <p:nvPr/>
        </p:nvCxnSpPr>
        <p:spPr bwMode="auto">
          <a:xfrm>
            <a:off x="1523062" y="1887256"/>
            <a:ext cx="1390379" cy="11563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AutoShape 37"/>
          <p:cNvCxnSpPr>
            <a:cxnSpLocks noChangeShapeType="1"/>
            <a:stCxn id="32" idx="1"/>
            <a:endCxn id="31" idx="2"/>
          </p:cNvCxnSpPr>
          <p:nvPr/>
        </p:nvCxnSpPr>
        <p:spPr bwMode="auto">
          <a:xfrm rot="10800000">
            <a:off x="920367" y="2040957"/>
            <a:ext cx="481539" cy="1605424"/>
          </a:xfrm>
          <a:prstGeom prst="bentConnector2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AutoShape 17"/>
          <p:cNvCxnSpPr>
            <a:cxnSpLocks noChangeShapeType="1"/>
            <a:endCxn id="31" idx="3"/>
          </p:cNvCxnSpPr>
          <p:nvPr/>
        </p:nvCxnSpPr>
        <p:spPr bwMode="auto">
          <a:xfrm rot="10800000">
            <a:off x="1502742" y="1887257"/>
            <a:ext cx="1427080" cy="61055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AutoShape 37"/>
          <p:cNvCxnSpPr>
            <a:cxnSpLocks noChangeShapeType="1"/>
            <a:stCxn id="33" idx="1"/>
          </p:cNvCxnSpPr>
          <p:nvPr/>
        </p:nvCxnSpPr>
        <p:spPr bwMode="auto">
          <a:xfrm rot="10800000">
            <a:off x="920368" y="2221587"/>
            <a:ext cx="492969" cy="1917587"/>
          </a:xfrm>
          <a:prstGeom prst="bentConnector2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" name="Text Box 40"/>
          <p:cNvSpPr txBox="1">
            <a:spLocks noChangeArrowheads="1"/>
          </p:cNvSpPr>
          <p:nvPr/>
        </p:nvSpPr>
        <p:spPr bwMode="auto">
          <a:xfrm>
            <a:off x="274931" y="1507189"/>
            <a:ext cx="928846" cy="208279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10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国内</a:t>
            </a:r>
            <a:r>
              <a:rPr kumimoji="0" lang="en-US" altLang="ja-JP" sz="10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  <a:endParaRPr kumimoji="0" lang="ja-JP" altLang="en-US" sz="1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56" name="Text Box 38"/>
          <p:cNvSpPr txBox="1">
            <a:spLocks noChangeArrowheads="1"/>
          </p:cNvSpPr>
          <p:nvPr/>
        </p:nvSpPr>
        <p:spPr bwMode="auto">
          <a:xfrm>
            <a:off x="2864192" y="1507189"/>
            <a:ext cx="830057" cy="208279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10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海外</a:t>
            </a:r>
            <a:r>
              <a:rPr kumimoji="0" lang="en-US" altLang="ja-JP" sz="10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  <a:endParaRPr kumimoji="0" lang="ja-JP" altLang="en-US" sz="1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63" name="Text Box 11"/>
          <p:cNvSpPr txBox="1">
            <a:spLocks noChangeArrowheads="1"/>
          </p:cNvSpPr>
          <p:nvPr/>
        </p:nvSpPr>
        <p:spPr bwMode="auto">
          <a:xfrm>
            <a:off x="2292759" y="2173248"/>
            <a:ext cx="2084033" cy="170180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              </a:t>
            </a:r>
            <a:r>
              <a:rPr kumimoji="0" lang="ja-JP" altLang="en-US" sz="800" kern="100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＊＊</a:t>
            </a:r>
            <a:r>
              <a:rPr kumimoji="0" lang="ja-JP" altLang="en-US" sz="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国でのロケマネジメント</a:t>
            </a:r>
            <a:endParaRPr kumimoji="0" lang="ja-JP" altLang="en-US" sz="105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64" name="Text Box 41"/>
          <p:cNvSpPr txBox="1">
            <a:spLocks noChangeArrowheads="1"/>
          </p:cNvSpPr>
          <p:nvPr/>
        </p:nvSpPr>
        <p:spPr bwMode="auto">
          <a:xfrm>
            <a:off x="2325620" y="2738325"/>
            <a:ext cx="1979206" cy="171184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1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             </a:t>
            </a:r>
            <a:r>
              <a:rPr kumimoji="0" lang="ja-JP" altLang="en-US" sz="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＊＊国内の</a:t>
            </a:r>
            <a:r>
              <a:rPr kumimoji="0" lang="en-US" sz="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EC</a:t>
            </a:r>
            <a:r>
              <a:rPr kumimoji="0" lang="ja-JP" altLang="en-US" sz="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サイト運営</a:t>
            </a:r>
            <a:endParaRPr kumimoji="0" lang="ja-JP" altLang="en-US" sz="105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65" name="Text Box 36"/>
          <p:cNvSpPr txBox="1">
            <a:spLocks noChangeArrowheads="1"/>
          </p:cNvSpPr>
          <p:nvPr/>
        </p:nvSpPr>
        <p:spPr bwMode="auto">
          <a:xfrm>
            <a:off x="1021383" y="3299545"/>
            <a:ext cx="1703351" cy="153696"/>
          </a:xfrm>
          <a:prstGeom prst="rect">
            <a:avLst/>
          </a:prstGeom>
          <a:noFill/>
          <a:ln>
            <a:noFill/>
          </a:ln>
        </p:spPr>
        <p:txBody>
          <a:bodyPr rot="0" vert="horz" wrap="none" lIns="74295" tIns="8890" rIns="74295" bIns="8890" anchor="t" anchorCtr="0" upright="1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映像制作協力・機材及び設備の提供</a:t>
            </a:r>
            <a:endParaRPr kumimoji="0" lang="ja-JP" altLang="en-US" sz="105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66" name="Text Box 20"/>
          <p:cNvSpPr txBox="1">
            <a:spLocks noChangeArrowheads="1"/>
          </p:cNvSpPr>
          <p:nvPr/>
        </p:nvSpPr>
        <p:spPr bwMode="auto">
          <a:xfrm>
            <a:off x="1375339" y="3800082"/>
            <a:ext cx="781624" cy="153696"/>
          </a:xfrm>
          <a:prstGeom prst="rect">
            <a:avLst/>
          </a:prstGeom>
          <a:noFill/>
          <a:ln>
            <a:noFill/>
          </a:ln>
        </p:spPr>
        <p:txBody>
          <a:bodyPr rot="0" vert="horz" wrap="none" lIns="74295" tIns="8890" rIns="74295" bIns="8890" anchor="t" anchorCtr="0" upright="1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関連グッズ制作</a:t>
            </a:r>
            <a:endParaRPr kumimoji="0" lang="ja-JP" altLang="en-US" sz="105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69" name="Text Box 26"/>
          <p:cNvSpPr txBox="1">
            <a:spLocks noChangeArrowheads="1"/>
          </p:cNvSpPr>
          <p:nvPr/>
        </p:nvSpPr>
        <p:spPr bwMode="auto">
          <a:xfrm>
            <a:off x="920367" y="4367998"/>
            <a:ext cx="813038" cy="153696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74295" tIns="8890" rIns="74295" bIns="8890" anchor="t" anchorCtr="0" upright="1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連携自治体</a:t>
            </a:r>
            <a:endParaRPr kumimoji="0" lang="ja-JP" altLang="en-US" sz="105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0" y="0"/>
            <a:ext cx="906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様式第３号</a:t>
            </a:r>
          </a:p>
        </p:txBody>
      </p:sp>
      <p:graphicFrame>
        <p:nvGraphicFramePr>
          <p:cNvPr id="41" name="表 40">
            <a:extLst>
              <a:ext uri="{FF2B5EF4-FFF2-40B4-BE49-F238E27FC236}">
                <a16:creationId xmlns:a16="http://schemas.microsoft.com/office/drawing/2014/main" id="{9FC8F681-2AA3-4108-B248-3E0F3DDE4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408808"/>
              </p:ext>
            </p:extLst>
          </p:nvPr>
        </p:nvGraphicFramePr>
        <p:xfrm>
          <a:off x="4370343" y="1788506"/>
          <a:ext cx="4589213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0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7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1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社名</a:t>
                      </a:r>
                    </a:p>
                  </a:txBody>
                  <a:tcPr marL="84406" marR="8440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担当者氏名</a:t>
                      </a:r>
                    </a:p>
                  </a:txBody>
                  <a:tcPr marL="84406" marR="8440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担当・役割</a:t>
                      </a:r>
                      <a:endParaRPr kumimoji="1" lang="en-US" altLang="ja-JP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※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具体的な役務を記入ください</a:t>
                      </a: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84406" marR="8440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39" name="表 38">
            <a:extLst>
              <a:ext uri="{FF2B5EF4-FFF2-40B4-BE49-F238E27FC236}">
                <a16:creationId xmlns:a16="http://schemas.microsoft.com/office/drawing/2014/main" id="{D08B89E5-703D-461B-8B16-71BC4B70A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527026"/>
              </p:ext>
            </p:extLst>
          </p:nvPr>
        </p:nvGraphicFramePr>
        <p:xfrm>
          <a:off x="4334463" y="5010871"/>
          <a:ext cx="4616495" cy="73152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704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8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3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1029">
                <a:tc>
                  <a:txBody>
                    <a:bodyPr/>
                    <a:lstStyle/>
                    <a:p>
                      <a:pPr algn="ctr"/>
                      <a:endParaRPr kumimoji="1" lang="ja-JP" altLang="en-US" sz="10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申請者が所有</a:t>
                      </a: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協力会社等が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所有</a:t>
                      </a: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リース等による調達</a:t>
                      </a: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撮影機材</a:t>
                      </a: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909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編集機材</a:t>
                      </a: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9377F852-077C-4667-AF48-3C457CFA4027}"/>
              </a:ext>
            </a:extLst>
          </p:cNvPr>
          <p:cNvSpPr/>
          <p:nvPr/>
        </p:nvSpPr>
        <p:spPr>
          <a:xfrm>
            <a:off x="4490450" y="4778930"/>
            <a:ext cx="3156633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100" kern="100" dirty="0">
                <a:latin typeface="Meiryo UI" panose="020B0604030504040204" pitchFamily="50" charset="-128"/>
                <a:ea typeface="Meiryo UI" panose="020B0604030504040204" pitchFamily="50" charset="-128"/>
              </a:rPr>
              <a:t>◆</a:t>
            </a:r>
            <a:r>
              <a:rPr lang="ja-JP" altLang="en-US" sz="1100" kern="100" dirty="0">
                <a:latin typeface="Meiryo UI" panose="020B0604030504040204" pitchFamily="50" charset="-128"/>
                <a:ea typeface="Meiryo UI" panose="020B0604030504040204" pitchFamily="50" charset="-128"/>
              </a:rPr>
              <a:t>放送コンテンツの制作に必要なカメラ等機材の確保</a:t>
            </a:r>
            <a:endParaRPr lang="ja-JP" altLang="ja-JP" sz="11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4DBB2049-E192-42AC-BC15-27D3D03C261D}"/>
              </a:ext>
            </a:extLst>
          </p:cNvPr>
          <p:cNvSpPr/>
          <p:nvPr/>
        </p:nvSpPr>
        <p:spPr>
          <a:xfrm>
            <a:off x="4304825" y="5726042"/>
            <a:ext cx="4839175" cy="415498"/>
          </a:xfrm>
          <a:prstGeom prst="rect">
            <a:avLst/>
          </a:prstGeom>
        </p:spPr>
        <p:txBody>
          <a:bodyPr wrap="square" lIns="72000" rIns="72000">
            <a:noAutofit/>
          </a:bodyPr>
          <a:lstStyle/>
          <a:p>
            <a:pPr marL="92075" indent="-92075" algn="just">
              <a:spcAft>
                <a:spcPts val="0"/>
              </a:spcAft>
            </a:pPr>
            <a:r>
              <a:rPr lang="en-US" altLang="ja-JP" sz="105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※</a:t>
            </a:r>
            <a:r>
              <a:rPr lang="ja-JP" altLang="en-US" sz="105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１　該当するセルに○を付して下さい。</a:t>
            </a:r>
            <a:endParaRPr lang="en-US" altLang="ja-JP" sz="105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92075" indent="-92075" algn="just">
              <a:spcAft>
                <a:spcPts val="0"/>
              </a:spcAft>
            </a:pPr>
            <a:r>
              <a:rPr lang="en-US" altLang="ja-JP" sz="105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※</a:t>
            </a:r>
            <a:r>
              <a:rPr lang="ja-JP" altLang="en-US" sz="105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２　協力会社等が所有する場合、または、リース等による調達を行う場合には、</a:t>
            </a:r>
            <a:endParaRPr lang="en-US" altLang="ja-JP" sz="105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92075" indent="-92075" algn="just">
              <a:spcAft>
                <a:spcPts val="0"/>
              </a:spcAft>
            </a:pPr>
            <a:r>
              <a:rPr lang="ja-JP" altLang="en-US" sz="105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　　当該機材の所有者を記載して下さい。</a:t>
            </a:r>
            <a:endParaRPr lang="ja-JP" altLang="ja-JP" sz="105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50" name="表 49">
            <a:extLst>
              <a:ext uri="{FF2B5EF4-FFF2-40B4-BE49-F238E27FC236}">
                <a16:creationId xmlns:a16="http://schemas.microsoft.com/office/drawing/2014/main" id="{45CAA36B-23B5-40FE-BBCA-E3E1D6CF0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934210"/>
              </p:ext>
            </p:extLst>
          </p:nvPr>
        </p:nvGraphicFramePr>
        <p:xfrm>
          <a:off x="65948" y="549924"/>
          <a:ext cx="9020489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4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5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831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申請者名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31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事業の名称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8875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198</Words>
  <Application>Microsoft Office PowerPoint</Application>
  <PresentationFormat>画面に合わせる (4:3)</PresentationFormat>
  <Paragraphs>40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Meiryo UI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2020-07-10T11:25:36Z</dcterms:created>
  <dcterms:modified xsi:type="dcterms:W3CDTF">2023-06-09T06:49:59Z</dcterms:modified>
</cp:coreProperties>
</file>