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68" r:id="rId2"/>
  </p:sldIdLst>
  <p:sldSz cx="9144000" cy="6858000" type="screen4x3"/>
  <p:notesSz cx="9866313" cy="67357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FBEED7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79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1344" y="82"/>
      </p:cViewPr>
      <p:guideLst>
        <p:guide orient="horz" pos="216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834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9198" y="0"/>
            <a:ext cx="4275402" cy="33834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D66CA33A-1777-4717-8381-71ADE275B36A}" type="datetimeFigureOut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417888" y="841375"/>
            <a:ext cx="303053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241587"/>
            <a:ext cx="7893050" cy="2652206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397418"/>
            <a:ext cx="4275402" cy="338347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9198" y="6397418"/>
            <a:ext cx="4275402" cy="338347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46A2F3A4-1188-4EE0-BD9A-947A8C96A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7274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2F3A4-1188-4EE0-BD9A-947A8C96ACA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662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9E67-954B-4560-9E59-17CCE1FA8D07}" type="datetime1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102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A303-15BE-4928-8B7C-6771CBEB8F5B}" type="datetime1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356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372-2E80-43A4-B0AB-AC2E2521D18F}" type="datetime1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338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4DE1-45D7-41D5-9347-458352B1AA48}" type="datetime1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724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4C69-4A10-4A71-BC6F-739EF34E9410}" type="datetime1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95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945F7-DA0E-416B-A58B-066FE8FEDD0A}" type="datetime1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385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52AD-B5A7-4DFF-8931-6624E7809A95}" type="datetime1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9468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0C54-E2E7-45E8-8639-A659D0EA98E3}" type="datetime1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71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DF754-C38A-4DC5-A9ED-9B79F97949AC}" type="datetime1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931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44C0-D6FB-4651-AD21-D41D7CA3E55D}" type="datetime1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3655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C265-3B94-41CC-8279-5A6F2AA80FA2}" type="datetime1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066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EA1FC-898D-4790-8442-564E81F60344}" type="datetime1">
              <a:rPr kumimoji="1" lang="ja-JP" altLang="en-US" smtClean="0"/>
              <a:t>2024/5/8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80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32699" y="1296759"/>
            <a:ext cx="9053739" cy="1925411"/>
          </a:xfrm>
          <a:prstGeom prst="rect">
            <a:avLst/>
          </a:prstGeom>
          <a:solidFill>
            <a:srgbClr val="FBEE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4779" y="1307256"/>
            <a:ext cx="42898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事業全体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概要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</a:p>
          <a:p>
            <a:pPr marL="171450" indent="-171450">
              <a:buFont typeface="Wingdings" pitchFamily="2" charset="2"/>
              <a:buChar char="l"/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事業概要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2699" y="4099736"/>
            <a:ext cx="4679962" cy="26998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2699" y="4050642"/>
            <a:ext cx="4389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主な制作プロセス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5948" y="4316755"/>
            <a:ext cx="2012503" cy="154657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lIns="72000" rIns="72000" rtlCol="0">
            <a:spAutoFit/>
          </a:bodyPr>
          <a:lstStyle/>
          <a:p>
            <a:r>
              <a:rPr kumimoji="1"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企画の立案・台本制作</a:t>
            </a:r>
            <a:r>
              <a:rPr kumimoji="1"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2024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年＊月～＊月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撮影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2024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年＊月～＊月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（於：＊＊県＊＊市等）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編集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2024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年＊月（於：＊＊＊）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ローカライズ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2024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年＊月（於：＊＊＊）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4789747" y="3304292"/>
            <a:ext cx="2649676" cy="3462643"/>
          </a:xfrm>
          <a:prstGeom prst="rect">
            <a:avLst/>
          </a:prstGeom>
          <a:solidFill>
            <a:schemeClr val="bg1"/>
          </a:solidFill>
          <a:ln w="28575">
            <a:solidFill>
              <a:srgbClr val="9999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734532" y="3340132"/>
            <a:ext cx="3609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制作・放送体制イメージ図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23073" y="3251160"/>
            <a:ext cx="4689588" cy="8276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3074" y="3259465"/>
            <a:ext cx="4389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コンテンツで取り上げる地域等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58893" y="3553611"/>
            <a:ext cx="3917482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主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な都市：＊＊市、＊＊市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主な取材先：＊＊＊＊＊＊、＊＊＊＊＊＊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73605" y="5984365"/>
            <a:ext cx="4556280" cy="724957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111699" y="4320482"/>
            <a:ext cx="2526144" cy="153118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放送／配信対象国</a:t>
            </a:r>
            <a:r>
              <a:rPr kumimoji="1"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＊＊＊＊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海外放送局／配信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PF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・チャンネル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＊＊＊＊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/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＊＊＊＊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放送期間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2024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年＊月～＊月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全＊＊話（１話＊＊分尺</a:t>
            </a:r>
            <a:r>
              <a:rPr lang="en-US" altLang="ja-JP" sz="6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※CM</a:t>
            </a:r>
            <a:r>
              <a:rPr lang="ja-JP" altLang="en-US" sz="6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抜き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）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想定視聴率</a:t>
            </a:r>
            <a:r>
              <a:rPr lang="en-US" altLang="ja-JP" sz="6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※1</a:t>
            </a:r>
            <a:r>
              <a:rPr lang="ja-JP" altLang="en-US" sz="6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話あたり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＊＊％</a:t>
            </a: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想定視聴者数</a:t>
            </a:r>
            <a:r>
              <a:rPr lang="en-US" altLang="ja-JP" sz="6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※1</a:t>
            </a:r>
            <a:r>
              <a:rPr lang="ja-JP" altLang="en-US" sz="6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話あたり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＊＊＊＊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人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95815" y="6010177"/>
            <a:ext cx="2144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備考欄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】</a:t>
            </a:r>
          </a:p>
        </p:txBody>
      </p:sp>
      <p:grpSp>
        <p:nvGrpSpPr>
          <p:cNvPr id="35" name="グループ化 34"/>
          <p:cNvGrpSpPr/>
          <p:nvPr/>
        </p:nvGrpSpPr>
        <p:grpSpPr>
          <a:xfrm>
            <a:off x="4930906" y="4027613"/>
            <a:ext cx="2170844" cy="1767396"/>
            <a:chOff x="2987824" y="4361904"/>
            <a:chExt cx="2170844" cy="1767396"/>
          </a:xfrm>
        </p:grpSpPr>
        <p:sp>
          <p:nvSpPr>
            <p:cNvPr id="37" name="正方形/長方形 36"/>
            <p:cNvSpPr/>
            <p:nvPr/>
          </p:nvSpPr>
          <p:spPr>
            <a:xfrm>
              <a:off x="2987824" y="4437112"/>
              <a:ext cx="1008112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＊＊放送局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4402584" y="5013176"/>
              <a:ext cx="75608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協力先</a:t>
              </a:r>
              <a:endParaRPr kumimoji="1"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algn="ctr"/>
              <a:r>
                <a:rPr kumimoji="1"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＊＊市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402584" y="5692204"/>
              <a:ext cx="75608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＊＊</a:t>
              </a:r>
              <a:r>
                <a:rPr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制作会社</a:t>
              </a:r>
              <a:endParaRPr kumimoji="1"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2987824" y="5697252"/>
              <a:ext cx="1008112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＊＊放送局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4391980" y="4361904"/>
              <a:ext cx="75608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＊＊制作会社</a:t>
              </a:r>
            </a:p>
          </p:txBody>
        </p:sp>
        <p:cxnSp>
          <p:nvCxnSpPr>
            <p:cNvPr id="42" name="直線矢印コネクタ 41"/>
            <p:cNvCxnSpPr/>
            <p:nvPr/>
          </p:nvCxnSpPr>
          <p:spPr>
            <a:xfrm>
              <a:off x="3203848" y="4996336"/>
              <a:ext cx="0" cy="4488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矢印コネクタ 42"/>
            <p:cNvCxnSpPr/>
            <p:nvPr/>
          </p:nvCxnSpPr>
          <p:spPr>
            <a:xfrm flipV="1">
              <a:off x="3707904" y="5026816"/>
              <a:ext cx="0" cy="418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>
              <a:cxnSpLocks/>
              <a:stCxn id="40" idx="3"/>
            </p:cNvCxnSpPr>
            <p:nvPr/>
          </p:nvCxnSpPr>
          <p:spPr>
            <a:xfrm>
              <a:off x="3995936" y="5913276"/>
              <a:ext cx="3834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矢印コネクタ 44"/>
            <p:cNvCxnSpPr/>
            <p:nvPr/>
          </p:nvCxnSpPr>
          <p:spPr>
            <a:xfrm>
              <a:off x="3995936" y="4653136"/>
              <a:ext cx="39604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カギ線コネクタ 45"/>
            <p:cNvCxnSpPr>
              <a:cxnSpLocks/>
              <a:endCxn id="38" idx="1"/>
            </p:cNvCxnSpPr>
            <p:nvPr/>
          </p:nvCxnSpPr>
          <p:spPr>
            <a:xfrm rot="16200000" flipH="1">
              <a:off x="4001238" y="4827854"/>
              <a:ext cx="576064" cy="226628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テキスト ボックス 46"/>
          <p:cNvSpPr txBox="1"/>
          <p:nvPr/>
        </p:nvSpPr>
        <p:spPr>
          <a:xfrm>
            <a:off x="4812739" y="3687028"/>
            <a:ext cx="2165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・国内制作主体側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4812739" y="5940928"/>
            <a:ext cx="26731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・海外放送局側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※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国際共同制作の場合、組み先の体制を記入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528923" y="3300048"/>
            <a:ext cx="1523417" cy="10978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番組の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イメージ写真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7528922" y="4482051"/>
            <a:ext cx="1523417" cy="10978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番組の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イメージ写真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7508398" y="5669091"/>
            <a:ext cx="1523417" cy="10978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番組の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イメージ写真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>
            <a:off x="0" y="488964"/>
            <a:ext cx="9144000" cy="0"/>
          </a:xfrm>
          <a:prstGeom prst="line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表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350983"/>
              </p:ext>
            </p:extLst>
          </p:nvPr>
        </p:nvGraphicFramePr>
        <p:xfrm>
          <a:off x="65948" y="549924"/>
          <a:ext cx="9020489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4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5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831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申請者名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31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事業の名称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5135" y="299"/>
            <a:ext cx="906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様式第２号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4629885" y="1374297"/>
            <a:ext cx="4307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l"/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連動事業の概要</a:t>
            </a:r>
            <a:endParaRPr kumimoji="1"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A73B73F7-E16F-4E6A-B179-E3809E54D475}"/>
              </a:ext>
            </a:extLst>
          </p:cNvPr>
          <p:cNvSpPr/>
          <p:nvPr/>
        </p:nvSpPr>
        <p:spPr>
          <a:xfrm>
            <a:off x="1325329" y="28575"/>
            <a:ext cx="5721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「放送コンテンツによる地域情報発信力強化事業」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事業概要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D6FC8EB-2192-4973-A8FB-A139FAA370B1}"/>
              </a:ext>
            </a:extLst>
          </p:cNvPr>
          <p:cNvSpPr txBox="1"/>
          <p:nvPr/>
        </p:nvSpPr>
        <p:spPr>
          <a:xfrm>
            <a:off x="157474" y="2342147"/>
            <a:ext cx="4307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l"/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コンテンツの概要</a:t>
            </a:r>
            <a:endParaRPr kumimoji="1"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C04F0EC-2663-ABB9-5B22-3DC00876677C}"/>
              </a:ext>
            </a:extLst>
          </p:cNvPr>
          <p:cNvSpPr txBox="1"/>
          <p:nvPr/>
        </p:nvSpPr>
        <p:spPr>
          <a:xfrm>
            <a:off x="4629679" y="2347948"/>
            <a:ext cx="430730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l"/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想定される経済効果等の概要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＊定性的な記載にとどまらず、具体的かつ定量的に記載してください。</a:t>
            </a:r>
            <a:endParaRPr lang="en-US" altLang="ja-JP" sz="11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＊詳細は様式</a:t>
            </a:r>
            <a:r>
              <a:rPr lang="en-US" altLang="ja-JP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6</a:t>
            </a: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－</a:t>
            </a:r>
            <a:r>
              <a:rPr lang="en-US" altLang="ja-JP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1</a:t>
            </a: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の「期待される経済波及効果」欄に記載してください。</a:t>
            </a:r>
            <a:endParaRPr lang="en-US" altLang="ja-JP" sz="11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781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331</Words>
  <Application>Microsoft Office PowerPoint</Application>
  <PresentationFormat>画面に合わせる (4:3)</PresentationFormat>
  <Paragraphs>56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Arial</vt:lpstr>
      <vt:lpstr>Calibri</vt:lpstr>
      <vt:lpstr>Calibri Light</vt:lpstr>
      <vt:lpstr>Wingdings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2020-07-10T11:25:36Z</dcterms:created>
  <dcterms:modified xsi:type="dcterms:W3CDTF">2024-05-08T07:03:33Z</dcterms:modified>
</cp:coreProperties>
</file>