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135.xml" ContentType="application/vnd.openxmlformats-officedocument.presentationml.slideLayout+xml"/>
  <Override PartName="/ppt/theme/theme3.xml" ContentType="application/vnd.openxmlformats-officedocument.theme+xml"/>
  <Override PartName="/ppt/tags/tag62.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4.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5.xml" ContentType="application/vnd.openxmlformats-officedocument.theme+xml"/>
  <Override PartName="/ppt/tags/tag9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94.xml" ContentType="application/vnd.openxmlformats-officedocument.presentationml.tags+xml"/>
  <Override PartName="/ppt/notesSlides/notesSlide1.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3.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4.xml" ContentType="application/vnd.openxmlformats-officedocument.presentationml.notesSlide+xml"/>
  <Override PartName="/ppt/tags/tag112.xml" ContentType="application/vnd.openxmlformats-officedocument.presentationml.tags+xml"/>
  <Override PartName="/ppt/notesSlides/notesSlide5.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6.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7.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8.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17" r:id="rId4"/>
    <p:sldMasterId id="2147485185" r:id="rId5"/>
    <p:sldMasterId id="2147485253" r:id="rId6"/>
    <p:sldMasterId id="2147485255" r:id="rId7"/>
    <p:sldMasterId id="2147485323" r:id="rId8"/>
  </p:sldMasterIdLst>
  <p:notesMasterIdLst>
    <p:notesMasterId r:id="rId29"/>
  </p:notesMasterIdLst>
  <p:handoutMasterIdLst>
    <p:handoutMasterId r:id="rId30"/>
  </p:handoutMasterIdLst>
  <p:sldIdLst>
    <p:sldId id="2147477040" r:id="rId9"/>
    <p:sldId id="2147477042" r:id="rId10"/>
    <p:sldId id="2147477045" r:id="rId11"/>
    <p:sldId id="2147477027" r:id="rId12"/>
    <p:sldId id="2147477075" r:id="rId13"/>
    <p:sldId id="2147477076" r:id="rId14"/>
    <p:sldId id="2147477029" r:id="rId15"/>
    <p:sldId id="2147477046" r:id="rId16"/>
    <p:sldId id="2147477034" r:id="rId17"/>
    <p:sldId id="2147477050" r:id="rId18"/>
    <p:sldId id="2147477051" r:id="rId19"/>
    <p:sldId id="2147481105" r:id="rId20"/>
    <p:sldId id="2147477062" r:id="rId21"/>
    <p:sldId id="2147477065" r:id="rId22"/>
    <p:sldId id="2147481106" r:id="rId23"/>
    <p:sldId id="2147477066" r:id="rId24"/>
    <p:sldId id="2147477067" r:id="rId25"/>
    <p:sldId id="2147477069" r:id="rId26"/>
    <p:sldId id="2147477070" r:id="rId27"/>
    <p:sldId id="2147481107" r:id="rId28"/>
  </p:sldIdLst>
  <p:sldSz cx="12192000" cy="6858000"/>
  <p:notesSz cx="6805613" cy="9939338"/>
  <p:custShowLst>
    <p:custShow name="Format Guide Workshop" id="0">
      <p:sldLst/>
    </p:custShow>
  </p:custShow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9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阿部 未来" initials="阿部 未来" lastIdx="2" clrIdx="0">
    <p:extLst>
      <p:ext uri="{19B8F6BF-5375-455C-9EA6-DF929625EA0E}">
        <p15:presenceInfo xmlns:p15="http://schemas.microsoft.com/office/powerpoint/2012/main" userId="阿部 未来" providerId="None"/>
      </p:ext>
    </p:extLst>
  </p:cmAuthor>
  <p:cmAuthor id="2" name="荒木　博和" initials="荒木　博和" lastIdx="1" clrIdx="1">
    <p:extLst>
      <p:ext uri="{19B8F6BF-5375-455C-9EA6-DF929625EA0E}">
        <p15:presenceInfo xmlns:p15="http://schemas.microsoft.com/office/powerpoint/2012/main" userId="荒木　博和" providerId="None"/>
      </p:ext>
    </p:extLst>
  </p:cmAuthor>
  <p:cmAuthor id="3" name="Hakamata, Takehiro" initials="HT" lastIdx="2" clrIdx="2">
    <p:extLst>
      <p:ext uri="{19B8F6BF-5375-455C-9EA6-DF929625EA0E}">
        <p15:presenceInfo xmlns:p15="http://schemas.microsoft.com/office/powerpoint/2012/main" userId="Hakamata, Takehir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BA74"/>
    <a:srgbClr val="3EAD92"/>
    <a:srgbClr val="4FB49C"/>
    <a:srgbClr val="EEE89A"/>
    <a:srgbClr val="E71C57"/>
    <a:srgbClr val="1F8B57"/>
    <a:srgbClr val="C9700A"/>
    <a:srgbClr val="CBE1EE"/>
    <a:srgbClr val="F2F2F2"/>
    <a:srgbClr val="8DC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27CE8-03E9-4340-88FE-91DA81C44C32}" v="123" dt="2024-03-05T07:04:10.4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196" autoAdjust="0"/>
  </p:normalViewPr>
  <p:slideViewPr>
    <p:cSldViewPr snapToGrid="0">
      <p:cViewPr varScale="1">
        <p:scale>
          <a:sx n="87" d="100"/>
          <a:sy n="87" d="100"/>
        </p:scale>
        <p:origin x="90" y="732"/>
      </p:cViewPr>
      <p:guideLst>
        <p:guide pos="3840"/>
        <p:guide orient="horz" pos="96"/>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949099" cy="498693"/>
          </a:xfrm>
          <a:prstGeom prst="rect">
            <a:avLst/>
          </a:prstGeom>
        </p:spPr>
        <p:txBody>
          <a:bodyPr vert="horz" lIns="95682" tIns="47841" rIns="95682" bIns="47841" rtlCol="0"/>
          <a:lstStyle>
            <a:lvl1pPr algn="l">
              <a:defRPr sz="1300"/>
            </a:lvl1pPr>
          </a:lstStyle>
          <a:p>
            <a:endParaRPr lang="en-US" sz="900"/>
          </a:p>
        </p:txBody>
      </p:sp>
      <p:sp>
        <p:nvSpPr>
          <p:cNvPr id="3" name="Date Placeholder 2"/>
          <p:cNvSpPr>
            <a:spLocks noGrp="1"/>
          </p:cNvSpPr>
          <p:nvPr>
            <p:ph type="dt" sz="quarter" idx="1"/>
          </p:nvPr>
        </p:nvSpPr>
        <p:spPr>
          <a:xfrm>
            <a:off x="3854943" y="3"/>
            <a:ext cx="2949099" cy="498693"/>
          </a:xfrm>
          <a:prstGeom prst="rect">
            <a:avLst/>
          </a:prstGeom>
        </p:spPr>
        <p:txBody>
          <a:bodyPr vert="horz" lIns="95682" tIns="47841" rIns="95682" bIns="47841" rtlCol="0"/>
          <a:lstStyle>
            <a:lvl1pPr algn="r">
              <a:defRPr sz="1300"/>
            </a:lvl1pPr>
          </a:lstStyle>
          <a:p>
            <a:fld id="{57691E93-EF64-46CC-85E2-BBB5BEDB9501}" type="datetimeFigureOut">
              <a:rPr lang="en-US" sz="900"/>
              <a:t>3/21/2024</a:t>
            </a:fld>
            <a:endParaRPr lang="en-US" sz="900"/>
          </a:p>
        </p:txBody>
      </p:sp>
      <p:sp>
        <p:nvSpPr>
          <p:cNvPr id="4" name="Footer Placeholder 3"/>
          <p:cNvSpPr>
            <a:spLocks noGrp="1"/>
          </p:cNvSpPr>
          <p:nvPr>
            <p:ph type="ftr" sz="quarter" idx="2"/>
          </p:nvPr>
        </p:nvSpPr>
        <p:spPr>
          <a:xfrm>
            <a:off x="3" y="9440650"/>
            <a:ext cx="2949099" cy="498692"/>
          </a:xfrm>
          <a:prstGeom prst="rect">
            <a:avLst/>
          </a:prstGeom>
        </p:spPr>
        <p:txBody>
          <a:bodyPr vert="horz" lIns="95682" tIns="47841" rIns="95682" bIns="47841" rtlCol="0" anchor="b"/>
          <a:lstStyle>
            <a:lvl1pPr algn="l">
              <a:defRPr sz="1300"/>
            </a:lvl1pPr>
          </a:lstStyle>
          <a:p>
            <a:endParaRPr lang="en-US" sz="900"/>
          </a:p>
        </p:txBody>
      </p:sp>
      <p:sp>
        <p:nvSpPr>
          <p:cNvPr id="5" name="Slide Number Placeholder 4"/>
          <p:cNvSpPr>
            <a:spLocks noGrp="1"/>
          </p:cNvSpPr>
          <p:nvPr>
            <p:ph type="sldNum" sz="quarter" idx="3"/>
          </p:nvPr>
        </p:nvSpPr>
        <p:spPr>
          <a:xfrm>
            <a:off x="3854943" y="9440650"/>
            <a:ext cx="2949099" cy="498692"/>
          </a:xfrm>
          <a:prstGeom prst="rect">
            <a:avLst/>
          </a:prstGeom>
        </p:spPr>
        <p:txBody>
          <a:bodyPr vert="horz" lIns="95682" tIns="47841" rIns="95682" bIns="47841" rtlCol="0" anchor="b"/>
          <a:lstStyle>
            <a:lvl1pPr algn="r">
              <a:defRPr sz="1300"/>
            </a:lvl1pPr>
          </a:lstStyle>
          <a:p>
            <a:fld id="{3DCECA85-2A7A-423F-89EA-6868CB52DF19}" type="slidenum">
              <a:rPr lang="en-US" sz="900"/>
              <a:t>‹#›</a:t>
            </a:fld>
            <a:endParaRPr lang="en-US" sz="9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46566"/>
            <a:ext cx="6804038" cy="5192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682" tIns="47841" rIns="95682" bIns="47841" rtlCol="0" anchor="ctr"/>
          <a:lstStyle/>
          <a:p>
            <a:pPr algn="ctr"/>
            <a:endParaRPr lang="en-US"/>
          </a:p>
        </p:txBody>
      </p:sp>
      <p:sp>
        <p:nvSpPr>
          <p:cNvPr id="2" name="Header Placeholder 1"/>
          <p:cNvSpPr>
            <a:spLocks noGrp="1"/>
          </p:cNvSpPr>
          <p:nvPr>
            <p:ph type="hdr" sz="quarter"/>
          </p:nvPr>
        </p:nvSpPr>
        <p:spPr>
          <a:xfrm>
            <a:off x="80714" y="3"/>
            <a:ext cx="2868387" cy="498693"/>
          </a:xfrm>
          <a:prstGeom prst="rect">
            <a:avLst/>
          </a:prstGeom>
        </p:spPr>
        <p:txBody>
          <a:bodyPr vert="horz" lIns="95682" tIns="47841" rIns="95682" bIns="47841" rtlCol="0"/>
          <a:lstStyle>
            <a:lvl1pPr algn="l">
              <a:defRPr sz="1400"/>
            </a:lvl1pPr>
          </a:lstStyle>
          <a:p>
            <a:endParaRPr lang="en-US"/>
          </a:p>
        </p:txBody>
      </p:sp>
      <p:sp>
        <p:nvSpPr>
          <p:cNvPr id="4" name="Slide Image Placeholder 3"/>
          <p:cNvSpPr>
            <a:spLocks noGrp="1" noRot="1" noChangeAspect="1"/>
          </p:cNvSpPr>
          <p:nvPr>
            <p:ph type="sldImg" idx="2"/>
          </p:nvPr>
        </p:nvSpPr>
        <p:spPr>
          <a:xfrm>
            <a:off x="-168275" y="617538"/>
            <a:ext cx="7123113" cy="4008437"/>
          </a:xfrm>
          <a:prstGeom prst="rect">
            <a:avLst/>
          </a:prstGeom>
          <a:noFill/>
          <a:ln w="9525">
            <a:solidFill>
              <a:schemeClr val="bg2"/>
            </a:solidFill>
          </a:ln>
        </p:spPr>
        <p:txBody>
          <a:bodyPr vert="horz" lIns="95682" tIns="47841" rIns="95682" bIns="47841" rtlCol="0" anchor="ctr"/>
          <a:lstStyle/>
          <a:p>
            <a:endParaRPr lang="en-US"/>
          </a:p>
        </p:txBody>
      </p:sp>
      <p:sp>
        <p:nvSpPr>
          <p:cNvPr id="6" name="Footer Placeholder 5"/>
          <p:cNvSpPr>
            <a:spLocks noGrp="1"/>
          </p:cNvSpPr>
          <p:nvPr>
            <p:ph type="ftr" sz="quarter" idx="4"/>
          </p:nvPr>
        </p:nvSpPr>
        <p:spPr>
          <a:xfrm>
            <a:off x="80714" y="9409899"/>
            <a:ext cx="2868387" cy="498692"/>
          </a:xfrm>
          <a:prstGeom prst="rect">
            <a:avLst/>
          </a:prstGeom>
        </p:spPr>
        <p:txBody>
          <a:bodyPr vert="horz" lIns="95682" tIns="47841" rIns="95682" bIns="47841" rtlCol="0" anchor="b"/>
          <a:lstStyle>
            <a:lvl1pPr algn="l">
              <a:defRPr sz="1400"/>
            </a:lvl1pPr>
          </a:lstStyle>
          <a:p>
            <a:endParaRPr lang="en-US"/>
          </a:p>
        </p:txBody>
      </p:sp>
      <p:sp>
        <p:nvSpPr>
          <p:cNvPr id="7" name="Slide Number Placeholder 6"/>
          <p:cNvSpPr>
            <a:spLocks noGrp="1"/>
          </p:cNvSpPr>
          <p:nvPr>
            <p:ph type="sldNum" sz="quarter" idx="5"/>
          </p:nvPr>
        </p:nvSpPr>
        <p:spPr>
          <a:xfrm>
            <a:off x="3854943" y="9409899"/>
            <a:ext cx="2859263" cy="498692"/>
          </a:xfrm>
          <a:prstGeom prst="rect">
            <a:avLst/>
          </a:prstGeom>
        </p:spPr>
        <p:txBody>
          <a:bodyPr vert="horz" lIns="95682" tIns="47841" rIns="95682" bIns="47841" rtlCol="0" anchor="b"/>
          <a:lstStyle>
            <a:lvl1pPr algn="r">
              <a:defRPr sz="1400"/>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54125" y="5073642"/>
            <a:ext cx="6280117" cy="4055926"/>
          </a:xfrm>
          <a:prstGeom prst="rect">
            <a:avLst/>
          </a:prstGeom>
        </p:spPr>
        <p:txBody>
          <a:bodyPr vert="horz" lIns="95682" tIns="47841" rIns="95682" bIns="4784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855166" y="0"/>
            <a:ext cx="2948893" cy="498846"/>
          </a:xfrm>
          <a:prstGeom prst="rect">
            <a:avLst/>
          </a:prstGeom>
        </p:spPr>
        <p:txBody>
          <a:bodyPr vert="horz" lIns="94594" tIns="47297" rIns="94594" bIns="47297" rtlCol="0"/>
          <a:lstStyle>
            <a:lvl1pPr algn="r">
              <a:defRPr sz="1300"/>
            </a:lvl1pPr>
          </a:lstStyle>
          <a:p>
            <a:fld id="{F2C7CF5F-7CF3-4DF3-838A-EE34544862CC}" type="datetimeFigureOut">
              <a:rPr lang="en-US" smtClean="0"/>
              <a:t>3/21/2024</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8275" y="617538"/>
            <a:ext cx="7124700" cy="40084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
        <p:nvSpPr>
          <p:cNvPr id="5" name="ヘッダー プレースホルダー 4">
            <a:extLst>
              <a:ext uri="{FF2B5EF4-FFF2-40B4-BE49-F238E27FC236}">
                <a16:creationId xmlns:a16="http://schemas.microsoft.com/office/drawing/2014/main" id="{251560CA-1BAF-406A-C208-C2C32492B590}"/>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6E6F73"/>
                </a:solidFill>
                <a:effectLst/>
                <a:uLnTx/>
                <a:uFillTx/>
                <a:latin typeface="Trebuchet MS"/>
                <a:ea typeface="+mn-ea"/>
                <a:cs typeface="+mn-cs"/>
              </a:rPr>
              <a:t>No.X </a:t>
            </a:r>
            <a:r>
              <a:rPr kumimoji="0" lang="ja-JP" altLang="en-US" sz="1400" b="0" i="0" u="none" strike="noStrike" kern="1200" cap="none" spc="0" normalizeH="0" baseline="0" noProof="0">
                <a:ln>
                  <a:noFill/>
                </a:ln>
                <a:solidFill>
                  <a:srgbClr val="6E6F73"/>
                </a:solidFill>
                <a:effectLst/>
                <a:uLnTx/>
                <a:uFillTx/>
                <a:latin typeface="Trebuchet MS"/>
                <a:ea typeface="+mn-ea"/>
                <a:cs typeface="+mn-cs"/>
              </a:rPr>
              <a:t>実証件名を記載</a:t>
            </a:r>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83265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26660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175425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3977721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880465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4788" y="601663"/>
            <a:ext cx="6916738" cy="3890962"/>
          </a:xfrm>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pPr marL="0" marR="0" lvl="0" indent="0" algn="r" defTabSz="88331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a:ln>
                  <a:noFill/>
                </a:ln>
                <a:solidFill>
                  <a:srgbClr val="6E6F73"/>
                </a:solidFill>
                <a:effectLst/>
                <a:uLnTx/>
                <a:uFillTx/>
                <a:latin typeface="Trebuchet MS"/>
                <a:ea typeface="+mn-ea"/>
                <a:cs typeface="+mn-cs"/>
              </a:rPr>
              <a:pPr marL="0" marR="0" lvl="0" indent="0" algn="r" defTabSz="88331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
        <p:nvSpPr>
          <p:cNvPr id="5" name="ヘッダー プレースホルダー 4">
            <a:extLst>
              <a:ext uri="{FF2B5EF4-FFF2-40B4-BE49-F238E27FC236}">
                <a16:creationId xmlns:a16="http://schemas.microsoft.com/office/drawing/2014/main" id="{9E6C54E6-1B13-A586-FF18-F5FADB80940C}"/>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6E6F73"/>
                </a:solidFill>
                <a:effectLst/>
                <a:uLnTx/>
                <a:uFillTx/>
                <a:latin typeface="Trebuchet MS"/>
                <a:ea typeface="+mn-ea"/>
                <a:cs typeface="+mn-cs"/>
              </a:rPr>
              <a:t>No.X </a:t>
            </a:r>
            <a:r>
              <a:rPr kumimoji="0" lang="ja-JP" altLang="en-US" sz="1400" b="0" i="0" u="none" strike="noStrike" kern="1200" cap="none" spc="0" normalizeH="0" baseline="0" noProof="0">
                <a:ln>
                  <a:noFill/>
                </a:ln>
                <a:solidFill>
                  <a:srgbClr val="6E6F73"/>
                </a:solidFill>
                <a:effectLst/>
                <a:uLnTx/>
                <a:uFillTx/>
                <a:latin typeface="Trebuchet MS"/>
                <a:ea typeface="+mn-ea"/>
                <a:cs typeface="+mn-cs"/>
              </a:rPr>
              <a:t>実証件名を記載</a:t>
            </a:r>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27026128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6.xml"/><Relationship Id="rId10" Type="http://schemas.openxmlformats.org/officeDocument/2006/relationships/image" Target="../media/image4.jpeg"/><Relationship Id="rId4" Type="http://schemas.openxmlformats.org/officeDocument/2006/relationships/tags" Target="../tags/tag5.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3.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4.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0.xml"/><Relationship Id="rId7" Type="http://schemas.openxmlformats.org/officeDocument/2006/relationships/image" Target="../media/image2.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13.xml"/><Relationship Id="rId7" Type="http://schemas.openxmlformats.org/officeDocument/2006/relationships/oleObject" Target="../embeddings/oleObject6.bin"/><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slideMaster" Target="../slideMasters/slideMaster1.xml"/><Relationship Id="rId5" Type="http://schemas.openxmlformats.org/officeDocument/2006/relationships/tags" Target="../tags/tag15.xml"/><Relationship Id="rId10" Type="http://schemas.openxmlformats.org/officeDocument/2006/relationships/image" Target="../media/image4.jpeg"/><Relationship Id="rId4" Type="http://schemas.openxmlformats.org/officeDocument/2006/relationships/tags" Target="../tags/tag14.xml"/><Relationship Id="rId9"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7.emf"/><Relationship Id="rId4" Type="http://schemas.openxmlformats.org/officeDocument/2006/relationships/oleObject" Target="../embeddings/oleObject7.bin"/></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vmlDrawing" Target="../drawings/vmlDrawing8.vml"/><Relationship Id="rId6" Type="http://schemas.openxmlformats.org/officeDocument/2006/relationships/image" Target="../media/image9.png"/><Relationship Id="rId5" Type="http://schemas.openxmlformats.org/officeDocument/2006/relationships/image" Target="../media/image2.emf"/><Relationship Id="rId4" Type="http://schemas.openxmlformats.org/officeDocument/2006/relationships/oleObject" Target="../embeddings/oleObject8.bin"/></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9.xml"/><Relationship Id="rId7" Type="http://schemas.openxmlformats.org/officeDocument/2006/relationships/image" Target="../media/image2.emf"/><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slideMaster" Target="../slideMasters/slideMaster1.xml"/><Relationship Id="rId4" Type="http://schemas.openxmlformats.org/officeDocument/2006/relationships/tags" Target="../tags/tag2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vmlDrawing" Target="../drawings/vmlDrawing17.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vmlDrawing" Target="../drawings/vmlDrawing18.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34.xml"/><Relationship Id="rId7" Type="http://schemas.openxmlformats.org/officeDocument/2006/relationships/oleObject" Target="../embeddings/oleObject20.bin"/><Relationship Id="rId2" Type="http://schemas.openxmlformats.org/officeDocument/2006/relationships/tags" Target="../tags/tag33.xml"/><Relationship Id="rId1" Type="http://schemas.openxmlformats.org/officeDocument/2006/relationships/vmlDrawing" Target="../drawings/vmlDrawing20.vml"/><Relationship Id="rId6" Type="http://schemas.openxmlformats.org/officeDocument/2006/relationships/slideMaster" Target="../slideMasters/slideMaster2.xml"/><Relationship Id="rId5" Type="http://schemas.openxmlformats.org/officeDocument/2006/relationships/tags" Target="../tags/tag36.xml"/><Relationship Id="rId10" Type="http://schemas.openxmlformats.org/officeDocument/2006/relationships/image" Target="../media/image10.jpeg"/><Relationship Id="rId4" Type="http://schemas.openxmlformats.org/officeDocument/2006/relationships/tags" Target="../tags/tag35.xml"/><Relationship Id="rId9"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xml"/><Relationship Id="rId1" Type="http://schemas.openxmlformats.org/officeDocument/2006/relationships/vmlDrawing" Target="../drawings/vmlDrawing21.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21.bin"/></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8.xml"/><Relationship Id="rId1" Type="http://schemas.openxmlformats.org/officeDocument/2006/relationships/vmlDrawing" Target="../drawings/vmlDrawing22.vml"/><Relationship Id="rId6" Type="http://schemas.openxmlformats.org/officeDocument/2006/relationships/image" Target="../media/image3.png"/><Relationship Id="rId5" Type="http://schemas.openxmlformats.org/officeDocument/2006/relationships/image" Target="../media/image7.emf"/><Relationship Id="rId4" Type="http://schemas.openxmlformats.org/officeDocument/2006/relationships/oleObject" Target="../embeddings/oleObject22.bin"/></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0.xml"/><Relationship Id="rId7" Type="http://schemas.openxmlformats.org/officeDocument/2006/relationships/image" Target="../media/image2.emf"/><Relationship Id="rId2" Type="http://schemas.openxmlformats.org/officeDocument/2006/relationships/tags" Target="../tags/tag39.xml"/><Relationship Id="rId1" Type="http://schemas.openxmlformats.org/officeDocument/2006/relationships/vmlDrawing" Target="../drawings/vmlDrawing23.vml"/><Relationship Id="rId6" Type="http://schemas.openxmlformats.org/officeDocument/2006/relationships/oleObject" Target="../embeddings/oleObject23.bin"/><Relationship Id="rId5" Type="http://schemas.openxmlformats.org/officeDocument/2006/relationships/slideMaster" Target="../slideMasters/slideMaster2.xml"/><Relationship Id="rId4" Type="http://schemas.openxmlformats.org/officeDocument/2006/relationships/tags" Target="../tags/tag4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3.xml"/><Relationship Id="rId7" Type="http://schemas.openxmlformats.org/officeDocument/2006/relationships/oleObject" Target="../embeddings/oleObject24.bin"/><Relationship Id="rId2" Type="http://schemas.openxmlformats.org/officeDocument/2006/relationships/tags" Target="../tags/tag42.xml"/><Relationship Id="rId1" Type="http://schemas.openxmlformats.org/officeDocument/2006/relationships/vmlDrawing" Target="../drawings/vmlDrawing24.vml"/><Relationship Id="rId6" Type="http://schemas.openxmlformats.org/officeDocument/2006/relationships/slideMaster" Target="../slideMasters/slideMaster2.xml"/><Relationship Id="rId5" Type="http://schemas.openxmlformats.org/officeDocument/2006/relationships/tags" Target="../tags/tag45.xml"/><Relationship Id="rId10" Type="http://schemas.openxmlformats.org/officeDocument/2006/relationships/image" Target="../media/image10.jpeg"/><Relationship Id="rId4" Type="http://schemas.openxmlformats.org/officeDocument/2006/relationships/tags" Target="../tags/tag44.xml"/><Relationship Id="rId9" Type="http://schemas.openxmlformats.org/officeDocument/2006/relationships/image" Target="../media/image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vmlDrawing" Target="../drawings/vmlDrawing25.vml"/><Relationship Id="rId6" Type="http://schemas.openxmlformats.org/officeDocument/2006/relationships/image" Target="../media/image5.png"/><Relationship Id="rId5" Type="http://schemas.openxmlformats.org/officeDocument/2006/relationships/image" Target="../media/image7.emf"/><Relationship Id="rId4" Type="http://schemas.openxmlformats.org/officeDocument/2006/relationships/oleObject" Target="../embeddings/oleObject25.bin"/></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7.xml"/><Relationship Id="rId1" Type="http://schemas.openxmlformats.org/officeDocument/2006/relationships/vmlDrawing" Target="../drawings/vmlDrawing26.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6.bin"/></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9.xml"/><Relationship Id="rId7" Type="http://schemas.openxmlformats.org/officeDocument/2006/relationships/image" Target="../media/image2.emf"/><Relationship Id="rId2" Type="http://schemas.openxmlformats.org/officeDocument/2006/relationships/tags" Target="../tags/tag48.xml"/><Relationship Id="rId1" Type="http://schemas.openxmlformats.org/officeDocument/2006/relationships/vmlDrawing" Target="../drawings/vmlDrawing27.vml"/><Relationship Id="rId6" Type="http://schemas.openxmlformats.org/officeDocument/2006/relationships/oleObject" Target="../embeddings/oleObject27.bin"/><Relationship Id="rId5" Type="http://schemas.openxmlformats.org/officeDocument/2006/relationships/slideMaster" Target="../slideMasters/slideMaster2.xml"/><Relationship Id="rId4" Type="http://schemas.openxmlformats.org/officeDocument/2006/relationships/tags" Target="../tags/tag5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3.xml"/><Relationship Id="rId1" Type="http://schemas.openxmlformats.org/officeDocument/2006/relationships/vmlDrawing" Target="../drawings/vmlDrawing29.vml"/><Relationship Id="rId5" Type="http://schemas.openxmlformats.org/officeDocument/2006/relationships/image" Target="../media/image1.emf"/><Relationship Id="rId4" Type="http://schemas.openxmlformats.org/officeDocument/2006/relationships/oleObject" Target="../embeddings/oleObject29.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4.xml"/><Relationship Id="rId1" Type="http://schemas.openxmlformats.org/officeDocument/2006/relationships/vmlDrawing" Target="../drawings/vmlDrawing30.vml"/><Relationship Id="rId5" Type="http://schemas.openxmlformats.org/officeDocument/2006/relationships/image" Target="../media/image1.emf"/><Relationship Id="rId4" Type="http://schemas.openxmlformats.org/officeDocument/2006/relationships/oleObject" Target="../embeddings/oleObject30.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5.xml"/><Relationship Id="rId1" Type="http://schemas.openxmlformats.org/officeDocument/2006/relationships/vmlDrawing" Target="../drawings/vmlDrawing31.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1.bin"/></Relationships>
</file>

<file path=ppt/slideLayouts/_rels/slideLayout13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8.xml"/><Relationship Id="rId1" Type="http://schemas.openxmlformats.org/officeDocument/2006/relationships/vmlDrawing" Target="../drawings/vmlDrawing33.vml"/><Relationship Id="rId5" Type="http://schemas.openxmlformats.org/officeDocument/2006/relationships/image" Target="../media/image1.emf"/><Relationship Id="rId4" Type="http://schemas.openxmlformats.org/officeDocument/2006/relationships/oleObject" Target="../embeddings/oleObject33.bin"/></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9.xml"/><Relationship Id="rId1" Type="http://schemas.openxmlformats.org/officeDocument/2006/relationships/vmlDrawing" Target="../drawings/vmlDrawing34.vml"/><Relationship Id="rId5" Type="http://schemas.openxmlformats.org/officeDocument/2006/relationships/image" Target="../media/image1.emf"/><Relationship Id="rId4" Type="http://schemas.openxmlformats.org/officeDocument/2006/relationships/oleObject" Target="../embeddings/oleObject34.bin"/></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0.xml"/><Relationship Id="rId1" Type="http://schemas.openxmlformats.org/officeDocument/2006/relationships/vmlDrawing" Target="../drawings/vmlDrawing35.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5.bin"/></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1.xml"/><Relationship Id="rId1" Type="http://schemas.openxmlformats.org/officeDocument/2006/relationships/vmlDrawing" Target="../drawings/vmlDrawing36.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6.bin"/></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65.xml"/><Relationship Id="rId7" Type="http://schemas.openxmlformats.org/officeDocument/2006/relationships/oleObject" Target="../embeddings/oleObject39.bin"/><Relationship Id="rId2" Type="http://schemas.openxmlformats.org/officeDocument/2006/relationships/tags" Target="../tags/tag64.xml"/><Relationship Id="rId1" Type="http://schemas.openxmlformats.org/officeDocument/2006/relationships/vmlDrawing" Target="../drawings/vmlDrawing39.vml"/><Relationship Id="rId6" Type="http://schemas.openxmlformats.org/officeDocument/2006/relationships/slideMaster" Target="../slideMasters/slideMaster4.xml"/><Relationship Id="rId5" Type="http://schemas.openxmlformats.org/officeDocument/2006/relationships/tags" Target="../tags/tag67.xml"/><Relationship Id="rId10" Type="http://schemas.openxmlformats.org/officeDocument/2006/relationships/image" Target="../media/image4.jpeg"/><Relationship Id="rId4" Type="http://schemas.openxmlformats.org/officeDocument/2006/relationships/tags" Target="../tags/tag66.xml"/><Relationship Id="rId9"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8.xml"/><Relationship Id="rId1" Type="http://schemas.openxmlformats.org/officeDocument/2006/relationships/vmlDrawing" Target="../drawings/vmlDrawing40.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40.bin"/></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9.xml"/><Relationship Id="rId1" Type="http://schemas.openxmlformats.org/officeDocument/2006/relationships/vmlDrawing" Target="../drawings/vmlDrawing41.v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41.bin"/></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1.xml"/><Relationship Id="rId7" Type="http://schemas.openxmlformats.org/officeDocument/2006/relationships/image" Target="../media/image2.emf"/><Relationship Id="rId2" Type="http://schemas.openxmlformats.org/officeDocument/2006/relationships/tags" Target="../tags/tag70.xml"/><Relationship Id="rId1" Type="http://schemas.openxmlformats.org/officeDocument/2006/relationships/vmlDrawing" Target="../drawings/vmlDrawing42.vml"/><Relationship Id="rId6" Type="http://schemas.openxmlformats.org/officeDocument/2006/relationships/oleObject" Target="../embeddings/oleObject42.bin"/><Relationship Id="rId5" Type="http://schemas.openxmlformats.org/officeDocument/2006/relationships/slideMaster" Target="../slideMasters/slideMaster4.xml"/><Relationship Id="rId4" Type="http://schemas.openxmlformats.org/officeDocument/2006/relationships/tags" Target="../tags/tag7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74.xml"/><Relationship Id="rId7" Type="http://schemas.openxmlformats.org/officeDocument/2006/relationships/oleObject" Target="../embeddings/oleObject43.bin"/><Relationship Id="rId2" Type="http://schemas.openxmlformats.org/officeDocument/2006/relationships/tags" Target="../tags/tag73.xml"/><Relationship Id="rId1" Type="http://schemas.openxmlformats.org/officeDocument/2006/relationships/vmlDrawing" Target="../drawings/vmlDrawing43.vml"/><Relationship Id="rId6" Type="http://schemas.openxmlformats.org/officeDocument/2006/relationships/slideMaster" Target="../slideMasters/slideMaster4.xml"/><Relationship Id="rId5" Type="http://schemas.openxmlformats.org/officeDocument/2006/relationships/tags" Target="../tags/tag76.xml"/><Relationship Id="rId10" Type="http://schemas.openxmlformats.org/officeDocument/2006/relationships/image" Target="../media/image4.jpeg"/><Relationship Id="rId4" Type="http://schemas.openxmlformats.org/officeDocument/2006/relationships/tags" Target="../tags/tag75.xml"/><Relationship Id="rId9" Type="http://schemas.openxmlformats.org/officeDocument/2006/relationships/image" Target="../media/image3.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7.xml"/><Relationship Id="rId1" Type="http://schemas.openxmlformats.org/officeDocument/2006/relationships/vmlDrawing" Target="../drawings/vmlDrawing44.vml"/><Relationship Id="rId6" Type="http://schemas.openxmlformats.org/officeDocument/2006/relationships/image" Target="../media/image5.png"/><Relationship Id="rId5" Type="http://schemas.openxmlformats.org/officeDocument/2006/relationships/image" Target="../media/image7.emf"/><Relationship Id="rId4" Type="http://schemas.openxmlformats.org/officeDocument/2006/relationships/oleObject" Target="../embeddings/oleObject44.bin"/></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8.xml"/><Relationship Id="rId1" Type="http://schemas.openxmlformats.org/officeDocument/2006/relationships/vmlDrawing" Target="../drawings/vmlDrawing45.vml"/><Relationship Id="rId6" Type="http://schemas.openxmlformats.org/officeDocument/2006/relationships/image" Target="../media/image9.png"/><Relationship Id="rId5" Type="http://schemas.openxmlformats.org/officeDocument/2006/relationships/image" Target="../media/image2.emf"/><Relationship Id="rId4" Type="http://schemas.openxmlformats.org/officeDocument/2006/relationships/oleObject" Target="../embeddings/oleObject45.bin"/></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0.xml"/><Relationship Id="rId7" Type="http://schemas.openxmlformats.org/officeDocument/2006/relationships/image" Target="../media/image2.emf"/><Relationship Id="rId2" Type="http://schemas.openxmlformats.org/officeDocument/2006/relationships/tags" Target="../tags/tag79.xml"/><Relationship Id="rId1" Type="http://schemas.openxmlformats.org/officeDocument/2006/relationships/vmlDrawing" Target="../drawings/vmlDrawing46.vml"/><Relationship Id="rId6" Type="http://schemas.openxmlformats.org/officeDocument/2006/relationships/oleObject" Target="../embeddings/oleObject46.bin"/><Relationship Id="rId5" Type="http://schemas.openxmlformats.org/officeDocument/2006/relationships/slideMaster" Target="../slideMasters/slideMaster4.xml"/><Relationship Id="rId4" Type="http://schemas.openxmlformats.org/officeDocument/2006/relationships/tags" Target="../tags/tag8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4.xml"/><Relationship Id="rId1" Type="http://schemas.openxmlformats.org/officeDocument/2006/relationships/vmlDrawing" Target="../drawings/vmlDrawing48.vml"/><Relationship Id="rId5" Type="http://schemas.openxmlformats.org/officeDocument/2006/relationships/image" Target="../media/image1.emf"/><Relationship Id="rId4" Type="http://schemas.openxmlformats.org/officeDocument/2006/relationships/oleObject" Target="../embeddings/oleObject48.bin"/></Relationships>
</file>

<file path=ppt/slideLayouts/_rels/slideLayout19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5.xml"/><Relationship Id="rId1" Type="http://schemas.openxmlformats.org/officeDocument/2006/relationships/vmlDrawing" Target="../drawings/vmlDrawing49.vml"/><Relationship Id="rId5" Type="http://schemas.openxmlformats.org/officeDocument/2006/relationships/image" Target="../media/image1.emf"/><Relationship Id="rId4" Type="http://schemas.openxmlformats.org/officeDocument/2006/relationships/oleObject" Target="../embeddings/oleObject49.bin"/></Relationships>
</file>

<file path=ppt/slideLayouts/_rels/slideLayout19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6.xml"/><Relationship Id="rId1" Type="http://schemas.openxmlformats.org/officeDocument/2006/relationships/vmlDrawing" Target="../drawings/vmlDrawing50.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50.bin"/></Relationships>
</file>

<file path=ppt/slideLayouts/_rels/slideLayout198.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vmlDrawing" Target="../drawings/vmlDrawing51.vml"/><Relationship Id="rId6" Type="http://schemas.openxmlformats.org/officeDocument/2006/relationships/image" Target="../media/image1.emf"/><Relationship Id="rId5" Type="http://schemas.openxmlformats.org/officeDocument/2006/relationships/oleObject" Target="../embeddings/oleObject51.bin"/><Relationship Id="rId4"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9.xml"/><Relationship Id="rId1" Type="http://schemas.openxmlformats.org/officeDocument/2006/relationships/vmlDrawing" Target="../drawings/vmlDrawing52.vml"/><Relationship Id="rId5" Type="http://schemas.openxmlformats.org/officeDocument/2006/relationships/image" Target="../media/image1.emf"/><Relationship Id="rId4" Type="http://schemas.openxmlformats.org/officeDocument/2006/relationships/oleObject" Target="../embeddings/oleObject52.bin"/></Relationships>
</file>

<file path=ppt/slideLayouts/_rels/slideLayout20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0.xml"/><Relationship Id="rId1" Type="http://schemas.openxmlformats.org/officeDocument/2006/relationships/vmlDrawing" Target="../drawings/vmlDrawing53.vml"/><Relationship Id="rId5" Type="http://schemas.openxmlformats.org/officeDocument/2006/relationships/image" Target="../media/image1.emf"/><Relationship Id="rId4" Type="http://schemas.openxmlformats.org/officeDocument/2006/relationships/oleObject" Target="../embeddings/oleObject53.bin"/></Relationships>
</file>

<file path=ppt/slideLayouts/_rels/slideLayout20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1.xml"/><Relationship Id="rId1" Type="http://schemas.openxmlformats.org/officeDocument/2006/relationships/vmlDrawing" Target="../drawings/vmlDrawing54.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54.bin"/></Relationships>
</file>

<file path=ppt/slideLayouts/_rels/slideLayout20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2.xml"/><Relationship Id="rId1" Type="http://schemas.openxmlformats.org/officeDocument/2006/relationships/vmlDrawing" Target="../drawings/vmlDrawing55.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5.bin"/></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think-cell スライド" r:id="rId7" imgW="384" imgH="384" progId="TCLayout.ActiveDocument.1">
                  <p:embed/>
                </p:oleObj>
              </mc:Choice>
              <mc:Fallback>
                <p:oleObj name="think-cell スライド" r:id="rId7" imgW="384" imgH="384"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73000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5"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9" name="think-cell スライド" r:id="rId4" imgW="324" imgH="324" progId="TCLayout.ActiveDocument.1">
                  <p:embed/>
                </p:oleObj>
              </mc:Choice>
              <mc:Fallback>
                <p:oleObj name="think-cell スライド"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3"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7" name="think-cell スライド" r:id="rId7" imgW="384" imgH="384" progId="TCLayout.ActiveDocument.1">
                  <p:embed/>
                </p:oleObj>
              </mc:Choice>
              <mc:Fallback>
                <p:oleObj name="think-cell スライド"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1"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95" name="think-cell スライド" r:id="rId4" imgW="384" imgH="384" progId="TCLayout.ActiveDocument.1">
                  <p:embed/>
                </p:oleObj>
              </mc:Choice>
              <mc:Fallback>
                <p:oleObj name="think-cell スライド"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19"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43" name="think-cell スライド" r:id="rId5" imgW="270" imgH="270" progId="TCLayout.ActiveDocument.1">
                  <p:embed/>
                </p:oleObj>
              </mc:Choice>
              <mc:Fallback>
                <p:oleObj name="think-cell スライド"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7"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291"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39"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6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87"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11"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3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3" name="think-cell スライド" r:id="rId7" imgW="384" imgH="384" progId="TCLayout.ActiveDocument.1">
                  <p:embed/>
                </p:oleObj>
              </mc:Choice>
              <mc:Fallback>
                <p:oleObj name="think-cell スライド" r:id="rId7" imgW="384" imgH="384"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1258909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2574934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570879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064311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687904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517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866342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2683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95504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556882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577650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654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789703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07"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889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1416817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29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171588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091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53117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396834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3103201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531" name="think-cell スライド" r:id="rId4" imgW="324" imgH="324" progId="TCLayout.ActiveDocument.1">
                  <p:embed/>
                </p:oleObj>
              </mc:Choice>
              <mc:Fallback>
                <p:oleObj name="think-cell スライド"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85166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736064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867748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078646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3932883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555"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783953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796545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79" name="think-cell スライド" r:id="rId7" imgW="384" imgH="384" progId="TCLayout.ActiveDocument.1">
                  <p:embed/>
                </p:oleObj>
              </mc:Choice>
              <mc:Fallback>
                <p:oleObj name="think-cell スライド"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795725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215192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7778814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072190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71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598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32672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92596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88519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8233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467468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1995775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603"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36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2837259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311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3151519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921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667493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363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2144379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4207694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778842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627" name="think-cell スライド" r:id="rId4" imgW="384" imgH="384" progId="TCLayout.ActiveDocument.1">
                  <p:embed/>
                </p:oleObj>
              </mc:Choice>
              <mc:Fallback>
                <p:oleObj name="think-cell スライド"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3865955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71394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92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2023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0992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1289580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623243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651"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909889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Tree>
    <p:extLst>
      <p:ext uri="{BB962C8B-B14F-4D97-AF65-F5344CB8AC3E}">
        <p14:creationId xmlns:p14="http://schemas.microsoft.com/office/powerpoint/2010/main" val="2608868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15530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675" name="think-cell スライド" r:id="rId5" imgW="270" imgH="270" progId="TCLayout.ActiveDocument.1">
                  <p:embed/>
                </p:oleObj>
              </mc:Choice>
              <mc:Fallback>
                <p:oleObj name="think-cell スライド"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748746" y="2319844"/>
            <a:ext cx="1210588" cy="677108"/>
          </a:xfrm>
          <a:prstGeom prst="rect">
            <a:avLst/>
          </a:prstGeom>
          <a:noFill/>
        </p:spPr>
        <p:txBody>
          <a:bodyPr wrap="none" rtlCol="0">
            <a:spAutoFit/>
          </a:bodyPr>
          <a:lstStyle/>
          <a:p>
            <a:pPr algn="ctr" fontAlgn="auto">
              <a:lnSpc>
                <a:spcPct val="95000"/>
              </a:lnSpc>
              <a:spcBef>
                <a:spcPts val="0"/>
              </a:spcBef>
              <a:spcAft>
                <a:spcPts val="0"/>
              </a:spcAft>
            </a:pPr>
            <a:r>
              <a:rPr lang="ja-JP" altLang="en-US" sz="4000">
                <a:solidFill>
                  <a:schemeClr val="bg1"/>
                </a:solidFill>
                <a:latin typeface="Meiryo UI" panose="020B0604030504040204" pitchFamily="50" charset="-128"/>
                <a:ea typeface="Meiryo UI" panose="020B0604030504040204" pitchFamily="50" charset="-128"/>
              </a:rPr>
              <a:t>目次</a:t>
            </a:r>
            <a:endParaRPr lang="en-US" sz="400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15686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1248434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699"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852715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545330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23"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29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881656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47"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2109294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21430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771"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2962105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114836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79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970373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6608803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19"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472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713503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84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69944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851602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867"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2023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672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932894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39" name="think-cell スライド" r:id="rId7" imgW="384" imgH="384" progId="TCLayout.ActiveDocument.1">
                  <p:embed/>
                </p:oleObj>
              </mc:Choice>
              <mc:Fallback>
                <p:oleObj name="think-cell スライド" r:id="rId7" imgW="384" imgH="384"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480166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254434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638234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a:t>Click to add title</a:t>
            </a: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844626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170810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613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387564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91442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87406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542127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003492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34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16401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63"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388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37008093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726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44523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3948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274576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452596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900800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987" name="think-cell スライド" r:id="rId4" imgW="324" imgH="324" progId="TCLayout.ActiveDocument.1">
                  <p:embed/>
                </p:oleObj>
              </mc:Choice>
              <mc:Fallback>
                <p:oleObj name="think-cell スライド"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1801193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420939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206634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993302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457455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11"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73968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3857713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5" name="think-cell スライド" r:id="rId7" imgW="384" imgH="384" progId="TCLayout.ActiveDocument.1">
                  <p:embed/>
                </p:oleObj>
              </mc:Choice>
              <mc:Fallback>
                <p:oleObj name="think-cell スライド"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058690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943214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2525632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3467993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7703262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820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79771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84207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92107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42225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4277153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455195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059" name="think-cell スライド" r:id="rId4" imgW="324" imgH="324" progId="TCLayout.ActiveDocument.1">
                  <p:embed/>
                </p:oleObj>
              </mc:Choice>
              <mc:Fallback>
                <p:oleObj name="think-cell スライド"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487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2603862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93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452442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792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336572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808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929966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6714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687450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083" name="think-cell スライド" r:id="rId4" imgW="384" imgH="384" progId="TCLayout.ActiveDocument.1">
                  <p:embed/>
                </p:oleObj>
              </mc:Choice>
              <mc:Fallback>
                <p:oleObj name="think-cell スライド"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Tree>
    <p:extLst>
      <p:ext uri="{BB962C8B-B14F-4D97-AF65-F5344CB8AC3E}">
        <p14:creationId xmlns:p14="http://schemas.microsoft.com/office/powerpoint/2010/main" val="288250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450765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43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2018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300636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515314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a:latin typeface="+mn-lt"/>
                <a:sym typeface="Trebuchet MS" panose="020B0603020202020204" pitchFamily="34" charset="0"/>
              </a:rPr>
              <a:t>The services and materials provided by Boston Consulting Group (BCG) are subject to BCG's Standard Terms </a:t>
            </a:r>
            <a:br>
              <a:rPr lang="en-US" sz="900" b="0">
                <a:latin typeface="+mn-lt"/>
                <a:sym typeface="Trebuchet MS" panose="020B0603020202020204" pitchFamily="34" charset="0"/>
              </a:rPr>
            </a:br>
            <a:r>
              <a:rPr lang="en-US" sz="900" b="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a:latin typeface="+mn-lt"/>
                <a:sym typeface="Trebuchet MS" panose="020B0603020202020204" pitchFamily="34" charset="0"/>
              </a:rPr>
            </a:br>
            <a:r>
              <a:rPr lang="en-US" sz="900" b="0">
                <a:latin typeface="+mn-lt"/>
                <a:sym typeface="Trebuchet MS" panose="020B0603020202020204" pitchFamily="34" charset="0"/>
              </a:rPr>
              <a:t>to update these materials after the date hereof, notwithstanding that such information may become outdated </a:t>
            </a:r>
            <a:br>
              <a:rPr lang="en-US" sz="900" b="0">
                <a:latin typeface="+mn-lt"/>
                <a:sym typeface="Trebuchet MS" panose="020B0603020202020204" pitchFamily="34" charset="0"/>
              </a:rPr>
            </a:br>
            <a:r>
              <a:rPr lang="en-US" sz="900" b="0">
                <a:latin typeface="+mn-lt"/>
                <a:sym typeface="Trebuchet MS" panose="020B0603020202020204" pitchFamily="34" charset="0"/>
              </a:rPr>
              <a:t>or inaccurate.</a:t>
            </a:r>
          </a:p>
          <a:p>
            <a:pPr indent="0">
              <a:lnSpc>
                <a:spcPct val="100000"/>
              </a:lnSpc>
            </a:pPr>
            <a:r>
              <a:rPr lang="en-US" sz="900" b="0">
                <a:latin typeface="+mn-lt"/>
                <a:sym typeface="Trebuchet MS" panose="020B0603020202020204" pitchFamily="34" charset="0"/>
              </a:rPr>
              <a:t> </a:t>
            </a:r>
          </a:p>
          <a:p>
            <a:pPr indent="0">
              <a:lnSpc>
                <a:spcPct val="100000"/>
              </a:lnSpc>
            </a:pPr>
            <a:r>
              <a:rPr lang="en-US" sz="900" b="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a:latin typeface="+mn-lt"/>
                <a:sym typeface="Trebuchet MS" panose="020B0603020202020204" pitchFamily="34" charset="0"/>
              </a:rPr>
            </a:br>
            <a:r>
              <a:rPr lang="en-US" sz="900" b="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a:latin typeface="+mn-lt"/>
                <a:sym typeface="Trebuchet MS" panose="020B0603020202020204" pitchFamily="34" charset="0"/>
              </a:rPr>
              <a:t>BCG does not provide fairness opinions or valuations of market transactions, and these materials should not be relied </a:t>
            </a:r>
            <a:br>
              <a:rPr lang="en-US" sz="900" b="0">
                <a:latin typeface="+mn-lt"/>
                <a:sym typeface="Trebuchet MS" panose="020B0603020202020204" pitchFamily="34" charset="0"/>
              </a:rPr>
            </a:br>
            <a:r>
              <a:rPr lang="en-US" sz="900" b="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a:latin typeface="+mn-lt"/>
                <a:sym typeface="Trebuchet MS" panose="020B0603020202020204" pitchFamily="34" charset="0"/>
              </a:rPr>
            </a:br>
            <a:r>
              <a:rPr lang="en-US" sz="900" b="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585545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107" name="think-cell スライド" r:id="rId6" imgW="384" imgH="384" progId="TCLayout.ActiveDocument.1">
                  <p:embed/>
                </p:oleObj>
              </mc:Choice>
              <mc:Fallback>
                <p:oleObj name="think-cell スライド" r:id="rId6" imgW="384" imgH="384"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893868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Tree>
    <p:extLst>
      <p:ext uri="{BB962C8B-B14F-4D97-AF65-F5344CB8AC3E}">
        <p14:creationId xmlns:p14="http://schemas.microsoft.com/office/powerpoint/2010/main" val="100141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31" name="think-cell スライド" r:id="rId5" imgW="270" imgH="270" progId="TCLayout.ActiveDocument.1">
                  <p:embed/>
                </p:oleObj>
              </mc:Choice>
              <mc:Fallback>
                <p:oleObj name="think-cell スライド"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j-lt"/>
              </a:rPr>
              <a:t>Agenda</a:t>
            </a:r>
          </a:p>
        </p:txBody>
      </p:sp>
    </p:spTree>
    <p:extLst>
      <p:ext uri="{BB962C8B-B14F-4D97-AF65-F5344CB8AC3E}">
        <p14:creationId xmlns:p14="http://schemas.microsoft.com/office/powerpoint/2010/main" val="136657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155"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2800430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179" name="think-cell スライド" r:id="rId4" imgW="270" imgH="270" progId="TCLayout.ActiveDocument.1">
                  <p:embed/>
                </p:oleObj>
              </mc:Choice>
              <mc:Fallback>
                <p:oleObj name="think-cell スライド"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825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0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rPr>
              <a:t>Agenda</a:t>
            </a:r>
          </a:p>
        </p:txBody>
      </p:sp>
    </p:spTree>
    <p:extLst>
      <p:ext uri="{BB962C8B-B14F-4D97-AF65-F5344CB8AC3E}">
        <p14:creationId xmlns:p14="http://schemas.microsoft.com/office/powerpoint/2010/main" val="1083993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227"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Agenda</a:t>
            </a:r>
          </a:p>
        </p:txBody>
      </p:sp>
    </p:spTree>
    <p:extLst>
      <p:ext uri="{BB962C8B-B14F-4D97-AF65-F5344CB8AC3E}">
        <p14:creationId xmlns:p14="http://schemas.microsoft.com/office/powerpoint/2010/main" val="1357255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3251"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592010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275"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2018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861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5299"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rPr>
              <a:t>Agenda</a:t>
            </a:r>
          </a:p>
        </p:txBody>
      </p:sp>
    </p:spTree>
    <p:extLst>
      <p:ext uri="{BB962C8B-B14F-4D97-AF65-F5344CB8AC3E}">
        <p14:creationId xmlns:p14="http://schemas.microsoft.com/office/powerpoint/2010/main" val="89042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323" name="think-cell スライド" r:id="rId4" imgW="270" imgH="270" progId="TCLayout.ActiveDocument.1">
                  <p:embed/>
                </p:oleObj>
              </mc:Choice>
              <mc:Fallback>
                <p:oleObj name="think-cell スライド"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2018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5927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686861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657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68820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70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vmlDrawing" Target="../drawings/vmlDrawing1.v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9" Type="http://schemas.openxmlformats.org/officeDocument/2006/relationships/slideLayout" Target="../slideLayouts/slideLayout106.xml"/><Relationship Id="rId21" Type="http://schemas.openxmlformats.org/officeDocument/2006/relationships/slideLayout" Target="../slideLayouts/slideLayout88.xml"/><Relationship Id="rId34" Type="http://schemas.openxmlformats.org/officeDocument/2006/relationships/slideLayout" Target="../slideLayouts/slideLayout101.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50" Type="http://schemas.openxmlformats.org/officeDocument/2006/relationships/slideLayout" Target="../slideLayouts/slideLayout117.xml"/><Relationship Id="rId55" Type="http://schemas.openxmlformats.org/officeDocument/2006/relationships/slideLayout" Target="../slideLayouts/slideLayout122.xml"/><Relationship Id="rId63" Type="http://schemas.openxmlformats.org/officeDocument/2006/relationships/slideLayout" Target="../slideLayouts/slideLayout130.xml"/><Relationship Id="rId68" Type="http://schemas.openxmlformats.org/officeDocument/2006/relationships/theme" Target="../theme/theme2.xml"/><Relationship Id="rId7" Type="http://schemas.openxmlformats.org/officeDocument/2006/relationships/slideLayout" Target="../slideLayouts/slideLayout74.xml"/><Relationship Id="rId71" Type="http://schemas.openxmlformats.org/officeDocument/2006/relationships/oleObject" Target="../embeddings/oleObject19.bin"/><Relationship Id="rId2" Type="http://schemas.openxmlformats.org/officeDocument/2006/relationships/slideLayout" Target="../slideLayouts/slideLayout69.xml"/><Relationship Id="rId16" Type="http://schemas.openxmlformats.org/officeDocument/2006/relationships/slideLayout" Target="../slideLayouts/slideLayout83.xml"/><Relationship Id="rId29" Type="http://schemas.openxmlformats.org/officeDocument/2006/relationships/slideLayout" Target="../slideLayouts/slideLayout9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3" Type="http://schemas.openxmlformats.org/officeDocument/2006/relationships/slideLayout" Target="../slideLayouts/slideLayout120.xml"/><Relationship Id="rId58" Type="http://schemas.openxmlformats.org/officeDocument/2006/relationships/slideLayout" Target="../slideLayouts/slideLayout125.xml"/><Relationship Id="rId66" Type="http://schemas.openxmlformats.org/officeDocument/2006/relationships/slideLayout" Target="../slideLayouts/slideLayout133.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slideLayout" Target="../slideLayouts/slideLayout116.xml"/><Relationship Id="rId57" Type="http://schemas.openxmlformats.org/officeDocument/2006/relationships/slideLayout" Target="../slideLayouts/slideLayout124.xml"/><Relationship Id="rId61" Type="http://schemas.openxmlformats.org/officeDocument/2006/relationships/slideLayout" Target="../slideLayouts/slideLayout128.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52" Type="http://schemas.openxmlformats.org/officeDocument/2006/relationships/slideLayout" Target="../slideLayouts/slideLayout119.xml"/><Relationship Id="rId60" Type="http://schemas.openxmlformats.org/officeDocument/2006/relationships/slideLayout" Target="../slideLayouts/slideLayout127.xml"/><Relationship Id="rId65" Type="http://schemas.openxmlformats.org/officeDocument/2006/relationships/slideLayout" Target="../slideLayouts/slideLayout132.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slideLayout" Target="../slideLayouts/slideLayout115.xml"/><Relationship Id="rId56" Type="http://schemas.openxmlformats.org/officeDocument/2006/relationships/slideLayout" Target="../slideLayouts/slideLayout123.xml"/><Relationship Id="rId64" Type="http://schemas.openxmlformats.org/officeDocument/2006/relationships/slideLayout" Target="../slideLayouts/slideLayout131.xml"/><Relationship Id="rId69" Type="http://schemas.openxmlformats.org/officeDocument/2006/relationships/vmlDrawing" Target="../drawings/vmlDrawing19.vml"/><Relationship Id="rId8" Type="http://schemas.openxmlformats.org/officeDocument/2006/relationships/slideLayout" Target="../slideLayouts/slideLayout75.xml"/><Relationship Id="rId51" Type="http://schemas.openxmlformats.org/officeDocument/2006/relationships/slideLayout" Target="../slideLayouts/slideLayout118.xml"/><Relationship Id="rId72" Type="http://schemas.openxmlformats.org/officeDocument/2006/relationships/image" Target="../media/image1.emf"/><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59" Type="http://schemas.openxmlformats.org/officeDocument/2006/relationships/slideLayout" Target="../slideLayouts/slideLayout126.xml"/><Relationship Id="rId67" Type="http://schemas.openxmlformats.org/officeDocument/2006/relationships/slideLayout" Target="../slideLayouts/slideLayout134.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54" Type="http://schemas.openxmlformats.org/officeDocument/2006/relationships/slideLayout" Target="../slideLayouts/slideLayout121.xml"/><Relationship Id="rId62" Type="http://schemas.openxmlformats.org/officeDocument/2006/relationships/slideLayout" Target="../slideLayouts/slideLayout129.xml"/><Relationship Id="rId70" Type="http://schemas.openxmlformats.org/officeDocument/2006/relationships/tags" Target="../tags/tag32.xml"/></Relationships>
</file>

<file path=ppt/slideMasters/_rels/slideMaster3.xml.rels><?xml version="1.0" encoding="UTF-8" standalone="yes"?>
<Relationships xmlns="http://schemas.openxmlformats.org/package/2006/relationships"><Relationship Id="rId3" Type="http://schemas.openxmlformats.org/officeDocument/2006/relationships/vmlDrawing" Target="../drawings/vmlDrawing37.vml"/><Relationship Id="rId2" Type="http://schemas.openxmlformats.org/officeDocument/2006/relationships/theme" Target="../theme/theme3.xml"/><Relationship Id="rId1" Type="http://schemas.openxmlformats.org/officeDocument/2006/relationships/slideLayout" Target="../slideLayouts/slideLayout135.x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tags" Target="../tags/tag6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slideLayout" Target="../slideLayouts/slideLayout161.xml"/><Relationship Id="rId39" Type="http://schemas.openxmlformats.org/officeDocument/2006/relationships/slideLayout" Target="../slideLayouts/slideLayout174.xml"/><Relationship Id="rId21" Type="http://schemas.openxmlformats.org/officeDocument/2006/relationships/slideLayout" Target="../slideLayouts/slideLayout156.xml"/><Relationship Id="rId34" Type="http://schemas.openxmlformats.org/officeDocument/2006/relationships/slideLayout" Target="../slideLayouts/slideLayout169.xml"/><Relationship Id="rId42" Type="http://schemas.openxmlformats.org/officeDocument/2006/relationships/slideLayout" Target="../slideLayouts/slideLayout177.xml"/><Relationship Id="rId47" Type="http://schemas.openxmlformats.org/officeDocument/2006/relationships/slideLayout" Target="../slideLayouts/slideLayout182.xml"/><Relationship Id="rId50" Type="http://schemas.openxmlformats.org/officeDocument/2006/relationships/slideLayout" Target="../slideLayouts/slideLayout185.xml"/><Relationship Id="rId55" Type="http://schemas.openxmlformats.org/officeDocument/2006/relationships/slideLayout" Target="../slideLayouts/slideLayout190.xml"/><Relationship Id="rId63" Type="http://schemas.openxmlformats.org/officeDocument/2006/relationships/slideLayout" Target="../slideLayouts/slideLayout198.xml"/><Relationship Id="rId68" Type="http://schemas.openxmlformats.org/officeDocument/2006/relationships/theme" Target="../theme/theme4.xml"/><Relationship Id="rId7" Type="http://schemas.openxmlformats.org/officeDocument/2006/relationships/slideLayout" Target="../slideLayouts/slideLayout142.xml"/><Relationship Id="rId71" Type="http://schemas.openxmlformats.org/officeDocument/2006/relationships/oleObject" Target="../embeddings/oleObject38.bin"/><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9" Type="http://schemas.openxmlformats.org/officeDocument/2006/relationships/slideLayout" Target="../slideLayouts/slideLayout164.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40" Type="http://schemas.openxmlformats.org/officeDocument/2006/relationships/slideLayout" Target="../slideLayouts/slideLayout175.xml"/><Relationship Id="rId45" Type="http://schemas.openxmlformats.org/officeDocument/2006/relationships/slideLayout" Target="../slideLayouts/slideLayout180.xml"/><Relationship Id="rId53" Type="http://schemas.openxmlformats.org/officeDocument/2006/relationships/slideLayout" Target="../slideLayouts/slideLayout188.xml"/><Relationship Id="rId58" Type="http://schemas.openxmlformats.org/officeDocument/2006/relationships/slideLayout" Target="../slideLayouts/slideLayout193.xml"/><Relationship Id="rId66" Type="http://schemas.openxmlformats.org/officeDocument/2006/relationships/slideLayout" Target="../slideLayouts/slideLayout201.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49" Type="http://schemas.openxmlformats.org/officeDocument/2006/relationships/slideLayout" Target="../slideLayouts/slideLayout184.xml"/><Relationship Id="rId57" Type="http://schemas.openxmlformats.org/officeDocument/2006/relationships/slideLayout" Target="../slideLayouts/slideLayout192.xml"/><Relationship Id="rId61" Type="http://schemas.openxmlformats.org/officeDocument/2006/relationships/slideLayout" Target="../slideLayouts/slideLayout196.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31" Type="http://schemas.openxmlformats.org/officeDocument/2006/relationships/slideLayout" Target="../slideLayouts/slideLayout166.xml"/><Relationship Id="rId44" Type="http://schemas.openxmlformats.org/officeDocument/2006/relationships/slideLayout" Target="../slideLayouts/slideLayout179.xml"/><Relationship Id="rId52" Type="http://schemas.openxmlformats.org/officeDocument/2006/relationships/slideLayout" Target="../slideLayouts/slideLayout187.xml"/><Relationship Id="rId60" Type="http://schemas.openxmlformats.org/officeDocument/2006/relationships/slideLayout" Target="../slideLayouts/slideLayout195.xml"/><Relationship Id="rId65" Type="http://schemas.openxmlformats.org/officeDocument/2006/relationships/slideLayout" Target="../slideLayouts/slideLayout200.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43" Type="http://schemas.openxmlformats.org/officeDocument/2006/relationships/slideLayout" Target="../slideLayouts/slideLayout178.xml"/><Relationship Id="rId48" Type="http://schemas.openxmlformats.org/officeDocument/2006/relationships/slideLayout" Target="../slideLayouts/slideLayout183.xml"/><Relationship Id="rId56" Type="http://schemas.openxmlformats.org/officeDocument/2006/relationships/slideLayout" Target="../slideLayouts/slideLayout191.xml"/><Relationship Id="rId64" Type="http://schemas.openxmlformats.org/officeDocument/2006/relationships/slideLayout" Target="../slideLayouts/slideLayout199.xml"/><Relationship Id="rId69" Type="http://schemas.openxmlformats.org/officeDocument/2006/relationships/vmlDrawing" Target="../drawings/vmlDrawing38.vml"/><Relationship Id="rId8" Type="http://schemas.openxmlformats.org/officeDocument/2006/relationships/slideLayout" Target="../slideLayouts/slideLayout143.xml"/><Relationship Id="rId51" Type="http://schemas.openxmlformats.org/officeDocument/2006/relationships/slideLayout" Target="../slideLayouts/slideLayout186.xml"/><Relationship Id="rId72" Type="http://schemas.openxmlformats.org/officeDocument/2006/relationships/image" Target="../media/image1.emf"/><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 Id="rId46" Type="http://schemas.openxmlformats.org/officeDocument/2006/relationships/slideLayout" Target="../slideLayouts/slideLayout181.xml"/><Relationship Id="rId59" Type="http://schemas.openxmlformats.org/officeDocument/2006/relationships/slideLayout" Target="../slideLayouts/slideLayout194.xml"/><Relationship Id="rId67" Type="http://schemas.openxmlformats.org/officeDocument/2006/relationships/slideLayout" Target="../slideLayouts/slideLayout202.xml"/><Relationship Id="rId20" Type="http://schemas.openxmlformats.org/officeDocument/2006/relationships/slideLayout" Target="../slideLayouts/slideLayout155.xml"/><Relationship Id="rId41" Type="http://schemas.openxmlformats.org/officeDocument/2006/relationships/slideLayout" Target="../slideLayouts/slideLayout176.xml"/><Relationship Id="rId54" Type="http://schemas.openxmlformats.org/officeDocument/2006/relationships/slideLayout" Target="../slideLayouts/slideLayout189.xml"/><Relationship Id="rId62" Type="http://schemas.openxmlformats.org/officeDocument/2006/relationships/slideLayout" Target="../slideLayouts/slideLayout197.xml"/><Relationship Id="rId70" Type="http://schemas.openxmlformats.org/officeDocument/2006/relationships/tags" Target="../tags/tag63.xml"/></Relationships>
</file>

<file path=ppt/slideMasters/_rels/slideMaster5.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slideLayout" Target="../slideLayouts/slideLayout205.xml"/><Relationship Id="rId7" Type="http://schemas.openxmlformats.org/officeDocument/2006/relationships/tags" Target="../tags/tag93.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vmlDrawing" Target="../drawings/vmlDrawing56.vml"/><Relationship Id="rId5" Type="http://schemas.openxmlformats.org/officeDocument/2006/relationships/theme" Target="../theme/theme5.xml"/><Relationship Id="rId4" Type="http://schemas.openxmlformats.org/officeDocument/2006/relationships/slideLayout" Target="../slideLayouts/slideLayout206.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 name="think-cell スライド" r:id="rId71" imgW="270" imgH="270" progId="TCLayout.ActiveDocument.1">
                  <p:embed/>
                </p:oleObj>
              </mc:Choice>
              <mc:Fallback>
                <p:oleObj name="think-cell スライド"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086" r:id="rId2"/>
    <p:sldLayoutId id="2147485183" r:id="rId3"/>
    <p:sldLayoutId id="2147485158" r:id="rId4"/>
    <p:sldLayoutId id="2147485113" r:id="rId5"/>
    <p:sldLayoutId id="2147485114" r:id="rId6"/>
    <p:sldLayoutId id="2147485154" r:id="rId7"/>
    <p:sldLayoutId id="2147485162" r:id="rId8"/>
    <p:sldLayoutId id="2147485149" r:id="rId9"/>
    <p:sldLayoutId id="2147485087" r:id="rId10"/>
    <p:sldLayoutId id="2147485112" r:id="rId11"/>
    <p:sldLayoutId id="2147485155" r:id="rId12"/>
    <p:sldLayoutId id="2147485164" r:id="rId13"/>
    <p:sldLayoutId id="2147485109" r:id="rId14"/>
    <p:sldLayoutId id="2147485165" r:id="rId15"/>
    <p:sldLayoutId id="2147485110" r:id="rId16"/>
    <p:sldLayoutId id="2147485166" r:id="rId17"/>
    <p:sldLayoutId id="2147485156" r:id="rId18"/>
    <p:sldLayoutId id="2147485167" r:id="rId19"/>
    <p:sldLayoutId id="2147485108" r:id="rId20"/>
    <p:sldLayoutId id="2147485107" r:id="rId21"/>
    <p:sldLayoutId id="2147485106" r:id="rId22"/>
    <p:sldLayoutId id="2147485090" r:id="rId23"/>
    <p:sldLayoutId id="2147485091" r:id="rId24"/>
    <p:sldLayoutId id="2147485092" r:id="rId25"/>
    <p:sldLayoutId id="2147485093" r:id="rId26"/>
    <p:sldLayoutId id="2147485116" r:id="rId27"/>
    <p:sldLayoutId id="2147485161" r:id="rId28"/>
    <p:sldLayoutId id="2147485159" r:id="rId29"/>
    <p:sldLayoutId id="2147485119" r:id="rId30"/>
    <p:sldLayoutId id="2147485184" r:id="rId31"/>
    <p:sldLayoutId id="2147485137" r:id="rId32"/>
    <p:sldLayoutId id="2147485120" r:id="rId33"/>
    <p:sldLayoutId id="2147485121" r:id="rId34"/>
    <p:sldLayoutId id="2147485141" r:id="rId35"/>
    <p:sldLayoutId id="2147485163" r:id="rId36"/>
    <p:sldLayoutId id="2147485139" r:id="rId37"/>
    <p:sldLayoutId id="2147485140" r:id="rId38"/>
    <p:sldLayoutId id="2147485122" r:id="rId39"/>
    <p:sldLayoutId id="2147485123" r:id="rId40"/>
    <p:sldLayoutId id="2147485151" r:id="rId41"/>
    <p:sldLayoutId id="2147485168" r:id="rId42"/>
    <p:sldLayoutId id="2147485127" r:id="rId43"/>
    <p:sldLayoutId id="2147485169" r:id="rId44"/>
    <p:sldLayoutId id="2147485126" r:id="rId45"/>
    <p:sldLayoutId id="2147485170" r:id="rId46"/>
    <p:sldLayoutId id="2147485153" r:id="rId47"/>
    <p:sldLayoutId id="2147485171" r:id="rId48"/>
    <p:sldLayoutId id="2147485128" r:id="rId49"/>
    <p:sldLayoutId id="2147485129" r:id="rId50"/>
    <p:sldLayoutId id="2147485130" r:id="rId51"/>
    <p:sldLayoutId id="2147485131" r:id="rId52"/>
    <p:sldLayoutId id="2147485145" r:id="rId53"/>
    <p:sldLayoutId id="2147485133" r:id="rId54"/>
    <p:sldLayoutId id="2147485144" r:id="rId55"/>
    <p:sldLayoutId id="2147485134" r:id="rId56"/>
    <p:sldLayoutId id="2147485146" r:id="rId57"/>
    <p:sldLayoutId id="2147485160" r:id="rId58"/>
    <p:sldLayoutId id="2147485172" r:id="rId59"/>
    <p:sldLayoutId id="2147485173" r:id="rId60"/>
    <p:sldLayoutId id="2147485174" r:id="rId61"/>
    <p:sldLayoutId id="2147485175" r:id="rId62"/>
    <p:sldLayoutId id="2147485176" r:id="rId63"/>
    <p:sldLayoutId id="2147485177" r:id="rId64"/>
    <p:sldLayoutId id="2147485178" r:id="rId65"/>
    <p:sldLayoutId id="2147485179" r:id="rId66"/>
    <p:sldLayoutId id="2147485180"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459" name="think-cell スライド" r:id="rId71" imgW="270" imgH="270" progId="TCLayout.ActiveDocument.1">
                  <p:embed/>
                </p:oleObj>
              </mc:Choice>
              <mc:Fallback>
                <p:oleObj name="think-cell スライド"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4146975807"/>
      </p:ext>
    </p:extLst>
  </p:cSld>
  <p:clrMap bg1="lt1" tx1="dk1" bg2="lt2" tx2="dk2" accent1="accent1" accent2="accent2" accent3="accent3" accent4="accent4" accent5="accent5" accent6="accent6" hlink="hlink" folHlink="folHlink"/>
  <p:sldLayoutIdLst>
    <p:sldLayoutId id="2147485186" r:id="rId1"/>
    <p:sldLayoutId id="2147485187" r:id="rId2"/>
    <p:sldLayoutId id="2147485188" r:id="rId3"/>
    <p:sldLayoutId id="2147485189" r:id="rId4"/>
    <p:sldLayoutId id="2147485190" r:id="rId5"/>
    <p:sldLayoutId id="2147485191" r:id="rId6"/>
    <p:sldLayoutId id="2147485192" r:id="rId7"/>
    <p:sldLayoutId id="2147485193" r:id="rId8"/>
    <p:sldLayoutId id="2147485194" r:id="rId9"/>
    <p:sldLayoutId id="2147485195" r:id="rId10"/>
    <p:sldLayoutId id="2147485196" r:id="rId11"/>
    <p:sldLayoutId id="2147485197" r:id="rId12"/>
    <p:sldLayoutId id="2147485198" r:id="rId13"/>
    <p:sldLayoutId id="2147485199" r:id="rId14"/>
    <p:sldLayoutId id="2147485200" r:id="rId15"/>
    <p:sldLayoutId id="2147485201" r:id="rId16"/>
    <p:sldLayoutId id="2147485202" r:id="rId17"/>
    <p:sldLayoutId id="2147485203" r:id="rId18"/>
    <p:sldLayoutId id="2147485204" r:id="rId19"/>
    <p:sldLayoutId id="2147485205" r:id="rId20"/>
    <p:sldLayoutId id="2147485206" r:id="rId21"/>
    <p:sldLayoutId id="2147485207" r:id="rId22"/>
    <p:sldLayoutId id="2147485208" r:id="rId23"/>
    <p:sldLayoutId id="2147485209" r:id="rId24"/>
    <p:sldLayoutId id="2147485210" r:id="rId25"/>
    <p:sldLayoutId id="2147485211" r:id="rId26"/>
    <p:sldLayoutId id="2147485212" r:id="rId27"/>
    <p:sldLayoutId id="2147485213" r:id="rId28"/>
    <p:sldLayoutId id="2147485214" r:id="rId29"/>
    <p:sldLayoutId id="2147485215" r:id="rId30"/>
    <p:sldLayoutId id="2147485216" r:id="rId31"/>
    <p:sldLayoutId id="2147485217" r:id="rId32"/>
    <p:sldLayoutId id="2147485218" r:id="rId33"/>
    <p:sldLayoutId id="2147485219" r:id="rId34"/>
    <p:sldLayoutId id="2147485220" r:id="rId35"/>
    <p:sldLayoutId id="2147485221" r:id="rId36"/>
    <p:sldLayoutId id="2147485222" r:id="rId37"/>
    <p:sldLayoutId id="2147485223" r:id="rId38"/>
    <p:sldLayoutId id="2147485224" r:id="rId39"/>
    <p:sldLayoutId id="2147485225" r:id="rId40"/>
    <p:sldLayoutId id="2147485226" r:id="rId41"/>
    <p:sldLayoutId id="2147485227" r:id="rId42"/>
    <p:sldLayoutId id="2147485228" r:id="rId43"/>
    <p:sldLayoutId id="2147485229" r:id="rId44"/>
    <p:sldLayoutId id="2147485230" r:id="rId45"/>
    <p:sldLayoutId id="2147485231" r:id="rId46"/>
    <p:sldLayoutId id="2147485232" r:id="rId47"/>
    <p:sldLayoutId id="2147485233" r:id="rId48"/>
    <p:sldLayoutId id="2147485234" r:id="rId49"/>
    <p:sldLayoutId id="2147485235" r:id="rId50"/>
    <p:sldLayoutId id="2147485236" r:id="rId51"/>
    <p:sldLayoutId id="2147485237" r:id="rId52"/>
    <p:sldLayoutId id="2147485238" r:id="rId53"/>
    <p:sldLayoutId id="2147485239" r:id="rId54"/>
    <p:sldLayoutId id="2147485240" r:id="rId55"/>
    <p:sldLayoutId id="2147485241" r:id="rId56"/>
    <p:sldLayoutId id="2147485242" r:id="rId57"/>
    <p:sldLayoutId id="2147485243" r:id="rId58"/>
    <p:sldLayoutId id="2147485244" r:id="rId59"/>
    <p:sldLayoutId id="2147485245" r:id="rId60"/>
    <p:sldLayoutId id="2147485246" r:id="rId61"/>
    <p:sldLayoutId id="2147485247" r:id="rId62"/>
    <p:sldLayoutId id="2147485248" r:id="rId63"/>
    <p:sldLayoutId id="2147485249" r:id="rId64"/>
    <p:sldLayoutId id="2147485250" r:id="rId65"/>
    <p:sldLayoutId id="2147485251" r:id="rId66"/>
    <p:sldLayoutId id="2147485252"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4"/>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891" name="think-cell スライド" r:id="rId5" imgW="270" imgH="270" progId="TCLayout.ActiveDocument.1">
                  <p:embed/>
                </p:oleObj>
              </mc:Choice>
              <mc:Fallback>
                <p:oleObj name="think-cell スライド"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3493976800"/>
      </p:ext>
    </p:extLst>
  </p:cSld>
  <p:clrMap bg1="lt1" tx1="dk1" bg2="lt2" tx2="dk2" accent1="accent1" accent2="accent2" accent3="accent3" accent4="accent4" accent5="accent5" accent6="accent6" hlink="hlink" folHlink="folHlink"/>
  <p:sldLayoutIdLst>
    <p:sldLayoutId id="2147485254"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915" name="think-cell スライド" r:id="rId71" imgW="270" imgH="270" progId="TCLayout.ActiveDocument.1">
                  <p:embed/>
                </p:oleObj>
              </mc:Choice>
              <mc:Fallback>
                <p:oleObj name="think-cell スライド"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705470499"/>
      </p:ext>
    </p:extLst>
  </p:cSld>
  <p:clrMap bg1="lt1" tx1="dk1" bg2="lt2" tx2="dk2" accent1="accent1" accent2="accent2" accent3="accent3" accent4="accent4" accent5="accent5" accent6="accent6" hlink="hlink" folHlink="folHlink"/>
  <p:sldLayoutIdLst>
    <p:sldLayoutId id="2147485256" r:id="rId1"/>
    <p:sldLayoutId id="2147485257" r:id="rId2"/>
    <p:sldLayoutId id="2147485258" r:id="rId3"/>
    <p:sldLayoutId id="2147485259" r:id="rId4"/>
    <p:sldLayoutId id="2147485260" r:id="rId5"/>
    <p:sldLayoutId id="2147485261" r:id="rId6"/>
    <p:sldLayoutId id="2147485262" r:id="rId7"/>
    <p:sldLayoutId id="2147485263" r:id="rId8"/>
    <p:sldLayoutId id="2147485264" r:id="rId9"/>
    <p:sldLayoutId id="2147485265" r:id="rId10"/>
    <p:sldLayoutId id="2147485266" r:id="rId11"/>
    <p:sldLayoutId id="2147485267" r:id="rId12"/>
    <p:sldLayoutId id="2147485268" r:id="rId13"/>
    <p:sldLayoutId id="2147485269" r:id="rId14"/>
    <p:sldLayoutId id="2147485270" r:id="rId15"/>
    <p:sldLayoutId id="2147485271" r:id="rId16"/>
    <p:sldLayoutId id="2147485272" r:id="rId17"/>
    <p:sldLayoutId id="2147485273" r:id="rId18"/>
    <p:sldLayoutId id="2147485274" r:id="rId19"/>
    <p:sldLayoutId id="2147485275" r:id="rId20"/>
    <p:sldLayoutId id="2147485276" r:id="rId21"/>
    <p:sldLayoutId id="2147485277" r:id="rId22"/>
    <p:sldLayoutId id="2147485278" r:id="rId23"/>
    <p:sldLayoutId id="2147485279" r:id="rId24"/>
    <p:sldLayoutId id="2147485280" r:id="rId25"/>
    <p:sldLayoutId id="2147485281" r:id="rId26"/>
    <p:sldLayoutId id="2147485282" r:id="rId27"/>
    <p:sldLayoutId id="2147485283" r:id="rId28"/>
    <p:sldLayoutId id="2147485284" r:id="rId29"/>
    <p:sldLayoutId id="2147485285" r:id="rId30"/>
    <p:sldLayoutId id="2147485286" r:id="rId31"/>
    <p:sldLayoutId id="2147485287" r:id="rId32"/>
    <p:sldLayoutId id="2147485288" r:id="rId33"/>
    <p:sldLayoutId id="2147485289" r:id="rId34"/>
    <p:sldLayoutId id="2147485290" r:id="rId35"/>
    <p:sldLayoutId id="2147485291" r:id="rId36"/>
    <p:sldLayoutId id="2147485292" r:id="rId37"/>
    <p:sldLayoutId id="2147485293" r:id="rId38"/>
    <p:sldLayoutId id="2147485294" r:id="rId39"/>
    <p:sldLayoutId id="2147485295" r:id="rId40"/>
    <p:sldLayoutId id="2147485296" r:id="rId41"/>
    <p:sldLayoutId id="2147485297" r:id="rId42"/>
    <p:sldLayoutId id="2147485298" r:id="rId43"/>
    <p:sldLayoutId id="2147485299" r:id="rId44"/>
    <p:sldLayoutId id="2147485300" r:id="rId45"/>
    <p:sldLayoutId id="2147485301" r:id="rId46"/>
    <p:sldLayoutId id="2147485302" r:id="rId47"/>
    <p:sldLayoutId id="2147485303" r:id="rId48"/>
    <p:sldLayoutId id="2147485304" r:id="rId49"/>
    <p:sldLayoutId id="2147485305" r:id="rId50"/>
    <p:sldLayoutId id="2147485306" r:id="rId51"/>
    <p:sldLayoutId id="2147485307" r:id="rId52"/>
    <p:sldLayoutId id="2147485308" r:id="rId53"/>
    <p:sldLayoutId id="2147485309" r:id="rId54"/>
    <p:sldLayoutId id="2147485310" r:id="rId55"/>
    <p:sldLayoutId id="2147485311" r:id="rId56"/>
    <p:sldLayoutId id="2147485312" r:id="rId57"/>
    <p:sldLayoutId id="2147485313" r:id="rId58"/>
    <p:sldLayoutId id="2147485314" r:id="rId59"/>
    <p:sldLayoutId id="2147485315" r:id="rId60"/>
    <p:sldLayoutId id="2147485316" r:id="rId61"/>
    <p:sldLayoutId id="2147485317" r:id="rId62"/>
    <p:sldLayoutId id="2147485318" r:id="rId63"/>
    <p:sldLayoutId id="2147485319" r:id="rId64"/>
    <p:sldLayoutId id="2147485320" r:id="rId65"/>
    <p:sldLayoutId id="2147485321" r:id="rId66"/>
    <p:sldLayoutId id="2147485322"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7347" name="think-cell スライド" r:id="rId8" imgW="270" imgH="270" progId="TCLayout.ActiveDocument.1">
                  <p:embed/>
                </p:oleObj>
              </mc:Choice>
              <mc:Fallback>
                <p:oleObj name="think-cell スライド" r:id="rId8" imgW="270" imgH="270" progId="TCLayout.ActiveDocument.1">
                  <p:embed/>
                  <p:pic>
                    <p:nvPicPr>
                      <p:cNvPr id="2" name="Object 1" hidden="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2919172687"/>
      </p:ext>
    </p:extLst>
  </p:cSld>
  <p:clrMap bg1="lt1" tx1="dk1" bg2="lt2" tx2="dk2" accent1="accent1" accent2="accent2" accent3="accent3" accent4="accent4" accent5="accent5" accent6="accent6" hlink="hlink" folHlink="folHlink"/>
  <p:sldLayoutIdLst>
    <p:sldLayoutId id="2147485324" r:id="rId1"/>
    <p:sldLayoutId id="2147485325" r:id="rId2"/>
    <p:sldLayoutId id="2147485326" r:id="rId3"/>
    <p:sldLayoutId id="214748532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94.xml"/><Relationship Id="rId1" Type="http://schemas.openxmlformats.org/officeDocument/2006/relationships/vmlDrawing" Target="../drawings/vmlDrawing57.vml"/><Relationship Id="rId6" Type="http://schemas.openxmlformats.org/officeDocument/2006/relationships/image" Target="../media/image14.emf"/><Relationship Id="rId5" Type="http://schemas.openxmlformats.org/officeDocument/2006/relationships/oleObject" Target="../embeddings/oleObject57.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oleObject" Target="../embeddings/oleObject58.bin"/><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notesSlide" Target="../notesSlides/notesSlide2.xml"/><Relationship Id="rId2" Type="http://schemas.openxmlformats.org/officeDocument/2006/relationships/tags" Target="../tags/tag95.xml"/><Relationship Id="rId1" Type="http://schemas.openxmlformats.org/officeDocument/2006/relationships/vmlDrawing" Target="../drawings/vmlDrawing58.vml"/><Relationship Id="rId6" Type="http://schemas.openxmlformats.org/officeDocument/2006/relationships/tags" Target="../tags/tag99.xml"/><Relationship Id="rId11" Type="http://schemas.openxmlformats.org/officeDocument/2006/relationships/slideLayout" Target="../slideLayouts/slideLayout135.xml"/><Relationship Id="rId5" Type="http://schemas.openxmlformats.org/officeDocument/2006/relationships/tags" Target="../tags/tag98.xml"/><Relationship Id="rId10" Type="http://schemas.openxmlformats.org/officeDocument/2006/relationships/tags" Target="../tags/tag10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image" Target="../media/image14.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tags" Target="../tags/tag105.xml"/><Relationship Id="rId7" Type="http://schemas.openxmlformats.org/officeDocument/2006/relationships/notesSlide" Target="../notesSlides/notesSlide3.xml"/><Relationship Id="rId2" Type="http://schemas.openxmlformats.org/officeDocument/2006/relationships/tags" Target="../tags/tag104.xml"/><Relationship Id="rId1" Type="http://schemas.openxmlformats.org/officeDocument/2006/relationships/vmlDrawing" Target="../drawings/vmlDrawing59.vml"/><Relationship Id="rId6" Type="http://schemas.openxmlformats.org/officeDocument/2006/relationships/slideLayout" Target="../slideLayouts/slideLayout135.xml"/><Relationship Id="rId5" Type="http://schemas.openxmlformats.org/officeDocument/2006/relationships/tags" Target="../tags/tag107.xml"/><Relationship Id="rId4" Type="http://schemas.openxmlformats.org/officeDocument/2006/relationships/tags" Target="../tags/tag106.xml"/><Relationship Id="rId9"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tags" Target="../tags/tag109.xml"/><Relationship Id="rId7" Type="http://schemas.openxmlformats.org/officeDocument/2006/relationships/notesSlide" Target="../notesSlides/notesSlide4.xml"/><Relationship Id="rId2" Type="http://schemas.openxmlformats.org/officeDocument/2006/relationships/tags" Target="../tags/tag108.xml"/><Relationship Id="rId1" Type="http://schemas.openxmlformats.org/officeDocument/2006/relationships/vmlDrawing" Target="../drawings/vmlDrawing60.vml"/><Relationship Id="rId6" Type="http://schemas.openxmlformats.org/officeDocument/2006/relationships/slideLayout" Target="../slideLayouts/slideLayout135.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12.xml"/><Relationship Id="rId1" Type="http://schemas.openxmlformats.org/officeDocument/2006/relationships/vmlDrawing" Target="../drawings/vmlDrawing61.vml"/><Relationship Id="rId6" Type="http://schemas.openxmlformats.org/officeDocument/2006/relationships/image" Target="../media/image15.emf"/><Relationship Id="rId5" Type="http://schemas.openxmlformats.org/officeDocument/2006/relationships/oleObject" Target="../embeddings/oleObject61.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119.xml"/><Relationship Id="rId13" Type="http://schemas.openxmlformats.org/officeDocument/2006/relationships/tags" Target="../tags/tag124.xml"/><Relationship Id="rId18" Type="http://schemas.openxmlformats.org/officeDocument/2006/relationships/tags" Target="../tags/tag129.xml"/><Relationship Id="rId3" Type="http://schemas.openxmlformats.org/officeDocument/2006/relationships/tags" Target="../tags/tag114.xml"/><Relationship Id="rId21" Type="http://schemas.openxmlformats.org/officeDocument/2006/relationships/oleObject" Target="../embeddings/oleObject62.bin"/><Relationship Id="rId7" Type="http://schemas.openxmlformats.org/officeDocument/2006/relationships/tags" Target="../tags/tag118.xml"/><Relationship Id="rId12" Type="http://schemas.openxmlformats.org/officeDocument/2006/relationships/tags" Target="../tags/tag123.xml"/><Relationship Id="rId17" Type="http://schemas.openxmlformats.org/officeDocument/2006/relationships/tags" Target="../tags/tag128.xml"/><Relationship Id="rId2" Type="http://schemas.openxmlformats.org/officeDocument/2006/relationships/tags" Target="../tags/tag113.xml"/><Relationship Id="rId16" Type="http://schemas.openxmlformats.org/officeDocument/2006/relationships/tags" Target="../tags/tag127.xml"/><Relationship Id="rId20" Type="http://schemas.openxmlformats.org/officeDocument/2006/relationships/notesSlide" Target="../notesSlides/notesSlide6.xml"/><Relationship Id="rId1" Type="http://schemas.openxmlformats.org/officeDocument/2006/relationships/vmlDrawing" Target="../drawings/vmlDrawing62.vml"/><Relationship Id="rId6" Type="http://schemas.openxmlformats.org/officeDocument/2006/relationships/tags" Target="../tags/tag117.xml"/><Relationship Id="rId11" Type="http://schemas.openxmlformats.org/officeDocument/2006/relationships/tags" Target="../tags/tag122.xml"/><Relationship Id="rId5" Type="http://schemas.openxmlformats.org/officeDocument/2006/relationships/tags" Target="../tags/tag116.xml"/><Relationship Id="rId15" Type="http://schemas.openxmlformats.org/officeDocument/2006/relationships/tags" Target="../tags/tag126.xml"/><Relationship Id="rId10" Type="http://schemas.openxmlformats.org/officeDocument/2006/relationships/tags" Target="../tags/tag121.xml"/><Relationship Id="rId19" Type="http://schemas.openxmlformats.org/officeDocument/2006/relationships/slideLayout" Target="../slideLayouts/slideLayout135.xml"/><Relationship Id="rId4" Type="http://schemas.openxmlformats.org/officeDocument/2006/relationships/tags" Target="../tags/tag115.xml"/><Relationship Id="rId9" Type="http://schemas.openxmlformats.org/officeDocument/2006/relationships/tags" Target="../tags/tag120.xml"/><Relationship Id="rId14" Type="http://schemas.openxmlformats.org/officeDocument/2006/relationships/tags" Target="../tags/tag125.xml"/><Relationship Id="rId22" Type="http://schemas.openxmlformats.org/officeDocument/2006/relationships/image" Target="../media/image15.emf"/></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tags" Target="../tags/tag131.xml"/><Relationship Id="rId7" Type="http://schemas.openxmlformats.org/officeDocument/2006/relationships/tags" Target="../tags/tag135.xml"/><Relationship Id="rId2" Type="http://schemas.openxmlformats.org/officeDocument/2006/relationships/tags" Target="../tags/tag130.xml"/><Relationship Id="rId1" Type="http://schemas.openxmlformats.org/officeDocument/2006/relationships/vmlDrawing" Target="../drawings/vmlDrawing63.vml"/><Relationship Id="rId6" Type="http://schemas.openxmlformats.org/officeDocument/2006/relationships/tags" Target="../tags/tag134.xml"/><Relationship Id="rId11" Type="http://schemas.openxmlformats.org/officeDocument/2006/relationships/image" Target="../media/image15.emf"/><Relationship Id="rId5" Type="http://schemas.openxmlformats.org/officeDocument/2006/relationships/tags" Target="../tags/tag133.xml"/><Relationship Id="rId10" Type="http://schemas.openxmlformats.org/officeDocument/2006/relationships/oleObject" Target="../embeddings/oleObject63.bin"/><Relationship Id="rId4" Type="http://schemas.openxmlformats.org/officeDocument/2006/relationships/tags" Target="../tags/tag132.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tags" Target="../tags/tag137.xml"/><Relationship Id="rId7" Type="http://schemas.openxmlformats.org/officeDocument/2006/relationships/tags" Target="../tags/tag141.xml"/><Relationship Id="rId2" Type="http://schemas.openxmlformats.org/officeDocument/2006/relationships/tags" Target="../tags/tag136.xml"/><Relationship Id="rId1" Type="http://schemas.openxmlformats.org/officeDocument/2006/relationships/vmlDrawing" Target="../drawings/vmlDrawing64.vml"/><Relationship Id="rId6" Type="http://schemas.openxmlformats.org/officeDocument/2006/relationships/tags" Target="../tags/tag140.xml"/><Relationship Id="rId5" Type="http://schemas.openxmlformats.org/officeDocument/2006/relationships/tags" Target="../tags/tag139.xml"/><Relationship Id="rId10" Type="http://schemas.openxmlformats.org/officeDocument/2006/relationships/image" Target="../media/image15.emf"/><Relationship Id="rId4" Type="http://schemas.openxmlformats.org/officeDocument/2006/relationships/tags" Target="../tags/tag138.xml"/><Relationship Id="rId9" Type="http://schemas.openxmlformats.org/officeDocument/2006/relationships/oleObject" Target="../embeddings/oleObject64.bin"/></Relationships>
</file>

<file path=ppt/slides/_rels/slide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tags" Target="../tags/tag143.xml"/><Relationship Id="rId7" Type="http://schemas.openxmlformats.org/officeDocument/2006/relationships/oleObject" Target="../embeddings/oleObject65.bin"/><Relationship Id="rId2" Type="http://schemas.openxmlformats.org/officeDocument/2006/relationships/tags" Target="../tags/tag142.xml"/><Relationship Id="rId1" Type="http://schemas.openxmlformats.org/officeDocument/2006/relationships/vmlDrawing" Target="../drawings/vmlDrawing65.vml"/><Relationship Id="rId6" Type="http://schemas.openxmlformats.org/officeDocument/2006/relationships/slideLayout" Target="../slideLayouts/slideLayout135.xml"/><Relationship Id="rId5" Type="http://schemas.openxmlformats.org/officeDocument/2006/relationships/tags" Target="../tags/tag145.xml"/><Relationship Id="rId4" Type="http://schemas.openxmlformats.org/officeDocument/2006/relationships/tags" Target="../tags/tag144.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tags" Target="../tags/tag147.xml"/><Relationship Id="rId7" Type="http://schemas.openxmlformats.org/officeDocument/2006/relationships/tags" Target="../tags/tag151.xml"/><Relationship Id="rId2" Type="http://schemas.openxmlformats.org/officeDocument/2006/relationships/tags" Target="../tags/tag146.xml"/><Relationship Id="rId1" Type="http://schemas.openxmlformats.org/officeDocument/2006/relationships/vmlDrawing" Target="../drawings/vmlDrawing66.vml"/><Relationship Id="rId6" Type="http://schemas.openxmlformats.org/officeDocument/2006/relationships/tags" Target="../tags/tag150.xml"/><Relationship Id="rId5" Type="http://schemas.openxmlformats.org/officeDocument/2006/relationships/tags" Target="../tags/tag149.xml"/><Relationship Id="rId10" Type="http://schemas.openxmlformats.org/officeDocument/2006/relationships/image" Target="../media/image15.emf"/><Relationship Id="rId4" Type="http://schemas.openxmlformats.org/officeDocument/2006/relationships/tags" Target="../tags/tag148.xml"/><Relationship Id="rId9" Type="http://schemas.openxmlformats.org/officeDocument/2006/relationships/oleObject" Target="../embeddings/oleObject66.bin"/></Relationships>
</file>

<file path=ppt/slides/_rels/slide11.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tags" Target="../tags/tag153.xml"/><Relationship Id="rId7" Type="http://schemas.openxmlformats.org/officeDocument/2006/relationships/oleObject" Target="../embeddings/oleObject67.bin"/><Relationship Id="rId2" Type="http://schemas.openxmlformats.org/officeDocument/2006/relationships/tags" Target="../tags/tag152.xml"/><Relationship Id="rId1" Type="http://schemas.openxmlformats.org/officeDocument/2006/relationships/vmlDrawing" Target="../drawings/vmlDrawing67.vml"/><Relationship Id="rId6" Type="http://schemas.openxmlformats.org/officeDocument/2006/relationships/slideLayout" Target="../slideLayouts/slideLayout135.xml"/><Relationship Id="rId5" Type="http://schemas.openxmlformats.org/officeDocument/2006/relationships/tags" Target="../tags/tag155.xml"/><Relationship Id="rId4" Type="http://schemas.openxmlformats.org/officeDocument/2006/relationships/tags" Target="../tags/tag15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56.xml"/><Relationship Id="rId1" Type="http://schemas.openxmlformats.org/officeDocument/2006/relationships/vmlDrawing" Target="../drawings/vmlDrawing68.vml"/><Relationship Id="rId5" Type="http://schemas.openxmlformats.org/officeDocument/2006/relationships/image" Target="../media/image15.emf"/><Relationship Id="rId4" Type="http://schemas.openxmlformats.org/officeDocument/2006/relationships/oleObject" Target="../embeddings/oleObject68.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57.xml"/><Relationship Id="rId1" Type="http://schemas.openxmlformats.org/officeDocument/2006/relationships/vmlDrawing" Target="../drawings/vmlDrawing69.vml"/><Relationship Id="rId6" Type="http://schemas.openxmlformats.org/officeDocument/2006/relationships/image" Target="../media/image16.emf"/><Relationship Id="rId5" Type="http://schemas.openxmlformats.org/officeDocument/2006/relationships/oleObject" Target="../embeddings/oleObject69.bin"/><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58.xml"/><Relationship Id="rId1" Type="http://schemas.openxmlformats.org/officeDocument/2006/relationships/vmlDrawing" Target="../drawings/vmlDrawing70.vml"/><Relationship Id="rId5" Type="http://schemas.openxmlformats.org/officeDocument/2006/relationships/image" Target="../media/image15.emf"/><Relationship Id="rId4" Type="http://schemas.openxmlformats.org/officeDocument/2006/relationships/oleObject" Target="../embeddings/oleObject70.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59.xml"/><Relationship Id="rId1" Type="http://schemas.openxmlformats.org/officeDocument/2006/relationships/vmlDrawing" Target="../drawings/vmlDrawing71.vml"/><Relationship Id="rId5" Type="http://schemas.openxmlformats.org/officeDocument/2006/relationships/image" Target="../media/image15.emf"/><Relationship Id="rId4" Type="http://schemas.openxmlformats.org/officeDocument/2006/relationships/oleObject" Target="../embeddings/oleObject71.bin"/></Relationships>
</file>

<file path=ppt/slides/_rels/slide16.xml.rels><?xml version="1.0" encoding="UTF-8" standalone="yes"?>
<Relationships xmlns="http://schemas.openxmlformats.org/package/2006/relationships"><Relationship Id="rId3" Type="http://schemas.openxmlformats.org/officeDocument/2006/relationships/tags" Target="../tags/tag161.xml"/><Relationship Id="rId7" Type="http://schemas.openxmlformats.org/officeDocument/2006/relationships/image" Target="../media/image15.emf"/><Relationship Id="rId2" Type="http://schemas.openxmlformats.org/officeDocument/2006/relationships/tags" Target="../tags/tag160.xml"/><Relationship Id="rId1" Type="http://schemas.openxmlformats.org/officeDocument/2006/relationships/vmlDrawing" Target="../drawings/vmlDrawing72.vml"/><Relationship Id="rId6" Type="http://schemas.openxmlformats.org/officeDocument/2006/relationships/oleObject" Target="../embeddings/oleObject72.bin"/><Relationship Id="rId5" Type="http://schemas.openxmlformats.org/officeDocument/2006/relationships/slideLayout" Target="../slideLayouts/slideLayout135.xml"/><Relationship Id="rId4" Type="http://schemas.openxmlformats.org/officeDocument/2006/relationships/tags" Target="../tags/tag16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3.xml"/><Relationship Id="rId1" Type="http://schemas.openxmlformats.org/officeDocument/2006/relationships/vmlDrawing" Target="../drawings/vmlDrawing73.vml"/><Relationship Id="rId5" Type="http://schemas.openxmlformats.org/officeDocument/2006/relationships/image" Target="../media/image15.emf"/><Relationship Id="rId4" Type="http://schemas.openxmlformats.org/officeDocument/2006/relationships/oleObject" Target="../embeddings/oleObject73.bin"/></Relationships>
</file>

<file path=ppt/slides/_rels/slide18.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tags" Target="../tags/tag165.xml"/><Relationship Id="rId7" Type="http://schemas.openxmlformats.org/officeDocument/2006/relationships/oleObject" Target="../embeddings/oleObject74.bin"/><Relationship Id="rId2" Type="http://schemas.openxmlformats.org/officeDocument/2006/relationships/tags" Target="../tags/tag164.xml"/><Relationship Id="rId1" Type="http://schemas.openxmlformats.org/officeDocument/2006/relationships/vmlDrawing" Target="../drawings/vmlDrawing74.vml"/><Relationship Id="rId6" Type="http://schemas.openxmlformats.org/officeDocument/2006/relationships/slideLayout" Target="../slideLayouts/slideLayout135.xml"/><Relationship Id="rId5" Type="http://schemas.openxmlformats.org/officeDocument/2006/relationships/tags" Target="../tags/tag167.xml"/><Relationship Id="rId4" Type="http://schemas.openxmlformats.org/officeDocument/2006/relationships/tags" Target="../tags/tag16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8.xml"/><Relationship Id="rId1" Type="http://schemas.openxmlformats.org/officeDocument/2006/relationships/vmlDrawing" Target="../drawings/vmlDrawing75.vml"/><Relationship Id="rId5" Type="http://schemas.openxmlformats.org/officeDocument/2006/relationships/image" Target="../media/image15.emf"/><Relationship Id="rId4" Type="http://schemas.openxmlformats.org/officeDocument/2006/relationships/oleObject" Target="../embeddings/oleObject75.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5.xml"/><Relationship Id="rId2" Type="http://schemas.openxmlformats.org/officeDocument/2006/relationships/tags" Target="../tags/tag169.xml"/><Relationship Id="rId1" Type="http://schemas.openxmlformats.org/officeDocument/2006/relationships/vmlDrawing" Target="../drawings/vmlDrawing76.vml"/><Relationship Id="rId5" Type="http://schemas.openxmlformats.org/officeDocument/2006/relationships/image" Target="../media/image15.emf"/><Relationship Id="rId4" Type="http://schemas.openxmlformats.org/officeDocument/2006/relationships/oleObject" Target="../embeddings/oleObject7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22113DB-C636-B6DE-426F-65A41A0FD5C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1" name="think-cell スライド" r:id="rId5" imgW="473" imgH="473" progId="TCLayout.ActiveDocument.1">
                  <p:embed/>
                </p:oleObj>
              </mc:Choice>
              <mc:Fallback>
                <p:oleObj name="think-cell スライド" r:id="rId5" imgW="473" imgH="473" progId="TCLayout.ActiveDocument.1">
                  <p:embed/>
                  <p:pic>
                    <p:nvPicPr>
                      <p:cNvPr id="2" name="Object 1" hidden="1">
                        <a:extLst>
                          <a:ext uri="{FF2B5EF4-FFF2-40B4-BE49-F238E27FC236}">
                            <a16:creationId xmlns:a16="http://schemas.microsoft.com/office/drawing/2014/main" id="{F22113DB-C636-B6DE-426F-65A41A0FD5C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正方形/長方形 1">
            <a:extLst>
              <a:ext uri="{FF2B5EF4-FFF2-40B4-BE49-F238E27FC236}">
                <a16:creationId xmlns:a16="http://schemas.microsoft.com/office/drawing/2014/main" id="{43DB4DBA-2A02-66FD-07D7-EF84CF423C7B}"/>
              </a:ext>
            </a:extLst>
          </p:cNvPr>
          <p:cNvSpPr/>
          <p:nvPr/>
        </p:nvSpPr>
        <p:spPr>
          <a:xfrm>
            <a:off x="0" y="1413000"/>
            <a:ext cx="12192000" cy="1868400"/>
          </a:xfrm>
          <a:prstGeom prst="rect">
            <a:avLst/>
          </a:prstGeom>
          <a:solidFill>
            <a:srgbClr val="ED92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TextBox 4">
            <a:extLst>
              <a:ext uri="{FF2B5EF4-FFF2-40B4-BE49-F238E27FC236}">
                <a16:creationId xmlns:a16="http://schemas.microsoft.com/office/drawing/2014/main" id="{654ECA98-533A-C37E-0A02-816FEA8F7B38}"/>
              </a:ext>
            </a:extLst>
          </p:cNvPr>
          <p:cNvSpPr txBox="1"/>
          <p:nvPr/>
        </p:nvSpPr>
        <p:spPr>
          <a:xfrm>
            <a:off x="847982" y="655593"/>
            <a:ext cx="6094970" cy="27699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令和</a:t>
            </a:r>
            <a:r>
              <a:rPr lang="en-US" altLang="ja-JP" dirty="0">
                <a:solidFill>
                  <a:srgbClr val="575757"/>
                </a:solidFill>
                <a:latin typeface="Trebuchet MS" panose="020B0603020202020204" pitchFamily="34" charset="0"/>
                <a:ea typeface="Meiryo UI" panose="020B0604030504040204" pitchFamily="50" charset="-128"/>
              </a:rPr>
              <a:t>6</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年度 地域デジタル基盤活用推進事業 </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lang="ja-JP" altLang="en-US" dirty="0">
                <a:solidFill>
                  <a:srgbClr val="575757"/>
                </a:solidFill>
                <a:latin typeface="Trebuchet MS" panose="020B0603020202020204" pitchFamily="34" charset="0"/>
                <a:ea typeface="Meiryo UI" panose="020B0604030504040204" pitchFamily="50" charset="-128"/>
              </a:rPr>
              <a:t>補助</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事業</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 name="TextBox 5">
            <a:extLst>
              <a:ext uri="{FF2B5EF4-FFF2-40B4-BE49-F238E27FC236}">
                <a16:creationId xmlns:a16="http://schemas.microsoft.com/office/drawing/2014/main" id="{F4A7BED5-4410-3CEB-13F2-75EA5EA235D9}"/>
              </a:ext>
            </a:extLst>
          </p:cNvPr>
          <p:cNvSpPr txBox="1"/>
          <p:nvPr/>
        </p:nvSpPr>
        <p:spPr>
          <a:xfrm>
            <a:off x="2662417" y="1808591"/>
            <a:ext cx="6704467" cy="107721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rPr>
              <a:t>XXXX(</a:t>
            </a:r>
            <a:r>
              <a:rPr lang="ja-JP" altLang="en-US" sz="3200">
                <a:solidFill>
                  <a:srgbClr val="FFFFFF"/>
                </a:solidFill>
                <a:latin typeface="Trebuchet MS" panose="020B0603020202020204" pitchFamily="34" charset="0"/>
                <a:ea typeface="Meiryo UI" panose="020B0604030504040204" pitchFamily="50" charset="-128"/>
              </a:rPr>
              <a:t>事業名称</a:t>
            </a:r>
            <a:r>
              <a:rPr kumimoji="0" lang="en-US" altLang="ja-JP" sz="32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a:t>
            </a:r>
            <a:endParaRPr kumimoji="0" lang="en-US" altLang="ja-JP"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rPr>
              <a:t>応募書類</a:t>
            </a:r>
            <a:endParaRPr kumimoji="0" lang="en-US" sz="32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7" name="TextBox 6">
            <a:extLst>
              <a:ext uri="{FF2B5EF4-FFF2-40B4-BE49-F238E27FC236}">
                <a16:creationId xmlns:a16="http://schemas.microsoft.com/office/drawing/2014/main" id="{AD6C2335-0305-C9A9-0A0D-D3D20F6829B6}"/>
              </a:ext>
            </a:extLst>
          </p:cNvPr>
          <p:cNvSpPr txBox="1"/>
          <p:nvPr/>
        </p:nvSpPr>
        <p:spPr>
          <a:xfrm>
            <a:off x="4630359" y="4918674"/>
            <a:ext cx="2947087" cy="36933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代表団体名</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TextBox 9">
            <a:extLst>
              <a:ext uri="{FF2B5EF4-FFF2-40B4-BE49-F238E27FC236}">
                <a16:creationId xmlns:a16="http://schemas.microsoft.com/office/drawing/2014/main" id="{04E2CEE1-3E83-3391-5186-3BEFF986B5AB}"/>
              </a:ext>
            </a:extLst>
          </p:cNvPr>
          <p:cNvSpPr txBox="1"/>
          <p:nvPr/>
        </p:nvSpPr>
        <p:spPr>
          <a:xfrm>
            <a:off x="4630359" y="4549342"/>
            <a:ext cx="2947087" cy="36933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2024</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年</a:t>
            </a:r>
            <a:r>
              <a:rPr kumimoji="0" lang="en-US" sz="180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a:t>
            </a:r>
            <a:r>
              <a:rPr kumimoji="0" lang="en-US" altLang="ja-JP"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r>
              <a:rPr kumimoji="0"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日</a:t>
            </a:r>
            <a:endParaRPr kumimoji="0" 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2">
            <a:extLst>
              <a:ext uri="{FF2B5EF4-FFF2-40B4-BE49-F238E27FC236}">
                <a16:creationId xmlns:a16="http://schemas.microsoft.com/office/drawing/2014/main" id="{A8829BDB-6769-65EE-6240-C9A0D3FD71A0}"/>
              </a:ext>
            </a:extLst>
          </p:cNvPr>
          <p:cNvSpPr/>
          <p:nvPr/>
        </p:nvSpPr>
        <p:spPr>
          <a:xfrm>
            <a:off x="8104472" y="0"/>
            <a:ext cx="4087528" cy="1084066"/>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青色</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黄色のステッカー部分は記載要領ですので、全て削除の上、ご提出ください</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緑字</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の部分は記載例ですので、ご参照頂いた上で、全て削除の上、ご提出ください</a:t>
            </a:r>
            <a:endParaRPr kumimoji="1" 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8701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FBEC9DB-A2D8-2FB3-88EE-6AC9C61D9D4B}"/>
              </a:ext>
            </a:extLst>
          </p:cNvPr>
          <p:cNvGraphicFramePr>
            <a:graphicFrameLocks noChangeAspect="1"/>
          </p:cNvGraphicFramePr>
          <p:nvPr>
            <p:custDataLst>
              <p:tags r:id="rId2"/>
            </p:custDataLst>
            <p:extLst>
              <p:ext uri="{D42A27DB-BD31-4B8C-83A1-F6EECF244321}">
                <p14:modId xmlns:p14="http://schemas.microsoft.com/office/powerpoint/2010/main" val="19060591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395" name="think-cell スライド" r:id="rId13" imgW="473" imgH="473" progId="TCLayout.ActiveDocument.1">
                  <p:embed/>
                </p:oleObj>
              </mc:Choice>
              <mc:Fallback>
                <p:oleObj name="think-cell スライド" r:id="rId13" imgW="473" imgH="473" progId="TCLayout.ActiveDocument.1">
                  <p:embed/>
                  <p:pic>
                    <p:nvPicPr>
                      <p:cNvPr id="2" name="think-cell data - do not delete" hidden="1">
                        <a:extLst>
                          <a:ext uri="{FF2B5EF4-FFF2-40B4-BE49-F238E27FC236}">
                            <a16:creationId xmlns:a16="http://schemas.microsoft.com/office/drawing/2014/main" id="{8FBEC9DB-A2D8-2FB3-88EE-6AC9C61D9D4B}"/>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7" name="タイトル 26">
            <a:extLst>
              <a:ext uri="{FF2B5EF4-FFF2-40B4-BE49-F238E27FC236}">
                <a16:creationId xmlns:a16="http://schemas.microsoft.com/office/drawing/2014/main" id="{229ABE23-CAAF-858B-1429-388ECEB0F7A8}"/>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地域の現状と抱えている課題</a:t>
            </a:r>
            <a:endParaRPr kumimoji="1" lang="en-US" altLang="ja-JP" dirty="0">
              <a:solidFill>
                <a:srgbClr val="FE9341"/>
              </a:solidFill>
              <a:latin typeface="Trebuchet MS" panose="020B0603020202020204" pitchFamily="34" charset="0"/>
              <a:ea typeface="Meiryo UI" panose="020B0604030504040204" pitchFamily="50" charset="-128"/>
            </a:endParaRPr>
          </a:p>
        </p:txBody>
      </p:sp>
      <p:sp>
        <p:nvSpPr>
          <p:cNvPr id="8" name="Oval 20">
            <a:extLst>
              <a:ext uri="{FF2B5EF4-FFF2-40B4-BE49-F238E27FC236}">
                <a16:creationId xmlns:a16="http://schemas.microsoft.com/office/drawing/2014/main" id="{BCAC6BCE-2F12-4745-8B71-D69DEA1926E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grpSp>
        <p:nvGrpSpPr>
          <p:cNvPr id="7" name="グループ化 6">
            <a:extLst>
              <a:ext uri="{FF2B5EF4-FFF2-40B4-BE49-F238E27FC236}">
                <a16:creationId xmlns:a16="http://schemas.microsoft.com/office/drawing/2014/main" id="{D43F06EE-23CE-0201-C9D7-D678C5B62274}"/>
              </a:ext>
            </a:extLst>
          </p:cNvPr>
          <p:cNvGrpSpPr/>
          <p:nvPr/>
        </p:nvGrpSpPr>
        <p:grpSpPr>
          <a:xfrm>
            <a:off x="771463" y="1090482"/>
            <a:ext cx="10536702" cy="5110444"/>
            <a:chOff x="1026648" y="1090482"/>
            <a:chExt cx="9778346" cy="5110444"/>
          </a:xfrm>
        </p:grpSpPr>
        <p:sp>
          <p:nvSpPr>
            <p:cNvPr id="5" name="Textfeld 1">
              <a:extLst>
                <a:ext uri="{FF2B5EF4-FFF2-40B4-BE49-F238E27FC236}">
                  <a16:creationId xmlns:a16="http://schemas.microsoft.com/office/drawing/2014/main" id="{3CD942EC-00E7-4295-2C07-49E2577D2872}"/>
                </a:ext>
              </a:extLst>
            </p:cNvPr>
            <p:cNvSpPr txBox="1"/>
            <p:nvPr>
              <p:custDataLst>
                <p:tags r:id="rId3"/>
              </p:custDataLst>
            </p:nvPr>
          </p:nvSpPr>
          <p:spPr>
            <a:xfrm>
              <a:off x="1026648" y="1090482"/>
              <a:ext cx="376495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地域の置かれている現状</a:t>
              </a:r>
              <a:endParaRPr kumimoji="0" lang="en-US" sz="16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168" name="Oval 20">
              <a:extLst>
                <a:ext uri="{FF2B5EF4-FFF2-40B4-BE49-F238E27FC236}">
                  <a16:creationId xmlns:a16="http://schemas.microsoft.com/office/drawing/2014/main" id="{55F20BE8-48E2-5B79-6974-3E540500006D}"/>
                </a:ext>
              </a:extLst>
            </p:cNvPr>
            <p:cNvSpPr>
              <a:spLocks noChangeArrowheads="1"/>
            </p:cNvSpPr>
            <p:nvPr/>
          </p:nvSpPr>
          <p:spPr bwMode="auto">
            <a:xfrm>
              <a:off x="1113569" y="1806442"/>
              <a:ext cx="18000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sp>
          <p:nvSpPr>
            <p:cNvPr id="169" name="Oval 20">
              <a:extLst>
                <a:ext uri="{FF2B5EF4-FFF2-40B4-BE49-F238E27FC236}">
                  <a16:creationId xmlns:a16="http://schemas.microsoft.com/office/drawing/2014/main" id="{324EFAD0-517A-A407-C94D-D7E15E906F6F}"/>
                </a:ext>
              </a:extLst>
            </p:cNvPr>
            <p:cNvSpPr>
              <a:spLocks noChangeArrowheads="1"/>
            </p:cNvSpPr>
            <p:nvPr/>
          </p:nvSpPr>
          <p:spPr bwMode="auto">
            <a:xfrm>
              <a:off x="1106202" y="3283863"/>
              <a:ext cx="18000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B</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sp>
          <p:nvSpPr>
            <p:cNvPr id="170" name="Oval 20">
              <a:extLst>
                <a:ext uri="{FF2B5EF4-FFF2-40B4-BE49-F238E27FC236}">
                  <a16:creationId xmlns:a16="http://schemas.microsoft.com/office/drawing/2014/main" id="{1CFB2CD7-F6DF-1E63-89A7-22434A552C81}"/>
                </a:ext>
              </a:extLst>
            </p:cNvPr>
            <p:cNvSpPr>
              <a:spLocks noChangeArrowheads="1"/>
            </p:cNvSpPr>
            <p:nvPr/>
          </p:nvSpPr>
          <p:spPr bwMode="auto">
            <a:xfrm>
              <a:off x="1113568" y="4818434"/>
              <a:ext cx="180000" cy="180000"/>
            </a:xfrm>
            <a:prstGeom prst="ellipse">
              <a:avLst/>
            </a:prstGeom>
            <a:solidFill>
              <a:schemeClr val="tx2"/>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C</a:t>
              </a: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cxnSp>
          <p:nvCxnSpPr>
            <p:cNvPr id="93" name="Straight Connector 92">
              <a:extLst>
                <a:ext uri="{FF2B5EF4-FFF2-40B4-BE49-F238E27FC236}">
                  <a16:creationId xmlns:a16="http://schemas.microsoft.com/office/drawing/2014/main" id="{D50D8F1F-F8D8-529C-4C80-3EDF74D038B4}"/>
                </a:ext>
              </a:extLst>
            </p:cNvPr>
            <p:cNvCxnSpPr>
              <a:cxnSpLocks/>
            </p:cNvCxnSpPr>
            <p:nvPr/>
          </p:nvCxnSpPr>
          <p:spPr>
            <a:xfrm>
              <a:off x="1036716" y="3206997"/>
              <a:ext cx="3754887"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3418A33-F144-D6E5-DA9A-D29FE6795C1E}"/>
                </a:ext>
              </a:extLst>
            </p:cNvPr>
            <p:cNvCxnSpPr>
              <a:cxnSpLocks/>
            </p:cNvCxnSpPr>
            <p:nvPr/>
          </p:nvCxnSpPr>
          <p:spPr>
            <a:xfrm>
              <a:off x="1036716" y="4735217"/>
              <a:ext cx="3754887"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96" name="Textfeld 1">
              <a:extLst>
                <a:ext uri="{FF2B5EF4-FFF2-40B4-BE49-F238E27FC236}">
                  <a16:creationId xmlns:a16="http://schemas.microsoft.com/office/drawing/2014/main" id="{3E5D9874-0472-FDA7-3916-AD01F291BB0C}"/>
                </a:ext>
              </a:extLst>
            </p:cNvPr>
            <p:cNvSpPr txBox="1"/>
            <p:nvPr>
              <p:custDataLst>
                <p:tags r:id="rId4"/>
              </p:custDataLst>
            </p:nvPr>
          </p:nvSpPr>
          <p:spPr>
            <a:xfrm>
              <a:off x="1387006" y="4797733"/>
              <a:ext cx="3317875" cy="14031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accent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sym typeface="Trebuchet MS" panose="020B0603020202020204" pitchFamily="34" charset="0"/>
                </a:rPr>
                <a:t>XXX</a:t>
              </a:r>
            </a:p>
          </p:txBody>
        </p:sp>
        <p:sp>
          <p:nvSpPr>
            <p:cNvPr id="95" name="Textfeld 1">
              <a:extLst>
                <a:ext uri="{FF2B5EF4-FFF2-40B4-BE49-F238E27FC236}">
                  <a16:creationId xmlns:a16="http://schemas.microsoft.com/office/drawing/2014/main" id="{AAD21932-69C6-2F60-7FEA-E5E2B2D8E419}"/>
                </a:ext>
              </a:extLst>
            </p:cNvPr>
            <p:cNvSpPr txBox="1"/>
            <p:nvPr>
              <p:custDataLst>
                <p:tags r:id="rId5"/>
              </p:custDataLst>
            </p:nvPr>
          </p:nvSpPr>
          <p:spPr>
            <a:xfrm>
              <a:off x="1386797" y="1741291"/>
              <a:ext cx="3317427" cy="14031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accent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FFFFFF"/>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高齢化の進展</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高齢化率が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2022</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年にかけて</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％から</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％に上昇、</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2030</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年にかけて更に</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％まで上昇が見込まれる</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97" name="Textfeld 1">
              <a:extLst>
                <a:ext uri="{FF2B5EF4-FFF2-40B4-BE49-F238E27FC236}">
                  <a16:creationId xmlns:a16="http://schemas.microsoft.com/office/drawing/2014/main" id="{2BF5EC1B-25EA-14F3-EEBE-96E11A11A649}"/>
                </a:ext>
              </a:extLst>
            </p:cNvPr>
            <p:cNvSpPr txBox="1"/>
            <p:nvPr>
              <p:custDataLst>
                <p:tags r:id="rId6"/>
              </p:custDataLst>
            </p:nvPr>
          </p:nvSpPr>
          <p:spPr>
            <a:xfrm>
              <a:off x="1387006" y="3269511"/>
              <a:ext cx="3317875" cy="14031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40000"/>
                      <a:lumOff val="6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6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Char char="​"/>
                <a:tabLst/>
                <a:defRPr/>
              </a:pPr>
              <a:r>
                <a:rPr kumimoji="1" 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sym typeface="Trebuchet MS" panose="020B0603020202020204" pitchFamily="34" charset="0"/>
                </a:rPr>
                <a:t>XXX</a:t>
              </a:r>
            </a:p>
          </p:txBody>
        </p:sp>
        <p:sp>
          <p:nvSpPr>
            <p:cNvPr id="26" name="Rectangle 25">
              <a:extLst>
                <a:ext uri="{FF2B5EF4-FFF2-40B4-BE49-F238E27FC236}">
                  <a16:creationId xmlns:a16="http://schemas.microsoft.com/office/drawing/2014/main" id="{02953FBF-7BC5-982E-A4E8-77FE0EFB05F3}"/>
                </a:ext>
              </a:extLst>
            </p:cNvPr>
            <p:cNvSpPr/>
            <p:nvPr/>
          </p:nvSpPr>
          <p:spPr>
            <a:xfrm>
              <a:off x="1026649" y="1090482"/>
              <a:ext cx="3764953" cy="5110444"/>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2" name="Textfeld 1">
              <a:extLst>
                <a:ext uri="{FF2B5EF4-FFF2-40B4-BE49-F238E27FC236}">
                  <a16:creationId xmlns:a16="http://schemas.microsoft.com/office/drawing/2014/main" id="{D2211D47-D91D-AA4F-3DE1-6CE608B6CE93}"/>
                </a:ext>
              </a:extLst>
            </p:cNvPr>
            <p:cNvSpPr txBox="1"/>
            <p:nvPr>
              <p:custDataLst>
                <p:tags r:id="rId7"/>
              </p:custDataLst>
            </p:nvPr>
          </p:nvSpPr>
          <p:spPr>
            <a:xfrm>
              <a:off x="1045379" y="1413896"/>
              <a:ext cx="3746223"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 name="吹き出し: 角を丸めた四角形 3">
              <a:extLst>
                <a:ext uri="{FF2B5EF4-FFF2-40B4-BE49-F238E27FC236}">
                  <a16:creationId xmlns:a16="http://schemas.microsoft.com/office/drawing/2014/main" id="{C7CD8FCB-381D-9BDB-801A-04A4C99FD1FA}"/>
                </a:ext>
              </a:extLst>
            </p:cNvPr>
            <p:cNvSpPr/>
            <p:nvPr/>
          </p:nvSpPr>
          <p:spPr>
            <a:xfrm>
              <a:off x="2124085" y="3233698"/>
              <a:ext cx="2932040" cy="658952"/>
            </a:xfrm>
            <a:prstGeom prst="wedgeRectCallout">
              <a:avLst>
                <a:gd name="adj1" fmla="val -35127"/>
                <a:gd name="adj2" fmla="val -78193"/>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地域の現状に関して、可能な限り定量的かつ詳細の情報を記載すること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42" name="Straight Connector 71">
              <a:extLst>
                <a:ext uri="{FF2B5EF4-FFF2-40B4-BE49-F238E27FC236}">
                  <a16:creationId xmlns:a16="http://schemas.microsoft.com/office/drawing/2014/main" id="{741EB160-9010-4707-03DF-61E201A90B28}"/>
                </a:ext>
              </a:extLst>
            </p:cNvPr>
            <p:cNvCxnSpPr>
              <a:cxnSpLocks/>
            </p:cNvCxnSpPr>
            <p:nvPr/>
          </p:nvCxnSpPr>
          <p:spPr>
            <a:xfrm>
              <a:off x="5227762" y="3282086"/>
              <a:ext cx="557723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71">
              <a:extLst>
                <a:ext uri="{FF2B5EF4-FFF2-40B4-BE49-F238E27FC236}">
                  <a16:creationId xmlns:a16="http://schemas.microsoft.com/office/drawing/2014/main" id="{CB38E28D-3989-71FA-5583-F1D5DE5688F5}"/>
                </a:ext>
              </a:extLst>
            </p:cNvPr>
            <p:cNvCxnSpPr>
              <a:cxnSpLocks/>
            </p:cNvCxnSpPr>
            <p:nvPr/>
          </p:nvCxnSpPr>
          <p:spPr>
            <a:xfrm>
              <a:off x="5227762" y="4780424"/>
              <a:ext cx="557723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41" name="グループ化 40">
              <a:extLst>
                <a:ext uri="{FF2B5EF4-FFF2-40B4-BE49-F238E27FC236}">
                  <a16:creationId xmlns:a16="http://schemas.microsoft.com/office/drawing/2014/main" id="{1E3BC994-9EB3-CD05-2148-CE9F6969B1A2}"/>
                </a:ext>
              </a:extLst>
            </p:cNvPr>
            <p:cNvGrpSpPr/>
            <p:nvPr/>
          </p:nvGrpSpPr>
          <p:grpSpPr>
            <a:xfrm>
              <a:off x="5227762" y="1090482"/>
              <a:ext cx="5577232" cy="5110444"/>
              <a:chOff x="5227762" y="969767"/>
              <a:chExt cx="5577232" cy="5265433"/>
            </a:xfrm>
          </p:grpSpPr>
          <p:sp>
            <p:nvSpPr>
              <p:cNvPr id="3" name="Rectangle 25">
                <a:extLst>
                  <a:ext uri="{FF2B5EF4-FFF2-40B4-BE49-F238E27FC236}">
                    <a16:creationId xmlns:a16="http://schemas.microsoft.com/office/drawing/2014/main" id="{E2C4D9C5-9BB1-46EB-478E-385101C426D6}"/>
                  </a:ext>
                </a:extLst>
              </p:cNvPr>
              <p:cNvSpPr/>
              <p:nvPr/>
            </p:nvSpPr>
            <p:spPr>
              <a:xfrm>
                <a:off x="5227762" y="969767"/>
                <a:ext cx="5560426" cy="5265433"/>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 name="Textfeld 1">
                <a:extLst>
                  <a:ext uri="{FF2B5EF4-FFF2-40B4-BE49-F238E27FC236}">
                    <a16:creationId xmlns:a16="http://schemas.microsoft.com/office/drawing/2014/main" id="{2FC53699-BD88-1EB9-8027-E1B908BF0B93}"/>
                  </a:ext>
                </a:extLst>
              </p:cNvPr>
              <p:cNvSpPr txBox="1"/>
              <p:nvPr>
                <p:custDataLst>
                  <p:tags r:id="rId8"/>
                </p:custDataLst>
              </p:nvPr>
            </p:nvSpPr>
            <p:spPr>
              <a:xfrm>
                <a:off x="5227762" y="1293181"/>
                <a:ext cx="1546091"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対象者</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13" name="グループ化 12">
                <a:extLst>
                  <a:ext uri="{FF2B5EF4-FFF2-40B4-BE49-F238E27FC236}">
                    <a16:creationId xmlns:a16="http://schemas.microsoft.com/office/drawing/2014/main" id="{602711FE-B51C-3BF6-1362-2B5BDCFF7D9D}"/>
                  </a:ext>
                </a:extLst>
              </p:cNvPr>
              <p:cNvGrpSpPr/>
              <p:nvPr/>
            </p:nvGrpSpPr>
            <p:grpSpPr>
              <a:xfrm>
                <a:off x="5426683" y="1784554"/>
                <a:ext cx="5378311" cy="1274960"/>
                <a:chOff x="995680" y="1905269"/>
                <a:chExt cx="5378311" cy="1274960"/>
              </a:xfrm>
            </p:grpSpPr>
            <p:sp>
              <p:nvSpPr>
                <p:cNvPr id="14" name="テキスト ボックス 13">
                  <a:extLst>
                    <a:ext uri="{FF2B5EF4-FFF2-40B4-BE49-F238E27FC236}">
                      <a16:creationId xmlns:a16="http://schemas.microsoft.com/office/drawing/2014/main" id="{45DBF9D2-646F-5776-954D-F8A7F98D950F}"/>
                    </a:ext>
                  </a:extLst>
                </p:cNvPr>
                <p:cNvSpPr txBox="1"/>
                <p:nvPr/>
              </p:nvSpPr>
              <p:spPr>
                <a:xfrm>
                  <a:off x="995680" y="1905269"/>
                  <a:ext cx="1363975"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中山間地域に住む高齢者</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3" name="テキスト ボックス 20">
                  <a:extLst>
                    <a:ext uri="{FF2B5EF4-FFF2-40B4-BE49-F238E27FC236}">
                      <a16:creationId xmlns:a16="http://schemas.microsoft.com/office/drawing/2014/main" id="{1B2F8A2E-DD95-61A6-53AE-AAD6A49BC529}"/>
                    </a:ext>
                  </a:extLst>
                </p:cNvPr>
                <p:cNvSpPr txBox="1"/>
                <p:nvPr/>
              </p:nvSpPr>
              <p:spPr>
                <a:xfrm>
                  <a:off x="2405379" y="1905269"/>
                  <a:ext cx="3968612"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生活に必須である買い物、病院等への外出時にバス等の公共交通が利用困難で、必要な外出ができない</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年の市調査では、「必要な外出に困難が生じている世帯割合」が</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grpSp>
          <p:sp>
            <p:nvSpPr>
              <p:cNvPr id="24" name="Oval 20">
                <a:extLst>
                  <a:ext uri="{FF2B5EF4-FFF2-40B4-BE49-F238E27FC236}">
                    <a16:creationId xmlns:a16="http://schemas.microsoft.com/office/drawing/2014/main" id="{EBA2D366-4BEA-1338-41C9-6D92062002E9}"/>
                  </a:ext>
                </a:extLst>
              </p:cNvPr>
              <p:cNvSpPr>
                <a:spLocks noChangeAspect="1" noChangeArrowheads="1"/>
              </p:cNvSpPr>
              <p:nvPr/>
            </p:nvSpPr>
            <p:spPr bwMode="auto">
              <a:xfrm>
                <a:off x="5275741" y="1852240"/>
                <a:ext cx="216000" cy="21600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25" name="Oval 20">
                <a:extLst>
                  <a:ext uri="{FF2B5EF4-FFF2-40B4-BE49-F238E27FC236}">
                    <a16:creationId xmlns:a16="http://schemas.microsoft.com/office/drawing/2014/main" id="{41C401B8-DD3C-CD2E-38F7-87B24387CBA0}"/>
                  </a:ext>
                </a:extLst>
              </p:cNvPr>
              <p:cNvSpPr>
                <a:spLocks noChangeAspect="1" noChangeArrowheads="1"/>
              </p:cNvSpPr>
              <p:nvPr/>
            </p:nvSpPr>
            <p:spPr bwMode="auto">
              <a:xfrm>
                <a:off x="5275741" y="3292160"/>
                <a:ext cx="216000" cy="21600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28" name="Oval 20">
                <a:extLst>
                  <a:ext uri="{FF2B5EF4-FFF2-40B4-BE49-F238E27FC236}">
                    <a16:creationId xmlns:a16="http://schemas.microsoft.com/office/drawing/2014/main" id="{072F856B-0706-6353-697E-957FB2E49A3C}"/>
                  </a:ext>
                </a:extLst>
              </p:cNvPr>
              <p:cNvSpPr>
                <a:spLocks noChangeAspect="1" noChangeArrowheads="1"/>
              </p:cNvSpPr>
              <p:nvPr/>
            </p:nvSpPr>
            <p:spPr bwMode="auto">
              <a:xfrm>
                <a:off x="5275741" y="4743933"/>
                <a:ext cx="216000" cy="21600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30" name="Textfeld 1">
                <a:extLst>
                  <a:ext uri="{FF2B5EF4-FFF2-40B4-BE49-F238E27FC236}">
                    <a16:creationId xmlns:a16="http://schemas.microsoft.com/office/drawing/2014/main" id="{86B66E91-BC0A-9A8A-E62A-7B1C70A035EB}"/>
                  </a:ext>
                </a:extLst>
              </p:cNvPr>
              <p:cNvSpPr txBox="1"/>
              <p:nvPr>
                <p:custDataLst>
                  <p:tags r:id="rId9"/>
                </p:custDataLst>
              </p:nvPr>
            </p:nvSpPr>
            <p:spPr>
              <a:xfrm>
                <a:off x="5227762" y="969767"/>
                <a:ext cx="5560426"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ja-JP" altLang="en-US" sz="1600" dirty="0">
                    <a:solidFill>
                      <a:srgbClr val="FFFFFF"/>
                    </a:solidFill>
                    <a:latin typeface="Trebuchet MS" panose="020B0603020202020204" pitchFamily="34" charset="0"/>
                    <a:ea typeface="Meiryo UI" panose="020B0604030504040204" pitchFamily="50" charset="-128"/>
                    <a:sym typeface="Trebuchet MS" panose="020B0603020202020204" pitchFamily="34" charset="0"/>
                  </a:rPr>
                  <a:t>本事業の対象とする地域</a:t>
                </a:r>
                <a:r>
                  <a:rPr kumimoji="0" lang="ja-JP" altLang="en-US" sz="16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課題</a:t>
                </a:r>
                <a:endParaRPr kumimoji="0" lang="en-US" sz="1600" b="0" i="0" u="none" strike="noStrike" kern="1200" cap="none" spc="0" normalizeH="0" baseline="0" noProof="0" dirty="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31" name="Textfeld 1">
                <a:extLst>
                  <a:ext uri="{FF2B5EF4-FFF2-40B4-BE49-F238E27FC236}">
                    <a16:creationId xmlns:a16="http://schemas.microsoft.com/office/drawing/2014/main" id="{20DF671B-4C06-1BE2-1104-575159AEAAA6}"/>
                  </a:ext>
                </a:extLst>
              </p:cNvPr>
              <p:cNvSpPr txBox="1"/>
              <p:nvPr>
                <p:custDataLst>
                  <p:tags r:id="rId10"/>
                </p:custDataLst>
              </p:nvPr>
            </p:nvSpPr>
            <p:spPr>
              <a:xfrm>
                <a:off x="6836382" y="1293181"/>
                <a:ext cx="3968612"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内容</a:t>
                </a:r>
                <a:endParaRPr kumimoji="0"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34" name="グループ化 33">
                <a:extLst>
                  <a:ext uri="{FF2B5EF4-FFF2-40B4-BE49-F238E27FC236}">
                    <a16:creationId xmlns:a16="http://schemas.microsoft.com/office/drawing/2014/main" id="{DE2D12CE-1EB9-8EF0-4F26-97C14E0CB61F}"/>
                  </a:ext>
                </a:extLst>
              </p:cNvPr>
              <p:cNvGrpSpPr/>
              <p:nvPr/>
            </p:nvGrpSpPr>
            <p:grpSpPr>
              <a:xfrm>
                <a:off x="5426683" y="3282892"/>
                <a:ext cx="5378311" cy="1274960"/>
                <a:chOff x="995680" y="3403747"/>
                <a:chExt cx="5378311" cy="1274960"/>
              </a:xfrm>
            </p:grpSpPr>
            <p:sp>
              <p:nvSpPr>
                <p:cNvPr id="35" name="テキスト ボックス 34">
                  <a:extLst>
                    <a:ext uri="{FF2B5EF4-FFF2-40B4-BE49-F238E27FC236}">
                      <a16:creationId xmlns:a16="http://schemas.microsoft.com/office/drawing/2014/main" id="{F8424383-186E-4C5A-2597-89A195B377EB}"/>
                    </a:ext>
                  </a:extLst>
                </p:cNvPr>
                <p:cNvSpPr txBox="1"/>
                <p:nvPr/>
              </p:nvSpPr>
              <p:spPr>
                <a:xfrm>
                  <a:off x="995680" y="3403747"/>
                  <a:ext cx="1363975"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6" name="テキスト ボックス 20">
                  <a:extLst>
                    <a:ext uri="{FF2B5EF4-FFF2-40B4-BE49-F238E27FC236}">
                      <a16:creationId xmlns:a16="http://schemas.microsoft.com/office/drawing/2014/main" id="{84B94C89-7F1A-904A-0451-EEF6B6EA23AC}"/>
                    </a:ext>
                  </a:extLst>
                </p:cNvPr>
                <p:cNvSpPr txBox="1"/>
                <p:nvPr/>
              </p:nvSpPr>
              <p:spPr>
                <a:xfrm>
                  <a:off x="2405379" y="3403747"/>
                  <a:ext cx="3968612"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grpSp>
            <p:nvGrpSpPr>
              <p:cNvPr id="37" name="グループ化 36">
                <a:extLst>
                  <a:ext uri="{FF2B5EF4-FFF2-40B4-BE49-F238E27FC236}">
                    <a16:creationId xmlns:a16="http://schemas.microsoft.com/office/drawing/2014/main" id="{606E644A-D8DE-FE4A-B42C-72C1A7CB2E4D}"/>
                  </a:ext>
                </a:extLst>
              </p:cNvPr>
              <p:cNvGrpSpPr/>
              <p:nvPr/>
            </p:nvGrpSpPr>
            <p:grpSpPr>
              <a:xfrm>
                <a:off x="5426683" y="4781229"/>
                <a:ext cx="5378311" cy="1274960"/>
                <a:chOff x="995680" y="4825744"/>
                <a:chExt cx="5378311" cy="1274960"/>
              </a:xfrm>
            </p:grpSpPr>
            <p:sp>
              <p:nvSpPr>
                <p:cNvPr id="38" name="テキスト ボックス 37">
                  <a:extLst>
                    <a:ext uri="{FF2B5EF4-FFF2-40B4-BE49-F238E27FC236}">
                      <a16:creationId xmlns:a16="http://schemas.microsoft.com/office/drawing/2014/main" id="{CA411073-F495-4F92-C23F-785C940F7839}"/>
                    </a:ext>
                  </a:extLst>
                </p:cNvPr>
                <p:cNvSpPr txBox="1"/>
                <p:nvPr/>
              </p:nvSpPr>
              <p:spPr>
                <a:xfrm>
                  <a:off x="995680" y="4825744"/>
                  <a:ext cx="1363975"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39" name="テキスト ボックス 20">
                  <a:extLst>
                    <a:ext uri="{FF2B5EF4-FFF2-40B4-BE49-F238E27FC236}">
                      <a16:creationId xmlns:a16="http://schemas.microsoft.com/office/drawing/2014/main" id="{DAB939B1-5EE2-981B-343E-DC0EF43BDAC2}"/>
                    </a:ext>
                  </a:extLst>
                </p:cNvPr>
                <p:cNvSpPr txBox="1"/>
                <p:nvPr/>
              </p:nvSpPr>
              <p:spPr>
                <a:xfrm>
                  <a:off x="2405379" y="4825744"/>
                  <a:ext cx="3968612" cy="127496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sp>
            <p:nvSpPr>
              <p:cNvPr id="40" name="吹き出し: 角を丸めた四角形 3">
                <a:extLst>
                  <a:ext uri="{FF2B5EF4-FFF2-40B4-BE49-F238E27FC236}">
                    <a16:creationId xmlns:a16="http://schemas.microsoft.com/office/drawing/2014/main" id="{9CB42ABE-6F96-7B0D-6E06-A449411CB370}"/>
                  </a:ext>
                </a:extLst>
              </p:cNvPr>
              <p:cNvSpPr/>
              <p:nvPr/>
            </p:nvSpPr>
            <p:spPr>
              <a:xfrm>
                <a:off x="6030864" y="3170406"/>
                <a:ext cx="4662898" cy="1789526"/>
              </a:xfrm>
              <a:prstGeom prst="wedgeRectCallout">
                <a:avLst>
                  <a:gd name="adj1" fmla="val 3"/>
                  <a:gd name="adj2" fmla="val -57361"/>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課題の内容について、以下の内容を記載すること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どういった人が</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どこで</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どのような場面において</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どのような問題が生じているか</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どの程度の大きさの課題なのか </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できれば</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人等の規模感が分かる形で</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grpSp>
      </p:grpSp>
      <p:sp>
        <p:nvSpPr>
          <p:cNvPr id="44" name="テキスト ボックス 42">
            <a:extLst>
              <a:ext uri="{FF2B5EF4-FFF2-40B4-BE49-F238E27FC236}">
                <a16:creationId xmlns:a16="http://schemas.microsoft.com/office/drawing/2014/main" id="{697C8C52-F45F-4F28-1F5A-346686D6BA8C}"/>
              </a:ext>
            </a:extLst>
          </p:cNvPr>
          <p:cNvSpPr txBox="1"/>
          <p:nvPr/>
        </p:nvSpPr>
        <p:spPr>
          <a:xfrm>
            <a:off x="597838" y="364415"/>
            <a:ext cx="11066140"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Ⅰ</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地域の現状と課題認識</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17">
            <a:extLst>
              <a:ext uri="{FF2B5EF4-FFF2-40B4-BE49-F238E27FC236}">
                <a16:creationId xmlns:a16="http://schemas.microsoft.com/office/drawing/2014/main" id="{DBB61D8A-C6DC-7EB2-B33F-DCC65127B229}"/>
              </a:ext>
            </a:extLst>
          </p:cNvPr>
          <p:cNvSpPr/>
          <p:nvPr/>
        </p:nvSpPr>
        <p:spPr>
          <a:xfrm>
            <a:off x="630000" y="45429"/>
            <a:ext cx="5304456"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021028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2486595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0419" name="think-cell スライド" r:id="rId8" imgW="395" imgH="396" progId="TCLayout.ActiveDocument.1">
                  <p:embed/>
                </p:oleObj>
              </mc:Choice>
              <mc:Fallback>
                <p:oleObj name="think-cell スライド" r:id="rId8"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1" name="テキスト ボックス 40">
            <a:extLst>
              <a:ext uri="{FF2B5EF4-FFF2-40B4-BE49-F238E27FC236}">
                <a16:creationId xmlns:a16="http://schemas.microsoft.com/office/drawing/2014/main" id="{14F65388-9A2F-CF39-5A2D-57538727E658}"/>
              </a:ext>
            </a:extLst>
          </p:cNvPr>
          <p:cNvSpPr txBox="1"/>
          <p:nvPr/>
        </p:nvSpPr>
        <p:spPr>
          <a:xfrm>
            <a:off x="5449825" y="1690723"/>
            <a:ext cx="6464402" cy="4835054"/>
          </a:xfrm>
          <a:prstGeom prst="rect">
            <a:avLst/>
          </a:prstGeom>
          <a:noFill/>
          <a:ln>
            <a:solidFill>
              <a:schemeClr val="tx2"/>
            </a:solidFill>
          </a:ln>
          <a:extLst>
            <a:ext uri="{909E8E84-426E-40DD-AFC4-6F175D3DCCD1}">
              <a14:hiddenFill xmlns:a14="http://schemas.microsoft.com/office/drawing/2010/main">
                <a:solidFill>
                  <a:srgbClr val="FF8222"/>
                </a:solidFill>
              </a14:hiddenFill>
            </a:ext>
          </a:extLst>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ltLang="ja-JP" dirty="0"/>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目指す姿と実現ステップ・実証の位置づけ</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5" name="Rectangle 2">
            <a:extLst>
              <a:ext uri="{FF2B5EF4-FFF2-40B4-BE49-F238E27FC236}">
                <a16:creationId xmlns:a16="http://schemas.microsoft.com/office/drawing/2014/main" id="{D14FAB29-6901-62F1-826A-810BC8F96603}"/>
              </a:ext>
            </a:extLst>
          </p:cNvPr>
          <p:cNvSpPr/>
          <p:nvPr/>
        </p:nvSpPr>
        <p:spPr>
          <a:xfrm>
            <a:off x="8995144" y="0"/>
            <a:ext cx="3196856" cy="1131522"/>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algn="l" defTabSz="914400" rtl="0" eaLnBrk="1" fontAlgn="auto" latinLnBrk="0" hangingPunct="1">
              <a:lnSpc>
                <a:spcPct val="100000"/>
              </a:lnSpc>
              <a:spcBef>
                <a:spcPts val="0"/>
              </a:spcBef>
              <a:spcAft>
                <a:spcPts val="0"/>
              </a:spcAft>
              <a:buClr>
                <a:srgbClr val="FFC000"/>
              </a:buClr>
              <a:buSzTx/>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文章</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＋必要に応じて図</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を用いて</a:t>
            </a:r>
            <a:b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各ステップの進化感を表現</a:t>
            </a:r>
          </a:p>
        </p:txBody>
      </p:sp>
      <p:sp>
        <p:nvSpPr>
          <p:cNvPr id="10" name="Oval 20">
            <a:extLst>
              <a:ext uri="{FF2B5EF4-FFF2-40B4-BE49-F238E27FC236}">
                <a16:creationId xmlns:a16="http://schemas.microsoft.com/office/drawing/2014/main" id="{F3F564B4-7C8E-A151-DE66-CC9C26D52190}"/>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Trebuchet MS" panose="020B0603020202020204" pitchFamily="34" charset="0"/>
              </a:rPr>
              <a:t>1</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2" name="テキスト ボックス 42">
            <a:extLst>
              <a:ext uri="{FF2B5EF4-FFF2-40B4-BE49-F238E27FC236}">
                <a16:creationId xmlns:a16="http://schemas.microsoft.com/office/drawing/2014/main" id="{8906E9E9-913F-BE82-542C-61F3B12D2EAD}"/>
              </a:ext>
            </a:extLst>
          </p:cNvPr>
          <p:cNvSpPr txBox="1"/>
          <p:nvPr/>
        </p:nvSpPr>
        <p:spPr>
          <a:xfrm>
            <a:off x="597838" y="332223"/>
            <a:ext cx="11066140"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44">
            <a:extLst>
              <a:ext uri="{FF2B5EF4-FFF2-40B4-BE49-F238E27FC236}">
                <a16:creationId xmlns:a16="http://schemas.microsoft.com/office/drawing/2014/main" id="{235975BD-7200-5224-1569-9FB098A0E7E6}"/>
              </a:ext>
            </a:extLst>
          </p:cNvPr>
          <p:cNvSpPr/>
          <p:nvPr/>
        </p:nvSpPr>
        <p:spPr>
          <a:xfrm>
            <a:off x="7688764" y="4776026"/>
            <a:ext cx="2020907" cy="166528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オンデマンドバスの</a:t>
            </a:r>
            <a:b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dirty="0">
                <a:solidFill>
                  <a:srgbClr val="3EAD92"/>
                </a:solidFill>
                <a:latin typeface="Meiryo UI" panose="020B0604030504040204" pitchFamily="50" charset="-128"/>
                <a:ea typeface="Meiryo UI" panose="020B0604030504040204" pitchFamily="50" charset="-128"/>
              </a:rPr>
              <a:t>市外</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導入</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市外においても</a:t>
            </a:r>
            <a:b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オンデマンド交通開始</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9" name="TextBox 46">
            <a:extLst>
              <a:ext uri="{FF2B5EF4-FFF2-40B4-BE49-F238E27FC236}">
                <a16:creationId xmlns:a16="http://schemas.microsoft.com/office/drawing/2014/main" id="{E82650B1-6E60-6F1A-D841-5A95B0E6604B}"/>
              </a:ext>
            </a:extLst>
          </p:cNvPr>
          <p:cNvSpPr txBox="1"/>
          <p:nvPr/>
        </p:nvSpPr>
        <p:spPr>
          <a:xfrm>
            <a:off x="9833568" y="4776026"/>
            <a:ext cx="2020907" cy="166528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a:defRPr lang="en-US"/>
            </a:defPPr>
            <a:lvl2pPr marL="108000" lvl="1">
              <a:buClr>
                <a:schemeClr val="tx2"/>
              </a:buClr>
              <a:defRPr kumimoji="1" sz="1600">
                <a:solidFill>
                  <a:schemeClr val="tx1"/>
                </a:solidFill>
                <a:latin typeface="Trebuchet MS" panose="020B0603020202020204" pitchFamily="34" charset="0"/>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地域</a:t>
            </a:r>
            <a: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Maas</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の導入</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交通機関を運行する会社の連携体制構築</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利用者、ユースケースの確認</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40" name="ValueChainStarter">
            <a:extLst>
              <a:ext uri="{FF2B5EF4-FFF2-40B4-BE49-F238E27FC236}">
                <a16:creationId xmlns:a16="http://schemas.microsoft.com/office/drawing/2014/main" id="{152814F8-660B-099A-B0C4-FB93FEE5ABC2}"/>
              </a:ext>
            </a:extLst>
          </p:cNvPr>
          <p:cNvSpPr>
            <a:spLocks noChangeArrowheads="1"/>
          </p:cNvSpPr>
          <p:nvPr>
            <p:custDataLst>
              <p:tags r:id="rId3"/>
            </p:custDataLst>
          </p:nvPr>
        </p:nvSpPr>
        <p:spPr bwMode="gray">
          <a:xfrm>
            <a:off x="5484209"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2024~202X</a:t>
            </a:r>
          </a:p>
        </p:txBody>
      </p:sp>
      <p:sp>
        <p:nvSpPr>
          <p:cNvPr id="23" name="正方形/長方形 22">
            <a:extLst>
              <a:ext uri="{FF2B5EF4-FFF2-40B4-BE49-F238E27FC236}">
                <a16:creationId xmlns:a16="http://schemas.microsoft.com/office/drawing/2014/main" id="{06E3E368-2A11-B0EA-190E-3DA62464D89D}"/>
              </a:ext>
            </a:extLst>
          </p:cNvPr>
          <p:cNvSpPr/>
          <p:nvPr/>
        </p:nvSpPr>
        <p:spPr>
          <a:xfrm>
            <a:off x="5484208"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575757"/>
                </a:solidFill>
                <a:latin typeface="Meiryo UI" panose="020B0604030504040204" pitchFamily="50" charset="-128"/>
                <a:ea typeface="Meiryo UI" panose="020B0604030504040204" pitchFamily="50" charset="-128"/>
              </a:rPr>
              <a:t>補助事業</a:t>
            </a:r>
            <a:endParaRPr kumimoji="1" lang="en-US" altLang="zh-TW"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24">
            <a:extLst>
              <a:ext uri="{FF2B5EF4-FFF2-40B4-BE49-F238E27FC236}">
                <a16:creationId xmlns:a16="http://schemas.microsoft.com/office/drawing/2014/main" id="{2D707C9F-89BB-79E9-2913-853009CABA5A}"/>
              </a:ext>
            </a:extLst>
          </p:cNvPr>
          <p:cNvSpPr/>
          <p:nvPr/>
        </p:nvSpPr>
        <p:spPr>
          <a:xfrm>
            <a:off x="9833568"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575757"/>
                </a:solidFill>
                <a:latin typeface="Meiryo UI" panose="020B0604030504040204" pitchFamily="50" charset="-128"/>
                <a:ea typeface="Meiryo UI" panose="020B0604030504040204" pitchFamily="50" charset="-128"/>
              </a:rPr>
              <a:t>最終</a:t>
            </a: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的なゴール</a:t>
            </a:r>
          </a:p>
        </p:txBody>
      </p:sp>
      <p:sp>
        <p:nvSpPr>
          <p:cNvPr id="13" name="正方形/長方形 12">
            <a:extLst>
              <a:ext uri="{FF2B5EF4-FFF2-40B4-BE49-F238E27FC236}">
                <a16:creationId xmlns:a16="http://schemas.microsoft.com/office/drawing/2014/main" id="{E7DB2C9F-3507-6CD1-A16F-FE251F8ABE49}"/>
              </a:ext>
            </a:extLst>
          </p:cNvPr>
          <p:cNvSpPr/>
          <p:nvPr/>
        </p:nvSpPr>
        <p:spPr>
          <a:xfrm>
            <a:off x="7688764" y="2175466"/>
            <a:ext cx="2020907"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横展開</a:t>
            </a:r>
            <a:endParaRPr kumimoji="1" lang="en-US" altLang="zh-TW"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7" name="Rectangle 44">
            <a:extLst>
              <a:ext uri="{FF2B5EF4-FFF2-40B4-BE49-F238E27FC236}">
                <a16:creationId xmlns:a16="http://schemas.microsoft.com/office/drawing/2014/main" id="{EAC347FD-402D-DD5A-BBDA-28554F8FA4FB}"/>
              </a:ext>
            </a:extLst>
          </p:cNvPr>
          <p:cNvSpPr/>
          <p:nvPr/>
        </p:nvSpPr>
        <p:spPr>
          <a:xfrm>
            <a:off x="5484208" y="4776026"/>
            <a:ext cx="2020907" cy="1665289"/>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オンデマンドバスの</a:t>
            </a:r>
            <a:b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市内全域での</a:t>
            </a:r>
            <a:r>
              <a:rPr kumimoji="1" lang="ja-JP" altLang="en-US" sz="1400" dirty="0">
                <a:solidFill>
                  <a:srgbClr val="3EAD92"/>
                </a:solidFill>
                <a:latin typeface="Meiryo UI" panose="020B0604030504040204" pitchFamily="50" charset="-128"/>
                <a:ea typeface="Meiryo UI" panose="020B0604030504040204" pitchFamily="50" charset="-128"/>
              </a:rPr>
              <a:t>実装</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運行主体会社 </a:t>
            </a:r>
            <a: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市と</a:t>
            </a:r>
            <a: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XX</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が出資</a:t>
            </a:r>
            <a:r>
              <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 設立</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rPr>
              <a:t>市内全域でオンデマンド交通開始</a:t>
            </a:r>
            <a:endParaRPr kumimoji="1" lang="en-US" altLang="ja-JP" sz="1400" b="0" i="0" u="none" strike="noStrike" kern="1200" cap="none" spc="0" normalizeH="0" baseline="0" noProof="0" dirty="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8" name="Rectangle 2">
            <a:extLst>
              <a:ext uri="{FF2B5EF4-FFF2-40B4-BE49-F238E27FC236}">
                <a16:creationId xmlns:a16="http://schemas.microsoft.com/office/drawing/2014/main" id="{4853DE4B-5C47-A563-40AB-B91C29F9BAF8}"/>
              </a:ext>
            </a:extLst>
          </p:cNvPr>
          <p:cNvSpPr/>
          <p:nvPr/>
        </p:nvSpPr>
        <p:spPr>
          <a:xfrm>
            <a:off x="5484208" y="2581885"/>
            <a:ext cx="2020907" cy="2028771"/>
          </a:xfrm>
          <a:prstGeom prst="rect">
            <a:avLst/>
          </a:prstGeom>
          <a:noFill/>
          <a:ln w="9525" cap="flat" cmpd="sng" algn="ctr">
            <a:solidFill>
              <a:schemeClr val="accent5"/>
            </a:solid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
            <a:extLst>
              <a:ext uri="{FF2B5EF4-FFF2-40B4-BE49-F238E27FC236}">
                <a16:creationId xmlns:a16="http://schemas.microsoft.com/office/drawing/2014/main" id="{2CE0827F-31E2-BD93-7AFA-56F1B04AFBBA}"/>
              </a:ext>
            </a:extLst>
          </p:cNvPr>
          <p:cNvSpPr/>
          <p:nvPr/>
        </p:nvSpPr>
        <p:spPr>
          <a:xfrm>
            <a:off x="5534658" y="2660208"/>
            <a:ext cx="1920006" cy="1872124"/>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必要に応じて</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視覚的にイメージできる</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図等を挿入</a:t>
            </a:r>
            <a:br>
              <a:rPr kumimoji="1" lang="en-US" altLang="ja-JP" sz="1400" dirty="0">
                <a:solidFill>
                  <a:srgbClr val="575757"/>
                </a:solidFill>
                <a:latin typeface="Trebuchet MS" panose="020B0603020202020204" pitchFamily="34" charset="0"/>
                <a:ea typeface="Meiryo UI" panose="020B0604030504040204" pitchFamily="50" charset="-128"/>
              </a:rPr>
            </a:br>
            <a:r>
              <a:rPr kumimoji="1" lang="ja-JP" altLang="en-US" sz="1400" dirty="0">
                <a:solidFill>
                  <a:srgbClr val="575757"/>
                </a:solidFill>
                <a:latin typeface="Trebuchet MS" panose="020B0603020202020204" pitchFamily="34" charset="0"/>
                <a:ea typeface="Meiryo UI" panose="020B0604030504040204" pitchFamily="50" charset="-128"/>
              </a:rPr>
              <a:t>（</a:t>
            </a:r>
            <a:r>
              <a:rPr kumimoji="1" lang="en-US" altLang="ja-JP" sz="1400" dirty="0">
                <a:solidFill>
                  <a:srgbClr val="575757"/>
                </a:solidFill>
                <a:latin typeface="Trebuchet MS" panose="020B0603020202020204" pitchFamily="34" charset="0"/>
                <a:ea typeface="Meiryo UI" panose="020B0604030504040204" pitchFamily="50" charset="-128"/>
              </a:rPr>
              <a:t> ※</a:t>
            </a:r>
            <a:r>
              <a:rPr kumimoji="1" lang="ja-JP" altLang="en-US" sz="1400" dirty="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4" name="Rectangle 2">
            <a:extLst>
              <a:ext uri="{FF2B5EF4-FFF2-40B4-BE49-F238E27FC236}">
                <a16:creationId xmlns:a16="http://schemas.microsoft.com/office/drawing/2014/main" id="{6F0A9C13-1EDB-0454-DEE3-CDC98B6A711F}"/>
              </a:ext>
            </a:extLst>
          </p:cNvPr>
          <p:cNvSpPr/>
          <p:nvPr/>
        </p:nvSpPr>
        <p:spPr>
          <a:xfrm>
            <a:off x="7688765" y="2581885"/>
            <a:ext cx="2020907" cy="2028771"/>
          </a:xfrm>
          <a:prstGeom prst="rect">
            <a:avLst/>
          </a:prstGeom>
          <a:noFill/>
          <a:ln w="9525" cap="flat" cmpd="sng" algn="ctr">
            <a:solidFill>
              <a:schemeClr val="accent5"/>
            </a:solid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
            <a:extLst>
              <a:ext uri="{FF2B5EF4-FFF2-40B4-BE49-F238E27FC236}">
                <a16:creationId xmlns:a16="http://schemas.microsoft.com/office/drawing/2014/main" id="{19C73CE3-E816-18D5-CE19-028A4B773D88}"/>
              </a:ext>
            </a:extLst>
          </p:cNvPr>
          <p:cNvSpPr/>
          <p:nvPr/>
        </p:nvSpPr>
        <p:spPr>
          <a:xfrm>
            <a:off x="9833568" y="2581885"/>
            <a:ext cx="2020907" cy="2028771"/>
          </a:xfrm>
          <a:prstGeom prst="rect">
            <a:avLst/>
          </a:prstGeom>
          <a:noFill/>
          <a:ln w="9525" cap="flat" cmpd="sng" algn="ctr">
            <a:solidFill>
              <a:schemeClr val="accent5"/>
            </a:solid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6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20" name="Straight Connector 19">
            <a:extLst>
              <a:ext uri="{FF2B5EF4-FFF2-40B4-BE49-F238E27FC236}">
                <a16:creationId xmlns:a16="http://schemas.microsoft.com/office/drawing/2014/main" id="{85E72F26-8B50-E9C4-C87F-57D66913C5DE}"/>
              </a:ext>
            </a:extLst>
          </p:cNvPr>
          <p:cNvCxnSpPr/>
          <p:nvPr/>
        </p:nvCxnSpPr>
        <p:spPr>
          <a:xfrm>
            <a:off x="5484208" y="4772635"/>
            <a:ext cx="6430019"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5" name="Rectangle 2">
            <a:extLst>
              <a:ext uri="{FF2B5EF4-FFF2-40B4-BE49-F238E27FC236}">
                <a16:creationId xmlns:a16="http://schemas.microsoft.com/office/drawing/2014/main" id="{891575DF-3DBF-A254-15DF-134E922849E3}"/>
              </a:ext>
            </a:extLst>
          </p:cNvPr>
          <p:cNvSpPr/>
          <p:nvPr/>
        </p:nvSpPr>
        <p:spPr>
          <a:xfrm>
            <a:off x="7771679" y="2660208"/>
            <a:ext cx="1920006" cy="1872124"/>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左記同様</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18" name="ValueChainStarter">
            <a:extLst>
              <a:ext uri="{FF2B5EF4-FFF2-40B4-BE49-F238E27FC236}">
                <a16:creationId xmlns:a16="http://schemas.microsoft.com/office/drawing/2014/main" id="{C5CD40D4-47EA-DD5E-7DFB-5DF46E1EB186}"/>
              </a:ext>
            </a:extLst>
          </p:cNvPr>
          <p:cNvSpPr>
            <a:spLocks noChangeArrowheads="1"/>
          </p:cNvSpPr>
          <p:nvPr>
            <p:custDataLst>
              <p:tags r:id="rId4"/>
            </p:custDataLst>
          </p:nvPr>
        </p:nvSpPr>
        <p:spPr bwMode="gray">
          <a:xfrm>
            <a:off x="7670778"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a:t>
            </a:r>
            <a:r>
              <a:rPr lang="en-US" altLang="ja-JP" sz="1600" dirty="0">
                <a:solidFill>
                  <a:prstClr val="white"/>
                </a:solidFill>
                <a:latin typeface="Trebuchet MS" panose="020B0603020202020204" pitchFamily="34" charset="0"/>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a:t>
            </a:r>
          </a:p>
        </p:txBody>
      </p:sp>
      <p:sp>
        <p:nvSpPr>
          <p:cNvPr id="21" name="ValueChainStarter">
            <a:extLst>
              <a:ext uri="{FF2B5EF4-FFF2-40B4-BE49-F238E27FC236}">
                <a16:creationId xmlns:a16="http://schemas.microsoft.com/office/drawing/2014/main" id="{928C4ABC-75B7-E44D-ACAA-34AAE338126F}"/>
              </a:ext>
            </a:extLst>
          </p:cNvPr>
          <p:cNvSpPr>
            <a:spLocks noChangeArrowheads="1"/>
          </p:cNvSpPr>
          <p:nvPr>
            <p:custDataLst>
              <p:tags r:id="rId5"/>
            </p:custDataLst>
          </p:nvPr>
        </p:nvSpPr>
        <p:spPr bwMode="gray">
          <a:xfrm>
            <a:off x="9833568" y="1769047"/>
            <a:ext cx="2020907" cy="328319"/>
          </a:xfrm>
          <a:prstGeom prst="homePlate">
            <a:avLst>
              <a:gd name="adj" fmla="val 33279"/>
            </a:avLst>
          </a:prstGeom>
          <a:solidFill>
            <a:schemeClr val="accent1"/>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a:t>
            </a:r>
            <a:r>
              <a:rPr lang="en-US" altLang="ja-JP" sz="1600" dirty="0">
                <a:solidFill>
                  <a:prstClr val="white"/>
                </a:solidFill>
                <a:latin typeface="Trebuchet MS" panose="020B0603020202020204" pitchFamily="34" charset="0"/>
                <a:ea typeface="Meiryo UI" panose="020B0604030504040204" pitchFamily="50" charset="-128"/>
                <a:sym typeface="Trebuchet MS" panose="020B0603020202020204" pitchFamily="34" charset="0"/>
              </a:rPr>
              <a:t>X</a:t>
            </a: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a:t>
            </a:r>
          </a:p>
        </p:txBody>
      </p:sp>
      <p:sp>
        <p:nvSpPr>
          <p:cNvPr id="22" name="Rectangle 2">
            <a:extLst>
              <a:ext uri="{FF2B5EF4-FFF2-40B4-BE49-F238E27FC236}">
                <a16:creationId xmlns:a16="http://schemas.microsoft.com/office/drawing/2014/main" id="{61752A9F-D5DE-D7E0-6F1C-EAACF76A8AAA}"/>
              </a:ext>
            </a:extLst>
          </p:cNvPr>
          <p:cNvSpPr/>
          <p:nvPr/>
        </p:nvSpPr>
        <p:spPr>
          <a:xfrm>
            <a:off x="9893321" y="2660208"/>
            <a:ext cx="1920006" cy="1872124"/>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rPr>
              <a:t>左記同様</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endParaRPr>
          </a:p>
        </p:txBody>
      </p:sp>
      <p:sp>
        <p:nvSpPr>
          <p:cNvPr id="27" name="テキスト ボックス 26">
            <a:extLst>
              <a:ext uri="{FF2B5EF4-FFF2-40B4-BE49-F238E27FC236}">
                <a16:creationId xmlns:a16="http://schemas.microsoft.com/office/drawing/2014/main" id="{73E179E9-75C2-6D65-F185-8A040653C893}"/>
              </a:ext>
            </a:extLst>
          </p:cNvPr>
          <p:cNvSpPr txBox="1"/>
          <p:nvPr/>
        </p:nvSpPr>
        <p:spPr>
          <a:xfrm>
            <a:off x="597838" y="1650101"/>
            <a:ext cx="4351843" cy="2517861"/>
          </a:xfrm>
          <a:prstGeom prst="rect">
            <a:avLst/>
          </a:prstGeom>
          <a:noFill/>
          <a:ln w="12700" cap="rnd">
            <a:solidFill>
              <a:srgbClr val="FF8D36"/>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テキスト ボックス 27">
            <a:extLst>
              <a:ext uri="{FF2B5EF4-FFF2-40B4-BE49-F238E27FC236}">
                <a16:creationId xmlns:a16="http://schemas.microsoft.com/office/drawing/2014/main" id="{D7C16315-7C21-8CF0-876E-E16F43F147F8}"/>
              </a:ext>
            </a:extLst>
          </p:cNvPr>
          <p:cNvSpPr txBox="1"/>
          <p:nvPr/>
        </p:nvSpPr>
        <p:spPr>
          <a:xfrm>
            <a:off x="597838" y="1650101"/>
            <a:ext cx="4351843" cy="251786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 が目指す姿の場合</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高齢者の地域内移動の利便性を高めるオンデマンド交通網の構築</a:t>
            </a:r>
            <a:endPar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Maas</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構想の実現</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 が目指す姿の場合</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地域交通 </a:t>
            </a:r>
            <a:r>
              <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鉄道、バス、オンデマンド交通を連携した</a:t>
            </a:r>
            <a:r>
              <a:rPr kumimoji="1" lang="en-US" altLang="ja-JP" sz="1600" b="0" i="0" u="none" strike="noStrike" kern="1200" cap="none" spc="0" normalizeH="0" baseline="0" noProof="0" dirty="0" err="1">
                <a:ln>
                  <a:noFill/>
                </a:ln>
                <a:solidFill>
                  <a:srgbClr val="3EAD92"/>
                </a:solidFill>
                <a:effectLst/>
                <a:uLnTx/>
                <a:uFillTx/>
                <a:latin typeface="Trebuchet MS" panose="020B0603020202020204" pitchFamily="34" charset="0"/>
                <a:ea typeface="Meiryo UI" panose="020B0604030504040204" pitchFamily="50" charset="-128"/>
                <a:cs typeface="+mn-cs"/>
              </a:rPr>
              <a:t>MaaS</a:t>
            </a:r>
            <a:r>
              <a:rPr kumimoji="1" lang="ja-JP" altLang="en-US"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の実現</a:t>
            </a:r>
            <a:endParaRPr kumimoji="1" lang="en-US" altLang="ja-JP" sz="16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9" name="テキスト ボックス 28">
            <a:extLst>
              <a:ext uri="{FF2B5EF4-FFF2-40B4-BE49-F238E27FC236}">
                <a16:creationId xmlns:a16="http://schemas.microsoft.com/office/drawing/2014/main" id="{E3B92A87-C0E3-7AE9-F752-301D0695B011}"/>
              </a:ext>
            </a:extLst>
          </p:cNvPr>
          <p:cNvSpPr txBox="1"/>
          <p:nvPr/>
        </p:nvSpPr>
        <p:spPr>
          <a:xfrm>
            <a:off x="597838" y="4167962"/>
            <a:ext cx="4351843" cy="2357815"/>
          </a:xfrm>
          <a:prstGeom prst="rect">
            <a:avLst/>
          </a:prstGeom>
          <a:noFill/>
          <a:ln w="12700" cap="rnd">
            <a:solidFill>
              <a:srgbClr val="FF8D36"/>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0" name="吹き出し: 角を丸めた四角形 11">
            <a:extLst>
              <a:ext uri="{FF2B5EF4-FFF2-40B4-BE49-F238E27FC236}">
                <a16:creationId xmlns:a16="http://schemas.microsoft.com/office/drawing/2014/main" id="{49159CA0-72F5-9384-9D19-311E68553066}"/>
              </a:ext>
            </a:extLst>
          </p:cNvPr>
          <p:cNvSpPr/>
          <p:nvPr/>
        </p:nvSpPr>
        <p:spPr>
          <a:xfrm>
            <a:off x="2780142" y="3201950"/>
            <a:ext cx="2055513" cy="966012"/>
          </a:xfrm>
          <a:prstGeom prst="wedgeRectCallout">
            <a:avLst>
              <a:gd name="adj1" fmla="val -59654"/>
              <a:gd name="adj2" fmla="val -40844"/>
            </a:avLst>
          </a:prstGeom>
          <a:solidFill>
            <a:srgbClr val="EEE89A"/>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目指す姿を言葉で表現したものを記載すること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1" name="Rectangle 2">
            <a:extLst>
              <a:ext uri="{FF2B5EF4-FFF2-40B4-BE49-F238E27FC236}">
                <a16:creationId xmlns:a16="http://schemas.microsoft.com/office/drawing/2014/main" id="{72C1A598-914F-43FF-DE35-4040E24E7AD3}"/>
              </a:ext>
            </a:extLst>
          </p:cNvPr>
          <p:cNvSpPr/>
          <p:nvPr/>
        </p:nvSpPr>
        <p:spPr>
          <a:xfrm>
            <a:off x="674908" y="4411121"/>
            <a:ext cx="4210468" cy="1951340"/>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視覚的にイメージできる図等を必要に応じて挿入すること</a:t>
            </a:r>
            <a:r>
              <a:rPr kumimoji="1" lang="en-US" altLang="ja-JP" sz="1400" dirty="0">
                <a:solidFill>
                  <a:srgbClr val="575757"/>
                </a:solidFill>
                <a:latin typeface="Trebuchet MS" panose="020B0603020202020204" pitchFamily="34" charset="0"/>
                <a:ea typeface="Meiryo UI" panose="020B0604030504040204" pitchFamily="50" charset="-128"/>
              </a:rPr>
              <a:t>※</a:t>
            </a:r>
            <a:r>
              <a:rPr kumimoji="1" lang="ja-JP" altLang="en-US" sz="1400" dirty="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課題が解決された</a:t>
            </a:r>
            <a:r>
              <a:rPr kumimoji="1" lang="ja-JP" altLang="en-US" sz="1400" kern="0" dirty="0">
                <a:solidFill>
                  <a:srgbClr val="575757"/>
                </a:solidFill>
                <a:latin typeface="Trebuchet MS" panose="020B0603020202020204" pitchFamily="34" charset="0"/>
                <a:ea typeface="Meiryo UI" panose="020B0604030504040204" pitchFamily="50" charset="-128"/>
              </a:rPr>
              <a:t>状態</a:t>
            </a:r>
            <a:b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受益者、ステークホルダーの状況</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ソリューションの展開状況 </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実装後</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その後のフェーズも含めたもの</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a:p>
            <a:pPr marL="393750" marR="0" lvl="1" indent="-285750" algn="l" defTabSz="914400" rtl="0" eaLnBrk="1" fontAlgn="auto" latinLnBrk="0" hangingPunct="1">
              <a:lnSpc>
                <a:spcPct val="100000"/>
              </a:lnSpc>
              <a:spcBef>
                <a:spcPts val="0"/>
              </a:spcBef>
              <a:spcAft>
                <a:spcPts val="0"/>
              </a:spcAft>
              <a:buClr>
                <a:srgbClr val="FE9341"/>
              </a:buClr>
              <a:buSzTx/>
              <a:buFont typeface="Arial" panose="020B0604020202020204" pitchFamily="34" charset="0"/>
              <a:buChar char="•"/>
              <a:tabLst/>
              <a:defRPr/>
            </a:pP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4" name="テキスト ボックス 33">
            <a:extLst>
              <a:ext uri="{FF2B5EF4-FFF2-40B4-BE49-F238E27FC236}">
                <a16:creationId xmlns:a16="http://schemas.microsoft.com/office/drawing/2014/main" id="{CAA536B9-4FDF-10F0-2507-6D8EA752B2CB}"/>
              </a:ext>
            </a:extLst>
          </p:cNvPr>
          <p:cNvSpPr txBox="1"/>
          <p:nvPr/>
        </p:nvSpPr>
        <p:spPr>
          <a:xfrm>
            <a:off x="597838" y="1299217"/>
            <a:ext cx="4351843"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dirty="0"/>
              <a:t>目指す姿</a:t>
            </a:r>
            <a:endParaRPr lang="en-US" altLang="ja-JP" dirty="0"/>
          </a:p>
        </p:txBody>
      </p:sp>
      <p:sp>
        <p:nvSpPr>
          <p:cNvPr id="37" name="テキスト ボックス 36">
            <a:extLst>
              <a:ext uri="{FF2B5EF4-FFF2-40B4-BE49-F238E27FC236}">
                <a16:creationId xmlns:a16="http://schemas.microsoft.com/office/drawing/2014/main" id="{C247B1ED-6C6F-95A8-936B-C3D5797AA22E}"/>
              </a:ext>
            </a:extLst>
          </p:cNvPr>
          <p:cNvSpPr txBox="1"/>
          <p:nvPr/>
        </p:nvSpPr>
        <p:spPr>
          <a:xfrm>
            <a:off x="5449825" y="1299217"/>
            <a:ext cx="6464402" cy="376373"/>
          </a:xfrm>
          <a:prstGeom prst="rect">
            <a:avLst/>
          </a:prstGeom>
          <a:solidFill>
            <a:srgbClr val="FF8222"/>
          </a:solidFill>
          <a:ln>
            <a:solidFill>
              <a:schemeClr val="tx2"/>
            </a:solidFill>
          </a:ln>
        </p:spPr>
        <p:txBody>
          <a:bodyPr spcFirstLastPara="1" wrap="square" lIns="36000" tIns="36000" rIns="36000" bIns="36000" anchor="ctr" anchorCtr="0">
            <a:noAutofit/>
          </a:bodyPr>
          <a:lstStyle>
            <a:defPPr>
              <a:defRPr lang="en-US"/>
            </a:defPPr>
            <a:lvl1pPr>
              <a:lnSpc>
                <a:spcPct val="90000"/>
              </a:lnSpc>
              <a:buClr>
                <a:srgbClr val="FFFFFF"/>
              </a:buClr>
              <a:buSzPts val="1600"/>
              <a:buFont typeface="Trebuchet MS" panose="020B0603020202020204" pitchFamily="34" charset="0"/>
              <a:defRPr sz="1600" b="0" i="0" normalizeH="0" baseline="0">
                <a:ln>
                  <a:noFill/>
                </a:ln>
                <a:solidFill>
                  <a:srgbClr val="FFFFFF"/>
                </a:solidFill>
                <a:effectLst/>
                <a:uLnTx/>
                <a:uFillTx/>
                <a:latin typeface="Trebuchet MS" panose="020B0603020202020204" pitchFamily="34" charset="0"/>
                <a:ea typeface="Meiryo UI" panose="020B0604030504040204" pitchFamily="50" charset="-128"/>
                <a:cs typeface="Trebuchet M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dirty="0"/>
              <a:t>目指す姿に向けた実現ステップ</a:t>
            </a:r>
            <a:endParaRPr lang="en-US" altLang="ja-JP" dirty="0"/>
          </a:p>
        </p:txBody>
      </p:sp>
      <p:sp>
        <p:nvSpPr>
          <p:cNvPr id="4" name="Rectangle 2">
            <a:extLst>
              <a:ext uri="{FF2B5EF4-FFF2-40B4-BE49-F238E27FC236}">
                <a16:creationId xmlns:a16="http://schemas.microsoft.com/office/drawing/2014/main" id="{9B037A48-0FE8-CB25-F6EC-6F7A1459D7BE}"/>
              </a:ext>
            </a:extLst>
          </p:cNvPr>
          <p:cNvSpPr/>
          <p:nvPr/>
        </p:nvSpPr>
        <p:spPr>
          <a:xfrm>
            <a:off x="8503446" y="1372922"/>
            <a:ext cx="2660245" cy="300028"/>
          </a:xfrm>
          <a:prstGeom prst="wedgeRectCallout">
            <a:avLst>
              <a:gd name="adj1" fmla="val -22597"/>
              <a:gd name="adj2" fmla="val 105840"/>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059F158A-2456-79CC-E85E-1C100BE92EAA}"/>
              </a:ext>
            </a:extLst>
          </p:cNvPr>
          <p:cNvSpPr/>
          <p:nvPr/>
        </p:nvSpPr>
        <p:spPr>
          <a:xfrm>
            <a:off x="8503445" y="1372922"/>
            <a:ext cx="2660245" cy="300028"/>
          </a:xfrm>
          <a:prstGeom prst="wedgeRectCallout">
            <a:avLst>
              <a:gd name="adj1" fmla="val 36814"/>
              <a:gd name="adj2" fmla="val 9353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該当する年度を記載すること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Rectangle 217">
            <a:extLst>
              <a:ext uri="{FF2B5EF4-FFF2-40B4-BE49-F238E27FC236}">
                <a16:creationId xmlns:a16="http://schemas.microsoft.com/office/drawing/2014/main" id="{73ABA819-821C-B067-BF5F-69C5E6436603}"/>
              </a:ext>
            </a:extLst>
          </p:cNvPr>
          <p:cNvSpPr/>
          <p:nvPr/>
        </p:nvSpPr>
        <p:spPr>
          <a:xfrm>
            <a:off x="639144" y="45429"/>
            <a:ext cx="5761656"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9666752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3" name="think-cell スライド" r:id="rId8" imgW="395" imgH="396" progId="TCLayout.ActiveDocument.1">
                  <p:embed/>
                </p:oleObj>
              </mc:Choice>
              <mc:Fallback>
                <p:oleObj name="think-cell スライド" r:id="rId8"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3" name="Rectangle 25">
            <a:extLst>
              <a:ext uri="{FF2B5EF4-FFF2-40B4-BE49-F238E27FC236}">
                <a16:creationId xmlns:a16="http://schemas.microsoft.com/office/drawing/2014/main" id="{FE3667CE-A68B-B375-8603-64BAF117E64F}"/>
              </a:ext>
            </a:extLst>
          </p:cNvPr>
          <p:cNvSpPr/>
          <p:nvPr/>
        </p:nvSpPr>
        <p:spPr>
          <a:xfrm>
            <a:off x="3369258" y="2397760"/>
            <a:ext cx="8194091" cy="3939540"/>
          </a:xfrm>
          <a:prstGeom prst="rect">
            <a:avLst/>
          </a:prstGeom>
          <a:solidFill>
            <a:srgbClr val="F2F2F2"/>
          </a:solidFill>
          <a:ln w="3175" cap="flat" cmpd="sng" algn="ctr">
            <a:noFill/>
            <a:prstDash val="solid"/>
          </a:ln>
          <a:effectLst/>
          <a:extLst>
            <a:ext uri="{91240B29-F687-4F45-9708-019B960494DF}">
              <a14:hiddenLine xmlns:a14="http://schemas.microsoft.com/office/drawing/2010/main" w="3175" cap="flat" cmpd="sng" algn="ctr">
                <a:solidFill>
                  <a:srgbClr val="FF8222"/>
                </a:solidFill>
                <a:prstDash val="solid"/>
              </a14:hiddenLine>
            </a:ext>
          </a:ex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chemeClr val="tx1"/>
                </a:solidFill>
                <a:latin typeface="Trebuchet MS" panose="020B0603020202020204" pitchFamily="34" charset="0"/>
                <a:ea typeface="Meiryo UI" panose="020B0604030504040204" pitchFamily="50" charset="-128"/>
              </a:rPr>
              <a:t>a. </a:t>
            </a:r>
            <a:r>
              <a:rPr kumimoji="1" lang="ja-JP" altLang="en-US" sz="16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5" name="Rectangle 2">
            <a:extLst>
              <a:ext uri="{FF2B5EF4-FFF2-40B4-BE49-F238E27FC236}">
                <a16:creationId xmlns:a16="http://schemas.microsoft.com/office/drawing/2014/main" id="{D14FAB29-6901-62F1-826A-810BC8F96603}"/>
              </a:ext>
            </a:extLst>
          </p:cNvPr>
          <p:cNvSpPr/>
          <p:nvPr/>
        </p:nvSpPr>
        <p:spPr>
          <a:xfrm>
            <a:off x="4582160" y="-10160"/>
            <a:ext cx="7609840" cy="1119076"/>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目指す姿の実現に向け、定量</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定性の成果 </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指標間で因果関係のつながりを整理。</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アウトカムは可能な限り、定量的に測定できるものを記載すること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中間アウトカム</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最終的なゴールに論理的につながる中間的な成果指標</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最終アウトカム</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最終的なゴールとして期待される成果指標</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1" name="Textfeld 1">
            <a:extLst>
              <a:ext uri="{FF2B5EF4-FFF2-40B4-BE49-F238E27FC236}">
                <a16:creationId xmlns:a16="http://schemas.microsoft.com/office/drawing/2014/main" id="{1B60959A-1C83-C329-708E-93D3B12ACF15}"/>
              </a:ext>
            </a:extLst>
          </p:cNvPr>
          <p:cNvSpPr txBox="1"/>
          <p:nvPr>
            <p:custDataLst>
              <p:tags r:id="rId3"/>
            </p:custDataLst>
          </p:nvPr>
        </p:nvSpPr>
        <p:spPr>
          <a:xfrm>
            <a:off x="597838" y="2103458"/>
            <a:ext cx="258310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最終アウトカム</a:t>
            </a:r>
          </a:p>
        </p:txBody>
      </p:sp>
      <p:cxnSp>
        <p:nvCxnSpPr>
          <p:cNvPr id="175" name="Straight Arrow Connector 5">
            <a:extLst>
              <a:ext uri="{FF2B5EF4-FFF2-40B4-BE49-F238E27FC236}">
                <a16:creationId xmlns:a16="http://schemas.microsoft.com/office/drawing/2014/main" id="{B28BFD89-8D9B-0E02-885D-FA8978C3E799}"/>
              </a:ext>
            </a:extLst>
          </p:cNvPr>
          <p:cNvCxnSpPr>
            <a:cxnSpLocks/>
            <a:stCxn id="25" idx="1"/>
            <a:endCxn id="29" idx="3"/>
          </p:cNvCxnSpPr>
          <p:nvPr/>
        </p:nvCxnSpPr>
        <p:spPr>
          <a:xfrm rot="10800000">
            <a:off x="2879596" y="3001281"/>
            <a:ext cx="780510" cy="276754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77" name="Straight Arrow Connector 5">
            <a:extLst>
              <a:ext uri="{FF2B5EF4-FFF2-40B4-BE49-F238E27FC236}">
                <a16:creationId xmlns:a16="http://schemas.microsoft.com/office/drawing/2014/main" id="{D0CCC227-71C1-7358-337E-6FC0A35A1DA3}"/>
              </a:ext>
            </a:extLst>
          </p:cNvPr>
          <p:cNvCxnSpPr>
            <a:cxnSpLocks/>
            <a:stCxn id="19" idx="1"/>
            <a:endCxn id="29" idx="3"/>
          </p:cNvCxnSpPr>
          <p:nvPr>
            <p:custDataLst>
              <p:tags r:id="rId4"/>
            </p:custDataLst>
          </p:nvPr>
        </p:nvCxnSpPr>
        <p:spPr>
          <a:xfrm rot="10800000">
            <a:off x="2879596" y="3001282"/>
            <a:ext cx="780510" cy="922513"/>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sp>
        <p:nvSpPr>
          <p:cNvPr id="14" name="テキスト ボックス 42">
            <a:extLst>
              <a:ext uri="{FF2B5EF4-FFF2-40B4-BE49-F238E27FC236}">
                <a16:creationId xmlns:a16="http://schemas.microsoft.com/office/drawing/2014/main" id="{AC00567B-4B15-38DA-5234-1C9AC8BADD7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0" name="Rectangle 25">
            <a:extLst>
              <a:ext uri="{FF2B5EF4-FFF2-40B4-BE49-F238E27FC236}">
                <a16:creationId xmlns:a16="http://schemas.microsoft.com/office/drawing/2014/main" id="{DD2E1470-B26E-C195-A014-E62F0C905ACD}"/>
              </a:ext>
            </a:extLst>
          </p:cNvPr>
          <p:cNvSpPr/>
          <p:nvPr/>
        </p:nvSpPr>
        <p:spPr>
          <a:xfrm>
            <a:off x="597838" y="2397760"/>
            <a:ext cx="2583100" cy="3939540"/>
          </a:xfrm>
          <a:prstGeom prst="rect">
            <a:avLst/>
          </a:prstGeom>
          <a:solidFill>
            <a:srgbClr val="F2F2F2"/>
          </a:solidFill>
          <a:ln w="3175" cap="flat" cmpd="sng" algn="ctr">
            <a:noFill/>
            <a:prstDash val="solid"/>
          </a:ln>
          <a:effectLst/>
          <a:extLst>
            <a:ext uri="{91240B29-F687-4F45-9708-019B960494DF}">
              <a14:hiddenLine xmlns:a14="http://schemas.microsoft.com/office/drawing/2010/main" w="3175" cap="flat" cmpd="sng" algn="ctr">
                <a:solidFill>
                  <a:srgbClr val="FF8222"/>
                </a:solidFill>
                <a:prstDash val="solid"/>
              </a14:hiddenLine>
            </a:ext>
          </a:extLst>
        </p:spPr>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9" name="正方形/長方形 31">
            <a:extLst>
              <a:ext uri="{FF2B5EF4-FFF2-40B4-BE49-F238E27FC236}">
                <a16:creationId xmlns:a16="http://schemas.microsoft.com/office/drawing/2014/main" id="{6EE1EC5B-24A0-1D80-8D15-3886B07D5098}"/>
              </a:ext>
            </a:extLst>
          </p:cNvPr>
          <p:cNvSpPr/>
          <p:nvPr/>
        </p:nvSpPr>
        <p:spPr>
          <a:xfrm>
            <a:off x="891852" y="2641281"/>
            <a:ext cx="1987744"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Rectangle 2">
            <a:extLst>
              <a:ext uri="{FF2B5EF4-FFF2-40B4-BE49-F238E27FC236}">
                <a16:creationId xmlns:a16="http://schemas.microsoft.com/office/drawing/2014/main" id="{03F4B713-1920-B125-349D-DA24413E25A7}"/>
              </a:ext>
            </a:extLst>
          </p:cNvPr>
          <p:cNvSpPr/>
          <p:nvPr/>
        </p:nvSpPr>
        <p:spPr>
          <a:xfrm>
            <a:off x="714801" y="3462587"/>
            <a:ext cx="2349175" cy="1023717"/>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最終アウトカムは、以下項目も参考として、可能な限り定量化可能なものを記載すること</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Oval 20">
            <a:extLst>
              <a:ext uri="{FF2B5EF4-FFF2-40B4-BE49-F238E27FC236}">
                <a16:creationId xmlns:a16="http://schemas.microsoft.com/office/drawing/2014/main" id="{06E7FD03-5ABF-E6E8-D066-6D40F9AFB95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2</a:t>
            </a:r>
          </a:p>
        </p:txBody>
      </p:sp>
      <p:cxnSp>
        <p:nvCxnSpPr>
          <p:cNvPr id="58" name="Straight Arrow Connector 18">
            <a:extLst>
              <a:ext uri="{FF2B5EF4-FFF2-40B4-BE49-F238E27FC236}">
                <a16:creationId xmlns:a16="http://schemas.microsoft.com/office/drawing/2014/main" id="{ED142FC1-61A3-1ABB-0A9C-15BACDE54609}"/>
              </a:ext>
            </a:extLst>
          </p:cNvPr>
          <p:cNvCxnSpPr>
            <a:cxnSpLocks/>
            <a:stCxn id="20" idx="1"/>
            <a:endCxn id="29" idx="3"/>
          </p:cNvCxnSpPr>
          <p:nvPr/>
        </p:nvCxnSpPr>
        <p:spPr>
          <a:xfrm flipH="1">
            <a:off x="2879596" y="3001281"/>
            <a:ext cx="780510"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54" name="Textfeld 1">
            <a:extLst>
              <a:ext uri="{FF2B5EF4-FFF2-40B4-BE49-F238E27FC236}">
                <a16:creationId xmlns:a16="http://schemas.microsoft.com/office/drawing/2014/main" id="{DE553D96-F6C7-F1DD-6445-7B966577D47B}"/>
              </a:ext>
            </a:extLst>
          </p:cNvPr>
          <p:cNvSpPr txBox="1"/>
          <p:nvPr>
            <p:custDataLst>
              <p:tags r:id="rId5"/>
            </p:custDataLst>
          </p:nvPr>
        </p:nvSpPr>
        <p:spPr>
          <a:xfrm>
            <a:off x="3369259" y="2103458"/>
            <a:ext cx="8194090"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中間アウトカム</a:t>
            </a:r>
          </a:p>
        </p:txBody>
      </p:sp>
      <p:cxnSp>
        <p:nvCxnSpPr>
          <p:cNvPr id="21" name="Straight Arrow Connector 80">
            <a:extLst>
              <a:ext uri="{FF2B5EF4-FFF2-40B4-BE49-F238E27FC236}">
                <a16:creationId xmlns:a16="http://schemas.microsoft.com/office/drawing/2014/main" id="{F706651A-D41C-2312-E531-EFACC33BCBDF}"/>
              </a:ext>
            </a:extLst>
          </p:cNvPr>
          <p:cNvCxnSpPr>
            <a:cxnSpLocks/>
            <a:stCxn id="22" idx="1"/>
          </p:cNvCxnSpPr>
          <p:nvPr/>
        </p:nvCxnSpPr>
        <p:spPr>
          <a:xfrm flipH="1">
            <a:off x="5731458" y="3001281"/>
            <a:ext cx="714507"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4" name="Straight Arrow Connector 18">
            <a:extLst>
              <a:ext uri="{FF2B5EF4-FFF2-40B4-BE49-F238E27FC236}">
                <a16:creationId xmlns:a16="http://schemas.microsoft.com/office/drawing/2014/main" id="{54A983E0-1339-09EE-67F4-DC299074C1E6}"/>
              </a:ext>
            </a:extLst>
          </p:cNvPr>
          <p:cNvCxnSpPr>
            <a:cxnSpLocks/>
            <a:stCxn id="23" idx="1"/>
            <a:endCxn id="19" idx="3"/>
          </p:cNvCxnSpPr>
          <p:nvPr/>
        </p:nvCxnSpPr>
        <p:spPr>
          <a:xfrm flipH="1">
            <a:off x="5714075" y="3923794"/>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57" name="Straight Arrow Connector 18">
            <a:extLst>
              <a:ext uri="{FF2B5EF4-FFF2-40B4-BE49-F238E27FC236}">
                <a16:creationId xmlns:a16="http://schemas.microsoft.com/office/drawing/2014/main" id="{15C977BC-2FB9-F2EE-9652-64EF87C82007}"/>
              </a:ext>
            </a:extLst>
          </p:cNvPr>
          <p:cNvCxnSpPr>
            <a:cxnSpLocks/>
            <a:stCxn id="46" idx="1"/>
            <a:endCxn id="25" idx="3"/>
          </p:cNvCxnSpPr>
          <p:nvPr/>
        </p:nvCxnSpPr>
        <p:spPr>
          <a:xfrm flipH="1">
            <a:off x="5714075" y="5768821"/>
            <a:ext cx="731890"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17" name="Straight Arrow Connector 80">
            <a:extLst>
              <a:ext uri="{FF2B5EF4-FFF2-40B4-BE49-F238E27FC236}">
                <a16:creationId xmlns:a16="http://schemas.microsoft.com/office/drawing/2014/main" id="{614106F5-A293-C976-F6BE-2E3635CD4C7C}"/>
              </a:ext>
            </a:extLst>
          </p:cNvPr>
          <p:cNvCxnSpPr>
            <a:cxnSpLocks/>
          </p:cNvCxnSpPr>
          <p:nvPr/>
        </p:nvCxnSpPr>
        <p:spPr>
          <a:xfrm flipH="1">
            <a:off x="8499934" y="3001281"/>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18" name="Straight Arrow Connector 18">
            <a:extLst>
              <a:ext uri="{FF2B5EF4-FFF2-40B4-BE49-F238E27FC236}">
                <a16:creationId xmlns:a16="http://schemas.microsoft.com/office/drawing/2014/main" id="{A60F27A4-1F8D-EA42-B32C-A1E11D4F66F5}"/>
              </a:ext>
            </a:extLst>
          </p:cNvPr>
          <p:cNvCxnSpPr>
            <a:cxnSpLocks/>
          </p:cNvCxnSpPr>
          <p:nvPr/>
        </p:nvCxnSpPr>
        <p:spPr>
          <a:xfrm flipH="1">
            <a:off x="8499934" y="3923794"/>
            <a:ext cx="806764"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219" name="Straight Arrow Connector 18">
            <a:extLst>
              <a:ext uri="{FF2B5EF4-FFF2-40B4-BE49-F238E27FC236}">
                <a16:creationId xmlns:a16="http://schemas.microsoft.com/office/drawing/2014/main" id="{7A7170A5-2B52-030E-9EFA-EBC92868CF76}"/>
              </a:ext>
            </a:extLst>
          </p:cNvPr>
          <p:cNvCxnSpPr>
            <a:cxnSpLocks/>
          </p:cNvCxnSpPr>
          <p:nvPr/>
        </p:nvCxnSpPr>
        <p:spPr>
          <a:xfrm flipH="1">
            <a:off x="8499934" y="5768821"/>
            <a:ext cx="80676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9" name="正方形/長方形 31">
            <a:extLst>
              <a:ext uri="{FF2B5EF4-FFF2-40B4-BE49-F238E27FC236}">
                <a16:creationId xmlns:a16="http://schemas.microsoft.com/office/drawing/2014/main" id="{D4A518C2-0093-AD88-97DC-75A3441476B0}"/>
              </a:ext>
            </a:extLst>
          </p:cNvPr>
          <p:cNvSpPr/>
          <p:nvPr/>
        </p:nvSpPr>
        <p:spPr>
          <a:xfrm>
            <a:off x="3660106" y="3563794"/>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地域内交通への満足度</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31">
            <a:extLst>
              <a:ext uri="{FF2B5EF4-FFF2-40B4-BE49-F238E27FC236}">
                <a16:creationId xmlns:a16="http://schemas.microsoft.com/office/drawing/2014/main" id="{28981769-6C4B-D967-142C-D7B4B632D0C0}"/>
              </a:ext>
            </a:extLst>
          </p:cNvPr>
          <p:cNvSpPr/>
          <p:nvPr/>
        </p:nvSpPr>
        <p:spPr>
          <a:xfrm>
            <a:off x="3660106"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高齢者の健康寿命</a:t>
            </a:r>
            <a: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31">
            <a:extLst>
              <a:ext uri="{FF2B5EF4-FFF2-40B4-BE49-F238E27FC236}">
                <a16:creationId xmlns:a16="http://schemas.microsoft.com/office/drawing/2014/main" id="{3710CD10-4983-EDB1-4523-BDDBC3773141}"/>
              </a:ext>
            </a:extLst>
          </p:cNvPr>
          <p:cNvSpPr/>
          <p:nvPr/>
        </p:nvSpPr>
        <p:spPr>
          <a:xfrm>
            <a:off x="3660106"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nvGrpSpPr>
          <p:cNvPr id="63" name="Group 62">
            <a:extLst>
              <a:ext uri="{FF2B5EF4-FFF2-40B4-BE49-F238E27FC236}">
                <a16:creationId xmlns:a16="http://schemas.microsoft.com/office/drawing/2014/main" id="{3A10FD5D-90CF-979D-5B1E-11087E1D7034}"/>
              </a:ext>
            </a:extLst>
          </p:cNvPr>
          <p:cNvGrpSpPr/>
          <p:nvPr/>
        </p:nvGrpSpPr>
        <p:grpSpPr>
          <a:xfrm>
            <a:off x="6445965" y="2641281"/>
            <a:ext cx="2053969" cy="3487540"/>
            <a:chOff x="6293981" y="2641281"/>
            <a:chExt cx="2053969" cy="3487540"/>
          </a:xfrm>
        </p:grpSpPr>
        <p:sp>
          <p:nvSpPr>
            <p:cNvPr id="22" name="正方形/長方形 31">
              <a:extLst>
                <a:ext uri="{FF2B5EF4-FFF2-40B4-BE49-F238E27FC236}">
                  <a16:creationId xmlns:a16="http://schemas.microsoft.com/office/drawing/2014/main" id="{70CB0611-7DA1-769B-C12E-8FB420F6C6D5}"/>
                </a:ext>
              </a:extLst>
            </p:cNvPr>
            <p:cNvSpPr/>
            <p:nvPr/>
          </p:nvSpPr>
          <p:spPr>
            <a:xfrm>
              <a:off x="6293981" y="2641281"/>
              <a:ext cx="2053969" cy="720000"/>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外出困難な</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23" name="正方形/長方形 31">
              <a:extLst>
                <a:ext uri="{FF2B5EF4-FFF2-40B4-BE49-F238E27FC236}">
                  <a16:creationId xmlns:a16="http://schemas.microsoft.com/office/drawing/2014/main" id="{115CC2A0-FC7B-3DEC-D2C0-58FD29FF1E25}"/>
                </a:ext>
              </a:extLst>
            </p:cNvPr>
            <p:cNvSpPr/>
            <p:nvPr/>
          </p:nvSpPr>
          <p:spPr>
            <a:xfrm>
              <a:off x="6293981" y="3563794"/>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46" name="正方形/長方形 31">
              <a:extLst>
                <a:ext uri="{FF2B5EF4-FFF2-40B4-BE49-F238E27FC236}">
                  <a16:creationId xmlns:a16="http://schemas.microsoft.com/office/drawing/2014/main" id="{E0FF24EB-8F74-0B56-AC8D-E83A74322EC4}"/>
                </a:ext>
              </a:extLst>
            </p:cNvPr>
            <p:cNvSpPr/>
            <p:nvPr/>
          </p:nvSpPr>
          <p:spPr>
            <a:xfrm>
              <a:off x="6293981"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36" name="正方形/長方形 31">
              <a:extLst>
                <a:ext uri="{FF2B5EF4-FFF2-40B4-BE49-F238E27FC236}">
                  <a16:creationId xmlns:a16="http://schemas.microsoft.com/office/drawing/2014/main" id="{8795AC3B-A50E-C849-A9E2-7340FAAAED5A}"/>
                </a:ext>
              </a:extLst>
            </p:cNvPr>
            <p:cNvSpPr/>
            <p:nvPr/>
          </p:nvSpPr>
          <p:spPr>
            <a:xfrm>
              <a:off x="6293981" y="4486307"/>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grpSp>
        <p:nvGrpSpPr>
          <p:cNvPr id="128" name="Group 127">
            <a:extLst>
              <a:ext uri="{FF2B5EF4-FFF2-40B4-BE49-F238E27FC236}">
                <a16:creationId xmlns:a16="http://schemas.microsoft.com/office/drawing/2014/main" id="{9CA77FDC-698B-A856-1D92-A45DE19A752E}"/>
              </a:ext>
            </a:extLst>
          </p:cNvPr>
          <p:cNvGrpSpPr/>
          <p:nvPr/>
        </p:nvGrpSpPr>
        <p:grpSpPr>
          <a:xfrm>
            <a:off x="9231824" y="2641281"/>
            <a:ext cx="2053969" cy="3487540"/>
            <a:chOff x="9290240" y="2641281"/>
            <a:chExt cx="2053969" cy="3487540"/>
          </a:xfrm>
        </p:grpSpPr>
        <p:sp>
          <p:nvSpPr>
            <p:cNvPr id="173" name="正方形/長方形 31">
              <a:extLst>
                <a:ext uri="{FF2B5EF4-FFF2-40B4-BE49-F238E27FC236}">
                  <a16:creationId xmlns:a16="http://schemas.microsoft.com/office/drawing/2014/main" id="{F15DA66F-8B6C-92DE-DE53-D89E87670AB0}"/>
                </a:ext>
              </a:extLst>
            </p:cNvPr>
            <p:cNvSpPr/>
            <p:nvPr/>
          </p:nvSpPr>
          <p:spPr>
            <a:xfrm>
              <a:off x="9290240" y="2641281"/>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高齢者のオンデマンドバス</a:t>
              </a:r>
              <a:br>
                <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数</a:t>
              </a:r>
              <a:endParaRPr kumimoji="1" lang="en-US" altLang="ja-JP" sz="1400" b="0" i="0" u="none" strike="noStrike" kern="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72" name="正方形/長方形 31">
              <a:extLst>
                <a:ext uri="{FF2B5EF4-FFF2-40B4-BE49-F238E27FC236}">
                  <a16:creationId xmlns:a16="http://schemas.microsoft.com/office/drawing/2014/main" id="{F47ABD20-096E-6B46-6849-4A02F35C7051}"/>
                </a:ext>
              </a:extLst>
            </p:cNvPr>
            <p:cNvSpPr/>
            <p:nvPr/>
          </p:nvSpPr>
          <p:spPr>
            <a:xfrm>
              <a:off x="9290240" y="3563794"/>
              <a:ext cx="2053969" cy="720000"/>
            </a:xfrm>
            <a:prstGeom prst="rect">
              <a:avLst/>
            </a:prstGeom>
            <a:solidFill>
              <a:srgbClr val="FFFFFF"/>
            </a:solidFill>
            <a:ln w="28575" cap="rnd" cmpd="sng" algn="ctr">
              <a:solidFill>
                <a:srgbClr val="959595"/>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174" name="正方形/長方形 31">
              <a:extLst>
                <a:ext uri="{FF2B5EF4-FFF2-40B4-BE49-F238E27FC236}">
                  <a16:creationId xmlns:a16="http://schemas.microsoft.com/office/drawing/2014/main" id="{51E11FB2-B34F-9DD2-098F-24BB7497C942}"/>
                </a:ext>
              </a:extLst>
            </p:cNvPr>
            <p:cNvSpPr/>
            <p:nvPr/>
          </p:nvSpPr>
          <p:spPr>
            <a:xfrm>
              <a:off x="9290240" y="5408821"/>
              <a:ext cx="2053969" cy="720000"/>
            </a:xfrm>
            <a:prstGeom prst="rect">
              <a:avLst/>
            </a:prstGeom>
            <a:solidFill>
              <a:srgbClr val="FFFFFF"/>
            </a:solidFill>
            <a:ln w="285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sp>
          <p:nvSpPr>
            <p:cNvPr id="38" name="正方形/長方形 31">
              <a:extLst>
                <a:ext uri="{FF2B5EF4-FFF2-40B4-BE49-F238E27FC236}">
                  <a16:creationId xmlns:a16="http://schemas.microsoft.com/office/drawing/2014/main" id="{ACCF432E-BB6A-C105-9663-9C30B9BB8C47}"/>
                </a:ext>
              </a:extLst>
            </p:cNvPr>
            <p:cNvSpPr/>
            <p:nvPr/>
          </p:nvSpPr>
          <p:spPr>
            <a:xfrm>
              <a:off x="9290240" y="4486307"/>
              <a:ext cx="2053969" cy="720000"/>
            </a:xfrm>
            <a:prstGeom prst="rect">
              <a:avLst/>
            </a:prstGeom>
            <a:solidFill>
              <a:srgbClr val="FFFFFF"/>
            </a:solidFill>
            <a:ln w="28575" cap="rnd" cmpd="sng" algn="ctr">
              <a:solidFill>
                <a:schemeClr val="accent6">
                  <a:lumMod val="60000"/>
                  <a:lumOff val="40000"/>
                </a:schemeClr>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p>
          </p:txBody>
        </p:sp>
      </p:grpSp>
      <p:cxnSp>
        <p:nvCxnSpPr>
          <p:cNvPr id="39" name="Straight Arrow Connector 18">
            <a:extLst>
              <a:ext uri="{FF2B5EF4-FFF2-40B4-BE49-F238E27FC236}">
                <a16:creationId xmlns:a16="http://schemas.microsoft.com/office/drawing/2014/main" id="{92C9FBB2-6574-2122-4422-D68F27735956}"/>
              </a:ext>
            </a:extLst>
          </p:cNvPr>
          <p:cNvCxnSpPr>
            <a:cxnSpLocks/>
          </p:cNvCxnSpPr>
          <p:nvPr/>
        </p:nvCxnSpPr>
        <p:spPr>
          <a:xfrm flipH="1">
            <a:off x="8499934" y="4846307"/>
            <a:ext cx="731891"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40" name="Straight Arrow Connector 18">
            <a:extLst>
              <a:ext uri="{FF2B5EF4-FFF2-40B4-BE49-F238E27FC236}">
                <a16:creationId xmlns:a16="http://schemas.microsoft.com/office/drawing/2014/main" id="{279329D1-E596-3FF7-5F3A-9842DD6529BF}"/>
              </a:ext>
            </a:extLst>
          </p:cNvPr>
          <p:cNvCxnSpPr>
            <a:cxnSpLocks/>
            <a:stCxn id="36" idx="1"/>
            <a:endCxn id="19" idx="3"/>
          </p:cNvCxnSpPr>
          <p:nvPr/>
        </p:nvCxnSpPr>
        <p:spPr>
          <a:xfrm rot="10800000">
            <a:off x="5714075" y="3923795"/>
            <a:ext cx="731890" cy="922513"/>
          </a:xfrm>
          <a:prstGeom prst="bentConnector3">
            <a:avLst>
              <a:gd name="adj1" fmla="val 50000"/>
            </a:avLst>
          </a:prstGeom>
          <a:noFill/>
          <a:ln w="19050" cap="rnd" cmpd="sng" algn="ctr">
            <a:solidFill>
              <a:srgbClr val="6E6F73"/>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C139511E-7FB6-1179-1969-BB872D92C482}"/>
              </a:ext>
            </a:extLst>
          </p:cNvPr>
          <p:cNvGrpSpPr/>
          <p:nvPr/>
        </p:nvGrpSpPr>
        <p:grpSpPr>
          <a:xfrm>
            <a:off x="5510742" y="3212981"/>
            <a:ext cx="288000" cy="288000"/>
            <a:chOff x="5202893" y="3174538"/>
            <a:chExt cx="288000" cy="288000"/>
          </a:xfrm>
        </p:grpSpPr>
        <p:sp>
          <p:nvSpPr>
            <p:cNvPr id="12" name="Oval 445">
              <a:extLst>
                <a:ext uri="{FF2B5EF4-FFF2-40B4-BE49-F238E27FC236}">
                  <a16:creationId xmlns:a16="http://schemas.microsoft.com/office/drawing/2014/main" id="{98A4BDD7-277F-876A-7128-DAACF3EB0815}"/>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3" name="Arrow: Right 446">
              <a:extLst>
                <a:ext uri="{FF2B5EF4-FFF2-40B4-BE49-F238E27FC236}">
                  <a16:creationId xmlns:a16="http://schemas.microsoft.com/office/drawing/2014/main" id="{27898342-E6D7-38C0-31E1-590A46BE77EA}"/>
                </a:ext>
              </a:extLst>
            </p:cNvPr>
            <p:cNvSpPr/>
            <p:nvPr/>
          </p:nvSpPr>
          <p:spPr>
            <a:xfrm rot="19149718">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43" name="Group 142">
            <a:extLst>
              <a:ext uri="{FF2B5EF4-FFF2-40B4-BE49-F238E27FC236}">
                <a16:creationId xmlns:a16="http://schemas.microsoft.com/office/drawing/2014/main" id="{DF4C01CB-0C46-510E-E56A-83477E8FB14B}"/>
              </a:ext>
            </a:extLst>
          </p:cNvPr>
          <p:cNvGrpSpPr/>
          <p:nvPr/>
        </p:nvGrpSpPr>
        <p:grpSpPr>
          <a:xfrm flipV="1">
            <a:off x="8296602" y="3212981"/>
            <a:ext cx="288000" cy="288000"/>
            <a:chOff x="5202893" y="3174538"/>
            <a:chExt cx="288000" cy="288000"/>
          </a:xfrm>
        </p:grpSpPr>
        <p:sp>
          <p:nvSpPr>
            <p:cNvPr id="144" name="Oval 445">
              <a:extLst>
                <a:ext uri="{FF2B5EF4-FFF2-40B4-BE49-F238E27FC236}">
                  <a16:creationId xmlns:a16="http://schemas.microsoft.com/office/drawing/2014/main" id="{B27D0BEA-7D6E-3385-C779-11D660F8C2B4}"/>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45" name="Arrow: Right 446">
              <a:extLst>
                <a:ext uri="{FF2B5EF4-FFF2-40B4-BE49-F238E27FC236}">
                  <a16:creationId xmlns:a16="http://schemas.microsoft.com/office/drawing/2014/main" id="{7FDB0423-5B01-1B15-D430-480D6BA372AD}"/>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49" name="Group 148">
            <a:extLst>
              <a:ext uri="{FF2B5EF4-FFF2-40B4-BE49-F238E27FC236}">
                <a16:creationId xmlns:a16="http://schemas.microsoft.com/office/drawing/2014/main" id="{C8D35D59-5C7E-8B71-6BED-E6D3C92B4830}"/>
              </a:ext>
            </a:extLst>
          </p:cNvPr>
          <p:cNvGrpSpPr/>
          <p:nvPr/>
        </p:nvGrpSpPr>
        <p:grpSpPr>
          <a:xfrm>
            <a:off x="5510742" y="4135494"/>
            <a:ext cx="288000" cy="288000"/>
            <a:chOff x="5409617" y="3305772"/>
            <a:chExt cx="288000" cy="288000"/>
          </a:xfrm>
        </p:grpSpPr>
        <p:sp>
          <p:nvSpPr>
            <p:cNvPr id="147" name="Oval 445">
              <a:extLst>
                <a:ext uri="{FF2B5EF4-FFF2-40B4-BE49-F238E27FC236}">
                  <a16:creationId xmlns:a16="http://schemas.microsoft.com/office/drawing/2014/main" id="{DD2B1ED3-CD77-8DF5-464C-E69494E89718}"/>
                </a:ext>
              </a:extLst>
            </p:cNvPr>
            <p:cNvSpPr/>
            <p:nvPr/>
          </p:nvSpPr>
          <p:spPr>
            <a:xfrm>
              <a:off x="5409617" y="3305772"/>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48" name="Arrow: Right 446">
              <a:extLst>
                <a:ext uri="{FF2B5EF4-FFF2-40B4-BE49-F238E27FC236}">
                  <a16:creationId xmlns:a16="http://schemas.microsoft.com/office/drawing/2014/main" id="{47C3C22B-D431-9C32-0377-5696A73BD399}"/>
                </a:ext>
              </a:extLst>
            </p:cNvPr>
            <p:cNvSpPr/>
            <p:nvPr/>
          </p:nvSpPr>
          <p:spPr>
            <a:xfrm rot="19149718">
              <a:off x="5463617" y="3379046"/>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79" name="Group 178">
            <a:extLst>
              <a:ext uri="{FF2B5EF4-FFF2-40B4-BE49-F238E27FC236}">
                <a16:creationId xmlns:a16="http://schemas.microsoft.com/office/drawing/2014/main" id="{40FCA174-0695-F133-E3D1-8CE759023829}"/>
              </a:ext>
            </a:extLst>
          </p:cNvPr>
          <p:cNvGrpSpPr/>
          <p:nvPr/>
        </p:nvGrpSpPr>
        <p:grpSpPr>
          <a:xfrm>
            <a:off x="7172962" y="1356934"/>
            <a:ext cx="4390388" cy="578043"/>
            <a:chOff x="7172961" y="1356934"/>
            <a:chExt cx="4390388" cy="578043"/>
          </a:xfrm>
        </p:grpSpPr>
        <p:sp>
          <p:nvSpPr>
            <p:cNvPr id="30" name="Rectangle 2">
              <a:extLst>
                <a:ext uri="{FF2B5EF4-FFF2-40B4-BE49-F238E27FC236}">
                  <a16:creationId xmlns:a16="http://schemas.microsoft.com/office/drawing/2014/main" id="{5017F0A3-4C64-91D7-0081-01A87AC2DCBE}"/>
                </a:ext>
              </a:extLst>
            </p:cNvPr>
            <p:cNvSpPr/>
            <p:nvPr/>
          </p:nvSpPr>
          <p:spPr>
            <a:xfrm>
              <a:off x="7172961" y="1356934"/>
              <a:ext cx="4390388" cy="578043"/>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は矢印で記載すること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78" name="Group 177">
              <a:extLst>
                <a:ext uri="{FF2B5EF4-FFF2-40B4-BE49-F238E27FC236}">
                  <a16:creationId xmlns:a16="http://schemas.microsoft.com/office/drawing/2014/main" id="{FB9425C8-0DB8-863B-BA1D-998E6F1FEF59}"/>
                </a:ext>
              </a:extLst>
            </p:cNvPr>
            <p:cNvGrpSpPr/>
            <p:nvPr/>
          </p:nvGrpSpPr>
          <p:grpSpPr>
            <a:xfrm>
              <a:off x="10498084" y="1501955"/>
              <a:ext cx="945340" cy="288000"/>
              <a:chOff x="10462524" y="1501955"/>
              <a:chExt cx="945340" cy="288000"/>
            </a:xfrm>
          </p:grpSpPr>
          <p:grpSp>
            <p:nvGrpSpPr>
              <p:cNvPr id="171" name="Group 170">
                <a:extLst>
                  <a:ext uri="{FF2B5EF4-FFF2-40B4-BE49-F238E27FC236}">
                    <a16:creationId xmlns:a16="http://schemas.microsoft.com/office/drawing/2014/main" id="{C6C59B66-33F9-368E-524E-CE6C60C01027}"/>
                  </a:ext>
                </a:extLst>
              </p:cNvPr>
              <p:cNvGrpSpPr/>
              <p:nvPr/>
            </p:nvGrpSpPr>
            <p:grpSpPr>
              <a:xfrm>
                <a:off x="10462524" y="1501955"/>
                <a:ext cx="288000" cy="288000"/>
                <a:chOff x="10462524" y="1501955"/>
                <a:chExt cx="288000" cy="288000"/>
              </a:xfrm>
            </p:grpSpPr>
            <p:sp>
              <p:nvSpPr>
                <p:cNvPr id="160" name="Oval 445">
                  <a:extLst>
                    <a:ext uri="{FF2B5EF4-FFF2-40B4-BE49-F238E27FC236}">
                      <a16:creationId xmlns:a16="http://schemas.microsoft.com/office/drawing/2014/main" id="{4E67D8B7-B750-75F7-E754-671ACE655D72}"/>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1" name="Arrow: Right 446">
                  <a:extLst>
                    <a:ext uri="{FF2B5EF4-FFF2-40B4-BE49-F238E27FC236}">
                      <a16:creationId xmlns:a16="http://schemas.microsoft.com/office/drawing/2014/main" id="{65706DBB-D7AD-BCA0-BF1A-2D6E2BB68B27}"/>
                    </a:ext>
                  </a:extLst>
                </p:cNvPr>
                <p:cNvSpPr/>
                <p:nvPr/>
              </p:nvSpPr>
              <p:spPr>
                <a:xfrm rot="19149718">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69" name="Group 168">
                <a:extLst>
                  <a:ext uri="{FF2B5EF4-FFF2-40B4-BE49-F238E27FC236}">
                    <a16:creationId xmlns:a16="http://schemas.microsoft.com/office/drawing/2014/main" id="{6645BC1E-914E-8B2F-9240-390B7FA778F0}"/>
                  </a:ext>
                </a:extLst>
              </p:cNvPr>
              <p:cNvGrpSpPr/>
              <p:nvPr/>
            </p:nvGrpSpPr>
            <p:grpSpPr>
              <a:xfrm>
                <a:off x="10791194" y="1501955"/>
                <a:ext cx="288000" cy="288000"/>
                <a:chOff x="10791194" y="1501955"/>
                <a:chExt cx="288000" cy="288000"/>
              </a:xfrm>
            </p:grpSpPr>
            <p:sp>
              <p:nvSpPr>
                <p:cNvPr id="163" name="Oval 445">
                  <a:extLst>
                    <a:ext uri="{FF2B5EF4-FFF2-40B4-BE49-F238E27FC236}">
                      <a16:creationId xmlns:a16="http://schemas.microsoft.com/office/drawing/2014/main" id="{1B25DE63-9C68-618B-3614-012646ED7767}"/>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4" name="Arrow: Right 446">
                  <a:extLst>
                    <a:ext uri="{FF2B5EF4-FFF2-40B4-BE49-F238E27FC236}">
                      <a16:creationId xmlns:a16="http://schemas.microsoft.com/office/drawing/2014/main" id="{A73D418B-7DB5-0DD9-E688-6E670468A147}"/>
                    </a:ext>
                  </a:extLst>
                </p:cNvPr>
                <p:cNvSpPr/>
                <p:nvPr/>
              </p:nvSpPr>
              <p:spPr>
                <a:xfrm rot="2450282"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168" name="Group 167">
                <a:extLst>
                  <a:ext uri="{FF2B5EF4-FFF2-40B4-BE49-F238E27FC236}">
                    <a16:creationId xmlns:a16="http://schemas.microsoft.com/office/drawing/2014/main" id="{0CFFE403-3B10-80B8-9DF5-1B9552540858}"/>
                  </a:ext>
                </a:extLst>
              </p:cNvPr>
              <p:cNvGrpSpPr/>
              <p:nvPr/>
            </p:nvGrpSpPr>
            <p:grpSpPr>
              <a:xfrm>
                <a:off x="11119864" y="1501955"/>
                <a:ext cx="288000" cy="288000"/>
                <a:chOff x="11119864" y="1501955"/>
                <a:chExt cx="288000" cy="288000"/>
              </a:xfrm>
            </p:grpSpPr>
            <p:sp>
              <p:nvSpPr>
                <p:cNvPr id="166" name="Oval 445">
                  <a:extLst>
                    <a:ext uri="{FF2B5EF4-FFF2-40B4-BE49-F238E27FC236}">
                      <a16:creationId xmlns:a16="http://schemas.microsoft.com/office/drawing/2014/main" id="{AF8294EF-5561-0DF9-660B-D43E29A907F4}"/>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7" name="Arrow: Right 446">
                  <a:extLst>
                    <a:ext uri="{FF2B5EF4-FFF2-40B4-BE49-F238E27FC236}">
                      <a16:creationId xmlns:a16="http://schemas.microsoft.com/office/drawing/2014/main" id="{2CD236E5-EC3F-019A-A675-83F8BEE433DC}"/>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grpSp>
      <p:grpSp>
        <p:nvGrpSpPr>
          <p:cNvPr id="27" name="グループ化 26">
            <a:extLst>
              <a:ext uri="{FF2B5EF4-FFF2-40B4-BE49-F238E27FC236}">
                <a16:creationId xmlns:a16="http://schemas.microsoft.com/office/drawing/2014/main" id="{CB780D71-D12E-4D36-FFB0-190010F97FD7}"/>
              </a:ext>
            </a:extLst>
          </p:cNvPr>
          <p:cNvGrpSpPr/>
          <p:nvPr/>
        </p:nvGrpSpPr>
        <p:grpSpPr>
          <a:xfrm>
            <a:off x="597838" y="1356934"/>
            <a:ext cx="6299120" cy="578043"/>
            <a:chOff x="630000" y="1356934"/>
            <a:chExt cx="6299120" cy="578043"/>
          </a:xfrm>
        </p:grpSpPr>
        <p:sp>
          <p:nvSpPr>
            <p:cNvPr id="31" name="Rectangle 2">
              <a:extLst>
                <a:ext uri="{FF2B5EF4-FFF2-40B4-BE49-F238E27FC236}">
                  <a16:creationId xmlns:a16="http://schemas.microsoft.com/office/drawing/2014/main" id="{02D68EDD-B6DE-2FE9-AF91-C3F3D6E39F20}"/>
                </a:ext>
              </a:extLst>
            </p:cNvPr>
            <p:cNvSpPr/>
            <p:nvPr/>
          </p:nvSpPr>
          <p:spPr>
            <a:xfrm>
              <a:off x="630000" y="1356934"/>
              <a:ext cx="6299120" cy="578043"/>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①横展開、②</a:t>
              </a:r>
              <a:r>
                <a:rPr kumimoji="1" lang="ja-JP" altLang="en-US" sz="1400" kern="0" dirty="0">
                  <a:solidFill>
                    <a:srgbClr val="575757"/>
                  </a:solidFill>
                  <a:latin typeface="Trebuchet MS" panose="020B0603020202020204" pitchFamily="34" charset="0"/>
                  <a:ea typeface="Meiryo UI" panose="020B0604030504040204" pitchFamily="50" charset="-128"/>
                </a:rPr>
                <a:t>補助事業</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a:t>
              </a:r>
              <a:r>
                <a:rPr kumimoji="1" lang="ja-JP" altLang="en-US"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成果 </a:t>
              </a:r>
              <a:r>
                <a:rPr kumimoji="1" lang="en-US" altLang="ja-JP"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r>
                <a:rPr kumimoji="1" lang="en-US" altLang="ja-JP"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指標として</a:t>
              </a:r>
              <a:br>
                <a:rPr kumimoji="1" lang="en-US" altLang="ja-JP"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sng"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定量的かつ今後測定していく指標を色枠でハイライト</a:t>
              </a:r>
              <a:endPar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85" name="Group 184">
              <a:extLst>
                <a:ext uri="{FF2B5EF4-FFF2-40B4-BE49-F238E27FC236}">
                  <a16:creationId xmlns:a16="http://schemas.microsoft.com/office/drawing/2014/main" id="{6283FE6E-2485-C4A1-1054-E38F93852C38}"/>
                </a:ext>
              </a:extLst>
            </p:cNvPr>
            <p:cNvGrpSpPr/>
            <p:nvPr/>
          </p:nvGrpSpPr>
          <p:grpSpPr>
            <a:xfrm>
              <a:off x="4807779" y="1409231"/>
              <a:ext cx="2080232" cy="202917"/>
              <a:chOff x="4807779" y="1409231"/>
              <a:chExt cx="2080232" cy="202917"/>
            </a:xfrm>
          </p:grpSpPr>
          <p:sp>
            <p:nvSpPr>
              <p:cNvPr id="7" name="テキスト ボックス 6">
                <a:extLst>
                  <a:ext uri="{FF2B5EF4-FFF2-40B4-BE49-F238E27FC236}">
                    <a16:creationId xmlns:a16="http://schemas.microsoft.com/office/drawing/2014/main" id="{05FB388A-AACF-30DB-CCA6-D6AECA040A4D}"/>
                  </a:ext>
                </a:extLst>
              </p:cNvPr>
              <p:cNvSpPr txBox="1"/>
              <p:nvPr/>
            </p:nvSpPr>
            <p:spPr>
              <a:xfrm>
                <a:off x="5160011" y="1409231"/>
                <a:ext cx="1728000" cy="2029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200" b="0" i="0" u="sng"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a:t>
                </a:r>
                <a:r>
                  <a:rPr kumimoji="1" lang="ja-JP" altLang="en-US"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の成果指標</a:t>
                </a:r>
                <a:endParaRPr kumimoji="1" lang="en-US"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正方形/長方形 31">
                <a:extLst>
                  <a:ext uri="{FF2B5EF4-FFF2-40B4-BE49-F238E27FC236}">
                    <a16:creationId xmlns:a16="http://schemas.microsoft.com/office/drawing/2014/main" id="{2FDDD3E4-35D3-3567-5828-D7714E834952}"/>
                  </a:ext>
                </a:extLst>
              </p:cNvPr>
              <p:cNvSpPr/>
              <p:nvPr/>
            </p:nvSpPr>
            <p:spPr>
              <a:xfrm>
                <a:off x="4807779" y="1427586"/>
                <a:ext cx="306511" cy="166206"/>
              </a:xfrm>
              <a:prstGeom prst="rect">
                <a:avLst/>
              </a:prstGeom>
              <a:solidFill>
                <a:srgbClr val="FFFFFF"/>
              </a:solidFill>
              <a:ln w="28575" cap="rnd" cmpd="sng" algn="ctr">
                <a:solidFill>
                  <a:srgbClr val="F494AF"/>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grpSp>
          <p:nvGrpSpPr>
            <p:cNvPr id="184" name="Group 183">
              <a:extLst>
                <a:ext uri="{FF2B5EF4-FFF2-40B4-BE49-F238E27FC236}">
                  <a16:creationId xmlns:a16="http://schemas.microsoft.com/office/drawing/2014/main" id="{8E787AB2-E0C0-E943-5BE3-9AE22F3A7B55}"/>
                </a:ext>
              </a:extLst>
            </p:cNvPr>
            <p:cNvGrpSpPr/>
            <p:nvPr/>
          </p:nvGrpSpPr>
          <p:grpSpPr>
            <a:xfrm>
              <a:off x="4807779" y="1659038"/>
              <a:ext cx="2080232" cy="202917"/>
              <a:chOff x="4807779" y="1659038"/>
              <a:chExt cx="2080232" cy="202917"/>
            </a:xfrm>
          </p:grpSpPr>
          <p:sp>
            <p:nvSpPr>
              <p:cNvPr id="15" name="正方形/長方形 31">
                <a:extLst>
                  <a:ext uri="{FF2B5EF4-FFF2-40B4-BE49-F238E27FC236}">
                    <a16:creationId xmlns:a16="http://schemas.microsoft.com/office/drawing/2014/main" id="{3892DFE3-07BB-6688-B946-7D0C58AD5DC5}"/>
                  </a:ext>
                </a:extLst>
              </p:cNvPr>
              <p:cNvSpPr/>
              <p:nvPr/>
            </p:nvSpPr>
            <p:spPr>
              <a:xfrm>
                <a:off x="4807779" y="1677394"/>
                <a:ext cx="306511" cy="166206"/>
              </a:xfrm>
              <a:prstGeom prst="rect">
                <a:avLst/>
              </a:prstGeom>
              <a:solidFill>
                <a:srgbClr val="FFFFFF"/>
              </a:solidFill>
              <a:ln w="28575" cap="rnd" cmpd="sng" algn="ctr">
                <a:solidFill>
                  <a:srgbClr val="64A5CC"/>
                </a:solidFill>
                <a:prstDash val="solid"/>
                <a:round/>
                <a:headEnd type="none" w="med" len="med"/>
                <a:tailEnd type="none" w="med" len="med"/>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テキスト ボックス 15">
                <a:extLst>
                  <a:ext uri="{FF2B5EF4-FFF2-40B4-BE49-F238E27FC236}">
                    <a16:creationId xmlns:a16="http://schemas.microsoft.com/office/drawing/2014/main" id="{3D10E9C3-5D7B-C2DE-BE94-7BAA84B827E2}"/>
                  </a:ext>
                </a:extLst>
              </p:cNvPr>
              <p:cNvSpPr txBox="1"/>
              <p:nvPr/>
            </p:nvSpPr>
            <p:spPr>
              <a:xfrm>
                <a:off x="5160011" y="1659038"/>
                <a:ext cx="1728000" cy="2029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200" u="sng" dirty="0">
                    <a:solidFill>
                      <a:srgbClr val="575757"/>
                    </a:solidFill>
                    <a:latin typeface="Trebuchet MS" panose="020B0603020202020204" pitchFamily="34" charset="0"/>
                    <a:ea typeface="Meiryo UI" panose="020B0604030504040204" pitchFamily="50" charset="-128"/>
                  </a:rPr>
                  <a:t>補助事業</a:t>
                </a:r>
                <a:r>
                  <a:rPr kumimoji="1" lang="ja-JP" altLang="en-US"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の成果指標</a:t>
                </a:r>
                <a:endParaRPr kumimoji="1" lang="en-US"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grpSp>
      <p:sp>
        <p:nvSpPr>
          <p:cNvPr id="4" name="Rectangle 217">
            <a:extLst>
              <a:ext uri="{FF2B5EF4-FFF2-40B4-BE49-F238E27FC236}">
                <a16:creationId xmlns:a16="http://schemas.microsoft.com/office/drawing/2014/main" id="{3AA41D22-A7D8-C91B-D84E-8ABFB57F09A5}"/>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836226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67" name="think-cell スライド" r:id="rId5" imgW="395" imgH="396" progId="TCLayout.ActiveDocument.1">
                  <p:embed/>
                </p:oleObj>
              </mc:Choice>
              <mc:Fallback>
                <p:oleObj name="think-cell スライド" r:id="rId5"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chemeClr val="tx1"/>
                </a:solidFill>
                <a:latin typeface="Trebuchet MS" panose="020B0603020202020204" pitchFamily="34" charset="0"/>
                <a:ea typeface="Meiryo UI" panose="020B0604030504040204" pitchFamily="50" charset="-128"/>
              </a:rPr>
              <a:t>a. </a:t>
            </a:r>
            <a:r>
              <a:rPr kumimoji="1" lang="ja-JP" altLang="en-US" sz="16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4" name="テキスト ボックス 42">
            <a:extLst>
              <a:ext uri="{FF2B5EF4-FFF2-40B4-BE49-F238E27FC236}">
                <a16:creationId xmlns:a16="http://schemas.microsoft.com/office/drawing/2014/main" id="{AC00567B-4B15-38DA-5234-1C9AC8BADD7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Oval 20">
            <a:extLst>
              <a:ext uri="{FF2B5EF4-FFF2-40B4-BE49-F238E27FC236}">
                <a16:creationId xmlns:a16="http://schemas.microsoft.com/office/drawing/2014/main" id="{06E7FD03-5ABF-E6E8-D066-6D40F9AFB95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Trebuchet MS" panose="020B0603020202020204" pitchFamily="34" charset="0"/>
              </a:rPr>
              <a:t>2</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0" name="Google Shape;264;p8">
            <a:extLst>
              <a:ext uri="{FF2B5EF4-FFF2-40B4-BE49-F238E27FC236}">
                <a16:creationId xmlns:a16="http://schemas.microsoft.com/office/drawing/2014/main" id="{5A162CD5-6C5A-0345-08CA-FEBD1060D0F4}"/>
              </a:ext>
            </a:extLst>
          </p:cNvPr>
          <p:cNvSpPr/>
          <p:nvPr/>
        </p:nvSpPr>
        <p:spPr>
          <a:xfrm>
            <a:off x="2319595" y="1833855"/>
            <a:ext cx="9243755"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1" name="Google Shape;253;p8">
            <a:extLst>
              <a:ext uri="{FF2B5EF4-FFF2-40B4-BE49-F238E27FC236}">
                <a16:creationId xmlns:a16="http://schemas.microsoft.com/office/drawing/2014/main" id="{1AC33BA3-2453-DA3F-558B-2A26D303432B}"/>
              </a:ext>
            </a:extLst>
          </p:cNvPr>
          <p:cNvSpPr txBox="1"/>
          <p:nvPr/>
        </p:nvSpPr>
        <p:spPr>
          <a:xfrm>
            <a:off x="484220" y="1557541"/>
            <a:ext cx="1755776"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sp>
        <p:nvSpPr>
          <p:cNvPr id="17" name="Google Shape;260;p8">
            <a:extLst>
              <a:ext uri="{FF2B5EF4-FFF2-40B4-BE49-F238E27FC236}">
                <a16:creationId xmlns:a16="http://schemas.microsoft.com/office/drawing/2014/main" id="{9F31B030-42D5-B30C-3A01-B429390BF551}"/>
              </a:ext>
            </a:extLst>
          </p:cNvPr>
          <p:cNvSpPr/>
          <p:nvPr/>
        </p:nvSpPr>
        <p:spPr>
          <a:xfrm>
            <a:off x="473516" y="1833856"/>
            <a:ext cx="1777184"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8" name="Google Shape;265;p8">
            <a:extLst>
              <a:ext uri="{FF2B5EF4-FFF2-40B4-BE49-F238E27FC236}">
                <a16:creationId xmlns:a16="http://schemas.microsoft.com/office/drawing/2014/main" id="{99DED4EE-C7E1-9B25-6D4C-D963148822D0}"/>
              </a:ext>
            </a:extLst>
          </p:cNvPr>
          <p:cNvSpPr txBox="1"/>
          <p:nvPr/>
        </p:nvSpPr>
        <p:spPr>
          <a:xfrm>
            <a:off x="2330416" y="1557541"/>
            <a:ext cx="9233539"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grpSp>
        <p:nvGrpSpPr>
          <p:cNvPr id="26" name="Google Shape;303;p8">
            <a:extLst>
              <a:ext uri="{FF2B5EF4-FFF2-40B4-BE49-F238E27FC236}">
                <a16:creationId xmlns:a16="http://schemas.microsoft.com/office/drawing/2014/main" id="{54774A09-83EE-F7E8-587D-C90C028FA7E8}"/>
              </a:ext>
            </a:extLst>
          </p:cNvPr>
          <p:cNvGrpSpPr/>
          <p:nvPr/>
        </p:nvGrpSpPr>
        <p:grpSpPr>
          <a:xfrm>
            <a:off x="9401763" y="1073606"/>
            <a:ext cx="2389458" cy="452724"/>
            <a:chOff x="4807779" y="1409231"/>
            <a:chExt cx="2080232" cy="452724"/>
          </a:xfrm>
        </p:grpSpPr>
        <p:grpSp>
          <p:nvGrpSpPr>
            <p:cNvPr id="32" name="Google Shape;304;p8">
              <a:extLst>
                <a:ext uri="{FF2B5EF4-FFF2-40B4-BE49-F238E27FC236}">
                  <a16:creationId xmlns:a16="http://schemas.microsoft.com/office/drawing/2014/main" id="{4EA0010D-1BDF-E95F-A344-BDBD6AFC34CD}"/>
                </a:ext>
              </a:extLst>
            </p:cNvPr>
            <p:cNvGrpSpPr/>
            <p:nvPr/>
          </p:nvGrpSpPr>
          <p:grpSpPr>
            <a:xfrm>
              <a:off x="4807779" y="1409231"/>
              <a:ext cx="2080232" cy="202917"/>
              <a:chOff x="4807779" y="1409231"/>
              <a:chExt cx="2080232" cy="202917"/>
            </a:xfrm>
          </p:grpSpPr>
          <p:sp>
            <p:nvSpPr>
              <p:cNvPr id="37" name="Google Shape;305;p8">
                <a:extLst>
                  <a:ext uri="{FF2B5EF4-FFF2-40B4-BE49-F238E27FC236}">
                    <a16:creationId xmlns:a16="http://schemas.microsoft.com/office/drawing/2014/main" id="{B2EF7057-B7F0-13AE-1FC4-8815D0E2350A}"/>
                  </a:ext>
                </a:extLst>
              </p:cNvPr>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en-US" sz="1050" b="0" i="0" u="sng"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横展開</a:t>
                </a:r>
                <a:r>
                  <a:rPr kumimoji="0" lang="en-US" sz="105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41" name="Google Shape;306;p8">
                <a:extLst>
                  <a:ext uri="{FF2B5EF4-FFF2-40B4-BE49-F238E27FC236}">
                    <a16:creationId xmlns:a16="http://schemas.microsoft.com/office/drawing/2014/main" id="{AB4AF815-AFD3-9AC6-BF31-946A1C9F0B4E}"/>
                  </a:ext>
                </a:extLst>
              </p:cNvPr>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nvGrpSpPr>
            <p:cNvPr id="33" name="Google Shape;307;p8">
              <a:extLst>
                <a:ext uri="{FF2B5EF4-FFF2-40B4-BE49-F238E27FC236}">
                  <a16:creationId xmlns:a16="http://schemas.microsoft.com/office/drawing/2014/main" id="{E822020C-E966-303E-3CB1-99D4D0E3D76E}"/>
                </a:ext>
              </a:extLst>
            </p:cNvPr>
            <p:cNvGrpSpPr/>
            <p:nvPr/>
          </p:nvGrpSpPr>
          <p:grpSpPr>
            <a:xfrm>
              <a:off x="4807779" y="1659038"/>
              <a:ext cx="2080232" cy="202917"/>
              <a:chOff x="4807779" y="1659038"/>
              <a:chExt cx="2080232" cy="202917"/>
            </a:xfrm>
          </p:grpSpPr>
          <p:sp>
            <p:nvSpPr>
              <p:cNvPr id="34" name="Google Shape;308;p8">
                <a:extLst>
                  <a:ext uri="{FF2B5EF4-FFF2-40B4-BE49-F238E27FC236}">
                    <a16:creationId xmlns:a16="http://schemas.microsoft.com/office/drawing/2014/main" id="{C4F20973-CA25-995F-66A2-1D22330EEF2E}"/>
                  </a:ext>
                </a:extLst>
              </p:cNvPr>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35" name="Google Shape;309;p8">
                <a:extLst>
                  <a:ext uri="{FF2B5EF4-FFF2-40B4-BE49-F238E27FC236}">
                    <a16:creationId xmlns:a16="http://schemas.microsoft.com/office/drawing/2014/main" id="{879A3B13-30CF-E028-2861-C1D9B1833085}"/>
                  </a:ext>
                </a:extLst>
              </p:cNvPr>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ja-JP" altLang="en-US" sz="1050" b="0" i="0" u="sng"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補助事業</a:t>
                </a:r>
                <a:r>
                  <a:rPr kumimoji="0" lang="en-US" sz="105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sp>
        <p:nvSpPr>
          <p:cNvPr id="15" name="Rectangle 2">
            <a:extLst>
              <a:ext uri="{FF2B5EF4-FFF2-40B4-BE49-F238E27FC236}">
                <a16:creationId xmlns:a16="http://schemas.microsoft.com/office/drawing/2014/main" id="{25B038A8-80CD-4C38-D083-ECB8F37625BB}"/>
              </a:ext>
            </a:extLst>
          </p:cNvPr>
          <p:cNvSpPr/>
          <p:nvPr/>
        </p:nvSpPr>
        <p:spPr>
          <a:xfrm>
            <a:off x="9716708" y="565254"/>
            <a:ext cx="1656081" cy="578043"/>
          </a:xfrm>
          <a:prstGeom prst="rect">
            <a:avLst/>
          </a:prstGeom>
          <a:noFill/>
          <a:ln w="76200" cap="flat" cmpd="sng" algn="ctr">
            <a:noFill/>
            <a:prstDash val="solid"/>
          </a:ln>
          <a:effectLst/>
          <a:extLst>
            <a:ext uri="{909E8E84-426E-40DD-AFC4-6F175D3DCCD1}">
              <a14:hiddenFill xmlns:a14="http://schemas.microsoft.com/office/drawing/2010/main">
                <a:solidFill>
                  <a:srgbClr val="EEE89A"/>
                </a:solidFill>
              </a14:hiddenFill>
            </a:ex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6" name="Group 15">
            <a:extLst>
              <a:ext uri="{FF2B5EF4-FFF2-40B4-BE49-F238E27FC236}">
                <a16:creationId xmlns:a16="http://schemas.microsoft.com/office/drawing/2014/main" id="{0527E65E-D804-B57C-3510-9C6C0E62FD7D}"/>
              </a:ext>
            </a:extLst>
          </p:cNvPr>
          <p:cNvGrpSpPr/>
          <p:nvPr/>
        </p:nvGrpSpPr>
        <p:grpSpPr>
          <a:xfrm>
            <a:off x="8807288" y="703397"/>
            <a:ext cx="945340" cy="288000"/>
            <a:chOff x="10462524" y="1501955"/>
            <a:chExt cx="945340" cy="288000"/>
          </a:xfrm>
        </p:grpSpPr>
        <p:grpSp>
          <p:nvGrpSpPr>
            <p:cNvPr id="19" name="Group 18">
              <a:extLst>
                <a:ext uri="{FF2B5EF4-FFF2-40B4-BE49-F238E27FC236}">
                  <a16:creationId xmlns:a16="http://schemas.microsoft.com/office/drawing/2014/main" id="{90562034-66DA-4A6A-7702-471386C35DAE}"/>
                </a:ext>
              </a:extLst>
            </p:cNvPr>
            <p:cNvGrpSpPr/>
            <p:nvPr/>
          </p:nvGrpSpPr>
          <p:grpSpPr>
            <a:xfrm>
              <a:off x="10462524" y="1501955"/>
              <a:ext cx="288000" cy="288000"/>
              <a:chOff x="10462524" y="1501955"/>
              <a:chExt cx="288000" cy="288000"/>
            </a:xfrm>
          </p:grpSpPr>
          <p:sp>
            <p:nvSpPr>
              <p:cNvPr id="27" name="Oval 445">
                <a:extLst>
                  <a:ext uri="{FF2B5EF4-FFF2-40B4-BE49-F238E27FC236}">
                    <a16:creationId xmlns:a16="http://schemas.microsoft.com/office/drawing/2014/main" id="{6D4F1B91-9DC4-5362-14CD-CDB15EBCDC61}"/>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9" name="Arrow: Right 446">
                <a:extLst>
                  <a:ext uri="{FF2B5EF4-FFF2-40B4-BE49-F238E27FC236}">
                    <a16:creationId xmlns:a16="http://schemas.microsoft.com/office/drawing/2014/main" id="{873D963E-346F-FA09-9191-B182020CFE07}"/>
                  </a:ext>
                </a:extLst>
              </p:cNvPr>
              <p:cNvSpPr/>
              <p:nvPr/>
            </p:nvSpPr>
            <p:spPr>
              <a:xfrm rot="19149718">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0" name="Group 19">
              <a:extLst>
                <a:ext uri="{FF2B5EF4-FFF2-40B4-BE49-F238E27FC236}">
                  <a16:creationId xmlns:a16="http://schemas.microsoft.com/office/drawing/2014/main" id="{AF513284-9643-ED40-A987-15B8779C98D1}"/>
                </a:ext>
              </a:extLst>
            </p:cNvPr>
            <p:cNvGrpSpPr/>
            <p:nvPr/>
          </p:nvGrpSpPr>
          <p:grpSpPr>
            <a:xfrm>
              <a:off x="10791194" y="1501955"/>
              <a:ext cx="288000" cy="288000"/>
              <a:chOff x="10791194" y="1501955"/>
              <a:chExt cx="288000" cy="288000"/>
            </a:xfrm>
          </p:grpSpPr>
          <p:sp>
            <p:nvSpPr>
              <p:cNvPr id="24" name="Oval 445">
                <a:extLst>
                  <a:ext uri="{FF2B5EF4-FFF2-40B4-BE49-F238E27FC236}">
                    <a16:creationId xmlns:a16="http://schemas.microsoft.com/office/drawing/2014/main" id="{0D2CBD67-5722-019F-68D2-692CE35D16D8}"/>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5" name="Arrow: Right 446">
                <a:extLst>
                  <a:ext uri="{FF2B5EF4-FFF2-40B4-BE49-F238E27FC236}">
                    <a16:creationId xmlns:a16="http://schemas.microsoft.com/office/drawing/2014/main" id="{A86D9245-C959-1287-6BC3-4EAF66FB7B9E}"/>
                  </a:ext>
                </a:extLst>
              </p:cNvPr>
              <p:cNvSpPr/>
              <p:nvPr/>
            </p:nvSpPr>
            <p:spPr>
              <a:xfrm rot="2450282"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1" name="Group 20">
              <a:extLst>
                <a:ext uri="{FF2B5EF4-FFF2-40B4-BE49-F238E27FC236}">
                  <a16:creationId xmlns:a16="http://schemas.microsoft.com/office/drawing/2014/main" id="{7AC21CE3-43BB-D8FA-D854-9DE024ACAB57}"/>
                </a:ext>
              </a:extLst>
            </p:cNvPr>
            <p:cNvGrpSpPr/>
            <p:nvPr/>
          </p:nvGrpSpPr>
          <p:grpSpPr>
            <a:xfrm>
              <a:off x="11119864" y="1501955"/>
              <a:ext cx="288000" cy="288000"/>
              <a:chOff x="11119864" y="1501955"/>
              <a:chExt cx="288000" cy="288000"/>
            </a:xfrm>
          </p:grpSpPr>
          <p:sp>
            <p:nvSpPr>
              <p:cNvPr id="22" name="Oval 445">
                <a:extLst>
                  <a:ext uri="{FF2B5EF4-FFF2-40B4-BE49-F238E27FC236}">
                    <a16:creationId xmlns:a16="http://schemas.microsoft.com/office/drawing/2014/main" id="{4168BCF7-F730-3493-061A-1E8F53D8E45A}"/>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3" name="Arrow: Right 446">
                <a:extLst>
                  <a:ext uri="{FF2B5EF4-FFF2-40B4-BE49-F238E27FC236}">
                    <a16:creationId xmlns:a16="http://schemas.microsoft.com/office/drawing/2014/main" id="{941D5687-7CA1-6C93-6672-370529234A32}"/>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cxnSp>
        <p:nvCxnSpPr>
          <p:cNvPr id="3" name="Google Shape;254;p8">
            <a:extLst>
              <a:ext uri="{FF2B5EF4-FFF2-40B4-BE49-F238E27FC236}">
                <a16:creationId xmlns:a16="http://schemas.microsoft.com/office/drawing/2014/main" id="{4E905121-0CF0-1440-1F17-9546C2CFA92A}"/>
              </a:ext>
            </a:extLst>
          </p:cNvPr>
          <p:cNvCxnSpPr>
            <a:cxnSpLocks/>
            <a:stCxn id="39" idx="1"/>
            <a:endCxn id="5" idx="3"/>
          </p:cNvCxnSpPr>
          <p:nvPr/>
        </p:nvCxnSpPr>
        <p:spPr>
          <a:xfrm rot="10800000">
            <a:off x="1982805" y="2866529"/>
            <a:ext cx="1330793" cy="2767540"/>
          </a:xfrm>
          <a:prstGeom prst="bentConnector3">
            <a:avLst>
              <a:gd name="adj1" fmla="val 50000"/>
            </a:avLst>
          </a:prstGeom>
          <a:noFill/>
          <a:ln w="19050" cap="rnd" cmpd="sng">
            <a:solidFill>
              <a:srgbClr val="6E6F73"/>
            </a:solidFill>
            <a:prstDash val="solid"/>
            <a:round/>
            <a:headEnd type="none" w="sm" len="sm"/>
            <a:tailEnd type="triangle" w="med" len="med"/>
          </a:ln>
        </p:spPr>
      </p:cxnSp>
      <p:cxnSp>
        <p:nvCxnSpPr>
          <p:cNvPr id="4" name="Google Shape;257;p8">
            <a:extLst>
              <a:ext uri="{FF2B5EF4-FFF2-40B4-BE49-F238E27FC236}">
                <a16:creationId xmlns:a16="http://schemas.microsoft.com/office/drawing/2014/main" id="{24BC3432-4972-F595-9365-FD780E84F19D}"/>
              </a:ext>
            </a:extLst>
          </p:cNvPr>
          <p:cNvCxnSpPr>
            <a:cxnSpLocks/>
            <a:stCxn id="36" idx="1"/>
            <a:endCxn id="5" idx="3"/>
          </p:cNvCxnSpPr>
          <p:nvPr/>
        </p:nvCxnSpPr>
        <p:spPr>
          <a:xfrm rot="10800000">
            <a:off x="1982805" y="2866530"/>
            <a:ext cx="1330793" cy="922513"/>
          </a:xfrm>
          <a:prstGeom prst="bentConnector3">
            <a:avLst>
              <a:gd name="adj1" fmla="val 50000"/>
            </a:avLst>
          </a:prstGeom>
          <a:noFill/>
          <a:ln w="19050" cap="rnd" cmpd="sng">
            <a:solidFill>
              <a:srgbClr val="6E6F73"/>
            </a:solidFill>
            <a:prstDash val="solid"/>
            <a:round/>
            <a:headEnd type="none" w="sm" len="sm"/>
            <a:tailEnd type="triangle" w="med" len="med"/>
          </a:ln>
        </p:spPr>
      </p:cxnSp>
      <p:sp>
        <p:nvSpPr>
          <p:cNvPr id="5" name="Google Shape;256;p8">
            <a:extLst>
              <a:ext uri="{FF2B5EF4-FFF2-40B4-BE49-F238E27FC236}">
                <a16:creationId xmlns:a16="http://schemas.microsoft.com/office/drawing/2014/main" id="{0383AEBC-F09C-1A6B-349F-C0CE145CB99C}"/>
              </a:ext>
            </a:extLst>
          </p:cNvPr>
          <p:cNvSpPr/>
          <p:nvPr/>
        </p:nvSpPr>
        <p:spPr>
          <a:xfrm>
            <a:off x="545343" y="2506529"/>
            <a:ext cx="1437461"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sz="14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rPr>
              <a:t>経済価値の実現</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Trebuchet MS"/>
              <a:sym typeface="Trebuchet MS"/>
            </a:endParaRPr>
          </a:p>
        </p:txBody>
      </p:sp>
      <p:cxnSp>
        <p:nvCxnSpPr>
          <p:cNvPr id="7" name="Google Shape;262;p8">
            <a:extLst>
              <a:ext uri="{FF2B5EF4-FFF2-40B4-BE49-F238E27FC236}">
                <a16:creationId xmlns:a16="http://schemas.microsoft.com/office/drawing/2014/main" id="{E4B9188C-25B7-8510-E3D6-B2FB816C8064}"/>
              </a:ext>
            </a:extLst>
          </p:cNvPr>
          <p:cNvCxnSpPr>
            <a:cxnSpLocks/>
            <a:stCxn id="38" idx="1"/>
            <a:endCxn id="5" idx="3"/>
          </p:cNvCxnSpPr>
          <p:nvPr/>
        </p:nvCxnSpPr>
        <p:spPr>
          <a:xfrm flipH="1">
            <a:off x="1982804" y="2866529"/>
            <a:ext cx="1330793" cy="0"/>
          </a:xfrm>
          <a:prstGeom prst="straightConnector1">
            <a:avLst/>
          </a:prstGeom>
          <a:noFill/>
          <a:ln w="19050" cap="rnd" cmpd="sng">
            <a:solidFill>
              <a:srgbClr val="6E6F73"/>
            </a:solidFill>
            <a:prstDash val="solid"/>
            <a:round/>
            <a:headEnd type="none" w="sm" len="sm"/>
            <a:tailEnd type="triangle" w="med" len="med"/>
          </a:ln>
        </p:spPr>
      </p:cxnSp>
      <p:cxnSp>
        <p:nvCxnSpPr>
          <p:cNvPr id="8" name="Google Shape;266;p8">
            <a:extLst>
              <a:ext uri="{FF2B5EF4-FFF2-40B4-BE49-F238E27FC236}">
                <a16:creationId xmlns:a16="http://schemas.microsoft.com/office/drawing/2014/main" id="{8C1AC209-F30D-9364-C4BA-6705BAABAFEF}"/>
              </a:ext>
            </a:extLst>
          </p:cNvPr>
          <p:cNvCxnSpPr>
            <a:stCxn id="46" idx="1"/>
          </p:cNvCxnSpPr>
          <p:nvPr/>
        </p:nvCxnSpPr>
        <p:spPr>
          <a:xfrm rot="10800000">
            <a:off x="5384856" y="2866529"/>
            <a:ext cx="714600" cy="0"/>
          </a:xfrm>
          <a:prstGeom prst="straightConnector1">
            <a:avLst/>
          </a:prstGeom>
          <a:noFill/>
          <a:ln w="19050" cap="rnd" cmpd="sng">
            <a:solidFill>
              <a:srgbClr val="6E6F73"/>
            </a:solidFill>
            <a:prstDash val="solid"/>
            <a:round/>
            <a:headEnd type="none" w="sm" len="sm"/>
            <a:tailEnd type="triangle" w="med" len="med"/>
          </a:ln>
        </p:spPr>
      </p:cxnSp>
      <p:cxnSp>
        <p:nvCxnSpPr>
          <p:cNvPr id="9" name="Google Shape;268;p8">
            <a:extLst>
              <a:ext uri="{FF2B5EF4-FFF2-40B4-BE49-F238E27FC236}">
                <a16:creationId xmlns:a16="http://schemas.microsoft.com/office/drawing/2014/main" id="{B7D5320D-370F-58D9-960C-C038FDA4D8DB}"/>
              </a:ext>
            </a:extLst>
          </p:cNvPr>
          <p:cNvCxnSpPr>
            <a:stCxn id="50" idx="1"/>
            <a:endCxn id="36" idx="3"/>
          </p:cNvCxnSpPr>
          <p:nvPr/>
        </p:nvCxnSpPr>
        <p:spPr>
          <a:xfrm rot="10800000">
            <a:off x="5367456" y="3789042"/>
            <a:ext cx="732000" cy="0"/>
          </a:xfrm>
          <a:prstGeom prst="straightConnector1">
            <a:avLst/>
          </a:prstGeom>
          <a:noFill/>
          <a:ln w="19050" cap="rnd" cmpd="sng">
            <a:solidFill>
              <a:srgbClr val="6E6F73"/>
            </a:solidFill>
            <a:prstDash val="solid"/>
            <a:round/>
            <a:headEnd type="none" w="sm" len="sm"/>
            <a:tailEnd type="triangle" w="med" len="med"/>
          </a:ln>
        </p:spPr>
      </p:cxnSp>
      <p:cxnSp>
        <p:nvCxnSpPr>
          <p:cNvPr id="12" name="Google Shape;270;p8">
            <a:extLst>
              <a:ext uri="{FF2B5EF4-FFF2-40B4-BE49-F238E27FC236}">
                <a16:creationId xmlns:a16="http://schemas.microsoft.com/office/drawing/2014/main" id="{BA12E687-926C-5522-5186-7B0D0031E3A5}"/>
              </a:ext>
            </a:extLst>
          </p:cNvPr>
          <p:cNvCxnSpPr>
            <a:stCxn id="51" idx="1"/>
            <a:endCxn id="39" idx="3"/>
          </p:cNvCxnSpPr>
          <p:nvPr/>
        </p:nvCxnSpPr>
        <p:spPr>
          <a:xfrm rot="10800000">
            <a:off x="5367756" y="5634069"/>
            <a:ext cx="731700" cy="0"/>
          </a:xfrm>
          <a:prstGeom prst="straightConnector1">
            <a:avLst/>
          </a:prstGeom>
          <a:noFill/>
          <a:ln w="19050" cap="rnd" cmpd="sng">
            <a:solidFill>
              <a:srgbClr val="6E6F73"/>
            </a:solidFill>
            <a:prstDash val="solid"/>
            <a:round/>
            <a:headEnd type="none" w="sm" len="sm"/>
            <a:tailEnd type="triangle" w="med" len="med"/>
          </a:ln>
        </p:spPr>
      </p:cxnSp>
      <p:cxnSp>
        <p:nvCxnSpPr>
          <p:cNvPr id="13" name="Google Shape;272;p8">
            <a:extLst>
              <a:ext uri="{FF2B5EF4-FFF2-40B4-BE49-F238E27FC236}">
                <a16:creationId xmlns:a16="http://schemas.microsoft.com/office/drawing/2014/main" id="{9D8A1F09-FDBB-6035-274C-C051830ED6D8}"/>
              </a:ext>
            </a:extLst>
          </p:cNvPr>
          <p:cNvCxnSpPr/>
          <p:nvPr/>
        </p:nvCxnSpPr>
        <p:spPr>
          <a:xfrm rot="10800000">
            <a:off x="8153425" y="2866529"/>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30" name="Google Shape;273;p8">
            <a:extLst>
              <a:ext uri="{FF2B5EF4-FFF2-40B4-BE49-F238E27FC236}">
                <a16:creationId xmlns:a16="http://schemas.microsoft.com/office/drawing/2014/main" id="{66DF8AC7-12D0-8895-C188-A1680E0C6BD2}"/>
              </a:ext>
            </a:extLst>
          </p:cNvPr>
          <p:cNvCxnSpPr/>
          <p:nvPr/>
        </p:nvCxnSpPr>
        <p:spPr>
          <a:xfrm rot="10800000">
            <a:off x="8153425" y="3789042"/>
            <a:ext cx="806764" cy="0"/>
          </a:xfrm>
          <a:prstGeom prst="straightConnector1">
            <a:avLst/>
          </a:prstGeom>
          <a:noFill/>
          <a:ln w="19050" cap="rnd" cmpd="sng">
            <a:solidFill>
              <a:srgbClr val="6E6F73"/>
            </a:solidFill>
            <a:prstDash val="solid"/>
            <a:round/>
            <a:headEnd type="none" w="sm" len="sm"/>
            <a:tailEnd type="triangle" w="med" len="med"/>
          </a:ln>
        </p:spPr>
      </p:cxnSp>
      <p:cxnSp>
        <p:nvCxnSpPr>
          <p:cNvPr id="31" name="Google Shape;274;p8">
            <a:extLst>
              <a:ext uri="{FF2B5EF4-FFF2-40B4-BE49-F238E27FC236}">
                <a16:creationId xmlns:a16="http://schemas.microsoft.com/office/drawing/2014/main" id="{D7C8CCF4-6133-0864-483C-B5E1C11A4EA1}"/>
              </a:ext>
            </a:extLst>
          </p:cNvPr>
          <p:cNvCxnSpPr/>
          <p:nvPr/>
        </p:nvCxnSpPr>
        <p:spPr>
          <a:xfrm rot="10800000">
            <a:off x="8153425" y="5634069"/>
            <a:ext cx="806764" cy="0"/>
          </a:xfrm>
          <a:prstGeom prst="straightConnector1">
            <a:avLst/>
          </a:prstGeom>
          <a:noFill/>
          <a:ln w="19050" cap="rnd" cmpd="sng">
            <a:solidFill>
              <a:srgbClr val="6E6F73"/>
            </a:solidFill>
            <a:prstDash val="solid"/>
            <a:round/>
            <a:headEnd type="none" w="sm" len="sm"/>
            <a:tailEnd type="triangle" w="med" len="med"/>
          </a:ln>
        </p:spPr>
      </p:cxnSp>
      <p:sp>
        <p:nvSpPr>
          <p:cNvPr id="36" name="Google Shape;258;p8">
            <a:extLst>
              <a:ext uri="{FF2B5EF4-FFF2-40B4-BE49-F238E27FC236}">
                <a16:creationId xmlns:a16="http://schemas.microsoft.com/office/drawing/2014/main" id="{113E40CA-DBC8-A0CA-0CFF-D95B78B573BF}"/>
              </a:ext>
            </a:extLst>
          </p:cNvPr>
          <p:cNvSpPr/>
          <p:nvPr/>
        </p:nvSpPr>
        <p:spPr>
          <a:xfrm>
            <a:off x="3313597" y="3429042"/>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陸上管理</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管理の簡素化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38" name="Google Shape;263;p8">
            <a:extLst>
              <a:ext uri="{FF2B5EF4-FFF2-40B4-BE49-F238E27FC236}">
                <a16:creationId xmlns:a16="http://schemas.microsoft.com/office/drawing/2014/main" id="{3C083FDB-4A6B-0438-6F42-58D0B9BCB4C4}"/>
              </a:ext>
            </a:extLst>
          </p:cNvPr>
          <p:cNvSpPr/>
          <p:nvPr/>
        </p:nvSpPr>
        <p:spPr>
          <a:xfrm>
            <a:off x="3313597" y="2506529"/>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養殖の半自動化</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a:p>
            <a:pPr marL="0" marR="0" lvl="0" indent="0" algn="ctr" defTabSz="914400" rtl="0" eaLnBrk="1" fontAlgn="auto" latinLnBrk="0" hangingPunct="1">
              <a:lnSpc>
                <a:spcPct val="100000"/>
              </a:lnSpc>
              <a:spcBef>
                <a:spcPts val="0"/>
              </a:spcBef>
              <a:spcAft>
                <a:spcPts val="0"/>
              </a:spcAft>
              <a:buClr>
                <a:srgbClr val="3EAD92"/>
              </a:buClr>
              <a:buSzPts val="1400"/>
              <a:buFont typeface="Arial"/>
              <a:buNone/>
              <a:tabLst/>
              <a:defRPr/>
            </a:pP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育成の簡素化</a:t>
            </a:r>
            <a: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t>) </a:t>
            </a:r>
            <a:br>
              <a:rPr kumimoji="0"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rPr>
            </a:b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39" name="Google Shape;255;p8">
            <a:extLst>
              <a:ext uri="{FF2B5EF4-FFF2-40B4-BE49-F238E27FC236}">
                <a16:creationId xmlns:a16="http://schemas.microsoft.com/office/drawing/2014/main" id="{4215DED4-CABA-B6A0-12A1-3485BB266877}"/>
              </a:ext>
            </a:extLst>
          </p:cNvPr>
          <p:cNvSpPr/>
          <p:nvPr/>
        </p:nvSpPr>
        <p:spPr>
          <a:xfrm>
            <a:off x="3313597" y="5274069"/>
            <a:ext cx="2054100"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赤潮発生の予測</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（漁場の健全化）</a:t>
            </a:r>
            <a:endParaRPr kumimoji="0"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grpSp>
        <p:nvGrpSpPr>
          <p:cNvPr id="40" name="Google Shape;275;p8">
            <a:extLst>
              <a:ext uri="{FF2B5EF4-FFF2-40B4-BE49-F238E27FC236}">
                <a16:creationId xmlns:a16="http://schemas.microsoft.com/office/drawing/2014/main" id="{D8BDEA2E-702D-3522-F9D4-4D989126B7D0}"/>
              </a:ext>
            </a:extLst>
          </p:cNvPr>
          <p:cNvGrpSpPr/>
          <p:nvPr/>
        </p:nvGrpSpPr>
        <p:grpSpPr>
          <a:xfrm>
            <a:off x="6099456" y="2506529"/>
            <a:ext cx="2053969" cy="3487540"/>
            <a:chOff x="6293981" y="2641281"/>
            <a:chExt cx="2053969" cy="3487540"/>
          </a:xfrm>
        </p:grpSpPr>
        <p:sp>
          <p:nvSpPr>
            <p:cNvPr id="46" name="Google Shape;267;p8">
              <a:extLst>
                <a:ext uri="{FF2B5EF4-FFF2-40B4-BE49-F238E27FC236}">
                  <a16:creationId xmlns:a16="http://schemas.microsoft.com/office/drawing/2014/main" id="{A6880BBD-E456-F280-F21E-CB4DE00AE1A3}"/>
                </a:ext>
              </a:extLst>
            </p:cNvPr>
            <p:cNvSpPr/>
            <p:nvPr/>
          </p:nvSpPr>
          <p:spPr>
            <a:xfrm>
              <a:off x="6293981" y="2641281"/>
              <a:ext cx="2053969" cy="720000"/>
            </a:xfrm>
            <a:prstGeom prst="rect">
              <a:avLst/>
            </a:prstGeom>
            <a:solidFill>
              <a:srgbClr val="FFFFFF"/>
            </a:solidFill>
            <a:ln w="28575" cap="rnd" cmpd="sng">
              <a:solidFill>
                <a:srgbClr val="999999"/>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少人数での生産活動</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50" name="Google Shape;269;p8">
              <a:extLst>
                <a:ext uri="{FF2B5EF4-FFF2-40B4-BE49-F238E27FC236}">
                  <a16:creationId xmlns:a16="http://schemas.microsoft.com/office/drawing/2014/main" id="{6E164CDD-F106-EECA-AA56-35DFDB048089}"/>
                </a:ext>
              </a:extLst>
            </p:cNvPr>
            <p:cNvSpPr/>
            <p:nvPr/>
          </p:nvSpPr>
          <p:spPr>
            <a:xfrm>
              <a:off x="6293981" y="3563794"/>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毎回の</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見回り</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51" name="Google Shape;271;p8">
              <a:extLst>
                <a:ext uri="{FF2B5EF4-FFF2-40B4-BE49-F238E27FC236}">
                  <a16:creationId xmlns:a16="http://schemas.microsoft.com/office/drawing/2014/main" id="{4F0A2396-4D58-5BF6-4834-562403224C89}"/>
                </a:ext>
              </a:extLst>
            </p:cNvPr>
            <p:cNvSpPr/>
            <p:nvPr/>
          </p:nvSpPr>
          <p:spPr>
            <a:xfrm>
              <a:off x="6293981" y="5408821"/>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ja-JP" altLang="en-US" sz="1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の</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53" name="Google Shape;276;p8">
              <a:extLst>
                <a:ext uri="{FF2B5EF4-FFF2-40B4-BE49-F238E27FC236}">
                  <a16:creationId xmlns:a16="http://schemas.microsoft.com/office/drawing/2014/main" id="{9858BCBA-EDA1-A685-06FD-927EC8860719}"/>
                </a:ext>
              </a:extLst>
            </p:cNvPr>
            <p:cNvSpPr/>
            <p:nvPr/>
          </p:nvSpPr>
          <p:spPr>
            <a:xfrm>
              <a:off x="6293981" y="4486307"/>
              <a:ext cx="2053969" cy="720000"/>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の測定</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grpSp>
        <p:nvGrpSpPr>
          <p:cNvPr id="54" name="Google Shape;277;p8">
            <a:extLst>
              <a:ext uri="{FF2B5EF4-FFF2-40B4-BE49-F238E27FC236}">
                <a16:creationId xmlns:a16="http://schemas.microsoft.com/office/drawing/2014/main" id="{A155DDAB-4C65-0A2E-F47A-A1FA26F252FC}"/>
              </a:ext>
            </a:extLst>
          </p:cNvPr>
          <p:cNvGrpSpPr/>
          <p:nvPr/>
        </p:nvGrpSpPr>
        <p:grpSpPr>
          <a:xfrm>
            <a:off x="8885315" y="2506529"/>
            <a:ext cx="2053969" cy="3487540"/>
            <a:chOff x="9290240" y="2641281"/>
            <a:chExt cx="2053969" cy="3487540"/>
          </a:xfrm>
        </p:grpSpPr>
        <p:sp>
          <p:nvSpPr>
            <p:cNvPr id="57" name="Google Shape;278;p8">
              <a:extLst>
                <a:ext uri="{FF2B5EF4-FFF2-40B4-BE49-F238E27FC236}">
                  <a16:creationId xmlns:a16="http://schemas.microsoft.com/office/drawing/2014/main" id="{99629969-58F1-FEB6-9F78-3D8B56D6D187}"/>
                </a:ext>
              </a:extLst>
            </p:cNvPr>
            <p:cNvSpPr/>
            <p:nvPr/>
          </p:nvSpPr>
          <p:spPr>
            <a:xfrm>
              <a:off x="9290240" y="2641281"/>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にかかる手間</a:t>
              </a:r>
              <a:endParaRPr kumimoji="0"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Arial"/>
                <a:sym typeface="Arial"/>
              </a:endParaRPr>
            </a:p>
          </p:txBody>
        </p:sp>
        <p:sp>
          <p:nvSpPr>
            <p:cNvPr id="58" name="Google Shape;279;p8">
              <a:extLst>
                <a:ext uri="{FF2B5EF4-FFF2-40B4-BE49-F238E27FC236}">
                  <a16:creationId xmlns:a16="http://schemas.microsoft.com/office/drawing/2014/main" id="{1EE71DBC-D250-EE04-CE33-B17A94295D27}"/>
                </a:ext>
              </a:extLst>
            </p:cNvPr>
            <p:cNvSpPr/>
            <p:nvPr/>
          </p:nvSpPr>
          <p:spPr>
            <a:xfrm>
              <a:off x="9290240" y="3563794"/>
              <a:ext cx="2053969" cy="720000"/>
            </a:xfrm>
            <a:prstGeom prst="rect">
              <a:avLst/>
            </a:prstGeom>
            <a:solidFill>
              <a:srgbClr val="FFFFFF"/>
            </a:solidFill>
            <a:ln w="28575" cap="rnd" cmpd="sng">
              <a:solidFill>
                <a:srgbClr val="959595"/>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63" name="Google Shape;280;p8">
              <a:extLst>
                <a:ext uri="{FF2B5EF4-FFF2-40B4-BE49-F238E27FC236}">
                  <a16:creationId xmlns:a16="http://schemas.microsoft.com/office/drawing/2014/main" id="{FC1E19D2-B24D-CB86-5ABE-34487F2A38A3}"/>
                </a:ext>
              </a:extLst>
            </p:cNvPr>
            <p:cNvSpPr/>
            <p:nvPr/>
          </p:nvSpPr>
          <p:spPr>
            <a:xfrm>
              <a:off x="9290240" y="5408821"/>
              <a:ext cx="2053969" cy="720000"/>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発生の不規則性</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sp>
          <p:nvSpPr>
            <p:cNvPr id="128" name="Google Shape;281;p8">
              <a:extLst>
                <a:ext uri="{FF2B5EF4-FFF2-40B4-BE49-F238E27FC236}">
                  <a16:creationId xmlns:a16="http://schemas.microsoft.com/office/drawing/2014/main" id="{EE98B7E0-8AB1-EA78-3113-D1A5538C0A61}"/>
                </a:ext>
              </a:extLst>
            </p:cNvPr>
            <p:cNvSpPr/>
            <p:nvPr/>
          </p:nvSpPr>
          <p:spPr>
            <a:xfrm>
              <a:off x="9290240" y="4486307"/>
              <a:ext cx="2053969" cy="720000"/>
            </a:xfrm>
            <a:prstGeom prst="rect">
              <a:avLst/>
            </a:prstGeom>
            <a:solidFill>
              <a:srgbClr val="FFFFFF"/>
            </a:solidFill>
            <a:ln w="28575" cap="rnd" cmpd="sng">
              <a:solidFill>
                <a:srgbClr val="62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Arial"/>
                <a:buNone/>
                <a:tabLst/>
                <a:defRPr/>
              </a:pPr>
              <a:r>
                <a:rPr kumimoji="0" lang="en-US" altLang="ja-JP"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XX</a:t>
              </a:r>
              <a:r>
                <a:rPr kumimoji="0" lang="en-US" sz="1800" b="0" i="0" u="none" strike="noStrike" kern="1200" cap="none" spc="0" normalizeH="0" baseline="0" noProof="0" err="1">
                  <a:ln>
                    <a:noFill/>
                  </a:ln>
                  <a:solidFill>
                    <a:srgbClr val="575757"/>
                  </a:solidFill>
                  <a:effectLst/>
                  <a:uLnTx/>
                  <a:uFillTx/>
                  <a:latin typeface="Meiryo UI" panose="020B0604030504040204" pitchFamily="50" charset="-128"/>
                  <a:ea typeface="Meiryo UI" panose="020B0604030504040204" pitchFamily="50" charset="-128"/>
                  <a:cs typeface="+mn-cs"/>
                </a:rPr>
                <a:t>の環境監視</a:t>
              </a:r>
              <a:endParaRPr kumimoji="0" sz="1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a:sym typeface="Arial"/>
              </a:endParaRPr>
            </a:p>
          </p:txBody>
        </p:sp>
      </p:grpSp>
      <p:cxnSp>
        <p:nvCxnSpPr>
          <p:cNvPr id="134" name="Google Shape;282;p8">
            <a:extLst>
              <a:ext uri="{FF2B5EF4-FFF2-40B4-BE49-F238E27FC236}">
                <a16:creationId xmlns:a16="http://schemas.microsoft.com/office/drawing/2014/main" id="{30569771-0925-0C9B-A30A-1AC22C5EF0E7}"/>
              </a:ext>
            </a:extLst>
          </p:cNvPr>
          <p:cNvCxnSpPr/>
          <p:nvPr/>
        </p:nvCxnSpPr>
        <p:spPr>
          <a:xfrm rot="10800000">
            <a:off x="8153425" y="4711555"/>
            <a:ext cx="731891" cy="0"/>
          </a:xfrm>
          <a:prstGeom prst="straightConnector1">
            <a:avLst/>
          </a:prstGeom>
          <a:noFill/>
          <a:ln w="19050" cap="rnd" cmpd="sng">
            <a:solidFill>
              <a:srgbClr val="6E6F73"/>
            </a:solidFill>
            <a:prstDash val="solid"/>
            <a:round/>
            <a:headEnd type="none" w="sm" len="sm"/>
            <a:tailEnd type="triangle" w="med" len="med"/>
          </a:ln>
        </p:spPr>
      </p:cxnSp>
      <p:cxnSp>
        <p:nvCxnSpPr>
          <p:cNvPr id="137" name="Google Shape;283;p8">
            <a:extLst>
              <a:ext uri="{FF2B5EF4-FFF2-40B4-BE49-F238E27FC236}">
                <a16:creationId xmlns:a16="http://schemas.microsoft.com/office/drawing/2014/main" id="{19905F70-61C5-59EE-B9A9-B48A115F7FEC}"/>
              </a:ext>
            </a:extLst>
          </p:cNvPr>
          <p:cNvCxnSpPr>
            <a:stCxn id="53" idx="1"/>
            <a:endCxn id="36" idx="3"/>
          </p:cNvCxnSpPr>
          <p:nvPr/>
        </p:nvCxnSpPr>
        <p:spPr>
          <a:xfrm rot="10800000">
            <a:off x="5367456" y="3789055"/>
            <a:ext cx="732000" cy="922500"/>
          </a:xfrm>
          <a:prstGeom prst="bentConnector3">
            <a:avLst>
              <a:gd name="adj1" fmla="val 49992"/>
            </a:avLst>
          </a:prstGeom>
          <a:noFill/>
          <a:ln w="19050" cap="rnd" cmpd="sng">
            <a:solidFill>
              <a:srgbClr val="6E6F73"/>
            </a:solidFill>
            <a:prstDash val="solid"/>
            <a:round/>
            <a:headEnd type="none" w="sm" len="sm"/>
            <a:tailEnd type="none" w="sm" len="sm"/>
          </a:ln>
        </p:spPr>
      </p:cxnSp>
      <p:grpSp>
        <p:nvGrpSpPr>
          <p:cNvPr id="139" name="Google Shape;284;p8">
            <a:extLst>
              <a:ext uri="{FF2B5EF4-FFF2-40B4-BE49-F238E27FC236}">
                <a16:creationId xmlns:a16="http://schemas.microsoft.com/office/drawing/2014/main" id="{4CBAB6CE-03A2-C43B-12D2-43B7D7B8EDBE}"/>
              </a:ext>
            </a:extLst>
          </p:cNvPr>
          <p:cNvGrpSpPr/>
          <p:nvPr/>
        </p:nvGrpSpPr>
        <p:grpSpPr>
          <a:xfrm>
            <a:off x="5164233" y="3078229"/>
            <a:ext cx="288000" cy="288000"/>
            <a:chOff x="5202893" y="3174538"/>
            <a:chExt cx="288000" cy="288000"/>
          </a:xfrm>
        </p:grpSpPr>
        <p:sp>
          <p:nvSpPr>
            <p:cNvPr id="140" name="Google Shape;285;p8">
              <a:extLst>
                <a:ext uri="{FF2B5EF4-FFF2-40B4-BE49-F238E27FC236}">
                  <a16:creationId xmlns:a16="http://schemas.microsoft.com/office/drawing/2014/main" id="{AB2E761D-78D1-C910-2F59-846A99DED364}"/>
                </a:ext>
              </a:extLst>
            </p:cNvPr>
            <p:cNvSpPr/>
            <p:nvPr/>
          </p:nvSpPr>
          <p:spPr>
            <a:xfrm>
              <a:off x="5202893" y="3174538"/>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42" name="Google Shape;286;p8">
              <a:extLst>
                <a:ext uri="{FF2B5EF4-FFF2-40B4-BE49-F238E27FC236}">
                  <a16:creationId xmlns:a16="http://schemas.microsoft.com/office/drawing/2014/main" id="{F1A38056-D371-E5D6-DFFE-F5D2618614D7}"/>
                </a:ext>
              </a:extLst>
            </p:cNvPr>
            <p:cNvSpPr/>
            <p:nvPr/>
          </p:nvSpPr>
          <p:spPr>
            <a:xfrm rot="-2450282">
              <a:off x="5256893" y="3247812"/>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43" name="Google Shape;287;p8">
            <a:extLst>
              <a:ext uri="{FF2B5EF4-FFF2-40B4-BE49-F238E27FC236}">
                <a16:creationId xmlns:a16="http://schemas.microsoft.com/office/drawing/2014/main" id="{F4FF78C3-5FFD-03BC-CF6E-C6B3EA75FEC8}"/>
              </a:ext>
            </a:extLst>
          </p:cNvPr>
          <p:cNvGrpSpPr/>
          <p:nvPr/>
        </p:nvGrpSpPr>
        <p:grpSpPr>
          <a:xfrm rot="10800000" flipH="1">
            <a:off x="7950093" y="3078229"/>
            <a:ext cx="288000" cy="288000"/>
            <a:chOff x="5202893" y="3174538"/>
            <a:chExt cx="288000" cy="288000"/>
          </a:xfrm>
        </p:grpSpPr>
        <p:sp>
          <p:nvSpPr>
            <p:cNvPr id="144" name="Google Shape;288;p8">
              <a:extLst>
                <a:ext uri="{FF2B5EF4-FFF2-40B4-BE49-F238E27FC236}">
                  <a16:creationId xmlns:a16="http://schemas.microsoft.com/office/drawing/2014/main" id="{9584382D-6BE5-1195-8C40-D523B90B9293}"/>
                </a:ext>
              </a:extLst>
            </p:cNvPr>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45" name="Google Shape;289;p8">
              <a:extLst>
                <a:ext uri="{FF2B5EF4-FFF2-40B4-BE49-F238E27FC236}">
                  <a16:creationId xmlns:a16="http://schemas.microsoft.com/office/drawing/2014/main" id="{86260C68-907D-2F30-CF5D-E7C6FC4E3B1F}"/>
                </a:ext>
              </a:extLst>
            </p:cNvPr>
            <p:cNvSpPr/>
            <p:nvPr/>
          </p:nvSpPr>
          <p:spPr>
            <a:xfrm rot="-2450282">
              <a:off x="5256893" y="3247812"/>
              <a:ext cx="180000" cy="141452"/>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47" name="Google Shape;290;p8">
            <a:extLst>
              <a:ext uri="{FF2B5EF4-FFF2-40B4-BE49-F238E27FC236}">
                <a16:creationId xmlns:a16="http://schemas.microsoft.com/office/drawing/2014/main" id="{E4D193AD-9283-B2D5-A2A5-2E003E8B9228}"/>
              </a:ext>
            </a:extLst>
          </p:cNvPr>
          <p:cNvGrpSpPr/>
          <p:nvPr/>
        </p:nvGrpSpPr>
        <p:grpSpPr>
          <a:xfrm>
            <a:off x="5164233" y="4000742"/>
            <a:ext cx="288000" cy="288000"/>
            <a:chOff x="5409617" y="3305772"/>
            <a:chExt cx="288000" cy="288000"/>
          </a:xfrm>
        </p:grpSpPr>
        <p:sp>
          <p:nvSpPr>
            <p:cNvPr id="148" name="Google Shape;291;p8">
              <a:extLst>
                <a:ext uri="{FF2B5EF4-FFF2-40B4-BE49-F238E27FC236}">
                  <a16:creationId xmlns:a16="http://schemas.microsoft.com/office/drawing/2014/main" id="{C7E2BD60-757C-C80D-1795-9D7C7CAC33AC}"/>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49" name="Google Shape;292;p8">
              <a:extLst>
                <a:ext uri="{FF2B5EF4-FFF2-40B4-BE49-F238E27FC236}">
                  <a16:creationId xmlns:a16="http://schemas.microsoft.com/office/drawing/2014/main" id="{7FCC1585-F27C-3DC2-2AAA-7C4A9F16EE89}"/>
                </a:ext>
              </a:extLst>
            </p:cNvPr>
            <p:cNvSpPr/>
            <p:nvPr/>
          </p:nvSpPr>
          <p:spPr>
            <a:xfrm rot="-2450282">
              <a:off x="5463617" y="3379046"/>
              <a:ext cx="180000" cy="141452"/>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60" name="Google Shape;310;p8">
            <a:extLst>
              <a:ext uri="{FF2B5EF4-FFF2-40B4-BE49-F238E27FC236}">
                <a16:creationId xmlns:a16="http://schemas.microsoft.com/office/drawing/2014/main" id="{7416C7DB-B016-163E-EC88-843C57053552}"/>
              </a:ext>
            </a:extLst>
          </p:cNvPr>
          <p:cNvGrpSpPr/>
          <p:nvPr/>
        </p:nvGrpSpPr>
        <p:grpSpPr>
          <a:xfrm rot="10800000" flipH="1">
            <a:off x="7950093" y="3894892"/>
            <a:ext cx="288000" cy="288000"/>
            <a:chOff x="5202893" y="3174538"/>
            <a:chExt cx="288000" cy="288000"/>
          </a:xfrm>
        </p:grpSpPr>
        <p:sp>
          <p:nvSpPr>
            <p:cNvPr id="161" name="Google Shape;311;p8">
              <a:extLst>
                <a:ext uri="{FF2B5EF4-FFF2-40B4-BE49-F238E27FC236}">
                  <a16:creationId xmlns:a16="http://schemas.microsoft.com/office/drawing/2014/main" id="{C6F25F78-6256-FD87-2DFF-60FB76B206F4}"/>
                </a:ext>
              </a:extLst>
            </p:cNvPr>
            <p:cNvSpPr/>
            <p:nvPr/>
          </p:nvSpPr>
          <p:spPr>
            <a:xfrm>
              <a:off x="5202893" y="3174538"/>
              <a:ext cx="288000" cy="288000"/>
            </a:xfrm>
            <a:prstGeom prst="ellipse">
              <a:avLst/>
            </a:prstGeom>
            <a:solidFill>
              <a:srgbClr val="EBC5D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63" name="Google Shape;312;p8">
              <a:extLst>
                <a:ext uri="{FF2B5EF4-FFF2-40B4-BE49-F238E27FC236}">
                  <a16:creationId xmlns:a16="http://schemas.microsoft.com/office/drawing/2014/main" id="{4C8855DE-A38F-B515-57F1-D0CB29668F4D}"/>
                </a:ext>
              </a:extLst>
            </p:cNvPr>
            <p:cNvSpPr/>
            <p:nvPr/>
          </p:nvSpPr>
          <p:spPr>
            <a:xfrm rot="-2448511">
              <a:off x="5256881" y="3247907"/>
              <a:ext cx="179945" cy="141450"/>
            </a:xfrm>
            <a:prstGeom prst="rightArrow">
              <a:avLst>
                <a:gd name="adj1" fmla="val 50000"/>
                <a:gd name="adj2" fmla="val 50000"/>
              </a:avLst>
            </a:prstGeom>
            <a:solidFill>
              <a:srgbClr val="E71C57"/>
            </a:solidFill>
            <a:ln w="9525" cap="rnd" cmpd="sng">
              <a:solidFill>
                <a:srgbClr val="E71C5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64" name="Google Shape;313;p8">
            <a:extLst>
              <a:ext uri="{FF2B5EF4-FFF2-40B4-BE49-F238E27FC236}">
                <a16:creationId xmlns:a16="http://schemas.microsoft.com/office/drawing/2014/main" id="{87E432AC-A2A4-4CC8-2758-B5A0F106F53A}"/>
              </a:ext>
            </a:extLst>
          </p:cNvPr>
          <p:cNvGrpSpPr/>
          <p:nvPr/>
        </p:nvGrpSpPr>
        <p:grpSpPr>
          <a:xfrm>
            <a:off x="7950083" y="4879267"/>
            <a:ext cx="288000" cy="288000"/>
            <a:chOff x="5409617" y="3305772"/>
            <a:chExt cx="288000" cy="288000"/>
          </a:xfrm>
        </p:grpSpPr>
        <p:sp>
          <p:nvSpPr>
            <p:cNvPr id="166" name="Google Shape;314;p8">
              <a:extLst>
                <a:ext uri="{FF2B5EF4-FFF2-40B4-BE49-F238E27FC236}">
                  <a16:creationId xmlns:a16="http://schemas.microsoft.com/office/drawing/2014/main" id="{7F9A9D3C-5B27-E73F-A81A-4C16932E7673}"/>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67" name="Google Shape;315;p8">
              <a:extLst>
                <a:ext uri="{FF2B5EF4-FFF2-40B4-BE49-F238E27FC236}">
                  <a16:creationId xmlns:a16="http://schemas.microsoft.com/office/drawing/2014/main" id="{C4CFF218-8ED4-4E8C-37A2-22958E9F0DBC}"/>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68" name="Google Shape;316;p8">
            <a:extLst>
              <a:ext uri="{FF2B5EF4-FFF2-40B4-BE49-F238E27FC236}">
                <a16:creationId xmlns:a16="http://schemas.microsoft.com/office/drawing/2014/main" id="{6980F3C5-BB63-9A54-21F9-B75313632453}"/>
              </a:ext>
            </a:extLst>
          </p:cNvPr>
          <p:cNvGrpSpPr/>
          <p:nvPr/>
        </p:nvGrpSpPr>
        <p:grpSpPr>
          <a:xfrm>
            <a:off x="7950083" y="5814792"/>
            <a:ext cx="288000" cy="288000"/>
            <a:chOff x="5409617" y="3305772"/>
            <a:chExt cx="288000" cy="288000"/>
          </a:xfrm>
        </p:grpSpPr>
        <p:sp>
          <p:nvSpPr>
            <p:cNvPr id="169" name="Google Shape;317;p8">
              <a:extLst>
                <a:ext uri="{FF2B5EF4-FFF2-40B4-BE49-F238E27FC236}">
                  <a16:creationId xmlns:a16="http://schemas.microsoft.com/office/drawing/2014/main" id="{B68A1505-7C1F-2324-774E-A68CE566662F}"/>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71" name="Google Shape;318;p8">
              <a:extLst>
                <a:ext uri="{FF2B5EF4-FFF2-40B4-BE49-F238E27FC236}">
                  <a16:creationId xmlns:a16="http://schemas.microsoft.com/office/drawing/2014/main" id="{9F9D6141-1CE7-E53C-D18A-E3A0EFC9CCD9}"/>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grpSp>
        <p:nvGrpSpPr>
          <p:cNvPr id="172" name="Google Shape;319;p8">
            <a:extLst>
              <a:ext uri="{FF2B5EF4-FFF2-40B4-BE49-F238E27FC236}">
                <a16:creationId xmlns:a16="http://schemas.microsoft.com/office/drawing/2014/main" id="{52B2FA2C-F30E-9E1A-CEA7-F2F7C33CEFFD}"/>
              </a:ext>
            </a:extLst>
          </p:cNvPr>
          <p:cNvGrpSpPr/>
          <p:nvPr/>
        </p:nvGrpSpPr>
        <p:grpSpPr>
          <a:xfrm>
            <a:off x="5248258" y="5814792"/>
            <a:ext cx="288000" cy="288000"/>
            <a:chOff x="5409617" y="3305772"/>
            <a:chExt cx="288000" cy="288000"/>
          </a:xfrm>
        </p:grpSpPr>
        <p:sp>
          <p:nvSpPr>
            <p:cNvPr id="173" name="Google Shape;320;p8">
              <a:extLst>
                <a:ext uri="{FF2B5EF4-FFF2-40B4-BE49-F238E27FC236}">
                  <a16:creationId xmlns:a16="http://schemas.microsoft.com/office/drawing/2014/main" id="{F3F447EF-7C9E-8E91-1C48-2DA79F694FF3}"/>
                </a:ext>
              </a:extLst>
            </p:cNvPr>
            <p:cNvSpPr/>
            <p:nvPr/>
          </p:nvSpPr>
          <p:spPr>
            <a:xfrm>
              <a:off x="5409617" y="3305772"/>
              <a:ext cx="288000" cy="288000"/>
            </a:xfrm>
            <a:prstGeom prst="ellipse">
              <a:avLst/>
            </a:prstGeom>
            <a:solidFill>
              <a:srgbClr val="C9E7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sp>
          <p:nvSpPr>
            <p:cNvPr id="174" name="Google Shape;321;p8">
              <a:extLst>
                <a:ext uri="{FF2B5EF4-FFF2-40B4-BE49-F238E27FC236}">
                  <a16:creationId xmlns:a16="http://schemas.microsoft.com/office/drawing/2014/main" id="{DCE8CAAE-8203-ECA1-44FA-8C49FFA074DB}"/>
                </a:ext>
              </a:extLst>
            </p:cNvPr>
            <p:cNvSpPr/>
            <p:nvPr/>
          </p:nvSpPr>
          <p:spPr>
            <a:xfrm rot="-2448511">
              <a:off x="5463605" y="3379141"/>
              <a:ext cx="179945" cy="141450"/>
            </a:xfrm>
            <a:prstGeom prst="rightArrow">
              <a:avLst>
                <a:gd name="adj1" fmla="val 50000"/>
                <a:gd name="adj2" fmla="val 50000"/>
              </a:avLst>
            </a:prstGeom>
            <a:solidFill>
              <a:srgbClr val="29BA74"/>
            </a:solidFill>
            <a:ln w="9525" cap="rnd" cmpd="sng">
              <a:solidFill>
                <a:srgbClr val="29BA7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white"/>
                </a:buClr>
                <a:buSzPts val="1200"/>
                <a:buFont typeface="Trebuchet MS"/>
                <a:buNone/>
                <a:tabLst/>
                <a:defRPr/>
              </a:pPr>
              <a:endParaRPr kumimoji="0" sz="1200" b="0" i="0" u="none" strike="noStrike" kern="1200" cap="none" spc="0" normalizeH="0" baseline="0" noProof="0">
                <a:ln>
                  <a:noFill/>
                </a:ln>
                <a:solidFill>
                  <a:srgbClr val="FFFFFF"/>
                </a:solidFill>
                <a:effectLst/>
                <a:uLnTx/>
                <a:uFillTx/>
                <a:latin typeface="Meiryo UI" panose="020B0604030504040204" pitchFamily="50" charset="-128"/>
                <a:ea typeface="Meiryo UI" panose="020B0604030504040204" pitchFamily="50" charset="-128"/>
                <a:cs typeface="Trebuchet MS"/>
                <a:sym typeface="Trebuchet MS"/>
              </a:endParaRPr>
            </a:p>
          </p:txBody>
        </p:sp>
      </p:grpSp>
      <p:sp>
        <p:nvSpPr>
          <p:cNvPr id="179" name="Speech Bubble: Rectangle with Corners Rounded 178">
            <a:extLst>
              <a:ext uri="{FF2B5EF4-FFF2-40B4-BE49-F238E27FC236}">
                <a16:creationId xmlns:a16="http://schemas.microsoft.com/office/drawing/2014/main" id="{7C10967E-67F8-6A78-266B-F0D8A0F7827B}"/>
              </a:ext>
            </a:extLst>
          </p:cNvPr>
          <p:cNvSpPr/>
          <p:nvPr/>
        </p:nvSpPr>
        <p:spPr>
          <a:xfrm>
            <a:off x="4090737" y="2003499"/>
            <a:ext cx="1276718" cy="449047"/>
          </a:xfrm>
          <a:prstGeom prst="wedgeRoundRectCallout">
            <a:avLst>
              <a:gd name="adj1" fmla="val -30634"/>
              <a:gd name="adj2" fmla="val 83935"/>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84" name="Speech Bubble: Rectangle with Corners Rounded 183">
            <a:extLst>
              <a:ext uri="{FF2B5EF4-FFF2-40B4-BE49-F238E27FC236}">
                <a16:creationId xmlns:a16="http://schemas.microsoft.com/office/drawing/2014/main" id="{CE37DDA6-6940-4937-BA69-889F42747C42}"/>
              </a:ext>
            </a:extLst>
          </p:cNvPr>
          <p:cNvSpPr/>
          <p:nvPr/>
        </p:nvSpPr>
        <p:spPr>
          <a:xfrm>
            <a:off x="2154639" y="3857986"/>
            <a:ext cx="1276718" cy="449047"/>
          </a:xfrm>
          <a:prstGeom prst="wedgeRoundRectCallout">
            <a:avLst>
              <a:gd name="adj1" fmla="val 81699"/>
              <a:gd name="adj2" fmla="val -7897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手段であって</a:t>
            </a:r>
            <a:br>
              <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指標ではない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85" name="Speech Bubble: Rectangle with Corners Rounded 184">
            <a:extLst>
              <a:ext uri="{FF2B5EF4-FFF2-40B4-BE49-F238E27FC236}">
                <a16:creationId xmlns:a16="http://schemas.microsoft.com/office/drawing/2014/main" id="{24F4A109-011C-18AD-597E-91A76C5CA959}"/>
              </a:ext>
            </a:extLst>
          </p:cNvPr>
          <p:cNvSpPr/>
          <p:nvPr/>
        </p:nvSpPr>
        <p:spPr>
          <a:xfrm>
            <a:off x="1539703" y="1864627"/>
            <a:ext cx="2216994" cy="578952"/>
          </a:xfrm>
          <a:prstGeom prst="wedgeRoundRectCallout">
            <a:avLst>
              <a:gd name="adj1" fmla="val 45082"/>
              <a:gd name="adj2" fmla="val 139489"/>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簡素化によって何を成果指標とするか</a:t>
            </a:r>
            <a:endParaRPr kumimoji="1" lang="en-US" altLang="ja-JP"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95000"/>
              </a:lnSpc>
              <a:spcBef>
                <a:spcPts val="0"/>
              </a:spcBef>
              <a:spcAft>
                <a:spcPts val="0"/>
              </a:spcAft>
              <a:buClrTx/>
              <a:buSzTx/>
              <a:buFontTx/>
              <a:buNone/>
              <a:tabLst/>
              <a:defRPr/>
            </a:pP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本事業においては作業工数</a:t>
            </a:r>
            <a:r>
              <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p>
        </p:txBody>
      </p:sp>
      <p:sp>
        <p:nvSpPr>
          <p:cNvPr id="209" name="Speech Bubble: Rectangle with Corners Rounded 208">
            <a:extLst>
              <a:ext uri="{FF2B5EF4-FFF2-40B4-BE49-F238E27FC236}">
                <a16:creationId xmlns:a16="http://schemas.microsoft.com/office/drawing/2014/main" id="{7434E702-D9EE-64D2-B2C8-D43E929937CA}"/>
              </a:ext>
            </a:extLst>
          </p:cNvPr>
          <p:cNvSpPr/>
          <p:nvPr/>
        </p:nvSpPr>
        <p:spPr>
          <a:xfrm>
            <a:off x="527738" y="3361148"/>
            <a:ext cx="1464593" cy="630323"/>
          </a:xfrm>
          <a:prstGeom prst="wedgeRoundRectCallout">
            <a:avLst>
              <a:gd name="adj1" fmla="val 93027"/>
              <a:gd name="adj2" fmla="val -116404"/>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中間アウトカムと最終アウトカムの因果関係が不明瞭</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0" name="Speech Bubble: Rectangle with Corners Rounded 209">
            <a:extLst>
              <a:ext uri="{FF2B5EF4-FFF2-40B4-BE49-F238E27FC236}">
                <a16:creationId xmlns:a16="http://schemas.microsoft.com/office/drawing/2014/main" id="{C6D45B32-8ACB-A7B5-0368-63765BD6A335}"/>
              </a:ext>
            </a:extLst>
          </p:cNvPr>
          <p:cNvSpPr/>
          <p:nvPr/>
        </p:nvSpPr>
        <p:spPr>
          <a:xfrm>
            <a:off x="1539703" y="5984654"/>
            <a:ext cx="1464593" cy="630323"/>
          </a:xfrm>
          <a:prstGeom prst="wedgeRoundRectCallout">
            <a:avLst>
              <a:gd name="adj1" fmla="val 92370"/>
              <a:gd name="adj2" fmla="val -88917"/>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何をもって健全化とするかの指標がない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2" name="Speech Bubble: Rectangle with Corners Rounded 211">
            <a:extLst>
              <a:ext uri="{FF2B5EF4-FFF2-40B4-BE49-F238E27FC236}">
                <a16:creationId xmlns:a16="http://schemas.microsoft.com/office/drawing/2014/main" id="{AC4A4BF1-85E8-39F9-C820-4536DD315634}"/>
              </a:ext>
            </a:extLst>
          </p:cNvPr>
          <p:cNvSpPr/>
          <p:nvPr/>
        </p:nvSpPr>
        <p:spPr>
          <a:xfrm>
            <a:off x="5742156" y="2119577"/>
            <a:ext cx="1464593" cy="461616"/>
          </a:xfrm>
          <a:prstGeom prst="wedgeRoundRectCallout">
            <a:avLst>
              <a:gd name="adj1" fmla="val 70683"/>
              <a:gd name="adj2" fmla="val 67468"/>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表記と目標の方向性がマッチしていない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4" name="Rectangle 213">
            <a:extLst>
              <a:ext uri="{FF2B5EF4-FFF2-40B4-BE49-F238E27FC236}">
                <a16:creationId xmlns:a16="http://schemas.microsoft.com/office/drawing/2014/main" id="{76AC1208-B628-C704-DDDA-F948DFB14336}"/>
              </a:ext>
            </a:extLst>
          </p:cNvPr>
          <p:cNvSpPr/>
          <p:nvPr/>
        </p:nvSpPr>
        <p:spPr>
          <a:xfrm>
            <a:off x="8780391" y="2119577"/>
            <a:ext cx="2307912" cy="4035026"/>
          </a:xfrm>
          <a:prstGeom prst="rect">
            <a:avLst/>
          </a:prstGeom>
          <a:noFill/>
          <a:ln w="12700" cap="flat" cmpd="sng" algn="ctr">
            <a:solidFill>
              <a:srgbClr val="E71C57"/>
            </a:solidFill>
            <a:prstDash val="sysDash"/>
          </a:ln>
          <a:effectLst/>
          <a:extLst>
            <a:ext uri="{909E8E84-426E-40DD-AFC4-6F175D3DCCD1}">
              <a14:hiddenFill xmlns:a14="http://schemas.microsoft.com/office/drawing/2010/main">
                <a:solidFill>
                  <a:srgbClr val="E71C57"/>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3" name="Speech Bubble: Rectangle with Corners Rounded 212">
            <a:extLst>
              <a:ext uri="{FF2B5EF4-FFF2-40B4-BE49-F238E27FC236}">
                <a16:creationId xmlns:a16="http://schemas.microsoft.com/office/drawing/2014/main" id="{D2155A9A-C270-134A-F7C5-92A94F6EEB66}"/>
              </a:ext>
            </a:extLst>
          </p:cNvPr>
          <p:cNvSpPr/>
          <p:nvPr/>
        </p:nvSpPr>
        <p:spPr>
          <a:xfrm>
            <a:off x="9221665" y="1916668"/>
            <a:ext cx="1464593" cy="461616"/>
          </a:xfrm>
          <a:prstGeom prst="wedgeRoundRectCallout">
            <a:avLst>
              <a:gd name="adj1" fmla="val 45710"/>
              <a:gd name="adj2" fmla="val 23680"/>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何を指標として評価するか明確でない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6" name="Rectangle 215">
            <a:extLst>
              <a:ext uri="{FF2B5EF4-FFF2-40B4-BE49-F238E27FC236}">
                <a16:creationId xmlns:a16="http://schemas.microsoft.com/office/drawing/2014/main" id="{065238AD-EEC6-BCD7-057C-1BFE8ED6811E}"/>
              </a:ext>
            </a:extLst>
          </p:cNvPr>
          <p:cNvSpPr/>
          <p:nvPr/>
        </p:nvSpPr>
        <p:spPr>
          <a:xfrm>
            <a:off x="5992958" y="4298382"/>
            <a:ext cx="2307912" cy="1804410"/>
          </a:xfrm>
          <a:prstGeom prst="rect">
            <a:avLst/>
          </a:prstGeom>
          <a:noFill/>
          <a:ln w="12700" cap="flat" cmpd="sng" algn="ctr">
            <a:solidFill>
              <a:srgbClr val="E71C57"/>
            </a:solidFill>
            <a:prstDash val="sysDash"/>
          </a:ln>
          <a:effectLst/>
          <a:extLst>
            <a:ext uri="{909E8E84-426E-40DD-AFC4-6F175D3DCCD1}">
              <a14:hiddenFill xmlns:a14="http://schemas.microsoft.com/office/drawing/2010/main">
                <a:solidFill>
                  <a:srgbClr val="E71C57"/>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1" name="Speech Bubble: Rectangle with Corners Rounded 210">
            <a:extLst>
              <a:ext uri="{FF2B5EF4-FFF2-40B4-BE49-F238E27FC236}">
                <a16:creationId xmlns:a16="http://schemas.microsoft.com/office/drawing/2014/main" id="{7FECE890-ADB0-549C-5595-04099AAD0E5F}"/>
              </a:ext>
            </a:extLst>
          </p:cNvPr>
          <p:cNvSpPr/>
          <p:nvPr/>
        </p:nvSpPr>
        <p:spPr>
          <a:xfrm>
            <a:off x="6445690" y="6051337"/>
            <a:ext cx="1464593" cy="461616"/>
          </a:xfrm>
          <a:prstGeom prst="wedgeRoundRectCallout">
            <a:avLst>
              <a:gd name="adj1" fmla="val 28980"/>
              <a:gd name="adj2" fmla="val -19241"/>
              <a:gd name="adj3" fmla="val 16667"/>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1" lang="ja-JP" alt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何が指標となっているかわからない</a:t>
            </a:r>
            <a:endParaRPr kumimoji="1" lang="en-US" sz="1400" b="0" i="0" u="none" strike="noStrike" kern="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8" name="Rectangle 217">
            <a:extLst>
              <a:ext uri="{FF2B5EF4-FFF2-40B4-BE49-F238E27FC236}">
                <a16:creationId xmlns:a16="http://schemas.microsoft.com/office/drawing/2014/main" id="{84F17581-0DBD-ECCF-94D0-705DB4E08518}"/>
              </a:ext>
            </a:extLst>
          </p:cNvPr>
          <p:cNvSpPr/>
          <p:nvPr/>
        </p:nvSpPr>
        <p:spPr>
          <a:xfrm>
            <a:off x="8248852" y="106489"/>
            <a:ext cx="3827646" cy="4420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1</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：定量的なアウトカムに整理する前</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algn="ctr">
              <a:buFont typeface="Trebuchet MS" panose="020B0603020202020204" pitchFamily="34" charset="0"/>
              <a:buChar char="​"/>
              <a:defRPr/>
            </a:pPr>
            <a:r>
              <a:rPr kumimoji="1" lang="ja-JP" altLang="en-US" sz="1600" kern="0" dirty="0">
                <a:solidFill>
                  <a:srgbClr val="575757"/>
                </a:solidFill>
                <a:latin typeface="Trebuchet MS" panose="020B0603020202020204" pitchFamily="34" charset="0"/>
                <a:ea typeface="Meiryo UI" panose="020B0604030504040204" pitchFamily="50" charset="-128"/>
              </a:rPr>
              <a:t>（本資料は資料作成後、削除ください）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3" name="Rectangle 217">
            <a:extLst>
              <a:ext uri="{FF2B5EF4-FFF2-40B4-BE49-F238E27FC236}">
                <a16:creationId xmlns:a16="http://schemas.microsoft.com/office/drawing/2014/main" id="{80F3B05D-172D-31F5-AC9F-155BC9F5CFF2}"/>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24196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1" name="think-cell スライド" r:id="rId21" imgW="395" imgH="396" progId="TCLayout.ActiveDocument.1">
                  <p:embed/>
                </p:oleObj>
              </mc:Choice>
              <mc:Fallback>
                <p:oleObj name="think-cell スライド" r:id="rId21"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成果 </a:t>
            </a:r>
            <a:r>
              <a:rPr kumimoji="1" lang="en-US" altLang="ja-JP">
                <a:solidFill>
                  <a:srgbClr val="FE9341"/>
                </a:solidFill>
                <a:latin typeface="Trebuchet MS" panose="020B0603020202020204" pitchFamily="34" charset="0"/>
                <a:ea typeface="Meiryo UI" panose="020B0604030504040204" pitchFamily="50" charset="-128"/>
              </a:rPr>
              <a:t>(</a:t>
            </a:r>
            <a:r>
              <a:rPr kumimoji="1" lang="ja-JP" altLang="en-US">
                <a:solidFill>
                  <a:srgbClr val="FE9341"/>
                </a:solidFill>
                <a:latin typeface="Trebuchet MS" panose="020B0603020202020204" pitchFamily="34" charset="0"/>
                <a:ea typeface="Meiryo UI" panose="020B0604030504040204" pitchFamily="50" charset="-128"/>
              </a:rPr>
              <a:t>アウトカム</a:t>
            </a: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指標</a:t>
            </a:r>
            <a:br>
              <a:rPr kumimoji="1" lang="en-US" altLang="ja-JP">
                <a:solidFill>
                  <a:srgbClr val="FE9341"/>
                </a:solidFill>
                <a:latin typeface="Trebuchet MS" panose="020B0603020202020204" pitchFamily="34" charset="0"/>
                <a:ea typeface="Meiryo UI" panose="020B0604030504040204" pitchFamily="50" charset="-128"/>
              </a:rPr>
            </a:br>
            <a:r>
              <a:rPr kumimoji="1" lang="en-US" altLang="ja-JP" sz="1600">
                <a:solidFill>
                  <a:schemeClr val="tx1"/>
                </a:solidFill>
                <a:latin typeface="Trebuchet MS" panose="020B0603020202020204" pitchFamily="34" charset="0"/>
                <a:ea typeface="Meiryo UI" panose="020B0604030504040204" pitchFamily="50" charset="-128"/>
              </a:rPr>
              <a:t>a. </a:t>
            </a:r>
            <a:r>
              <a:rPr kumimoji="1" lang="ja-JP" altLang="en-US" sz="1600">
                <a:solidFill>
                  <a:schemeClr val="tx1"/>
                </a:solidFill>
                <a:latin typeface="Trebuchet MS" panose="020B0603020202020204" pitchFamily="34" charset="0"/>
                <a:ea typeface="Meiryo UI" panose="020B0604030504040204" pitchFamily="50" charset="-128"/>
              </a:rPr>
              <a:t>ロジックツリー</a:t>
            </a:r>
            <a:endParaRPr kumimoji="1" lang="en-US">
              <a:solidFill>
                <a:schemeClr val="tx1"/>
              </a:solidFill>
              <a:latin typeface="Trebuchet MS" panose="020B0603020202020204" pitchFamily="34" charset="0"/>
              <a:ea typeface="Meiryo UI" panose="020B0604030504040204" pitchFamily="50" charset="-128"/>
            </a:endParaRPr>
          </a:p>
        </p:txBody>
      </p:sp>
      <p:sp>
        <p:nvSpPr>
          <p:cNvPr id="14" name="テキスト ボックス 42">
            <a:extLst>
              <a:ext uri="{FF2B5EF4-FFF2-40B4-BE49-F238E27FC236}">
                <a16:creationId xmlns:a16="http://schemas.microsoft.com/office/drawing/2014/main" id="{AC00567B-4B15-38DA-5234-1C9AC8BADD7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Oval 20">
            <a:extLst>
              <a:ext uri="{FF2B5EF4-FFF2-40B4-BE49-F238E27FC236}">
                <a16:creationId xmlns:a16="http://schemas.microsoft.com/office/drawing/2014/main" id="{06E7FD03-5ABF-E6E8-D066-6D40F9AFB95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Trebuchet MS" panose="020B0603020202020204" pitchFamily="34" charset="0"/>
              </a:rPr>
              <a:t>2</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10" name="Google Shape;264;p8">
            <a:extLst>
              <a:ext uri="{FF2B5EF4-FFF2-40B4-BE49-F238E27FC236}">
                <a16:creationId xmlns:a16="http://schemas.microsoft.com/office/drawing/2014/main" id="{5A162CD5-6C5A-0345-08CA-FEBD1060D0F4}"/>
              </a:ext>
            </a:extLst>
          </p:cNvPr>
          <p:cNvSpPr/>
          <p:nvPr/>
        </p:nvSpPr>
        <p:spPr>
          <a:xfrm>
            <a:off x="2319595" y="1833855"/>
            <a:ext cx="9243755" cy="4577841"/>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1" name="Google Shape;253;p8">
            <a:extLst>
              <a:ext uri="{FF2B5EF4-FFF2-40B4-BE49-F238E27FC236}">
                <a16:creationId xmlns:a16="http://schemas.microsoft.com/office/drawing/2014/main" id="{1AC33BA3-2453-DA3F-558B-2A26D303432B}"/>
              </a:ext>
            </a:extLst>
          </p:cNvPr>
          <p:cNvSpPr txBox="1"/>
          <p:nvPr/>
        </p:nvSpPr>
        <p:spPr>
          <a:xfrm>
            <a:off x="484220" y="1557541"/>
            <a:ext cx="1755776"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最終アウトカム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sp>
        <p:nvSpPr>
          <p:cNvPr id="17" name="Google Shape;260;p8">
            <a:extLst>
              <a:ext uri="{FF2B5EF4-FFF2-40B4-BE49-F238E27FC236}">
                <a16:creationId xmlns:a16="http://schemas.microsoft.com/office/drawing/2014/main" id="{9F31B030-42D5-B30C-3A01-B429390BF551}"/>
              </a:ext>
            </a:extLst>
          </p:cNvPr>
          <p:cNvSpPr/>
          <p:nvPr/>
        </p:nvSpPr>
        <p:spPr>
          <a:xfrm>
            <a:off x="473516" y="1833856"/>
            <a:ext cx="1777184" cy="4577840"/>
          </a:xfrm>
          <a:prstGeom prst="rect">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95000"/>
              </a:lnSpc>
              <a:spcBef>
                <a:spcPts val="0"/>
              </a:spcBef>
              <a:spcAft>
                <a:spcPts val="0"/>
              </a:spcAft>
              <a:buClr>
                <a:srgbClr val="575757"/>
              </a:buClr>
              <a:buSzPts val="2000"/>
              <a:buFont typeface="Trebuchet MS"/>
              <a:buNone/>
              <a:tabLst/>
              <a:defRPr/>
            </a:pPr>
            <a:endParaRPr kumimoji="0"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8" name="Google Shape;265;p8">
            <a:extLst>
              <a:ext uri="{FF2B5EF4-FFF2-40B4-BE49-F238E27FC236}">
                <a16:creationId xmlns:a16="http://schemas.microsoft.com/office/drawing/2014/main" id="{99DED4EE-C7E1-9B25-6D4C-D963148822D0}"/>
              </a:ext>
            </a:extLst>
          </p:cNvPr>
          <p:cNvSpPr txBox="1"/>
          <p:nvPr/>
        </p:nvSpPr>
        <p:spPr>
          <a:xfrm>
            <a:off x="2330416" y="1557541"/>
            <a:ext cx="9233539" cy="294302"/>
          </a:xfrm>
          <a:prstGeom prst="rect">
            <a:avLst/>
          </a:prstGeom>
          <a:solidFill>
            <a:srgbClr val="FF8222"/>
          </a:solidFill>
          <a:ln>
            <a:noFill/>
          </a:ln>
        </p:spPr>
        <p:txBody>
          <a:bodyPr spcFirstLastPara="1" wrap="square" lIns="36000" tIns="36000" rIns="36000" bIns="36000" anchor="b"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600"/>
              <a:buFont typeface="Trebuchet MS"/>
              <a:buNone/>
              <a:tabLst/>
              <a:defRPr/>
            </a:pPr>
            <a:r>
              <a:rPr kumimoji="0" lang="en-US" sz="1600" b="0" i="0" u="none" strike="noStrike" kern="1200" cap="none" spc="0" normalizeH="0" baseline="0" noProof="0" err="1">
                <a:ln>
                  <a:noFill/>
                </a:ln>
                <a:solidFill>
                  <a:srgbClr val="FFFFFF"/>
                </a:solidFill>
                <a:effectLst/>
                <a:uLnTx/>
                <a:uFillTx/>
                <a:latin typeface="Trebuchet MS" panose="020B0603020202020204" pitchFamily="34" charset="0"/>
                <a:ea typeface="Meiryo UI" panose="020B0604030504040204" pitchFamily="50" charset="-128"/>
                <a:cs typeface="Trebuchet MS"/>
                <a:sym typeface="Trebuchet MS"/>
              </a:rPr>
              <a:t>中間アウトカム</a:t>
            </a:r>
            <a:endParaRPr kumimoji="0" sz="1400" b="0" i="0" u="none" strike="noStrike" kern="1200" cap="none" spc="0" normalizeH="0" baseline="0" noProof="0">
              <a:ln>
                <a:noFill/>
              </a:ln>
              <a:solidFill>
                <a:srgbClr val="000000"/>
              </a:solidFill>
              <a:effectLst/>
              <a:uLnTx/>
              <a:uFillTx/>
              <a:latin typeface="Trebuchet MS" panose="020B0603020202020204" pitchFamily="34" charset="0"/>
              <a:ea typeface="Meiryo UI" panose="020B0604030504040204" pitchFamily="50" charset="-128"/>
              <a:cs typeface="Arial"/>
              <a:sym typeface="Arial"/>
            </a:endParaRPr>
          </a:p>
        </p:txBody>
      </p:sp>
      <p:grpSp>
        <p:nvGrpSpPr>
          <p:cNvPr id="26" name="Google Shape;303;p8">
            <a:extLst>
              <a:ext uri="{FF2B5EF4-FFF2-40B4-BE49-F238E27FC236}">
                <a16:creationId xmlns:a16="http://schemas.microsoft.com/office/drawing/2014/main" id="{54774A09-83EE-F7E8-587D-C90C028FA7E8}"/>
              </a:ext>
            </a:extLst>
          </p:cNvPr>
          <p:cNvGrpSpPr/>
          <p:nvPr/>
        </p:nvGrpSpPr>
        <p:grpSpPr>
          <a:xfrm>
            <a:off x="9401763" y="1073606"/>
            <a:ext cx="2389458" cy="452724"/>
            <a:chOff x="4807779" y="1409231"/>
            <a:chExt cx="2080232" cy="452724"/>
          </a:xfrm>
        </p:grpSpPr>
        <p:grpSp>
          <p:nvGrpSpPr>
            <p:cNvPr id="32" name="Google Shape;304;p8">
              <a:extLst>
                <a:ext uri="{FF2B5EF4-FFF2-40B4-BE49-F238E27FC236}">
                  <a16:creationId xmlns:a16="http://schemas.microsoft.com/office/drawing/2014/main" id="{4EA0010D-1BDF-E95F-A344-BDBD6AFC34CD}"/>
                </a:ext>
              </a:extLst>
            </p:cNvPr>
            <p:cNvGrpSpPr/>
            <p:nvPr/>
          </p:nvGrpSpPr>
          <p:grpSpPr>
            <a:xfrm>
              <a:off x="4807779" y="1409231"/>
              <a:ext cx="2080232" cy="202917"/>
              <a:chOff x="4807779" y="1409231"/>
              <a:chExt cx="2080232" cy="202917"/>
            </a:xfrm>
          </p:grpSpPr>
          <p:sp>
            <p:nvSpPr>
              <p:cNvPr id="37" name="Google Shape;305;p8">
                <a:extLst>
                  <a:ext uri="{FF2B5EF4-FFF2-40B4-BE49-F238E27FC236}">
                    <a16:creationId xmlns:a16="http://schemas.microsoft.com/office/drawing/2014/main" id="{B2EF7057-B7F0-13AE-1FC4-8815D0E2350A}"/>
                  </a:ext>
                </a:extLst>
              </p:cNvPr>
              <p:cNvSpPr txBox="1"/>
              <p:nvPr/>
            </p:nvSpPr>
            <p:spPr>
              <a:xfrm>
                <a:off x="5160011" y="1409231"/>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kumimoji="0" lang="en-US" sz="1050" b="0" i="0" u="sng"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横展開</a:t>
                </a:r>
                <a:r>
                  <a:rPr kumimoji="0" lang="en-US" sz="105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41" name="Google Shape;306;p8">
                <a:extLst>
                  <a:ext uri="{FF2B5EF4-FFF2-40B4-BE49-F238E27FC236}">
                    <a16:creationId xmlns:a16="http://schemas.microsoft.com/office/drawing/2014/main" id="{AB4AF815-AFD3-9AC6-BF31-946A1C9F0B4E}"/>
                  </a:ext>
                </a:extLst>
              </p:cNvPr>
              <p:cNvSpPr/>
              <p:nvPr/>
            </p:nvSpPr>
            <p:spPr>
              <a:xfrm>
                <a:off x="4807779" y="1427586"/>
                <a:ext cx="306511" cy="166206"/>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nvGrpSpPr>
            <p:cNvPr id="33" name="Google Shape;307;p8">
              <a:extLst>
                <a:ext uri="{FF2B5EF4-FFF2-40B4-BE49-F238E27FC236}">
                  <a16:creationId xmlns:a16="http://schemas.microsoft.com/office/drawing/2014/main" id="{E822020C-E966-303E-3CB1-99D4D0E3D76E}"/>
                </a:ext>
              </a:extLst>
            </p:cNvPr>
            <p:cNvGrpSpPr/>
            <p:nvPr/>
          </p:nvGrpSpPr>
          <p:grpSpPr>
            <a:xfrm>
              <a:off x="4807779" y="1659038"/>
              <a:ext cx="2080232" cy="202917"/>
              <a:chOff x="4807779" y="1659038"/>
              <a:chExt cx="2080232" cy="202917"/>
            </a:xfrm>
          </p:grpSpPr>
          <p:sp>
            <p:nvSpPr>
              <p:cNvPr id="34" name="Google Shape;308;p8">
                <a:extLst>
                  <a:ext uri="{FF2B5EF4-FFF2-40B4-BE49-F238E27FC236}">
                    <a16:creationId xmlns:a16="http://schemas.microsoft.com/office/drawing/2014/main" id="{C4F20973-CA25-995F-66A2-1D22330EEF2E}"/>
                  </a:ext>
                </a:extLst>
              </p:cNvPr>
              <p:cNvSpPr/>
              <p:nvPr/>
            </p:nvSpPr>
            <p:spPr>
              <a:xfrm>
                <a:off x="4807779" y="1677394"/>
                <a:ext cx="306511" cy="166206"/>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35" name="Google Shape;309;p8">
                <a:extLst>
                  <a:ext uri="{FF2B5EF4-FFF2-40B4-BE49-F238E27FC236}">
                    <a16:creationId xmlns:a16="http://schemas.microsoft.com/office/drawing/2014/main" id="{879A3B13-30CF-E028-2861-C1D9B1833085}"/>
                  </a:ext>
                </a:extLst>
              </p:cNvPr>
              <p:cNvSpPr txBox="1"/>
              <p:nvPr/>
            </p:nvSpPr>
            <p:spPr>
              <a:xfrm>
                <a:off x="5160011" y="1659038"/>
                <a:ext cx="1728000" cy="202917"/>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575757"/>
                  </a:buClr>
                  <a:buSzPts val="1200"/>
                  <a:buFont typeface="Trebuchet MS"/>
                  <a:buNone/>
                  <a:tabLst/>
                  <a:defRPr/>
                </a:pPr>
                <a:r>
                  <a:rPr kumimoji="0" lang="en-US"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a:t>
                </a:r>
                <a:r>
                  <a:rPr lang="ja-JP" altLang="en-US" sz="1050" u="sng" dirty="0">
                    <a:solidFill>
                      <a:srgbClr val="575757"/>
                    </a:solidFill>
                    <a:latin typeface="Trebuchet MS" panose="020B0603020202020204" pitchFamily="34" charset="0"/>
                    <a:ea typeface="Meiryo UI" panose="020B0604030504040204" pitchFamily="50" charset="-128"/>
                    <a:cs typeface="Trebuchet MS"/>
                    <a:sym typeface="Trebuchet MS"/>
                  </a:rPr>
                  <a:t>補助事業</a:t>
                </a:r>
                <a:r>
                  <a:rPr kumimoji="0" lang="en-US" sz="105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の成果指標</a:t>
                </a:r>
                <a:endParaRPr kumimoji="0" sz="105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grpSp>
      </p:grpSp>
      <p:sp>
        <p:nvSpPr>
          <p:cNvPr id="42" name="Google Shape;256;p8">
            <a:extLst>
              <a:ext uri="{FF2B5EF4-FFF2-40B4-BE49-F238E27FC236}">
                <a16:creationId xmlns:a16="http://schemas.microsoft.com/office/drawing/2014/main" id="{3E43372C-FDE3-ED73-81E1-E11D421552A0}"/>
              </a:ext>
            </a:extLst>
          </p:cNvPr>
          <p:cNvSpPr/>
          <p:nvPr/>
        </p:nvSpPr>
        <p:spPr>
          <a:xfrm>
            <a:off x="570542" y="3720310"/>
            <a:ext cx="1367442" cy="462064"/>
          </a:xfrm>
          <a:prstGeom prst="rect">
            <a:avLst/>
          </a:prstGeom>
          <a:solidFill>
            <a:srgbClr val="FFFFFF"/>
          </a:solidFill>
          <a:ln w="28575" cap="rnd" cmpd="sng" algn="ctr">
            <a:solidFill>
              <a:srgbClr val="6E6F73"/>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経済価値の実現</a:t>
            </a:r>
          </a:p>
        </p:txBody>
      </p:sp>
      <p:sp>
        <p:nvSpPr>
          <p:cNvPr id="43" name="Google Shape;308;p8">
            <a:extLst>
              <a:ext uri="{FF2B5EF4-FFF2-40B4-BE49-F238E27FC236}">
                <a16:creationId xmlns:a16="http://schemas.microsoft.com/office/drawing/2014/main" id="{6B970D6E-27C4-BF59-25A7-5683E84B5007}"/>
              </a:ext>
            </a:extLst>
          </p:cNvPr>
          <p:cNvSpPr/>
          <p:nvPr/>
        </p:nvSpPr>
        <p:spPr>
          <a:xfrm>
            <a:off x="6150688" y="2411402"/>
            <a:ext cx="352074" cy="110323"/>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44" name="Google Shape;256;p8">
            <a:extLst>
              <a:ext uri="{FF2B5EF4-FFF2-40B4-BE49-F238E27FC236}">
                <a16:creationId xmlns:a16="http://schemas.microsoft.com/office/drawing/2014/main" id="{FCB6D4FC-B940-6518-E0E5-5D6491DA7749}"/>
              </a:ext>
            </a:extLst>
          </p:cNvPr>
          <p:cNvSpPr/>
          <p:nvPr/>
        </p:nvSpPr>
        <p:spPr>
          <a:xfrm>
            <a:off x="4739429" y="2471607"/>
            <a:ext cx="957610"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要する</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管理工数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5" name="Google Shape;256;p8">
            <a:extLst>
              <a:ext uri="{FF2B5EF4-FFF2-40B4-BE49-F238E27FC236}">
                <a16:creationId xmlns:a16="http://schemas.microsoft.com/office/drawing/2014/main" id="{C0EDA4D4-E6C9-5BA1-5E57-7E0FC064C93B}"/>
              </a:ext>
            </a:extLst>
          </p:cNvPr>
          <p:cNvSpPr/>
          <p:nvPr/>
        </p:nvSpPr>
        <p:spPr>
          <a:xfrm>
            <a:off x="6147875" y="2180082"/>
            <a:ext cx="1304696" cy="477917"/>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チェック工数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7" name="Google Shape;256;p8">
            <a:extLst>
              <a:ext uri="{FF2B5EF4-FFF2-40B4-BE49-F238E27FC236}">
                <a16:creationId xmlns:a16="http://schemas.microsoft.com/office/drawing/2014/main" id="{C35182BD-5AE3-85B3-3961-8065A946A7D2}"/>
              </a:ext>
            </a:extLst>
          </p:cNvPr>
          <p:cNvSpPr/>
          <p:nvPr/>
        </p:nvSpPr>
        <p:spPr>
          <a:xfrm>
            <a:off x="6147875" y="3041502"/>
            <a:ext cx="1304696" cy="469559"/>
          </a:xfrm>
          <a:prstGeom prst="rect">
            <a:avLst/>
          </a:prstGeom>
          <a:solidFill>
            <a:srgbClr val="FFFFFF"/>
          </a:solidFill>
          <a:ln w="28575" cap="rnd" cmpd="sng">
            <a:solidFill>
              <a:schemeClr val="accent6">
                <a:lumMod val="60000"/>
                <a:lumOff val="40000"/>
              </a:schemeClr>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に係る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チェック工数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8" name="Google Shape;256;p8">
            <a:extLst>
              <a:ext uri="{FF2B5EF4-FFF2-40B4-BE49-F238E27FC236}">
                <a16:creationId xmlns:a16="http://schemas.microsoft.com/office/drawing/2014/main" id="{319D89E8-2FD4-DA09-AF02-1638390FD480}"/>
              </a:ext>
            </a:extLst>
          </p:cNvPr>
          <p:cNvSpPr/>
          <p:nvPr/>
        </p:nvSpPr>
        <p:spPr>
          <a:xfrm>
            <a:off x="7986467" y="1934393"/>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センサーによる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49" name="Google Shape;256;p8">
            <a:extLst>
              <a:ext uri="{FF2B5EF4-FFF2-40B4-BE49-F238E27FC236}">
                <a16:creationId xmlns:a16="http://schemas.microsoft.com/office/drawing/2014/main" id="{115046A4-D459-A502-E992-8AAFF5245285}"/>
              </a:ext>
            </a:extLst>
          </p:cNvPr>
          <p:cNvSpPr/>
          <p:nvPr/>
        </p:nvSpPr>
        <p:spPr>
          <a:xfrm>
            <a:off x="7988788" y="3553629"/>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AI</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画像認識による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品質計測の精度</a:t>
            </a:r>
          </a:p>
        </p:txBody>
      </p:sp>
      <p:sp>
        <p:nvSpPr>
          <p:cNvPr id="52" name="Google Shape;256;p8">
            <a:extLst>
              <a:ext uri="{FF2B5EF4-FFF2-40B4-BE49-F238E27FC236}">
                <a16:creationId xmlns:a16="http://schemas.microsoft.com/office/drawing/2014/main" id="{F7DC9AF3-1DE3-FEB7-F981-A043E3CB3CA4}"/>
              </a:ext>
            </a:extLst>
          </p:cNvPr>
          <p:cNvSpPr/>
          <p:nvPr/>
        </p:nvSpPr>
        <p:spPr>
          <a:xfrm>
            <a:off x="2347726" y="4915364"/>
            <a:ext cx="1478783" cy="4782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による</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被害額</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55" name="Google Shape;256;p8">
            <a:extLst>
              <a:ext uri="{FF2B5EF4-FFF2-40B4-BE49-F238E27FC236}">
                <a16:creationId xmlns:a16="http://schemas.microsoft.com/office/drawing/2014/main" id="{0216ED81-5BBD-19F6-99DD-45DFAB30E2A8}"/>
              </a:ext>
            </a:extLst>
          </p:cNvPr>
          <p:cNvSpPr/>
          <p:nvPr/>
        </p:nvSpPr>
        <p:spPr>
          <a:xfrm>
            <a:off x="4327177" y="5497049"/>
            <a:ext cx="1369862"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発生頻度</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56" name="Google Shape;256;p8">
            <a:extLst>
              <a:ext uri="{FF2B5EF4-FFF2-40B4-BE49-F238E27FC236}">
                <a16:creationId xmlns:a16="http://schemas.microsoft.com/office/drawing/2014/main" id="{10BFE8D9-0440-37F5-7DD6-5EE4C442E680}"/>
              </a:ext>
            </a:extLst>
          </p:cNvPr>
          <p:cNvSpPr/>
          <p:nvPr/>
        </p:nvSpPr>
        <p:spPr>
          <a:xfrm>
            <a:off x="4327177" y="4406050"/>
            <a:ext cx="1369862"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1</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回あたりの</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の被害額</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59" name="Google Shape;256;p8">
            <a:extLst>
              <a:ext uri="{FF2B5EF4-FFF2-40B4-BE49-F238E27FC236}">
                <a16:creationId xmlns:a16="http://schemas.microsoft.com/office/drawing/2014/main" id="{EB9193D3-A4B6-7E76-2EF0-28F48AE02B89}"/>
              </a:ext>
            </a:extLst>
          </p:cNvPr>
          <p:cNvSpPr/>
          <p:nvPr/>
        </p:nvSpPr>
        <p:spPr>
          <a:xfrm>
            <a:off x="6147875" y="4406050"/>
            <a:ext cx="1304696" cy="477917"/>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による</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60" name="Google Shape;256;p8">
            <a:extLst>
              <a:ext uri="{FF2B5EF4-FFF2-40B4-BE49-F238E27FC236}">
                <a16:creationId xmlns:a16="http://schemas.microsoft.com/office/drawing/2014/main" id="{FBAFB4F2-701E-1EB1-1E40-7C5674F3A0D6}"/>
              </a:ext>
            </a:extLst>
          </p:cNvPr>
          <p:cNvSpPr/>
          <p:nvPr/>
        </p:nvSpPr>
        <p:spPr>
          <a:xfrm>
            <a:off x="6155417" y="5497049"/>
            <a:ext cx="1304696"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の単価</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61" name="Google Shape;256;p8">
            <a:extLst>
              <a:ext uri="{FF2B5EF4-FFF2-40B4-BE49-F238E27FC236}">
                <a16:creationId xmlns:a16="http://schemas.microsoft.com/office/drawing/2014/main" id="{488EF868-E25E-ABC7-E19F-4A0899786C22}"/>
              </a:ext>
            </a:extLst>
          </p:cNvPr>
          <p:cNvSpPr/>
          <p:nvPr/>
        </p:nvSpPr>
        <p:spPr>
          <a:xfrm>
            <a:off x="7986468" y="4407118"/>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発生検知精度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62" name="Google Shape;256;p8">
            <a:extLst>
              <a:ext uri="{FF2B5EF4-FFF2-40B4-BE49-F238E27FC236}">
                <a16:creationId xmlns:a16="http://schemas.microsoft.com/office/drawing/2014/main" id="{E5C5597F-FC6C-C595-CD48-C64AD1301186}"/>
              </a:ext>
            </a:extLst>
          </p:cNvPr>
          <p:cNvSpPr/>
          <p:nvPr/>
        </p:nvSpPr>
        <p:spPr>
          <a:xfrm>
            <a:off x="7967541" y="5122720"/>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監視</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見回り</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工数</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29" name="Google Shape;256;p8">
            <a:extLst>
              <a:ext uri="{FF2B5EF4-FFF2-40B4-BE49-F238E27FC236}">
                <a16:creationId xmlns:a16="http://schemas.microsoft.com/office/drawing/2014/main" id="{B971A0CD-5CBF-A72C-8D73-15270CA1548B}"/>
              </a:ext>
            </a:extLst>
          </p:cNvPr>
          <p:cNvSpPr/>
          <p:nvPr/>
        </p:nvSpPr>
        <p:spPr>
          <a:xfrm>
            <a:off x="7967541" y="5825168"/>
            <a:ext cx="1819888" cy="477917"/>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可能な</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数</a:t>
            </a:r>
            <a:endParaRPr kumimoji="0"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sp>
        <p:nvSpPr>
          <p:cNvPr id="130" name="Google Shape;256;p8">
            <a:extLst>
              <a:ext uri="{FF2B5EF4-FFF2-40B4-BE49-F238E27FC236}">
                <a16:creationId xmlns:a16="http://schemas.microsoft.com/office/drawing/2014/main" id="{336467EE-8F9E-8047-4BF0-B75FE2E2F851}"/>
              </a:ext>
            </a:extLst>
          </p:cNvPr>
          <p:cNvSpPr/>
          <p:nvPr/>
        </p:nvSpPr>
        <p:spPr>
          <a:xfrm>
            <a:off x="10122905" y="4145439"/>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測定精度</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1" name="Google Shape;256;p8">
            <a:extLst>
              <a:ext uri="{FF2B5EF4-FFF2-40B4-BE49-F238E27FC236}">
                <a16:creationId xmlns:a16="http://schemas.microsoft.com/office/drawing/2014/main" id="{C783113F-FBFA-710C-E478-4B4D3CDAAE37}"/>
              </a:ext>
            </a:extLst>
          </p:cNvPr>
          <p:cNvSpPr/>
          <p:nvPr/>
        </p:nvSpPr>
        <p:spPr>
          <a:xfrm>
            <a:off x="10122905" y="4716855"/>
            <a:ext cx="1304696"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測定データ</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伝送頻度</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2" name="Google Shape;256;p8">
            <a:extLst>
              <a:ext uri="{FF2B5EF4-FFF2-40B4-BE49-F238E27FC236}">
                <a16:creationId xmlns:a16="http://schemas.microsoft.com/office/drawing/2014/main" id="{3A47E28C-C9F1-E79C-6D22-D0756F89259F}"/>
              </a:ext>
            </a:extLst>
          </p:cNvPr>
          <p:cNvSpPr/>
          <p:nvPr/>
        </p:nvSpPr>
        <p:spPr>
          <a:xfrm>
            <a:off x="7986466" y="3014082"/>
            <a:ext cx="1819887"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カメラによる</a:t>
            </a:r>
            <a:b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b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の監視精度</a:t>
            </a:r>
          </a:p>
        </p:txBody>
      </p:sp>
      <p:sp>
        <p:nvSpPr>
          <p:cNvPr id="133" name="Google Shape;256;p8">
            <a:extLst>
              <a:ext uri="{FF2B5EF4-FFF2-40B4-BE49-F238E27FC236}">
                <a16:creationId xmlns:a16="http://schemas.microsoft.com/office/drawing/2014/main" id="{3C4C8492-3974-25FC-2548-42EF966F6706}"/>
              </a:ext>
            </a:extLst>
          </p:cNvPr>
          <p:cNvSpPr/>
          <p:nvPr/>
        </p:nvSpPr>
        <p:spPr>
          <a:xfrm>
            <a:off x="7986468" y="2471606"/>
            <a:ext cx="1819888" cy="477917"/>
          </a:xfrm>
          <a:prstGeom prst="rect">
            <a:avLst/>
          </a:prstGeom>
          <a:solidFill>
            <a:srgbClr val="FFFFFF"/>
          </a:solidFill>
          <a:ln w="28575" cap="rnd" cmpd="sng">
            <a:solidFill>
              <a:srgbClr val="64A5CC"/>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測定データの</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伝送頻度</a:t>
            </a: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sp>
        <p:nvSpPr>
          <p:cNvPr id="135" name="Google Shape;256;p8">
            <a:extLst>
              <a:ext uri="{FF2B5EF4-FFF2-40B4-BE49-F238E27FC236}">
                <a16:creationId xmlns:a16="http://schemas.microsoft.com/office/drawing/2014/main" id="{83895F58-AE57-DDE9-5474-67B29EA1A1E2}"/>
              </a:ext>
            </a:extLst>
          </p:cNvPr>
          <p:cNvSpPr/>
          <p:nvPr/>
        </p:nvSpPr>
        <p:spPr>
          <a:xfrm>
            <a:off x="3292612" y="2471607"/>
            <a:ext cx="1158249" cy="720188"/>
          </a:xfrm>
          <a:prstGeom prst="rect">
            <a:avLst/>
          </a:prstGeom>
          <a:solidFill>
            <a:srgbClr val="FFFFFF"/>
          </a:solidFill>
          <a:ln w="28575" cap="rnd" cmpd="sng">
            <a:solidFill>
              <a:srgbClr val="7F7F7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a:buNone/>
              <a:tabLst/>
              <a:defRPr/>
            </a:pPr>
            <a: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XX</a:t>
            </a: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への</a:t>
            </a:r>
            <a:br>
              <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br>
            <a:r>
              <a:rPr kumimoji="0"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rPr>
              <a:t>作業シフト</a:t>
            </a:r>
            <a:endParaRPr kumimoji="0"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Trebuchet MS"/>
              <a:sym typeface="Trebuchet MS"/>
            </a:endParaRPr>
          </a:p>
        </p:txBody>
      </p:sp>
      <p:cxnSp>
        <p:nvCxnSpPr>
          <p:cNvPr id="136" name="Straight Arrow Connector 18">
            <a:extLst>
              <a:ext uri="{FF2B5EF4-FFF2-40B4-BE49-F238E27FC236}">
                <a16:creationId xmlns:a16="http://schemas.microsoft.com/office/drawing/2014/main" id="{D8A5CAF9-9125-1C3C-D2AD-D767EBEAF00E}"/>
              </a:ext>
            </a:extLst>
          </p:cNvPr>
          <p:cNvCxnSpPr>
            <a:cxnSpLocks/>
            <a:stCxn id="44" idx="1"/>
            <a:endCxn id="135" idx="3"/>
          </p:cNvCxnSpPr>
          <p:nvPr/>
        </p:nvCxnSpPr>
        <p:spPr>
          <a:xfrm flipH="1">
            <a:off x="4450861" y="2831701"/>
            <a:ext cx="288568"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38" name="Straight Arrow Connector 5">
            <a:extLst>
              <a:ext uri="{FF2B5EF4-FFF2-40B4-BE49-F238E27FC236}">
                <a16:creationId xmlns:a16="http://schemas.microsoft.com/office/drawing/2014/main" id="{F5B70D2B-05FA-6481-52E3-F438FEAA7AF2}"/>
              </a:ext>
            </a:extLst>
          </p:cNvPr>
          <p:cNvCxnSpPr>
            <a:cxnSpLocks/>
            <a:stCxn id="56" idx="1"/>
            <a:endCxn id="52" idx="3"/>
          </p:cNvCxnSpPr>
          <p:nvPr>
            <p:custDataLst>
              <p:tags r:id="rId3"/>
            </p:custDataLst>
          </p:nvPr>
        </p:nvCxnSpPr>
        <p:spPr>
          <a:xfrm rot="10800000" flipV="1">
            <a:off x="3826509" y="4645008"/>
            <a:ext cx="500668" cy="50949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41" name="Straight Arrow Connector 5">
            <a:extLst>
              <a:ext uri="{FF2B5EF4-FFF2-40B4-BE49-F238E27FC236}">
                <a16:creationId xmlns:a16="http://schemas.microsoft.com/office/drawing/2014/main" id="{B15A8506-6D97-6736-5F04-FF9D025CE0E6}"/>
              </a:ext>
            </a:extLst>
          </p:cNvPr>
          <p:cNvCxnSpPr>
            <a:cxnSpLocks/>
            <a:stCxn id="204" idx="1"/>
            <a:endCxn id="42" idx="3"/>
          </p:cNvCxnSpPr>
          <p:nvPr>
            <p:custDataLst>
              <p:tags r:id="rId4"/>
            </p:custDataLst>
          </p:nvPr>
        </p:nvCxnSpPr>
        <p:spPr>
          <a:xfrm rot="10800000" flipV="1">
            <a:off x="1937985" y="2831700"/>
            <a:ext cx="447659" cy="11196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46" name="Straight Arrow Connector 5">
            <a:extLst>
              <a:ext uri="{FF2B5EF4-FFF2-40B4-BE49-F238E27FC236}">
                <a16:creationId xmlns:a16="http://schemas.microsoft.com/office/drawing/2014/main" id="{A2FE852E-6DB1-2E8A-5310-A3DA01FF9A61}"/>
              </a:ext>
            </a:extLst>
          </p:cNvPr>
          <p:cNvCxnSpPr>
            <a:cxnSpLocks/>
            <a:stCxn id="52" idx="1"/>
            <a:endCxn id="42" idx="3"/>
          </p:cNvCxnSpPr>
          <p:nvPr>
            <p:custDataLst>
              <p:tags r:id="rId5"/>
            </p:custDataLst>
          </p:nvPr>
        </p:nvCxnSpPr>
        <p:spPr>
          <a:xfrm rot="10800000">
            <a:off x="1937984" y="3951342"/>
            <a:ext cx="409742" cy="120316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0" name="Straight Arrow Connector 5">
            <a:extLst>
              <a:ext uri="{FF2B5EF4-FFF2-40B4-BE49-F238E27FC236}">
                <a16:creationId xmlns:a16="http://schemas.microsoft.com/office/drawing/2014/main" id="{3C894545-5285-123D-9C86-09F9024AA587}"/>
              </a:ext>
            </a:extLst>
          </p:cNvPr>
          <p:cNvCxnSpPr>
            <a:cxnSpLocks/>
            <a:stCxn id="60" idx="1"/>
            <a:endCxn id="56" idx="3"/>
          </p:cNvCxnSpPr>
          <p:nvPr>
            <p:custDataLst>
              <p:tags r:id="rId6"/>
            </p:custDataLst>
          </p:nvPr>
        </p:nvCxnSpPr>
        <p:spPr>
          <a:xfrm rot="10800000">
            <a:off x="5697039" y="4645010"/>
            <a:ext cx="458378" cy="109099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1" name="Straight Arrow Connector 5">
            <a:extLst>
              <a:ext uri="{FF2B5EF4-FFF2-40B4-BE49-F238E27FC236}">
                <a16:creationId xmlns:a16="http://schemas.microsoft.com/office/drawing/2014/main" id="{0002A66A-3684-077B-5C93-A638CD5D2D36}"/>
              </a:ext>
            </a:extLst>
          </p:cNvPr>
          <p:cNvCxnSpPr>
            <a:cxnSpLocks/>
            <a:stCxn id="45" idx="1"/>
            <a:endCxn id="44" idx="3"/>
          </p:cNvCxnSpPr>
          <p:nvPr>
            <p:custDataLst>
              <p:tags r:id="rId7"/>
            </p:custDataLst>
          </p:nvPr>
        </p:nvCxnSpPr>
        <p:spPr>
          <a:xfrm rot="10800000" flipV="1">
            <a:off x="5697039" y="2419041"/>
            <a:ext cx="450836" cy="41266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2" name="Straight Arrow Connector 5">
            <a:extLst>
              <a:ext uri="{FF2B5EF4-FFF2-40B4-BE49-F238E27FC236}">
                <a16:creationId xmlns:a16="http://schemas.microsoft.com/office/drawing/2014/main" id="{C320A38A-A49B-E97E-43D4-928E2475DAE7}"/>
              </a:ext>
            </a:extLst>
          </p:cNvPr>
          <p:cNvCxnSpPr>
            <a:cxnSpLocks/>
            <a:stCxn id="47" idx="1"/>
            <a:endCxn id="44" idx="3"/>
          </p:cNvCxnSpPr>
          <p:nvPr>
            <p:custDataLst>
              <p:tags r:id="rId8"/>
            </p:custDataLst>
          </p:nvPr>
        </p:nvCxnSpPr>
        <p:spPr>
          <a:xfrm rot="10800000">
            <a:off x="5697039" y="2831702"/>
            <a:ext cx="450836" cy="44458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3" name="Straight Arrow Connector 5">
            <a:extLst>
              <a:ext uri="{FF2B5EF4-FFF2-40B4-BE49-F238E27FC236}">
                <a16:creationId xmlns:a16="http://schemas.microsoft.com/office/drawing/2014/main" id="{71757E68-407B-AB80-3EDD-470BAF10E4F2}"/>
              </a:ext>
            </a:extLst>
          </p:cNvPr>
          <p:cNvCxnSpPr>
            <a:cxnSpLocks/>
            <a:stCxn id="55" idx="1"/>
            <a:endCxn id="52" idx="3"/>
          </p:cNvCxnSpPr>
          <p:nvPr>
            <p:custDataLst>
              <p:tags r:id="rId9"/>
            </p:custDataLst>
          </p:nvPr>
        </p:nvCxnSpPr>
        <p:spPr>
          <a:xfrm rot="10800000">
            <a:off x="3826509" y="5154508"/>
            <a:ext cx="500668" cy="58150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4" name="Straight Arrow Connector 18">
            <a:extLst>
              <a:ext uri="{FF2B5EF4-FFF2-40B4-BE49-F238E27FC236}">
                <a16:creationId xmlns:a16="http://schemas.microsoft.com/office/drawing/2014/main" id="{880BBCEF-5136-0CCF-C5DB-568728926425}"/>
              </a:ext>
            </a:extLst>
          </p:cNvPr>
          <p:cNvCxnSpPr>
            <a:cxnSpLocks/>
            <a:stCxn id="59" idx="1"/>
            <a:endCxn id="56" idx="3"/>
          </p:cNvCxnSpPr>
          <p:nvPr/>
        </p:nvCxnSpPr>
        <p:spPr>
          <a:xfrm flipH="1">
            <a:off x="5697039" y="4645009"/>
            <a:ext cx="450836" cy="0"/>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55" name="Straight Arrow Connector 5">
            <a:extLst>
              <a:ext uri="{FF2B5EF4-FFF2-40B4-BE49-F238E27FC236}">
                <a16:creationId xmlns:a16="http://schemas.microsoft.com/office/drawing/2014/main" id="{20A73E9A-BA7C-C576-96FC-4EBB15801DE9}"/>
              </a:ext>
            </a:extLst>
          </p:cNvPr>
          <p:cNvCxnSpPr>
            <a:cxnSpLocks/>
          </p:cNvCxnSpPr>
          <p:nvPr>
            <p:custDataLst>
              <p:tags r:id="rId10"/>
            </p:custDataLst>
          </p:nvPr>
        </p:nvCxnSpPr>
        <p:spPr>
          <a:xfrm rot="10800000" flipV="1">
            <a:off x="7452571" y="2071751"/>
            <a:ext cx="533896" cy="24568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6" name="Straight Arrow Connector 5">
            <a:extLst>
              <a:ext uri="{FF2B5EF4-FFF2-40B4-BE49-F238E27FC236}">
                <a16:creationId xmlns:a16="http://schemas.microsoft.com/office/drawing/2014/main" id="{CD4F627B-50BA-6267-CB42-EF8B19724EE0}"/>
              </a:ext>
            </a:extLst>
          </p:cNvPr>
          <p:cNvCxnSpPr>
            <a:cxnSpLocks/>
          </p:cNvCxnSpPr>
          <p:nvPr>
            <p:custDataLst>
              <p:tags r:id="rId11"/>
            </p:custDataLst>
          </p:nvPr>
        </p:nvCxnSpPr>
        <p:spPr>
          <a:xfrm rot="10800000">
            <a:off x="7452572" y="2317441"/>
            <a:ext cx="533897" cy="291524"/>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7" name="Straight Arrow Connector 5">
            <a:extLst>
              <a:ext uri="{FF2B5EF4-FFF2-40B4-BE49-F238E27FC236}">
                <a16:creationId xmlns:a16="http://schemas.microsoft.com/office/drawing/2014/main" id="{7DA9B16F-8BD2-66A0-AEA4-B8EE3D5778AC}"/>
              </a:ext>
            </a:extLst>
          </p:cNvPr>
          <p:cNvCxnSpPr>
            <a:cxnSpLocks/>
            <a:stCxn id="133" idx="1"/>
            <a:endCxn id="47" idx="3"/>
          </p:cNvCxnSpPr>
          <p:nvPr>
            <p:custDataLst>
              <p:tags r:id="rId12"/>
            </p:custDataLst>
          </p:nvPr>
        </p:nvCxnSpPr>
        <p:spPr>
          <a:xfrm rot="10800000" flipV="1">
            <a:off x="7452572" y="2710564"/>
            <a:ext cx="533897" cy="56571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8" name="Straight Arrow Connector 5">
            <a:extLst>
              <a:ext uri="{FF2B5EF4-FFF2-40B4-BE49-F238E27FC236}">
                <a16:creationId xmlns:a16="http://schemas.microsoft.com/office/drawing/2014/main" id="{1637DDB3-BA8C-770E-EDDD-D3A7856BD6AC}"/>
              </a:ext>
            </a:extLst>
          </p:cNvPr>
          <p:cNvCxnSpPr>
            <a:cxnSpLocks/>
            <a:stCxn id="132" idx="1"/>
            <a:endCxn id="47" idx="3"/>
          </p:cNvCxnSpPr>
          <p:nvPr>
            <p:custDataLst>
              <p:tags r:id="rId13"/>
            </p:custDataLst>
          </p:nvPr>
        </p:nvCxnSpPr>
        <p:spPr>
          <a:xfrm rot="10800000" flipV="1">
            <a:off x="7452572" y="3253040"/>
            <a:ext cx="533895" cy="23241"/>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59" name="Straight Arrow Connector 5">
            <a:extLst>
              <a:ext uri="{FF2B5EF4-FFF2-40B4-BE49-F238E27FC236}">
                <a16:creationId xmlns:a16="http://schemas.microsoft.com/office/drawing/2014/main" id="{56A3C3BC-CBF8-CB74-82B8-9D50FB8CB48F}"/>
              </a:ext>
            </a:extLst>
          </p:cNvPr>
          <p:cNvCxnSpPr>
            <a:cxnSpLocks/>
            <a:stCxn id="49" idx="1"/>
            <a:endCxn id="47" idx="3"/>
          </p:cNvCxnSpPr>
          <p:nvPr>
            <p:custDataLst>
              <p:tags r:id="rId14"/>
            </p:custDataLst>
          </p:nvPr>
        </p:nvCxnSpPr>
        <p:spPr>
          <a:xfrm rot="10800000">
            <a:off x="7452572" y="3276282"/>
            <a:ext cx="536217" cy="516306"/>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62" name="Straight Arrow Connector 18">
            <a:extLst>
              <a:ext uri="{FF2B5EF4-FFF2-40B4-BE49-F238E27FC236}">
                <a16:creationId xmlns:a16="http://schemas.microsoft.com/office/drawing/2014/main" id="{8349CED6-8C02-0D47-FE78-9A71D3744815}"/>
              </a:ext>
            </a:extLst>
          </p:cNvPr>
          <p:cNvCxnSpPr>
            <a:cxnSpLocks/>
            <a:stCxn id="61" idx="1"/>
            <a:endCxn id="59" idx="3"/>
          </p:cNvCxnSpPr>
          <p:nvPr/>
        </p:nvCxnSpPr>
        <p:spPr>
          <a:xfrm flipH="1" flipV="1">
            <a:off x="7452571" y="4645009"/>
            <a:ext cx="533897" cy="1068"/>
          </a:xfrm>
          <a:prstGeom prst="straightConnector1">
            <a:avLst/>
          </a:prstGeom>
          <a:noFill/>
          <a:ln w="19050" cap="rnd" cmpd="sng" algn="ctr">
            <a:solidFill>
              <a:srgbClr val="6E6F73"/>
            </a:solidFill>
            <a:prstDash val="solid"/>
            <a:round/>
            <a:headEnd type="none" w="med" len="med"/>
            <a:tailEnd type="triangle" w="med" len="med"/>
          </a:ln>
          <a:effectLst/>
        </p:spPr>
      </p:cxnSp>
      <p:cxnSp>
        <p:nvCxnSpPr>
          <p:cNvPr id="165" name="Straight Arrow Connector 5">
            <a:extLst>
              <a:ext uri="{FF2B5EF4-FFF2-40B4-BE49-F238E27FC236}">
                <a16:creationId xmlns:a16="http://schemas.microsoft.com/office/drawing/2014/main" id="{BEB481EC-6888-1508-FEAD-2765F5108CBC}"/>
              </a:ext>
            </a:extLst>
          </p:cNvPr>
          <p:cNvCxnSpPr>
            <a:cxnSpLocks/>
            <a:stCxn id="62" idx="1"/>
            <a:endCxn id="59" idx="3"/>
          </p:cNvCxnSpPr>
          <p:nvPr>
            <p:custDataLst>
              <p:tags r:id="rId15"/>
            </p:custDataLst>
          </p:nvPr>
        </p:nvCxnSpPr>
        <p:spPr>
          <a:xfrm rot="10800000">
            <a:off x="7452571" y="4645009"/>
            <a:ext cx="514970" cy="716670"/>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70" name="Straight Arrow Connector 5">
            <a:extLst>
              <a:ext uri="{FF2B5EF4-FFF2-40B4-BE49-F238E27FC236}">
                <a16:creationId xmlns:a16="http://schemas.microsoft.com/office/drawing/2014/main" id="{9BF7D38A-6C0D-B3D9-6D56-6C462D0FF4FA}"/>
              </a:ext>
            </a:extLst>
          </p:cNvPr>
          <p:cNvCxnSpPr>
            <a:cxnSpLocks/>
            <a:stCxn id="129" idx="1"/>
            <a:endCxn id="59" idx="3"/>
          </p:cNvCxnSpPr>
          <p:nvPr>
            <p:custDataLst>
              <p:tags r:id="rId16"/>
            </p:custDataLst>
          </p:nvPr>
        </p:nvCxnSpPr>
        <p:spPr>
          <a:xfrm rot="10800000">
            <a:off x="7452571" y="4645009"/>
            <a:ext cx="514970" cy="1419118"/>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76" name="Straight Arrow Connector 5">
            <a:extLst>
              <a:ext uri="{FF2B5EF4-FFF2-40B4-BE49-F238E27FC236}">
                <a16:creationId xmlns:a16="http://schemas.microsoft.com/office/drawing/2014/main" id="{D6D57632-2BFD-DE60-4E79-5E9AAC24A78A}"/>
              </a:ext>
            </a:extLst>
          </p:cNvPr>
          <p:cNvCxnSpPr>
            <a:cxnSpLocks/>
            <a:stCxn id="130" idx="1"/>
            <a:endCxn id="61" idx="3"/>
          </p:cNvCxnSpPr>
          <p:nvPr>
            <p:custDataLst>
              <p:tags r:id="rId17"/>
            </p:custDataLst>
          </p:nvPr>
        </p:nvCxnSpPr>
        <p:spPr>
          <a:xfrm rot="10800000" flipV="1">
            <a:off x="9806357" y="4384397"/>
            <a:ext cx="316549" cy="261679"/>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cxnSp>
        <p:nvCxnSpPr>
          <p:cNvPr id="180" name="Straight Arrow Connector 5">
            <a:extLst>
              <a:ext uri="{FF2B5EF4-FFF2-40B4-BE49-F238E27FC236}">
                <a16:creationId xmlns:a16="http://schemas.microsoft.com/office/drawing/2014/main" id="{566CFCC9-CA3D-434B-15D9-D106D14F2AEF}"/>
              </a:ext>
            </a:extLst>
          </p:cNvPr>
          <p:cNvCxnSpPr>
            <a:cxnSpLocks/>
            <a:stCxn id="131" idx="1"/>
            <a:endCxn id="61" idx="3"/>
          </p:cNvCxnSpPr>
          <p:nvPr>
            <p:custDataLst>
              <p:tags r:id="rId18"/>
            </p:custDataLst>
          </p:nvPr>
        </p:nvCxnSpPr>
        <p:spPr>
          <a:xfrm rot="10800000">
            <a:off x="9806357" y="4646078"/>
            <a:ext cx="316549" cy="309737"/>
          </a:xfrm>
          <a:prstGeom prst="bentConnector3">
            <a:avLst>
              <a:gd name="adj1" fmla="val 50000"/>
            </a:avLst>
          </a:prstGeom>
          <a:noFill/>
          <a:ln w="19050" cap="rnd" cmpd="sng" algn="ctr">
            <a:solidFill>
              <a:srgbClr val="6E6F73"/>
            </a:solidFill>
            <a:prstDash val="solid"/>
            <a:round/>
            <a:headEnd type="none" w="med" len="med"/>
            <a:tailEnd type="triangle" w="med" len="med"/>
          </a:ln>
          <a:effectLst/>
        </p:spPr>
      </p:cxnSp>
      <p:grpSp>
        <p:nvGrpSpPr>
          <p:cNvPr id="181" name="Group 180">
            <a:extLst>
              <a:ext uri="{FF2B5EF4-FFF2-40B4-BE49-F238E27FC236}">
                <a16:creationId xmlns:a16="http://schemas.microsoft.com/office/drawing/2014/main" id="{78DDB0A2-997D-FDC4-A9BD-8413E114DD9C}"/>
              </a:ext>
            </a:extLst>
          </p:cNvPr>
          <p:cNvGrpSpPr/>
          <p:nvPr/>
        </p:nvGrpSpPr>
        <p:grpSpPr>
          <a:xfrm flipV="1">
            <a:off x="5553039" y="2957650"/>
            <a:ext cx="288000" cy="288000"/>
            <a:chOff x="5202893" y="3174538"/>
            <a:chExt cx="288000" cy="288000"/>
          </a:xfrm>
        </p:grpSpPr>
        <p:sp>
          <p:nvSpPr>
            <p:cNvPr id="182" name="Oval 445">
              <a:extLst>
                <a:ext uri="{FF2B5EF4-FFF2-40B4-BE49-F238E27FC236}">
                  <a16:creationId xmlns:a16="http://schemas.microsoft.com/office/drawing/2014/main" id="{F6B380C2-E8E5-8FE5-0E70-5509892EF6A4}"/>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83" name="Arrow: Right 446">
              <a:extLst>
                <a:ext uri="{FF2B5EF4-FFF2-40B4-BE49-F238E27FC236}">
                  <a16:creationId xmlns:a16="http://schemas.microsoft.com/office/drawing/2014/main" id="{6D7F34AE-F923-28AB-4C08-0099AE5D0ABA}"/>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86" name="Group 185">
            <a:extLst>
              <a:ext uri="{FF2B5EF4-FFF2-40B4-BE49-F238E27FC236}">
                <a16:creationId xmlns:a16="http://schemas.microsoft.com/office/drawing/2014/main" id="{1BA564E9-FFB6-67E7-2620-366923EC3512}"/>
              </a:ext>
            </a:extLst>
          </p:cNvPr>
          <p:cNvGrpSpPr/>
          <p:nvPr/>
        </p:nvGrpSpPr>
        <p:grpSpPr>
          <a:xfrm flipV="1">
            <a:off x="5531987" y="4742949"/>
            <a:ext cx="288000" cy="288000"/>
            <a:chOff x="5202893" y="3174538"/>
            <a:chExt cx="288000" cy="288000"/>
          </a:xfrm>
        </p:grpSpPr>
        <p:sp>
          <p:nvSpPr>
            <p:cNvPr id="187" name="Oval 445">
              <a:extLst>
                <a:ext uri="{FF2B5EF4-FFF2-40B4-BE49-F238E27FC236}">
                  <a16:creationId xmlns:a16="http://schemas.microsoft.com/office/drawing/2014/main" id="{FC2944F3-246B-CA1A-8AD7-65EC17D613AA}"/>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88" name="Arrow: Right 446">
              <a:extLst>
                <a:ext uri="{FF2B5EF4-FFF2-40B4-BE49-F238E27FC236}">
                  <a16:creationId xmlns:a16="http://schemas.microsoft.com/office/drawing/2014/main" id="{B346DFA8-869D-3D84-7845-10897D897771}"/>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89" name="Group 188">
            <a:extLst>
              <a:ext uri="{FF2B5EF4-FFF2-40B4-BE49-F238E27FC236}">
                <a16:creationId xmlns:a16="http://schemas.microsoft.com/office/drawing/2014/main" id="{0B205899-FCC4-82F0-5E5B-69713E3E6EF4}"/>
              </a:ext>
            </a:extLst>
          </p:cNvPr>
          <p:cNvGrpSpPr/>
          <p:nvPr/>
        </p:nvGrpSpPr>
        <p:grpSpPr>
          <a:xfrm flipV="1">
            <a:off x="3589150" y="5217678"/>
            <a:ext cx="288000" cy="288000"/>
            <a:chOff x="5202893" y="3174538"/>
            <a:chExt cx="288000" cy="288000"/>
          </a:xfrm>
        </p:grpSpPr>
        <p:sp>
          <p:nvSpPr>
            <p:cNvPr id="190" name="Oval 445">
              <a:extLst>
                <a:ext uri="{FF2B5EF4-FFF2-40B4-BE49-F238E27FC236}">
                  <a16:creationId xmlns:a16="http://schemas.microsoft.com/office/drawing/2014/main" id="{84CD7BF7-96D9-555F-EFAC-7342BB4B336A}"/>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91" name="Arrow: Right 446">
              <a:extLst>
                <a:ext uri="{FF2B5EF4-FFF2-40B4-BE49-F238E27FC236}">
                  <a16:creationId xmlns:a16="http://schemas.microsoft.com/office/drawing/2014/main" id="{444235CD-A458-CFB1-D908-0FB31C390CDA}"/>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92" name="Group 191">
            <a:extLst>
              <a:ext uri="{FF2B5EF4-FFF2-40B4-BE49-F238E27FC236}">
                <a16:creationId xmlns:a16="http://schemas.microsoft.com/office/drawing/2014/main" id="{084784D4-F1F2-E8F4-5062-C37F8114FB58}"/>
              </a:ext>
            </a:extLst>
          </p:cNvPr>
          <p:cNvGrpSpPr/>
          <p:nvPr/>
        </p:nvGrpSpPr>
        <p:grpSpPr>
          <a:xfrm flipV="1">
            <a:off x="7274017" y="4696755"/>
            <a:ext cx="288000" cy="288000"/>
            <a:chOff x="5202893" y="3174538"/>
            <a:chExt cx="288000" cy="288000"/>
          </a:xfrm>
        </p:grpSpPr>
        <p:sp>
          <p:nvSpPr>
            <p:cNvPr id="193" name="Oval 445">
              <a:extLst>
                <a:ext uri="{FF2B5EF4-FFF2-40B4-BE49-F238E27FC236}">
                  <a16:creationId xmlns:a16="http://schemas.microsoft.com/office/drawing/2014/main" id="{8B03DAC9-BD1A-16C9-5B02-E5409EF820EE}"/>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94" name="Arrow: Right 446">
              <a:extLst>
                <a:ext uri="{FF2B5EF4-FFF2-40B4-BE49-F238E27FC236}">
                  <a16:creationId xmlns:a16="http://schemas.microsoft.com/office/drawing/2014/main" id="{B779F6BB-B719-1EC8-0C05-DE875D6D07F6}"/>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95" name="Group 194">
            <a:extLst>
              <a:ext uri="{FF2B5EF4-FFF2-40B4-BE49-F238E27FC236}">
                <a16:creationId xmlns:a16="http://schemas.microsoft.com/office/drawing/2014/main" id="{E0F34FC0-4A7F-B1E2-F4FE-EFD975FFBC62}"/>
              </a:ext>
            </a:extLst>
          </p:cNvPr>
          <p:cNvGrpSpPr/>
          <p:nvPr/>
        </p:nvGrpSpPr>
        <p:grpSpPr>
          <a:xfrm flipV="1">
            <a:off x="7316113" y="3377880"/>
            <a:ext cx="288000" cy="288000"/>
            <a:chOff x="5202893" y="3174538"/>
            <a:chExt cx="288000" cy="288000"/>
          </a:xfrm>
        </p:grpSpPr>
        <p:sp>
          <p:nvSpPr>
            <p:cNvPr id="196" name="Oval 445">
              <a:extLst>
                <a:ext uri="{FF2B5EF4-FFF2-40B4-BE49-F238E27FC236}">
                  <a16:creationId xmlns:a16="http://schemas.microsoft.com/office/drawing/2014/main" id="{20D623F5-F836-D32C-2261-1090E83F5F11}"/>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197" name="Arrow: Right 446">
              <a:extLst>
                <a:ext uri="{FF2B5EF4-FFF2-40B4-BE49-F238E27FC236}">
                  <a16:creationId xmlns:a16="http://schemas.microsoft.com/office/drawing/2014/main" id="{AA9246DB-B1C9-46CE-647B-318B8AD76C16}"/>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198" name="Group 197">
            <a:extLst>
              <a:ext uri="{FF2B5EF4-FFF2-40B4-BE49-F238E27FC236}">
                <a16:creationId xmlns:a16="http://schemas.microsoft.com/office/drawing/2014/main" id="{ED7AA312-17E8-3638-5F15-90BCC9611864}"/>
              </a:ext>
            </a:extLst>
          </p:cNvPr>
          <p:cNvGrpSpPr/>
          <p:nvPr/>
        </p:nvGrpSpPr>
        <p:grpSpPr>
          <a:xfrm flipV="1">
            <a:off x="7316113" y="2528978"/>
            <a:ext cx="288000" cy="288000"/>
            <a:chOff x="5202893" y="3174538"/>
            <a:chExt cx="288000" cy="288000"/>
          </a:xfrm>
        </p:grpSpPr>
        <p:sp>
          <p:nvSpPr>
            <p:cNvPr id="199" name="Oval 445">
              <a:extLst>
                <a:ext uri="{FF2B5EF4-FFF2-40B4-BE49-F238E27FC236}">
                  <a16:creationId xmlns:a16="http://schemas.microsoft.com/office/drawing/2014/main" id="{D96D0E1C-1890-59AD-C00B-0759C0ABB46C}"/>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200" name="Arrow: Right 446">
              <a:extLst>
                <a:ext uri="{FF2B5EF4-FFF2-40B4-BE49-F238E27FC236}">
                  <a16:creationId xmlns:a16="http://schemas.microsoft.com/office/drawing/2014/main" id="{F9020A9A-BAA4-D01A-BA6B-49D577FC679A}"/>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grpSp>
        <p:nvGrpSpPr>
          <p:cNvPr id="201" name="Group 200">
            <a:extLst>
              <a:ext uri="{FF2B5EF4-FFF2-40B4-BE49-F238E27FC236}">
                <a16:creationId xmlns:a16="http://schemas.microsoft.com/office/drawing/2014/main" id="{E1E8BE6F-09CB-837E-033F-A48383705ADC}"/>
              </a:ext>
            </a:extLst>
          </p:cNvPr>
          <p:cNvGrpSpPr/>
          <p:nvPr/>
        </p:nvGrpSpPr>
        <p:grpSpPr>
          <a:xfrm flipV="1">
            <a:off x="9577800" y="5424903"/>
            <a:ext cx="288000" cy="288000"/>
            <a:chOff x="5202893" y="3174538"/>
            <a:chExt cx="288000" cy="288000"/>
          </a:xfrm>
        </p:grpSpPr>
        <p:sp>
          <p:nvSpPr>
            <p:cNvPr id="202" name="Oval 445">
              <a:extLst>
                <a:ext uri="{FF2B5EF4-FFF2-40B4-BE49-F238E27FC236}">
                  <a16:creationId xmlns:a16="http://schemas.microsoft.com/office/drawing/2014/main" id="{BE4B96B9-C83E-DD3C-DFCF-37F75B3479D3}"/>
                </a:ext>
              </a:extLst>
            </p:cNvPr>
            <p:cNvSpPr/>
            <p:nvPr/>
          </p:nvSpPr>
          <p:spPr>
            <a:xfrm>
              <a:off x="5202893" y="3174538"/>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203" name="Arrow: Right 446">
              <a:extLst>
                <a:ext uri="{FF2B5EF4-FFF2-40B4-BE49-F238E27FC236}">
                  <a16:creationId xmlns:a16="http://schemas.microsoft.com/office/drawing/2014/main" id="{6508FF79-76CF-1739-966A-09236D52951F}"/>
                </a:ext>
              </a:extLst>
            </p:cNvPr>
            <p:cNvSpPr/>
            <p:nvPr/>
          </p:nvSpPr>
          <p:spPr>
            <a:xfrm rot="19149718">
              <a:off x="5256893" y="3247812"/>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sp>
        <p:nvSpPr>
          <p:cNvPr id="204" name="Google Shape;256;p8">
            <a:extLst>
              <a:ext uri="{FF2B5EF4-FFF2-40B4-BE49-F238E27FC236}">
                <a16:creationId xmlns:a16="http://schemas.microsoft.com/office/drawing/2014/main" id="{292A33B4-F154-B0E8-7873-FBE589493F9C}"/>
              </a:ext>
            </a:extLst>
          </p:cNvPr>
          <p:cNvSpPr/>
          <p:nvPr/>
        </p:nvSpPr>
        <p:spPr>
          <a:xfrm>
            <a:off x="2385643" y="2471607"/>
            <a:ext cx="733425" cy="720188"/>
          </a:xfrm>
          <a:prstGeom prst="rect">
            <a:avLst/>
          </a:prstGeom>
          <a:solidFill>
            <a:srgbClr val="FFFFFF"/>
          </a:solidFill>
          <a:ln w="28575" cap="rnd" cmpd="sng">
            <a:solidFill>
              <a:srgbClr val="F494AF"/>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575757"/>
              </a:buClr>
              <a:buSzPts val="1400"/>
              <a:buFont typeface="Trebuchet MS" panose="020B0603020202020204" pitchFamily="34" charset="0"/>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XX</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rPr>
              <a:t>における収益</a:t>
            </a:r>
            <a:endParaRPr kumimoji="0"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a:endParaRPr>
          </a:p>
        </p:txBody>
      </p:sp>
      <p:grpSp>
        <p:nvGrpSpPr>
          <p:cNvPr id="205" name="Group 204">
            <a:extLst>
              <a:ext uri="{FF2B5EF4-FFF2-40B4-BE49-F238E27FC236}">
                <a16:creationId xmlns:a16="http://schemas.microsoft.com/office/drawing/2014/main" id="{C12962C7-B8CB-4B5D-DE77-EBBEBD848C6A}"/>
              </a:ext>
            </a:extLst>
          </p:cNvPr>
          <p:cNvGrpSpPr/>
          <p:nvPr/>
        </p:nvGrpSpPr>
        <p:grpSpPr>
          <a:xfrm>
            <a:off x="2917840" y="3014082"/>
            <a:ext cx="288000" cy="288000"/>
            <a:chOff x="5202893" y="3174538"/>
            <a:chExt cx="288000" cy="288000"/>
          </a:xfrm>
        </p:grpSpPr>
        <p:sp>
          <p:nvSpPr>
            <p:cNvPr id="206" name="Oval 445">
              <a:extLst>
                <a:ext uri="{FF2B5EF4-FFF2-40B4-BE49-F238E27FC236}">
                  <a16:creationId xmlns:a16="http://schemas.microsoft.com/office/drawing/2014/main" id="{0C4425A7-E6C1-0328-A085-D341E1267DCC}"/>
                </a:ext>
              </a:extLst>
            </p:cNvPr>
            <p:cNvSpPr/>
            <p:nvPr/>
          </p:nvSpPr>
          <p:spPr>
            <a:xfrm>
              <a:off x="5202893" y="3174538"/>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sp>
          <p:nvSpPr>
            <p:cNvPr id="207" name="Arrow: Right 446">
              <a:extLst>
                <a:ext uri="{FF2B5EF4-FFF2-40B4-BE49-F238E27FC236}">
                  <a16:creationId xmlns:a16="http://schemas.microsoft.com/office/drawing/2014/main" id="{CE72345C-ACFB-F202-F5AD-2D9E3C51F294}"/>
                </a:ext>
              </a:extLst>
            </p:cNvPr>
            <p:cNvSpPr/>
            <p:nvPr/>
          </p:nvSpPr>
          <p:spPr>
            <a:xfrm rot="19149718">
              <a:off x="5256893" y="3247812"/>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05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endParaRPr>
            </a:p>
          </p:txBody>
        </p:sp>
      </p:grpSp>
      <p:cxnSp>
        <p:nvCxnSpPr>
          <p:cNvPr id="208" name="Straight Arrow Connector 18">
            <a:extLst>
              <a:ext uri="{FF2B5EF4-FFF2-40B4-BE49-F238E27FC236}">
                <a16:creationId xmlns:a16="http://schemas.microsoft.com/office/drawing/2014/main" id="{303DEF9C-4047-03D4-686D-080271B76EE8}"/>
              </a:ext>
            </a:extLst>
          </p:cNvPr>
          <p:cNvCxnSpPr>
            <a:cxnSpLocks/>
            <a:stCxn id="135" idx="1"/>
            <a:endCxn id="204" idx="3"/>
          </p:cNvCxnSpPr>
          <p:nvPr/>
        </p:nvCxnSpPr>
        <p:spPr>
          <a:xfrm flipH="1">
            <a:off x="3119068" y="2831701"/>
            <a:ext cx="173544" cy="0"/>
          </a:xfrm>
          <a:prstGeom prst="straightConnector1">
            <a:avLst/>
          </a:prstGeom>
          <a:noFill/>
          <a:ln w="19050" cap="rnd" cmpd="sng" algn="ctr">
            <a:solidFill>
              <a:srgbClr val="6E6F73"/>
            </a:solidFill>
            <a:prstDash val="solid"/>
            <a:round/>
            <a:headEnd type="none" w="med" len="med"/>
            <a:tailEnd type="triangle" w="med" len="med"/>
          </a:ln>
          <a:effectLst/>
        </p:spPr>
      </p:cxnSp>
      <p:sp>
        <p:nvSpPr>
          <p:cNvPr id="15" name="Rectangle 2">
            <a:extLst>
              <a:ext uri="{FF2B5EF4-FFF2-40B4-BE49-F238E27FC236}">
                <a16:creationId xmlns:a16="http://schemas.microsoft.com/office/drawing/2014/main" id="{25B038A8-80CD-4C38-D083-ECB8F37625BB}"/>
              </a:ext>
            </a:extLst>
          </p:cNvPr>
          <p:cNvSpPr/>
          <p:nvPr/>
        </p:nvSpPr>
        <p:spPr>
          <a:xfrm>
            <a:off x="9716708" y="565254"/>
            <a:ext cx="1656081" cy="578043"/>
          </a:xfrm>
          <a:prstGeom prst="rect">
            <a:avLst/>
          </a:prstGeom>
          <a:noFill/>
          <a:ln w="76200" cap="flat" cmpd="sng" algn="ctr">
            <a:noFill/>
            <a:prstDash val="solid"/>
          </a:ln>
          <a:effectLst/>
          <a:extLst>
            <a:ext uri="{909E8E84-426E-40DD-AFC4-6F175D3DCCD1}">
              <a14:hiddenFill xmlns:a14="http://schemas.microsoft.com/office/drawing/2010/main">
                <a:solidFill>
                  <a:srgbClr val="EEE89A"/>
                </a:solidFill>
              </a14:hiddenFill>
            </a:ex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目標の方向性 </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増減</a:t>
            </a: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endPar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6" name="Group 15">
            <a:extLst>
              <a:ext uri="{FF2B5EF4-FFF2-40B4-BE49-F238E27FC236}">
                <a16:creationId xmlns:a16="http://schemas.microsoft.com/office/drawing/2014/main" id="{0527E65E-D804-B57C-3510-9C6C0E62FD7D}"/>
              </a:ext>
            </a:extLst>
          </p:cNvPr>
          <p:cNvGrpSpPr/>
          <p:nvPr/>
        </p:nvGrpSpPr>
        <p:grpSpPr>
          <a:xfrm>
            <a:off x="8807288" y="703397"/>
            <a:ext cx="945340" cy="288000"/>
            <a:chOff x="10462524" y="1501955"/>
            <a:chExt cx="945340" cy="288000"/>
          </a:xfrm>
        </p:grpSpPr>
        <p:grpSp>
          <p:nvGrpSpPr>
            <p:cNvPr id="19" name="Group 18">
              <a:extLst>
                <a:ext uri="{FF2B5EF4-FFF2-40B4-BE49-F238E27FC236}">
                  <a16:creationId xmlns:a16="http://schemas.microsoft.com/office/drawing/2014/main" id="{90562034-66DA-4A6A-7702-471386C35DAE}"/>
                </a:ext>
              </a:extLst>
            </p:cNvPr>
            <p:cNvGrpSpPr/>
            <p:nvPr/>
          </p:nvGrpSpPr>
          <p:grpSpPr>
            <a:xfrm>
              <a:off x="10462524" y="1501955"/>
              <a:ext cx="288000" cy="288000"/>
              <a:chOff x="10462524" y="1501955"/>
              <a:chExt cx="288000" cy="288000"/>
            </a:xfrm>
          </p:grpSpPr>
          <p:sp>
            <p:nvSpPr>
              <p:cNvPr id="27" name="Oval 445">
                <a:extLst>
                  <a:ext uri="{FF2B5EF4-FFF2-40B4-BE49-F238E27FC236}">
                    <a16:creationId xmlns:a16="http://schemas.microsoft.com/office/drawing/2014/main" id="{6D4F1B91-9DC4-5362-14CD-CDB15EBCDC61}"/>
                  </a:ext>
                </a:extLst>
              </p:cNvPr>
              <p:cNvSpPr/>
              <p:nvPr/>
            </p:nvSpPr>
            <p:spPr>
              <a:xfrm>
                <a:off x="10462524" y="1501955"/>
                <a:ext cx="288000" cy="288000"/>
              </a:xfrm>
              <a:prstGeom prst="ellipse">
                <a:avLst/>
              </a:prstGeom>
              <a:solidFill>
                <a:srgbClr val="C9E7C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9" name="Arrow: Right 446">
                <a:extLst>
                  <a:ext uri="{FF2B5EF4-FFF2-40B4-BE49-F238E27FC236}">
                    <a16:creationId xmlns:a16="http://schemas.microsoft.com/office/drawing/2014/main" id="{873D963E-346F-FA09-9191-B182020CFE07}"/>
                  </a:ext>
                </a:extLst>
              </p:cNvPr>
              <p:cNvSpPr/>
              <p:nvPr/>
            </p:nvSpPr>
            <p:spPr>
              <a:xfrm rot="19149718">
                <a:off x="10516524" y="1575229"/>
                <a:ext cx="180000" cy="141452"/>
              </a:xfrm>
              <a:prstGeom prst="rightArrow">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0" name="Group 19">
              <a:extLst>
                <a:ext uri="{FF2B5EF4-FFF2-40B4-BE49-F238E27FC236}">
                  <a16:creationId xmlns:a16="http://schemas.microsoft.com/office/drawing/2014/main" id="{AF513284-9643-ED40-A987-15B8779C98D1}"/>
                </a:ext>
              </a:extLst>
            </p:cNvPr>
            <p:cNvGrpSpPr/>
            <p:nvPr/>
          </p:nvGrpSpPr>
          <p:grpSpPr>
            <a:xfrm>
              <a:off x="10791194" y="1501955"/>
              <a:ext cx="288000" cy="288000"/>
              <a:chOff x="10791194" y="1501955"/>
              <a:chExt cx="288000" cy="288000"/>
            </a:xfrm>
          </p:grpSpPr>
          <p:sp>
            <p:nvSpPr>
              <p:cNvPr id="24" name="Oval 445">
                <a:extLst>
                  <a:ext uri="{FF2B5EF4-FFF2-40B4-BE49-F238E27FC236}">
                    <a16:creationId xmlns:a16="http://schemas.microsoft.com/office/drawing/2014/main" id="{0D2CBD67-5722-019F-68D2-692CE35D16D8}"/>
                  </a:ext>
                </a:extLst>
              </p:cNvPr>
              <p:cNvSpPr/>
              <p:nvPr/>
            </p:nvSpPr>
            <p:spPr>
              <a:xfrm flipV="1">
                <a:off x="10791194" y="1501955"/>
                <a:ext cx="288000" cy="288000"/>
              </a:xfrm>
              <a:prstGeom prst="ellipse">
                <a:avLst/>
              </a:prstGeom>
              <a:solidFill>
                <a:srgbClr val="EBC5D0"/>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5" name="Arrow: Right 446">
                <a:extLst>
                  <a:ext uri="{FF2B5EF4-FFF2-40B4-BE49-F238E27FC236}">
                    <a16:creationId xmlns:a16="http://schemas.microsoft.com/office/drawing/2014/main" id="{A86D9245-C959-1287-6BC3-4EAF66FB7B9E}"/>
                  </a:ext>
                </a:extLst>
              </p:cNvPr>
              <p:cNvSpPr/>
              <p:nvPr/>
            </p:nvSpPr>
            <p:spPr>
              <a:xfrm rot="2450282" flipV="1">
                <a:off x="10845194" y="1575229"/>
                <a:ext cx="180000" cy="141452"/>
              </a:xfrm>
              <a:prstGeom prst="rightArrow">
                <a:avLst/>
              </a:prstGeom>
              <a:solidFill>
                <a:srgbClr val="E71C57"/>
              </a:solidFill>
              <a:ln w="9525" cap="rnd" cmpd="sng" algn="ctr">
                <a:solidFill>
                  <a:srgbClr val="E71C57"/>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1" name="Group 20">
              <a:extLst>
                <a:ext uri="{FF2B5EF4-FFF2-40B4-BE49-F238E27FC236}">
                  <a16:creationId xmlns:a16="http://schemas.microsoft.com/office/drawing/2014/main" id="{7AC21CE3-43BB-D8FA-D854-9DE024ACAB57}"/>
                </a:ext>
              </a:extLst>
            </p:cNvPr>
            <p:cNvGrpSpPr/>
            <p:nvPr/>
          </p:nvGrpSpPr>
          <p:grpSpPr>
            <a:xfrm>
              <a:off x="11119864" y="1501955"/>
              <a:ext cx="288000" cy="288000"/>
              <a:chOff x="11119864" y="1501955"/>
              <a:chExt cx="288000" cy="288000"/>
            </a:xfrm>
          </p:grpSpPr>
          <p:sp>
            <p:nvSpPr>
              <p:cNvPr id="22" name="Oval 445">
                <a:extLst>
                  <a:ext uri="{FF2B5EF4-FFF2-40B4-BE49-F238E27FC236}">
                    <a16:creationId xmlns:a16="http://schemas.microsoft.com/office/drawing/2014/main" id="{4168BCF7-F730-3493-061A-1E8F53D8E45A}"/>
                  </a:ext>
                </a:extLst>
              </p:cNvPr>
              <p:cNvSpPr/>
              <p:nvPr/>
            </p:nvSpPr>
            <p:spPr>
              <a:xfrm flipV="1">
                <a:off x="11119864" y="1501955"/>
                <a:ext cx="288000" cy="288000"/>
              </a:xfrm>
              <a:prstGeom prst="ellipse">
                <a:avLst/>
              </a:prstGeom>
              <a:solidFill>
                <a:srgbClr val="C8C8C8"/>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3" name="Arrow: Right 446">
                <a:extLst>
                  <a:ext uri="{FF2B5EF4-FFF2-40B4-BE49-F238E27FC236}">
                    <a16:creationId xmlns:a16="http://schemas.microsoft.com/office/drawing/2014/main" id="{941D5687-7CA1-6C93-6672-370529234A32}"/>
                  </a:ext>
                </a:extLst>
              </p:cNvPr>
              <p:cNvSpPr/>
              <p:nvPr/>
            </p:nvSpPr>
            <p:spPr>
              <a:xfrm flipV="1">
                <a:off x="11173864" y="1575229"/>
                <a:ext cx="180000" cy="141452"/>
              </a:xfrm>
              <a:prstGeom prst="rightArrow">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sp>
        <p:nvSpPr>
          <p:cNvPr id="3" name="Rectangle 2">
            <a:extLst>
              <a:ext uri="{FF2B5EF4-FFF2-40B4-BE49-F238E27FC236}">
                <a16:creationId xmlns:a16="http://schemas.microsoft.com/office/drawing/2014/main" id="{DE523F1E-62D2-B03E-C5F4-029317C02ADF}"/>
              </a:ext>
            </a:extLst>
          </p:cNvPr>
          <p:cNvSpPr/>
          <p:nvPr/>
        </p:nvSpPr>
        <p:spPr>
          <a:xfrm>
            <a:off x="8248852" y="106489"/>
            <a:ext cx="3827646" cy="442088"/>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例</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2</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：定量的なアウトカムに整理した後</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（本資料は資料作成後、削除ください）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17">
            <a:extLst>
              <a:ext uri="{FF2B5EF4-FFF2-40B4-BE49-F238E27FC236}">
                <a16:creationId xmlns:a16="http://schemas.microsoft.com/office/drawing/2014/main" id="{CB70B111-8FAF-35BC-BFF5-6916F6C60537}"/>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556582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34954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15" name="think-cell スライド" r:id="rId10" imgW="395" imgH="396" progId="TCLayout.ActiveDocument.1">
                  <p:embed/>
                </p:oleObj>
              </mc:Choice>
              <mc:Fallback>
                <p:oleObj name="think-cell スライド" r:id="rId10"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成果 </a:t>
            </a:r>
            <a:r>
              <a:rPr kumimoji="1" lang="en-US" altLang="ja-JP" dirty="0">
                <a:solidFill>
                  <a:srgbClr val="FE9341"/>
                </a:solidFill>
                <a:latin typeface="Trebuchet MS" panose="020B0603020202020204" pitchFamily="34" charset="0"/>
                <a:ea typeface="Meiryo UI" panose="020B0604030504040204" pitchFamily="50" charset="-128"/>
              </a:rPr>
              <a:t>(</a:t>
            </a:r>
            <a:r>
              <a:rPr kumimoji="1" lang="ja-JP" altLang="en-US" dirty="0">
                <a:solidFill>
                  <a:srgbClr val="FE9341"/>
                </a:solidFill>
                <a:latin typeface="Trebuchet MS" panose="020B0603020202020204" pitchFamily="34" charset="0"/>
                <a:ea typeface="Meiryo UI" panose="020B0604030504040204" pitchFamily="50" charset="-128"/>
              </a:rPr>
              <a:t>アウトカム</a:t>
            </a: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指標</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rgbClr val="575757"/>
                </a:solidFill>
                <a:latin typeface="Trebuchet MS" panose="020B0603020202020204" pitchFamily="34" charset="0"/>
                <a:ea typeface="Meiryo UI" panose="020B0604030504040204" pitchFamily="50" charset="-128"/>
              </a:rPr>
              <a:t>b.</a:t>
            </a:r>
            <a:r>
              <a:rPr kumimoji="1" lang="ja-JP" altLang="en-US" sz="1600" dirty="0">
                <a:solidFill>
                  <a:srgbClr val="575757"/>
                </a:solidFill>
                <a:latin typeface="Trebuchet MS" panose="020B0603020202020204" pitchFamily="34" charset="0"/>
                <a:ea typeface="Meiryo UI" panose="020B0604030504040204" pitchFamily="50" charset="-128"/>
              </a:rPr>
              <a:t>成果 </a:t>
            </a:r>
            <a:r>
              <a:rPr kumimoji="1" lang="en-US" altLang="ja-JP" sz="1600" dirty="0">
                <a:solidFill>
                  <a:srgbClr val="575757"/>
                </a:solidFill>
                <a:latin typeface="Trebuchet MS" panose="020B0603020202020204" pitchFamily="34" charset="0"/>
                <a:ea typeface="Meiryo UI" panose="020B0604030504040204" pitchFamily="50" charset="-128"/>
              </a:rPr>
              <a:t>(</a:t>
            </a:r>
            <a:r>
              <a:rPr kumimoji="1" lang="ja-JP" altLang="en-US" sz="1600" dirty="0">
                <a:solidFill>
                  <a:srgbClr val="575757"/>
                </a:solidFill>
                <a:latin typeface="Trebuchet MS" panose="020B0603020202020204" pitchFamily="34" charset="0"/>
                <a:ea typeface="Meiryo UI" panose="020B0604030504040204" pitchFamily="50" charset="-128"/>
              </a:rPr>
              <a:t>アウトカム</a:t>
            </a:r>
            <a:r>
              <a:rPr kumimoji="1" lang="en-US" altLang="ja-JP" sz="1600" dirty="0">
                <a:solidFill>
                  <a:srgbClr val="575757"/>
                </a:solidFill>
                <a:latin typeface="Trebuchet MS" panose="020B0603020202020204" pitchFamily="34" charset="0"/>
                <a:ea typeface="Meiryo UI" panose="020B0604030504040204" pitchFamily="50" charset="-128"/>
              </a:rPr>
              <a:t>) </a:t>
            </a:r>
            <a:r>
              <a:rPr kumimoji="1" lang="ja-JP" altLang="en-US" sz="1600" dirty="0">
                <a:solidFill>
                  <a:srgbClr val="575757"/>
                </a:solidFill>
                <a:latin typeface="Trebuchet MS" panose="020B0603020202020204" pitchFamily="34" charset="0"/>
                <a:ea typeface="Meiryo UI" panose="020B0604030504040204" pitchFamily="50" charset="-128"/>
              </a:rPr>
              <a:t>指標の設定</a:t>
            </a:r>
            <a:endParaRPr kumimoji="1" lang="en-US" dirty="0">
              <a:solidFill>
                <a:srgbClr val="575757"/>
              </a:solidFill>
              <a:latin typeface="Trebuchet MS" panose="020B0603020202020204" pitchFamily="34" charset="0"/>
              <a:ea typeface="Meiryo UI" panose="020B0604030504040204" pitchFamily="50" charset="-128"/>
            </a:endParaRPr>
          </a:p>
        </p:txBody>
      </p:sp>
      <p:cxnSp>
        <p:nvCxnSpPr>
          <p:cNvPr id="20" name="Straight Connector 71">
            <a:extLst>
              <a:ext uri="{FF2B5EF4-FFF2-40B4-BE49-F238E27FC236}">
                <a16:creationId xmlns:a16="http://schemas.microsoft.com/office/drawing/2014/main" id="{6E78924F-5C00-8E09-D8E8-8B4B5C8E668C}"/>
              </a:ext>
            </a:extLst>
          </p:cNvPr>
          <p:cNvCxnSpPr>
            <a:cxnSpLocks/>
          </p:cNvCxnSpPr>
          <p:nvPr/>
        </p:nvCxnSpPr>
        <p:spPr>
          <a:xfrm>
            <a:off x="630000" y="2868758"/>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Straight Connector 71">
            <a:extLst>
              <a:ext uri="{FF2B5EF4-FFF2-40B4-BE49-F238E27FC236}">
                <a16:creationId xmlns:a16="http://schemas.microsoft.com/office/drawing/2014/main" id="{B8559CFD-942E-837C-DE6E-C1D3CA5D6E26}"/>
              </a:ext>
            </a:extLst>
          </p:cNvPr>
          <p:cNvCxnSpPr>
            <a:cxnSpLocks/>
          </p:cNvCxnSpPr>
          <p:nvPr/>
        </p:nvCxnSpPr>
        <p:spPr>
          <a:xfrm>
            <a:off x="630000" y="4058961"/>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71">
            <a:extLst>
              <a:ext uri="{FF2B5EF4-FFF2-40B4-BE49-F238E27FC236}">
                <a16:creationId xmlns:a16="http://schemas.microsoft.com/office/drawing/2014/main" id="{CC777687-9E51-A79B-90EA-BF5377A6E897}"/>
              </a:ext>
            </a:extLst>
          </p:cNvPr>
          <p:cNvCxnSpPr>
            <a:cxnSpLocks/>
          </p:cNvCxnSpPr>
          <p:nvPr/>
        </p:nvCxnSpPr>
        <p:spPr>
          <a:xfrm>
            <a:off x="630000" y="5249164"/>
            <a:ext cx="10933350"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887268CA-097A-95A7-99C5-9D94D30C5166}"/>
              </a:ext>
            </a:extLst>
          </p:cNvPr>
          <p:cNvSpPr txBox="1"/>
          <p:nvPr/>
        </p:nvSpPr>
        <p:spPr>
          <a:xfrm>
            <a:off x="3076691" y="1728006"/>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なし</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2" name="テキスト ボックス 41">
            <a:extLst>
              <a:ext uri="{FF2B5EF4-FFF2-40B4-BE49-F238E27FC236}">
                <a16:creationId xmlns:a16="http://schemas.microsoft.com/office/drawing/2014/main" id="{58997041-9BD3-47A3-6B85-39D0B1B01101}"/>
              </a:ext>
            </a:extLst>
          </p:cNvPr>
          <p:cNvSpPr txBox="1"/>
          <p:nvPr/>
        </p:nvSpPr>
        <p:spPr>
          <a:xfrm>
            <a:off x="3076691" y="2918208"/>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n-ea"/>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n-ea"/>
              <a:cs typeface="+mn-cs"/>
            </a:endParaRPr>
          </a:p>
        </p:txBody>
      </p:sp>
      <p:sp>
        <p:nvSpPr>
          <p:cNvPr id="44" name="テキスト ボックス 43">
            <a:extLst>
              <a:ext uri="{FF2B5EF4-FFF2-40B4-BE49-F238E27FC236}">
                <a16:creationId xmlns:a16="http://schemas.microsoft.com/office/drawing/2014/main" id="{CA9D4573-042D-D17E-4DE2-9E5F2B6CC91D}"/>
              </a:ext>
            </a:extLst>
          </p:cNvPr>
          <p:cNvSpPr txBox="1"/>
          <p:nvPr/>
        </p:nvSpPr>
        <p:spPr>
          <a:xfrm>
            <a:off x="3076691" y="4108411"/>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5" name="テキスト ボックス 44">
            <a:extLst>
              <a:ext uri="{FF2B5EF4-FFF2-40B4-BE49-F238E27FC236}">
                <a16:creationId xmlns:a16="http://schemas.microsoft.com/office/drawing/2014/main" id="{C23EABAC-9540-D822-A2E7-C91A02CE043D}"/>
              </a:ext>
            </a:extLst>
          </p:cNvPr>
          <p:cNvSpPr txBox="1"/>
          <p:nvPr/>
        </p:nvSpPr>
        <p:spPr>
          <a:xfrm>
            <a:off x="3076691" y="5298613"/>
            <a:ext cx="1392942"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9" name="テキスト ボックス 48">
            <a:extLst>
              <a:ext uri="{FF2B5EF4-FFF2-40B4-BE49-F238E27FC236}">
                <a16:creationId xmlns:a16="http://schemas.microsoft.com/office/drawing/2014/main" id="{9FDF577D-B503-0CCF-29FB-F49DCCCD09EC}"/>
              </a:ext>
            </a:extLst>
          </p:cNvPr>
          <p:cNvSpPr txBox="1"/>
          <p:nvPr/>
        </p:nvSpPr>
        <p:spPr>
          <a:xfrm>
            <a:off x="4584782" y="1728006"/>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のべ</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0" name="テキスト ボックス 49">
            <a:extLst>
              <a:ext uri="{FF2B5EF4-FFF2-40B4-BE49-F238E27FC236}">
                <a16:creationId xmlns:a16="http://schemas.microsoft.com/office/drawing/2014/main" id="{601718A8-AE8E-F38C-F9B0-BF1934D86F48}"/>
              </a:ext>
            </a:extLst>
          </p:cNvPr>
          <p:cNvSpPr txBox="1"/>
          <p:nvPr/>
        </p:nvSpPr>
        <p:spPr>
          <a:xfrm>
            <a:off x="4584782" y="2918208"/>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51" name="テキスト ボックス 50">
            <a:extLst>
              <a:ext uri="{FF2B5EF4-FFF2-40B4-BE49-F238E27FC236}">
                <a16:creationId xmlns:a16="http://schemas.microsoft.com/office/drawing/2014/main" id="{348D9670-BE0E-DB78-8111-0910AF2FC0D7}"/>
              </a:ext>
            </a:extLst>
          </p:cNvPr>
          <p:cNvSpPr txBox="1"/>
          <p:nvPr/>
        </p:nvSpPr>
        <p:spPr>
          <a:xfrm>
            <a:off x="4584782" y="4108411"/>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52" name="テキスト ボックス 51">
            <a:extLst>
              <a:ext uri="{FF2B5EF4-FFF2-40B4-BE49-F238E27FC236}">
                <a16:creationId xmlns:a16="http://schemas.microsoft.com/office/drawing/2014/main" id="{2397C1CC-E192-62E0-E8F6-C364F80D28B4}"/>
              </a:ext>
            </a:extLst>
          </p:cNvPr>
          <p:cNvSpPr txBox="1"/>
          <p:nvPr/>
        </p:nvSpPr>
        <p:spPr>
          <a:xfrm>
            <a:off x="4584782" y="5298613"/>
            <a:ext cx="139294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98" name="テキスト ボックス 97">
            <a:extLst>
              <a:ext uri="{FF2B5EF4-FFF2-40B4-BE49-F238E27FC236}">
                <a16:creationId xmlns:a16="http://schemas.microsoft.com/office/drawing/2014/main" id="{44DA3C04-1C28-ACB6-8FC3-6AD3D69C1EFE}"/>
              </a:ext>
            </a:extLst>
          </p:cNvPr>
          <p:cNvSpPr txBox="1"/>
          <p:nvPr/>
        </p:nvSpPr>
        <p:spPr>
          <a:xfrm>
            <a:off x="6092873" y="1728006"/>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運行開始前の高齢者の利用意識調査から運行計画時に、一便当たりの利用者数を</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人として見込んだ数値</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9" name="テキスト ボックス 98">
            <a:extLst>
              <a:ext uri="{FF2B5EF4-FFF2-40B4-BE49-F238E27FC236}">
                <a16:creationId xmlns:a16="http://schemas.microsoft.com/office/drawing/2014/main" id="{AAB75866-7E44-CC35-2705-32B9FF0D9A23}"/>
              </a:ext>
            </a:extLst>
          </p:cNvPr>
          <p:cNvSpPr txBox="1"/>
          <p:nvPr/>
        </p:nvSpPr>
        <p:spPr>
          <a:xfrm>
            <a:off x="6092873" y="2918208"/>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0" name="テキスト ボックス 99">
            <a:extLst>
              <a:ext uri="{FF2B5EF4-FFF2-40B4-BE49-F238E27FC236}">
                <a16:creationId xmlns:a16="http://schemas.microsoft.com/office/drawing/2014/main" id="{DB4FD63B-4B83-B6D0-3754-F184793E585B}"/>
              </a:ext>
            </a:extLst>
          </p:cNvPr>
          <p:cNvSpPr txBox="1"/>
          <p:nvPr/>
        </p:nvSpPr>
        <p:spPr>
          <a:xfrm>
            <a:off x="6092873" y="4108411"/>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1" name="テキスト ボックス 100">
            <a:extLst>
              <a:ext uri="{FF2B5EF4-FFF2-40B4-BE49-F238E27FC236}">
                <a16:creationId xmlns:a16="http://schemas.microsoft.com/office/drawing/2014/main" id="{07C49607-D37F-1F71-B737-B31CC3B20153}"/>
              </a:ext>
            </a:extLst>
          </p:cNvPr>
          <p:cNvSpPr txBox="1"/>
          <p:nvPr/>
        </p:nvSpPr>
        <p:spPr>
          <a:xfrm>
            <a:off x="6092873" y="5298613"/>
            <a:ext cx="3402145"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5" name="テキスト ボックス 104">
            <a:extLst>
              <a:ext uri="{FF2B5EF4-FFF2-40B4-BE49-F238E27FC236}">
                <a16:creationId xmlns:a16="http://schemas.microsoft.com/office/drawing/2014/main" id="{CA6E93EF-85D0-2BDF-8BDF-A5CBF6024C0D}"/>
              </a:ext>
            </a:extLst>
          </p:cNvPr>
          <p:cNvSpPr txBox="1"/>
          <p:nvPr/>
        </p:nvSpPr>
        <p:spPr>
          <a:xfrm>
            <a:off x="9610167" y="1728006"/>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オンデマンドバス予約時の調査</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6" name="テキスト ボックス 105">
            <a:extLst>
              <a:ext uri="{FF2B5EF4-FFF2-40B4-BE49-F238E27FC236}">
                <a16:creationId xmlns:a16="http://schemas.microsoft.com/office/drawing/2014/main" id="{8244E947-D21C-7272-518B-96DD01CEBEF9}"/>
              </a:ext>
            </a:extLst>
          </p:cNvPr>
          <p:cNvSpPr txBox="1"/>
          <p:nvPr/>
        </p:nvSpPr>
        <p:spPr>
          <a:xfrm>
            <a:off x="9610167" y="2918209"/>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7" name="テキスト ボックス 106">
            <a:extLst>
              <a:ext uri="{FF2B5EF4-FFF2-40B4-BE49-F238E27FC236}">
                <a16:creationId xmlns:a16="http://schemas.microsoft.com/office/drawing/2014/main" id="{1F4778CC-47DE-B7E9-2FF5-76417AA25E62}"/>
              </a:ext>
            </a:extLst>
          </p:cNvPr>
          <p:cNvSpPr txBox="1"/>
          <p:nvPr/>
        </p:nvSpPr>
        <p:spPr>
          <a:xfrm>
            <a:off x="9610167" y="4108412"/>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8" name="テキスト ボックス 107">
            <a:extLst>
              <a:ext uri="{FF2B5EF4-FFF2-40B4-BE49-F238E27FC236}">
                <a16:creationId xmlns:a16="http://schemas.microsoft.com/office/drawing/2014/main" id="{58FBD06B-51EE-C332-587B-68F6DA2E3E9D}"/>
              </a:ext>
            </a:extLst>
          </p:cNvPr>
          <p:cNvSpPr txBox="1"/>
          <p:nvPr/>
        </p:nvSpPr>
        <p:spPr>
          <a:xfrm>
            <a:off x="9610167" y="5298613"/>
            <a:ext cx="1953183" cy="109130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テキスト ボックス 42">
            <a:extLst>
              <a:ext uri="{FF2B5EF4-FFF2-40B4-BE49-F238E27FC236}">
                <a16:creationId xmlns:a16="http://schemas.microsoft.com/office/drawing/2014/main" id="{88527E01-1881-C3E0-FF05-7DE59545C6DF}"/>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目指す姿</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4843F75F-FE9B-A52D-51ED-FDAE93D874A2}"/>
              </a:ext>
            </a:extLst>
          </p:cNvPr>
          <p:cNvSpPr txBox="1"/>
          <p:nvPr/>
        </p:nvSpPr>
        <p:spPr>
          <a:xfrm>
            <a:off x="630000" y="1728006"/>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高齢者のオンデマンドバス</a:t>
            </a:r>
            <a:b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利用者数</a:t>
            </a:r>
            <a:r>
              <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03AEB9EE-2821-50C2-75CE-BDE3AA4CAC7A}"/>
              </a:ext>
            </a:extLst>
          </p:cNvPr>
          <p:cNvSpPr txBox="1"/>
          <p:nvPr/>
        </p:nvSpPr>
        <p:spPr>
          <a:xfrm>
            <a:off x="630000" y="2918208"/>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2" name="テキスト ボックス 11">
            <a:extLst>
              <a:ext uri="{FF2B5EF4-FFF2-40B4-BE49-F238E27FC236}">
                <a16:creationId xmlns:a16="http://schemas.microsoft.com/office/drawing/2014/main" id="{E14A1FAA-1EFA-0BC0-75A6-BACCBDAF83BC}"/>
              </a:ext>
            </a:extLst>
          </p:cNvPr>
          <p:cNvSpPr txBox="1"/>
          <p:nvPr/>
        </p:nvSpPr>
        <p:spPr>
          <a:xfrm>
            <a:off x="630000" y="4108411"/>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CBD05DFE-56D1-7A4E-965B-022495030799}"/>
              </a:ext>
            </a:extLst>
          </p:cNvPr>
          <p:cNvSpPr txBox="1"/>
          <p:nvPr/>
        </p:nvSpPr>
        <p:spPr>
          <a:xfrm>
            <a:off x="630000" y="5298613"/>
            <a:ext cx="2331542" cy="1091301"/>
          </a:xfrm>
          <a:prstGeom prst="rect">
            <a:avLst/>
          </a:prstGeom>
          <a:noFill/>
          <a:ln w="28575" cap="rnd" cmpd="sng" algn="ctr">
            <a:solidFill>
              <a:srgbClr val="64A5CC"/>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16" name="Textfeld 1">
            <a:extLst>
              <a:ext uri="{FF2B5EF4-FFF2-40B4-BE49-F238E27FC236}">
                <a16:creationId xmlns:a16="http://schemas.microsoft.com/office/drawing/2014/main" id="{30E9C756-5D96-8E88-80A4-23194D240142}"/>
              </a:ext>
            </a:extLst>
          </p:cNvPr>
          <p:cNvSpPr txBox="1"/>
          <p:nvPr>
            <p:custDataLst>
              <p:tags r:id="rId3"/>
            </p:custDataLst>
          </p:nvPr>
        </p:nvSpPr>
        <p:spPr>
          <a:xfrm>
            <a:off x="630000" y="1376640"/>
            <a:ext cx="23315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成果 </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アウトカム</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 </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指標</a:t>
            </a:r>
          </a:p>
        </p:txBody>
      </p:sp>
      <p:sp>
        <p:nvSpPr>
          <p:cNvPr id="17" name="Textfeld 1">
            <a:extLst>
              <a:ext uri="{FF2B5EF4-FFF2-40B4-BE49-F238E27FC236}">
                <a16:creationId xmlns:a16="http://schemas.microsoft.com/office/drawing/2014/main" id="{0D645918-9F4C-79B1-B715-ABAB4060E3CC}"/>
              </a:ext>
            </a:extLst>
          </p:cNvPr>
          <p:cNvSpPr txBox="1"/>
          <p:nvPr>
            <p:custDataLst>
              <p:tags r:id="rId4"/>
            </p:custDataLst>
          </p:nvPr>
        </p:nvSpPr>
        <p:spPr>
          <a:xfrm>
            <a:off x="3076691" y="1376640"/>
            <a:ext cx="1392942"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現状値</a:t>
            </a:r>
          </a:p>
        </p:txBody>
      </p:sp>
      <p:sp>
        <p:nvSpPr>
          <p:cNvPr id="18" name="Textfeld 1">
            <a:extLst>
              <a:ext uri="{FF2B5EF4-FFF2-40B4-BE49-F238E27FC236}">
                <a16:creationId xmlns:a16="http://schemas.microsoft.com/office/drawing/2014/main" id="{EB37D090-B756-C9E8-A14B-FC7F1BB7DC7F}"/>
              </a:ext>
            </a:extLst>
          </p:cNvPr>
          <p:cNvSpPr txBox="1"/>
          <p:nvPr>
            <p:custDataLst>
              <p:tags r:id="rId5"/>
            </p:custDataLst>
          </p:nvPr>
        </p:nvSpPr>
        <p:spPr>
          <a:xfrm>
            <a:off x="4584782" y="1376640"/>
            <a:ext cx="139294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目標値</a:t>
            </a:r>
          </a:p>
        </p:txBody>
      </p:sp>
      <p:sp>
        <p:nvSpPr>
          <p:cNvPr id="19" name="Textfeld 1">
            <a:extLst>
              <a:ext uri="{FF2B5EF4-FFF2-40B4-BE49-F238E27FC236}">
                <a16:creationId xmlns:a16="http://schemas.microsoft.com/office/drawing/2014/main" id="{0DA46B9B-A7E4-E8FE-8B00-882190725B40}"/>
              </a:ext>
            </a:extLst>
          </p:cNvPr>
          <p:cNvSpPr txBox="1"/>
          <p:nvPr>
            <p:custDataLst>
              <p:tags r:id="rId6"/>
            </p:custDataLst>
          </p:nvPr>
        </p:nvSpPr>
        <p:spPr>
          <a:xfrm>
            <a:off x="6092873" y="1376640"/>
            <a:ext cx="3402145"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目標値設定の考え方</a:t>
            </a:r>
          </a:p>
        </p:txBody>
      </p:sp>
      <p:sp>
        <p:nvSpPr>
          <p:cNvPr id="21" name="Textfeld 1">
            <a:extLst>
              <a:ext uri="{FF2B5EF4-FFF2-40B4-BE49-F238E27FC236}">
                <a16:creationId xmlns:a16="http://schemas.microsoft.com/office/drawing/2014/main" id="{A7CA21FC-3A67-D59B-CA97-70F21816EAC6}"/>
              </a:ext>
            </a:extLst>
          </p:cNvPr>
          <p:cNvSpPr txBox="1"/>
          <p:nvPr>
            <p:custDataLst>
              <p:tags r:id="rId7"/>
            </p:custDataLst>
          </p:nvPr>
        </p:nvSpPr>
        <p:spPr>
          <a:xfrm>
            <a:off x="9610168" y="1376640"/>
            <a:ext cx="1953183" cy="294302"/>
          </a:xfrm>
          <a:prstGeom prst="rect">
            <a:avLst/>
          </a:prstGeom>
          <a:solidFill>
            <a:srgbClr val="FF8222"/>
          </a:solidFill>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測定方法</a:t>
            </a:r>
          </a:p>
        </p:txBody>
      </p:sp>
      <p:sp>
        <p:nvSpPr>
          <p:cNvPr id="4" name="Oval 20">
            <a:extLst>
              <a:ext uri="{FF2B5EF4-FFF2-40B4-BE49-F238E27FC236}">
                <a16:creationId xmlns:a16="http://schemas.microsoft.com/office/drawing/2014/main" id="{F06B2A1E-D779-DA8C-23B2-3034F2AA2A71}"/>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3</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Rectangle 217">
            <a:extLst>
              <a:ext uri="{FF2B5EF4-FFF2-40B4-BE49-F238E27FC236}">
                <a16:creationId xmlns:a16="http://schemas.microsoft.com/office/drawing/2014/main" id="{C25EAF35-A025-D9F8-5964-CAD8EB822876}"/>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4040013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5539" name="think-cell スライド" r:id="rId9" imgW="395" imgH="396" progId="TCLayout.ActiveDocument.1">
                  <p:embed/>
                </p:oleObj>
              </mc:Choice>
              <mc:Fallback>
                <p:oleObj name="think-cell スライド" r:id="rId9"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9" name="Rectangle 2">
            <a:extLst>
              <a:ext uri="{FF2B5EF4-FFF2-40B4-BE49-F238E27FC236}">
                <a16:creationId xmlns:a16="http://schemas.microsoft.com/office/drawing/2014/main" id="{35D5B029-BA92-F492-CC9D-B101602DE4F6}"/>
              </a:ext>
            </a:extLst>
          </p:cNvPr>
          <p:cNvSpPr/>
          <p:nvPr/>
        </p:nvSpPr>
        <p:spPr>
          <a:xfrm>
            <a:off x="6276227"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高齢者のオンデマンドバス</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利用者数</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のべ</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人</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0" name="Rectangle 2">
            <a:extLst>
              <a:ext uri="{FF2B5EF4-FFF2-40B4-BE49-F238E27FC236}">
                <a16:creationId xmlns:a16="http://schemas.microsoft.com/office/drawing/2014/main" id="{161AC1F5-989D-3DB1-2E85-F6ED680ECF13}"/>
              </a:ext>
            </a:extLst>
          </p:cNvPr>
          <p:cNvSpPr/>
          <p:nvPr/>
        </p:nvSpPr>
        <p:spPr>
          <a:xfrm>
            <a:off x="9022980" y="1705610"/>
            <a:ext cx="2540370" cy="1609090"/>
          </a:xfrm>
          <a:prstGeom prst="rect">
            <a:avLst/>
          </a:prstGeom>
          <a:solidFill>
            <a:srgbClr val="FFFFFF"/>
          </a:solidFill>
          <a:ln w="9525" cap="flat" cmpd="sng" algn="ctr">
            <a:noFill/>
            <a:prstDash val="sysDot"/>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90000" bIns="0" rtlCol="0" anchor="t">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高齢者の外出機会増加に</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伴うコミュニティ活性化</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近隣住民</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親族の送迎負担軽減</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5" name="Textfeld 1">
            <a:extLst>
              <a:ext uri="{FF2B5EF4-FFF2-40B4-BE49-F238E27FC236}">
                <a16:creationId xmlns:a16="http://schemas.microsoft.com/office/drawing/2014/main" id="{B99391AA-5AC2-6EBC-8CFD-937D35BFB867}"/>
              </a:ext>
            </a:extLst>
          </p:cNvPr>
          <p:cNvSpPr txBox="1"/>
          <p:nvPr>
            <p:custDataLst>
              <p:tags r:id="rId3"/>
            </p:custDataLst>
          </p:nvPr>
        </p:nvSpPr>
        <p:spPr>
          <a:xfrm>
            <a:off x="6276225" y="1090482"/>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中間アウトカム </a:t>
            </a: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a:t>
            </a:r>
            <a:r>
              <a:rPr lang="ja-JP" altLang="en-US" sz="1600" dirty="0">
                <a:solidFill>
                  <a:prstClr val="white"/>
                </a:solidFill>
                <a:latin typeface="Trebuchet MS" panose="020B0603020202020204" pitchFamily="34" charset="0"/>
                <a:ea typeface="Meiryo UI" panose="020B0604030504040204" pitchFamily="50" charset="-128"/>
              </a:rPr>
              <a:t>補助事業</a:t>
            </a: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a:t>
            </a:r>
          </a:p>
        </p:txBody>
      </p:sp>
      <p:sp>
        <p:nvSpPr>
          <p:cNvPr id="23" name="Textfeld 1">
            <a:extLst>
              <a:ext uri="{FF2B5EF4-FFF2-40B4-BE49-F238E27FC236}">
                <a16:creationId xmlns:a16="http://schemas.microsoft.com/office/drawing/2014/main" id="{033B3554-6F15-781E-2A2A-DC8EA3385565}"/>
              </a:ext>
            </a:extLst>
          </p:cNvPr>
          <p:cNvSpPr txBox="1"/>
          <p:nvPr>
            <p:custDataLst>
              <p:tags r:id="rId4"/>
            </p:custDataLst>
          </p:nvPr>
        </p:nvSpPr>
        <p:spPr>
          <a:xfrm>
            <a:off x="597838" y="1090482"/>
            <a:ext cx="5446798"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ソリューションの概要</a:t>
            </a:r>
          </a:p>
        </p:txBody>
      </p:sp>
      <p:sp>
        <p:nvSpPr>
          <p:cNvPr id="25" name="Rectangle 2">
            <a:extLst>
              <a:ext uri="{FF2B5EF4-FFF2-40B4-BE49-F238E27FC236}">
                <a16:creationId xmlns:a16="http://schemas.microsoft.com/office/drawing/2014/main" id="{8BFA4A65-96F3-E85E-23DB-966E810332F7}"/>
              </a:ext>
            </a:extLst>
          </p:cNvPr>
          <p:cNvSpPr/>
          <p:nvPr/>
        </p:nvSpPr>
        <p:spPr>
          <a:xfrm>
            <a:off x="783455" y="1926689"/>
            <a:ext cx="4968446" cy="1477468"/>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ソリューションの概要を</a:t>
            </a:r>
            <a:r>
              <a:rPr kumimoji="1" lang="ja-JP" altLang="en-US" sz="1400" dirty="0">
                <a:solidFill>
                  <a:srgbClr val="575757"/>
                </a:solidFill>
                <a:latin typeface="Trebuchet MS" panose="020B0603020202020204" pitchFamily="34" charset="0"/>
                <a:ea typeface="Meiryo UI" panose="020B0604030504040204" pitchFamily="50" charset="-128"/>
              </a:rPr>
              <a:t>出来る限り詳細に</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en-US" altLang="ja-JP" sz="1400" dirty="0">
                <a:solidFill>
                  <a:srgbClr val="575757"/>
                </a:solidFill>
                <a:latin typeface="Trebuchet MS" panose="020B0603020202020204" pitchFamily="34" charset="0"/>
                <a:ea typeface="Meiryo UI" panose="020B0604030504040204" pitchFamily="50" charset="-128"/>
              </a:rPr>
              <a:t>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以下の内容を含めること</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デジタル技術の内容</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主要機器、無線通信技術等の通信インフラ</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受益者等のステークホルダー、運用主体、展開先など</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タイトル 1">
            <a:extLst>
              <a:ext uri="{FF2B5EF4-FFF2-40B4-BE49-F238E27FC236}">
                <a16:creationId xmlns:a16="http://schemas.microsoft.com/office/drawing/2014/main" id="{7049F5BB-89AF-C84D-ECED-A3B99168CBAC}"/>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ソリューションの概要</a:t>
            </a:r>
            <a:endParaRPr kumimoji="1" lang="en-US">
              <a:solidFill>
                <a:srgbClr val="FE9341"/>
              </a:solidFill>
              <a:latin typeface="Trebuchet MS" panose="020B0603020202020204" pitchFamily="34" charset="0"/>
              <a:ea typeface="Meiryo UI" panose="020B0604030504040204" pitchFamily="50" charset="-128"/>
            </a:endParaRPr>
          </a:p>
        </p:txBody>
      </p:sp>
      <p:sp>
        <p:nvSpPr>
          <p:cNvPr id="18" name="Rectangle 17">
            <a:extLst>
              <a:ext uri="{FF2B5EF4-FFF2-40B4-BE49-F238E27FC236}">
                <a16:creationId xmlns:a16="http://schemas.microsoft.com/office/drawing/2014/main" id="{653B5CBE-BC40-3C90-6EC5-19A1920E2A1A}"/>
              </a:ext>
            </a:extLst>
          </p:cNvPr>
          <p:cNvSpPr/>
          <p:nvPr/>
        </p:nvSpPr>
        <p:spPr>
          <a:xfrm>
            <a:off x="6942090" y="5338"/>
            <a:ext cx="5249910" cy="693019"/>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本実証において、複数のソリューションを組み合わせる場合、</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ソリューションごとに頁を分けて記載すること</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DEC718A5-E9D3-C924-6152-0D8E38AEDF21}"/>
              </a:ext>
            </a:extLst>
          </p:cNvPr>
          <p:cNvSpPr/>
          <p:nvPr/>
        </p:nvSpPr>
        <p:spPr>
          <a:xfrm>
            <a:off x="6527421" y="2847975"/>
            <a:ext cx="2178549" cy="467499"/>
          </a:xfrm>
          <a:prstGeom prst="wedgeRectCallout">
            <a:avLst>
              <a:gd name="adj1" fmla="val -54911"/>
              <a:gd name="adj2" fmla="val -3355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③を参照し定量化できる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アウトカム指標を記載すること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テキスト ボックス 42">
            <a:extLst>
              <a:ext uri="{FF2B5EF4-FFF2-40B4-BE49-F238E27FC236}">
                <a16:creationId xmlns:a16="http://schemas.microsoft.com/office/drawing/2014/main" id="{3EBE6FA3-94D7-2822-4B93-5D2A594C776F}"/>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7" name="Textfeld 1">
            <a:extLst>
              <a:ext uri="{FF2B5EF4-FFF2-40B4-BE49-F238E27FC236}">
                <a16:creationId xmlns:a16="http://schemas.microsoft.com/office/drawing/2014/main" id="{DCE06857-8345-D19D-65A4-D69B5AFB44B4}"/>
              </a:ext>
            </a:extLst>
          </p:cNvPr>
          <p:cNvSpPr txBox="1"/>
          <p:nvPr>
            <p:custDataLst>
              <p:tags r:id="rId5"/>
            </p:custDataLst>
          </p:nvPr>
        </p:nvSpPr>
        <p:spPr>
          <a:xfrm>
            <a:off x="6276225" y="3454197"/>
            <a:ext cx="5287124" cy="294302"/>
          </a:xfrm>
          <a:prstGeom prst="rect">
            <a:avLst/>
          </a:prstGeom>
          <a:solidFill>
            <a:schemeClr val="tx2"/>
          </a:solidFill>
        </p:spPr>
        <p:txBody>
          <a:bodyPr vert="horz" wrap="square" lIns="36000" tIns="36000" rIns="36000" bIns="36000" rtlCol="0" anchor="b">
            <a:no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中間アウトカムを改善するソリューションの価値</a:t>
            </a:r>
          </a:p>
        </p:txBody>
      </p:sp>
      <p:sp>
        <p:nvSpPr>
          <p:cNvPr id="39" name="Textfeld 1">
            <a:extLst>
              <a:ext uri="{FF2B5EF4-FFF2-40B4-BE49-F238E27FC236}">
                <a16:creationId xmlns:a16="http://schemas.microsoft.com/office/drawing/2014/main" id="{464D55EA-E3D9-9685-477D-C9C22027DBFB}"/>
              </a:ext>
            </a:extLst>
          </p:cNvPr>
          <p:cNvSpPr txBox="1"/>
          <p:nvPr>
            <p:custDataLst>
              <p:tags r:id="rId6"/>
            </p:custDataLst>
          </p:nvPr>
        </p:nvSpPr>
        <p:spPr>
          <a:xfrm>
            <a:off x="6276226"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定量アウトカム</a:t>
            </a:r>
          </a:p>
        </p:txBody>
      </p:sp>
      <p:sp>
        <p:nvSpPr>
          <p:cNvPr id="41" name="Textfeld 1">
            <a:extLst>
              <a:ext uri="{FF2B5EF4-FFF2-40B4-BE49-F238E27FC236}">
                <a16:creationId xmlns:a16="http://schemas.microsoft.com/office/drawing/2014/main" id="{DB66B4C9-CBAA-934C-60DC-E7CC7CD04DFC}"/>
              </a:ext>
            </a:extLst>
          </p:cNvPr>
          <p:cNvSpPr txBox="1"/>
          <p:nvPr>
            <p:custDataLst>
              <p:tags r:id="rId7"/>
            </p:custDataLst>
          </p:nvPr>
        </p:nvSpPr>
        <p:spPr>
          <a:xfrm>
            <a:off x="9022979" y="1413896"/>
            <a:ext cx="2540370" cy="215444"/>
          </a:xfrm>
          <a:prstGeom prst="rect">
            <a:avLst/>
          </a:prstGeom>
          <a:solidFill>
            <a:schemeClr val="tx2">
              <a:lumMod val="40000"/>
              <a:lumOff val="6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定性アウトカム</a:t>
            </a:r>
          </a:p>
        </p:txBody>
      </p:sp>
      <p:sp>
        <p:nvSpPr>
          <p:cNvPr id="7" name="Oval 20">
            <a:extLst>
              <a:ext uri="{FF2B5EF4-FFF2-40B4-BE49-F238E27FC236}">
                <a16:creationId xmlns:a16="http://schemas.microsoft.com/office/drawing/2014/main" id="{EB12625B-1B98-A023-67CE-C2750CE44EF1}"/>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4" name="テキスト ボックス 13">
            <a:extLst>
              <a:ext uri="{FF2B5EF4-FFF2-40B4-BE49-F238E27FC236}">
                <a16:creationId xmlns:a16="http://schemas.microsoft.com/office/drawing/2014/main" id="{5E1DA91B-BC8C-9E74-CD9E-620C51B14877}"/>
              </a:ext>
            </a:extLst>
          </p:cNvPr>
          <p:cNvSpPr txBox="1"/>
          <p:nvPr/>
        </p:nvSpPr>
        <p:spPr>
          <a:xfrm>
            <a:off x="6276225" y="3791585"/>
            <a:ext cx="5287124" cy="2401876"/>
          </a:xfrm>
          <a:prstGeom prst="rect">
            <a:avLst/>
          </a:prstGeom>
          <a:noFill/>
          <a:ln w="9525" cap="rnd" cmpd="sng" algn="ctr">
            <a:noFill/>
            <a:prstDash val="sysDot"/>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9A9A9A"/>
                </a:solidFill>
                <a:prstDash val="sysDot"/>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000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高齢者の外出時の利便性の向上</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徒歩では困難な距離にあったバスの停留所が、家からアクセス</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可能となることで、これまで外出を控えていた高齢者の外出が</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可能となった</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 name="Rectangle 2">
            <a:extLst>
              <a:ext uri="{FF2B5EF4-FFF2-40B4-BE49-F238E27FC236}">
                <a16:creationId xmlns:a16="http://schemas.microsoft.com/office/drawing/2014/main" id="{AE54983F-2692-1F3F-105E-1693A4F22267}"/>
              </a:ext>
            </a:extLst>
          </p:cNvPr>
          <p:cNvSpPr/>
          <p:nvPr/>
        </p:nvSpPr>
        <p:spPr>
          <a:xfrm>
            <a:off x="7069536" y="5370730"/>
            <a:ext cx="3906886" cy="650483"/>
          </a:xfrm>
          <a:prstGeom prst="wedgeRectCallout">
            <a:avLst>
              <a:gd name="adj1" fmla="val -54911"/>
              <a:gd name="adj2" fmla="val -3355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受益者にとって中間アウトカムの実現につながる</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ソリューションの具体的価値を記載すること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
            <a:extLst>
              <a:ext uri="{FF2B5EF4-FFF2-40B4-BE49-F238E27FC236}">
                <a16:creationId xmlns:a16="http://schemas.microsoft.com/office/drawing/2014/main" id="{F6696674-59D9-D978-2343-3C66AAD8BA43}"/>
              </a:ext>
            </a:extLst>
          </p:cNvPr>
          <p:cNvSpPr/>
          <p:nvPr/>
        </p:nvSpPr>
        <p:spPr>
          <a:xfrm>
            <a:off x="9203889" y="2847975"/>
            <a:ext cx="2178549" cy="467499"/>
          </a:xfrm>
          <a:prstGeom prst="wedgeRectCallout">
            <a:avLst>
              <a:gd name="adj1" fmla="val -54911"/>
              <a:gd name="adj2" fmla="val -3355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定量化できないアウトカム</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指標を記載すること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Rectangle 25">
            <a:extLst>
              <a:ext uri="{FF2B5EF4-FFF2-40B4-BE49-F238E27FC236}">
                <a16:creationId xmlns:a16="http://schemas.microsoft.com/office/drawing/2014/main" id="{85A15B32-119C-A8A5-353B-ABE6291D5DFC}"/>
              </a:ext>
            </a:extLst>
          </p:cNvPr>
          <p:cNvSpPr/>
          <p:nvPr/>
        </p:nvSpPr>
        <p:spPr>
          <a:xfrm>
            <a:off x="597838" y="1090482"/>
            <a:ext cx="5446798" cy="5110444"/>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5">
            <a:extLst>
              <a:ext uri="{FF2B5EF4-FFF2-40B4-BE49-F238E27FC236}">
                <a16:creationId xmlns:a16="http://schemas.microsoft.com/office/drawing/2014/main" id="{964020D8-8866-DEB7-DDD1-7D1E894D793F}"/>
              </a:ext>
            </a:extLst>
          </p:cNvPr>
          <p:cNvSpPr/>
          <p:nvPr/>
        </p:nvSpPr>
        <p:spPr>
          <a:xfrm>
            <a:off x="6276225" y="1090482"/>
            <a:ext cx="5287124" cy="2281368"/>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 name="Rectangle 25">
            <a:extLst>
              <a:ext uri="{FF2B5EF4-FFF2-40B4-BE49-F238E27FC236}">
                <a16:creationId xmlns:a16="http://schemas.microsoft.com/office/drawing/2014/main" id="{0740FE44-5D1B-2068-7B8F-0A71776F15C9}"/>
              </a:ext>
            </a:extLst>
          </p:cNvPr>
          <p:cNvSpPr/>
          <p:nvPr/>
        </p:nvSpPr>
        <p:spPr>
          <a:xfrm>
            <a:off x="6276225" y="3454197"/>
            <a:ext cx="5287124" cy="2746729"/>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4" name="Rectangle 2">
            <a:extLst>
              <a:ext uri="{FF2B5EF4-FFF2-40B4-BE49-F238E27FC236}">
                <a16:creationId xmlns:a16="http://schemas.microsoft.com/office/drawing/2014/main" id="{5F3A6585-A065-6B86-554B-9161D2A701F3}"/>
              </a:ext>
            </a:extLst>
          </p:cNvPr>
          <p:cNvSpPr/>
          <p:nvPr/>
        </p:nvSpPr>
        <p:spPr>
          <a:xfrm>
            <a:off x="598488" y="1431925"/>
            <a:ext cx="5446713" cy="4761536"/>
          </a:xfrm>
          <a:prstGeom prst="rect">
            <a:avLst/>
          </a:prstGeom>
          <a:noFill/>
          <a:ln w="9525" cap="flat" cmpd="sng" algn="ctr">
            <a:noFill/>
            <a:prstDash val="sysDot"/>
            <a:round/>
            <a:headEnd type="none" w="med" len="med"/>
            <a:tailEnd type="none" w="med" len="med"/>
          </a:ln>
          <a:effectLst/>
          <a:extLst>
            <a:ext uri="{909E8E84-426E-40DD-AFC4-6F175D3DCCD1}">
              <a14:hiddenFill xmlns:a14="http://schemas.microsoft.com/office/drawing/2010/main">
                <a:solidFill>
                  <a:srgbClr val="EEE8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0000" tIns="36000" rIns="90000" bIns="36000" rtlCol="0" anchor="t"/>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a:t>
            </a:r>
          </a:p>
        </p:txBody>
      </p:sp>
      <p:sp>
        <p:nvSpPr>
          <p:cNvPr id="5" name="Rectangle 2">
            <a:extLst>
              <a:ext uri="{FF2B5EF4-FFF2-40B4-BE49-F238E27FC236}">
                <a16:creationId xmlns:a16="http://schemas.microsoft.com/office/drawing/2014/main" id="{062A89E5-C18D-FA15-B729-BE7C892F0228}"/>
              </a:ext>
            </a:extLst>
          </p:cNvPr>
          <p:cNvSpPr/>
          <p:nvPr/>
        </p:nvSpPr>
        <p:spPr>
          <a:xfrm>
            <a:off x="783455" y="3880883"/>
            <a:ext cx="4968446" cy="2140329"/>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必要に応じて</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上記を視覚的にイメージできる図等を必要に応じて挿入すること</a:t>
            </a:r>
            <a:r>
              <a:rPr kumimoji="1" lang="en-US" altLang="ja-JP" sz="1400" dirty="0">
                <a:solidFill>
                  <a:srgbClr val="575757"/>
                </a:solidFill>
                <a:latin typeface="Trebuchet MS" panose="020B0603020202020204" pitchFamily="34" charset="0"/>
                <a:ea typeface="Meiryo UI" panose="020B0604030504040204" pitchFamily="50" charset="-128"/>
              </a:rPr>
              <a:t>※</a:t>
            </a:r>
            <a:r>
              <a:rPr kumimoji="1" lang="ja-JP" altLang="en-US" sz="1400" dirty="0">
                <a:solidFill>
                  <a:srgbClr val="575757"/>
                </a:solidFill>
                <a:latin typeface="Trebuchet MS" panose="020B0603020202020204" pitchFamily="34" charset="0"/>
                <a:ea typeface="Meiryo UI" panose="020B0604030504040204" pitchFamily="50" charset="-128"/>
              </a:rPr>
              <a:t>図はなしでも問題ございません</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17">
            <a:extLst>
              <a:ext uri="{FF2B5EF4-FFF2-40B4-BE49-F238E27FC236}">
                <a16:creationId xmlns:a16="http://schemas.microsoft.com/office/drawing/2014/main" id="{A7CBA1F5-7979-0350-3C27-E6FFB2471197}"/>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1493409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6315185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563" name="think-cell スライド" r:id="rId7" imgW="395" imgH="396" progId="TCLayout.ActiveDocument.1">
                  <p:embed/>
                </p:oleObj>
              </mc:Choice>
              <mc:Fallback>
                <p:oleObj name="think-cell スライド" r:id="rId7"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4" name="テキスト ボックス 23">
            <a:extLst>
              <a:ext uri="{FF2B5EF4-FFF2-40B4-BE49-F238E27FC236}">
                <a16:creationId xmlns:a16="http://schemas.microsoft.com/office/drawing/2014/main" id="{E439D37F-C64C-F262-5592-8E087BFA8B31}"/>
              </a:ext>
            </a:extLst>
          </p:cNvPr>
          <p:cNvSpPr txBox="1"/>
          <p:nvPr/>
        </p:nvSpPr>
        <p:spPr>
          <a:xfrm>
            <a:off x="597838" y="1760310"/>
            <a:ext cx="2664000" cy="4440616"/>
          </a:xfrm>
          <a:prstGeom prst="rect">
            <a:avLst/>
          </a:prstGeom>
          <a:noFill/>
          <a:ln w="9525" cap="rnd" cmpd="sng" algn="ctr">
            <a:noFill/>
            <a:prstDash val="sysDot"/>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0" rIns="9000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無線局</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Textfeld 1">
            <a:extLst>
              <a:ext uri="{FF2B5EF4-FFF2-40B4-BE49-F238E27FC236}">
                <a16:creationId xmlns:a16="http://schemas.microsoft.com/office/drawing/2014/main" id="{5BB55BDA-5F7A-69B7-8984-018D0F9D180A}"/>
              </a:ext>
            </a:extLst>
          </p:cNvPr>
          <p:cNvSpPr txBox="1"/>
          <p:nvPr>
            <p:custDataLst>
              <p:tags r:id="rId3"/>
            </p:custDataLst>
          </p:nvPr>
        </p:nvSpPr>
        <p:spPr>
          <a:xfrm>
            <a:off x="597838" y="1376640"/>
            <a:ext cx="2664000" cy="294302"/>
          </a:xfrm>
          <a:prstGeom prst="rect">
            <a:avLst/>
          </a:prstGeom>
          <a:solidFill>
            <a:srgbClr val="FF8222"/>
          </a:solidFill>
          <a:ln>
            <a:solidFill>
              <a:srgbClr val="FF8222"/>
            </a:solidFill>
          </a:ln>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許認可の種類</a:t>
            </a: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許認可等の検討状況</a:t>
            </a:r>
            <a:endParaRPr kumimoji="1" lang="en-US" dirty="0">
              <a:solidFill>
                <a:srgbClr val="575757"/>
              </a:solidFill>
              <a:latin typeface="Trebuchet MS" panose="020B0603020202020204" pitchFamily="34" charset="0"/>
              <a:ea typeface="Meiryo UI" panose="020B0604030504040204" pitchFamily="50" charset="-128"/>
            </a:endParaRPr>
          </a:p>
        </p:txBody>
      </p:sp>
      <p:sp>
        <p:nvSpPr>
          <p:cNvPr id="9" name="Textfeld 1">
            <a:extLst>
              <a:ext uri="{FF2B5EF4-FFF2-40B4-BE49-F238E27FC236}">
                <a16:creationId xmlns:a16="http://schemas.microsoft.com/office/drawing/2014/main" id="{A2558B20-89F1-3FDD-8AE5-1AC8A607D505}"/>
              </a:ext>
            </a:extLst>
          </p:cNvPr>
          <p:cNvSpPr txBox="1"/>
          <p:nvPr>
            <p:custDataLst>
              <p:tags r:id="rId4"/>
            </p:custDataLst>
          </p:nvPr>
        </p:nvSpPr>
        <p:spPr>
          <a:xfrm>
            <a:off x="5695950" y="1376640"/>
            <a:ext cx="5867400" cy="294302"/>
          </a:xfrm>
          <a:prstGeom prst="rect">
            <a:avLst/>
          </a:prstGeom>
          <a:solidFill>
            <a:srgbClr val="FF8222"/>
          </a:solidFill>
          <a:ln>
            <a:solidFill>
              <a:srgbClr val="FF8222"/>
            </a:solidFill>
          </a:ln>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今後の計画</a:t>
            </a:r>
            <a:r>
              <a:rPr kumimoji="0" lang="en-US" altLang="ja-JP"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a:t>
            </a: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スケジュール</a:t>
            </a:r>
          </a:p>
        </p:txBody>
      </p:sp>
      <p:sp>
        <p:nvSpPr>
          <p:cNvPr id="27" name="テキスト ボックス 26">
            <a:extLst>
              <a:ext uri="{FF2B5EF4-FFF2-40B4-BE49-F238E27FC236}">
                <a16:creationId xmlns:a16="http://schemas.microsoft.com/office/drawing/2014/main" id="{353BCD7B-DA5F-1086-F8BF-6BE294315E1E}"/>
              </a:ext>
            </a:extLst>
          </p:cNvPr>
          <p:cNvSpPr txBox="1"/>
          <p:nvPr/>
        </p:nvSpPr>
        <p:spPr>
          <a:xfrm>
            <a:off x="5694600" y="1760310"/>
            <a:ext cx="5867400" cy="4440616"/>
          </a:xfrm>
          <a:prstGeom prst="rect">
            <a:avLst/>
          </a:prstGeom>
          <a:noFill/>
          <a:ln w="9525" cap="rnd" cmpd="sng" algn="ctr">
            <a:noFill/>
            <a:prstDash val="sysDot"/>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0" rIns="9000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月にローカル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免許申請を予定</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Wi-Fi 6E</a:t>
            </a: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で実証を行うため、許認可不要</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1" name="Rectangle 2">
            <a:extLst>
              <a:ext uri="{FF2B5EF4-FFF2-40B4-BE49-F238E27FC236}">
                <a16:creationId xmlns:a16="http://schemas.microsoft.com/office/drawing/2014/main" id="{7D771978-D1E8-05D5-5149-AC9A7DE17939}"/>
              </a:ext>
            </a:extLst>
          </p:cNvPr>
          <p:cNvSpPr/>
          <p:nvPr/>
        </p:nvSpPr>
        <p:spPr>
          <a:xfrm>
            <a:off x="5869249" y="2667590"/>
            <a:ext cx="5520803" cy="399459"/>
          </a:xfrm>
          <a:prstGeom prst="rect">
            <a:avLst/>
          </a:prstGeom>
          <a:solidFill>
            <a:srgbClr val="EEE89A"/>
          </a:soli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許認可申請のスケジュール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不要の場合はその旨</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等を記載すること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テキスト ボックス 42">
            <a:extLst>
              <a:ext uri="{FF2B5EF4-FFF2-40B4-BE49-F238E27FC236}">
                <a16:creationId xmlns:a16="http://schemas.microsoft.com/office/drawing/2014/main" id="{F381271F-2F7E-622D-F479-1F614EE67DE2}"/>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Oval 20">
            <a:extLst>
              <a:ext uri="{FF2B5EF4-FFF2-40B4-BE49-F238E27FC236}">
                <a16:creationId xmlns:a16="http://schemas.microsoft.com/office/drawing/2014/main" id="{9DAA3096-1997-F1CB-5A5C-29AD57B041CF}"/>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2</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5" name="Rectangle 2">
            <a:extLst>
              <a:ext uri="{FF2B5EF4-FFF2-40B4-BE49-F238E27FC236}">
                <a16:creationId xmlns:a16="http://schemas.microsoft.com/office/drawing/2014/main" id="{40E00C8F-8C8B-ECF5-2B92-019E4F5F0810}"/>
              </a:ext>
            </a:extLst>
          </p:cNvPr>
          <p:cNvSpPr/>
          <p:nvPr/>
        </p:nvSpPr>
        <p:spPr>
          <a:xfrm>
            <a:off x="783455" y="2667590"/>
            <a:ext cx="2357090" cy="399458"/>
          </a:xfrm>
          <a:prstGeom prst="rect">
            <a:avLst/>
          </a:prstGeom>
          <a:solidFill>
            <a:srgbClr val="EEE89A"/>
          </a:solidFill>
          <a:ln w="76200" cap="flat" cmpd="sng" algn="ctr">
            <a:noFill/>
            <a:prstDash val="solid"/>
            <a:round/>
            <a:headEnd type="none" w="med" len="med"/>
            <a:tailEnd type="none" w="med" len="me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不要な場合は、</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その旨を記載すること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5">
            <a:extLst>
              <a:ext uri="{FF2B5EF4-FFF2-40B4-BE49-F238E27FC236}">
                <a16:creationId xmlns:a16="http://schemas.microsoft.com/office/drawing/2014/main" id="{75D66C4E-280B-458B-0155-E5C0FB3D1AB4}"/>
              </a:ext>
            </a:extLst>
          </p:cNvPr>
          <p:cNvSpPr/>
          <p:nvPr/>
        </p:nvSpPr>
        <p:spPr>
          <a:xfrm>
            <a:off x="597838" y="1376640"/>
            <a:ext cx="2664000"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Textfeld 1">
            <a:extLst>
              <a:ext uri="{FF2B5EF4-FFF2-40B4-BE49-F238E27FC236}">
                <a16:creationId xmlns:a16="http://schemas.microsoft.com/office/drawing/2014/main" id="{CCCA6926-C79E-1C37-8753-120E88CEEED2}"/>
              </a:ext>
            </a:extLst>
          </p:cNvPr>
          <p:cNvSpPr txBox="1"/>
          <p:nvPr>
            <p:custDataLst>
              <p:tags r:id="rId5"/>
            </p:custDataLst>
          </p:nvPr>
        </p:nvSpPr>
        <p:spPr>
          <a:xfrm>
            <a:off x="3531259" y="1376640"/>
            <a:ext cx="1895269" cy="294302"/>
          </a:xfrm>
          <a:prstGeom prst="rect">
            <a:avLst/>
          </a:prstGeom>
          <a:solidFill>
            <a:srgbClr val="FF8222"/>
          </a:solidFill>
          <a:ln>
            <a:solidFill>
              <a:srgbClr val="FF8222"/>
            </a:solidFill>
          </a:ln>
        </p:spPr>
        <p:txBody>
          <a:bodyPr vert="horz" wrap="square" lIns="36000" tIns="36000" rIns="36000" bIns="3600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現在の状況</a:t>
            </a:r>
          </a:p>
        </p:txBody>
      </p:sp>
      <p:sp>
        <p:nvSpPr>
          <p:cNvPr id="25" name="テキスト ボックス 24">
            <a:extLst>
              <a:ext uri="{FF2B5EF4-FFF2-40B4-BE49-F238E27FC236}">
                <a16:creationId xmlns:a16="http://schemas.microsoft.com/office/drawing/2014/main" id="{19C23D34-A20C-49FE-7F1E-E01B365BEF6F}"/>
              </a:ext>
            </a:extLst>
          </p:cNvPr>
          <p:cNvSpPr txBox="1"/>
          <p:nvPr/>
        </p:nvSpPr>
        <p:spPr>
          <a:xfrm>
            <a:off x="3531259" y="1760310"/>
            <a:ext cx="1895269" cy="4440616"/>
          </a:xfrm>
          <a:prstGeom prst="rect">
            <a:avLst/>
          </a:prstGeom>
          <a:noFill/>
          <a:ln w="9525" cap="rnd" cmpd="sng" algn="ctr">
            <a:noFill/>
            <a:prstDash val="sysDot"/>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0" rIns="9000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XXXX</a:t>
            </a: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免許取得済</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E9341"/>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免許取得に</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向けて事前</a:t>
            </a:r>
            <a:br>
              <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調整中</a:t>
            </a:r>
            <a:endParaRPr kumimoji="1" lang="en-US" altLang="ja-JP" sz="16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7" name="Rectangle 25">
            <a:extLst>
              <a:ext uri="{FF2B5EF4-FFF2-40B4-BE49-F238E27FC236}">
                <a16:creationId xmlns:a16="http://schemas.microsoft.com/office/drawing/2014/main" id="{8DAC14FE-F8F0-6427-057B-68DCF24565D7}"/>
              </a:ext>
            </a:extLst>
          </p:cNvPr>
          <p:cNvSpPr/>
          <p:nvPr/>
        </p:nvSpPr>
        <p:spPr>
          <a:xfrm>
            <a:off x="3531259" y="1376640"/>
            <a:ext cx="1895269"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Rectangle 25">
            <a:extLst>
              <a:ext uri="{FF2B5EF4-FFF2-40B4-BE49-F238E27FC236}">
                <a16:creationId xmlns:a16="http://schemas.microsoft.com/office/drawing/2014/main" id="{E32BAF85-2D16-37C2-3B1C-9AC959EBD421}"/>
              </a:ext>
            </a:extLst>
          </p:cNvPr>
          <p:cNvSpPr/>
          <p:nvPr/>
        </p:nvSpPr>
        <p:spPr>
          <a:xfrm>
            <a:off x="5695950" y="1376640"/>
            <a:ext cx="5867400"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Rectangle 217">
            <a:extLst>
              <a:ext uri="{FF2B5EF4-FFF2-40B4-BE49-F238E27FC236}">
                <a16:creationId xmlns:a16="http://schemas.microsoft.com/office/drawing/2014/main" id="{26DD354D-8945-D68C-A348-DFBBCAC0DBE3}"/>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8447841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641321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587" name="think-cell スライド" r:id="rId9" imgW="395" imgH="396" progId="TCLayout.ActiveDocument.1">
                  <p:embed/>
                </p:oleObj>
              </mc:Choice>
              <mc:Fallback>
                <p:oleObj name="think-cell スライド" r:id="rId9"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73" name="Textfeld 1">
            <a:extLst>
              <a:ext uri="{FF2B5EF4-FFF2-40B4-BE49-F238E27FC236}">
                <a16:creationId xmlns:a16="http://schemas.microsoft.com/office/drawing/2014/main" id="{3727B93F-A879-839E-05DF-4773F09D2EF0}"/>
              </a:ext>
            </a:extLst>
          </p:cNvPr>
          <p:cNvSpPr txBox="1"/>
          <p:nvPr>
            <p:custDataLst>
              <p:tags r:id="rId3"/>
            </p:custDataLst>
          </p:nvPr>
        </p:nvSpPr>
        <p:spPr>
          <a:xfrm>
            <a:off x="5482191" y="1376640"/>
            <a:ext cx="5920747" cy="521608"/>
          </a:xfrm>
          <a:prstGeom prst="rect">
            <a:avLst/>
          </a:prstGeom>
          <a:solidFill>
            <a:srgbClr val="FF8222"/>
          </a:solidFill>
          <a:ln>
            <a:noFill/>
          </a:ln>
        </p:spPr>
        <p:txBody>
          <a:bodyPr vert="horz" wrap="square" lIns="36000" tIns="36000" rIns="36000" bIns="3600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他無線通信技術との比較</a:t>
            </a: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ソリューション等の採用理由</a:t>
            </a:r>
            <a:br>
              <a:rPr kumimoji="1" lang="en-US" altLang="ja-JP" dirty="0">
                <a:solidFill>
                  <a:srgbClr val="FE9341"/>
                </a:solidFill>
                <a:latin typeface="Trebuchet MS" panose="020B0603020202020204" pitchFamily="34" charset="0"/>
                <a:ea typeface="Meiryo UI" panose="020B0604030504040204" pitchFamily="50" charset="-128"/>
              </a:rPr>
            </a:br>
            <a:r>
              <a:rPr kumimoji="1" lang="ja-JP" altLang="en-US" sz="1600" dirty="0">
                <a:solidFill>
                  <a:srgbClr val="575757"/>
                </a:solidFill>
                <a:latin typeface="Trebuchet MS" panose="020B0603020202020204" pitchFamily="34" charset="0"/>
                <a:ea typeface="Meiryo UI" panose="020B0604030504040204" pitchFamily="50" charset="-128"/>
              </a:rPr>
              <a:t>無線通信技術の必要性・妥当性</a:t>
            </a:r>
            <a:endParaRPr kumimoji="1" lang="en-US" dirty="0">
              <a:solidFill>
                <a:srgbClr val="575757"/>
              </a:solidFill>
              <a:latin typeface="Trebuchet MS" panose="020B0603020202020204" pitchFamily="34" charset="0"/>
              <a:ea typeface="Meiryo UI" panose="020B0604030504040204" pitchFamily="50" charset="-128"/>
            </a:endParaRPr>
          </a:p>
        </p:txBody>
      </p:sp>
      <p:cxnSp>
        <p:nvCxnSpPr>
          <p:cNvPr id="44" name="Straight Connector 71">
            <a:extLst>
              <a:ext uri="{FF2B5EF4-FFF2-40B4-BE49-F238E27FC236}">
                <a16:creationId xmlns:a16="http://schemas.microsoft.com/office/drawing/2014/main" id="{C0D5ECAF-5EF3-A345-2183-2A6F97E39B05}"/>
              </a:ext>
            </a:extLst>
          </p:cNvPr>
          <p:cNvCxnSpPr>
            <a:cxnSpLocks/>
          </p:cNvCxnSpPr>
          <p:nvPr/>
        </p:nvCxnSpPr>
        <p:spPr>
          <a:xfrm>
            <a:off x="597838" y="4857798"/>
            <a:ext cx="11166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1811D69F-7B50-6018-2A03-258B238F231B}"/>
              </a:ext>
            </a:extLst>
          </p:cNvPr>
          <p:cNvSpPr/>
          <p:nvPr/>
        </p:nvSpPr>
        <p:spPr>
          <a:xfrm>
            <a:off x="597838" y="4951264"/>
            <a:ext cx="1116672" cy="114859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50" name="テキスト ボックス 49">
            <a:extLst>
              <a:ext uri="{FF2B5EF4-FFF2-40B4-BE49-F238E27FC236}">
                <a16:creationId xmlns:a16="http://schemas.microsoft.com/office/drawing/2014/main" id="{EA09D99B-CBD3-0E95-FDDE-A8CC7D0959E3}"/>
              </a:ext>
            </a:extLst>
          </p:cNvPr>
          <p:cNvSpPr txBox="1"/>
          <p:nvPr/>
        </p:nvSpPr>
        <p:spPr>
          <a:xfrm>
            <a:off x="1954493" y="4951264"/>
            <a:ext cx="3287715"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7" name="テキスト ボックス 66">
            <a:extLst>
              <a:ext uri="{FF2B5EF4-FFF2-40B4-BE49-F238E27FC236}">
                <a16:creationId xmlns:a16="http://schemas.microsoft.com/office/drawing/2014/main" id="{E8C44F3B-746A-D447-A41F-BF72119BABA5}"/>
              </a:ext>
            </a:extLst>
          </p:cNvPr>
          <p:cNvSpPr txBox="1"/>
          <p:nvPr/>
        </p:nvSpPr>
        <p:spPr>
          <a:xfrm>
            <a:off x="7442476" y="4951264"/>
            <a:ext cx="3960460"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テキスト ボックス 66">
            <a:extLst>
              <a:ext uri="{FF2B5EF4-FFF2-40B4-BE49-F238E27FC236}">
                <a16:creationId xmlns:a16="http://schemas.microsoft.com/office/drawing/2014/main" id="{17C3D08B-835E-F47C-9E86-4260E005BE24}"/>
              </a:ext>
            </a:extLst>
          </p:cNvPr>
          <p:cNvSpPr txBox="1"/>
          <p:nvPr/>
        </p:nvSpPr>
        <p:spPr>
          <a:xfrm>
            <a:off x="5482191" y="4951264"/>
            <a:ext cx="1783143"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8" name="Rectangle 3">
            <a:extLst>
              <a:ext uri="{FF2B5EF4-FFF2-40B4-BE49-F238E27FC236}">
                <a16:creationId xmlns:a16="http://schemas.microsoft.com/office/drawing/2014/main" id="{A0D15ACE-B81C-069B-AEB4-B5324CA6FEE0}"/>
              </a:ext>
            </a:extLst>
          </p:cNvPr>
          <p:cNvSpPr/>
          <p:nvPr/>
        </p:nvSpPr>
        <p:spPr>
          <a:xfrm>
            <a:off x="597837" y="2280213"/>
            <a:ext cx="1116672" cy="114859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		</a:t>
            </a:r>
          </a:p>
        </p:txBody>
      </p:sp>
      <p:sp>
        <p:nvSpPr>
          <p:cNvPr id="71" name="テキスト ボックス 66">
            <a:extLst>
              <a:ext uri="{FF2B5EF4-FFF2-40B4-BE49-F238E27FC236}">
                <a16:creationId xmlns:a16="http://schemas.microsoft.com/office/drawing/2014/main" id="{5CA76E40-EFEC-EB7D-748B-70144D60BB19}"/>
              </a:ext>
            </a:extLst>
          </p:cNvPr>
          <p:cNvSpPr txBox="1"/>
          <p:nvPr/>
        </p:nvSpPr>
        <p:spPr>
          <a:xfrm>
            <a:off x="7442476" y="2280212"/>
            <a:ext cx="3960460"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本ソリューションでは容量約</a:t>
            </a: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xxxbyte</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の情報を</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秒以内にやり取りする必要があり、そのためには</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約</a:t>
            </a: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xxxbps</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以上の速度が求められるため、高速の</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が適している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2" name="テキスト ボックス 66">
            <a:extLst>
              <a:ext uri="{FF2B5EF4-FFF2-40B4-BE49-F238E27FC236}">
                <a16:creationId xmlns:a16="http://schemas.microsoft.com/office/drawing/2014/main" id="{C94AD8E3-E078-C3DD-2509-3407FAF4A15F}"/>
              </a:ext>
            </a:extLst>
          </p:cNvPr>
          <p:cNvSpPr txBox="1"/>
          <p:nvPr/>
        </p:nvSpPr>
        <p:spPr>
          <a:xfrm>
            <a:off x="5482191" y="2284077"/>
            <a:ext cx="1783143"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174625" marR="0" lvl="1" indent="-17462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LPWA</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174625" marR="0" lvl="1" indent="-17462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Wi-Fi </a:t>
            </a: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Halow</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3" name="テキスト ボックス 42">
            <a:extLst>
              <a:ext uri="{FF2B5EF4-FFF2-40B4-BE49-F238E27FC236}">
                <a16:creationId xmlns:a16="http://schemas.microsoft.com/office/drawing/2014/main" id="{95CCBCF8-BA1D-E4B9-5DB3-87222BE6353A}"/>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0" name="Textfeld 1">
            <a:extLst>
              <a:ext uri="{FF2B5EF4-FFF2-40B4-BE49-F238E27FC236}">
                <a16:creationId xmlns:a16="http://schemas.microsoft.com/office/drawing/2014/main" id="{707C44A1-B66B-A7F5-E1A4-2090DF692C10}"/>
              </a:ext>
            </a:extLst>
          </p:cNvPr>
          <p:cNvSpPr txBox="1"/>
          <p:nvPr>
            <p:custDataLst>
              <p:tags r:id="rId4"/>
            </p:custDataLst>
          </p:nvPr>
        </p:nvSpPr>
        <p:spPr>
          <a:xfrm>
            <a:off x="597838" y="1376640"/>
            <a:ext cx="1116672" cy="521608"/>
          </a:xfrm>
          <a:prstGeom prst="rect">
            <a:avLst/>
          </a:prstGeom>
          <a:solidFill>
            <a:srgbClr val="FF8222"/>
          </a:solidFill>
          <a:ln>
            <a:solidFill>
              <a:srgbClr val="FF8222"/>
            </a:solidFill>
          </a:ln>
        </p:spPr>
        <p:txBody>
          <a:bodyPr vert="horz" wrap="square" lIns="36000" tIns="36000" rIns="36000" bIns="3600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通信技術</a:t>
            </a:r>
          </a:p>
        </p:txBody>
      </p:sp>
      <p:sp>
        <p:nvSpPr>
          <p:cNvPr id="62" name="Textfeld 1">
            <a:extLst>
              <a:ext uri="{FF2B5EF4-FFF2-40B4-BE49-F238E27FC236}">
                <a16:creationId xmlns:a16="http://schemas.microsoft.com/office/drawing/2014/main" id="{85B326DB-8109-2025-CBE7-9BE579357726}"/>
              </a:ext>
            </a:extLst>
          </p:cNvPr>
          <p:cNvSpPr txBox="1"/>
          <p:nvPr>
            <p:custDataLst>
              <p:tags r:id="rId5"/>
            </p:custDataLst>
          </p:nvPr>
        </p:nvSpPr>
        <p:spPr>
          <a:xfrm>
            <a:off x="1954493" y="1376640"/>
            <a:ext cx="3287715" cy="521608"/>
          </a:xfrm>
          <a:prstGeom prst="rect">
            <a:avLst/>
          </a:prstGeom>
          <a:solidFill>
            <a:srgbClr val="FF8222"/>
          </a:solidFill>
          <a:ln>
            <a:solidFill>
              <a:srgbClr val="FF8222"/>
            </a:solidFill>
          </a:ln>
        </p:spPr>
        <p:txBody>
          <a:bodyPr vert="horz" wrap="square" lIns="36000" tIns="36000" rIns="36000" bIns="3600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ソリューション実現の要件を満たす</a:t>
            </a:r>
            <a:b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0" lang="ja-JP" altLang="en-US" sz="1600" b="0" i="0" u="none" strike="noStrike" kern="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通信技術の特徴</a:t>
            </a:r>
          </a:p>
        </p:txBody>
      </p:sp>
      <p:sp>
        <p:nvSpPr>
          <p:cNvPr id="75" name="Textfeld 1">
            <a:extLst>
              <a:ext uri="{FF2B5EF4-FFF2-40B4-BE49-F238E27FC236}">
                <a16:creationId xmlns:a16="http://schemas.microsoft.com/office/drawing/2014/main" id="{45E47305-82CD-4A06-981C-1408559E0B5F}"/>
              </a:ext>
            </a:extLst>
          </p:cNvPr>
          <p:cNvSpPr txBox="1"/>
          <p:nvPr>
            <p:custDataLst>
              <p:tags r:id="rId6"/>
            </p:custDataLst>
          </p:nvPr>
        </p:nvSpPr>
        <p:spPr>
          <a:xfrm>
            <a:off x="5482191" y="1950958"/>
            <a:ext cx="1783143" cy="252492"/>
          </a:xfrm>
          <a:prstGeom prst="rect">
            <a:avLst/>
          </a:prstGeom>
          <a:solidFill>
            <a:srgbClr val="FF8222">
              <a:lumMod val="40000"/>
              <a:lumOff val="60000"/>
            </a:srgbClr>
          </a:solidFill>
          <a:ln w="9525" cap="rnd"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名称</a:t>
            </a:r>
          </a:p>
        </p:txBody>
      </p:sp>
      <p:sp>
        <p:nvSpPr>
          <p:cNvPr id="76" name="Textfeld 1">
            <a:extLst>
              <a:ext uri="{FF2B5EF4-FFF2-40B4-BE49-F238E27FC236}">
                <a16:creationId xmlns:a16="http://schemas.microsoft.com/office/drawing/2014/main" id="{18C0A32F-FA80-C36B-A68C-6B026FAC9F9A}"/>
              </a:ext>
            </a:extLst>
          </p:cNvPr>
          <p:cNvSpPr txBox="1"/>
          <p:nvPr>
            <p:custDataLst>
              <p:tags r:id="rId7"/>
            </p:custDataLst>
          </p:nvPr>
        </p:nvSpPr>
        <p:spPr>
          <a:xfrm>
            <a:off x="7442476" y="1950958"/>
            <a:ext cx="3960460" cy="252492"/>
          </a:xfrm>
          <a:prstGeom prst="rect">
            <a:avLst/>
          </a:prstGeom>
          <a:solidFill>
            <a:srgbClr val="FFCDA7"/>
          </a:solidFill>
          <a:ln w="9525" cap="rnd"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defRPr lang="en-US"/>
            </a:defPPr>
            <a:lvl1pPr>
              <a:spcAft>
                <a:spcPts val="600"/>
              </a:spcAft>
              <a:buSzPct val="100000"/>
              <a:buFont typeface="Trebuchet MS" panose="020B0603020202020204" pitchFamily="34" charset="0"/>
              <a:buNone/>
              <a:defRPr sz="1400">
                <a:solidFill>
                  <a:srgbClr val="575757"/>
                </a:solidFill>
                <a:latin typeface="Meiryo UI" panose="020B0604030504040204" pitchFamily="50" charset="-128"/>
                <a:ea typeface="Meiryo UI" panose="020B060403050404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600"/>
              </a:spcAft>
              <a:buClrTx/>
              <a:buSzPct val="100000"/>
              <a:buFont typeface="Trebuchet MS" panose="020B0603020202020204" pitchFamily="34" charset="0"/>
              <a:buNone/>
              <a:tabLst/>
              <a:defRPr/>
            </a:pPr>
            <a:r>
              <a:rPr kumimoji="0"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比較結果</a:t>
            </a:r>
          </a:p>
        </p:txBody>
      </p:sp>
      <p:sp>
        <p:nvSpPr>
          <p:cNvPr id="10" name="Rectangle 3">
            <a:extLst>
              <a:ext uri="{FF2B5EF4-FFF2-40B4-BE49-F238E27FC236}">
                <a16:creationId xmlns:a16="http://schemas.microsoft.com/office/drawing/2014/main" id="{890E923E-168F-0A78-7743-9DC4111D6B56}"/>
              </a:ext>
            </a:extLst>
          </p:cNvPr>
          <p:cNvSpPr/>
          <p:nvPr/>
        </p:nvSpPr>
        <p:spPr>
          <a:xfrm>
            <a:off x="597838" y="3615739"/>
            <a:ext cx="1116672" cy="114859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p:txBody>
      </p:sp>
      <p:sp>
        <p:nvSpPr>
          <p:cNvPr id="48" name="テキスト ボックス 47">
            <a:extLst>
              <a:ext uri="{FF2B5EF4-FFF2-40B4-BE49-F238E27FC236}">
                <a16:creationId xmlns:a16="http://schemas.microsoft.com/office/drawing/2014/main" id="{A023F17B-BBF2-7850-8235-F63CF07272D0}"/>
              </a:ext>
            </a:extLst>
          </p:cNvPr>
          <p:cNvSpPr txBox="1"/>
          <p:nvPr/>
        </p:nvSpPr>
        <p:spPr>
          <a:xfrm>
            <a:off x="1954493" y="3615739"/>
            <a:ext cx="3287715" cy="1148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7" name="テキスト ボックス 76">
            <a:extLst>
              <a:ext uri="{FF2B5EF4-FFF2-40B4-BE49-F238E27FC236}">
                <a16:creationId xmlns:a16="http://schemas.microsoft.com/office/drawing/2014/main" id="{C31268A9-BF78-4684-269A-7A46F9F819E2}"/>
              </a:ext>
            </a:extLst>
          </p:cNvPr>
          <p:cNvSpPr txBox="1"/>
          <p:nvPr/>
        </p:nvSpPr>
        <p:spPr>
          <a:xfrm>
            <a:off x="7442476" y="3615739"/>
            <a:ext cx="3960460" cy="1148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8" name="テキスト ボックス 66">
            <a:extLst>
              <a:ext uri="{FF2B5EF4-FFF2-40B4-BE49-F238E27FC236}">
                <a16:creationId xmlns:a16="http://schemas.microsoft.com/office/drawing/2014/main" id="{2F199CBB-6753-57B0-042E-0B921FF98B66}"/>
              </a:ext>
            </a:extLst>
          </p:cNvPr>
          <p:cNvSpPr txBox="1"/>
          <p:nvPr/>
        </p:nvSpPr>
        <p:spPr>
          <a:xfrm>
            <a:off x="5482191" y="3615739"/>
            <a:ext cx="1783143" cy="1148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81" name="Straight Connector 71">
            <a:extLst>
              <a:ext uri="{FF2B5EF4-FFF2-40B4-BE49-F238E27FC236}">
                <a16:creationId xmlns:a16="http://schemas.microsoft.com/office/drawing/2014/main" id="{4F7CD484-29D5-BF10-36A7-2EE87DC57320}"/>
              </a:ext>
            </a:extLst>
          </p:cNvPr>
          <p:cNvCxnSpPr>
            <a:cxnSpLocks/>
          </p:cNvCxnSpPr>
          <p:nvPr/>
        </p:nvCxnSpPr>
        <p:spPr>
          <a:xfrm>
            <a:off x="597838" y="3522272"/>
            <a:ext cx="1116672"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0" name="テキスト ボックス 49">
            <a:extLst>
              <a:ext uri="{FF2B5EF4-FFF2-40B4-BE49-F238E27FC236}">
                <a16:creationId xmlns:a16="http://schemas.microsoft.com/office/drawing/2014/main" id="{BE439D0D-E2FC-EF01-87BE-A9CD0FD7052D}"/>
              </a:ext>
            </a:extLst>
          </p:cNvPr>
          <p:cNvSpPr txBox="1"/>
          <p:nvPr/>
        </p:nvSpPr>
        <p:spPr>
          <a:xfrm>
            <a:off x="1954493" y="2280212"/>
            <a:ext cx="3287715" cy="114859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ローカル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の特性である高速通信による</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大容量・低遅延性</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Oval 20">
            <a:extLst>
              <a:ext uri="{FF2B5EF4-FFF2-40B4-BE49-F238E27FC236}">
                <a16:creationId xmlns:a16="http://schemas.microsoft.com/office/drawing/2014/main" id="{302AA46C-3185-682D-5044-AB3A33D9977B}"/>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3</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4" name="Rectangle 25">
            <a:extLst>
              <a:ext uri="{FF2B5EF4-FFF2-40B4-BE49-F238E27FC236}">
                <a16:creationId xmlns:a16="http://schemas.microsoft.com/office/drawing/2014/main" id="{43192373-AA75-7D73-7161-15CE48EBB381}"/>
              </a:ext>
            </a:extLst>
          </p:cNvPr>
          <p:cNvSpPr/>
          <p:nvPr/>
        </p:nvSpPr>
        <p:spPr>
          <a:xfrm>
            <a:off x="597838" y="1376640"/>
            <a:ext cx="1116672"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Rectangle 25">
            <a:extLst>
              <a:ext uri="{FF2B5EF4-FFF2-40B4-BE49-F238E27FC236}">
                <a16:creationId xmlns:a16="http://schemas.microsoft.com/office/drawing/2014/main" id="{86C13444-5DDE-144A-837F-73E48333DA1A}"/>
              </a:ext>
            </a:extLst>
          </p:cNvPr>
          <p:cNvSpPr/>
          <p:nvPr/>
        </p:nvSpPr>
        <p:spPr>
          <a:xfrm>
            <a:off x="1954493" y="1376640"/>
            <a:ext cx="3287715"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5">
            <a:extLst>
              <a:ext uri="{FF2B5EF4-FFF2-40B4-BE49-F238E27FC236}">
                <a16:creationId xmlns:a16="http://schemas.microsoft.com/office/drawing/2014/main" id="{71D5A6A9-4156-CDF0-6860-E74FFFFB166E}"/>
              </a:ext>
            </a:extLst>
          </p:cNvPr>
          <p:cNvSpPr/>
          <p:nvPr/>
        </p:nvSpPr>
        <p:spPr>
          <a:xfrm>
            <a:off x="5482191" y="1376640"/>
            <a:ext cx="5920747" cy="4824286"/>
          </a:xfrm>
          <a:prstGeom prst="rect">
            <a:avLst/>
          </a:prstGeom>
          <a:noFill/>
          <a:ln w="3175" cap="flat" cmpd="sng" algn="ctr">
            <a:solidFill>
              <a:schemeClr val="tx2"/>
            </a:solidFill>
            <a:prstDash val="solid"/>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1" lang="en-US" sz="20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2" name="Straight Connector 71">
            <a:extLst>
              <a:ext uri="{FF2B5EF4-FFF2-40B4-BE49-F238E27FC236}">
                <a16:creationId xmlns:a16="http://schemas.microsoft.com/office/drawing/2014/main" id="{B99E56C0-F1E3-BA0D-8ACB-B6262ABAA2B7}"/>
              </a:ext>
            </a:extLst>
          </p:cNvPr>
          <p:cNvCxnSpPr>
            <a:cxnSpLocks/>
          </p:cNvCxnSpPr>
          <p:nvPr/>
        </p:nvCxnSpPr>
        <p:spPr>
          <a:xfrm>
            <a:off x="1954493" y="4857798"/>
            <a:ext cx="32877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Straight Connector 71">
            <a:extLst>
              <a:ext uri="{FF2B5EF4-FFF2-40B4-BE49-F238E27FC236}">
                <a16:creationId xmlns:a16="http://schemas.microsoft.com/office/drawing/2014/main" id="{64E33000-D8CB-8B49-02CB-274011BC8F62}"/>
              </a:ext>
            </a:extLst>
          </p:cNvPr>
          <p:cNvCxnSpPr>
            <a:cxnSpLocks/>
          </p:cNvCxnSpPr>
          <p:nvPr/>
        </p:nvCxnSpPr>
        <p:spPr>
          <a:xfrm>
            <a:off x="5482191" y="4857798"/>
            <a:ext cx="5920747"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Straight Connector 71">
            <a:extLst>
              <a:ext uri="{FF2B5EF4-FFF2-40B4-BE49-F238E27FC236}">
                <a16:creationId xmlns:a16="http://schemas.microsoft.com/office/drawing/2014/main" id="{C533B9DE-5F20-ECCD-6328-5697F0DED619}"/>
              </a:ext>
            </a:extLst>
          </p:cNvPr>
          <p:cNvCxnSpPr>
            <a:cxnSpLocks/>
          </p:cNvCxnSpPr>
          <p:nvPr/>
        </p:nvCxnSpPr>
        <p:spPr>
          <a:xfrm>
            <a:off x="1954493" y="3522272"/>
            <a:ext cx="3287715"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71">
            <a:extLst>
              <a:ext uri="{FF2B5EF4-FFF2-40B4-BE49-F238E27FC236}">
                <a16:creationId xmlns:a16="http://schemas.microsoft.com/office/drawing/2014/main" id="{BAF689C2-6F57-C206-93FA-C01656324681}"/>
              </a:ext>
            </a:extLst>
          </p:cNvPr>
          <p:cNvCxnSpPr>
            <a:cxnSpLocks/>
          </p:cNvCxnSpPr>
          <p:nvPr/>
        </p:nvCxnSpPr>
        <p:spPr>
          <a:xfrm>
            <a:off x="5482191" y="3522272"/>
            <a:ext cx="5920747"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2" name="Rectangle 2">
            <a:extLst>
              <a:ext uri="{FF2B5EF4-FFF2-40B4-BE49-F238E27FC236}">
                <a16:creationId xmlns:a16="http://schemas.microsoft.com/office/drawing/2014/main" id="{C79CDDBA-4AFA-24E9-95BE-7C06D29D7FFA}"/>
              </a:ext>
            </a:extLst>
          </p:cNvPr>
          <p:cNvSpPr/>
          <p:nvPr/>
        </p:nvSpPr>
        <p:spPr>
          <a:xfrm>
            <a:off x="1969327" y="3464454"/>
            <a:ext cx="3287715" cy="544488"/>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どういった特徴がソリューションに必要・</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重要なのかを記載すること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EE440D9C-D0BC-2CB6-6BBE-31F546D0F97E}"/>
              </a:ext>
            </a:extLst>
          </p:cNvPr>
          <p:cNvSpPr/>
          <p:nvPr/>
        </p:nvSpPr>
        <p:spPr>
          <a:xfrm>
            <a:off x="7490101" y="3464454"/>
            <a:ext cx="3287715" cy="544488"/>
          </a:xfrm>
          <a:prstGeom prst="wedgeRectCallout">
            <a:avLst>
              <a:gd name="adj1" fmla="val 4179"/>
              <a:gd name="adj2" fmla="val -10485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他技術と比較した結果としての優位性・</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合理性を記載すること</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6" name="Rectangle 217">
            <a:extLst>
              <a:ext uri="{FF2B5EF4-FFF2-40B4-BE49-F238E27FC236}">
                <a16:creationId xmlns:a16="http://schemas.microsoft.com/office/drawing/2014/main" id="{13F4F8D0-E406-0AD3-FBB9-A7310C42361D}"/>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77729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6705072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1" name="think-cell スライド" r:id="rId7" imgW="395" imgH="396" progId="TCLayout.ActiveDocument.1">
                  <p:embed/>
                </p:oleObj>
              </mc:Choice>
              <mc:Fallback>
                <p:oleObj name="think-cell スライド" r:id="rId7"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a:xfrm>
            <a:off x="630000" y="622800"/>
            <a:ext cx="10933350" cy="332399"/>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費用対効果</a:t>
            </a:r>
            <a:endParaRPr kumimoji="1" lang="en-US" dirty="0">
              <a:solidFill>
                <a:srgbClr val="575757"/>
              </a:solidFill>
              <a:latin typeface="Trebuchet MS" panose="020B0603020202020204" pitchFamily="34" charset="0"/>
              <a:ea typeface="Meiryo UI" panose="020B0604030504040204" pitchFamily="50" charset="-128"/>
            </a:endParaRPr>
          </a:p>
        </p:txBody>
      </p:sp>
      <p:sp>
        <p:nvSpPr>
          <p:cNvPr id="11" name="テキスト ボックス 42">
            <a:extLst>
              <a:ext uri="{FF2B5EF4-FFF2-40B4-BE49-F238E27FC236}">
                <a16:creationId xmlns:a16="http://schemas.microsoft.com/office/drawing/2014/main" id="{26ED0C54-340D-770C-8002-73F6A3393372}"/>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1" name="Oval 20">
            <a:extLst>
              <a:ext uri="{FF2B5EF4-FFF2-40B4-BE49-F238E27FC236}">
                <a16:creationId xmlns:a16="http://schemas.microsoft.com/office/drawing/2014/main" id="{027950D2-EFB1-5898-4233-077967AEEB99}"/>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4</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41" name="Rectangle 2">
            <a:extLst>
              <a:ext uri="{FF2B5EF4-FFF2-40B4-BE49-F238E27FC236}">
                <a16:creationId xmlns:a16="http://schemas.microsoft.com/office/drawing/2014/main" id="{230DA11F-D4A3-A137-7D33-AA73D0DDFFC0}"/>
              </a:ext>
            </a:extLst>
          </p:cNvPr>
          <p:cNvSpPr/>
          <p:nvPr/>
        </p:nvSpPr>
        <p:spPr>
          <a:xfrm>
            <a:off x="8763000" y="684433"/>
            <a:ext cx="2799000" cy="307876"/>
          </a:xfrm>
          <a:prstGeom prst="wedgeRectCallout">
            <a:avLst>
              <a:gd name="adj1" fmla="val -29231"/>
              <a:gd name="adj2" fmla="val 9253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説明に必要な年数分を記入すること</a:t>
            </a:r>
          </a:p>
        </p:txBody>
      </p:sp>
      <p:sp>
        <p:nvSpPr>
          <p:cNvPr id="78" name="Rectangle 2">
            <a:extLst>
              <a:ext uri="{FF2B5EF4-FFF2-40B4-BE49-F238E27FC236}">
                <a16:creationId xmlns:a16="http://schemas.microsoft.com/office/drawing/2014/main" id="{D1E8A587-39BD-BD2B-CEB4-46140B99C30E}"/>
              </a:ext>
            </a:extLst>
          </p:cNvPr>
          <p:cNvSpPr/>
          <p:nvPr/>
        </p:nvSpPr>
        <p:spPr>
          <a:xfrm>
            <a:off x="2589569" y="1677310"/>
            <a:ext cx="1742788"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オンデマンドバス料金</a:t>
            </a:r>
            <a:b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収入</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3" name="Rectangle 3">
            <a:extLst>
              <a:ext uri="{FF2B5EF4-FFF2-40B4-BE49-F238E27FC236}">
                <a16:creationId xmlns:a16="http://schemas.microsoft.com/office/drawing/2014/main" id="{CC8ED629-FB50-A8ED-DA86-C5615D951909}"/>
              </a:ext>
            </a:extLst>
          </p:cNvPr>
          <p:cNvSpPr/>
          <p:nvPr/>
        </p:nvSpPr>
        <p:spPr>
          <a:xfrm>
            <a:off x="1147668" y="2672701"/>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計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収益</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6" name="ValueChainStarter">
            <a:extLst>
              <a:ext uri="{FF2B5EF4-FFF2-40B4-BE49-F238E27FC236}">
                <a16:creationId xmlns:a16="http://schemas.microsoft.com/office/drawing/2014/main" id="{215E7DDD-3B72-FA60-5370-8C0DB2DCD729}"/>
              </a:ext>
            </a:extLst>
          </p:cNvPr>
          <p:cNvSpPr>
            <a:spLocks noChangeArrowheads="1"/>
          </p:cNvSpPr>
          <p:nvPr>
            <p:custDataLst>
              <p:tags r:id="rId3"/>
            </p:custDataLst>
          </p:nvPr>
        </p:nvSpPr>
        <p:spPr bwMode="gray">
          <a:xfrm>
            <a:off x="4446261" y="1391891"/>
            <a:ext cx="2366557" cy="218955"/>
          </a:xfrm>
          <a:prstGeom prst="homePlate">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 name="ValueChainHeader">
            <a:extLst>
              <a:ext uri="{FF2B5EF4-FFF2-40B4-BE49-F238E27FC236}">
                <a16:creationId xmlns:a16="http://schemas.microsoft.com/office/drawing/2014/main" id="{88977432-3D6D-DF16-A2EA-13AF262018E6}"/>
              </a:ext>
            </a:extLst>
          </p:cNvPr>
          <p:cNvSpPr>
            <a:spLocks noChangeArrowheads="1"/>
          </p:cNvSpPr>
          <p:nvPr>
            <p:custDataLst>
              <p:tags r:id="rId4"/>
            </p:custDataLst>
          </p:nvPr>
        </p:nvSpPr>
        <p:spPr bwMode="gray">
          <a:xfrm>
            <a:off x="6821526" y="1391891"/>
            <a:ext cx="2366557"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8" name="ValueChainHeader">
            <a:extLst>
              <a:ext uri="{FF2B5EF4-FFF2-40B4-BE49-F238E27FC236}">
                <a16:creationId xmlns:a16="http://schemas.microsoft.com/office/drawing/2014/main" id="{4BEB387D-0C7D-592E-B721-24867BD633B5}"/>
              </a:ext>
            </a:extLst>
          </p:cNvPr>
          <p:cNvSpPr>
            <a:spLocks noChangeArrowheads="1"/>
          </p:cNvSpPr>
          <p:nvPr>
            <p:custDataLst>
              <p:tags r:id="rId5"/>
            </p:custDataLst>
          </p:nvPr>
        </p:nvSpPr>
        <p:spPr bwMode="gray">
          <a:xfrm>
            <a:off x="9196792" y="1391891"/>
            <a:ext cx="2366557" cy="218955"/>
          </a:xfrm>
          <a:prstGeom prst="chevron">
            <a:avLst>
              <a:gd name="adj" fmla="val 1200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r>
              <a:rPr kumimoji="0" lang="ja-JP" altLang="en-US"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4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cxnSp>
        <p:nvCxnSpPr>
          <p:cNvPr id="70" name="Straight Connector 71">
            <a:extLst>
              <a:ext uri="{FF2B5EF4-FFF2-40B4-BE49-F238E27FC236}">
                <a16:creationId xmlns:a16="http://schemas.microsoft.com/office/drawing/2014/main" id="{EC43C651-66B0-35D2-970C-D56E84EAB6E8}"/>
              </a:ext>
            </a:extLst>
          </p:cNvPr>
          <p:cNvCxnSpPr>
            <a:cxnSpLocks/>
          </p:cNvCxnSpPr>
          <p:nvPr/>
        </p:nvCxnSpPr>
        <p:spPr>
          <a:xfrm>
            <a:off x="597838" y="4023629"/>
            <a:ext cx="10836576" cy="0"/>
          </a:xfrm>
          <a:prstGeom prst="line">
            <a:avLst/>
          </a:prstGeom>
          <a:ln w="19050"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71">
            <a:extLst>
              <a:ext uri="{FF2B5EF4-FFF2-40B4-BE49-F238E27FC236}">
                <a16:creationId xmlns:a16="http://schemas.microsoft.com/office/drawing/2014/main" id="{1B9CF8CD-2F96-83FE-9A53-01F63A918A3F}"/>
              </a:ext>
            </a:extLst>
          </p:cNvPr>
          <p:cNvCxnSpPr>
            <a:cxnSpLocks/>
          </p:cNvCxnSpPr>
          <p:nvPr/>
        </p:nvCxnSpPr>
        <p:spPr>
          <a:xfrm>
            <a:off x="1217744" y="5048490"/>
            <a:ext cx="10216671"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3" name="Rectangle 3">
            <a:extLst>
              <a:ext uri="{FF2B5EF4-FFF2-40B4-BE49-F238E27FC236}">
                <a16:creationId xmlns:a16="http://schemas.microsoft.com/office/drawing/2014/main" id="{9A3E8595-4BA2-FC31-AC51-DD0AE8328DD9}"/>
              </a:ext>
            </a:extLst>
          </p:cNvPr>
          <p:cNvSpPr/>
          <p:nvPr/>
        </p:nvSpPr>
        <p:spPr>
          <a:xfrm>
            <a:off x="597838" y="4071479"/>
            <a:ext cx="566989" cy="2318752"/>
          </a:xfrm>
          <a:prstGeom prst="rect">
            <a:avLst/>
          </a:prstGeom>
          <a:solidFill>
            <a:srgbClr val="FFB47A"/>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費用</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1" name="Rectangle 3">
            <a:extLst>
              <a:ext uri="{FF2B5EF4-FFF2-40B4-BE49-F238E27FC236}">
                <a16:creationId xmlns:a16="http://schemas.microsoft.com/office/drawing/2014/main" id="{C4FCAD2B-7FA7-E6D1-6244-EE520731ADF6}"/>
              </a:ext>
            </a:extLst>
          </p:cNvPr>
          <p:cNvSpPr/>
          <p:nvPr/>
        </p:nvSpPr>
        <p:spPr>
          <a:xfrm>
            <a:off x="597838" y="1677310"/>
            <a:ext cx="566989" cy="229846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効果</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Rectangle 3">
            <a:extLst>
              <a:ext uri="{FF2B5EF4-FFF2-40B4-BE49-F238E27FC236}">
                <a16:creationId xmlns:a16="http://schemas.microsoft.com/office/drawing/2014/main" id="{A659C07E-B4DD-4453-FEB3-4B1002408899}"/>
              </a:ext>
            </a:extLst>
          </p:cNvPr>
          <p:cNvSpPr/>
          <p:nvPr/>
        </p:nvSpPr>
        <p:spPr>
          <a:xfrm>
            <a:off x="1217744" y="167731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17" name="Rectangle 3">
            <a:extLst>
              <a:ext uri="{FF2B5EF4-FFF2-40B4-BE49-F238E27FC236}">
                <a16:creationId xmlns:a16="http://schemas.microsoft.com/office/drawing/2014/main" id="{679C12C1-033A-7BD5-A269-5E2CB1870C9A}"/>
              </a:ext>
            </a:extLst>
          </p:cNvPr>
          <p:cNvSpPr/>
          <p:nvPr/>
        </p:nvSpPr>
        <p:spPr>
          <a:xfrm>
            <a:off x="1217744" y="3019048"/>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定量 </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収益以外</a:t>
            </a: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＋定性</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8" name="Rectangle 3">
            <a:extLst>
              <a:ext uri="{FF2B5EF4-FFF2-40B4-BE49-F238E27FC236}">
                <a16:creationId xmlns:a16="http://schemas.microsoft.com/office/drawing/2014/main" id="{E26F8829-C031-9EB3-A1C1-FE82648BE878}"/>
              </a:ext>
            </a:extLst>
          </p:cNvPr>
          <p:cNvSpPr/>
          <p:nvPr/>
        </p:nvSpPr>
        <p:spPr>
          <a:xfrm>
            <a:off x="1217744" y="4053099"/>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イニシャル</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0" name="Rectangle 3">
            <a:extLst>
              <a:ext uri="{FF2B5EF4-FFF2-40B4-BE49-F238E27FC236}">
                <a16:creationId xmlns:a16="http://schemas.microsoft.com/office/drawing/2014/main" id="{B10F67DC-9A10-592F-ADC8-D722E44429D9}"/>
              </a:ext>
            </a:extLst>
          </p:cNvPr>
          <p:cNvSpPr/>
          <p:nvPr/>
        </p:nvSpPr>
        <p:spPr>
          <a:xfrm>
            <a:off x="1217744" y="5087150"/>
            <a:ext cx="1298756" cy="956731"/>
          </a:xfrm>
          <a:prstGeom prst="rect">
            <a:avLst/>
          </a:prstGeom>
          <a:solidFill>
            <a:schemeClr val="tx2">
              <a:lumMod val="20000"/>
              <a:lumOff val="8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ランニング</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7" name="Rectangle 3">
            <a:extLst>
              <a:ext uri="{FF2B5EF4-FFF2-40B4-BE49-F238E27FC236}">
                <a16:creationId xmlns:a16="http://schemas.microsoft.com/office/drawing/2014/main" id="{AB872D79-9BFE-BA8F-5C0C-44A49B3C4BCF}"/>
              </a:ext>
            </a:extLst>
          </p:cNvPr>
          <p:cNvSpPr/>
          <p:nvPr/>
        </p:nvSpPr>
        <p:spPr>
          <a:xfrm>
            <a:off x="1147668" y="6082544"/>
            <a:ext cx="10415681" cy="30768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計</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5" name="Rectangle 2">
            <a:extLst>
              <a:ext uri="{FF2B5EF4-FFF2-40B4-BE49-F238E27FC236}">
                <a16:creationId xmlns:a16="http://schemas.microsoft.com/office/drawing/2014/main" id="{C04DDB49-895D-ED70-9634-ACFD63CD152F}"/>
              </a:ext>
            </a:extLst>
          </p:cNvPr>
          <p:cNvSpPr/>
          <p:nvPr/>
        </p:nvSpPr>
        <p:spPr>
          <a:xfrm>
            <a:off x="2554714" y="4053099"/>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バス </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台</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 購入費用</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自動ルート設定ソフト導入</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停留所設置費用 </a:t>
            </a:r>
            <a:b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個所</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endParaRPr kumimoji="1" lang="en-US" altLang="ja-JP"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66" name="Rectangle 2">
            <a:extLst>
              <a:ext uri="{FF2B5EF4-FFF2-40B4-BE49-F238E27FC236}">
                <a16:creationId xmlns:a16="http://schemas.microsoft.com/office/drawing/2014/main" id="{53295C1D-7174-8C38-A915-95CA43C037C2}"/>
              </a:ext>
            </a:extLst>
          </p:cNvPr>
          <p:cNvSpPr/>
          <p:nvPr/>
        </p:nvSpPr>
        <p:spPr>
          <a:xfrm>
            <a:off x="2554714" y="5087150"/>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バスメンテナンス費</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ガソリン代</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ソフトウエア利用費</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運転手人件費</a:t>
            </a:r>
            <a:endParaRPr kumimoji="1" lang="en-US" altLang="ja-JP" sz="11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67" name="Rectangle 2">
            <a:extLst>
              <a:ext uri="{FF2B5EF4-FFF2-40B4-BE49-F238E27FC236}">
                <a16:creationId xmlns:a16="http://schemas.microsoft.com/office/drawing/2014/main" id="{67A25968-5598-B3D1-716A-88C17D4853AA}"/>
              </a:ext>
            </a:extLst>
          </p:cNvPr>
          <p:cNvSpPr/>
          <p:nvPr/>
        </p:nvSpPr>
        <p:spPr>
          <a:xfrm>
            <a:off x="4446261" y="4053099"/>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600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68" name="Rectangle 2">
            <a:extLst>
              <a:ext uri="{FF2B5EF4-FFF2-40B4-BE49-F238E27FC236}">
                <a16:creationId xmlns:a16="http://schemas.microsoft.com/office/drawing/2014/main" id="{70249290-45D0-BA02-8A35-E0E0CCF724A6}"/>
              </a:ext>
            </a:extLst>
          </p:cNvPr>
          <p:cNvSpPr/>
          <p:nvPr/>
        </p:nvSpPr>
        <p:spPr>
          <a:xfrm>
            <a:off x="4446261" y="5087150"/>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100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500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5" name="Rectangle 2">
            <a:extLst>
              <a:ext uri="{FF2B5EF4-FFF2-40B4-BE49-F238E27FC236}">
                <a16:creationId xmlns:a16="http://schemas.microsoft.com/office/drawing/2014/main" id="{CF01D9D1-AAEA-F634-BA45-E1B65A4753DF}"/>
              </a:ext>
            </a:extLst>
          </p:cNvPr>
          <p:cNvSpPr/>
          <p:nvPr/>
        </p:nvSpPr>
        <p:spPr>
          <a:xfrm>
            <a:off x="4446261" y="6138297"/>
            <a:ext cx="2304145"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 1,460</a:t>
            </a:r>
            <a:r>
              <a:rPr kumimoji="1" lang="ja-JP" altLang="en-US"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84" name="Rectangle 2">
            <a:extLst>
              <a:ext uri="{FF2B5EF4-FFF2-40B4-BE49-F238E27FC236}">
                <a16:creationId xmlns:a16="http://schemas.microsoft.com/office/drawing/2014/main" id="{DDCC36A0-2490-68CE-514D-FF2622B311B5}"/>
              </a:ext>
            </a:extLst>
          </p:cNvPr>
          <p:cNvSpPr/>
          <p:nvPr/>
        </p:nvSpPr>
        <p:spPr>
          <a:xfrm>
            <a:off x="2554715" y="3019048"/>
            <a:ext cx="1866534"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域内公共交通への満足度</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コミュニティ活性化</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6" name="Rectangle 2">
            <a:extLst>
              <a:ext uri="{FF2B5EF4-FFF2-40B4-BE49-F238E27FC236}">
                <a16:creationId xmlns:a16="http://schemas.microsoft.com/office/drawing/2014/main" id="{A971398B-3E1D-B667-845B-7212E39E6A5C}"/>
              </a:ext>
            </a:extLst>
          </p:cNvPr>
          <p:cNvSpPr/>
          <p:nvPr/>
        </p:nvSpPr>
        <p:spPr>
          <a:xfrm>
            <a:off x="4446261" y="1677310"/>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200</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9" name="Rectangle 2">
            <a:extLst>
              <a:ext uri="{FF2B5EF4-FFF2-40B4-BE49-F238E27FC236}">
                <a16:creationId xmlns:a16="http://schemas.microsoft.com/office/drawing/2014/main" id="{07FC5F00-38EF-0FD4-3786-F9A1EEC64177}"/>
              </a:ext>
            </a:extLst>
          </p:cNvPr>
          <p:cNvSpPr/>
          <p:nvPr/>
        </p:nvSpPr>
        <p:spPr>
          <a:xfrm>
            <a:off x="4446261" y="2728454"/>
            <a:ext cx="2304145"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1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200</a:t>
            </a:r>
            <a:r>
              <a:rPr kumimoji="1" lang="ja-JP" altLang="en-US" sz="1100" b="0" i="0" u="none" strike="noStrike" kern="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92" name="Rectangle 2">
            <a:extLst>
              <a:ext uri="{FF2B5EF4-FFF2-40B4-BE49-F238E27FC236}">
                <a16:creationId xmlns:a16="http://schemas.microsoft.com/office/drawing/2014/main" id="{35E2241E-6628-73C4-B3AD-A15A06B39DD9}"/>
              </a:ext>
            </a:extLst>
          </p:cNvPr>
          <p:cNvSpPr/>
          <p:nvPr/>
        </p:nvSpPr>
        <p:spPr>
          <a:xfrm>
            <a:off x="4446261" y="3019048"/>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交通への満足度が</a:t>
            </a:r>
            <a:r>
              <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％向上</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100" b="0" i="0" u="none" strike="noStrike" kern="1200" cap="none" spc="-4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外出機会増によるコミュニティ活性化</a:t>
            </a:r>
            <a:endParaRPr kumimoji="1" lang="en-US" altLang="ja-JP" sz="1100" b="0" i="0" u="none" strike="noStrike" kern="1200" cap="none" spc="-4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817EB322-DC50-70C4-1135-790B69CB10F9}"/>
              </a:ext>
            </a:extLst>
          </p:cNvPr>
          <p:cNvSpPr/>
          <p:nvPr/>
        </p:nvSpPr>
        <p:spPr>
          <a:xfrm>
            <a:off x="6821525" y="6138297"/>
            <a:ext cx="2304145"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Rectangle 2">
            <a:extLst>
              <a:ext uri="{FF2B5EF4-FFF2-40B4-BE49-F238E27FC236}">
                <a16:creationId xmlns:a16="http://schemas.microsoft.com/office/drawing/2014/main" id="{D574A2E6-9AD1-27F2-6224-2528130ECE92}"/>
              </a:ext>
            </a:extLst>
          </p:cNvPr>
          <p:cNvSpPr/>
          <p:nvPr/>
        </p:nvSpPr>
        <p:spPr>
          <a:xfrm>
            <a:off x="6821525" y="2728454"/>
            <a:ext cx="2304145"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Rectangle 2">
            <a:extLst>
              <a:ext uri="{FF2B5EF4-FFF2-40B4-BE49-F238E27FC236}">
                <a16:creationId xmlns:a16="http://schemas.microsoft.com/office/drawing/2014/main" id="{7EED95D9-298C-0DDA-ED39-683809796F9E}"/>
              </a:ext>
            </a:extLst>
          </p:cNvPr>
          <p:cNvSpPr/>
          <p:nvPr/>
        </p:nvSpPr>
        <p:spPr>
          <a:xfrm>
            <a:off x="9196792" y="6138297"/>
            <a:ext cx="2304145"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8" name="Rectangle 2">
            <a:extLst>
              <a:ext uri="{FF2B5EF4-FFF2-40B4-BE49-F238E27FC236}">
                <a16:creationId xmlns:a16="http://schemas.microsoft.com/office/drawing/2014/main" id="{7B6147EF-5AD9-FD44-6DC1-09169FB9550F}"/>
              </a:ext>
            </a:extLst>
          </p:cNvPr>
          <p:cNvSpPr/>
          <p:nvPr/>
        </p:nvSpPr>
        <p:spPr>
          <a:xfrm>
            <a:off x="9196792" y="2728454"/>
            <a:ext cx="2304145" cy="196182"/>
          </a:xfrm>
          <a:prstGeom prst="rect">
            <a:avLst/>
          </a:prstGeom>
          <a:solidFill>
            <a:schemeClr val="bg1"/>
          </a:solidFill>
          <a:ln w="12700" cap="flat" cmpd="sng" algn="ctr">
            <a:noFill/>
            <a:prstDash val="solid"/>
          </a:ln>
          <a:effectLst/>
          <a:extLst>
            <a:ext uri="{91240B29-F687-4F45-9708-019B960494DF}">
              <a14:hiddenLine xmlns:a14="http://schemas.microsoft.com/office/drawing/2010/main" w="12700" cap="flat" cmpd="sng" algn="ctr">
                <a:solidFill>
                  <a:schemeClr val="tx2"/>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
            <a:extLst>
              <a:ext uri="{FF2B5EF4-FFF2-40B4-BE49-F238E27FC236}">
                <a16:creationId xmlns:a16="http://schemas.microsoft.com/office/drawing/2014/main" id="{646F3C05-323C-8DBB-9C0E-C7C165A9CF43}"/>
              </a:ext>
            </a:extLst>
          </p:cNvPr>
          <p:cNvSpPr/>
          <p:nvPr/>
        </p:nvSpPr>
        <p:spPr>
          <a:xfrm>
            <a:off x="1285420" y="2074931"/>
            <a:ext cx="1220724" cy="535207"/>
          </a:xfrm>
          <a:prstGeom prst="wedgeRectCallout">
            <a:avLst>
              <a:gd name="adj1" fmla="val 49953"/>
              <a:gd name="adj2" fmla="val -86480"/>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収益として期待</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される項目を記載</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8" name="Rectangle 2">
            <a:extLst>
              <a:ext uri="{FF2B5EF4-FFF2-40B4-BE49-F238E27FC236}">
                <a16:creationId xmlns:a16="http://schemas.microsoft.com/office/drawing/2014/main" id="{BF39A0D6-20DA-FBF8-DF7A-E1AAA9DA36D5}"/>
              </a:ext>
            </a:extLst>
          </p:cNvPr>
          <p:cNvSpPr/>
          <p:nvPr/>
        </p:nvSpPr>
        <p:spPr>
          <a:xfrm>
            <a:off x="1285420" y="4422180"/>
            <a:ext cx="1220724" cy="491241"/>
          </a:xfrm>
          <a:prstGeom prst="wedgeRectCallout">
            <a:avLst>
              <a:gd name="adj1" fmla="val 49171"/>
              <a:gd name="adj2" fmla="val -92128"/>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開始時に必要と</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なる一時的費用を</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9" name="Rectangle 2">
            <a:extLst>
              <a:ext uri="{FF2B5EF4-FFF2-40B4-BE49-F238E27FC236}">
                <a16:creationId xmlns:a16="http://schemas.microsoft.com/office/drawing/2014/main" id="{7EE88A24-F568-D25B-26DF-2010042AA094}"/>
              </a:ext>
            </a:extLst>
          </p:cNvPr>
          <p:cNvSpPr/>
          <p:nvPr/>
        </p:nvSpPr>
        <p:spPr>
          <a:xfrm>
            <a:off x="1285420" y="5438326"/>
            <a:ext cx="1220724" cy="491241"/>
          </a:xfrm>
          <a:prstGeom prst="wedgeRectCallout">
            <a:avLst>
              <a:gd name="adj1" fmla="val 47605"/>
              <a:gd name="adj2" fmla="val -10135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継続的に必要な</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コストを記載すること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6" name="Rectangle 2">
            <a:extLst>
              <a:ext uri="{FF2B5EF4-FFF2-40B4-BE49-F238E27FC236}">
                <a16:creationId xmlns:a16="http://schemas.microsoft.com/office/drawing/2014/main" id="{2860CF5B-2562-5F66-38CF-0584C84EDFC3}"/>
              </a:ext>
            </a:extLst>
          </p:cNvPr>
          <p:cNvSpPr/>
          <p:nvPr/>
        </p:nvSpPr>
        <p:spPr>
          <a:xfrm>
            <a:off x="1285420" y="3460635"/>
            <a:ext cx="1220724" cy="491241"/>
          </a:xfrm>
          <a:prstGeom prst="wedgeRectCallout">
            <a:avLst>
              <a:gd name="adj1" fmla="val 46823"/>
              <a:gd name="adj2" fmla="val -8290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収益以外で効果と</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評価できる項目を記載すること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3" name="Rectangle 2">
            <a:extLst>
              <a:ext uri="{FF2B5EF4-FFF2-40B4-BE49-F238E27FC236}">
                <a16:creationId xmlns:a16="http://schemas.microsoft.com/office/drawing/2014/main" id="{D855B9AB-1B51-C6AB-30A7-67442311F04C}"/>
              </a:ext>
            </a:extLst>
          </p:cNvPr>
          <p:cNvSpPr/>
          <p:nvPr/>
        </p:nvSpPr>
        <p:spPr>
          <a:xfrm>
            <a:off x="4599110" y="2218816"/>
            <a:ext cx="2304145" cy="391323"/>
          </a:xfrm>
          <a:prstGeom prst="wedgeRectCallout">
            <a:avLst>
              <a:gd name="adj1" fmla="val -28016"/>
              <a:gd name="adj2" fmla="val -7394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各項目の収益を年度ごとに</a:t>
            </a:r>
            <a:b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0" name="Rectangle 2">
            <a:extLst>
              <a:ext uri="{FF2B5EF4-FFF2-40B4-BE49-F238E27FC236}">
                <a16:creationId xmlns:a16="http://schemas.microsoft.com/office/drawing/2014/main" id="{BF2CEFA2-F58D-4DA9-26E3-1CB0EF09EA11}"/>
              </a:ext>
            </a:extLst>
          </p:cNvPr>
          <p:cNvSpPr/>
          <p:nvPr/>
        </p:nvSpPr>
        <p:spPr>
          <a:xfrm>
            <a:off x="4599110" y="3663198"/>
            <a:ext cx="2304145" cy="322144"/>
          </a:xfrm>
          <a:prstGeom prst="wedgeRectCallout">
            <a:avLst>
              <a:gd name="adj1" fmla="val -25114"/>
              <a:gd name="adj2" fmla="val -7907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各項目で効果として評価できる内容を年度ごとに記載すること</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Rectangle 2">
            <a:extLst>
              <a:ext uri="{FF2B5EF4-FFF2-40B4-BE49-F238E27FC236}">
                <a16:creationId xmlns:a16="http://schemas.microsoft.com/office/drawing/2014/main" id="{A24BBF0B-A7DF-FE3F-476B-F1380F1ABD9F}"/>
              </a:ext>
            </a:extLst>
          </p:cNvPr>
          <p:cNvSpPr/>
          <p:nvPr/>
        </p:nvSpPr>
        <p:spPr>
          <a:xfrm>
            <a:off x="6834516" y="4053099"/>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7" name="Rectangle 2">
            <a:extLst>
              <a:ext uri="{FF2B5EF4-FFF2-40B4-BE49-F238E27FC236}">
                <a16:creationId xmlns:a16="http://schemas.microsoft.com/office/drawing/2014/main" id="{ECBB1BAF-0BC9-89D3-484F-075761A84B0C}"/>
              </a:ext>
            </a:extLst>
          </p:cNvPr>
          <p:cNvSpPr/>
          <p:nvPr/>
        </p:nvSpPr>
        <p:spPr>
          <a:xfrm>
            <a:off x="6834516" y="5087150"/>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9" name="Rectangle 2">
            <a:extLst>
              <a:ext uri="{FF2B5EF4-FFF2-40B4-BE49-F238E27FC236}">
                <a16:creationId xmlns:a16="http://schemas.microsoft.com/office/drawing/2014/main" id="{8165E572-D564-B999-36C7-10C7EB4C8B98}"/>
              </a:ext>
            </a:extLst>
          </p:cNvPr>
          <p:cNvSpPr/>
          <p:nvPr/>
        </p:nvSpPr>
        <p:spPr>
          <a:xfrm>
            <a:off x="6834516" y="1677310"/>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1" name="Rectangle 2">
            <a:extLst>
              <a:ext uri="{FF2B5EF4-FFF2-40B4-BE49-F238E27FC236}">
                <a16:creationId xmlns:a16="http://schemas.microsoft.com/office/drawing/2014/main" id="{6C6D1C43-4C21-9EED-1850-06EE3ACBF496}"/>
              </a:ext>
            </a:extLst>
          </p:cNvPr>
          <p:cNvSpPr/>
          <p:nvPr/>
        </p:nvSpPr>
        <p:spPr>
          <a:xfrm>
            <a:off x="6834516" y="3019048"/>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2" name="Rectangle 2">
            <a:extLst>
              <a:ext uri="{FF2B5EF4-FFF2-40B4-BE49-F238E27FC236}">
                <a16:creationId xmlns:a16="http://schemas.microsoft.com/office/drawing/2014/main" id="{E9366F45-2B11-54D2-C8D3-F9263B01A742}"/>
              </a:ext>
            </a:extLst>
          </p:cNvPr>
          <p:cNvSpPr/>
          <p:nvPr/>
        </p:nvSpPr>
        <p:spPr>
          <a:xfrm>
            <a:off x="9227996" y="4053099"/>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33" name="Rectangle 2">
            <a:extLst>
              <a:ext uri="{FF2B5EF4-FFF2-40B4-BE49-F238E27FC236}">
                <a16:creationId xmlns:a16="http://schemas.microsoft.com/office/drawing/2014/main" id="{BD21058F-7298-891E-7F48-41E89C443E1E}"/>
              </a:ext>
            </a:extLst>
          </p:cNvPr>
          <p:cNvSpPr/>
          <p:nvPr/>
        </p:nvSpPr>
        <p:spPr>
          <a:xfrm>
            <a:off x="9227996" y="5087150"/>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35" name="Rectangle 2">
            <a:extLst>
              <a:ext uri="{FF2B5EF4-FFF2-40B4-BE49-F238E27FC236}">
                <a16:creationId xmlns:a16="http://schemas.microsoft.com/office/drawing/2014/main" id="{E32684C7-BB57-047A-B73B-60940982CBA8}"/>
              </a:ext>
            </a:extLst>
          </p:cNvPr>
          <p:cNvSpPr/>
          <p:nvPr/>
        </p:nvSpPr>
        <p:spPr>
          <a:xfrm>
            <a:off x="9227996" y="1677310"/>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38125" marR="0" lvl="1" indent="-130175"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万円</a:t>
            </a:r>
            <a:endPar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6" name="Rectangle 2">
            <a:extLst>
              <a:ext uri="{FF2B5EF4-FFF2-40B4-BE49-F238E27FC236}">
                <a16:creationId xmlns:a16="http://schemas.microsoft.com/office/drawing/2014/main" id="{9D445E32-3B9C-79C1-38F3-74214B6C881D}"/>
              </a:ext>
            </a:extLst>
          </p:cNvPr>
          <p:cNvSpPr/>
          <p:nvPr/>
        </p:nvSpPr>
        <p:spPr>
          <a:xfrm>
            <a:off x="9227996" y="3019048"/>
            <a:ext cx="2304145" cy="956731"/>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1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42" name="Rectangle 45">
            <a:extLst>
              <a:ext uri="{FF2B5EF4-FFF2-40B4-BE49-F238E27FC236}">
                <a16:creationId xmlns:a16="http://schemas.microsoft.com/office/drawing/2014/main" id="{2E85A11D-588C-68E2-6670-EE4F10EB589F}"/>
              </a:ext>
            </a:extLst>
          </p:cNvPr>
          <p:cNvSpPr/>
          <p:nvPr/>
        </p:nvSpPr>
        <p:spPr>
          <a:xfrm>
            <a:off x="4397058" y="1134231"/>
            <a:ext cx="7164951" cy="218955"/>
          </a:xfrm>
          <a:prstGeom prst="rect">
            <a:avLst/>
          </a:prstGeom>
          <a:solidFill>
            <a:srgbClr val="FF8D36"/>
          </a:solidFill>
          <a:ln w="38100" cap="rnd" algn="ctr">
            <a:noFill/>
            <a:round/>
            <a:headEnd/>
            <a:tailEnd/>
          </a:ln>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スケジュール</a:t>
            </a:r>
          </a:p>
        </p:txBody>
      </p:sp>
      <p:sp>
        <p:nvSpPr>
          <p:cNvPr id="43" name="Rectangle 45">
            <a:extLst>
              <a:ext uri="{FF2B5EF4-FFF2-40B4-BE49-F238E27FC236}">
                <a16:creationId xmlns:a16="http://schemas.microsoft.com/office/drawing/2014/main" id="{AFD2832B-2DA3-7A16-B5F7-64C7261B6778}"/>
              </a:ext>
            </a:extLst>
          </p:cNvPr>
          <p:cNvSpPr/>
          <p:nvPr/>
        </p:nvSpPr>
        <p:spPr>
          <a:xfrm>
            <a:off x="2554714" y="1134231"/>
            <a:ext cx="1835160" cy="218955"/>
          </a:xfrm>
          <a:prstGeom prst="rect">
            <a:avLst/>
          </a:prstGeom>
          <a:solidFill>
            <a:srgbClr val="FF8D36"/>
          </a:solidFill>
          <a:ln w="38100" cap="rnd" algn="ctr">
            <a:noFill/>
            <a:round/>
            <a:headEnd/>
            <a:tailEnd/>
          </a:ln>
          <a:extLst>
            <a:ext uri="{91240B29-F687-4F45-9708-019B960494DF}">
              <a14:hiddenLine xmlns:a14="http://schemas.microsoft.com/office/drawing/2010/main" w="38100" cap="rnd" algn="ctr">
                <a:solidFill>
                  <a:srgbClr val="FF8D36"/>
                </a:solidFill>
                <a:round/>
                <a:headEnd/>
                <a:tailEnd/>
              </a14:hiddenLine>
            </a:ext>
          </a:extLst>
        </p:spPr>
        <p:txBody>
          <a:bodyPr lIns="36000" tIns="0" rIns="36000" bIns="0" anchor="ctr" anchorCtr="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項目</a:t>
            </a:r>
          </a:p>
        </p:txBody>
      </p:sp>
      <p:sp>
        <p:nvSpPr>
          <p:cNvPr id="9" name="Rectangle 2">
            <a:extLst>
              <a:ext uri="{FF2B5EF4-FFF2-40B4-BE49-F238E27FC236}">
                <a16:creationId xmlns:a16="http://schemas.microsoft.com/office/drawing/2014/main" id="{AA81A012-699B-FA34-4552-8E3746B0CCF8}"/>
              </a:ext>
            </a:extLst>
          </p:cNvPr>
          <p:cNvSpPr/>
          <p:nvPr/>
        </p:nvSpPr>
        <p:spPr>
          <a:xfrm>
            <a:off x="4754880" y="-10159"/>
            <a:ext cx="7437120" cy="466890"/>
          </a:xfrm>
          <a:prstGeom prst="rect">
            <a:avLst/>
          </a:prstGeom>
          <a:solidFill>
            <a:schemeClr val="accent6">
              <a:lumMod val="20000"/>
              <a:lumOff val="80000"/>
            </a:schemeClr>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受益者の立場で記載すること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dirty="0">
                <a:solidFill>
                  <a:srgbClr val="575757"/>
                </a:solidFill>
                <a:latin typeface="Trebuchet MS" panose="020B0603020202020204" pitchFamily="34" charset="0"/>
                <a:ea typeface="Meiryo UI" panose="020B0604030504040204" pitchFamily="50" charset="-128"/>
              </a:rPr>
              <a:t>※</a:t>
            </a:r>
            <a:r>
              <a:rPr kumimoji="1" lang="ja-JP" altLang="en-US" sz="1600" dirty="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3" name="Rectangle 217">
            <a:extLst>
              <a:ext uri="{FF2B5EF4-FFF2-40B4-BE49-F238E27FC236}">
                <a16:creationId xmlns:a16="http://schemas.microsoft.com/office/drawing/2014/main" id="{B874CB86-E87B-DB33-F7F2-3EE3768BDEFE}"/>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評価の観点：持続性・展開性、その他</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788630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34071798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635"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8" name="TextBox 47">
            <a:extLst>
              <a:ext uri="{FF2B5EF4-FFF2-40B4-BE49-F238E27FC236}">
                <a16:creationId xmlns:a16="http://schemas.microsoft.com/office/drawing/2014/main" id="{2BDA734A-0BEA-9CCF-2023-17D5176F9A08}"/>
              </a:ext>
            </a:extLst>
          </p:cNvPr>
          <p:cNvSpPr txBox="1"/>
          <p:nvPr/>
        </p:nvSpPr>
        <p:spPr>
          <a:xfrm>
            <a:off x="1662882" y="2015292"/>
            <a:ext cx="4531441" cy="255340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牛舎内にローカル</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環境を構築し、</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カメラと伝送映像の</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解析等により、リアルタイム遠隔監視、獣医師の遠隔指導</a:t>
            </a:r>
            <a:r>
              <a:rPr lang="ja-JP" altLang="en-US" sz="1400" kern="1200" dirty="0">
                <a:solidFill>
                  <a:srgbClr val="3EAD92"/>
                </a:solidFill>
                <a:latin typeface="Trebuchet MS" panose="020B0603020202020204" pitchFamily="34" charset="0"/>
              </a:rPr>
              <a:t>を</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導入による作業工数の削減割合を検証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技術的に実装での運用が可能かどうか、音声・音質の精度を検証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24</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時間の監視体制を確保するために、実施体制と各種機器の操作性を確認し、実運用が可能か検証</a:t>
            </a:r>
          </a:p>
        </p:txBody>
      </p:sp>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計画</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11" name="テキスト ボックス 42">
            <a:extLst>
              <a:ext uri="{FF2B5EF4-FFF2-40B4-BE49-F238E27FC236}">
                <a16:creationId xmlns:a16="http://schemas.microsoft.com/office/drawing/2014/main" id="{DDF4FC73-0A3B-432C-DC13-D965F97881A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補助事業</a:t>
            </a:r>
          </a:p>
        </p:txBody>
      </p:sp>
      <p:sp>
        <p:nvSpPr>
          <p:cNvPr id="7" name="Oval 6">
            <a:extLst>
              <a:ext uri="{FF2B5EF4-FFF2-40B4-BE49-F238E27FC236}">
                <a16:creationId xmlns:a16="http://schemas.microsoft.com/office/drawing/2014/main" id="{5EB6B58A-23E3-FAEB-3E03-488B96DDD591}"/>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41" name="Rectangle 2">
            <a:extLst>
              <a:ext uri="{FF2B5EF4-FFF2-40B4-BE49-F238E27FC236}">
                <a16:creationId xmlns:a16="http://schemas.microsoft.com/office/drawing/2014/main" id="{0A170689-133A-E40D-1E7F-DE9AE2ABCEB1}"/>
              </a:ext>
            </a:extLst>
          </p:cNvPr>
          <p:cNvSpPr/>
          <p:nvPr/>
        </p:nvSpPr>
        <p:spPr>
          <a:xfrm>
            <a:off x="3868680" y="4015714"/>
            <a:ext cx="2211914" cy="554963"/>
          </a:xfrm>
          <a:prstGeom prst="wedgeRectCallout">
            <a:avLst>
              <a:gd name="adj1" fmla="val -28363"/>
              <a:gd name="adj2" fmla="val -10172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dirty="0">
                <a:solidFill>
                  <a:srgbClr val="575757"/>
                </a:solidFill>
                <a:latin typeface="Trebuchet MS" panose="020B0603020202020204" pitchFamily="34" charset="0"/>
                <a:ea typeface="Meiryo UI" panose="020B0604030504040204" pitchFamily="50" charset="-128"/>
              </a:rPr>
              <a:t>何をなぜ</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この期間で検証する必要があるのか記載</a:t>
            </a:r>
          </a:p>
        </p:txBody>
      </p:sp>
      <p:sp>
        <p:nvSpPr>
          <p:cNvPr id="29" name="Rectangle 3">
            <a:extLst>
              <a:ext uri="{FF2B5EF4-FFF2-40B4-BE49-F238E27FC236}">
                <a16:creationId xmlns:a16="http://schemas.microsoft.com/office/drawing/2014/main" id="{09F8DE95-54BC-1696-C3A4-AB53FB8C673A}"/>
              </a:ext>
            </a:extLst>
          </p:cNvPr>
          <p:cNvSpPr/>
          <p:nvPr/>
        </p:nvSpPr>
        <p:spPr>
          <a:xfrm>
            <a:off x="630000" y="2015292"/>
            <a:ext cx="900417" cy="255340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目的</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2" name="Rectangle 3">
            <a:extLst>
              <a:ext uri="{FF2B5EF4-FFF2-40B4-BE49-F238E27FC236}">
                <a16:creationId xmlns:a16="http://schemas.microsoft.com/office/drawing/2014/main" id="{FB2E64A3-6026-B3DD-E887-A756201F185C}"/>
              </a:ext>
            </a:extLst>
          </p:cNvPr>
          <p:cNvSpPr/>
          <p:nvPr/>
        </p:nvSpPr>
        <p:spPr>
          <a:xfrm>
            <a:off x="630000" y="4746447"/>
            <a:ext cx="900417" cy="165435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アウトカム</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9" name="TextBox 48">
            <a:extLst>
              <a:ext uri="{FF2B5EF4-FFF2-40B4-BE49-F238E27FC236}">
                <a16:creationId xmlns:a16="http://schemas.microsoft.com/office/drawing/2014/main" id="{DC52E097-B62F-756A-226F-9D424EEE7804}"/>
              </a:ext>
            </a:extLst>
          </p:cNvPr>
          <p:cNvSpPr txBox="1"/>
          <p:nvPr/>
        </p:nvSpPr>
        <p:spPr>
          <a:xfrm>
            <a:off x="1662882" y="4746447"/>
            <a:ext cx="4531441" cy="165435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10" name="Straight Connector 9">
            <a:extLst>
              <a:ext uri="{FF2B5EF4-FFF2-40B4-BE49-F238E27FC236}">
                <a16:creationId xmlns:a16="http://schemas.microsoft.com/office/drawing/2014/main" id="{251D4824-0F63-9667-43B8-3766EAA06B30}"/>
              </a:ext>
            </a:extLst>
          </p:cNvPr>
          <p:cNvCxnSpPr/>
          <p:nvPr/>
        </p:nvCxnSpPr>
        <p:spPr>
          <a:xfrm>
            <a:off x="630001" y="4699818"/>
            <a:ext cx="556432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2" name="Rectangle 2">
            <a:extLst>
              <a:ext uri="{FF2B5EF4-FFF2-40B4-BE49-F238E27FC236}">
                <a16:creationId xmlns:a16="http://schemas.microsoft.com/office/drawing/2014/main" id="{4A2FCC7B-2121-42A9-0515-3F12017ED5E6}"/>
              </a:ext>
            </a:extLst>
          </p:cNvPr>
          <p:cNvSpPr/>
          <p:nvPr/>
        </p:nvSpPr>
        <p:spPr>
          <a:xfrm>
            <a:off x="2149530" y="5269767"/>
            <a:ext cx="2438432" cy="955284"/>
          </a:xfrm>
          <a:prstGeom prst="wedgeRectCallout">
            <a:avLst>
              <a:gd name="adj1" fmla="val -31205"/>
              <a:gd name="adj2" fmla="val -7955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実証計画においてキーとなるアウトカム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成果</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指標を記載すること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(Ⅱ3</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の指標を転記</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3" name="Rectangle 217">
            <a:extLst>
              <a:ext uri="{FF2B5EF4-FFF2-40B4-BE49-F238E27FC236}">
                <a16:creationId xmlns:a16="http://schemas.microsoft.com/office/drawing/2014/main" id="{CA41DC9B-B5B6-4ABC-FAA0-65F54CB20000}"/>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45">
            <a:extLst>
              <a:ext uri="{FF2B5EF4-FFF2-40B4-BE49-F238E27FC236}">
                <a16:creationId xmlns:a16="http://schemas.microsoft.com/office/drawing/2014/main" id="{8D8DA5B8-3E09-1048-097C-80F4D77954D0}"/>
              </a:ext>
            </a:extLst>
          </p:cNvPr>
          <p:cNvSpPr/>
          <p:nvPr/>
        </p:nvSpPr>
        <p:spPr>
          <a:xfrm>
            <a:off x="630000" y="1551412"/>
            <a:ext cx="5564323"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課題把握を実施する体制</a:t>
            </a:r>
          </a:p>
        </p:txBody>
      </p:sp>
      <p:sp>
        <p:nvSpPr>
          <p:cNvPr id="12" name="Rectangle 45">
            <a:extLst>
              <a:ext uri="{FF2B5EF4-FFF2-40B4-BE49-F238E27FC236}">
                <a16:creationId xmlns:a16="http://schemas.microsoft.com/office/drawing/2014/main" id="{31271D07-B901-919A-7161-F2E4881FD912}"/>
              </a:ext>
            </a:extLst>
          </p:cNvPr>
          <p:cNvSpPr/>
          <p:nvPr/>
        </p:nvSpPr>
        <p:spPr>
          <a:xfrm>
            <a:off x="6745664" y="1551412"/>
            <a:ext cx="4817686"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prstClr val="white"/>
                </a:solidFill>
                <a:latin typeface="Trebuchet MS" panose="020B0603020202020204" pitchFamily="34" charset="0"/>
                <a:ea typeface="Meiryo UI" panose="020B0604030504040204" pitchFamily="50" charset="-128"/>
              </a:rPr>
              <a:t>補助事業の</a:t>
            </a:r>
            <a:r>
              <a:rPr kumimoji="1"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rPr>
              <a:t>ポイント</a:t>
            </a:r>
          </a:p>
        </p:txBody>
      </p:sp>
      <p:sp>
        <p:nvSpPr>
          <p:cNvPr id="13" name="Rectangle 3">
            <a:extLst>
              <a:ext uri="{FF2B5EF4-FFF2-40B4-BE49-F238E27FC236}">
                <a16:creationId xmlns:a16="http://schemas.microsoft.com/office/drawing/2014/main" id="{1ECFCF17-9BF4-8644-FA7F-77BF6EF0A617}"/>
              </a:ext>
            </a:extLst>
          </p:cNvPr>
          <p:cNvSpPr/>
          <p:nvPr/>
        </p:nvSpPr>
        <p:spPr>
          <a:xfrm>
            <a:off x="6745664" y="2015293"/>
            <a:ext cx="900417" cy="140103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効果</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4" name="Rectangle 3">
            <a:extLst>
              <a:ext uri="{FF2B5EF4-FFF2-40B4-BE49-F238E27FC236}">
                <a16:creationId xmlns:a16="http://schemas.microsoft.com/office/drawing/2014/main" id="{9736345B-6524-B0EC-1C59-1676C68572C9}"/>
              </a:ext>
            </a:extLst>
          </p:cNvPr>
          <p:cNvSpPr/>
          <p:nvPr/>
        </p:nvSpPr>
        <p:spPr>
          <a:xfrm>
            <a:off x="6745664" y="3512052"/>
            <a:ext cx="900417" cy="140103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技術</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Rectangle 3">
            <a:extLst>
              <a:ext uri="{FF2B5EF4-FFF2-40B4-BE49-F238E27FC236}">
                <a16:creationId xmlns:a16="http://schemas.microsoft.com/office/drawing/2014/main" id="{DF9DF330-6D02-99CF-9D7C-CB8780D14EF9}"/>
              </a:ext>
            </a:extLst>
          </p:cNvPr>
          <p:cNvSpPr/>
          <p:nvPr/>
        </p:nvSpPr>
        <p:spPr>
          <a:xfrm>
            <a:off x="6745664" y="4999767"/>
            <a:ext cx="900417" cy="1401032"/>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運用</a:t>
            </a:r>
            <a:endParaRPr kumimoji="1" 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17" name="Straight Connector 9">
            <a:extLst>
              <a:ext uri="{FF2B5EF4-FFF2-40B4-BE49-F238E27FC236}">
                <a16:creationId xmlns:a16="http://schemas.microsoft.com/office/drawing/2014/main" id="{B72270B0-3142-7199-5FC8-0D54E666D214}"/>
              </a:ext>
            </a:extLst>
          </p:cNvPr>
          <p:cNvCxnSpPr/>
          <p:nvPr/>
        </p:nvCxnSpPr>
        <p:spPr>
          <a:xfrm>
            <a:off x="6745664" y="4960437"/>
            <a:ext cx="481768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9">
            <a:extLst>
              <a:ext uri="{FF2B5EF4-FFF2-40B4-BE49-F238E27FC236}">
                <a16:creationId xmlns:a16="http://schemas.microsoft.com/office/drawing/2014/main" id="{3D073D34-CAA3-4C78-A64A-DCA941162D8B}"/>
              </a:ext>
            </a:extLst>
          </p:cNvPr>
          <p:cNvCxnSpPr/>
          <p:nvPr/>
        </p:nvCxnSpPr>
        <p:spPr>
          <a:xfrm>
            <a:off x="6745664" y="3448664"/>
            <a:ext cx="4817686"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1" name="TextBox 50">
            <a:extLst>
              <a:ext uri="{FF2B5EF4-FFF2-40B4-BE49-F238E27FC236}">
                <a16:creationId xmlns:a16="http://schemas.microsoft.com/office/drawing/2014/main" id="{D7886E11-A276-F5F2-7797-B45FF55E727B}"/>
              </a:ext>
            </a:extLst>
          </p:cNvPr>
          <p:cNvSpPr txBox="1"/>
          <p:nvPr/>
        </p:nvSpPr>
        <p:spPr>
          <a:xfrm>
            <a:off x="7798209" y="2015292"/>
            <a:ext cx="3763791" cy="1394043"/>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カメラと伝送映像による</a:t>
            </a:r>
            <a:r>
              <a:rPr kumimoji="1" lang="en-US" altLang="ja-JP" sz="1400" b="0" i="0" u="none" strike="noStrike" kern="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解析により、従来は目視で</a:t>
            </a:r>
            <a:r>
              <a:rPr kumimoji="1" lang="en-US" altLang="ja-JP" sz="1400" b="0" i="0" u="none" strike="noStrike" kern="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1</a:t>
            </a: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頭ずつ探していた牛の管理工数が、</a:t>
            </a:r>
            <a:r>
              <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 4K</a:t>
            </a: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カメラによる個体識別・位置検索システムにより、目標数まで削減可能か検証</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3" name="Rectangle 2">
            <a:extLst>
              <a:ext uri="{FF2B5EF4-FFF2-40B4-BE49-F238E27FC236}">
                <a16:creationId xmlns:a16="http://schemas.microsoft.com/office/drawing/2014/main" id="{9A45BB91-8598-150D-8497-983897282B75}"/>
              </a:ext>
            </a:extLst>
          </p:cNvPr>
          <p:cNvSpPr/>
          <p:nvPr/>
        </p:nvSpPr>
        <p:spPr>
          <a:xfrm>
            <a:off x="9154507" y="793290"/>
            <a:ext cx="2044435" cy="582373"/>
          </a:xfrm>
          <a:prstGeom prst="wedgeRectCallout">
            <a:avLst>
              <a:gd name="adj1" fmla="val -40246"/>
              <a:gd name="adj2" fmla="val 10114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a:solidFill>
                  <a:srgbClr val="575757"/>
                </a:solidFill>
                <a:latin typeface="Trebuchet MS" panose="020B0603020202020204" pitchFamily="34" charset="0"/>
                <a:ea typeface="Meiryo UI" panose="020B0604030504040204" pitchFamily="50" charset="-128"/>
              </a:rPr>
              <a:t>検証</a:t>
            </a:r>
            <a:r>
              <a:rPr kumimoji="1" lang="ja-JP" altLang="en-US" sz="1400" dirty="0">
                <a:solidFill>
                  <a:srgbClr val="575757"/>
                </a:solidFill>
                <a:latin typeface="Trebuchet MS" panose="020B0603020202020204" pitchFamily="34" charset="0"/>
                <a:ea typeface="Meiryo UI" panose="020B0604030504040204" pitchFamily="50" charset="-128"/>
              </a:rPr>
              <a:t>したいポイントを記載。すべて埋める必要はない</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4" name="TextBox 51">
            <a:extLst>
              <a:ext uri="{FF2B5EF4-FFF2-40B4-BE49-F238E27FC236}">
                <a16:creationId xmlns:a16="http://schemas.microsoft.com/office/drawing/2014/main" id="{CEE4BCB6-7BAD-E8BF-2AB6-5458450BC882}"/>
              </a:ext>
            </a:extLst>
          </p:cNvPr>
          <p:cNvSpPr txBox="1"/>
          <p:nvPr/>
        </p:nvSpPr>
        <p:spPr>
          <a:xfrm>
            <a:off x="7798209" y="4999767"/>
            <a:ext cx="3763792" cy="140103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スマートグラスで撮影した音声の伝送、遠隔地での個体情報入力作業の操作が、現在の体制で運用可能か検証</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5" name="TextBox 49">
            <a:extLst>
              <a:ext uri="{FF2B5EF4-FFF2-40B4-BE49-F238E27FC236}">
                <a16:creationId xmlns:a16="http://schemas.microsoft.com/office/drawing/2014/main" id="{BEF2AFF8-BCC5-34E1-0DEB-500FD7CA5766}"/>
              </a:ext>
            </a:extLst>
          </p:cNvPr>
          <p:cNvSpPr txBox="1"/>
          <p:nvPr/>
        </p:nvSpPr>
        <p:spPr>
          <a:xfrm>
            <a:off x="7798209" y="3512052"/>
            <a:ext cx="3763792" cy="1401032"/>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0" rtlCol="0" anchor="t">
            <a:noAutofit/>
          </a:bodyPr>
          <a:lstStyle>
            <a:defPPr>
              <a:defRPr lang="en-US"/>
            </a:defPPr>
            <a:lvl2pPr marL="108000" lvl="1">
              <a:buClr>
                <a:schemeClr val="tx2"/>
              </a:buClr>
              <a:defRPr kumimoji="1" sz="1100" kern="0">
                <a:solidFill>
                  <a:srgbClr val="575757"/>
                </a:solidFill>
                <a:latin typeface="Meiryo UI" panose="020B0604030504040204" pitchFamily="50" charset="-128"/>
                <a:ea typeface="Meiryo UI" panose="020B0604030504040204" pitchFamily="50" charset="-128"/>
              </a:defRPr>
            </a:lvl2pPr>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の映像の品質について、遠隔業務に適用可能な品質を担保できているか、獣医師</a:t>
            </a:r>
            <a:r>
              <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生産者からの品質に関する評価により検証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7" name="Rectangle 2">
            <a:extLst>
              <a:ext uri="{FF2B5EF4-FFF2-40B4-BE49-F238E27FC236}">
                <a16:creationId xmlns:a16="http://schemas.microsoft.com/office/drawing/2014/main" id="{3436799C-36C6-5F8C-F17D-36D6D2044DDD}"/>
              </a:ext>
            </a:extLst>
          </p:cNvPr>
          <p:cNvSpPr/>
          <p:nvPr/>
        </p:nvSpPr>
        <p:spPr>
          <a:xfrm>
            <a:off x="9905660" y="1655810"/>
            <a:ext cx="2209031" cy="525594"/>
          </a:xfrm>
          <a:prstGeom prst="wedgeRectCallout">
            <a:avLst>
              <a:gd name="adj1" fmla="val -33430"/>
              <a:gd name="adj2" fmla="val 7384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アウトカム実現に向け、効果を測るためのポイントを記載</a:t>
            </a:r>
          </a:p>
        </p:txBody>
      </p:sp>
      <p:sp>
        <p:nvSpPr>
          <p:cNvPr id="28" name="Rectangle 2">
            <a:extLst>
              <a:ext uri="{FF2B5EF4-FFF2-40B4-BE49-F238E27FC236}">
                <a16:creationId xmlns:a16="http://schemas.microsoft.com/office/drawing/2014/main" id="{DFCCC6D3-AF7C-7C34-C6C8-29EF507AD6B4}"/>
              </a:ext>
            </a:extLst>
          </p:cNvPr>
          <p:cNvSpPr/>
          <p:nvPr/>
        </p:nvSpPr>
        <p:spPr>
          <a:xfrm>
            <a:off x="9905660" y="3146538"/>
            <a:ext cx="2209031" cy="525594"/>
          </a:xfrm>
          <a:prstGeom prst="wedgeRectCallout">
            <a:avLst>
              <a:gd name="adj1" fmla="val -33430"/>
              <a:gd name="adj2" fmla="val 7384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性能・機能を測るポイントを記載</a:t>
            </a:r>
          </a:p>
        </p:txBody>
      </p:sp>
      <p:sp>
        <p:nvSpPr>
          <p:cNvPr id="30" name="Rectangle 2">
            <a:extLst>
              <a:ext uri="{FF2B5EF4-FFF2-40B4-BE49-F238E27FC236}">
                <a16:creationId xmlns:a16="http://schemas.microsoft.com/office/drawing/2014/main" id="{9EA0C75A-E21C-1F11-DFB4-6DAE2479DF77}"/>
              </a:ext>
            </a:extLst>
          </p:cNvPr>
          <p:cNvSpPr/>
          <p:nvPr/>
        </p:nvSpPr>
        <p:spPr>
          <a:xfrm>
            <a:off x="9154507" y="5907085"/>
            <a:ext cx="2209031" cy="683316"/>
          </a:xfrm>
          <a:prstGeom prst="wedgeRectCallout">
            <a:avLst>
              <a:gd name="adj1" fmla="val -33430"/>
              <a:gd name="adj2" fmla="val -81560"/>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オペレーションに必要な体制・人員・運用者の操作感などを</a:t>
            </a:r>
            <a:b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測るポイントを記載</a:t>
            </a:r>
          </a:p>
        </p:txBody>
      </p:sp>
    </p:spTree>
    <p:extLst>
      <p:ext uri="{BB962C8B-B14F-4D97-AF65-F5344CB8AC3E}">
        <p14:creationId xmlns:p14="http://schemas.microsoft.com/office/powerpoint/2010/main" val="2379034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64FC03C-5399-49BC-B77A-46DAD881623B}"/>
              </a:ext>
            </a:extLst>
          </p:cNvPr>
          <p:cNvGraphicFramePr>
            <a:graphicFrameLocks noChangeAspect="1"/>
          </p:cNvGraphicFramePr>
          <p:nvPr>
            <p:custDataLst>
              <p:tags r:id="rId2"/>
            </p:custDataLst>
            <p:extLst>
              <p:ext uri="{D42A27DB-BD31-4B8C-83A1-F6EECF244321}">
                <p14:modId xmlns:p14="http://schemas.microsoft.com/office/powerpoint/2010/main" val="2732243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659" name="think-cell スライド" r:id="rId5" imgW="395" imgH="396" progId="TCLayout.ActiveDocument.1">
                  <p:embed/>
                </p:oleObj>
              </mc:Choice>
              <mc:Fallback>
                <p:oleObj name="think-cell スライド" r:id="rId5" imgW="395" imgH="396" progId="TCLayout.ActiveDocument.1">
                  <p:embed/>
                  <p:pic>
                    <p:nvPicPr>
                      <p:cNvPr id="7" name="Object 6" hidden="1">
                        <a:extLst>
                          <a:ext uri="{FF2B5EF4-FFF2-40B4-BE49-F238E27FC236}">
                            <a16:creationId xmlns:a16="http://schemas.microsoft.com/office/drawing/2014/main" id="{464FC03C-5399-49BC-B77A-46DAD881623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タイトル 1">
            <a:extLst>
              <a:ext uri="{FF2B5EF4-FFF2-40B4-BE49-F238E27FC236}">
                <a16:creationId xmlns:a16="http://schemas.microsoft.com/office/drawing/2014/main" id="{7A77F073-24F1-27D8-D1E6-C589E575A7B7}"/>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スケジュール</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6" name="Rectangle 2">
            <a:extLst>
              <a:ext uri="{FF2B5EF4-FFF2-40B4-BE49-F238E27FC236}">
                <a16:creationId xmlns:a16="http://schemas.microsoft.com/office/drawing/2014/main" id="{BCDE46AF-27D7-9ABA-1332-FBEA94B28AE3}"/>
              </a:ext>
            </a:extLst>
          </p:cNvPr>
          <p:cNvSpPr/>
          <p:nvPr/>
        </p:nvSpPr>
        <p:spPr>
          <a:xfrm>
            <a:off x="7767587" y="2605"/>
            <a:ext cx="4424414" cy="556195"/>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5</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月末に採択候補決定、</a:t>
            </a:r>
            <a: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6</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月上旬交付決定、事業開始のスケジュール感を前提とすること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51" name="Rectangle 82">
            <a:extLst>
              <a:ext uri="{FF2B5EF4-FFF2-40B4-BE49-F238E27FC236}">
                <a16:creationId xmlns:a16="http://schemas.microsoft.com/office/drawing/2014/main" id="{E2EC8DCE-66CD-55C3-48AB-10DB0B07E869}"/>
              </a:ext>
            </a:extLst>
          </p:cNvPr>
          <p:cNvSpPr/>
          <p:nvPr/>
        </p:nvSpPr>
        <p:spPr>
          <a:xfrm>
            <a:off x="1555378" y="5056015"/>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52" name="Rectangle 82">
            <a:extLst>
              <a:ext uri="{FF2B5EF4-FFF2-40B4-BE49-F238E27FC236}">
                <a16:creationId xmlns:a16="http://schemas.microsoft.com/office/drawing/2014/main" id="{4B0F30D1-7321-FA50-EEDF-9C51F3C62A5E}"/>
              </a:ext>
            </a:extLst>
          </p:cNvPr>
          <p:cNvSpPr/>
          <p:nvPr/>
        </p:nvSpPr>
        <p:spPr>
          <a:xfrm>
            <a:off x="1555378" y="5761499"/>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cxnSp>
        <p:nvCxnSpPr>
          <p:cNvPr id="466" name="Straight Connector 71">
            <a:extLst>
              <a:ext uri="{FF2B5EF4-FFF2-40B4-BE49-F238E27FC236}">
                <a16:creationId xmlns:a16="http://schemas.microsoft.com/office/drawing/2014/main" id="{82A54149-1A54-CA69-5555-E4B423A9BA25}"/>
              </a:ext>
            </a:extLst>
          </p:cNvPr>
          <p:cNvCxnSpPr>
            <a:cxnSpLocks/>
          </p:cNvCxnSpPr>
          <p:nvPr/>
        </p:nvCxnSpPr>
        <p:spPr>
          <a:xfrm>
            <a:off x="598488" y="3607531"/>
            <a:ext cx="10964863" cy="158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8" name="Straight Connector 71">
            <a:extLst>
              <a:ext uri="{FF2B5EF4-FFF2-40B4-BE49-F238E27FC236}">
                <a16:creationId xmlns:a16="http://schemas.microsoft.com/office/drawing/2014/main" id="{FB0CDE25-D92A-C89D-3C60-6067D7FD0DC4}"/>
              </a:ext>
            </a:extLst>
          </p:cNvPr>
          <p:cNvCxnSpPr>
            <a:cxnSpLocks/>
          </p:cNvCxnSpPr>
          <p:nvPr/>
        </p:nvCxnSpPr>
        <p:spPr>
          <a:xfrm>
            <a:off x="598488" y="5016905"/>
            <a:ext cx="10964863" cy="158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69" name="Straight Connector 71">
            <a:extLst>
              <a:ext uri="{FF2B5EF4-FFF2-40B4-BE49-F238E27FC236}">
                <a16:creationId xmlns:a16="http://schemas.microsoft.com/office/drawing/2014/main" id="{5A1C8C32-FA9C-8B47-0F5D-6C500DC91ECC}"/>
              </a:ext>
            </a:extLst>
          </p:cNvPr>
          <p:cNvCxnSpPr>
            <a:cxnSpLocks/>
          </p:cNvCxnSpPr>
          <p:nvPr/>
        </p:nvCxnSpPr>
        <p:spPr>
          <a:xfrm>
            <a:off x="598488" y="5722386"/>
            <a:ext cx="10964863" cy="158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1" name="Rectangle 82">
            <a:extLst>
              <a:ext uri="{FF2B5EF4-FFF2-40B4-BE49-F238E27FC236}">
                <a16:creationId xmlns:a16="http://schemas.microsoft.com/office/drawing/2014/main" id="{243617EB-116A-5434-E49E-5A6B516163C1}"/>
              </a:ext>
            </a:extLst>
          </p:cNvPr>
          <p:cNvSpPr/>
          <p:nvPr/>
        </p:nvSpPr>
        <p:spPr>
          <a:xfrm>
            <a:off x="1555378" y="2246003"/>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0" name="Rectangle 82">
            <a:extLst>
              <a:ext uri="{FF2B5EF4-FFF2-40B4-BE49-F238E27FC236}">
                <a16:creationId xmlns:a16="http://schemas.microsoft.com/office/drawing/2014/main" id="{E544B5E7-FD1A-39E7-2749-D021979B8AB4}"/>
              </a:ext>
            </a:extLst>
          </p:cNvPr>
          <p:cNvSpPr/>
          <p:nvPr/>
        </p:nvSpPr>
        <p:spPr>
          <a:xfrm>
            <a:off x="1555378" y="2949896"/>
            <a:ext cx="1784586" cy="620113"/>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1" name="Rectangle 82">
            <a:extLst>
              <a:ext uri="{FF2B5EF4-FFF2-40B4-BE49-F238E27FC236}">
                <a16:creationId xmlns:a16="http://schemas.microsoft.com/office/drawing/2014/main" id="{27F2F5C1-1670-4B98-85CA-BB460CE9D38F}"/>
              </a:ext>
            </a:extLst>
          </p:cNvPr>
          <p:cNvSpPr/>
          <p:nvPr/>
        </p:nvSpPr>
        <p:spPr>
          <a:xfrm>
            <a:off x="1555378" y="3646641"/>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77" name="Rectangle 82">
            <a:extLst>
              <a:ext uri="{FF2B5EF4-FFF2-40B4-BE49-F238E27FC236}">
                <a16:creationId xmlns:a16="http://schemas.microsoft.com/office/drawing/2014/main" id="{0C22B896-43B0-E1E7-4607-53F88352C708}"/>
              </a:ext>
            </a:extLst>
          </p:cNvPr>
          <p:cNvSpPr/>
          <p:nvPr/>
        </p:nvSpPr>
        <p:spPr>
          <a:xfrm>
            <a:off x="1555378" y="4350534"/>
            <a:ext cx="1784586" cy="628849"/>
          </a:xfrm>
          <a:prstGeom prst="rect">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89" name="Rectangle 82">
            <a:extLst>
              <a:ext uri="{FF2B5EF4-FFF2-40B4-BE49-F238E27FC236}">
                <a16:creationId xmlns:a16="http://schemas.microsoft.com/office/drawing/2014/main" id="{816DA0A7-B213-46DC-6786-1D7922CE5C24}"/>
              </a:ext>
            </a:extLst>
          </p:cNvPr>
          <p:cNvSpPr/>
          <p:nvPr/>
        </p:nvSpPr>
        <p:spPr>
          <a:xfrm>
            <a:off x="597838" y="2246003"/>
            <a:ext cx="814577" cy="1324006"/>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事前準備</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90" name="Rectangle 82">
            <a:extLst>
              <a:ext uri="{FF2B5EF4-FFF2-40B4-BE49-F238E27FC236}">
                <a16:creationId xmlns:a16="http://schemas.microsoft.com/office/drawing/2014/main" id="{425E9CD7-C6F0-3433-3972-0EFBBDCBC41E}"/>
              </a:ext>
            </a:extLst>
          </p:cNvPr>
          <p:cNvSpPr/>
          <p:nvPr/>
        </p:nvSpPr>
        <p:spPr>
          <a:xfrm>
            <a:off x="597838" y="3646639"/>
            <a:ext cx="814577" cy="2038221"/>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実装</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8" name="Rectangle 82">
            <a:extLst>
              <a:ext uri="{FF2B5EF4-FFF2-40B4-BE49-F238E27FC236}">
                <a16:creationId xmlns:a16="http://schemas.microsoft.com/office/drawing/2014/main" id="{DBBE25B5-E820-758A-6AA3-BAC5421DAC95}"/>
              </a:ext>
            </a:extLst>
          </p:cNvPr>
          <p:cNvSpPr/>
          <p:nvPr/>
        </p:nvSpPr>
        <p:spPr>
          <a:xfrm>
            <a:off x="597838" y="5761499"/>
            <a:ext cx="814577" cy="628849"/>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成果の</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とりまとめ</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cxnSp>
        <p:nvCxnSpPr>
          <p:cNvPr id="464" name="Straight Connector 71">
            <a:extLst>
              <a:ext uri="{FF2B5EF4-FFF2-40B4-BE49-F238E27FC236}">
                <a16:creationId xmlns:a16="http://schemas.microsoft.com/office/drawing/2014/main" id="{A9829345-1EDD-1B20-8DC1-D89AF659A030}"/>
              </a:ext>
            </a:extLst>
          </p:cNvPr>
          <p:cNvCxnSpPr>
            <a:cxnSpLocks/>
          </p:cNvCxnSpPr>
          <p:nvPr/>
        </p:nvCxnSpPr>
        <p:spPr>
          <a:xfrm>
            <a:off x="1555378" y="2912374"/>
            <a:ext cx="10002278"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7" name="Straight Connector 71">
            <a:extLst>
              <a:ext uri="{FF2B5EF4-FFF2-40B4-BE49-F238E27FC236}">
                <a16:creationId xmlns:a16="http://schemas.microsoft.com/office/drawing/2014/main" id="{832F863C-5E17-3A20-A65D-BD738ABC3144}"/>
              </a:ext>
            </a:extLst>
          </p:cNvPr>
          <p:cNvCxnSpPr>
            <a:cxnSpLocks/>
          </p:cNvCxnSpPr>
          <p:nvPr/>
        </p:nvCxnSpPr>
        <p:spPr>
          <a:xfrm>
            <a:off x="1555378" y="4313012"/>
            <a:ext cx="10002278" cy="0"/>
          </a:xfrm>
          <a:prstGeom prst="line">
            <a:avLst/>
          </a:prstGeom>
          <a:ln w="9525" cap="rnd" cmpd="sng" algn="ctr">
            <a:solidFill>
              <a:srgbClr val="9A9A9A"/>
            </a:solidFill>
            <a:prstDash val="sysDot"/>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テキスト ボックス 42">
            <a:extLst>
              <a:ext uri="{FF2B5EF4-FFF2-40B4-BE49-F238E27FC236}">
                <a16:creationId xmlns:a16="http://schemas.microsoft.com/office/drawing/2014/main" id="{C335EA66-028F-9469-D1BA-4ABA4421AD05}"/>
              </a:ext>
            </a:extLst>
          </p:cNvPr>
          <p:cNvSpPr txBox="1"/>
          <p:nvPr/>
        </p:nvSpPr>
        <p:spPr>
          <a:xfrm>
            <a:off x="578588" y="300620"/>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dirty="0">
                <a:solidFill>
                  <a:srgbClr val="575757"/>
                </a:solidFill>
                <a:latin typeface="Trebuchet MS" panose="020B0603020202020204" pitchFamily="34" charset="0"/>
                <a:ea typeface="Meiryo UI" panose="020B0604030504040204" pitchFamily="50" charset="-128"/>
              </a:rPr>
              <a:t>補助事業</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Oval 14">
            <a:extLst>
              <a:ext uri="{FF2B5EF4-FFF2-40B4-BE49-F238E27FC236}">
                <a16:creationId xmlns:a16="http://schemas.microsoft.com/office/drawing/2014/main" id="{17B05AC9-DE50-5954-0CEA-2F4254D9109F}"/>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2</a:t>
            </a:r>
          </a:p>
        </p:txBody>
      </p:sp>
      <p:cxnSp>
        <p:nvCxnSpPr>
          <p:cNvPr id="47" name="Straight Connector 52">
            <a:extLst>
              <a:ext uri="{FF2B5EF4-FFF2-40B4-BE49-F238E27FC236}">
                <a16:creationId xmlns:a16="http://schemas.microsoft.com/office/drawing/2014/main" id="{3C5A9F56-8740-1B0F-35A8-5EEB9E94D90F}"/>
              </a:ext>
            </a:extLst>
          </p:cNvPr>
          <p:cNvCxnSpPr>
            <a:cxnSpLocks/>
          </p:cNvCxnSpPr>
          <p:nvPr/>
        </p:nvCxnSpPr>
        <p:spPr>
          <a:xfrm>
            <a:off x="3135760" y="2146269"/>
            <a:ext cx="8422232" cy="0"/>
          </a:xfrm>
          <a:prstGeom prst="line">
            <a:avLst/>
          </a:prstGeom>
          <a:ln w="9525" cap="rnd">
            <a:solidFill>
              <a:schemeClr val="tx1">
                <a:lumMod val="60000"/>
                <a:lumOff val="40000"/>
              </a:schemeClr>
            </a:solidFill>
            <a:prstDash val="solid"/>
            <a:round/>
            <a:tailEnd type="arrow"/>
          </a:ln>
        </p:spPr>
        <p:style>
          <a:lnRef idx="1">
            <a:schemeClr val="accent1"/>
          </a:lnRef>
          <a:fillRef idx="0">
            <a:schemeClr val="accent1"/>
          </a:fillRef>
          <a:effectRef idx="0">
            <a:schemeClr val="accent1"/>
          </a:effectRef>
          <a:fontRef idx="minor">
            <a:schemeClr val="tx1"/>
          </a:fontRef>
        </p:style>
      </p:cxnSp>
      <p:sp>
        <p:nvSpPr>
          <p:cNvPr id="49" name="AutoShape 8">
            <a:extLst>
              <a:ext uri="{FF2B5EF4-FFF2-40B4-BE49-F238E27FC236}">
                <a16:creationId xmlns:a16="http://schemas.microsoft.com/office/drawing/2014/main" id="{930C199D-CF5F-A122-1EE0-6769CC2B6DD9}"/>
              </a:ext>
            </a:extLst>
          </p:cNvPr>
          <p:cNvSpPr>
            <a:spLocks noChangeArrowheads="1"/>
          </p:cNvSpPr>
          <p:nvPr/>
        </p:nvSpPr>
        <p:spPr bwMode="auto">
          <a:xfrm>
            <a:off x="6555932"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10</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0" name="AutoShape 8">
            <a:extLst>
              <a:ext uri="{FF2B5EF4-FFF2-40B4-BE49-F238E27FC236}">
                <a16:creationId xmlns:a16="http://schemas.microsoft.com/office/drawing/2014/main" id="{4A30BECF-8196-D533-27B6-604454613495}"/>
              </a:ext>
            </a:extLst>
          </p:cNvPr>
          <p:cNvSpPr>
            <a:spLocks noChangeArrowheads="1"/>
          </p:cNvSpPr>
          <p:nvPr/>
        </p:nvSpPr>
        <p:spPr bwMode="auto">
          <a:xfrm>
            <a:off x="5705161"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9</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2" name="AutoShape 8">
            <a:extLst>
              <a:ext uri="{FF2B5EF4-FFF2-40B4-BE49-F238E27FC236}">
                <a16:creationId xmlns:a16="http://schemas.microsoft.com/office/drawing/2014/main" id="{7C5FB18C-2316-B22D-F34F-BA9F8F030EBA}"/>
              </a:ext>
            </a:extLst>
          </p:cNvPr>
          <p:cNvSpPr>
            <a:spLocks noChangeArrowheads="1"/>
          </p:cNvSpPr>
          <p:nvPr/>
        </p:nvSpPr>
        <p:spPr bwMode="auto">
          <a:xfrm>
            <a:off x="7406703"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11</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3" name="AutoShape 8">
            <a:extLst>
              <a:ext uri="{FF2B5EF4-FFF2-40B4-BE49-F238E27FC236}">
                <a16:creationId xmlns:a16="http://schemas.microsoft.com/office/drawing/2014/main" id="{1718ED94-C6F5-CCEB-F717-80247B820D44}"/>
              </a:ext>
            </a:extLst>
          </p:cNvPr>
          <p:cNvSpPr>
            <a:spLocks noChangeArrowheads="1"/>
          </p:cNvSpPr>
          <p:nvPr/>
        </p:nvSpPr>
        <p:spPr bwMode="auto">
          <a:xfrm>
            <a:off x="8257474"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12</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4" name="AutoShape 8">
            <a:extLst>
              <a:ext uri="{FF2B5EF4-FFF2-40B4-BE49-F238E27FC236}">
                <a16:creationId xmlns:a16="http://schemas.microsoft.com/office/drawing/2014/main" id="{045322A8-5149-DA7D-3CF9-5C9F1040EF80}"/>
              </a:ext>
            </a:extLst>
          </p:cNvPr>
          <p:cNvSpPr>
            <a:spLocks noChangeArrowheads="1"/>
          </p:cNvSpPr>
          <p:nvPr/>
        </p:nvSpPr>
        <p:spPr bwMode="auto">
          <a:xfrm>
            <a:off x="9108245"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2025</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年</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1</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5" name="AutoShape 8">
            <a:extLst>
              <a:ext uri="{FF2B5EF4-FFF2-40B4-BE49-F238E27FC236}">
                <a16:creationId xmlns:a16="http://schemas.microsoft.com/office/drawing/2014/main" id="{9A0B33AB-6BAC-E603-6E77-5046CD1B61D6}"/>
              </a:ext>
            </a:extLst>
          </p:cNvPr>
          <p:cNvSpPr>
            <a:spLocks noChangeArrowheads="1"/>
          </p:cNvSpPr>
          <p:nvPr/>
        </p:nvSpPr>
        <p:spPr bwMode="auto">
          <a:xfrm>
            <a:off x="10809787"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3</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cxnSp>
        <p:nvCxnSpPr>
          <p:cNvPr id="63" name="Straight Connector 74">
            <a:extLst>
              <a:ext uri="{FF2B5EF4-FFF2-40B4-BE49-F238E27FC236}">
                <a16:creationId xmlns:a16="http://schemas.microsoft.com/office/drawing/2014/main" id="{ABF2E91E-DA71-E960-895E-4DB3608D527F}"/>
              </a:ext>
            </a:extLst>
          </p:cNvPr>
          <p:cNvCxnSpPr>
            <a:cxnSpLocks/>
          </p:cNvCxnSpPr>
          <p:nvPr/>
        </p:nvCxnSpPr>
        <p:spPr>
          <a:xfrm>
            <a:off x="3135760" y="2065646"/>
            <a:ext cx="0" cy="152296"/>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53" name="Straight Connector 73">
            <a:extLst>
              <a:ext uri="{FF2B5EF4-FFF2-40B4-BE49-F238E27FC236}">
                <a16:creationId xmlns:a16="http://schemas.microsoft.com/office/drawing/2014/main" id="{EC6FF9AD-BD7F-1D83-FA44-F6CCEF00A2C7}"/>
              </a:ext>
            </a:extLst>
          </p:cNvPr>
          <p:cNvCxnSpPr>
            <a:cxnSpLocks/>
          </p:cNvCxnSpPr>
          <p:nvPr/>
        </p:nvCxnSpPr>
        <p:spPr>
          <a:xfrm flipV="1">
            <a:off x="3135760"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4" name="Straight Connector 75">
            <a:extLst>
              <a:ext uri="{FF2B5EF4-FFF2-40B4-BE49-F238E27FC236}">
                <a16:creationId xmlns:a16="http://schemas.microsoft.com/office/drawing/2014/main" id="{754BA13D-DBA2-55C7-0256-39A50BD115A2}"/>
              </a:ext>
            </a:extLst>
          </p:cNvPr>
          <p:cNvCxnSpPr>
            <a:cxnSpLocks/>
          </p:cNvCxnSpPr>
          <p:nvPr/>
        </p:nvCxnSpPr>
        <p:spPr>
          <a:xfrm flipV="1">
            <a:off x="5607963"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5" name="Straight Connector 76">
            <a:extLst>
              <a:ext uri="{FF2B5EF4-FFF2-40B4-BE49-F238E27FC236}">
                <a16:creationId xmlns:a16="http://schemas.microsoft.com/office/drawing/2014/main" id="{07A1999C-2D49-FAD7-9CB1-0B26540B4E09}"/>
              </a:ext>
            </a:extLst>
          </p:cNvPr>
          <p:cNvCxnSpPr>
            <a:cxnSpLocks/>
          </p:cNvCxnSpPr>
          <p:nvPr/>
        </p:nvCxnSpPr>
        <p:spPr>
          <a:xfrm flipV="1">
            <a:off x="6458734"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6" name="Straight Connector 77">
            <a:extLst>
              <a:ext uri="{FF2B5EF4-FFF2-40B4-BE49-F238E27FC236}">
                <a16:creationId xmlns:a16="http://schemas.microsoft.com/office/drawing/2014/main" id="{E194989A-1313-D4E8-8A0A-3DA82C5704ED}"/>
              </a:ext>
            </a:extLst>
          </p:cNvPr>
          <p:cNvCxnSpPr>
            <a:cxnSpLocks/>
          </p:cNvCxnSpPr>
          <p:nvPr/>
        </p:nvCxnSpPr>
        <p:spPr>
          <a:xfrm flipV="1">
            <a:off x="7309505"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7" name="Straight Connector 78">
            <a:extLst>
              <a:ext uri="{FF2B5EF4-FFF2-40B4-BE49-F238E27FC236}">
                <a16:creationId xmlns:a16="http://schemas.microsoft.com/office/drawing/2014/main" id="{A63AD831-4B0B-803C-D068-F3C3CDE171D9}"/>
              </a:ext>
            </a:extLst>
          </p:cNvPr>
          <p:cNvCxnSpPr>
            <a:cxnSpLocks/>
          </p:cNvCxnSpPr>
          <p:nvPr/>
        </p:nvCxnSpPr>
        <p:spPr>
          <a:xfrm flipV="1">
            <a:off x="8160276"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8" name="Straight Connector 79">
            <a:extLst>
              <a:ext uri="{FF2B5EF4-FFF2-40B4-BE49-F238E27FC236}">
                <a16:creationId xmlns:a16="http://schemas.microsoft.com/office/drawing/2014/main" id="{53BCA299-2A7F-762A-C137-5DDE34C1612E}"/>
              </a:ext>
            </a:extLst>
          </p:cNvPr>
          <p:cNvCxnSpPr>
            <a:cxnSpLocks/>
          </p:cNvCxnSpPr>
          <p:nvPr/>
        </p:nvCxnSpPr>
        <p:spPr>
          <a:xfrm flipV="1">
            <a:off x="9011047"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59" name="Straight Connector 80">
            <a:extLst>
              <a:ext uri="{FF2B5EF4-FFF2-40B4-BE49-F238E27FC236}">
                <a16:creationId xmlns:a16="http://schemas.microsoft.com/office/drawing/2014/main" id="{1225F15B-700D-0154-EE4F-C306657C0B0D}"/>
              </a:ext>
            </a:extLst>
          </p:cNvPr>
          <p:cNvCxnSpPr>
            <a:cxnSpLocks/>
          </p:cNvCxnSpPr>
          <p:nvPr/>
        </p:nvCxnSpPr>
        <p:spPr>
          <a:xfrm flipV="1">
            <a:off x="9861818"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60" name="Straight Connector 81">
            <a:extLst>
              <a:ext uri="{FF2B5EF4-FFF2-40B4-BE49-F238E27FC236}">
                <a16:creationId xmlns:a16="http://schemas.microsoft.com/office/drawing/2014/main" id="{6A1FBBC1-DEA0-A156-B6F7-353F8C70F19C}"/>
              </a:ext>
            </a:extLst>
          </p:cNvPr>
          <p:cNvCxnSpPr>
            <a:cxnSpLocks/>
          </p:cNvCxnSpPr>
          <p:nvPr/>
        </p:nvCxnSpPr>
        <p:spPr>
          <a:xfrm flipV="1">
            <a:off x="10712589" y="1578843"/>
            <a:ext cx="0" cy="4850833"/>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461" name="Straight Connector 112">
            <a:extLst>
              <a:ext uri="{FF2B5EF4-FFF2-40B4-BE49-F238E27FC236}">
                <a16:creationId xmlns:a16="http://schemas.microsoft.com/office/drawing/2014/main" id="{CFB5C8EE-8221-AEE6-BD50-ED3678F9F3B6}"/>
              </a:ext>
            </a:extLst>
          </p:cNvPr>
          <p:cNvCxnSpPr>
            <a:cxnSpLocks/>
          </p:cNvCxnSpPr>
          <p:nvPr/>
        </p:nvCxnSpPr>
        <p:spPr>
          <a:xfrm flipV="1">
            <a:off x="11563351" y="1641896"/>
            <a:ext cx="0" cy="4761796"/>
          </a:xfrm>
          <a:prstGeom prst="line">
            <a:avLst/>
          </a:prstGeom>
          <a:ln w="9049"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99" name="AutoShape 8">
            <a:extLst>
              <a:ext uri="{FF2B5EF4-FFF2-40B4-BE49-F238E27FC236}">
                <a16:creationId xmlns:a16="http://schemas.microsoft.com/office/drawing/2014/main" id="{5446D3F4-C5EE-611B-67BA-3AC6713C8B1C}"/>
              </a:ext>
            </a:extLst>
          </p:cNvPr>
          <p:cNvSpPr>
            <a:spLocks noChangeArrowheads="1"/>
          </p:cNvSpPr>
          <p:nvPr/>
        </p:nvSpPr>
        <p:spPr bwMode="auto">
          <a:xfrm>
            <a:off x="9959016"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2</a:t>
            </a:r>
            <a:r>
              <a:rPr kumimoji="0"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501" name="AutoShape 8">
            <a:extLst>
              <a:ext uri="{FF2B5EF4-FFF2-40B4-BE49-F238E27FC236}">
                <a16:creationId xmlns:a16="http://schemas.microsoft.com/office/drawing/2014/main" id="{728A1499-1924-C60B-D599-C96D1DA99B07}"/>
              </a:ext>
            </a:extLst>
          </p:cNvPr>
          <p:cNvSpPr>
            <a:spLocks noChangeArrowheads="1"/>
          </p:cNvSpPr>
          <p:nvPr/>
        </p:nvSpPr>
        <p:spPr bwMode="auto">
          <a:xfrm>
            <a:off x="4854390"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8</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38" name="Rectangle 2">
            <a:extLst>
              <a:ext uri="{FF2B5EF4-FFF2-40B4-BE49-F238E27FC236}">
                <a16:creationId xmlns:a16="http://schemas.microsoft.com/office/drawing/2014/main" id="{467312A9-8829-E945-2B8B-2B245A5BDA36}"/>
              </a:ext>
            </a:extLst>
          </p:cNvPr>
          <p:cNvSpPr/>
          <p:nvPr/>
        </p:nvSpPr>
        <p:spPr>
          <a:xfrm>
            <a:off x="2045854" y="2251737"/>
            <a:ext cx="4008344" cy="4173645"/>
          </a:xfrm>
          <a:prstGeom prst="wedgeRectCallout">
            <a:avLst>
              <a:gd name="adj1" fmla="val -53630"/>
              <a:gd name="adj2" fmla="val -17199"/>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下記の例を参考にして縦軸の項目を記載</a:t>
            </a: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事前準備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必要な項目を洗い出し、いつまでにどの</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プロセスを完了するかの観点で記載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免許取得</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契約締結</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機器調達</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ネットワーク設計・施工</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ソリューション開発　等</a:t>
            </a: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実証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実証の</a:t>
            </a:r>
            <a:r>
              <a:rPr kumimoji="1" lang="en-US" altLang="ja-JP" sz="1400" b="0" i="0" u="none" strike="noStrike" kern="1200" cap="none" spc="0" normalizeH="0" baseline="0" noProof="0" dirty="0" err="1">
                <a:ln>
                  <a:noFill/>
                </a:ln>
                <a:solidFill>
                  <a:srgbClr val="575757"/>
                </a:solidFill>
                <a:effectLst/>
                <a:uLnTx/>
                <a:uFillTx/>
                <a:latin typeface="Trebuchet MS" panose="020B0603020202020204" pitchFamily="34" charset="0"/>
                <a:ea typeface="Meiryo UI" panose="020B0604030504040204" pitchFamily="50" charset="-128"/>
                <a:cs typeface="+mn-cs"/>
              </a:rPr>
              <a:t>PDCA</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サイクルをどのタイミングで回していくのかの観点で記載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実行</a:t>
            </a: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成果・課題の分析</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648000" marR="0" lvl="2"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フィードバック　等</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実装計画の具体化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検討のタイミングの観点で</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成果の取りまとめ </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着手・完了時期確認の観点で</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記載</a:t>
            </a: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等</a:t>
            </a: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39" name="Group 17">
            <a:extLst>
              <a:ext uri="{FF2B5EF4-FFF2-40B4-BE49-F238E27FC236}">
                <a16:creationId xmlns:a16="http://schemas.microsoft.com/office/drawing/2014/main" id="{5FB7D28C-CB9D-3728-6240-EDADDD34CA0F}"/>
              </a:ext>
            </a:extLst>
          </p:cNvPr>
          <p:cNvGrpSpPr/>
          <p:nvPr/>
        </p:nvGrpSpPr>
        <p:grpSpPr>
          <a:xfrm>
            <a:off x="6093156" y="2469861"/>
            <a:ext cx="970009" cy="184666"/>
            <a:chOff x="2798383" y="2487700"/>
            <a:chExt cx="1208216" cy="184666"/>
          </a:xfrm>
        </p:grpSpPr>
        <p:cxnSp>
          <p:nvCxnSpPr>
            <p:cNvPr id="40" name="直線矢印コネクタ 39">
              <a:extLst>
                <a:ext uri="{FF2B5EF4-FFF2-40B4-BE49-F238E27FC236}">
                  <a16:creationId xmlns:a16="http://schemas.microsoft.com/office/drawing/2014/main" id="{5B34F2C6-19C8-AFED-8DE7-5155C512D376}"/>
                </a:ext>
              </a:extLst>
            </p:cNvPr>
            <p:cNvCxnSpPr/>
            <p:nvPr/>
          </p:nvCxnSpPr>
          <p:spPr>
            <a:xfrm>
              <a:off x="2798383" y="2672366"/>
              <a:ext cx="1208216" cy="0"/>
            </a:xfrm>
            <a:prstGeom prst="straightConnector1">
              <a:avLst/>
            </a:prstGeom>
            <a:ln w="19050" cap="rnd">
              <a:solidFill>
                <a:schemeClr val="bg1">
                  <a:lumMod val="5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1" name="Rectangle 82">
              <a:extLst>
                <a:ext uri="{FF2B5EF4-FFF2-40B4-BE49-F238E27FC236}">
                  <a16:creationId xmlns:a16="http://schemas.microsoft.com/office/drawing/2014/main" id="{57CA05CC-8A49-AD34-53E0-4F73219D55EE}"/>
                </a:ext>
              </a:extLst>
            </p:cNvPr>
            <p:cNvSpPr/>
            <p:nvPr/>
          </p:nvSpPr>
          <p:spPr>
            <a:xfrm>
              <a:off x="2798383" y="2487700"/>
              <a:ext cx="1208216" cy="18466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chemeClr val="tx2">
                      <a:lumMod val="20000"/>
                      <a:lumOff val="8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en-US" altLang="ja-JP"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XXX</a:t>
              </a:r>
              <a:endParaRPr kumimoji="1" lang="en-US" sz="12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sp>
        <p:nvSpPr>
          <p:cNvPr id="2" name="Rectangle 217">
            <a:extLst>
              <a:ext uri="{FF2B5EF4-FFF2-40B4-BE49-F238E27FC236}">
                <a16:creationId xmlns:a16="http://schemas.microsoft.com/office/drawing/2014/main" id="{4B11585C-DFD6-2162-AB60-43C9B440A4D9}"/>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評価の観点：地域課題に対するソリューションの適切性・妥当性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AutoShape 8">
            <a:extLst>
              <a:ext uri="{FF2B5EF4-FFF2-40B4-BE49-F238E27FC236}">
                <a16:creationId xmlns:a16="http://schemas.microsoft.com/office/drawing/2014/main" id="{8DEDA2F7-8040-651A-7F73-0E72C340E292}"/>
              </a:ext>
            </a:extLst>
          </p:cNvPr>
          <p:cNvSpPr>
            <a:spLocks noChangeArrowheads="1"/>
          </p:cNvSpPr>
          <p:nvPr/>
        </p:nvSpPr>
        <p:spPr bwMode="auto">
          <a:xfrm>
            <a:off x="3152848"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2024</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年</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6</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sp>
        <p:nvSpPr>
          <p:cNvPr id="9" name="AutoShape 8">
            <a:extLst>
              <a:ext uri="{FF2B5EF4-FFF2-40B4-BE49-F238E27FC236}">
                <a16:creationId xmlns:a16="http://schemas.microsoft.com/office/drawing/2014/main" id="{C87C96B9-BB87-BEDA-2649-B6BC033E2623}"/>
              </a:ext>
            </a:extLst>
          </p:cNvPr>
          <p:cNvSpPr>
            <a:spLocks noChangeArrowheads="1"/>
          </p:cNvSpPr>
          <p:nvPr/>
        </p:nvSpPr>
        <p:spPr bwMode="auto">
          <a:xfrm>
            <a:off x="4003619" y="1705899"/>
            <a:ext cx="656375" cy="44037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36000" numCol="1" spcCol="0" rtlCol="0" fromWordArt="0" anchor="t" anchorCtr="0" forceAA="0" compatLnSpc="1">
            <a:prstTxWarp prst="textNoShape">
              <a:avLst/>
            </a:prstTxWarp>
            <a:noAutofit/>
          </a:bodyPr>
          <a:lstStyle/>
          <a:p>
            <a:pPr marL="0" marR="0" lvl="0" indent="0" algn="ctr" defTabSz="914400" rtl="0" eaLnBrk="0" fontAlgn="auto" latinLnBrk="0" hangingPunct="0">
              <a:lnSpc>
                <a:spcPct val="90000"/>
              </a:lnSpc>
              <a:spcBef>
                <a:spcPts val="0"/>
              </a:spcBef>
              <a:spcAft>
                <a:spcPts val="0"/>
              </a:spcAft>
              <a:buClrTx/>
              <a:buSzTx/>
              <a:buFontTx/>
              <a:buNone/>
              <a:tabLst/>
              <a:defRPr/>
            </a:pPr>
            <a:endParaRPr lang="en-US" altLang="ja-JP" sz="1400" dirty="0">
              <a:solidFill>
                <a:srgbClr val="575757"/>
              </a:solidFill>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7</a:t>
            </a:r>
            <a:r>
              <a:rPr kumimoji="0"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rPr>
              <a:t>月</a:t>
            </a:r>
            <a:endParaRPr kumimoji="0"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eiryo UI" panose="020B0604030504040204" pitchFamily="50" charset="-128"/>
              <a:sym typeface="Trebuchet MS" panose="020B0603020202020204" pitchFamily="34" charset="0"/>
            </a:endParaRPr>
          </a:p>
        </p:txBody>
      </p:sp>
      <p:cxnSp>
        <p:nvCxnSpPr>
          <p:cNvPr id="10" name="Straight Connector 76">
            <a:extLst>
              <a:ext uri="{FF2B5EF4-FFF2-40B4-BE49-F238E27FC236}">
                <a16:creationId xmlns:a16="http://schemas.microsoft.com/office/drawing/2014/main" id="{86288EAE-67A0-5B33-CAF1-609C465298B8}"/>
              </a:ext>
            </a:extLst>
          </p:cNvPr>
          <p:cNvCxnSpPr>
            <a:cxnSpLocks/>
          </p:cNvCxnSpPr>
          <p:nvPr/>
        </p:nvCxnSpPr>
        <p:spPr>
          <a:xfrm flipV="1">
            <a:off x="4757192"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11" name="Straight Connector 76">
            <a:extLst>
              <a:ext uri="{FF2B5EF4-FFF2-40B4-BE49-F238E27FC236}">
                <a16:creationId xmlns:a16="http://schemas.microsoft.com/office/drawing/2014/main" id="{4E50DFE6-9337-9B9B-8E80-4735F1800CE6}"/>
              </a:ext>
            </a:extLst>
          </p:cNvPr>
          <p:cNvCxnSpPr>
            <a:cxnSpLocks/>
          </p:cNvCxnSpPr>
          <p:nvPr/>
        </p:nvCxnSpPr>
        <p:spPr>
          <a:xfrm flipV="1">
            <a:off x="3906421" y="1578843"/>
            <a:ext cx="0" cy="4824849"/>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2736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0899816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83"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補助事業の実施体制</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20" name="テキスト ボックス 42">
            <a:extLst>
              <a:ext uri="{FF2B5EF4-FFF2-40B4-BE49-F238E27FC236}">
                <a16:creationId xmlns:a16="http://schemas.microsoft.com/office/drawing/2014/main" id="{61E3B6F3-08B1-1A64-4B6B-0298C5094F6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dirty="0">
                <a:solidFill>
                  <a:srgbClr val="575757"/>
                </a:solidFill>
                <a:latin typeface="Trebuchet MS" panose="020B0603020202020204" pitchFamily="34" charset="0"/>
                <a:ea typeface="Meiryo UI" panose="020B0604030504040204" pitchFamily="50" charset="-128"/>
              </a:rPr>
              <a:t>補助事業</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9" name="Rectangle 68">
            <a:extLst>
              <a:ext uri="{FF2B5EF4-FFF2-40B4-BE49-F238E27FC236}">
                <a16:creationId xmlns:a16="http://schemas.microsoft.com/office/drawing/2014/main" id="{3AE2BA30-4850-0F4B-6D1A-AB5974B171B8}"/>
              </a:ext>
            </a:extLst>
          </p:cNvPr>
          <p:cNvSpPr/>
          <p:nvPr/>
        </p:nvSpPr>
        <p:spPr>
          <a:xfrm>
            <a:off x="4926810" y="1724638"/>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0" name="Rectangle 69">
            <a:extLst>
              <a:ext uri="{FF2B5EF4-FFF2-40B4-BE49-F238E27FC236}">
                <a16:creationId xmlns:a16="http://schemas.microsoft.com/office/drawing/2014/main" id="{9F4040C5-4B1A-702A-9E69-AD31D76FA0C6}"/>
              </a:ext>
            </a:extLst>
          </p:cNvPr>
          <p:cNvSpPr/>
          <p:nvPr/>
        </p:nvSpPr>
        <p:spPr>
          <a:xfrm>
            <a:off x="6606204" y="1724638"/>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プロジェクトの全体</a:t>
            </a:r>
            <a:b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管理</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1" name="Rectangle 70">
            <a:extLst>
              <a:ext uri="{FF2B5EF4-FFF2-40B4-BE49-F238E27FC236}">
                <a16:creationId xmlns:a16="http://schemas.microsoft.com/office/drawing/2014/main" id="{95D861F4-CEC7-B4D4-97E7-3B8603B9035E}"/>
              </a:ext>
            </a:extLst>
          </p:cNvPr>
          <p:cNvSpPr/>
          <p:nvPr/>
        </p:nvSpPr>
        <p:spPr>
          <a:xfrm>
            <a:off x="8285599" y="1724638"/>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名 </a:t>
            </a: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 </a:t>
            </a:r>
            <a:r>
              <a:rPr kumimoji="1" lang="en-US" altLang="ja-JP" sz="1400" b="0" i="0" u="none" strike="noStrike" kern="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時間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2" name="Rectangle 71">
            <a:extLst>
              <a:ext uri="{FF2B5EF4-FFF2-40B4-BE49-F238E27FC236}">
                <a16:creationId xmlns:a16="http://schemas.microsoft.com/office/drawing/2014/main" id="{F9F41CAC-6B9A-E6A6-4DC0-A5293DE08CCB}"/>
              </a:ext>
            </a:extLst>
          </p:cNvPr>
          <p:cNvSpPr/>
          <p:nvPr/>
        </p:nvSpPr>
        <p:spPr>
          <a:xfrm>
            <a:off x="9964993" y="1724638"/>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65" name="Straight Connector 195">
            <a:extLst>
              <a:ext uri="{FF2B5EF4-FFF2-40B4-BE49-F238E27FC236}">
                <a16:creationId xmlns:a16="http://schemas.microsoft.com/office/drawing/2014/main" id="{5E8C2032-1D1A-03AD-E3DA-1C9FCE25007A}"/>
              </a:ext>
            </a:extLst>
          </p:cNvPr>
          <p:cNvCxnSpPr>
            <a:cxnSpLocks/>
          </p:cNvCxnSpPr>
          <p:nvPr/>
        </p:nvCxnSpPr>
        <p:spPr>
          <a:xfrm>
            <a:off x="4926809" y="2609167"/>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6" name="Straight Connector 195">
            <a:extLst>
              <a:ext uri="{FF2B5EF4-FFF2-40B4-BE49-F238E27FC236}">
                <a16:creationId xmlns:a16="http://schemas.microsoft.com/office/drawing/2014/main" id="{30B64366-8432-5131-E0BA-6099E0CA2DE1}"/>
              </a:ext>
            </a:extLst>
          </p:cNvPr>
          <p:cNvCxnSpPr>
            <a:cxnSpLocks/>
          </p:cNvCxnSpPr>
          <p:nvPr/>
        </p:nvCxnSpPr>
        <p:spPr>
          <a:xfrm>
            <a:off x="4926809" y="3583861"/>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7" name="Straight Connector 195">
            <a:extLst>
              <a:ext uri="{FF2B5EF4-FFF2-40B4-BE49-F238E27FC236}">
                <a16:creationId xmlns:a16="http://schemas.microsoft.com/office/drawing/2014/main" id="{1DA8C25A-18EE-3B65-82A4-4C0136E5917B}"/>
              </a:ext>
            </a:extLst>
          </p:cNvPr>
          <p:cNvCxnSpPr>
            <a:cxnSpLocks/>
          </p:cNvCxnSpPr>
          <p:nvPr/>
        </p:nvCxnSpPr>
        <p:spPr>
          <a:xfrm>
            <a:off x="4926809" y="4558555"/>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8" name="Straight Connector 195">
            <a:extLst>
              <a:ext uri="{FF2B5EF4-FFF2-40B4-BE49-F238E27FC236}">
                <a16:creationId xmlns:a16="http://schemas.microsoft.com/office/drawing/2014/main" id="{084A05FC-A562-F1D6-4A52-8B6B52F1E509}"/>
              </a:ext>
            </a:extLst>
          </p:cNvPr>
          <p:cNvCxnSpPr>
            <a:cxnSpLocks/>
          </p:cNvCxnSpPr>
          <p:nvPr/>
        </p:nvCxnSpPr>
        <p:spPr>
          <a:xfrm>
            <a:off x="4926809" y="5533249"/>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24A18BB0-135F-999A-6EFF-CE7D40400D00}"/>
              </a:ext>
            </a:extLst>
          </p:cNvPr>
          <p:cNvSpPr/>
          <p:nvPr/>
        </p:nvSpPr>
        <p:spPr>
          <a:xfrm>
            <a:off x="4926810" y="2699331"/>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7" name="Rectangle 76">
            <a:extLst>
              <a:ext uri="{FF2B5EF4-FFF2-40B4-BE49-F238E27FC236}">
                <a16:creationId xmlns:a16="http://schemas.microsoft.com/office/drawing/2014/main" id="{57A05D83-D26D-55BC-33FC-146E319CF662}"/>
              </a:ext>
            </a:extLst>
          </p:cNvPr>
          <p:cNvSpPr/>
          <p:nvPr/>
        </p:nvSpPr>
        <p:spPr>
          <a:xfrm>
            <a:off x="6606204" y="2699331"/>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実証場所の提供</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地域住民との合意</a:t>
            </a:r>
            <a:b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形成</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78" name="Rectangle 77">
            <a:extLst>
              <a:ext uri="{FF2B5EF4-FFF2-40B4-BE49-F238E27FC236}">
                <a16:creationId xmlns:a16="http://schemas.microsoft.com/office/drawing/2014/main" id="{521EE083-4EF0-2BFA-9D86-52DCE6D48AAB}"/>
              </a:ext>
            </a:extLst>
          </p:cNvPr>
          <p:cNvSpPr/>
          <p:nvPr/>
        </p:nvSpPr>
        <p:spPr>
          <a:xfrm>
            <a:off x="8285599" y="2699331"/>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79" name="Rectangle 78">
            <a:extLst>
              <a:ext uri="{FF2B5EF4-FFF2-40B4-BE49-F238E27FC236}">
                <a16:creationId xmlns:a16="http://schemas.microsoft.com/office/drawing/2014/main" id="{67BB9BD1-D7F4-B1C5-B9FE-B8207956C287}"/>
              </a:ext>
            </a:extLst>
          </p:cNvPr>
          <p:cNvSpPr/>
          <p:nvPr/>
        </p:nvSpPr>
        <p:spPr>
          <a:xfrm>
            <a:off x="9964993" y="2699332"/>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1" name="Rectangle 80">
            <a:extLst>
              <a:ext uri="{FF2B5EF4-FFF2-40B4-BE49-F238E27FC236}">
                <a16:creationId xmlns:a16="http://schemas.microsoft.com/office/drawing/2014/main" id="{A5D77745-BC68-BCD4-83DC-DF9325C79411}"/>
              </a:ext>
            </a:extLst>
          </p:cNvPr>
          <p:cNvSpPr/>
          <p:nvPr/>
        </p:nvSpPr>
        <p:spPr>
          <a:xfrm>
            <a:off x="4926810" y="3674023"/>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2" name="Rectangle 81">
            <a:extLst>
              <a:ext uri="{FF2B5EF4-FFF2-40B4-BE49-F238E27FC236}">
                <a16:creationId xmlns:a16="http://schemas.microsoft.com/office/drawing/2014/main" id="{19451076-7801-C8C8-A778-D19D48DC27DC}"/>
              </a:ext>
            </a:extLst>
          </p:cNvPr>
          <p:cNvSpPr/>
          <p:nvPr/>
        </p:nvSpPr>
        <p:spPr>
          <a:xfrm>
            <a:off x="6606204" y="3674023"/>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ソリューション開発</a:t>
            </a:r>
            <a:b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3" name="Rectangle 82">
            <a:extLst>
              <a:ext uri="{FF2B5EF4-FFF2-40B4-BE49-F238E27FC236}">
                <a16:creationId xmlns:a16="http://schemas.microsoft.com/office/drawing/2014/main" id="{1690E5DA-CE4A-0B58-B834-5A0147849BA2}"/>
              </a:ext>
            </a:extLst>
          </p:cNvPr>
          <p:cNvSpPr/>
          <p:nvPr/>
        </p:nvSpPr>
        <p:spPr>
          <a:xfrm>
            <a:off x="8285599" y="3674023"/>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4" name="Rectangle 83">
            <a:extLst>
              <a:ext uri="{FF2B5EF4-FFF2-40B4-BE49-F238E27FC236}">
                <a16:creationId xmlns:a16="http://schemas.microsoft.com/office/drawing/2014/main" id="{65426169-C2F1-8B3A-864F-0C3A6D433F79}"/>
              </a:ext>
            </a:extLst>
          </p:cNvPr>
          <p:cNvSpPr/>
          <p:nvPr/>
        </p:nvSpPr>
        <p:spPr>
          <a:xfrm>
            <a:off x="9964993" y="3674026"/>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6" name="Rectangle 85">
            <a:extLst>
              <a:ext uri="{FF2B5EF4-FFF2-40B4-BE49-F238E27FC236}">
                <a16:creationId xmlns:a16="http://schemas.microsoft.com/office/drawing/2014/main" id="{06D1938F-ECD4-2A7C-10F4-F02ABADC08C5}"/>
              </a:ext>
            </a:extLst>
          </p:cNvPr>
          <p:cNvSpPr/>
          <p:nvPr/>
        </p:nvSpPr>
        <p:spPr>
          <a:xfrm>
            <a:off x="4926810" y="4648714"/>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7" name="Rectangle 86">
            <a:extLst>
              <a:ext uri="{FF2B5EF4-FFF2-40B4-BE49-F238E27FC236}">
                <a16:creationId xmlns:a16="http://schemas.microsoft.com/office/drawing/2014/main" id="{D26404E6-011F-23AD-0AF4-6A5E8276E763}"/>
              </a:ext>
            </a:extLst>
          </p:cNvPr>
          <p:cNvSpPr/>
          <p:nvPr/>
        </p:nvSpPr>
        <p:spPr>
          <a:xfrm>
            <a:off x="6606204" y="4648714"/>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通信インフラ担当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88" name="Rectangle 87">
            <a:extLst>
              <a:ext uri="{FF2B5EF4-FFF2-40B4-BE49-F238E27FC236}">
                <a16:creationId xmlns:a16="http://schemas.microsoft.com/office/drawing/2014/main" id="{B4FB43FC-DEEB-3689-6AA7-0E19DC6795B7}"/>
              </a:ext>
            </a:extLst>
          </p:cNvPr>
          <p:cNvSpPr/>
          <p:nvPr/>
        </p:nvSpPr>
        <p:spPr>
          <a:xfrm>
            <a:off x="8285599" y="4648714"/>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9" name="Rectangle 88">
            <a:extLst>
              <a:ext uri="{FF2B5EF4-FFF2-40B4-BE49-F238E27FC236}">
                <a16:creationId xmlns:a16="http://schemas.microsoft.com/office/drawing/2014/main" id="{143E72E2-F553-011C-1CD9-392C8A390EC7}"/>
              </a:ext>
            </a:extLst>
          </p:cNvPr>
          <p:cNvSpPr/>
          <p:nvPr/>
        </p:nvSpPr>
        <p:spPr>
          <a:xfrm>
            <a:off x="9964993" y="464872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1" name="Rectangle 90">
            <a:extLst>
              <a:ext uri="{FF2B5EF4-FFF2-40B4-BE49-F238E27FC236}">
                <a16:creationId xmlns:a16="http://schemas.microsoft.com/office/drawing/2014/main" id="{F13B10F3-0B00-3FCD-BF79-4D50EBB72402}"/>
              </a:ext>
            </a:extLst>
          </p:cNvPr>
          <p:cNvSpPr/>
          <p:nvPr/>
        </p:nvSpPr>
        <p:spPr>
          <a:xfrm>
            <a:off x="4926810" y="5623410"/>
            <a:ext cx="1598356"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2" name="Rectangle 91">
            <a:extLst>
              <a:ext uri="{FF2B5EF4-FFF2-40B4-BE49-F238E27FC236}">
                <a16:creationId xmlns:a16="http://schemas.microsoft.com/office/drawing/2014/main" id="{8F1A8062-48E8-1EDD-F84F-D7F37773C171}"/>
              </a:ext>
            </a:extLst>
          </p:cNvPr>
          <p:cNvSpPr/>
          <p:nvPr/>
        </p:nvSpPr>
        <p:spPr>
          <a:xfrm>
            <a:off x="6606204" y="562341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93" name="Rectangle 92">
            <a:extLst>
              <a:ext uri="{FF2B5EF4-FFF2-40B4-BE49-F238E27FC236}">
                <a16:creationId xmlns:a16="http://schemas.microsoft.com/office/drawing/2014/main" id="{B3ED1DE7-D581-E29C-E45C-84DC2F9CE79C}"/>
              </a:ext>
            </a:extLst>
          </p:cNvPr>
          <p:cNvSpPr/>
          <p:nvPr/>
        </p:nvSpPr>
        <p:spPr>
          <a:xfrm>
            <a:off x="8285599" y="562341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94" name="Rectangle 93">
            <a:extLst>
              <a:ext uri="{FF2B5EF4-FFF2-40B4-BE49-F238E27FC236}">
                <a16:creationId xmlns:a16="http://schemas.microsoft.com/office/drawing/2014/main" id="{BC17D6D1-ABE9-DE60-CB70-F5F11E602D77}"/>
              </a:ext>
            </a:extLst>
          </p:cNvPr>
          <p:cNvSpPr/>
          <p:nvPr/>
        </p:nvSpPr>
        <p:spPr>
          <a:xfrm>
            <a:off x="9964993" y="5623410"/>
            <a:ext cx="1598357" cy="79436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59" name="Oval 20">
            <a:extLst>
              <a:ext uri="{FF2B5EF4-FFF2-40B4-BE49-F238E27FC236}">
                <a16:creationId xmlns:a16="http://schemas.microsoft.com/office/drawing/2014/main" id="{5BA07F19-8A1A-4E00-5D1D-A43340874139}"/>
              </a:ext>
            </a:extLst>
          </p:cNvPr>
          <p:cNvSpPr>
            <a:spLocks noChangeArrowheads="1"/>
          </p:cNvSpPr>
          <p:nvPr/>
        </p:nvSpPr>
        <p:spPr bwMode="auto">
          <a:xfrm>
            <a:off x="4926809" y="1724639"/>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60" name="Oval 20">
            <a:extLst>
              <a:ext uri="{FF2B5EF4-FFF2-40B4-BE49-F238E27FC236}">
                <a16:creationId xmlns:a16="http://schemas.microsoft.com/office/drawing/2014/main" id="{040A49D6-B9E0-6DAC-0328-BCC550693546}"/>
              </a:ext>
            </a:extLst>
          </p:cNvPr>
          <p:cNvSpPr>
            <a:spLocks noChangeArrowheads="1"/>
          </p:cNvSpPr>
          <p:nvPr/>
        </p:nvSpPr>
        <p:spPr bwMode="auto">
          <a:xfrm>
            <a:off x="4926809" y="2699332"/>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61" name="Oval 20">
            <a:extLst>
              <a:ext uri="{FF2B5EF4-FFF2-40B4-BE49-F238E27FC236}">
                <a16:creationId xmlns:a16="http://schemas.microsoft.com/office/drawing/2014/main" id="{90471866-AB05-D702-BC97-3AC4466AEC52}"/>
              </a:ext>
            </a:extLst>
          </p:cNvPr>
          <p:cNvSpPr>
            <a:spLocks noChangeArrowheads="1"/>
          </p:cNvSpPr>
          <p:nvPr/>
        </p:nvSpPr>
        <p:spPr bwMode="auto">
          <a:xfrm>
            <a:off x="4926809" y="3674024"/>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62" name="Oval 20">
            <a:extLst>
              <a:ext uri="{FF2B5EF4-FFF2-40B4-BE49-F238E27FC236}">
                <a16:creationId xmlns:a16="http://schemas.microsoft.com/office/drawing/2014/main" id="{DC3E4103-4A02-BC87-E478-A59E84145C81}"/>
              </a:ext>
            </a:extLst>
          </p:cNvPr>
          <p:cNvSpPr>
            <a:spLocks noChangeArrowheads="1"/>
          </p:cNvSpPr>
          <p:nvPr/>
        </p:nvSpPr>
        <p:spPr bwMode="auto">
          <a:xfrm>
            <a:off x="4926809" y="464871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63" name="Oval 20">
            <a:extLst>
              <a:ext uri="{FF2B5EF4-FFF2-40B4-BE49-F238E27FC236}">
                <a16:creationId xmlns:a16="http://schemas.microsoft.com/office/drawing/2014/main" id="{F4B4C064-F91C-F0D9-6216-7A0CF95344BA}"/>
              </a:ext>
            </a:extLst>
          </p:cNvPr>
          <p:cNvSpPr>
            <a:spLocks noChangeArrowheads="1"/>
          </p:cNvSpPr>
          <p:nvPr/>
        </p:nvSpPr>
        <p:spPr bwMode="auto">
          <a:xfrm>
            <a:off x="4926809" y="5623411"/>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sp>
        <p:nvSpPr>
          <p:cNvPr id="42" name="Rectangle 45">
            <a:extLst>
              <a:ext uri="{FF2B5EF4-FFF2-40B4-BE49-F238E27FC236}">
                <a16:creationId xmlns:a16="http://schemas.microsoft.com/office/drawing/2014/main" id="{923FD8AF-DC62-7D79-F2BE-426EC9623512}"/>
              </a:ext>
            </a:extLst>
          </p:cNvPr>
          <p:cNvSpPr/>
          <p:nvPr/>
        </p:nvSpPr>
        <p:spPr>
          <a:xfrm>
            <a:off x="492680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団体名</a:t>
            </a:r>
          </a:p>
        </p:txBody>
      </p:sp>
      <p:sp>
        <p:nvSpPr>
          <p:cNvPr id="46" name="Rectangle 45">
            <a:extLst>
              <a:ext uri="{FF2B5EF4-FFF2-40B4-BE49-F238E27FC236}">
                <a16:creationId xmlns:a16="http://schemas.microsoft.com/office/drawing/2014/main" id="{80A42754-EABD-8A9B-1B5A-77869D1AAA4C}"/>
              </a:ext>
            </a:extLst>
          </p:cNvPr>
          <p:cNvSpPr/>
          <p:nvPr/>
        </p:nvSpPr>
        <p:spPr>
          <a:xfrm>
            <a:off x="6606204"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役割</a:t>
            </a:r>
          </a:p>
        </p:txBody>
      </p:sp>
      <p:sp>
        <p:nvSpPr>
          <p:cNvPr id="58" name="Rectangle 45">
            <a:extLst>
              <a:ext uri="{FF2B5EF4-FFF2-40B4-BE49-F238E27FC236}">
                <a16:creationId xmlns:a16="http://schemas.microsoft.com/office/drawing/2014/main" id="{F1A1A7CE-1BB7-53BB-761D-A154C57791E1}"/>
              </a:ext>
            </a:extLst>
          </p:cNvPr>
          <p:cNvSpPr/>
          <p:nvPr/>
        </p:nvSpPr>
        <p:spPr>
          <a:xfrm>
            <a:off x="828559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リソース</a:t>
            </a:r>
          </a:p>
        </p:txBody>
      </p:sp>
      <p:sp>
        <p:nvSpPr>
          <p:cNvPr id="95" name="Rectangle 45">
            <a:extLst>
              <a:ext uri="{FF2B5EF4-FFF2-40B4-BE49-F238E27FC236}">
                <a16:creationId xmlns:a16="http://schemas.microsoft.com/office/drawing/2014/main" id="{2CFFA67B-37B7-305D-2E13-9624269EF926}"/>
              </a:ext>
            </a:extLst>
          </p:cNvPr>
          <p:cNvSpPr/>
          <p:nvPr/>
        </p:nvSpPr>
        <p:spPr>
          <a:xfrm>
            <a:off x="9964993"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担当部局</a:t>
            </a:r>
            <a:r>
              <a:rPr kumimoji="1" lang="en-US" altLang="ja-JP"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担当者</a:t>
            </a:r>
          </a:p>
        </p:txBody>
      </p:sp>
      <p:sp>
        <p:nvSpPr>
          <p:cNvPr id="7" name="Oval 6">
            <a:extLst>
              <a:ext uri="{FF2B5EF4-FFF2-40B4-BE49-F238E27FC236}">
                <a16:creationId xmlns:a16="http://schemas.microsoft.com/office/drawing/2014/main" id="{08F83C54-5F09-40BE-4202-7DBB704A520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Trebuchet MS" panose="020B0603020202020204" pitchFamily="34" charset="0"/>
              </a:rPr>
              <a:t>4</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3" name="Rectangle 2">
            <a:extLst>
              <a:ext uri="{FF2B5EF4-FFF2-40B4-BE49-F238E27FC236}">
                <a16:creationId xmlns:a16="http://schemas.microsoft.com/office/drawing/2014/main" id="{130668B8-6897-1B37-3E7F-70B82483F585}"/>
              </a:ext>
            </a:extLst>
          </p:cNvPr>
          <p:cNvSpPr/>
          <p:nvPr/>
        </p:nvSpPr>
        <p:spPr>
          <a:xfrm>
            <a:off x="597838" y="1324734"/>
            <a:ext cx="3968818" cy="50930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7" name="Rectangle 45">
            <a:extLst>
              <a:ext uri="{FF2B5EF4-FFF2-40B4-BE49-F238E27FC236}">
                <a16:creationId xmlns:a16="http://schemas.microsoft.com/office/drawing/2014/main" id="{FA64B46B-DED0-DC90-F415-89444E9ED359}"/>
              </a:ext>
            </a:extLst>
          </p:cNvPr>
          <p:cNvSpPr/>
          <p:nvPr/>
        </p:nvSpPr>
        <p:spPr>
          <a:xfrm>
            <a:off x="597838" y="1312751"/>
            <a:ext cx="396881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実施体制図</a:t>
            </a:r>
          </a:p>
        </p:txBody>
      </p:sp>
      <p:grpSp>
        <p:nvGrpSpPr>
          <p:cNvPr id="22" name="グループ化 21">
            <a:extLst>
              <a:ext uri="{FF2B5EF4-FFF2-40B4-BE49-F238E27FC236}">
                <a16:creationId xmlns:a16="http://schemas.microsoft.com/office/drawing/2014/main" id="{48AC808B-DA69-4D82-2025-AC9DE2F89006}"/>
              </a:ext>
            </a:extLst>
          </p:cNvPr>
          <p:cNvGrpSpPr/>
          <p:nvPr/>
        </p:nvGrpSpPr>
        <p:grpSpPr>
          <a:xfrm>
            <a:off x="712213" y="2385439"/>
            <a:ext cx="3740067" cy="3438602"/>
            <a:chOff x="712213" y="2385439"/>
            <a:chExt cx="3740067" cy="3438602"/>
          </a:xfrm>
        </p:grpSpPr>
        <p:sp>
          <p:nvSpPr>
            <p:cNvPr id="8" name="Rectangle 16">
              <a:extLst>
                <a:ext uri="{FF2B5EF4-FFF2-40B4-BE49-F238E27FC236}">
                  <a16:creationId xmlns:a16="http://schemas.microsoft.com/office/drawing/2014/main" id="{DE425FC3-B853-068E-D7C0-DF625F2DF16D}"/>
                </a:ext>
              </a:extLst>
            </p:cNvPr>
            <p:cNvSpPr/>
            <p:nvPr/>
          </p:nvSpPr>
          <p:spPr>
            <a:xfrm>
              <a:off x="2141307" y="243623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9" name="Rectangle 17">
              <a:extLst>
                <a:ext uri="{FF2B5EF4-FFF2-40B4-BE49-F238E27FC236}">
                  <a16:creationId xmlns:a16="http://schemas.microsoft.com/office/drawing/2014/main" id="{E8477F98-4797-ADBC-E722-1B492733E021}"/>
                </a:ext>
              </a:extLst>
            </p:cNvPr>
            <p:cNvSpPr/>
            <p:nvPr/>
          </p:nvSpPr>
          <p:spPr>
            <a:xfrm>
              <a:off x="2141307" y="3505438"/>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1" name="Rectangle 19">
              <a:extLst>
                <a:ext uri="{FF2B5EF4-FFF2-40B4-BE49-F238E27FC236}">
                  <a16:creationId xmlns:a16="http://schemas.microsoft.com/office/drawing/2014/main" id="{8758FF57-478F-0BCF-680A-EEAFF7BFA936}"/>
                </a:ext>
              </a:extLst>
            </p:cNvPr>
            <p:cNvSpPr/>
            <p:nvPr/>
          </p:nvSpPr>
          <p:spPr>
            <a:xfrm>
              <a:off x="782063" y="3505438"/>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6" name="Rectangle 20">
              <a:extLst>
                <a:ext uri="{FF2B5EF4-FFF2-40B4-BE49-F238E27FC236}">
                  <a16:creationId xmlns:a16="http://schemas.microsoft.com/office/drawing/2014/main" id="{367CFF2B-A82E-C003-D70B-DE956421257E}"/>
                </a:ext>
              </a:extLst>
            </p:cNvPr>
            <p:cNvSpPr/>
            <p:nvPr/>
          </p:nvSpPr>
          <p:spPr>
            <a:xfrm>
              <a:off x="3500551" y="3505438"/>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9" name="Rectangle 21">
              <a:extLst>
                <a:ext uri="{FF2B5EF4-FFF2-40B4-BE49-F238E27FC236}">
                  <a16:creationId xmlns:a16="http://schemas.microsoft.com/office/drawing/2014/main" id="{0B0DAC8D-77B6-A497-8921-22A53206D538}"/>
                </a:ext>
              </a:extLst>
            </p:cNvPr>
            <p:cNvSpPr/>
            <p:nvPr/>
          </p:nvSpPr>
          <p:spPr>
            <a:xfrm>
              <a:off x="3500551" y="4639810"/>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cxnSp>
          <p:nvCxnSpPr>
            <p:cNvPr id="23" name="Straight Connector 23">
              <a:extLst>
                <a:ext uri="{FF2B5EF4-FFF2-40B4-BE49-F238E27FC236}">
                  <a16:creationId xmlns:a16="http://schemas.microsoft.com/office/drawing/2014/main" id="{ABF2DE8A-77CB-6575-588A-7DEA1219C2D9}"/>
                </a:ext>
              </a:extLst>
            </p:cNvPr>
            <p:cNvCxnSpPr>
              <a:cxnSpLocks/>
              <a:stCxn id="8" idx="2"/>
              <a:endCxn id="9" idx="0"/>
            </p:cNvCxnSpPr>
            <p:nvPr/>
          </p:nvCxnSpPr>
          <p:spPr>
            <a:xfrm>
              <a:off x="2617172" y="2974042"/>
              <a:ext cx="0" cy="531396"/>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Straight Connector 24">
              <a:extLst>
                <a:ext uri="{FF2B5EF4-FFF2-40B4-BE49-F238E27FC236}">
                  <a16:creationId xmlns:a16="http://schemas.microsoft.com/office/drawing/2014/main" id="{D84402DA-7668-D693-6682-399E39C6829E}"/>
                </a:ext>
              </a:extLst>
            </p:cNvPr>
            <p:cNvCxnSpPr>
              <a:cxnSpLocks/>
              <a:stCxn id="16" idx="2"/>
              <a:endCxn id="19" idx="0"/>
            </p:cNvCxnSpPr>
            <p:nvPr/>
          </p:nvCxnSpPr>
          <p:spPr>
            <a:xfrm>
              <a:off x="3976416" y="4043241"/>
              <a:ext cx="0" cy="59656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7" name="Straight Connector 30">
              <a:extLst>
                <a:ext uri="{FF2B5EF4-FFF2-40B4-BE49-F238E27FC236}">
                  <a16:creationId xmlns:a16="http://schemas.microsoft.com/office/drawing/2014/main" id="{953C2234-9B88-673B-4142-CA76DC4946D0}"/>
                </a:ext>
              </a:extLst>
            </p:cNvPr>
            <p:cNvCxnSpPr>
              <a:cxnSpLocks/>
              <a:stCxn id="11" idx="0"/>
              <a:endCxn id="8" idx="2"/>
            </p:cNvCxnSpPr>
            <p:nvPr/>
          </p:nvCxnSpPr>
          <p:spPr>
            <a:xfrm rot="5400000" flipH="1" flipV="1">
              <a:off x="1671852" y="2560118"/>
              <a:ext cx="531396"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9" name="Oval 20">
              <a:extLst>
                <a:ext uri="{FF2B5EF4-FFF2-40B4-BE49-F238E27FC236}">
                  <a16:creationId xmlns:a16="http://schemas.microsoft.com/office/drawing/2014/main" id="{A0BB68C0-CA8D-91C5-8B4A-78C601D62BC6}"/>
                </a:ext>
              </a:extLst>
            </p:cNvPr>
            <p:cNvSpPr>
              <a:spLocks noChangeArrowheads="1"/>
            </p:cNvSpPr>
            <p:nvPr/>
          </p:nvSpPr>
          <p:spPr bwMode="auto">
            <a:xfrm>
              <a:off x="2071457" y="2385439"/>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30" name="Oval 20">
              <a:extLst>
                <a:ext uri="{FF2B5EF4-FFF2-40B4-BE49-F238E27FC236}">
                  <a16:creationId xmlns:a16="http://schemas.microsoft.com/office/drawing/2014/main" id="{0661F4BE-E86C-DBE8-799F-8C6F0964BC8B}"/>
                </a:ext>
              </a:extLst>
            </p:cNvPr>
            <p:cNvSpPr>
              <a:spLocks noChangeArrowheads="1"/>
            </p:cNvSpPr>
            <p:nvPr/>
          </p:nvSpPr>
          <p:spPr bwMode="auto">
            <a:xfrm>
              <a:off x="2071457" y="345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32" name="Oval 20">
              <a:extLst>
                <a:ext uri="{FF2B5EF4-FFF2-40B4-BE49-F238E27FC236}">
                  <a16:creationId xmlns:a16="http://schemas.microsoft.com/office/drawing/2014/main" id="{02464D8E-B320-8400-460B-3F27B037101D}"/>
                </a:ext>
              </a:extLst>
            </p:cNvPr>
            <p:cNvSpPr>
              <a:spLocks noChangeArrowheads="1"/>
            </p:cNvSpPr>
            <p:nvPr/>
          </p:nvSpPr>
          <p:spPr bwMode="auto">
            <a:xfrm>
              <a:off x="712213" y="345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33" name="Oval 20">
              <a:extLst>
                <a:ext uri="{FF2B5EF4-FFF2-40B4-BE49-F238E27FC236}">
                  <a16:creationId xmlns:a16="http://schemas.microsoft.com/office/drawing/2014/main" id="{DCD0EF4B-45C6-A85D-F0D8-9FF44FA53AC4}"/>
                </a:ext>
              </a:extLst>
            </p:cNvPr>
            <p:cNvSpPr>
              <a:spLocks noChangeArrowheads="1"/>
            </p:cNvSpPr>
            <p:nvPr/>
          </p:nvSpPr>
          <p:spPr bwMode="auto">
            <a:xfrm>
              <a:off x="3430700" y="345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34" name="Oval 20">
              <a:extLst>
                <a:ext uri="{FF2B5EF4-FFF2-40B4-BE49-F238E27FC236}">
                  <a16:creationId xmlns:a16="http://schemas.microsoft.com/office/drawing/2014/main" id="{600A2478-95BD-2A4D-9E82-9F4BC39731F0}"/>
                </a:ext>
              </a:extLst>
            </p:cNvPr>
            <p:cNvSpPr>
              <a:spLocks noChangeArrowheads="1"/>
            </p:cNvSpPr>
            <p:nvPr/>
          </p:nvSpPr>
          <p:spPr bwMode="auto">
            <a:xfrm>
              <a:off x="3430700" y="4589010"/>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cxnSp>
          <p:nvCxnSpPr>
            <p:cNvPr id="40" name="Straight Connector 30">
              <a:extLst>
                <a:ext uri="{FF2B5EF4-FFF2-40B4-BE49-F238E27FC236}">
                  <a16:creationId xmlns:a16="http://schemas.microsoft.com/office/drawing/2014/main" id="{4D998FE0-08EE-DA7C-C4D6-9BB027FA93D7}"/>
                </a:ext>
              </a:extLst>
            </p:cNvPr>
            <p:cNvCxnSpPr>
              <a:cxnSpLocks/>
              <a:stCxn id="16" idx="0"/>
              <a:endCxn id="8" idx="2"/>
            </p:cNvCxnSpPr>
            <p:nvPr/>
          </p:nvCxnSpPr>
          <p:spPr>
            <a:xfrm rot="16200000" flipV="1">
              <a:off x="3031096" y="2560118"/>
              <a:ext cx="531396"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0" name="Rectangle 2">
              <a:extLst>
                <a:ext uri="{FF2B5EF4-FFF2-40B4-BE49-F238E27FC236}">
                  <a16:creationId xmlns:a16="http://schemas.microsoft.com/office/drawing/2014/main" id="{E7594DED-3864-52B9-8595-0552208520A1}"/>
                </a:ext>
              </a:extLst>
            </p:cNvPr>
            <p:cNvSpPr/>
            <p:nvPr/>
          </p:nvSpPr>
          <p:spPr>
            <a:xfrm>
              <a:off x="1114492" y="5365788"/>
              <a:ext cx="2861923" cy="458253"/>
            </a:xfrm>
            <a:prstGeom prst="wedgeRectCallout">
              <a:avLst>
                <a:gd name="adj1" fmla="val -27886"/>
                <a:gd name="adj2" fmla="val -8600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企画提案書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様式</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4)</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の実施体制を</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基に体制図を記載　</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上記はイメージ</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sp>
        <p:nvSpPr>
          <p:cNvPr id="12" name="Rectangle 2">
            <a:extLst>
              <a:ext uri="{FF2B5EF4-FFF2-40B4-BE49-F238E27FC236}">
                <a16:creationId xmlns:a16="http://schemas.microsoft.com/office/drawing/2014/main" id="{3A7CDFC7-A889-1646-0528-FE81FD3F46A2}"/>
              </a:ext>
            </a:extLst>
          </p:cNvPr>
          <p:cNvSpPr/>
          <p:nvPr/>
        </p:nvSpPr>
        <p:spPr>
          <a:xfrm>
            <a:off x="5342638" y="668528"/>
            <a:ext cx="2861923" cy="458253"/>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地域のステークホルダーが含まれているか確認すること</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3" name="Rectangle 2">
            <a:extLst>
              <a:ext uri="{FF2B5EF4-FFF2-40B4-BE49-F238E27FC236}">
                <a16:creationId xmlns:a16="http://schemas.microsoft.com/office/drawing/2014/main" id="{8E590354-82A5-64CC-F686-4811427BB61B}"/>
              </a:ext>
            </a:extLst>
          </p:cNvPr>
          <p:cNvSpPr/>
          <p:nvPr/>
        </p:nvSpPr>
        <p:spPr>
          <a:xfrm>
            <a:off x="8245079" y="668528"/>
            <a:ext cx="2861923" cy="458253"/>
          </a:xfrm>
          <a:prstGeom prst="wedgeRectCallout">
            <a:avLst>
              <a:gd name="adj1" fmla="val -28895"/>
              <a:gd name="adj2" fmla="val 79933"/>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必要リソースは原則として何名</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何時間という形式で記載すること</a:t>
            </a:r>
            <a:endPar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40">
            <a:extLst>
              <a:ext uri="{FF2B5EF4-FFF2-40B4-BE49-F238E27FC236}">
                <a16:creationId xmlns:a16="http://schemas.microsoft.com/office/drawing/2014/main" id="{78AA43C5-3F2F-51EA-0763-32D4FA0E4EA3}"/>
              </a:ext>
            </a:extLst>
          </p:cNvPr>
          <p:cNvSpPr/>
          <p:nvPr/>
        </p:nvSpPr>
        <p:spPr>
          <a:xfrm>
            <a:off x="5555460" y="3737"/>
            <a:ext cx="6636541" cy="574620"/>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各団体の役割と必要リソース、担当者名を記載すること</a:t>
            </a:r>
            <a:b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Rectangle 217">
            <a:extLst>
              <a:ext uri="{FF2B5EF4-FFF2-40B4-BE49-F238E27FC236}">
                <a16:creationId xmlns:a16="http://schemas.microsoft.com/office/drawing/2014/main" id="{94ED54C5-E88E-3971-4868-BD5FE7638B9F}"/>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a:t>
            </a:r>
            <a:r>
              <a:rPr kumimoji="1" lang="ja-JP" altLang="en-US" sz="105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実施体制</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703341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07"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サイバーセキュリティ対策</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41" name="Rectangle 40">
            <a:extLst>
              <a:ext uri="{FF2B5EF4-FFF2-40B4-BE49-F238E27FC236}">
                <a16:creationId xmlns:a16="http://schemas.microsoft.com/office/drawing/2014/main" id="{C1CFFAAD-B8F7-A72D-B6F0-9865CD3D7B01}"/>
              </a:ext>
            </a:extLst>
          </p:cNvPr>
          <p:cNvSpPr/>
          <p:nvPr/>
        </p:nvSpPr>
        <p:spPr>
          <a:xfrm>
            <a:off x="8613058" y="3736"/>
            <a:ext cx="3578943" cy="728799"/>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サプライチェーンリスク対応を含めたサイバーセキュリティ対策の内容を記載ください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0" name="テキスト ボックス 42">
            <a:extLst>
              <a:ext uri="{FF2B5EF4-FFF2-40B4-BE49-F238E27FC236}">
                <a16:creationId xmlns:a16="http://schemas.microsoft.com/office/drawing/2014/main" id="{61E3B6F3-08B1-1A64-4B6B-0298C5094F6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Ⅳ</a:t>
            </a:r>
            <a:r>
              <a:rPr kumimoji="1" lang="ja-JP" altLang="en-US" sz="1400" dirty="0">
                <a:solidFill>
                  <a:srgbClr val="575757"/>
                </a:solidFill>
                <a:latin typeface="Trebuchet MS" panose="020B0603020202020204" pitchFamily="34" charset="0"/>
                <a:ea typeface="Meiryo UI" panose="020B0604030504040204" pitchFamily="50" charset="-128"/>
              </a:rPr>
              <a:t>補助事業</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Oval 6">
            <a:extLst>
              <a:ext uri="{FF2B5EF4-FFF2-40B4-BE49-F238E27FC236}">
                <a16:creationId xmlns:a16="http://schemas.microsoft.com/office/drawing/2014/main" id="{08F83C54-5F09-40BE-4202-7DBB704A520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5</a:t>
            </a:r>
          </a:p>
        </p:txBody>
      </p:sp>
      <p:sp>
        <p:nvSpPr>
          <p:cNvPr id="5" name="Rectangle 217">
            <a:extLst>
              <a:ext uri="{FF2B5EF4-FFF2-40B4-BE49-F238E27FC236}">
                <a16:creationId xmlns:a16="http://schemas.microsoft.com/office/drawing/2014/main" id="{4F0DCA51-CF3B-3069-3B6E-13251B69989E}"/>
              </a:ext>
            </a:extLst>
          </p:cNvPr>
          <p:cNvSpPr/>
          <p:nvPr/>
        </p:nvSpPr>
        <p:spPr>
          <a:xfrm>
            <a:off x="630000" y="45429"/>
            <a:ext cx="2052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評価の観点：⑤、⑦</a:t>
            </a:r>
            <a:endParaRPr kumimoji="1" lang="en-US" altLang="ja-JP" sz="12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17">
            <a:extLst>
              <a:ext uri="{FF2B5EF4-FFF2-40B4-BE49-F238E27FC236}">
                <a16:creationId xmlns:a16="http://schemas.microsoft.com/office/drawing/2014/main" id="{161E566B-9F94-6C5B-38AB-0688FB40F333}"/>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評価の観点：サイバーセキュリティ対策</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597440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8822845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731" name="think-cell スライド" r:id="rId6" imgW="395" imgH="396" progId="TCLayout.ActiveDocument.1">
                  <p:embed/>
                </p:oleObj>
              </mc:Choice>
              <mc:Fallback>
                <p:oleObj name="think-cell スライド" r:id="rId6"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3" name="Rectangle 43">
            <a:extLst>
              <a:ext uri="{FF2B5EF4-FFF2-40B4-BE49-F238E27FC236}">
                <a16:creationId xmlns:a16="http://schemas.microsoft.com/office/drawing/2014/main" id="{593D0ACB-71EB-1F2D-F2BC-8656D1EE90E8}"/>
              </a:ext>
            </a:extLst>
          </p:cNvPr>
          <p:cNvSpPr/>
          <p:nvPr/>
        </p:nvSpPr>
        <p:spPr>
          <a:xfrm>
            <a:off x="630000" y="2108200"/>
            <a:ext cx="5180250" cy="4058525"/>
          </a:xfrm>
          <a:prstGeom prst="rect">
            <a:avLst/>
          </a:prstGeom>
          <a:noFill/>
          <a:ln w="9525" cap="rnd" cmpd="sng" algn="ctr">
            <a:solidFill>
              <a:srgbClr val="9A9A9A"/>
            </a:solidFill>
            <a:prstDash val="sysDot"/>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牛舎内にローカル</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5G</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環境を構築し、</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4K</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カメラと伝送映像の</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AI</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解析等により、リアルタイム遠隔監視、獣医師の遠隔指導の実装を検証し、実装化の要件を満たして、実装に進めるか判断</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実装に向けて、導入による作業工数の削減割合を検証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技術的に実装での運用が可能かどうか、音声・音質の精度を検証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D36"/>
              </a:buClr>
              <a:buSzTx/>
              <a:buFont typeface="Trebuchet MS" panose="020B0603020202020204" pitchFamily="34" charset="0"/>
              <a:buChar char="•"/>
              <a:tabLst/>
              <a:defRPr/>
            </a:pP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実装後において、</a:t>
            </a:r>
            <a:r>
              <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24</a:t>
            </a:r>
            <a:r>
              <a:rPr kumimoji="1" lang="ja-JP" altLang="en-US"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時間の監視体制を確保するために、実施体制と各種機器の操作性を確認し、実運用が可能か検証</a:t>
            </a:r>
            <a:endParaRPr kumimoji="1" lang="en-US" altLang="ja-JP" sz="1400" b="0" i="0" u="none" strike="noStrike" kern="120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4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endParaRPr>
          </a:p>
        </p:txBody>
      </p:sp>
      <p:sp>
        <p:nvSpPr>
          <p:cNvPr id="21" name="Rectangle 43">
            <a:extLst>
              <a:ext uri="{FF2B5EF4-FFF2-40B4-BE49-F238E27FC236}">
                <a16:creationId xmlns:a16="http://schemas.microsoft.com/office/drawing/2014/main" id="{811839A9-B520-658D-3CCB-A4BA72A66F01}"/>
              </a:ext>
            </a:extLst>
          </p:cNvPr>
          <p:cNvSpPr/>
          <p:nvPr/>
        </p:nvSpPr>
        <p:spPr>
          <a:xfrm>
            <a:off x="5976320" y="2108200"/>
            <a:ext cx="5472732" cy="4058525"/>
          </a:xfrm>
          <a:prstGeom prst="rect">
            <a:avLst/>
          </a:prstGeom>
          <a:noFill/>
          <a:ln w="9525" cap="rnd" cmpd="sng" algn="ctr">
            <a:solidFill>
              <a:srgbClr val="9A9A9A"/>
            </a:solidFill>
            <a:prstDash val="sysDot"/>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実証フィールドが属している</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地域の大規模な酪農家への横展開を想定</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地域の類似ユーザへ普及を行った後、全国の酪農家に対しても実証した技術の展開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具体的に横展開が容易な要素としては、</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が共通な場合、実装した技術の採用ニーズが高いものと考えられる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実証では対象を乳用牛としているが、豚、馬など他の種類の家畜への技術の横展開についても可能性を検討</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実装した技術について、</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の要素は変えることなく、他の種類の家畜について応用することで、</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のニーズが見込まれる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a:extLst>
              <a:ext uri="{FF2B5EF4-FFF2-40B4-BE49-F238E27FC236}">
                <a16:creationId xmlns:a16="http://schemas.microsoft.com/office/drawing/2014/main" id="{D9FE8D64-4747-659C-8098-78B4FD3D16E6}"/>
              </a:ext>
            </a:extLst>
          </p:cNvPr>
          <p:cNvSpPr/>
          <p:nvPr/>
        </p:nvSpPr>
        <p:spPr>
          <a:xfrm>
            <a:off x="630000" y="1712859"/>
            <a:ext cx="5180250"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実装</a:t>
            </a:r>
            <a:endParaRPr kumimoji="1" lang="en-US" altLang="zh-TW" sz="18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8" name="正方形/長方形 17">
            <a:extLst>
              <a:ext uri="{FF2B5EF4-FFF2-40B4-BE49-F238E27FC236}">
                <a16:creationId xmlns:a16="http://schemas.microsoft.com/office/drawing/2014/main" id="{45E73403-A8AB-CFB7-7043-1D919AD9CB06}"/>
              </a:ext>
            </a:extLst>
          </p:cNvPr>
          <p:cNvSpPr/>
          <p:nvPr/>
        </p:nvSpPr>
        <p:spPr>
          <a:xfrm>
            <a:off x="5976318" y="1712859"/>
            <a:ext cx="5472732" cy="328319"/>
          </a:xfrm>
          <a:prstGeom prst="rect">
            <a:avLst/>
          </a:prstGeom>
          <a:noFill/>
          <a:ln w="19050" cap="rnd" cmpd="sng" algn="ctr">
            <a:solidFill>
              <a:srgbClr val="FF8D3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a:t>
            </a:r>
          </a:p>
        </p:txBody>
      </p:sp>
      <p:sp>
        <p:nvSpPr>
          <p:cNvPr id="32" name="Rectangle 40">
            <a:extLst>
              <a:ext uri="{FF2B5EF4-FFF2-40B4-BE49-F238E27FC236}">
                <a16:creationId xmlns:a16="http://schemas.microsoft.com/office/drawing/2014/main" id="{A361C8B8-BF10-2560-3193-5A364C634A8C}"/>
              </a:ext>
            </a:extLst>
          </p:cNvPr>
          <p:cNvSpPr/>
          <p:nvPr/>
        </p:nvSpPr>
        <p:spPr>
          <a:xfrm>
            <a:off x="7296150" y="23301"/>
            <a:ext cx="4895850" cy="1284761"/>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横展開に向けた具体的な計画を記載すること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「目指す姿に向けたステップと実証の位置づけ」の実装・</a:t>
            </a:r>
            <a:b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横展開のステップと整合させ、具体的な内容をしめすこと。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実施主体が民間企業の場合、横展開のスケジュールは必ず記載ください</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テキスト ボックス 42">
            <a:extLst>
              <a:ext uri="{FF2B5EF4-FFF2-40B4-BE49-F238E27FC236}">
                <a16:creationId xmlns:a16="http://schemas.microsoft.com/office/drawing/2014/main" id="{AD2EB0AD-C798-894A-87F9-4586BA9A670E}"/>
              </a:ext>
            </a:extLst>
          </p:cNvPr>
          <p:cNvSpPr txBox="1"/>
          <p:nvPr/>
        </p:nvSpPr>
        <p:spPr>
          <a:xfrm>
            <a:off x="546426" y="364742"/>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4" name="タイトル 3">
            <a:extLst>
              <a:ext uri="{FF2B5EF4-FFF2-40B4-BE49-F238E27FC236}">
                <a16:creationId xmlns:a16="http://schemas.microsoft.com/office/drawing/2014/main" id="{718D5CE3-BB17-83B9-CCBE-3EA4DA3FC16F}"/>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展開計画</a:t>
            </a:r>
            <a:r>
              <a:rPr kumimoji="1" lang="en-US" altLang="ja-JP" dirty="0">
                <a:solidFill>
                  <a:srgbClr val="FE9341"/>
                </a:solidFill>
                <a:latin typeface="Trebuchet MS" panose="020B0603020202020204" pitchFamily="34" charset="0"/>
                <a:ea typeface="Meiryo UI" panose="020B0604030504040204" pitchFamily="50" charset="-128"/>
              </a:rPr>
              <a:t>/</a:t>
            </a:r>
            <a:r>
              <a:rPr kumimoji="1" lang="ja-JP" altLang="en-US" dirty="0">
                <a:solidFill>
                  <a:srgbClr val="FE9341"/>
                </a:solidFill>
                <a:latin typeface="Trebuchet MS" panose="020B0603020202020204" pitchFamily="34" charset="0"/>
                <a:ea typeface="Meiryo UI" panose="020B0604030504040204" pitchFamily="50" charset="-128"/>
              </a:rPr>
              <a:t>スケジュール</a:t>
            </a:r>
            <a:br>
              <a:rPr kumimoji="1" lang="en-US" altLang="ja-JP" dirty="0">
                <a:solidFill>
                  <a:srgbClr val="FE9341"/>
                </a:solidFill>
                <a:latin typeface="Trebuchet MS" panose="020B0603020202020204" pitchFamily="34" charset="0"/>
                <a:ea typeface="Meiryo UI" panose="020B0604030504040204" pitchFamily="50" charset="-128"/>
              </a:rPr>
            </a:br>
            <a:r>
              <a:rPr kumimoji="1" lang="en-US" altLang="ja-JP" sz="1600" dirty="0">
                <a:solidFill>
                  <a:srgbClr val="575757"/>
                </a:solidFill>
                <a:latin typeface="Trebuchet MS" panose="020B0603020202020204" pitchFamily="34" charset="0"/>
                <a:ea typeface="Meiryo UI" panose="020B0604030504040204" pitchFamily="50" charset="-128"/>
              </a:rPr>
              <a:t>a.</a:t>
            </a:r>
            <a:r>
              <a:rPr kumimoji="1" lang="ja-JP" altLang="en-US" sz="1600" dirty="0">
                <a:solidFill>
                  <a:srgbClr val="575757"/>
                </a:solidFill>
                <a:latin typeface="Trebuchet MS" panose="020B0603020202020204" pitchFamily="34" charset="0"/>
                <a:ea typeface="Meiryo UI" panose="020B0604030504040204" pitchFamily="50" charset="-128"/>
              </a:rPr>
              <a:t>実装・横展開に向けた具体的計画</a:t>
            </a:r>
            <a:endParaRPr kumimoji="1" lang="en-US" altLang="ja-JP" dirty="0">
              <a:solidFill>
                <a:srgbClr val="575757"/>
              </a:solidFill>
              <a:latin typeface="Trebuchet MS" panose="020B0603020202020204" pitchFamily="34" charset="0"/>
              <a:ea typeface="Meiryo UI" panose="020B0604030504040204" pitchFamily="50" charset="-128"/>
            </a:endParaRPr>
          </a:p>
        </p:txBody>
      </p:sp>
      <p:sp>
        <p:nvSpPr>
          <p:cNvPr id="8" name="Oval 7">
            <a:extLst>
              <a:ext uri="{FF2B5EF4-FFF2-40B4-BE49-F238E27FC236}">
                <a16:creationId xmlns:a16="http://schemas.microsoft.com/office/drawing/2014/main" id="{7EEFB9DF-A7BD-169C-3F69-F5023891678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9" name="ValueChainStarter">
            <a:extLst>
              <a:ext uri="{FF2B5EF4-FFF2-40B4-BE49-F238E27FC236}">
                <a16:creationId xmlns:a16="http://schemas.microsoft.com/office/drawing/2014/main" id="{B5E50EBC-3D4C-FB19-2802-DAB9CD686620}"/>
              </a:ext>
            </a:extLst>
          </p:cNvPr>
          <p:cNvSpPr>
            <a:spLocks noChangeArrowheads="1"/>
          </p:cNvSpPr>
          <p:nvPr>
            <p:custDataLst>
              <p:tags r:id="rId3"/>
            </p:custDataLst>
          </p:nvPr>
        </p:nvSpPr>
        <p:spPr bwMode="gray">
          <a:xfrm>
            <a:off x="630000" y="1308062"/>
            <a:ext cx="5346320" cy="328319"/>
          </a:xfrm>
          <a:prstGeom prst="homePlate">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a:t>
            </a:r>
          </a:p>
        </p:txBody>
      </p:sp>
      <p:sp>
        <p:nvSpPr>
          <p:cNvPr id="22" name="ValueChainHeader">
            <a:extLst>
              <a:ext uri="{FF2B5EF4-FFF2-40B4-BE49-F238E27FC236}">
                <a16:creationId xmlns:a16="http://schemas.microsoft.com/office/drawing/2014/main" id="{01ABCF23-A4E4-7BE7-E0E0-A6C7D616B82A}"/>
              </a:ext>
            </a:extLst>
          </p:cNvPr>
          <p:cNvSpPr>
            <a:spLocks noChangeArrowheads="1"/>
          </p:cNvSpPr>
          <p:nvPr>
            <p:custDataLst>
              <p:tags r:id="rId4"/>
            </p:custDataLst>
          </p:nvPr>
        </p:nvSpPr>
        <p:spPr bwMode="gray">
          <a:xfrm>
            <a:off x="5915171" y="1308062"/>
            <a:ext cx="5648179" cy="328319"/>
          </a:xfrm>
          <a:prstGeom prst="chevron">
            <a:avLst>
              <a:gd name="adj" fmla="val 35213"/>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202X~202X</a:t>
            </a:r>
          </a:p>
        </p:txBody>
      </p:sp>
      <p:sp>
        <p:nvSpPr>
          <p:cNvPr id="2" name="Rectangle 2">
            <a:extLst>
              <a:ext uri="{FF2B5EF4-FFF2-40B4-BE49-F238E27FC236}">
                <a16:creationId xmlns:a16="http://schemas.microsoft.com/office/drawing/2014/main" id="{4D0D9CD2-CCE0-286B-A36F-13844F0EF15A}"/>
              </a:ext>
            </a:extLst>
          </p:cNvPr>
          <p:cNvSpPr/>
          <p:nvPr/>
        </p:nvSpPr>
        <p:spPr>
          <a:xfrm>
            <a:off x="3036080" y="1051106"/>
            <a:ext cx="3175711" cy="306910"/>
          </a:xfrm>
          <a:prstGeom prst="wedgeRectCallout">
            <a:avLst>
              <a:gd name="adj1" fmla="val -27198"/>
              <a:gd name="adj2" fmla="val 81317"/>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スケジュールの年度を記載すること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 name="Rectangle 217">
            <a:extLst>
              <a:ext uri="{FF2B5EF4-FFF2-40B4-BE49-F238E27FC236}">
                <a16:creationId xmlns:a16="http://schemas.microsoft.com/office/drawing/2014/main" id="{2B25CC49-4884-5AE5-0916-730C10B01BD5}"/>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Rectangle 2">
            <a:extLst>
              <a:ext uri="{FF2B5EF4-FFF2-40B4-BE49-F238E27FC236}">
                <a16:creationId xmlns:a16="http://schemas.microsoft.com/office/drawing/2014/main" id="{46512CD4-EFE1-0B75-6F16-85561DC6E13C}"/>
              </a:ext>
            </a:extLst>
          </p:cNvPr>
          <p:cNvSpPr/>
          <p:nvPr/>
        </p:nvSpPr>
        <p:spPr>
          <a:xfrm>
            <a:off x="630000" y="5433539"/>
            <a:ext cx="7678517" cy="733186"/>
          </a:xfrm>
          <a:prstGeom prst="rect">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実装先・展開先の対象者と本ソリューション実装に対する確度が分かる声を記載ください</a:t>
            </a:r>
          </a:p>
        </p:txBody>
      </p:sp>
    </p:spTree>
    <p:extLst>
      <p:ext uri="{BB962C8B-B14F-4D97-AF65-F5344CB8AC3E}">
        <p14:creationId xmlns:p14="http://schemas.microsoft.com/office/powerpoint/2010/main" val="1985542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690992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755"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タイトル 1">
            <a:extLst>
              <a:ext uri="{FF2B5EF4-FFF2-40B4-BE49-F238E27FC236}">
                <a16:creationId xmlns:a16="http://schemas.microsoft.com/office/drawing/2014/main" id="{C64F97BA-2A35-9CD1-749A-350116E1ACB8}"/>
              </a:ext>
            </a:extLst>
          </p:cNvPr>
          <p:cNvSpPr>
            <a:spLocks noGrp="1"/>
          </p:cNvSpPr>
          <p:nvPr>
            <p:ph type="title"/>
          </p:nvPr>
        </p:nvSpPr>
        <p:spPr>
          <a:xfrm>
            <a:off x="630000" y="622800"/>
            <a:ext cx="10933350" cy="553998"/>
          </a:xfrm>
        </p:spPr>
        <p:txBody>
          <a:bodyPr vert="horz"/>
          <a:lstStyle/>
          <a:p>
            <a:pPr>
              <a:tabLst>
                <a:tab pos="355600" algn="l"/>
              </a:tabLst>
            </a:pPr>
            <a:r>
              <a:rPr kumimoji="1" lang="en-US" altLang="ja-JP" sz="1600" dirty="0">
                <a:solidFill>
                  <a:srgbClr val="575757"/>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横展開計画・スケジュール</a:t>
            </a:r>
            <a:br>
              <a:rPr kumimoji="1" lang="en-US" altLang="ja-JP" sz="1600" dirty="0">
                <a:solidFill>
                  <a:srgbClr val="575757"/>
                </a:solidFill>
                <a:latin typeface="Trebuchet MS" panose="020B0603020202020204" pitchFamily="34" charset="0"/>
                <a:ea typeface="Meiryo UI" panose="020B0604030504040204" pitchFamily="50" charset="-128"/>
              </a:rPr>
            </a:br>
            <a:r>
              <a:rPr kumimoji="1" lang="en-US" altLang="ja-JP" sz="1600" dirty="0">
                <a:solidFill>
                  <a:srgbClr val="575757"/>
                </a:solidFill>
                <a:latin typeface="Trebuchet MS" panose="020B0603020202020204" pitchFamily="34" charset="0"/>
                <a:ea typeface="Meiryo UI" panose="020B0604030504040204" pitchFamily="50" charset="-128"/>
              </a:rPr>
              <a:t>b.</a:t>
            </a:r>
            <a:r>
              <a:rPr kumimoji="1" lang="ja-JP" altLang="en-US" sz="1600" dirty="0">
                <a:solidFill>
                  <a:srgbClr val="575757"/>
                </a:solidFill>
                <a:latin typeface="Trebuchet MS" panose="020B0603020202020204" pitchFamily="34" charset="0"/>
                <a:ea typeface="Meiryo UI" panose="020B0604030504040204" pitchFamily="50" charset="-128"/>
              </a:rPr>
              <a:t>横展開の体制</a:t>
            </a:r>
            <a:endParaRPr kumimoji="1" lang="en-US" sz="1600" dirty="0">
              <a:solidFill>
                <a:srgbClr val="575757"/>
              </a:solidFill>
              <a:latin typeface="Trebuchet MS" panose="020B0603020202020204" pitchFamily="34" charset="0"/>
              <a:ea typeface="Meiryo UI" panose="020B0604030504040204" pitchFamily="50" charset="-128"/>
            </a:endParaRPr>
          </a:p>
        </p:txBody>
      </p:sp>
      <p:sp>
        <p:nvSpPr>
          <p:cNvPr id="5" name="Rectangle 4">
            <a:extLst>
              <a:ext uri="{FF2B5EF4-FFF2-40B4-BE49-F238E27FC236}">
                <a16:creationId xmlns:a16="http://schemas.microsoft.com/office/drawing/2014/main" id="{E25E52FE-00B7-B8AF-16B3-1BA588D865AA}"/>
              </a:ext>
            </a:extLst>
          </p:cNvPr>
          <p:cNvSpPr/>
          <p:nvPr/>
        </p:nvSpPr>
        <p:spPr>
          <a:xfrm>
            <a:off x="7276011" y="-5574"/>
            <a:ext cx="4915989" cy="557127"/>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600" kern="0" dirty="0">
                <a:solidFill>
                  <a:srgbClr val="575757"/>
                </a:solidFill>
                <a:latin typeface="Trebuchet MS" panose="020B0603020202020204" pitchFamily="34" charset="0"/>
                <a:ea typeface="Meiryo UI" panose="020B0604030504040204" pitchFamily="50" charset="-128"/>
              </a:rPr>
              <a:t>横展開</a:t>
            </a: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時における各団体の役割と必要リソースを記載</a:t>
            </a:r>
            <a:br>
              <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すること</a:t>
            </a:r>
            <a:endParaRPr kumimoji="1" lang="en-US" altLang="ja-JP" sz="16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テキスト ボックス 42">
            <a:extLst>
              <a:ext uri="{FF2B5EF4-FFF2-40B4-BE49-F238E27FC236}">
                <a16:creationId xmlns:a16="http://schemas.microsoft.com/office/drawing/2014/main" id="{8CF1CE5F-40BC-C793-A982-2E46D16C17F6}"/>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8" name="Oval 7">
            <a:extLst>
              <a:ext uri="{FF2B5EF4-FFF2-40B4-BE49-F238E27FC236}">
                <a16:creationId xmlns:a16="http://schemas.microsoft.com/office/drawing/2014/main" id="{916A450E-F698-8AD7-C2C5-9E93FE46D8B7}"/>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cxnSp>
        <p:nvCxnSpPr>
          <p:cNvPr id="16" name="Straight Connector 195">
            <a:extLst>
              <a:ext uri="{FF2B5EF4-FFF2-40B4-BE49-F238E27FC236}">
                <a16:creationId xmlns:a16="http://schemas.microsoft.com/office/drawing/2014/main" id="{98A29D11-8753-0A0E-303F-3121F08C0D79}"/>
              </a:ext>
            </a:extLst>
          </p:cNvPr>
          <p:cNvCxnSpPr>
            <a:cxnSpLocks/>
          </p:cNvCxnSpPr>
          <p:nvPr/>
        </p:nvCxnSpPr>
        <p:spPr>
          <a:xfrm>
            <a:off x="4926809" y="2449482"/>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Straight Connector 195">
            <a:extLst>
              <a:ext uri="{FF2B5EF4-FFF2-40B4-BE49-F238E27FC236}">
                <a16:creationId xmlns:a16="http://schemas.microsoft.com/office/drawing/2014/main" id="{B6A3E316-190E-A88C-3730-1644CE00303F}"/>
              </a:ext>
            </a:extLst>
          </p:cNvPr>
          <p:cNvCxnSpPr>
            <a:cxnSpLocks/>
          </p:cNvCxnSpPr>
          <p:nvPr/>
        </p:nvCxnSpPr>
        <p:spPr>
          <a:xfrm>
            <a:off x="4926809" y="3246576"/>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95">
            <a:extLst>
              <a:ext uri="{FF2B5EF4-FFF2-40B4-BE49-F238E27FC236}">
                <a16:creationId xmlns:a16="http://schemas.microsoft.com/office/drawing/2014/main" id="{C4095AB4-3BB3-19F0-77DA-A2C46E18AFE4}"/>
              </a:ext>
            </a:extLst>
          </p:cNvPr>
          <p:cNvCxnSpPr>
            <a:cxnSpLocks/>
          </p:cNvCxnSpPr>
          <p:nvPr/>
        </p:nvCxnSpPr>
        <p:spPr>
          <a:xfrm>
            <a:off x="4926809" y="4043670"/>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95">
            <a:extLst>
              <a:ext uri="{FF2B5EF4-FFF2-40B4-BE49-F238E27FC236}">
                <a16:creationId xmlns:a16="http://schemas.microsoft.com/office/drawing/2014/main" id="{D01F91CF-38E0-C05B-876E-8C24C56E1E05}"/>
              </a:ext>
            </a:extLst>
          </p:cNvPr>
          <p:cNvCxnSpPr>
            <a:cxnSpLocks/>
          </p:cNvCxnSpPr>
          <p:nvPr/>
        </p:nvCxnSpPr>
        <p:spPr>
          <a:xfrm>
            <a:off x="4926809" y="4840764"/>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BCA24EE4-38BA-4A14-A5F7-AC1E31DBF209}"/>
              </a:ext>
            </a:extLst>
          </p:cNvPr>
          <p:cNvSpPr/>
          <p:nvPr/>
        </p:nvSpPr>
        <p:spPr>
          <a:xfrm>
            <a:off x="630000" y="1724638"/>
            <a:ext cx="3968818" cy="46380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0" name="Oval 20">
            <a:extLst>
              <a:ext uri="{FF2B5EF4-FFF2-40B4-BE49-F238E27FC236}">
                <a16:creationId xmlns:a16="http://schemas.microsoft.com/office/drawing/2014/main" id="{3F2D6AEF-E125-6025-9BEB-C753C72E6B39}"/>
              </a:ext>
            </a:extLst>
          </p:cNvPr>
          <p:cNvSpPr>
            <a:spLocks noChangeArrowheads="1"/>
          </p:cNvSpPr>
          <p:nvPr/>
        </p:nvSpPr>
        <p:spPr bwMode="auto">
          <a:xfrm>
            <a:off x="4926809" y="1724638"/>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41" name="Oval 20">
            <a:extLst>
              <a:ext uri="{FF2B5EF4-FFF2-40B4-BE49-F238E27FC236}">
                <a16:creationId xmlns:a16="http://schemas.microsoft.com/office/drawing/2014/main" id="{5AF73B82-F409-3552-6C2C-E54A0C5AC849}"/>
              </a:ext>
            </a:extLst>
          </p:cNvPr>
          <p:cNvSpPr>
            <a:spLocks noChangeArrowheads="1"/>
          </p:cNvSpPr>
          <p:nvPr/>
        </p:nvSpPr>
        <p:spPr bwMode="auto">
          <a:xfrm>
            <a:off x="4926809" y="2521732"/>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42" name="Oval 20">
            <a:extLst>
              <a:ext uri="{FF2B5EF4-FFF2-40B4-BE49-F238E27FC236}">
                <a16:creationId xmlns:a16="http://schemas.microsoft.com/office/drawing/2014/main" id="{692C3106-8AB7-FCEB-3CB5-64A6C9989D91}"/>
              </a:ext>
            </a:extLst>
          </p:cNvPr>
          <p:cNvSpPr>
            <a:spLocks noChangeArrowheads="1"/>
          </p:cNvSpPr>
          <p:nvPr/>
        </p:nvSpPr>
        <p:spPr bwMode="auto">
          <a:xfrm>
            <a:off x="4926809" y="3318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47" name="Oval 20">
            <a:extLst>
              <a:ext uri="{FF2B5EF4-FFF2-40B4-BE49-F238E27FC236}">
                <a16:creationId xmlns:a16="http://schemas.microsoft.com/office/drawing/2014/main" id="{9776936A-EAAB-F67E-0B99-9A61ACF9184A}"/>
              </a:ext>
            </a:extLst>
          </p:cNvPr>
          <p:cNvSpPr>
            <a:spLocks noChangeArrowheads="1"/>
          </p:cNvSpPr>
          <p:nvPr/>
        </p:nvSpPr>
        <p:spPr bwMode="auto">
          <a:xfrm>
            <a:off x="4926809" y="4115920"/>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48" name="Oval 20">
            <a:extLst>
              <a:ext uri="{FF2B5EF4-FFF2-40B4-BE49-F238E27FC236}">
                <a16:creationId xmlns:a16="http://schemas.microsoft.com/office/drawing/2014/main" id="{33CEC4EC-E82B-12D4-184D-D31DFD40D123}"/>
              </a:ext>
            </a:extLst>
          </p:cNvPr>
          <p:cNvSpPr>
            <a:spLocks noChangeArrowheads="1"/>
          </p:cNvSpPr>
          <p:nvPr/>
        </p:nvSpPr>
        <p:spPr bwMode="auto">
          <a:xfrm>
            <a:off x="4926809" y="4913014"/>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sp>
        <p:nvSpPr>
          <p:cNvPr id="75" name="Rectangle 45">
            <a:extLst>
              <a:ext uri="{FF2B5EF4-FFF2-40B4-BE49-F238E27FC236}">
                <a16:creationId xmlns:a16="http://schemas.microsoft.com/office/drawing/2014/main" id="{27686E30-8323-737E-0685-AEFEF3966B45}"/>
              </a:ext>
            </a:extLst>
          </p:cNvPr>
          <p:cNvSpPr/>
          <p:nvPr/>
        </p:nvSpPr>
        <p:spPr>
          <a:xfrm>
            <a:off x="597838" y="1312751"/>
            <a:ext cx="396881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実施体制図</a:t>
            </a:r>
          </a:p>
        </p:txBody>
      </p:sp>
      <p:sp>
        <p:nvSpPr>
          <p:cNvPr id="79" name="Rectangle 45">
            <a:extLst>
              <a:ext uri="{FF2B5EF4-FFF2-40B4-BE49-F238E27FC236}">
                <a16:creationId xmlns:a16="http://schemas.microsoft.com/office/drawing/2014/main" id="{3D59524C-2DE3-937F-BD16-ECEB43A51177}"/>
              </a:ext>
            </a:extLst>
          </p:cNvPr>
          <p:cNvSpPr/>
          <p:nvPr/>
        </p:nvSpPr>
        <p:spPr>
          <a:xfrm>
            <a:off x="4926809"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団体名</a:t>
            </a:r>
          </a:p>
        </p:txBody>
      </p:sp>
      <p:sp>
        <p:nvSpPr>
          <p:cNvPr id="85" name="Rectangle 45">
            <a:extLst>
              <a:ext uri="{FF2B5EF4-FFF2-40B4-BE49-F238E27FC236}">
                <a16:creationId xmlns:a16="http://schemas.microsoft.com/office/drawing/2014/main" id="{37C03514-A6F6-79AD-FD23-EE5B7247CD1D}"/>
              </a:ext>
            </a:extLst>
          </p:cNvPr>
          <p:cNvSpPr/>
          <p:nvPr/>
        </p:nvSpPr>
        <p:spPr>
          <a:xfrm>
            <a:off x="9964993" y="1312751"/>
            <a:ext cx="1598357"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リソース</a:t>
            </a:r>
          </a:p>
        </p:txBody>
      </p:sp>
      <p:sp>
        <p:nvSpPr>
          <p:cNvPr id="10" name="Rectangle 9">
            <a:extLst>
              <a:ext uri="{FF2B5EF4-FFF2-40B4-BE49-F238E27FC236}">
                <a16:creationId xmlns:a16="http://schemas.microsoft.com/office/drawing/2014/main" id="{0AEABD73-BCC1-F337-1516-E432D276F253}"/>
              </a:ext>
            </a:extLst>
          </p:cNvPr>
          <p:cNvSpPr/>
          <p:nvPr/>
        </p:nvSpPr>
        <p:spPr>
          <a:xfrm>
            <a:off x="4926810" y="1724638"/>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3" name="Rectangle 12">
            <a:extLst>
              <a:ext uri="{FF2B5EF4-FFF2-40B4-BE49-F238E27FC236}">
                <a16:creationId xmlns:a16="http://schemas.microsoft.com/office/drawing/2014/main" id="{C53445E0-A3D3-32B3-8108-CD3D5181C781}"/>
              </a:ext>
            </a:extLst>
          </p:cNvPr>
          <p:cNvSpPr/>
          <p:nvPr/>
        </p:nvSpPr>
        <p:spPr>
          <a:xfrm>
            <a:off x="9964993" y="1724638"/>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2</a:t>
            </a: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名</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0" name="Rectangle 19">
            <a:extLst>
              <a:ext uri="{FF2B5EF4-FFF2-40B4-BE49-F238E27FC236}">
                <a16:creationId xmlns:a16="http://schemas.microsoft.com/office/drawing/2014/main" id="{81D12DC4-202B-C6FB-867D-0C0A2437F3B9}"/>
              </a:ext>
            </a:extLst>
          </p:cNvPr>
          <p:cNvSpPr/>
          <p:nvPr/>
        </p:nvSpPr>
        <p:spPr>
          <a:xfrm>
            <a:off x="4926810" y="2521732"/>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3" name="Rectangle 22">
            <a:extLst>
              <a:ext uri="{FF2B5EF4-FFF2-40B4-BE49-F238E27FC236}">
                <a16:creationId xmlns:a16="http://schemas.microsoft.com/office/drawing/2014/main" id="{9C004B5D-22DD-DACD-4403-D4D444CD5760}"/>
              </a:ext>
            </a:extLst>
          </p:cNvPr>
          <p:cNvSpPr/>
          <p:nvPr/>
        </p:nvSpPr>
        <p:spPr>
          <a:xfrm>
            <a:off x="9964993" y="2521732"/>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4" name="Rectangle 23">
            <a:extLst>
              <a:ext uri="{FF2B5EF4-FFF2-40B4-BE49-F238E27FC236}">
                <a16:creationId xmlns:a16="http://schemas.microsoft.com/office/drawing/2014/main" id="{B03C1498-57FB-CAFF-77EE-C8E92BCD2AEE}"/>
              </a:ext>
            </a:extLst>
          </p:cNvPr>
          <p:cNvSpPr/>
          <p:nvPr/>
        </p:nvSpPr>
        <p:spPr>
          <a:xfrm>
            <a:off x="4926810" y="3318826"/>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7" name="Rectangle 26">
            <a:extLst>
              <a:ext uri="{FF2B5EF4-FFF2-40B4-BE49-F238E27FC236}">
                <a16:creationId xmlns:a16="http://schemas.microsoft.com/office/drawing/2014/main" id="{9A3E5F23-5AFD-6190-C06C-BD7D2E4C3223}"/>
              </a:ext>
            </a:extLst>
          </p:cNvPr>
          <p:cNvSpPr/>
          <p:nvPr/>
        </p:nvSpPr>
        <p:spPr>
          <a:xfrm>
            <a:off x="9964993" y="3318826"/>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8" name="Rectangle 27">
            <a:extLst>
              <a:ext uri="{FF2B5EF4-FFF2-40B4-BE49-F238E27FC236}">
                <a16:creationId xmlns:a16="http://schemas.microsoft.com/office/drawing/2014/main" id="{466ACA53-8A2A-C64C-2F19-B1576EE0C967}"/>
              </a:ext>
            </a:extLst>
          </p:cNvPr>
          <p:cNvSpPr/>
          <p:nvPr/>
        </p:nvSpPr>
        <p:spPr>
          <a:xfrm>
            <a:off x="4926810" y="4115920"/>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3" name="Rectangle 32">
            <a:extLst>
              <a:ext uri="{FF2B5EF4-FFF2-40B4-BE49-F238E27FC236}">
                <a16:creationId xmlns:a16="http://schemas.microsoft.com/office/drawing/2014/main" id="{AA09C9C1-D68C-48B7-B35A-402F1C38AA23}"/>
              </a:ext>
            </a:extLst>
          </p:cNvPr>
          <p:cNvSpPr/>
          <p:nvPr/>
        </p:nvSpPr>
        <p:spPr>
          <a:xfrm>
            <a:off x="9964993" y="4115920"/>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5" name="Rectangle 34">
            <a:extLst>
              <a:ext uri="{FF2B5EF4-FFF2-40B4-BE49-F238E27FC236}">
                <a16:creationId xmlns:a16="http://schemas.microsoft.com/office/drawing/2014/main" id="{FD08A6B6-FE13-9953-F4EA-105B42E01642}"/>
              </a:ext>
            </a:extLst>
          </p:cNvPr>
          <p:cNvSpPr/>
          <p:nvPr/>
        </p:nvSpPr>
        <p:spPr>
          <a:xfrm>
            <a:off x="4926810" y="4913014"/>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38" name="Rectangle 37">
            <a:extLst>
              <a:ext uri="{FF2B5EF4-FFF2-40B4-BE49-F238E27FC236}">
                <a16:creationId xmlns:a16="http://schemas.microsoft.com/office/drawing/2014/main" id="{3EA0D73D-CECA-6EE0-BF2B-F736851BE142}"/>
              </a:ext>
            </a:extLst>
          </p:cNvPr>
          <p:cNvSpPr/>
          <p:nvPr/>
        </p:nvSpPr>
        <p:spPr>
          <a:xfrm>
            <a:off x="9964993" y="4913014"/>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9" name="Rectangle 88">
            <a:extLst>
              <a:ext uri="{FF2B5EF4-FFF2-40B4-BE49-F238E27FC236}">
                <a16:creationId xmlns:a16="http://schemas.microsoft.com/office/drawing/2014/main" id="{5F64080D-932E-15D4-4E49-F2187A94D8D6}"/>
              </a:ext>
            </a:extLst>
          </p:cNvPr>
          <p:cNvSpPr/>
          <p:nvPr/>
        </p:nvSpPr>
        <p:spPr>
          <a:xfrm>
            <a:off x="4926810" y="5710106"/>
            <a:ext cx="159835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80" name="Rectangle 79">
            <a:extLst>
              <a:ext uri="{FF2B5EF4-FFF2-40B4-BE49-F238E27FC236}">
                <a16:creationId xmlns:a16="http://schemas.microsoft.com/office/drawing/2014/main" id="{A936680A-0446-0571-8087-1D102CA4E6CC}"/>
              </a:ext>
            </a:extLst>
          </p:cNvPr>
          <p:cNvSpPr/>
          <p:nvPr/>
        </p:nvSpPr>
        <p:spPr>
          <a:xfrm>
            <a:off x="6610422" y="1312751"/>
            <a:ext cx="3269316" cy="288132"/>
          </a:xfrm>
          <a:prstGeom prst="rect">
            <a:avLst/>
          </a:prstGeom>
          <a:solidFill>
            <a:srgbClr val="FF822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FFFF"/>
                </a:solidFill>
                <a:effectLst/>
                <a:uLnTx/>
                <a:uFillTx/>
                <a:latin typeface="Trebuchet MS" panose="020B0603020202020204" pitchFamily="34" charset="0"/>
                <a:ea typeface="Meiryo UI" panose="020B0604030504040204" pitchFamily="50" charset="-128"/>
                <a:cs typeface="+mn-cs"/>
              </a:rPr>
              <a:t>役割</a:t>
            </a:r>
          </a:p>
        </p:txBody>
      </p:sp>
      <p:sp>
        <p:nvSpPr>
          <p:cNvPr id="11" name="Rectangle 10">
            <a:extLst>
              <a:ext uri="{FF2B5EF4-FFF2-40B4-BE49-F238E27FC236}">
                <a16:creationId xmlns:a16="http://schemas.microsoft.com/office/drawing/2014/main" id="{9F28D00B-588C-B6B3-8057-D4E1087EA1E8}"/>
              </a:ext>
            </a:extLst>
          </p:cNvPr>
          <p:cNvSpPr/>
          <p:nvPr/>
        </p:nvSpPr>
        <p:spPr>
          <a:xfrm>
            <a:off x="6610422" y="1724638"/>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プロジェクトの全体管理</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1" name="Rectangle 20">
            <a:extLst>
              <a:ext uri="{FF2B5EF4-FFF2-40B4-BE49-F238E27FC236}">
                <a16:creationId xmlns:a16="http://schemas.microsoft.com/office/drawing/2014/main" id="{47883F47-412C-E7BB-1C07-C7792A967731}"/>
              </a:ext>
            </a:extLst>
          </p:cNvPr>
          <p:cNvSpPr/>
          <p:nvPr/>
        </p:nvSpPr>
        <p:spPr>
          <a:xfrm>
            <a:off x="6610422" y="2521732"/>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rPr>
              <a:t>実装場所の提供、地域住民との合意形成</a:t>
            </a:r>
            <a:endParaRPr kumimoji="1" lang="en-US" altLang="ja-JP" sz="1400" b="0" i="0" u="none" strike="noStrike" kern="0" cap="none" spc="0" normalizeH="0" baseline="0" noProof="0" dirty="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5" name="Rectangle 24">
            <a:extLst>
              <a:ext uri="{FF2B5EF4-FFF2-40B4-BE49-F238E27FC236}">
                <a16:creationId xmlns:a16="http://schemas.microsoft.com/office/drawing/2014/main" id="{C64A184D-90DC-E488-86CA-47356802D935}"/>
              </a:ext>
            </a:extLst>
          </p:cNvPr>
          <p:cNvSpPr/>
          <p:nvPr/>
        </p:nvSpPr>
        <p:spPr>
          <a:xfrm>
            <a:off x="6610422" y="3318826"/>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ソリューション開発担当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9" name="Rectangle 28">
            <a:extLst>
              <a:ext uri="{FF2B5EF4-FFF2-40B4-BE49-F238E27FC236}">
                <a16:creationId xmlns:a16="http://schemas.microsoft.com/office/drawing/2014/main" id="{32820CE5-9FDF-B8D3-B923-D5B7C7883760}"/>
              </a:ext>
            </a:extLst>
          </p:cNvPr>
          <p:cNvSpPr/>
          <p:nvPr/>
        </p:nvSpPr>
        <p:spPr>
          <a:xfrm>
            <a:off x="6610422" y="4115920"/>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通信インフラ担当</a:t>
            </a:r>
            <a:endPar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36" name="Rectangle 35">
            <a:extLst>
              <a:ext uri="{FF2B5EF4-FFF2-40B4-BE49-F238E27FC236}">
                <a16:creationId xmlns:a16="http://schemas.microsoft.com/office/drawing/2014/main" id="{0CE2A28F-576B-5C54-B49E-C0A121FCC8A3}"/>
              </a:ext>
            </a:extLst>
          </p:cNvPr>
          <p:cNvSpPr/>
          <p:nvPr/>
        </p:nvSpPr>
        <p:spPr>
          <a:xfrm>
            <a:off x="6610422" y="4913014"/>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p>
        </p:txBody>
      </p:sp>
      <p:sp>
        <p:nvSpPr>
          <p:cNvPr id="90" name="Rectangle 89">
            <a:extLst>
              <a:ext uri="{FF2B5EF4-FFF2-40B4-BE49-F238E27FC236}">
                <a16:creationId xmlns:a16="http://schemas.microsoft.com/office/drawing/2014/main" id="{FCB563CC-3273-2644-CA63-D6BC7A6C8123}"/>
              </a:ext>
            </a:extLst>
          </p:cNvPr>
          <p:cNvSpPr/>
          <p:nvPr/>
        </p:nvSpPr>
        <p:spPr>
          <a:xfrm>
            <a:off x="6610422" y="5710106"/>
            <a:ext cx="3269316"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p>
        </p:txBody>
      </p:sp>
      <p:sp>
        <p:nvSpPr>
          <p:cNvPr id="94" name="Rectangle 93">
            <a:extLst>
              <a:ext uri="{FF2B5EF4-FFF2-40B4-BE49-F238E27FC236}">
                <a16:creationId xmlns:a16="http://schemas.microsoft.com/office/drawing/2014/main" id="{E58D51A4-5C50-2649-DDCB-55C1855B8A87}"/>
              </a:ext>
            </a:extLst>
          </p:cNvPr>
          <p:cNvSpPr/>
          <p:nvPr/>
        </p:nvSpPr>
        <p:spPr>
          <a:xfrm>
            <a:off x="9964993" y="5710106"/>
            <a:ext cx="1598357" cy="652594"/>
          </a:xfrm>
          <a:prstGeom prst="rect">
            <a:avLst/>
          </a:prstGeom>
          <a:no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cxnSp>
        <p:nvCxnSpPr>
          <p:cNvPr id="103" name="Straight Connector 195">
            <a:extLst>
              <a:ext uri="{FF2B5EF4-FFF2-40B4-BE49-F238E27FC236}">
                <a16:creationId xmlns:a16="http://schemas.microsoft.com/office/drawing/2014/main" id="{F1CF0742-D2A9-0259-E129-9CA2DA096A91}"/>
              </a:ext>
            </a:extLst>
          </p:cNvPr>
          <p:cNvCxnSpPr>
            <a:cxnSpLocks/>
          </p:cNvCxnSpPr>
          <p:nvPr/>
        </p:nvCxnSpPr>
        <p:spPr>
          <a:xfrm>
            <a:off x="4926809" y="5637858"/>
            <a:ext cx="6636541"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5" name="Oval 20">
            <a:extLst>
              <a:ext uri="{FF2B5EF4-FFF2-40B4-BE49-F238E27FC236}">
                <a16:creationId xmlns:a16="http://schemas.microsoft.com/office/drawing/2014/main" id="{EEF28F14-2D18-BB1C-3962-208027CABEE2}"/>
              </a:ext>
            </a:extLst>
          </p:cNvPr>
          <p:cNvSpPr>
            <a:spLocks noChangeArrowheads="1"/>
          </p:cNvSpPr>
          <p:nvPr/>
        </p:nvSpPr>
        <p:spPr bwMode="auto">
          <a:xfrm>
            <a:off x="4926810" y="5710107"/>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f</a:t>
            </a:r>
          </a:p>
        </p:txBody>
      </p:sp>
      <p:sp>
        <p:nvSpPr>
          <p:cNvPr id="2" name="Rectangle 2">
            <a:extLst>
              <a:ext uri="{FF2B5EF4-FFF2-40B4-BE49-F238E27FC236}">
                <a16:creationId xmlns:a16="http://schemas.microsoft.com/office/drawing/2014/main" id="{857E9AD7-7157-4CDA-B245-53B0B800D408}"/>
              </a:ext>
            </a:extLst>
          </p:cNvPr>
          <p:cNvSpPr/>
          <p:nvPr/>
        </p:nvSpPr>
        <p:spPr>
          <a:xfrm>
            <a:off x="710124" y="5544861"/>
            <a:ext cx="2664000" cy="458253"/>
          </a:xfrm>
          <a:prstGeom prst="wedgeRectCallout">
            <a:avLst>
              <a:gd name="adj1" fmla="val -27886"/>
              <a:gd name="adj2" fmla="val -8600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Ⅳ⑦</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の実証体制に加えて、必要な</a:t>
            </a:r>
            <a:b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社があれば、追加して記載すること</a:t>
            </a:r>
            <a:endPar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5" name="グループ化 14">
            <a:extLst>
              <a:ext uri="{FF2B5EF4-FFF2-40B4-BE49-F238E27FC236}">
                <a16:creationId xmlns:a16="http://schemas.microsoft.com/office/drawing/2014/main" id="{3A3D25B1-367E-D372-26FA-2018FDE7F4F1}"/>
              </a:ext>
            </a:extLst>
          </p:cNvPr>
          <p:cNvGrpSpPr/>
          <p:nvPr/>
        </p:nvGrpSpPr>
        <p:grpSpPr>
          <a:xfrm>
            <a:off x="712213" y="2385439"/>
            <a:ext cx="3740067" cy="3613195"/>
            <a:chOff x="744375" y="2385439"/>
            <a:chExt cx="3740067" cy="3613195"/>
          </a:xfrm>
        </p:grpSpPr>
        <p:grpSp>
          <p:nvGrpSpPr>
            <p:cNvPr id="110" name="Group 109">
              <a:extLst>
                <a:ext uri="{FF2B5EF4-FFF2-40B4-BE49-F238E27FC236}">
                  <a16:creationId xmlns:a16="http://schemas.microsoft.com/office/drawing/2014/main" id="{6CBD77B1-9291-D56B-4EB8-AE2E9859D5E5}"/>
                </a:ext>
              </a:extLst>
            </p:cNvPr>
            <p:cNvGrpSpPr/>
            <p:nvPr/>
          </p:nvGrpSpPr>
          <p:grpSpPr>
            <a:xfrm>
              <a:off x="744375" y="2385439"/>
              <a:ext cx="3740067" cy="3613195"/>
              <a:chOff x="744375" y="2749505"/>
              <a:chExt cx="3740067" cy="3613195"/>
            </a:xfrm>
          </p:grpSpPr>
          <p:sp>
            <p:nvSpPr>
              <p:cNvPr id="52" name="Rectangle 16">
                <a:extLst>
                  <a:ext uri="{FF2B5EF4-FFF2-40B4-BE49-F238E27FC236}">
                    <a16:creationId xmlns:a16="http://schemas.microsoft.com/office/drawing/2014/main" id="{200FF8DC-33CC-F1B0-40D8-BE7C44959C07}"/>
                  </a:ext>
                </a:extLst>
              </p:cNvPr>
              <p:cNvSpPr/>
              <p:nvPr/>
            </p:nvSpPr>
            <p:spPr>
              <a:xfrm>
                <a:off x="2173469" y="2800305"/>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5" name="Rectangle 17">
                <a:extLst>
                  <a:ext uri="{FF2B5EF4-FFF2-40B4-BE49-F238E27FC236}">
                    <a16:creationId xmlns:a16="http://schemas.microsoft.com/office/drawing/2014/main" id="{9D149723-60AB-DED6-C466-E93C6A3BF3C2}"/>
                  </a:ext>
                </a:extLst>
              </p:cNvPr>
              <p:cNvSpPr/>
              <p:nvPr/>
            </p:nvSpPr>
            <p:spPr>
              <a:xfrm>
                <a:off x="2173469"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6" name="Rectangle 19">
                <a:extLst>
                  <a:ext uri="{FF2B5EF4-FFF2-40B4-BE49-F238E27FC236}">
                    <a16:creationId xmlns:a16="http://schemas.microsoft.com/office/drawing/2014/main" id="{42066B69-630E-4AA8-27C8-6E26D689CBC2}"/>
                  </a:ext>
                </a:extLst>
              </p:cNvPr>
              <p:cNvSpPr/>
              <p:nvPr/>
            </p:nvSpPr>
            <p:spPr>
              <a:xfrm>
                <a:off x="814225"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7" name="Rectangle 20">
                <a:extLst>
                  <a:ext uri="{FF2B5EF4-FFF2-40B4-BE49-F238E27FC236}">
                    <a16:creationId xmlns:a16="http://schemas.microsoft.com/office/drawing/2014/main" id="{4E2A8A2C-19C6-FCF8-3B77-E7822338300D}"/>
                  </a:ext>
                </a:extLst>
              </p:cNvPr>
              <p:cNvSpPr/>
              <p:nvPr/>
            </p:nvSpPr>
            <p:spPr>
              <a:xfrm>
                <a:off x="3532713" y="3808502"/>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58" name="Rectangle 21">
                <a:extLst>
                  <a:ext uri="{FF2B5EF4-FFF2-40B4-BE49-F238E27FC236}">
                    <a16:creationId xmlns:a16="http://schemas.microsoft.com/office/drawing/2014/main" id="{2230682D-3D91-C58F-7E2F-44CB0A4EA75C}"/>
                  </a:ext>
                </a:extLst>
              </p:cNvPr>
              <p:cNvSpPr/>
              <p:nvPr/>
            </p:nvSpPr>
            <p:spPr>
              <a:xfrm>
                <a:off x="3532713" y="4816699"/>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cxnSp>
            <p:nvCxnSpPr>
              <p:cNvPr id="59" name="Straight Connector 23">
                <a:extLst>
                  <a:ext uri="{FF2B5EF4-FFF2-40B4-BE49-F238E27FC236}">
                    <a16:creationId xmlns:a16="http://schemas.microsoft.com/office/drawing/2014/main" id="{6934E443-B0B7-4979-FFFD-5FAA1F2A5B73}"/>
                  </a:ext>
                </a:extLst>
              </p:cNvPr>
              <p:cNvCxnSpPr>
                <a:cxnSpLocks/>
                <a:stCxn id="52" idx="2"/>
                <a:endCxn id="55" idx="0"/>
              </p:cNvCxnSpPr>
              <p:nvPr/>
            </p:nvCxnSpPr>
            <p:spPr>
              <a:xfrm>
                <a:off x="2649334" y="3338108"/>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60" name="Straight Connector 24">
                <a:extLst>
                  <a:ext uri="{FF2B5EF4-FFF2-40B4-BE49-F238E27FC236}">
                    <a16:creationId xmlns:a16="http://schemas.microsoft.com/office/drawing/2014/main" id="{8F54CE4B-3EC2-9E6D-B93A-A8EC18A47FF4}"/>
                  </a:ext>
                </a:extLst>
              </p:cNvPr>
              <p:cNvCxnSpPr>
                <a:cxnSpLocks/>
                <a:stCxn id="57" idx="2"/>
                <a:endCxn id="58" idx="0"/>
              </p:cNvCxnSpPr>
              <p:nvPr/>
            </p:nvCxnSpPr>
            <p:spPr>
              <a:xfrm>
                <a:off x="4008578" y="4346305"/>
                <a:ext cx="0" cy="47039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61" name="Straight Connector 30">
                <a:extLst>
                  <a:ext uri="{FF2B5EF4-FFF2-40B4-BE49-F238E27FC236}">
                    <a16:creationId xmlns:a16="http://schemas.microsoft.com/office/drawing/2014/main" id="{D53C53D4-E0FE-469D-1A75-A1BD32FD8257}"/>
                  </a:ext>
                </a:extLst>
              </p:cNvPr>
              <p:cNvCxnSpPr>
                <a:cxnSpLocks/>
                <a:stCxn id="56" idx="0"/>
                <a:endCxn id="52" idx="2"/>
              </p:cNvCxnSpPr>
              <p:nvPr/>
            </p:nvCxnSpPr>
            <p:spPr>
              <a:xfrm rot="5400000" flipH="1" flipV="1">
                <a:off x="1734515"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2" name="Oval 20">
                <a:extLst>
                  <a:ext uri="{FF2B5EF4-FFF2-40B4-BE49-F238E27FC236}">
                    <a16:creationId xmlns:a16="http://schemas.microsoft.com/office/drawing/2014/main" id="{C831A4C5-5EB7-EA46-00A5-17CD35261AE9}"/>
                  </a:ext>
                </a:extLst>
              </p:cNvPr>
              <p:cNvSpPr>
                <a:spLocks noChangeArrowheads="1"/>
              </p:cNvSpPr>
              <p:nvPr/>
            </p:nvSpPr>
            <p:spPr bwMode="auto">
              <a:xfrm>
                <a:off x="2103619" y="2749505"/>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a</a:t>
                </a:r>
              </a:p>
            </p:txBody>
          </p:sp>
          <p:sp>
            <p:nvSpPr>
              <p:cNvPr id="63" name="Oval 20">
                <a:extLst>
                  <a:ext uri="{FF2B5EF4-FFF2-40B4-BE49-F238E27FC236}">
                    <a16:creationId xmlns:a16="http://schemas.microsoft.com/office/drawing/2014/main" id="{D4E5F849-2EDF-488A-712C-1660992ED971}"/>
                  </a:ext>
                </a:extLst>
              </p:cNvPr>
              <p:cNvSpPr>
                <a:spLocks noChangeArrowheads="1"/>
              </p:cNvSpPr>
              <p:nvPr/>
            </p:nvSpPr>
            <p:spPr bwMode="auto">
              <a:xfrm>
                <a:off x="2103619"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c</a:t>
                </a:r>
              </a:p>
            </p:txBody>
          </p:sp>
          <p:sp>
            <p:nvSpPr>
              <p:cNvPr id="64" name="Oval 20">
                <a:extLst>
                  <a:ext uri="{FF2B5EF4-FFF2-40B4-BE49-F238E27FC236}">
                    <a16:creationId xmlns:a16="http://schemas.microsoft.com/office/drawing/2014/main" id="{05E951A3-08D9-BAFD-D1C2-9E12B9536094}"/>
                  </a:ext>
                </a:extLst>
              </p:cNvPr>
              <p:cNvSpPr>
                <a:spLocks noChangeArrowheads="1"/>
              </p:cNvSpPr>
              <p:nvPr/>
            </p:nvSpPr>
            <p:spPr bwMode="auto">
              <a:xfrm>
                <a:off x="744375"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b</a:t>
                </a:r>
              </a:p>
            </p:txBody>
          </p:sp>
          <p:sp>
            <p:nvSpPr>
              <p:cNvPr id="72" name="Oval 20">
                <a:extLst>
                  <a:ext uri="{FF2B5EF4-FFF2-40B4-BE49-F238E27FC236}">
                    <a16:creationId xmlns:a16="http://schemas.microsoft.com/office/drawing/2014/main" id="{630D33BC-D2DD-58DA-DFAF-92DDBCBBB28F}"/>
                  </a:ext>
                </a:extLst>
              </p:cNvPr>
              <p:cNvSpPr>
                <a:spLocks noChangeArrowheads="1"/>
              </p:cNvSpPr>
              <p:nvPr/>
            </p:nvSpPr>
            <p:spPr bwMode="auto">
              <a:xfrm>
                <a:off x="3462862" y="37320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d</a:t>
                </a:r>
              </a:p>
            </p:txBody>
          </p:sp>
          <p:sp>
            <p:nvSpPr>
              <p:cNvPr id="73" name="Oval 20">
                <a:extLst>
                  <a:ext uri="{FF2B5EF4-FFF2-40B4-BE49-F238E27FC236}">
                    <a16:creationId xmlns:a16="http://schemas.microsoft.com/office/drawing/2014/main" id="{33D53965-A463-4AF8-EA08-A1B861AFF929}"/>
                  </a:ext>
                </a:extLst>
              </p:cNvPr>
              <p:cNvSpPr>
                <a:spLocks noChangeArrowheads="1"/>
              </p:cNvSpPr>
              <p:nvPr/>
            </p:nvSpPr>
            <p:spPr bwMode="auto">
              <a:xfrm>
                <a:off x="3462862" y="473082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e</a:t>
                </a:r>
              </a:p>
            </p:txBody>
          </p:sp>
          <p:cxnSp>
            <p:nvCxnSpPr>
              <p:cNvPr id="74" name="Straight Connector 30">
                <a:extLst>
                  <a:ext uri="{FF2B5EF4-FFF2-40B4-BE49-F238E27FC236}">
                    <a16:creationId xmlns:a16="http://schemas.microsoft.com/office/drawing/2014/main" id="{858B8B1E-C8D4-73E5-6C15-4F7787706646}"/>
                  </a:ext>
                </a:extLst>
              </p:cNvPr>
              <p:cNvCxnSpPr>
                <a:cxnSpLocks/>
                <a:stCxn id="57" idx="0"/>
                <a:endCxn id="52" idx="2"/>
              </p:cNvCxnSpPr>
              <p:nvPr/>
            </p:nvCxnSpPr>
            <p:spPr>
              <a:xfrm rot="16200000" flipV="1">
                <a:off x="3093759" y="2893683"/>
                <a:ext cx="470394" cy="1359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08" name="Rectangle 21">
                <a:extLst>
                  <a:ext uri="{FF2B5EF4-FFF2-40B4-BE49-F238E27FC236}">
                    <a16:creationId xmlns:a16="http://schemas.microsoft.com/office/drawing/2014/main" id="{82DB308C-86CF-6F2D-7E14-CA421DAA59DA}"/>
                  </a:ext>
                </a:extLst>
              </p:cNvPr>
              <p:cNvSpPr/>
              <p:nvPr/>
            </p:nvSpPr>
            <p:spPr>
              <a:xfrm>
                <a:off x="3532713" y="5824897"/>
                <a:ext cx="951729" cy="537803"/>
              </a:xfrm>
              <a:prstGeom prst="rect">
                <a:avLst/>
              </a:prstGeom>
              <a:solidFill>
                <a:srgbClr val="FFFFFF"/>
              </a:solidFill>
              <a:ln w="19050" cap="flat"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r>
                  <a:rPr kumimoji="1" lang="ja-JP" altLang="en-US"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 </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社</a:t>
                </a:r>
                <a:r>
                  <a:rPr kumimoji="1" lang="en-US" altLang="ja-JP" sz="1300" b="0" i="0" u="none" strike="noStrike" kern="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p>
            </p:txBody>
          </p:sp>
          <p:sp>
            <p:nvSpPr>
              <p:cNvPr id="109" name="Oval 20">
                <a:extLst>
                  <a:ext uri="{FF2B5EF4-FFF2-40B4-BE49-F238E27FC236}">
                    <a16:creationId xmlns:a16="http://schemas.microsoft.com/office/drawing/2014/main" id="{8DF647B8-D710-9787-4B61-3A7101382E91}"/>
                  </a:ext>
                </a:extLst>
              </p:cNvPr>
              <p:cNvSpPr>
                <a:spLocks noChangeArrowheads="1"/>
              </p:cNvSpPr>
              <p:nvPr/>
            </p:nvSpPr>
            <p:spPr bwMode="auto">
              <a:xfrm>
                <a:off x="3462862" y="5740476"/>
                <a:ext cx="186829" cy="186412"/>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f</a:t>
                </a:r>
              </a:p>
            </p:txBody>
          </p:sp>
        </p:grpSp>
        <p:cxnSp>
          <p:nvCxnSpPr>
            <p:cNvPr id="3" name="Straight Connector 24">
              <a:extLst>
                <a:ext uri="{FF2B5EF4-FFF2-40B4-BE49-F238E27FC236}">
                  <a16:creationId xmlns:a16="http://schemas.microsoft.com/office/drawing/2014/main" id="{0BEEF32C-256D-57A4-4D80-BE2E8B966C5E}"/>
                </a:ext>
              </a:extLst>
            </p:cNvPr>
            <p:cNvCxnSpPr>
              <a:cxnSpLocks/>
              <a:stCxn id="58" idx="2"/>
              <a:endCxn id="108" idx="0"/>
            </p:cNvCxnSpPr>
            <p:nvPr/>
          </p:nvCxnSpPr>
          <p:spPr>
            <a:xfrm>
              <a:off x="4008578" y="4990436"/>
              <a:ext cx="0" cy="47039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7" name="Rectangle 2">
            <a:extLst>
              <a:ext uri="{FF2B5EF4-FFF2-40B4-BE49-F238E27FC236}">
                <a16:creationId xmlns:a16="http://schemas.microsoft.com/office/drawing/2014/main" id="{5D7D639B-3BD8-8F77-0DFC-FE332DE4F8A7}"/>
              </a:ext>
            </a:extLst>
          </p:cNvPr>
          <p:cNvSpPr/>
          <p:nvPr/>
        </p:nvSpPr>
        <p:spPr>
          <a:xfrm>
            <a:off x="597838" y="1324734"/>
            <a:ext cx="3968818" cy="5093040"/>
          </a:xfrm>
          <a:prstGeom prst="rect">
            <a:avLst/>
          </a:prstGeom>
          <a:noFill/>
          <a:ln w="9525" cap="flat" cmpd="sng" algn="ctr">
            <a:solidFill>
              <a:srgbClr val="FF822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endParaRPr kumimoji="1" lang="en-US" altLang="ja-JP" sz="13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2" name="Rectangle 217">
            <a:extLst>
              <a:ext uri="{FF2B5EF4-FFF2-40B4-BE49-F238E27FC236}">
                <a16:creationId xmlns:a16="http://schemas.microsoft.com/office/drawing/2014/main" id="{C434E92A-02C4-B694-2857-681E68001F00}"/>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019672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779" name="think-cell スライド" r:id="rId7" imgW="395" imgH="396" progId="TCLayout.ActiveDocument.1">
                  <p:embed/>
                </p:oleObj>
              </mc:Choice>
              <mc:Fallback>
                <p:oleObj name="think-cell スライド" r:id="rId7"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a:solidFill>
                  <a:srgbClr val="FE9341"/>
                </a:solidFill>
                <a:latin typeface="Trebuchet MS" panose="020B0603020202020204" pitchFamily="34" charset="0"/>
                <a:ea typeface="Meiryo UI" panose="020B0604030504040204" pitchFamily="50" charset="-128"/>
              </a:rPr>
              <a:t>	</a:t>
            </a:r>
            <a:r>
              <a:rPr kumimoji="1" lang="ja-JP" altLang="en-US">
                <a:solidFill>
                  <a:srgbClr val="FE9341"/>
                </a:solidFill>
                <a:latin typeface="Trebuchet MS" panose="020B0603020202020204" pitchFamily="34" charset="0"/>
                <a:ea typeface="Meiryo UI" panose="020B0604030504040204" pitchFamily="50" charset="-128"/>
              </a:rPr>
              <a:t>資金計画</a:t>
            </a:r>
            <a:endParaRPr kumimoji="1" lang="en-US">
              <a:solidFill>
                <a:srgbClr val="FE9341"/>
              </a:solidFill>
              <a:latin typeface="Trebuchet MS" panose="020B0603020202020204" pitchFamily="34" charset="0"/>
              <a:ea typeface="Meiryo UI" panose="020B0604030504040204" pitchFamily="50" charset="-128"/>
            </a:endParaRPr>
          </a:p>
        </p:txBody>
      </p:sp>
      <p:sp>
        <p:nvSpPr>
          <p:cNvPr id="65" name="Rectangle 2">
            <a:extLst>
              <a:ext uri="{FF2B5EF4-FFF2-40B4-BE49-F238E27FC236}">
                <a16:creationId xmlns:a16="http://schemas.microsoft.com/office/drawing/2014/main" id="{55409392-20D0-5E68-69BF-610875C6E7BA}"/>
              </a:ext>
            </a:extLst>
          </p:cNvPr>
          <p:cNvSpPr/>
          <p:nvPr/>
        </p:nvSpPr>
        <p:spPr>
          <a:xfrm>
            <a:off x="5691935" y="1"/>
            <a:ext cx="6500065" cy="824259"/>
          </a:xfrm>
          <a:prstGeom prst="rect">
            <a:avLst/>
          </a:prstGeom>
          <a:solidFill>
            <a:srgbClr val="CBE1EE"/>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各年度の費用小計に対して、経費を負担する主体を記載してください</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補助金等の記載も含む</a:t>
            </a:r>
            <a:r>
              <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。今回の実証経費も含め記載してください</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600" dirty="0">
                <a:solidFill>
                  <a:srgbClr val="575757"/>
                </a:solidFill>
                <a:latin typeface="Trebuchet MS" panose="020B0603020202020204" pitchFamily="34" charset="0"/>
                <a:ea typeface="Meiryo UI" panose="020B0604030504040204" pitchFamily="50" charset="-128"/>
              </a:rPr>
              <a:t>※</a:t>
            </a:r>
            <a:r>
              <a:rPr kumimoji="1" lang="ja-JP" altLang="en-US" sz="1600" dirty="0">
                <a:solidFill>
                  <a:srgbClr val="575757"/>
                </a:solidFill>
                <a:latin typeface="Trebuchet MS" panose="020B0603020202020204" pitchFamily="34" charset="0"/>
                <a:ea typeface="Meiryo UI" panose="020B0604030504040204" pitchFamily="50" charset="-128"/>
              </a:rPr>
              <a:t>企業版ふるさと納税制度（地方創生応援税制）を活用する計画の場合は明記すること</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7" name="テキスト ボックス 42">
            <a:extLst>
              <a:ext uri="{FF2B5EF4-FFF2-40B4-BE49-F238E27FC236}">
                <a16:creationId xmlns:a16="http://schemas.microsoft.com/office/drawing/2014/main" id="{92A5DAA3-DF00-3512-42CC-E4C843FFC3A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8" name="Oval 7">
            <a:extLst>
              <a:ext uri="{FF2B5EF4-FFF2-40B4-BE49-F238E27FC236}">
                <a16:creationId xmlns:a16="http://schemas.microsoft.com/office/drawing/2014/main" id="{0210A1BB-95AE-F462-CF76-50D6C7080985}"/>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2</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28" name="Rectangle 3">
            <a:extLst>
              <a:ext uri="{FF2B5EF4-FFF2-40B4-BE49-F238E27FC236}">
                <a16:creationId xmlns:a16="http://schemas.microsoft.com/office/drawing/2014/main" id="{2F0014F9-C45D-7A69-CA80-504DFBC8526A}"/>
              </a:ext>
            </a:extLst>
          </p:cNvPr>
          <p:cNvSpPr/>
          <p:nvPr/>
        </p:nvSpPr>
        <p:spPr>
          <a:xfrm>
            <a:off x="599841" y="1732363"/>
            <a:ext cx="519509" cy="1326280"/>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費用</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5" name="Rectangle 3">
            <a:extLst>
              <a:ext uri="{FF2B5EF4-FFF2-40B4-BE49-F238E27FC236}">
                <a16:creationId xmlns:a16="http://schemas.microsoft.com/office/drawing/2014/main" id="{4E885DEB-F9E2-3175-9B4B-932A4193BDD2}"/>
              </a:ext>
            </a:extLst>
          </p:cNvPr>
          <p:cNvSpPr/>
          <p:nvPr/>
        </p:nvSpPr>
        <p:spPr>
          <a:xfrm>
            <a:off x="1119350" y="2727666"/>
            <a:ext cx="1533298" cy="33097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小計</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37" name="Straight Connector 71">
            <a:extLst>
              <a:ext uri="{FF2B5EF4-FFF2-40B4-BE49-F238E27FC236}">
                <a16:creationId xmlns:a16="http://schemas.microsoft.com/office/drawing/2014/main" id="{95FF0AF1-843F-0270-2E8B-A8A28952FA7F}"/>
              </a:ext>
            </a:extLst>
          </p:cNvPr>
          <p:cNvCxnSpPr>
            <a:cxnSpLocks/>
          </p:cNvCxnSpPr>
          <p:nvPr/>
        </p:nvCxnSpPr>
        <p:spPr>
          <a:xfrm>
            <a:off x="1186796" y="2672225"/>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 name="Rectangle 3">
            <a:extLst>
              <a:ext uri="{FF2B5EF4-FFF2-40B4-BE49-F238E27FC236}">
                <a16:creationId xmlns:a16="http://schemas.microsoft.com/office/drawing/2014/main" id="{B85321EA-3218-F228-6972-EFB2619DC27D}"/>
              </a:ext>
            </a:extLst>
          </p:cNvPr>
          <p:cNvSpPr/>
          <p:nvPr/>
        </p:nvSpPr>
        <p:spPr>
          <a:xfrm>
            <a:off x="1186797" y="1732362"/>
            <a:ext cx="1465850" cy="386770"/>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イニシャル</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2" name="Rectangle 3">
            <a:extLst>
              <a:ext uri="{FF2B5EF4-FFF2-40B4-BE49-F238E27FC236}">
                <a16:creationId xmlns:a16="http://schemas.microsoft.com/office/drawing/2014/main" id="{618C6105-A8EB-F010-29E1-CD35B2AED8E5}"/>
              </a:ext>
            </a:extLst>
          </p:cNvPr>
          <p:cNvSpPr/>
          <p:nvPr/>
        </p:nvSpPr>
        <p:spPr>
          <a:xfrm>
            <a:off x="1186797" y="2230014"/>
            <a:ext cx="1465850" cy="386770"/>
          </a:xfrm>
          <a:prstGeom prst="rect">
            <a:avLst/>
          </a:prstGeom>
          <a:solidFill>
            <a:schemeClr val="tx2">
              <a:lumMod val="20000"/>
              <a:lumOff val="80000"/>
            </a:schemeClr>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ランニング</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cxnSp>
        <p:nvCxnSpPr>
          <p:cNvPr id="34" name="Straight Connector 71">
            <a:extLst>
              <a:ext uri="{FF2B5EF4-FFF2-40B4-BE49-F238E27FC236}">
                <a16:creationId xmlns:a16="http://schemas.microsoft.com/office/drawing/2014/main" id="{D80C3BE5-472A-D829-4DD2-3FE7EAF9776A}"/>
              </a:ext>
            </a:extLst>
          </p:cNvPr>
          <p:cNvCxnSpPr>
            <a:cxnSpLocks/>
          </p:cNvCxnSpPr>
          <p:nvPr/>
        </p:nvCxnSpPr>
        <p:spPr>
          <a:xfrm>
            <a:off x="1186796" y="2174573"/>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40" name="Rectangle 2">
            <a:extLst>
              <a:ext uri="{FF2B5EF4-FFF2-40B4-BE49-F238E27FC236}">
                <a16:creationId xmlns:a16="http://schemas.microsoft.com/office/drawing/2014/main" id="{B71252A2-3A26-9711-BC3A-E5C5748D0CA3}"/>
              </a:ext>
            </a:extLst>
          </p:cNvPr>
          <p:cNvSpPr/>
          <p:nvPr/>
        </p:nvSpPr>
        <p:spPr>
          <a:xfrm>
            <a:off x="2749434" y="2230014"/>
            <a:ext cx="2928915" cy="386770"/>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62" name="ValueChainStarter">
            <a:extLst>
              <a:ext uri="{FF2B5EF4-FFF2-40B4-BE49-F238E27FC236}">
                <a16:creationId xmlns:a16="http://schemas.microsoft.com/office/drawing/2014/main" id="{0181A5C0-5D9A-9ADA-80CF-5DF3F3857721}"/>
              </a:ext>
            </a:extLst>
          </p:cNvPr>
          <p:cNvSpPr>
            <a:spLocks noChangeArrowheads="1"/>
          </p:cNvSpPr>
          <p:nvPr>
            <p:custDataLst>
              <p:tags r:id="rId3"/>
            </p:custDataLst>
          </p:nvPr>
        </p:nvSpPr>
        <p:spPr bwMode="gray">
          <a:xfrm>
            <a:off x="2749434" y="1330961"/>
            <a:ext cx="2928915" cy="336912"/>
          </a:xfrm>
          <a:prstGeom prst="homePlate">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2024</a:t>
            </a: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63" name="ValueChainHeader">
            <a:extLst>
              <a:ext uri="{FF2B5EF4-FFF2-40B4-BE49-F238E27FC236}">
                <a16:creationId xmlns:a16="http://schemas.microsoft.com/office/drawing/2014/main" id="{71AB34E7-43DC-8C38-5815-789B65E36EC6}"/>
              </a:ext>
            </a:extLst>
          </p:cNvPr>
          <p:cNvSpPr>
            <a:spLocks noChangeArrowheads="1"/>
          </p:cNvSpPr>
          <p:nvPr>
            <p:custDataLst>
              <p:tags r:id="rId4"/>
            </p:custDataLst>
          </p:nvPr>
        </p:nvSpPr>
        <p:spPr bwMode="gray">
          <a:xfrm>
            <a:off x="5691935" y="1330961"/>
            <a:ext cx="292891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2025</a:t>
            </a: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64" name="ValueChainHeader">
            <a:extLst>
              <a:ext uri="{FF2B5EF4-FFF2-40B4-BE49-F238E27FC236}">
                <a16:creationId xmlns:a16="http://schemas.microsoft.com/office/drawing/2014/main" id="{4549FCC0-267D-72CA-F9DC-CF3A98EC3ED1}"/>
              </a:ext>
            </a:extLst>
          </p:cNvPr>
          <p:cNvSpPr>
            <a:spLocks noChangeArrowheads="1"/>
          </p:cNvSpPr>
          <p:nvPr>
            <p:custDataLst>
              <p:tags r:id="rId5"/>
            </p:custDataLst>
          </p:nvPr>
        </p:nvSpPr>
        <p:spPr bwMode="gray">
          <a:xfrm>
            <a:off x="8634436" y="1330961"/>
            <a:ext cx="2928915" cy="336912"/>
          </a:xfrm>
          <a:prstGeom prst="chevron">
            <a:avLst>
              <a:gd name="adj" fmla="val 31764"/>
            </a:avLst>
          </a:prstGeom>
          <a:solidFill>
            <a:srgbClr val="FF8D36"/>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2026</a:t>
            </a:r>
            <a:r>
              <a:rPr kumimoji="0" lang="ja-JP" altLang="en-US"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年度</a:t>
            </a:r>
            <a:endParaRPr kumimoji="0" lang="en-US" altLang="ja-JP" sz="1600" b="0" i="0" u="none" strike="noStrike" kern="1200" cap="none" spc="0" normalizeH="0" baseline="0" noProof="0" dirty="0">
              <a:ln>
                <a:noFill/>
              </a:ln>
              <a:solidFill>
                <a:prstClr val="white"/>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cxnSp>
        <p:nvCxnSpPr>
          <p:cNvPr id="55" name="Straight Connector 71">
            <a:extLst>
              <a:ext uri="{FF2B5EF4-FFF2-40B4-BE49-F238E27FC236}">
                <a16:creationId xmlns:a16="http://schemas.microsoft.com/office/drawing/2014/main" id="{14588EDC-14A3-E217-03AB-B1EDDD26190D}"/>
              </a:ext>
            </a:extLst>
          </p:cNvPr>
          <p:cNvCxnSpPr>
            <a:cxnSpLocks/>
          </p:cNvCxnSpPr>
          <p:nvPr/>
        </p:nvCxnSpPr>
        <p:spPr>
          <a:xfrm>
            <a:off x="598488" y="3114084"/>
            <a:ext cx="10964862"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4" name="Rectangle 2">
            <a:extLst>
              <a:ext uri="{FF2B5EF4-FFF2-40B4-BE49-F238E27FC236}">
                <a16:creationId xmlns:a16="http://schemas.microsoft.com/office/drawing/2014/main" id="{A0CC441A-727E-FAFA-5547-BCC99BD58FBB}"/>
              </a:ext>
            </a:extLst>
          </p:cNvPr>
          <p:cNvSpPr/>
          <p:nvPr/>
        </p:nvSpPr>
        <p:spPr>
          <a:xfrm>
            <a:off x="2749434" y="1732362"/>
            <a:ext cx="2928915" cy="386770"/>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5" name="Rectangle 2">
            <a:extLst>
              <a:ext uri="{FF2B5EF4-FFF2-40B4-BE49-F238E27FC236}">
                <a16:creationId xmlns:a16="http://schemas.microsoft.com/office/drawing/2014/main" id="{4366FAB0-F25C-3E45-FDBF-C8AA20870DAB}"/>
              </a:ext>
            </a:extLst>
          </p:cNvPr>
          <p:cNvSpPr/>
          <p:nvPr/>
        </p:nvSpPr>
        <p:spPr>
          <a:xfrm>
            <a:off x="2749434" y="2727666"/>
            <a:ext cx="2928915" cy="33097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6" name="Rectangle 2">
            <a:extLst>
              <a:ext uri="{FF2B5EF4-FFF2-40B4-BE49-F238E27FC236}">
                <a16:creationId xmlns:a16="http://schemas.microsoft.com/office/drawing/2014/main" id="{6B80CDB5-11A0-1177-3033-F0BD4C805B8F}"/>
              </a:ext>
            </a:extLst>
          </p:cNvPr>
          <p:cNvSpPr/>
          <p:nvPr/>
        </p:nvSpPr>
        <p:spPr>
          <a:xfrm>
            <a:off x="5691935" y="2727666"/>
            <a:ext cx="2928915" cy="33097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7" name="Rectangle 2">
            <a:extLst>
              <a:ext uri="{FF2B5EF4-FFF2-40B4-BE49-F238E27FC236}">
                <a16:creationId xmlns:a16="http://schemas.microsoft.com/office/drawing/2014/main" id="{340B2501-6F0A-E324-FD3A-8A83D63574E7}"/>
              </a:ext>
            </a:extLst>
          </p:cNvPr>
          <p:cNvSpPr/>
          <p:nvPr/>
        </p:nvSpPr>
        <p:spPr>
          <a:xfrm>
            <a:off x="5691936" y="1732362"/>
            <a:ext cx="2928915" cy="386770"/>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8" name="Rectangle 2">
            <a:extLst>
              <a:ext uri="{FF2B5EF4-FFF2-40B4-BE49-F238E27FC236}">
                <a16:creationId xmlns:a16="http://schemas.microsoft.com/office/drawing/2014/main" id="{F62DCED9-8327-4ED1-E731-2A5FFE18477A}"/>
              </a:ext>
            </a:extLst>
          </p:cNvPr>
          <p:cNvSpPr/>
          <p:nvPr/>
        </p:nvSpPr>
        <p:spPr>
          <a:xfrm>
            <a:off x="8634436" y="2727666"/>
            <a:ext cx="2928915" cy="330977"/>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19" name="Rectangle 2">
            <a:extLst>
              <a:ext uri="{FF2B5EF4-FFF2-40B4-BE49-F238E27FC236}">
                <a16:creationId xmlns:a16="http://schemas.microsoft.com/office/drawing/2014/main" id="{CA79940C-F0A6-4B53-A3B8-7DA539CEE3EF}"/>
              </a:ext>
            </a:extLst>
          </p:cNvPr>
          <p:cNvSpPr/>
          <p:nvPr/>
        </p:nvSpPr>
        <p:spPr>
          <a:xfrm>
            <a:off x="5691936" y="2230014"/>
            <a:ext cx="2928915" cy="386770"/>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0" name="Rectangle 2">
            <a:extLst>
              <a:ext uri="{FF2B5EF4-FFF2-40B4-BE49-F238E27FC236}">
                <a16:creationId xmlns:a16="http://schemas.microsoft.com/office/drawing/2014/main" id="{3FCB0299-1B58-0697-E0B4-11C42A42F7FB}"/>
              </a:ext>
            </a:extLst>
          </p:cNvPr>
          <p:cNvSpPr/>
          <p:nvPr/>
        </p:nvSpPr>
        <p:spPr>
          <a:xfrm>
            <a:off x="8634436" y="1732362"/>
            <a:ext cx="2928915" cy="386770"/>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21" name="Rectangle 2">
            <a:extLst>
              <a:ext uri="{FF2B5EF4-FFF2-40B4-BE49-F238E27FC236}">
                <a16:creationId xmlns:a16="http://schemas.microsoft.com/office/drawing/2014/main" id="{FD773D7A-3230-63A9-07D2-959A88210174}"/>
              </a:ext>
            </a:extLst>
          </p:cNvPr>
          <p:cNvSpPr/>
          <p:nvPr/>
        </p:nvSpPr>
        <p:spPr>
          <a:xfrm>
            <a:off x="8634436" y="2230014"/>
            <a:ext cx="2928915" cy="386770"/>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a:t>
            </a:r>
          </a:p>
        </p:txBody>
      </p:sp>
      <p:sp>
        <p:nvSpPr>
          <p:cNvPr id="51" name="Rectangle 3">
            <a:extLst>
              <a:ext uri="{FF2B5EF4-FFF2-40B4-BE49-F238E27FC236}">
                <a16:creationId xmlns:a16="http://schemas.microsoft.com/office/drawing/2014/main" id="{D1096527-511C-17EC-C244-B2E4ED34A8A0}"/>
              </a:ext>
            </a:extLst>
          </p:cNvPr>
          <p:cNvSpPr/>
          <p:nvPr/>
        </p:nvSpPr>
        <p:spPr>
          <a:xfrm>
            <a:off x="599841" y="3169525"/>
            <a:ext cx="519509" cy="3204000"/>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資金調達</a:t>
            </a:r>
            <a:endParaRPr kumimoji="1" lang="en-US" altLang="ja-JP"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方法</a:t>
            </a:r>
            <a:endParaRPr kumimoji="1" 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66" name="Rectangle 3">
            <a:extLst>
              <a:ext uri="{FF2B5EF4-FFF2-40B4-BE49-F238E27FC236}">
                <a16:creationId xmlns:a16="http://schemas.microsoft.com/office/drawing/2014/main" id="{6B870525-BA36-9997-8F1A-4B388851A360}"/>
              </a:ext>
            </a:extLst>
          </p:cNvPr>
          <p:cNvSpPr/>
          <p:nvPr/>
        </p:nvSpPr>
        <p:spPr>
          <a:xfrm>
            <a:off x="1186797" y="3169525"/>
            <a:ext cx="1465850" cy="99696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省</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事業</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補助金</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a:ln>
                <a:noFill/>
              </a:ln>
              <a:solidFill>
                <a:srgbClr val="FE9341"/>
              </a:solidFill>
              <a:effectLst/>
              <a:uLnTx/>
              <a:uFillTx/>
              <a:latin typeface="Trebuchet MS" panose="020B0603020202020204" pitchFamily="34" charset="0"/>
              <a:ea typeface="Meiryo UI" panose="020B0604030504040204" pitchFamily="50" charset="-128"/>
              <a:cs typeface="+mn-cs"/>
            </a:endParaRPr>
          </a:p>
        </p:txBody>
      </p:sp>
      <p:sp>
        <p:nvSpPr>
          <p:cNvPr id="73" name="Rectangle 3">
            <a:extLst>
              <a:ext uri="{FF2B5EF4-FFF2-40B4-BE49-F238E27FC236}">
                <a16:creationId xmlns:a16="http://schemas.microsoft.com/office/drawing/2014/main" id="{D9B1ECAE-3C2B-504C-EA98-394B1B7C2EE6}"/>
              </a:ext>
            </a:extLst>
          </p:cNvPr>
          <p:cNvSpPr/>
          <p:nvPr/>
        </p:nvSpPr>
        <p:spPr>
          <a:xfrm>
            <a:off x="1186797" y="4273045"/>
            <a:ext cx="1465850" cy="99696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76" name="Rectangle 3">
            <a:extLst>
              <a:ext uri="{FF2B5EF4-FFF2-40B4-BE49-F238E27FC236}">
                <a16:creationId xmlns:a16="http://schemas.microsoft.com/office/drawing/2014/main" id="{61EE5775-8CB8-E966-5700-D69BAE89FFC6}"/>
              </a:ext>
            </a:extLst>
          </p:cNvPr>
          <p:cNvSpPr/>
          <p:nvPr/>
        </p:nvSpPr>
        <p:spPr>
          <a:xfrm>
            <a:off x="1186797" y="5376563"/>
            <a:ext cx="1465850" cy="99696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6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cxnSp>
        <p:nvCxnSpPr>
          <p:cNvPr id="85" name="Straight Connector 71">
            <a:extLst>
              <a:ext uri="{FF2B5EF4-FFF2-40B4-BE49-F238E27FC236}">
                <a16:creationId xmlns:a16="http://schemas.microsoft.com/office/drawing/2014/main" id="{EDB45D8D-857D-8BD6-8132-8708A4899409}"/>
              </a:ext>
            </a:extLst>
          </p:cNvPr>
          <p:cNvCxnSpPr>
            <a:cxnSpLocks/>
          </p:cNvCxnSpPr>
          <p:nvPr/>
        </p:nvCxnSpPr>
        <p:spPr>
          <a:xfrm>
            <a:off x="1186796" y="4219766"/>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6" name="Straight Connector 71">
            <a:extLst>
              <a:ext uri="{FF2B5EF4-FFF2-40B4-BE49-F238E27FC236}">
                <a16:creationId xmlns:a16="http://schemas.microsoft.com/office/drawing/2014/main" id="{392FC2E5-372D-FCEC-88E1-55999062B504}"/>
              </a:ext>
            </a:extLst>
          </p:cNvPr>
          <p:cNvCxnSpPr>
            <a:cxnSpLocks/>
          </p:cNvCxnSpPr>
          <p:nvPr/>
        </p:nvCxnSpPr>
        <p:spPr>
          <a:xfrm>
            <a:off x="1186796" y="5323285"/>
            <a:ext cx="10376553"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2" name="Rectangle 3">
            <a:extLst>
              <a:ext uri="{FF2B5EF4-FFF2-40B4-BE49-F238E27FC236}">
                <a16:creationId xmlns:a16="http://schemas.microsoft.com/office/drawing/2014/main" id="{6255C330-7D9E-7C23-C6B3-5E23C966BF7F}"/>
              </a:ext>
            </a:extLst>
          </p:cNvPr>
          <p:cNvSpPr/>
          <p:nvPr/>
        </p:nvSpPr>
        <p:spPr>
          <a:xfrm>
            <a:off x="2749434" y="3169525"/>
            <a:ext cx="2928915" cy="99696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chemeClr val="accent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err="1">
                <a:ln>
                  <a:noFill/>
                </a:ln>
                <a:solidFill>
                  <a:srgbClr val="3EAD92"/>
                </a:solidFill>
                <a:effectLst/>
                <a:uLnTx/>
                <a:uFillTx/>
                <a:latin typeface="Meiryo UI" panose="020B0604030504040204" pitchFamily="50" charset="-128"/>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rPr>
              <a:t>万円</a:t>
            </a:r>
            <a:endParaRPr kumimoji="1" lang="en-US" altLang="ja-JP" sz="1400" b="0" i="0" u="none" strike="noStrike" kern="1200" cap="none" spc="0" normalizeH="0" baseline="0" noProof="0">
              <a:ln>
                <a:noFill/>
              </a:ln>
              <a:solidFill>
                <a:srgbClr val="3EAD92"/>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FE9341"/>
              </a:solidFill>
              <a:effectLst/>
              <a:uLnTx/>
              <a:uFillTx/>
              <a:latin typeface="Meiryo UI" panose="020B0604030504040204" pitchFamily="50" charset="-128"/>
              <a:ea typeface="Meiryo UI" panose="020B0604030504040204" pitchFamily="50" charset="-128"/>
              <a:cs typeface="+mn-cs"/>
            </a:endParaRPr>
          </a:p>
        </p:txBody>
      </p:sp>
      <p:sp>
        <p:nvSpPr>
          <p:cNvPr id="4" name="Rectangle 2">
            <a:extLst>
              <a:ext uri="{FF2B5EF4-FFF2-40B4-BE49-F238E27FC236}">
                <a16:creationId xmlns:a16="http://schemas.microsoft.com/office/drawing/2014/main" id="{7028AD44-3110-936D-542F-D352652A646F}"/>
              </a:ext>
            </a:extLst>
          </p:cNvPr>
          <p:cNvSpPr/>
          <p:nvPr/>
        </p:nvSpPr>
        <p:spPr>
          <a:xfrm>
            <a:off x="2749434" y="3734649"/>
            <a:ext cx="2928915" cy="414084"/>
          </a:xfrm>
          <a:prstGeom prst="wedgeRectCallout">
            <a:avLst>
              <a:gd name="adj1" fmla="val -31205"/>
              <a:gd name="adj2" fmla="val -7955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資金の調達手段ごとに金額を記載すること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 name="Rectangle 2">
            <a:extLst>
              <a:ext uri="{FF2B5EF4-FFF2-40B4-BE49-F238E27FC236}">
                <a16:creationId xmlns:a16="http://schemas.microsoft.com/office/drawing/2014/main" id="{0621AFC5-EC94-9AFF-17FB-849E8794D4E3}"/>
              </a:ext>
            </a:extLst>
          </p:cNvPr>
          <p:cNvSpPr/>
          <p:nvPr/>
        </p:nvSpPr>
        <p:spPr>
          <a:xfrm>
            <a:off x="1216136" y="3905882"/>
            <a:ext cx="1465850" cy="414084"/>
          </a:xfrm>
          <a:prstGeom prst="wedgeRectCallout">
            <a:avLst>
              <a:gd name="adj1" fmla="val -31205"/>
              <a:gd name="adj2" fmla="val -79555"/>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資金調達方法を</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2" name="Rectangle 2">
            <a:extLst>
              <a:ext uri="{FF2B5EF4-FFF2-40B4-BE49-F238E27FC236}">
                <a16:creationId xmlns:a16="http://schemas.microsoft.com/office/drawing/2014/main" id="{BB8481CB-82B7-FB05-00D2-38C6B63CB059}"/>
              </a:ext>
            </a:extLst>
          </p:cNvPr>
          <p:cNvSpPr/>
          <p:nvPr/>
        </p:nvSpPr>
        <p:spPr>
          <a:xfrm>
            <a:off x="5691935" y="3169525"/>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23" name="Rectangle 2">
            <a:extLst>
              <a:ext uri="{FF2B5EF4-FFF2-40B4-BE49-F238E27FC236}">
                <a16:creationId xmlns:a16="http://schemas.microsoft.com/office/drawing/2014/main" id="{46926E8B-518C-096C-4842-4C6240F8A723}"/>
              </a:ext>
            </a:extLst>
          </p:cNvPr>
          <p:cNvSpPr/>
          <p:nvPr/>
        </p:nvSpPr>
        <p:spPr>
          <a:xfrm>
            <a:off x="8634436" y="3169525"/>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24" name="Rectangle 2">
            <a:extLst>
              <a:ext uri="{FF2B5EF4-FFF2-40B4-BE49-F238E27FC236}">
                <a16:creationId xmlns:a16="http://schemas.microsoft.com/office/drawing/2014/main" id="{74A80C1D-3D2E-A604-ACD0-61E6464CB095}"/>
              </a:ext>
            </a:extLst>
          </p:cNvPr>
          <p:cNvSpPr/>
          <p:nvPr/>
        </p:nvSpPr>
        <p:spPr>
          <a:xfrm>
            <a:off x="5691935" y="4273044"/>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25" name="Rectangle 2">
            <a:extLst>
              <a:ext uri="{FF2B5EF4-FFF2-40B4-BE49-F238E27FC236}">
                <a16:creationId xmlns:a16="http://schemas.microsoft.com/office/drawing/2014/main" id="{1E8E703B-8A38-FDA9-A4DF-7C06E6EC09B0}"/>
              </a:ext>
            </a:extLst>
          </p:cNvPr>
          <p:cNvSpPr/>
          <p:nvPr/>
        </p:nvSpPr>
        <p:spPr>
          <a:xfrm>
            <a:off x="8634436" y="4273044"/>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26" name="Rectangle 2">
            <a:extLst>
              <a:ext uri="{FF2B5EF4-FFF2-40B4-BE49-F238E27FC236}">
                <a16:creationId xmlns:a16="http://schemas.microsoft.com/office/drawing/2014/main" id="{5E5EB982-3086-37CE-3A9C-9F06AFFFAECC}"/>
              </a:ext>
            </a:extLst>
          </p:cNvPr>
          <p:cNvSpPr/>
          <p:nvPr/>
        </p:nvSpPr>
        <p:spPr>
          <a:xfrm>
            <a:off x="5691935" y="5376563"/>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27" name="Rectangle 2">
            <a:extLst>
              <a:ext uri="{FF2B5EF4-FFF2-40B4-BE49-F238E27FC236}">
                <a16:creationId xmlns:a16="http://schemas.microsoft.com/office/drawing/2014/main" id="{7B6C37ED-6E40-895B-119B-0D6F753C0EE9}"/>
              </a:ext>
            </a:extLst>
          </p:cNvPr>
          <p:cNvSpPr/>
          <p:nvPr/>
        </p:nvSpPr>
        <p:spPr>
          <a:xfrm>
            <a:off x="8634436" y="5376563"/>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29" name="Rectangle 2">
            <a:extLst>
              <a:ext uri="{FF2B5EF4-FFF2-40B4-BE49-F238E27FC236}">
                <a16:creationId xmlns:a16="http://schemas.microsoft.com/office/drawing/2014/main" id="{AA19E55E-F936-2F69-D443-9EBA72457029}"/>
              </a:ext>
            </a:extLst>
          </p:cNvPr>
          <p:cNvSpPr/>
          <p:nvPr/>
        </p:nvSpPr>
        <p:spPr>
          <a:xfrm>
            <a:off x="2749434" y="4273044"/>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31" name="Rectangle 2">
            <a:extLst>
              <a:ext uri="{FF2B5EF4-FFF2-40B4-BE49-F238E27FC236}">
                <a16:creationId xmlns:a16="http://schemas.microsoft.com/office/drawing/2014/main" id="{D8752712-2CDF-1126-D431-3CA17A6D961F}"/>
              </a:ext>
            </a:extLst>
          </p:cNvPr>
          <p:cNvSpPr/>
          <p:nvPr/>
        </p:nvSpPr>
        <p:spPr>
          <a:xfrm>
            <a:off x="2749434" y="5376563"/>
            <a:ext cx="2928915" cy="996962"/>
          </a:xfrm>
          <a:prstGeom prst="rect">
            <a:avLst/>
          </a:prstGeom>
          <a:no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xxx</a:t>
            </a:r>
          </a:p>
        </p:txBody>
      </p:sp>
      <p:sp>
        <p:nvSpPr>
          <p:cNvPr id="5" name="Rectangle 2">
            <a:extLst>
              <a:ext uri="{FF2B5EF4-FFF2-40B4-BE49-F238E27FC236}">
                <a16:creationId xmlns:a16="http://schemas.microsoft.com/office/drawing/2014/main" id="{37C9EFF4-5929-4A57-4A84-760FFAF3F9DC}"/>
              </a:ext>
            </a:extLst>
          </p:cNvPr>
          <p:cNvSpPr/>
          <p:nvPr/>
        </p:nvSpPr>
        <p:spPr>
          <a:xfrm>
            <a:off x="855406" y="1068160"/>
            <a:ext cx="1820364" cy="430887"/>
          </a:xfrm>
          <a:prstGeom prst="wedgeRectCallout">
            <a:avLst>
              <a:gd name="adj1" fmla="val 61013"/>
              <a:gd name="adj2" fmla="val 13347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Ⅲ-5</a:t>
            </a: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にて記載した費用の合計額を転記すること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 name="Rectangle 2">
            <a:extLst>
              <a:ext uri="{FF2B5EF4-FFF2-40B4-BE49-F238E27FC236}">
                <a16:creationId xmlns:a16="http://schemas.microsoft.com/office/drawing/2014/main" id="{D3BD9F4D-B3A8-5D9F-0F15-0F40C2AA50F3}"/>
              </a:ext>
            </a:extLst>
          </p:cNvPr>
          <p:cNvSpPr/>
          <p:nvPr/>
        </p:nvSpPr>
        <p:spPr>
          <a:xfrm>
            <a:off x="9337754" y="847423"/>
            <a:ext cx="2193990" cy="430887"/>
          </a:xfrm>
          <a:prstGeom prst="wedgeRectCallout">
            <a:avLst>
              <a:gd name="adj1" fmla="val -75226"/>
              <a:gd name="adj2" fmla="val 6045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必要な年度分を記載すること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0" name="Rectangle 217">
            <a:extLst>
              <a:ext uri="{FF2B5EF4-FFF2-40B4-BE49-F238E27FC236}">
                <a16:creationId xmlns:a16="http://schemas.microsoft.com/office/drawing/2014/main" id="{A5545BE8-1A4F-7244-71C1-6F40003641AA}"/>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3576640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extLst>
              <p:ext uri="{D42A27DB-BD31-4B8C-83A1-F6EECF244321}">
                <p14:modId xmlns:p14="http://schemas.microsoft.com/office/powerpoint/2010/main" val="1517383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803"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34" name="グループ化 33">
            <a:extLst>
              <a:ext uri="{FF2B5EF4-FFF2-40B4-BE49-F238E27FC236}">
                <a16:creationId xmlns:a16="http://schemas.microsoft.com/office/drawing/2014/main" id="{D4CB3303-97FE-2220-AF27-AB04CEED0E6D}"/>
              </a:ext>
            </a:extLst>
          </p:cNvPr>
          <p:cNvGrpSpPr/>
          <p:nvPr/>
        </p:nvGrpSpPr>
        <p:grpSpPr>
          <a:xfrm>
            <a:off x="1222744" y="1108966"/>
            <a:ext cx="10340607" cy="5324346"/>
            <a:chOff x="630002" y="1108966"/>
            <a:chExt cx="10939698" cy="5324346"/>
          </a:xfrm>
        </p:grpSpPr>
        <p:cxnSp>
          <p:nvCxnSpPr>
            <p:cNvPr id="20" name="Straight Connector 71">
              <a:extLst>
                <a:ext uri="{FF2B5EF4-FFF2-40B4-BE49-F238E27FC236}">
                  <a16:creationId xmlns:a16="http://schemas.microsoft.com/office/drawing/2014/main" id="{6E78924F-5C00-8E09-D8E8-8B4B5C8E668C}"/>
                </a:ext>
              </a:extLst>
            </p:cNvPr>
            <p:cNvCxnSpPr>
              <a:cxnSpLocks/>
            </p:cNvCxnSpPr>
            <p:nvPr/>
          </p:nvCxnSpPr>
          <p:spPr>
            <a:xfrm>
              <a:off x="630002" y="2716307"/>
              <a:ext cx="1080247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Straight Connector 71">
              <a:extLst>
                <a:ext uri="{FF2B5EF4-FFF2-40B4-BE49-F238E27FC236}">
                  <a16:creationId xmlns:a16="http://schemas.microsoft.com/office/drawing/2014/main" id="{B8559CFD-942E-837C-DE6E-C1D3CA5D6E26}"/>
                </a:ext>
              </a:extLst>
            </p:cNvPr>
            <p:cNvCxnSpPr>
              <a:cxnSpLocks/>
            </p:cNvCxnSpPr>
            <p:nvPr/>
          </p:nvCxnSpPr>
          <p:spPr>
            <a:xfrm>
              <a:off x="630002" y="3972709"/>
              <a:ext cx="1080247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71">
              <a:extLst>
                <a:ext uri="{FF2B5EF4-FFF2-40B4-BE49-F238E27FC236}">
                  <a16:creationId xmlns:a16="http://schemas.microsoft.com/office/drawing/2014/main" id="{CC777687-9E51-A79B-90EA-BF5377A6E897}"/>
                </a:ext>
              </a:extLst>
            </p:cNvPr>
            <p:cNvCxnSpPr>
              <a:cxnSpLocks/>
            </p:cNvCxnSpPr>
            <p:nvPr/>
          </p:nvCxnSpPr>
          <p:spPr>
            <a:xfrm>
              <a:off x="630002" y="5229111"/>
              <a:ext cx="10802474" cy="0"/>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06930FE1-4D23-F8F4-5D55-DA5B6A09BC53}"/>
                </a:ext>
              </a:extLst>
            </p:cNvPr>
            <p:cNvSpPr txBox="1"/>
            <p:nvPr/>
          </p:nvSpPr>
          <p:spPr>
            <a:xfrm>
              <a:off x="630003" y="1512106"/>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err="1">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5" name="テキスト ボックス 24">
              <a:extLst>
                <a:ext uri="{FF2B5EF4-FFF2-40B4-BE49-F238E27FC236}">
                  <a16:creationId xmlns:a16="http://schemas.microsoft.com/office/drawing/2014/main" id="{6C05E055-C40B-AA86-1432-6F609E42AEC9}"/>
                </a:ext>
              </a:extLst>
            </p:cNvPr>
            <p:cNvSpPr txBox="1"/>
            <p:nvPr/>
          </p:nvSpPr>
          <p:spPr>
            <a:xfrm>
              <a:off x="630003" y="2768508"/>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35" name="テキスト ボックス 34">
              <a:extLst>
                <a:ext uri="{FF2B5EF4-FFF2-40B4-BE49-F238E27FC236}">
                  <a16:creationId xmlns:a16="http://schemas.microsoft.com/office/drawing/2014/main" id="{499D5461-757F-6D6F-26EB-316CA8E23421}"/>
                </a:ext>
              </a:extLst>
            </p:cNvPr>
            <p:cNvSpPr txBox="1"/>
            <p:nvPr/>
          </p:nvSpPr>
          <p:spPr>
            <a:xfrm>
              <a:off x="630003" y="5281312"/>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37" name="Group 200">
              <a:extLst>
                <a:ext uri="{FF2B5EF4-FFF2-40B4-BE49-F238E27FC236}">
                  <a16:creationId xmlns:a16="http://schemas.microsoft.com/office/drawing/2014/main" id="{31E51C10-DDA3-B6B0-841E-8A3CFF24ADF3}"/>
                </a:ext>
              </a:extLst>
            </p:cNvPr>
            <p:cNvGrpSpPr/>
            <p:nvPr/>
          </p:nvGrpSpPr>
          <p:grpSpPr>
            <a:xfrm>
              <a:off x="630002" y="1108966"/>
              <a:ext cx="2609338" cy="288132"/>
              <a:chOff x="5069010" y="1088050"/>
              <a:chExt cx="2960760" cy="288132"/>
            </a:xfrm>
            <a:solidFill>
              <a:schemeClr val="tx2"/>
            </a:solidFill>
          </p:grpSpPr>
          <p:sp>
            <p:nvSpPr>
              <p:cNvPr id="38" name="Rectangle 45">
                <a:extLst>
                  <a:ext uri="{FF2B5EF4-FFF2-40B4-BE49-F238E27FC236}">
                    <a16:creationId xmlns:a16="http://schemas.microsoft.com/office/drawing/2014/main" id="{75124F6A-32CF-75FD-907A-339678541D76}"/>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対象 </a:t>
                </a:r>
                <a:r>
                  <a:rPr kumimoji="1"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地域・業界団体等</a:t>
                </a:r>
                <a:r>
                  <a:rPr kumimoji="1" lang="en-US" altLang="ja-JP"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a:t>
                </a:r>
                <a:endPar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endParaRPr>
              </a:p>
            </p:txBody>
          </p:sp>
          <p:cxnSp>
            <p:nvCxnSpPr>
              <p:cNvPr id="39" name="Straight Connector 195">
                <a:extLst>
                  <a:ext uri="{FF2B5EF4-FFF2-40B4-BE49-F238E27FC236}">
                    <a16:creationId xmlns:a16="http://schemas.microsoft.com/office/drawing/2014/main" id="{2EA0EE12-6643-04DB-AD99-39A22E6F0F29}"/>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12" name="テキスト ボックス 11">
              <a:extLst>
                <a:ext uri="{FF2B5EF4-FFF2-40B4-BE49-F238E27FC236}">
                  <a16:creationId xmlns:a16="http://schemas.microsoft.com/office/drawing/2014/main" id="{66E9E12A-1D93-EC00-E629-313B18DA3A67}"/>
                </a:ext>
              </a:extLst>
            </p:cNvPr>
            <p:cNvSpPr txBox="1"/>
            <p:nvPr/>
          </p:nvSpPr>
          <p:spPr>
            <a:xfrm>
              <a:off x="6179342" y="1512106"/>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実証の結果を元に、</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年</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月に具体的な</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の導入の協議を</a:t>
              </a:r>
              <a:b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開始する</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7F92EA55-A8C0-E651-E2CA-BC394EA0C868}"/>
                </a:ext>
              </a:extLst>
            </p:cNvPr>
            <p:cNvSpPr txBox="1"/>
            <p:nvPr/>
          </p:nvSpPr>
          <p:spPr>
            <a:xfrm>
              <a:off x="6179342" y="2768508"/>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5" name="テキスト ボックス 14">
              <a:extLst>
                <a:ext uri="{FF2B5EF4-FFF2-40B4-BE49-F238E27FC236}">
                  <a16:creationId xmlns:a16="http://schemas.microsoft.com/office/drawing/2014/main" id="{7B02F7E1-46CB-A058-8341-EBF0925369F6}"/>
                </a:ext>
              </a:extLst>
            </p:cNvPr>
            <p:cNvSpPr txBox="1"/>
            <p:nvPr/>
          </p:nvSpPr>
          <p:spPr>
            <a:xfrm>
              <a:off x="6179342" y="5281312"/>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16" name="Group 200">
              <a:extLst>
                <a:ext uri="{FF2B5EF4-FFF2-40B4-BE49-F238E27FC236}">
                  <a16:creationId xmlns:a16="http://schemas.microsoft.com/office/drawing/2014/main" id="{3D83790E-C057-A45F-3D74-F27DE1E724F3}"/>
                </a:ext>
              </a:extLst>
            </p:cNvPr>
            <p:cNvGrpSpPr/>
            <p:nvPr/>
          </p:nvGrpSpPr>
          <p:grpSpPr>
            <a:xfrm>
              <a:off x="6179341" y="1108966"/>
              <a:ext cx="2609338" cy="288132"/>
              <a:chOff x="5069010" y="1088050"/>
              <a:chExt cx="2960760" cy="288132"/>
            </a:xfrm>
            <a:solidFill>
              <a:schemeClr val="tx2"/>
            </a:solidFill>
          </p:grpSpPr>
          <p:sp>
            <p:nvSpPr>
              <p:cNvPr id="17" name="Rectangle 45">
                <a:extLst>
                  <a:ext uri="{FF2B5EF4-FFF2-40B4-BE49-F238E27FC236}">
                    <a16:creationId xmlns:a16="http://schemas.microsoft.com/office/drawing/2014/main" id="{42939323-88EC-F200-6DFB-50C5B06CFD7B}"/>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今後の取組予定</a:t>
                </a:r>
              </a:p>
            </p:txBody>
          </p:sp>
          <p:cxnSp>
            <p:nvCxnSpPr>
              <p:cNvPr id="18" name="Straight Connector 195">
                <a:extLst>
                  <a:ext uri="{FF2B5EF4-FFF2-40B4-BE49-F238E27FC236}">
                    <a16:creationId xmlns:a16="http://schemas.microsoft.com/office/drawing/2014/main" id="{B1F26886-56D4-A69D-2E94-5DDFB205778D}"/>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27" name="テキスト ボックス 26">
              <a:extLst>
                <a:ext uri="{FF2B5EF4-FFF2-40B4-BE49-F238E27FC236}">
                  <a16:creationId xmlns:a16="http://schemas.microsoft.com/office/drawing/2014/main" id="{D81A9F1E-C7DA-6609-088C-C55EB2722506}"/>
                </a:ext>
              </a:extLst>
            </p:cNvPr>
            <p:cNvSpPr txBox="1"/>
            <p:nvPr/>
          </p:nvSpPr>
          <p:spPr>
            <a:xfrm>
              <a:off x="8954012" y="5281312"/>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1" name="テキスト ボックス 20">
              <a:extLst>
                <a:ext uri="{FF2B5EF4-FFF2-40B4-BE49-F238E27FC236}">
                  <a16:creationId xmlns:a16="http://schemas.microsoft.com/office/drawing/2014/main" id="{0F451606-9D04-1621-4F73-1CBD44B37AE2}"/>
                </a:ext>
              </a:extLst>
            </p:cNvPr>
            <p:cNvSpPr txBox="1"/>
            <p:nvPr/>
          </p:nvSpPr>
          <p:spPr>
            <a:xfrm>
              <a:off x="8954012" y="1512106"/>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ソリューションを共同利用することで、</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の年間利用料が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削減することが可能</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22" name="テキスト ボックス 21">
              <a:extLst>
                <a:ext uri="{FF2B5EF4-FFF2-40B4-BE49-F238E27FC236}">
                  <a16:creationId xmlns:a16="http://schemas.microsoft.com/office/drawing/2014/main" id="{96E73517-695B-4547-7E1E-5BCA886202EB}"/>
                </a:ext>
              </a:extLst>
            </p:cNvPr>
            <p:cNvSpPr txBox="1"/>
            <p:nvPr/>
          </p:nvSpPr>
          <p:spPr>
            <a:xfrm>
              <a:off x="8954012" y="2768508"/>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28" name="Group 200">
              <a:extLst>
                <a:ext uri="{FF2B5EF4-FFF2-40B4-BE49-F238E27FC236}">
                  <a16:creationId xmlns:a16="http://schemas.microsoft.com/office/drawing/2014/main" id="{D4B90C80-D2C4-B4D7-FC71-26035A388385}"/>
                </a:ext>
              </a:extLst>
            </p:cNvPr>
            <p:cNvGrpSpPr/>
            <p:nvPr/>
          </p:nvGrpSpPr>
          <p:grpSpPr>
            <a:xfrm>
              <a:off x="8954011" y="1108966"/>
              <a:ext cx="2609338" cy="288132"/>
              <a:chOff x="5069010" y="1088050"/>
              <a:chExt cx="2960760" cy="288132"/>
            </a:xfrm>
            <a:solidFill>
              <a:schemeClr val="tx2"/>
            </a:solidFill>
          </p:grpSpPr>
          <p:sp>
            <p:nvSpPr>
              <p:cNvPr id="32" name="Rectangle 45">
                <a:extLst>
                  <a:ext uri="{FF2B5EF4-FFF2-40B4-BE49-F238E27FC236}">
                    <a16:creationId xmlns:a16="http://schemas.microsoft.com/office/drawing/2014/main" id="{B73BAEE9-2993-2F3A-1D80-52B092346AFB}"/>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効果の見立て</a:t>
                </a:r>
              </a:p>
            </p:txBody>
          </p:sp>
          <p:cxnSp>
            <p:nvCxnSpPr>
              <p:cNvPr id="33" name="Straight Connector 195">
                <a:extLst>
                  <a:ext uri="{FF2B5EF4-FFF2-40B4-BE49-F238E27FC236}">
                    <a16:creationId xmlns:a16="http://schemas.microsoft.com/office/drawing/2014/main" id="{CA8C768D-918F-0B02-E698-D0DA16C6745B}"/>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26" name="テキスト ボックス 11">
              <a:extLst>
                <a:ext uri="{FF2B5EF4-FFF2-40B4-BE49-F238E27FC236}">
                  <a16:creationId xmlns:a16="http://schemas.microsoft.com/office/drawing/2014/main" id="{DC4109BC-588F-DE50-BFA0-35D0A760755F}"/>
                </a:ext>
              </a:extLst>
            </p:cNvPr>
            <p:cNvSpPr txBox="1"/>
            <p:nvPr/>
          </p:nvSpPr>
          <p:spPr>
            <a:xfrm>
              <a:off x="3404672" y="1512106"/>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市で同様の地域課題</a:t>
              </a:r>
              <a:r>
                <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rPr>
                <a:t>ニーズがあることを把握しており、将来的なソリューションの共同利用も含め、今後連携を検討することに合意</a:t>
              </a:r>
              <a:endParaRPr kumimoji="1" lang="en-US" altLang="ja-JP" sz="1400" b="0" i="0" u="none" strike="noStrike" kern="1200" cap="none" spc="0" normalizeH="0" baseline="0" noProof="0">
                <a:ln>
                  <a:noFill/>
                </a:ln>
                <a:solidFill>
                  <a:srgbClr val="3EAD92"/>
                </a:solidFill>
                <a:effectLst/>
                <a:uLnTx/>
                <a:uFillTx/>
                <a:latin typeface="Trebuchet MS" panose="020B0603020202020204" pitchFamily="34" charset="0"/>
                <a:ea typeface="Meiryo UI" panose="020B0604030504040204" pitchFamily="50" charset="-128"/>
                <a:cs typeface="+mn-cs"/>
              </a:endParaRPr>
            </a:p>
          </p:txBody>
        </p:sp>
        <p:sp>
          <p:nvSpPr>
            <p:cNvPr id="31" name="テキスト ボックス 12">
              <a:extLst>
                <a:ext uri="{FF2B5EF4-FFF2-40B4-BE49-F238E27FC236}">
                  <a16:creationId xmlns:a16="http://schemas.microsoft.com/office/drawing/2014/main" id="{98874016-1AB9-25A3-3F42-B2408655DD7A}"/>
                </a:ext>
              </a:extLst>
            </p:cNvPr>
            <p:cNvSpPr txBox="1"/>
            <p:nvPr/>
          </p:nvSpPr>
          <p:spPr>
            <a:xfrm>
              <a:off x="3404672" y="2768508"/>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8" name="テキスト ボックス 14">
              <a:extLst>
                <a:ext uri="{FF2B5EF4-FFF2-40B4-BE49-F238E27FC236}">
                  <a16:creationId xmlns:a16="http://schemas.microsoft.com/office/drawing/2014/main" id="{7992C1DE-D67F-90B9-7BD5-D9708C65DB27}"/>
                </a:ext>
              </a:extLst>
            </p:cNvPr>
            <p:cNvSpPr txBox="1"/>
            <p:nvPr/>
          </p:nvSpPr>
          <p:spPr>
            <a:xfrm>
              <a:off x="3404672" y="5281312"/>
              <a:ext cx="2609338"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nvGrpSpPr>
            <p:cNvPr id="49" name="Group 200">
              <a:extLst>
                <a:ext uri="{FF2B5EF4-FFF2-40B4-BE49-F238E27FC236}">
                  <a16:creationId xmlns:a16="http://schemas.microsoft.com/office/drawing/2014/main" id="{23C47D59-BC78-CC24-32DF-09B826F33F57}"/>
                </a:ext>
              </a:extLst>
            </p:cNvPr>
            <p:cNvGrpSpPr/>
            <p:nvPr/>
          </p:nvGrpSpPr>
          <p:grpSpPr>
            <a:xfrm>
              <a:off x="3404671" y="1108966"/>
              <a:ext cx="2609338" cy="288132"/>
              <a:chOff x="5069010" y="1088050"/>
              <a:chExt cx="2960760" cy="288132"/>
            </a:xfrm>
            <a:solidFill>
              <a:schemeClr val="tx2"/>
            </a:solidFill>
          </p:grpSpPr>
          <p:sp>
            <p:nvSpPr>
              <p:cNvPr id="50" name="Rectangle 45">
                <a:extLst>
                  <a:ext uri="{FF2B5EF4-FFF2-40B4-BE49-F238E27FC236}">
                    <a16:creationId xmlns:a16="http://schemas.microsoft.com/office/drawing/2014/main" id="{DAEC03AD-7C7A-7F63-9AD4-0A2E5FB76D71}"/>
                  </a:ext>
                </a:extLst>
              </p:cNvPr>
              <p:cNvSpPr/>
              <p:nvPr/>
            </p:nvSpPr>
            <p:spPr>
              <a:xfrm>
                <a:off x="5069010" y="1088050"/>
                <a:ext cx="2960760" cy="288132"/>
              </a:xfrm>
              <a:prstGeom prst="rect">
                <a:avLst/>
              </a:prstGeom>
              <a:grp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1526" rIns="9525"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Trebuchet MS" panose="020B0603020202020204" pitchFamily="34" charset="0"/>
                    <a:ea typeface="Meiryo UI" panose="020B0604030504040204" pitchFamily="50" charset="-128"/>
                    <a:cs typeface="+mn-cs"/>
                  </a:rPr>
                  <a:t>現在の検討状況</a:t>
                </a:r>
              </a:p>
            </p:txBody>
          </p:sp>
          <p:cxnSp>
            <p:nvCxnSpPr>
              <p:cNvPr id="51" name="Straight Connector 195">
                <a:extLst>
                  <a:ext uri="{FF2B5EF4-FFF2-40B4-BE49-F238E27FC236}">
                    <a16:creationId xmlns:a16="http://schemas.microsoft.com/office/drawing/2014/main" id="{37E1DB6D-AA16-734E-04F1-433B1C2C0583}"/>
                  </a:ext>
                </a:extLst>
              </p:cNvPr>
              <p:cNvCxnSpPr>
                <a:cxnSpLocks/>
              </p:cNvCxnSpPr>
              <p:nvPr/>
            </p:nvCxnSpPr>
            <p:spPr>
              <a:xfrm>
                <a:off x="5069010" y="1376182"/>
                <a:ext cx="2960760" cy="0"/>
              </a:xfrm>
              <a:prstGeom prst="line">
                <a:avLst/>
              </a:prstGeom>
              <a:grpFill/>
              <a:ln w="9525" cap="rnd" cmpd="sng" algn="ctr">
                <a:noFill/>
                <a:prstDash val="solid"/>
                <a:round/>
              </a:ln>
              <a:effectLst/>
              <a:extLst>
                <a:ext uri="{91240B29-F687-4F45-9708-019B960494DF}">
                  <a14:hiddenLine xmlns:a14="http://schemas.microsoft.com/office/drawing/2010/main" w="9525" cap="rnd" cmpd="sng" algn="ctr">
                    <a:solidFill>
                      <a:schemeClr val="tx1">
                        <a:lumMod val="60000"/>
                        <a:lumOff val="40000"/>
                      </a:schemeClr>
                    </a:solidFill>
                    <a:prstDash val="solid"/>
                    <a:round/>
                  </a14:hiddenLine>
                </a:ext>
              </a:extLst>
            </p:spPr>
            <p:style>
              <a:lnRef idx="1">
                <a:schemeClr val="accent1"/>
              </a:lnRef>
              <a:fillRef idx="0">
                <a:schemeClr val="accent1"/>
              </a:fillRef>
              <a:effectRef idx="0">
                <a:schemeClr val="accent1"/>
              </a:effectRef>
              <a:fontRef idx="minor">
                <a:schemeClr val="tx1"/>
              </a:fontRef>
            </p:style>
          </p:cxnSp>
        </p:grpSp>
        <p:sp>
          <p:nvSpPr>
            <p:cNvPr id="55" name="Rectangle 2">
              <a:extLst>
                <a:ext uri="{FF2B5EF4-FFF2-40B4-BE49-F238E27FC236}">
                  <a16:creationId xmlns:a16="http://schemas.microsoft.com/office/drawing/2014/main" id="{12DED210-E149-D2DC-61F4-8C67AB1F059C}"/>
                </a:ext>
              </a:extLst>
            </p:cNvPr>
            <p:cNvSpPr/>
            <p:nvPr/>
          </p:nvSpPr>
          <p:spPr>
            <a:xfrm>
              <a:off x="636350" y="2784392"/>
              <a:ext cx="2609339" cy="1000688"/>
            </a:xfrm>
            <a:prstGeom prst="wedgeRectCallout">
              <a:avLst>
                <a:gd name="adj1" fmla="val -20346"/>
                <a:gd name="adj2" fmla="val -7012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横展開にあたり、連携対象の候補となる地域や業界団体を記載すること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57" name="Rectangle 2">
              <a:extLst>
                <a:ext uri="{FF2B5EF4-FFF2-40B4-BE49-F238E27FC236}">
                  <a16:creationId xmlns:a16="http://schemas.microsoft.com/office/drawing/2014/main" id="{0782A895-30EC-AD91-0621-A40BAC65692A}"/>
                </a:ext>
              </a:extLst>
            </p:cNvPr>
            <p:cNvSpPr/>
            <p:nvPr/>
          </p:nvSpPr>
          <p:spPr>
            <a:xfrm>
              <a:off x="3411021" y="2784392"/>
              <a:ext cx="2609339" cy="1000688"/>
            </a:xfrm>
            <a:prstGeom prst="wedgeRectCallout">
              <a:avLst>
                <a:gd name="adj1" fmla="val -22293"/>
                <a:gd name="adj2" fmla="val -6631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すでに連携検討や地域・業界</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具体的な検討が進展している場合、</a:t>
              </a:r>
              <a:b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その概要を記載すること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」として差し支えない</a:t>
              </a:r>
              <a:r>
                <a:rPr kumimoji="1" lang="en-US" altLang="ja-JP" sz="1400" b="0" i="0" u="none" strike="noStrike" kern="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58" name="Rectangle 2">
              <a:extLst>
                <a:ext uri="{FF2B5EF4-FFF2-40B4-BE49-F238E27FC236}">
                  <a16:creationId xmlns:a16="http://schemas.microsoft.com/office/drawing/2014/main" id="{9983CBDA-D485-E84C-2AF3-67DBDA6407EF}"/>
                </a:ext>
              </a:extLst>
            </p:cNvPr>
            <p:cNvSpPr/>
            <p:nvPr/>
          </p:nvSpPr>
          <p:spPr>
            <a:xfrm>
              <a:off x="6185691" y="2784392"/>
              <a:ext cx="2609339" cy="1000688"/>
            </a:xfrm>
            <a:prstGeom prst="wedgeRectCallout">
              <a:avLst>
                <a:gd name="adj1" fmla="val -21806"/>
                <a:gd name="adj2" fmla="val -66951"/>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94" name="Rectangle 2">
              <a:extLst>
                <a:ext uri="{FF2B5EF4-FFF2-40B4-BE49-F238E27FC236}">
                  <a16:creationId xmlns:a16="http://schemas.microsoft.com/office/drawing/2014/main" id="{2BC47E65-D534-0D53-3C96-64B3A7DFDC58}"/>
                </a:ext>
              </a:extLst>
            </p:cNvPr>
            <p:cNvSpPr/>
            <p:nvPr/>
          </p:nvSpPr>
          <p:spPr>
            <a:xfrm>
              <a:off x="8960361" y="2784392"/>
              <a:ext cx="2609339" cy="1000688"/>
            </a:xfrm>
            <a:prstGeom prst="wedgeRectCallout">
              <a:avLst>
                <a:gd name="adj1" fmla="val -23753"/>
                <a:gd name="adj2" fmla="val -6441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他地域への横展開が実現することにより、どのような効果が見込まれるのか記載すること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grpSp>
      <p:sp>
        <p:nvSpPr>
          <p:cNvPr id="5" name="テキスト ボックス 42">
            <a:extLst>
              <a:ext uri="{FF2B5EF4-FFF2-40B4-BE49-F238E27FC236}">
                <a16:creationId xmlns:a16="http://schemas.microsoft.com/office/drawing/2014/main" id="{EEE042C9-6998-075C-B526-C1F9F6485BE4}"/>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Ⅴ</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横展開の計画</a:t>
            </a:r>
          </a:p>
        </p:txBody>
      </p:sp>
      <p:sp>
        <p:nvSpPr>
          <p:cNvPr id="8" name="タイトル 7">
            <a:extLst>
              <a:ext uri="{FF2B5EF4-FFF2-40B4-BE49-F238E27FC236}">
                <a16:creationId xmlns:a16="http://schemas.microsoft.com/office/drawing/2014/main" id="{FB5D573A-CCC1-8042-8E74-18916E0B87DC}"/>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他地域への横展開の方策・普及啓発活動</a:t>
            </a:r>
            <a:endParaRPr kumimoji="1" lang="en-US" altLang="ja-JP" dirty="0">
              <a:solidFill>
                <a:srgbClr val="FE9341"/>
              </a:solidFill>
              <a:latin typeface="Trebuchet MS" panose="020B0603020202020204" pitchFamily="34" charset="0"/>
              <a:ea typeface="Meiryo UI" panose="020B0604030504040204" pitchFamily="50" charset="-128"/>
            </a:endParaRPr>
          </a:p>
        </p:txBody>
      </p:sp>
      <p:sp>
        <p:nvSpPr>
          <p:cNvPr id="2" name="Oval 1">
            <a:extLst>
              <a:ext uri="{FF2B5EF4-FFF2-40B4-BE49-F238E27FC236}">
                <a16:creationId xmlns:a16="http://schemas.microsoft.com/office/drawing/2014/main" id="{56221988-D959-CC50-10BA-8C9B537A0DEC}"/>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rPr>
              <a:t>3</a:t>
            </a: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3" name="Rectangle 82">
            <a:extLst>
              <a:ext uri="{FF2B5EF4-FFF2-40B4-BE49-F238E27FC236}">
                <a16:creationId xmlns:a16="http://schemas.microsoft.com/office/drawing/2014/main" id="{336E9656-B207-EE94-EBEA-6AE3B7B747CA}"/>
              </a:ext>
            </a:extLst>
          </p:cNvPr>
          <p:cNvSpPr/>
          <p:nvPr/>
        </p:nvSpPr>
        <p:spPr>
          <a:xfrm>
            <a:off x="339028" y="1512105"/>
            <a:ext cx="814577" cy="2408397"/>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他地域への</a:t>
            </a:r>
            <a:br>
              <a:rPr kumimoji="1" lang="en-US" altLang="ja-JP"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1" lang="ja-JP" altLang="en-US"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展開の方策</a:t>
            </a:r>
            <a:endParaRPr kumimoji="1" lang="en-US" altLang="ja-JP"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sp>
        <p:nvSpPr>
          <p:cNvPr id="4" name="Rectangle 82">
            <a:extLst>
              <a:ext uri="{FF2B5EF4-FFF2-40B4-BE49-F238E27FC236}">
                <a16:creationId xmlns:a16="http://schemas.microsoft.com/office/drawing/2014/main" id="{D8A5A16C-E05A-5BCA-C135-0CCD2F0A10DA}"/>
              </a:ext>
            </a:extLst>
          </p:cNvPr>
          <p:cNvSpPr/>
          <p:nvPr/>
        </p:nvSpPr>
        <p:spPr>
          <a:xfrm>
            <a:off x="339028" y="4077114"/>
            <a:ext cx="814577" cy="2158086"/>
          </a:xfrm>
          <a:prstGeom prst="rect">
            <a:avLst/>
          </a:prstGeom>
          <a:solidFill>
            <a:srgbClr val="FFB47A"/>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36000" tIns="3600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8288" algn="l"/>
              </a:tabLst>
              <a:defRPr/>
            </a:pPr>
            <a:r>
              <a:rPr kumimoji="1" lang="ja-JP" altLang="en-US"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他地域への</a:t>
            </a:r>
            <a:br>
              <a:rPr kumimoji="1" lang="en-US" altLang="ja-JP"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br>
            <a:r>
              <a:rPr kumimoji="1" lang="ja-JP" altLang="en-US"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rPr>
              <a:t>展開の方策</a:t>
            </a:r>
            <a:endParaRPr kumimoji="1" lang="en-US" altLang="ja-JP"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sym typeface="Trebuchet MS" panose="020B0603020202020204" pitchFamily="34" charset="0"/>
            </a:endParaRPr>
          </a:p>
        </p:txBody>
      </p:sp>
      <p:grpSp>
        <p:nvGrpSpPr>
          <p:cNvPr id="44" name="グループ化 43">
            <a:extLst>
              <a:ext uri="{FF2B5EF4-FFF2-40B4-BE49-F238E27FC236}">
                <a16:creationId xmlns:a16="http://schemas.microsoft.com/office/drawing/2014/main" id="{A95F97F6-BF7A-DFB9-2B00-6AFC2B8CC2DE}"/>
              </a:ext>
            </a:extLst>
          </p:cNvPr>
          <p:cNvGrpSpPr/>
          <p:nvPr/>
        </p:nvGrpSpPr>
        <p:grpSpPr>
          <a:xfrm>
            <a:off x="1222744" y="4077114"/>
            <a:ext cx="10340607" cy="1818362"/>
            <a:chOff x="598489" y="1948043"/>
            <a:chExt cx="10964862" cy="1818362"/>
          </a:xfrm>
        </p:grpSpPr>
        <p:sp>
          <p:nvSpPr>
            <p:cNvPr id="9" name="テキスト ボックス 8">
              <a:extLst>
                <a:ext uri="{FF2B5EF4-FFF2-40B4-BE49-F238E27FC236}">
                  <a16:creationId xmlns:a16="http://schemas.microsoft.com/office/drawing/2014/main" id="{2FF666E7-5915-99BD-281D-FB64F637EFEC}"/>
                </a:ext>
              </a:extLst>
            </p:cNvPr>
            <p:cNvSpPr txBox="1"/>
            <p:nvPr/>
          </p:nvSpPr>
          <p:spPr>
            <a:xfrm>
              <a:off x="598489"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全国の自治体や、</a:t>
              </a: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事業に関連のある企業が参加する</a:t>
              </a:r>
              <a:r>
                <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イベントにおいて普及啓発活動に参加</a:t>
              </a:r>
              <a:endParaRPr kumimoji="1" 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4238FBCC-0212-3A4D-1E96-C2155A815BB1}"/>
                </a:ext>
              </a:extLst>
            </p:cNvPr>
            <p:cNvSpPr txBox="1"/>
            <p:nvPr/>
          </p:nvSpPr>
          <p:spPr>
            <a:xfrm>
              <a:off x="6163824"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普及啓発活動のイベントで発表するコンテンツの作成</a:t>
              </a:r>
              <a:endPar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27DB3B03-0B52-76EA-C78F-7928A5BD8D4A}"/>
                </a:ext>
              </a:extLst>
            </p:cNvPr>
            <p:cNvSpPr txBox="1"/>
            <p:nvPr/>
          </p:nvSpPr>
          <p:spPr>
            <a:xfrm>
              <a:off x="8946492"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rPr>
                <a:t>ソリューションの有効性を示すことで、同様の課題に直面する自治体からも引き合いが見込まれる</a:t>
              </a:r>
              <a:endParaRPr kumimoji="1" lang="en-US" altLang="ja-JP" sz="1400" b="0" i="0" u="none" strike="noStrike" kern="1200" cap="none" spc="0" normalizeH="0" baseline="0" noProof="0">
                <a:ln>
                  <a:noFill/>
                </a:ln>
                <a:solidFill>
                  <a:srgbClr val="4FB49C"/>
                </a:solidFill>
                <a:effectLst/>
                <a:uLnTx/>
                <a:uFillTx/>
                <a:latin typeface="Trebuchet MS" panose="020B0603020202020204" pitchFamily="34" charset="0"/>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1" 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19" name="テキスト ボックス 11">
              <a:extLst>
                <a:ext uri="{FF2B5EF4-FFF2-40B4-BE49-F238E27FC236}">
                  <a16:creationId xmlns:a16="http://schemas.microsoft.com/office/drawing/2014/main" id="{331DABA6-829B-ECCA-14C5-5DD6211C67B6}"/>
                </a:ext>
              </a:extLst>
            </p:cNvPr>
            <p:cNvSpPr txBox="1"/>
            <p:nvPr/>
          </p:nvSpPr>
          <p:spPr>
            <a:xfrm>
              <a:off x="3381156" y="1948043"/>
              <a:ext cx="2616859" cy="11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XXXX</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en-US" altLang="ja-JP" sz="1400" b="0" i="0" u="none" strike="noStrike" kern="120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XX</a:t>
              </a:r>
              <a:r>
                <a:rPr kumimoji="1" lang="ja-JP" altLang="en-US" sz="1400" b="0" i="0" u="none" strike="noStrike" kern="120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rPr>
                <a:t>イベントの実施時期を主催者と調整中</a:t>
              </a:r>
              <a:endParaRPr kumimoji="1" lang="en-US" sz="1400" b="0" i="0" u="none" strike="noStrike" kern="1200" cap="none" spc="0" normalizeH="0" baseline="0" noProof="0" dirty="0">
                <a:ln>
                  <a:noFill/>
                </a:ln>
                <a:solidFill>
                  <a:srgbClr val="4FB49C"/>
                </a:solidFill>
                <a:effectLst/>
                <a:uLnTx/>
                <a:uFillTx/>
                <a:latin typeface="Trebuchet MS" panose="020B0603020202020204" pitchFamily="34" charset="0"/>
                <a:ea typeface="Meiryo UI" panose="020B0604030504040204" pitchFamily="50" charset="-128"/>
                <a:cs typeface="+mn-cs"/>
              </a:endParaRPr>
            </a:p>
          </p:txBody>
        </p:sp>
        <p:sp>
          <p:nvSpPr>
            <p:cNvPr id="40" name="Rectangle 2">
              <a:extLst>
                <a:ext uri="{FF2B5EF4-FFF2-40B4-BE49-F238E27FC236}">
                  <a16:creationId xmlns:a16="http://schemas.microsoft.com/office/drawing/2014/main" id="{CF643304-B855-C159-0780-6D8E1CBD1A55}"/>
                </a:ext>
              </a:extLst>
            </p:cNvPr>
            <p:cNvSpPr/>
            <p:nvPr/>
          </p:nvSpPr>
          <p:spPr>
            <a:xfrm>
              <a:off x="599841" y="3046405"/>
              <a:ext cx="2616537" cy="720000"/>
            </a:xfrm>
            <a:prstGeom prst="wedgeRectCallout">
              <a:avLst>
                <a:gd name="adj1" fmla="val -17669"/>
                <a:gd name="adj2" fmla="val -6758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参加・推進する普及啓発活動を</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記載すること</a:t>
              </a:r>
            </a:p>
          </p:txBody>
        </p:sp>
        <p:sp>
          <p:nvSpPr>
            <p:cNvPr id="41" name="Rectangle 2">
              <a:extLst>
                <a:ext uri="{FF2B5EF4-FFF2-40B4-BE49-F238E27FC236}">
                  <a16:creationId xmlns:a16="http://schemas.microsoft.com/office/drawing/2014/main" id="{26F81509-F228-2A6C-884E-EB4EA80CDF0B}"/>
                </a:ext>
              </a:extLst>
            </p:cNvPr>
            <p:cNvSpPr/>
            <p:nvPr/>
          </p:nvSpPr>
          <p:spPr>
            <a:xfrm>
              <a:off x="3382166" y="3046405"/>
              <a:ext cx="2616537" cy="720000"/>
            </a:xfrm>
            <a:prstGeom prst="wedgeRectCallout">
              <a:avLst>
                <a:gd name="adj1" fmla="val -23267"/>
                <a:gd name="adj2" fmla="val -63144"/>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現時点で検討が進展している</a:t>
              </a:r>
              <a:b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b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場合、その概要を記載</a:t>
              </a:r>
              <a:r>
                <a:rPr kumimoji="1" lang="ja-JP" altLang="en-US" sz="1400" dirty="0">
                  <a:solidFill>
                    <a:srgbClr val="575757"/>
                  </a:solidFill>
                  <a:latin typeface="Trebuchet MS" panose="020B0603020202020204" pitchFamily="34" charset="0"/>
                  <a:ea typeface="Meiryo UI" panose="020B0604030504040204" pitchFamily="50" charset="-128"/>
                </a:rPr>
                <a:t>すること</a:t>
              </a:r>
              <a:endPar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ない場合は「</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r>
                <a:rPr kumimoji="1" lang="ja-JP" altLang="en-US"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」と</a:t>
              </a:r>
              <a:r>
                <a:rPr kumimoji="1" lang="ja-JP" altLang="en-US" sz="1400" kern="0" dirty="0">
                  <a:solidFill>
                    <a:srgbClr val="575757"/>
                  </a:solidFill>
                  <a:latin typeface="Trebuchet MS" panose="020B0603020202020204" pitchFamily="34" charset="0"/>
                  <a:ea typeface="Meiryo UI" panose="020B0604030504040204" pitchFamily="50" charset="-128"/>
                </a:rPr>
                <a:t>記載可</a:t>
              </a:r>
              <a:r>
                <a:rPr kumimoji="1" lang="en-US" altLang="ja-JP" sz="14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a:t>
              </a:r>
            </a:p>
          </p:txBody>
        </p:sp>
        <p:sp>
          <p:nvSpPr>
            <p:cNvPr id="42" name="Rectangle 2">
              <a:extLst>
                <a:ext uri="{FF2B5EF4-FFF2-40B4-BE49-F238E27FC236}">
                  <a16:creationId xmlns:a16="http://schemas.microsoft.com/office/drawing/2014/main" id="{6F85DEB2-A024-713D-CB0E-FBE5C0A95433}"/>
                </a:ext>
              </a:extLst>
            </p:cNvPr>
            <p:cNvSpPr/>
            <p:nvPr/>
          </p:nvSpPr>
          <p:spPr>
            <a:xfrm>
              <a:off x="6164490" y="3046405"/>
              <a:ext cx="2616537" cy="720000"/>
            </a:xfrm>
            <a:prstGeom prst="wedgeRectCallout">
              <a:avLst>
                <a:gd name="adj1" fmla="val -20833"/>
                <a:gd name="adj2" fmla="val -65682"/>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今後実施する具体的な取組方針を記載すること</a:t>
              </a:r>
              <a:endParaRPr kumimoji="1" lang="en-US" altLang="ja-JP" sz="14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3" name="Rectangle 2">
              <a:extLst>
                <a:ext uri="{FF2B5EF4-FFF2-40B4-BE49-F238E27FC236}">
                  <a16:creationId xmlns:a16="http://schemas.microsoft.com/office/drawing/2014/main" id="{0D73AEA4-77CA-9167-EB01-AAD99F5A2610}"/>
                </a:ext>
              </a:extLst>
            </p:cNvPr>
            <p:cNvSpPr/>
            <p:nvPr/>
          </p:nvSpPr>
          <p:spPr>
            <a:xfrm>
              <a:off x="8946814" y="3046405"/>
              <a:ext cx="2616537" cy="720000"/>
            </a:xfrm>
            <a:prstGeom prst="wedgeRectCallout">
              <a:avLst>
                <a:gd name="adj1" fmla="val -20833"/>
                <a:gd name="adj2" fmla="val -66316"/>
              </a:avLst>
            </a:prstGeom>
            <a:solidFill>
              <a:srgbClr val="EEE89A"/>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108000" marR="0" lvl="1" indent="0" algn="l" defTabSz="914400" rtl="0" eaLnBrk="1" fontAlgn="auto" latinLnBrk="0" hangingPunct="1">
                <a:lnSpc>
                  <a:spcPct val="100000"/>
                </a:lnSpc>
                <a:spcBef>
                  <a:spcPts val="0"/>
                </a:spcBef>
                <a:spcAft>
                  <a:spcPts val="0"/>
                </a:spcAft>
                <a:buClr>
                  <a:srgbClr val="FF8222"/>
                </a:buClr>
                <a:buSzTx/>
                <a:buFontTx/>
                <a:buNone/>
                <a:tabLst/>
                <a:defRPr/>
              </a:pP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普及啓発活動により、どんな効果が見込まれるのか記載すること</a:t>
              </a:r>
            </a:p>
          </p:txBody>
        </p:sp>
      </p:grpSp>
      <p:sp>
        <p:nvSpPr>
          <p:cNvPr id="14" name="Rectangle 217">
            <a:extLst>
              <a:ext uri="{FF2B5EF4-FFF2-40B4-BE49-F238E27FC236}">
                <a16:creationId xmlns:a16="http://schemas.microsoft.com/office/drawing/2014/main" id="{7466D4BA-8B64-99B4-C678-087995372B06}"/>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評価の観点：持続性・展開性</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605918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ADAAD7-A430-EA65-13E1-035BE1B0E4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827" name="think-cell スライド" r:id="rId4" imgW="395" imgH="396" progId="TCLayout.ActiveDocument.1">
                  <p:embed/>
                </p:oleObj>
              </mc:Choice>
              <mc:Fallback>
                <p:oleObj name="think-cell スライド" r:id="rId4" imgW="395" imgH="396" progId="TCLayout.ActiveDocument.1">
                  <p:embed/>
                  <p:pic>
                    <p:nvPicPr>
                      <p:cNvPr id="6" name="think-cell data - do not delete" hidden="1">
                        <a:extLst>
                          <a:ext uri="{FF2B5EF4-FFF2-40B4-BE49-F238E27FC236}">
                            <a16:creationId xmlns:a16="http://schemas.microsoft.com/office/drawing/2014/main" id="{D1ADAAD7-A430-EA65-13E1-035BE1B0E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6FB7203B-6154-5E6D-895F-5D5E9B22087A}"/>
              </a:ext>
            </a:extLst>
          </p:cNvPr>
          <p:cNvSpPr>
            <a:spLocks noGrp="1"/>
          </p:cNvSpPr>
          <p:nvPr>
            <p:ph type="title"/>
          </p:nvPr>
        </p:nvSpPr>
        <p:spPr/>
        <p:txBody>
          <a:bodyPr vert="horz"/>
          <a:lstStyle/>
          <a:p>
            <a:pPr>
              <a:tabLst>
                <a:tab pos="355600" algn="l"/>
              </a:tabLst>
            </a:pPr>
            <a:r>
              <a:rPr kumimoji="1" lang="en-US" altLang="ja-JP" dirty="0">
                <a:solidFill>
                  <a:srgbClr val="FE9341"/>
                </a:solidFill>
                <a:latin typeface="Trebuchet MS" panose="020B0603020202020204" pitchFamily="34" charset="0"/>
                <a:ea typeface="Meiryo UI" panose="020B0604030504040204" pitchFamily="50" charset="-128"/>
              </a:rPr>
              <a:t>	</a:t>
            </a:r>
            <a:r>
              <a:rPr kumimoji="1" lang="ja-JP" altLang="en-US" dirty="0">
                <a:solidFill>
                  <a:srgbClr val="FE9341"/>
                </a:solidFill>
                <a:latin typeface="Trebuchet MS" panose="020B0603020202020204" pitchFamily="34" charset="0"/>
                <a:ea typeface="Meiryo UI" panose="020B0604030504040204" pitchFamily="50" charset="-128"/>
              </a:rPr>
              <a:t>「デジ活」中山間地域への登録事業</a:t>
            </a:r>
            <a:endParaRPr kumimoji="1" lang="en-US" dirty="0">
              <a:solidFill>
                <a:srgbClr val="FE9341"/>
              </a:solidFill>
              <a:latin typeface="Trebuchet MS" panose="020B0603020202020204" pitchFamily="34" charset="0"/>
              <a:ea typeface="Meiryo UI" panose="020B0604030504040204" pitchFamily="50" charset="-128"/>
            </a:endParaRPr>
          </a:p>
        </p:txBody>
      </p:sp>
      <p:sp>
        <p:nvSpPr>
          <p:cNvPr id="41" name="Rectangle 40">
            <a:extLst>
              <a:ext uri="{FF2B5EF4-FFF2-40B4-BE49-F238E27FC236}">
                <a16:creationId xmlns:a16="http://schemas.microsoft.com/office/drawing/2014/main" id="{C1CFFAAD-B8F7-A72D-B6F0-9865CD3D7B01}"/>
              </a:ext>
            </a:extLst>
          </p:cNvPr>
          <p:cNvSpPr/>
          <p:nvPr/>
        </p:nvSpPr>
        <p:spPr>
          <a:xfrm>
            <a:off x="1169842" y="1649656"/>
            <a:ext cx="9172022" cy="3242384"/>
          </a:xfrm>
          <a:prstGeom prst="rect">
            <a:avLst/>
          </a:prstGeom>
          <a:solidFill>
            <a:schemeClr val="accent6">
              <a:lumMod val="20000"/>
              <a:lumOff val="80000"/>
            </a:schemeClr>
          </a:solidFill>
          <a:ln w="76200" cap="flat" cmpd="sng" algn="ctr">
            <a:noFill/>
            <a:prstDash val="solid"/>
          </a:ln>
          <a:effectLst/>
          <a:extLst>
            <a:ext uri="{91240B29-F687-4F45-9708-019B960494DF}">
              <a14:hiddenLine xmlns:a14="http://schemas.microsoft.com/office/drawing/2010/main" w="76200" cap="flat" cmpd="sng" algn="ctr">
                <a:gradFill flip="none" rotWithShape="1">
                  <a:gsLst>
                    <a:gs pos="0">
                      <a:schemeClr val="accent2"/>
                    </a:gs>
                    <a:gs pos="100000">
                      <a:schemeClr val="tx2"/>
                    </a:gs>
                  </a:gsLst>
                  <a:lin ang="2700000" scaled="1"/>
                  <a:tileRect/>
                </a:gra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24000" marR="0" lvl="1" indent="-216000" algn="l" defTabSz="914400" rtl="0" eaLnBrk="1" fontAlgn="auto" latinLnBrk="0" hangingPunct="1">
              <a:lnSpc>
                <a:spcPct val="100000"/>
              </a:lnSpc>
              <a:spcBef>
                <a:spcPts val="0"/>
              </a:spcBef>
              <a:spcAft>
                <a:spcPts val="0"/>
              </a:spcAft>
              <a:buClr>
                <a:srgbClr val="FF8222"/>
              </a:buClr>
              <a:buSzTx/>
              <a:buFont typeface="Trebuchet MS" panose="020B0603020202020204" pitchFamily="34" charset="0"/>
              <a:buChar char="•"/>
              <a:tabLst/>
              <a:defRPr/>
            </a:pPr>
            <a:r>
              <a:rPr kumimoji="1" lang="ja-JP" altLang="en-US" sz="1600" b="0" i="0" u="none" strike="noStrike" kern="1200" cap="none" spc="0" normalizeH="0" baseline="0" noProof="0">
                <a:ln>
                  <a:noFill/>
                </a:ln>
                <a:solidFill>
                  <a:srgbClr val="575757"/>
                </a:solidFill>
                <a:effectLst/>
                <a:uLnTx/>
                <a:uFillTx/>
                <a:latin typeface="Trebuchet MS" panose="020B0603020202020204" pitchFamily="34" charset="0"/>
                <a:ea typeface="Meiryo UI" panose="020B0604030504040204" pitchFamily="50" charset="-128"/>
                <a:cs typeface="+mn-cs"/>
              </a:rPr>
              <a:t>既</a:t>
            </a:r>
            <a:r>
              <a:rPr kumimoji="1" lang="ja-JP" altLang="en-US"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に「デジ活」中山間地域に登録されている場合は、登録時に合わせて申請を行った事業名と共にその取組内容を記載してください</a:t>
            </a:r>
            <a:endParaRPr kumimoji="1" lang="en-US" altLang="ja-JP" sz="16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20" name="テキスト ボックス 42">
            <a:extLst>
              <a:ext uri="{FF2B5EF4-FFF2-40B4-BE49-F238E27FC236}">
                <a16:creationId xmlns:a16="http://schemas.microsoft.com/office/drawing/2014/main" id="{61E3B6F3-08B1-1A64-4B6B-0298C5094F69}"/>
              </a:ext>
            </a:extLst>
          </p:cNvPr>
          <p:cNvSpPr txBox="1"/>
          <p:nvPr/>
        </p:nvSpPr>
        <p:spPr>
          <a:xfrm>
            <a:off x="597838" y="364415"/>
            <a:ext cx="10965512" cy="1841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Ⅵ</a:t>
            </a:r>
            <a:r>
              <a:rPr kumimoji="1" lang="ja-JP" altLang="en-US" sz="1400" b="0" i="0" u="none" strike="noStrike" kern="120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「デジ活」中山間地域への登録</a:t>
            </a:r>
          </a:p>
        </p:txBody>
      </p:sp>
      <p:sp>
        <p:nvSpPr>
          <p:cNvPr id="7" name="Oval 6">
            <a:extLst>
              <a:ext uri="{FF2B5EF4-FFF2-40B4-BE49-F238E27FC236}">
                <a16:creationId xmlns:a16="http://schemas.microsoft.com/office/drawing/2014/main" id="{08F83C54-5F09-40BE-4202-7DBB704A5203}"/>
              </a:ext>
            </a:extLst>
          </p:cNvPr>
          <p:cNvSpPr>
            <a:spLocks noChangeAspect="1" noChangeArrowheads="1"/>
          </p:cNvSpPr>
          <p:nvPr/>
        </p:nvSpPr>
        <p:spPr bwMode="auto">
          <a:xfrm>
            <a:off x="630000" y="622800"/>
            <a:ext cx="306910" cy="306910"/>
          </a:xfrm>
          <a:prstGeom prst="ellipse">
            <a:avLst/>
          </a:prstGeom>
          <a:solidFill>
            <a:srgbClr val="FF8D36"/>
          </a:solidFill>
          <a:ln>
            <a:noFill/>
          </a:ln>
        </p:spPr>
        <p:txBody>
          <a:bodyPr vert="horz" wrap="square" lIns="0" tIns="0" rIns="0" bIns="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1</a:t>
            </a:r>
            <a:endParaRPr kumimoji="0" lang="en-US" sz="2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endParaRPr>
          </a:p>
        </p:txBody>
      </p:sp>
      <p:sp>
        <p:nvSpPr>
          <p:cNvPr id="5" name="Rectangle 217">
            <a:extLst>
              <a:ext uri="{FF2B5EF4-FFF2-40B4-BE49-F238E27FC236}">
                <a16:creationId xmlns:a16="http://schemas.microsoft.com/office/drawing/2014/main" id="{4F0DCA51-CF3B-3069-3B6E-13251B69989E}"/>
              </a:ext>
            </a:extLst>
          </p:cNvPr>
          <p:cNvSpPr/>
          <p:nvPr/>
        </p:nvSpPr>
        <p:spPr>
          <a:xfrm>
            <a:off x="630000" y="45429"/>
            <a:ext cx="205200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2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評価の観点：⑤、⑦</a:t>
            </a:r>
            <a:endParaRPr kumimoji="1" lang="en-US" altLang="ja-JP" sz="120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
        <p:nvSpPr>
          <p:cNvPr id="4" name="Rectangle 217">
            <a:extLst>
              <a:ext uri="{FF2B5EF4-FFF2-40B4-BE49-F238E27FC236}">
                <a16:creationId xmlns:a16="http://schemas.microsoft.com/office/drawing/2014/main" id="{161E566B-9F94-6C5B-38AB-0688FB40F333}"/>
              </a:ext>
            </a:extLst>
          </p:cNvPr>
          <p:cNvSpPr/>
          <p:nvPr/>
        </p:nvSpPr>
        <p:spPr>
          <a:xfrm>
            <a:off x="630000" y="45429"/>
            <a:ext cx="3987720" cy="242121"/>
          </a:xfrm>
          <a:prstGeom prst="rect">
            <a:avLst/>
          </a:prstGeom>
          <a:solidFill>
            <a:srgbClr val="EBC5D0"/>
          </a:solidFill>
          <a:ln w="762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kumimoji="1" lang="ja-JP" altLang="en-US"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rPr>
              <a:t>評価の観点： 「デジ活」中山間地域への登録</a:t>
            </a:r>
            <a:endParaRPr kumimoji="1" lang="en-US" altLang="ja-JP" sz="1050" b="0" i="0" u="none" strike="noStrike" kern="0" cap="none" spc="0" normalizeH="0" baseline="0" noProof="0" dirty="0">
              <a:ln>
                <a:noFill/>
              </a:ln>
              <a:solidFill>
                <a:srgbClr val="575757"/>
              </a:solidFill>
              <a:effectLst/>
              <a:uLnTx/>
              <a:uFillTx/>
              <a:latin typeface="Trebuchet MS" panose="020B0603020202020204" pitchFamily="34" charset="0"/>
              <a:ea typeface="Meiryo UI" panose="020B0604030504040204" pitchFamily="50" charset="-128"/>
              <a:cs typeface="+mn-cs"/>
            </a:endParaRPr>
          </a:p>
        </p:txBody>
      </p:sp>
    </p:spTree>
    <p:extLst>
      <p:ext uri="{BB962C8B-B14F-4D97-AF65-F5344CB8AC3E}">
        <p14:creationId xmlns:p14="http://schemas.microsoft.com/office/powerpoint/2010/main" val="2457989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5.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20.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3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4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5.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50.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6.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7.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72.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7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7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8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9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1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1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0.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1.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2.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3.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4.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5.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6.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7.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8.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29.xml><?xml version="1.0" encoding="utf-8"?>
<p:tagLst xmlns:a="http://schemas.openxmlformats.org/drawingml/2006/main" xmlns:r="http://schemas.openxmlformats.org/officeDocument/2006/relationships" xmlns:p="http://schemas.openxmlformats.org/presentationml/2006/main">
  <p:tag name="EE4P_SMART_ELEMENT_INVERTED" val="1"/>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2.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3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4.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5.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8.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49.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0.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1.xml><?xml version="1.0" encoding="utf-8"?>
<p:tagLst xmlns:a="http://schemas.openxmlformats.org/drawingml/2006/main" xmlns:r="http://schemas.openxmlformats.org/officeDocument/2006/relationships" xmlns:p="http://schemas.openxmlformats.org/presentationml/2006/main">
  <p:tag name="BCGCUSTOMTAGKEY" val="CommentTagValu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6.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1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w="76200">
          <a:gradFill flip="none" rotWithShape="1">
            <a:gsLst>
              <a:gs pos="0">
                <a:schemeClr val="accent2"/>
              </a:gs>
              <a:gs pos="100000">
                <a:schemeClr val="tx2"/>
              </a:gs>
            </a:gsLst>
            <a:lin ang="2700000" scaled="1"/>
            <a:tileRect/>
          </a:gradFill>
        </a:ln>
      </a:spPr>
      <a:bodyPr lIns="0" tIns="0" rIns="0" bIns="0" rtlCol="0" anchor="ctr"/>
      <a:lstStyle>
        <a:defPPr algn="ctr">
          <a:lnSpc>
            <a:spcPct val="95000"/>
          </a:lnSpc>
          <a:defRPr sz="2000" kern="0" dirty="0" smtClean="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3.xml><?xml version="1.0" encoding="utf-8"?>
<a:theme xmlns:a="http://schemas.openxmlformats.org/drawingml/2006/main" name="2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1C57"/>
        </a:solidFill>
        <a:ln w="76200" cap="flat" cmpd="sng" algn="ctr">
          <a:noFill/>
          <a:prstDash val="solid"/>
        </a:ln>
        <a:effectLst/>
      </a:spPr>
      <a:bodyPr lIns="0" tIns="0" rIns="0" bIns="0" rtlCol="0" anchor="ctr"/>
      <a:lstStyle>
        <a:defPPr algn="ctr">
          <a:lnSpc>
            <a:spcPct val="95000"/>
          </a:lnSpc>
          <a:defRPr kumimoji="1" sz="2000" kern="0" dirty="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4.xml><?xml version="1.0" encoding="utf-8"?>
<a:theme xmlns:a="http://schemas.openxmlformats.org/drawingml/2006/main" name="3_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5.xml><?xml version="1.0" encoding="utf-8"?>
<a:theme xmlns:a="http://schemas.openxmlformats.org/drawingml/2006/main" name="4_BCG Grid 16:9">
  <a:themeElements>
    <a:clrScheme name="Custom 11">
      <a:dk1>
        <a:srgbClr val="575757"/>
      </a:dk1>
      <a:lt1>
        <a:sysClr val="window" lastClr="FFFFFF"/>
      </a:lt1>
      <a:dk2>
        <a:srgbClr val="FF8222"/>
      </a:dk2>
      <a:lt2>
        <a:srgbClr val="F2F2F2"/>
      </a:lt2>
      <a:accent1>
        <a:srgbClr val="C85600"/>
      </a:accent1>
      <a:accent2>
        <a:srgbClr val="C9700A"/>
      </a:accent2>
      <a:accent3>
        <a:srgbClr val="D4DF33"/>
      </a:accent3>
      <a:accent4>
        <a:srgbClr val="E48D4A"/>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w="76200">
          <a:gradFill flip="none" rotWithShape="1">
            <a:gsLst>
              <a:gs pos="0">
                <a:schemeClr val="accent2"/>
              </a:gs>
              <a:gs pos="100000">
                <a:schemeClr val="tx2"/>
              </a:gs>
            </a:gsLst>
            <a:lin ang="2700000" scaled="1"/>
            <a:tileRect/>
          </a:gradFill>
        </a:ln>
      </a:spPr>
      <a:bodyPr lIns="0" tIns="0" rIns="0" bIns="0" rtlCol="0" anchor="ctr"/>
      <a:lstStyle>
        <a:defPPr algn="ctr">
          <a:lnSpc>
            <a:spcPct val="95000"/>
          </a:lnSpc>
          <a:defRPr sz="2000" kern="0" dirty="0" smtClean="0">
            <a:solidFill>
              <a:srgbClr val="575757"/>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6.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BAE528C6A654EB14AA44E0634C5E5" ma:contentTypeVersion="13" ma:contentTypeDescription="Create a new document." ma:contentTypeScope="" ma:versionID="f2cb5b48c9d4e6f51bd42abe2f25c99c">
  <xsd:schema xmlns:xsd="http://www.w3.org/2001/XMLSchema" xmlns:xs="http://www.w3.org/2001/XMLSchema" xmlns:p="http://schemas.microsoft.com/office/2006/metadata/properties" xmlns:ns2="34b26b51-aabd-4154-8f2d-2893005e1202" xmlns:ns3="02580c24-8e69-4160-a50a-eae7d6522470" targetNamespace="http://schemas.microsoft.com/office/2006/metadata/properties" ma:root="true" ma:fieldsID="cfa58d57f8016207a1c9838d1d23442a" ns2:_="" ns3:_="">
    <xsd:import namespace="34b26b51-aabd-4154-8f2d-2893005e1202"/>
    <xsd:import namespace="02580c24-8e69-4160-a50a-eae7d652247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b26b51-aabd-4154-8f2d-2893005e12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1edaf98-933d-48b7-9af8-6bdbb703d060"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580c24-8e69-4160-a50a-eae7d652247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065a368-9e23-41bf-bd75-10fe7af8280c}" ma:internalName="TaxCatchAll" ma:showField="CatchAllData" ma:web="02580c24-8e69-4160-a50a-eae7d65224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b26b51-aabd-4154-8f2d-2893005e1202">
      <Terms xmlns="http://schemas.microsoft.com/office/infopath/2007/PartnerControls"/>
    </lcf76f155ced4ddcb4097134ff3c332f>
    <TaxCatchAll xmlns="02580c24-8e69-4160-a50a-eae7d6522470" xsi:nil="true"/>
  </documentManagement>
</p:properties>
</file>

<file path=customXml/itemProps1.xml><?xml version="1.0" encoding="utf-8"?>
<ds:datastoreItem xmlns:ds="http://schemas.openxmlformats.org/officeDocument/2006/customXml" ds:itemID="{B4E14E3C-05BF-412F-9177-90FBE15719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b26b51-aabd-4154-8f2d-2893005e1202"/>
    <ds:schemaRef ds:uri="02580c24-8e69-4160-a50a-eae7d65224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014451-4F2D-48D7-AE4A-334D2FA1FA06}">
  <ds:schemaRefs>
    <ds:schemaRef ds:uri="http://schemas.microsoft.com/sharepoint/v3/contenttype/forms"/>
  </ds:schemaRefs>
</ds:datastoreItem>
</file>

<file path=customXml/itemProps3.xml><?xml version="1.0" encoding="utf-8"?>
<ds:datastoreItem xmlns:ds="http://schemas.openxmlformats.org/officeDocument/2006/customXml" ds:itemID="{048D820A-8458-47F4-8484-84E243C5180E}">
  <ds:schemaRefs>
    <ds:schemaRef ds:uri="http://schemas.openxmlformats.org/package/2006/metadata/core-properties"/>
    <ds:schemaRef ds:uri="http://purl.org/dc/terms/"/>
    <ds:schemaRef ds:uri="http://schemas.microsoft.com/office/infopath/2007/PartnerControls"/>
    <ds:schemaRef ds:uri="02580c24-8e69-4160-a50a-eae7d6522470"/>
    <ds:schemaRef ds:uri="http://schemas.microsoft.com/office/2006/documentManagement/types"/>
    <ds:schemaRef ds:uri="http://schemas.microsoft.com/office/2006/metadata/properties"/>
    <ds:schemaRef ds:uri="34b26b51-aabd-4154-8f2d-2893005e1202"/>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3885</Words>
  <Application>Microsoft Office PowerPoint</Application>
  <PresentationFormat>ワイド画面</PresentationFormat>
  <Paragraphs>669</Paragraphs>
  <Slides>20</Slides>
  <Notes>8</Notes>
  <HiddenSlides>0</HiddenSlides>
  <MMClips>0</MMClips>
  <ScaleCrop>false</ScaleCrop>
  <HeadingPairs>
    <vt:vector size="10" baseType="variant">
      <vt:variant>
        <vt:lpstr>使用されているフォント</vt:lpstr>
      </vt:variant>
      <vt:variant>
        <vt:i4>3</vt:i4>
      </vt:variant>
      <vt:variant>
        <vt:lpstr>テーマ</vt:lpstr>
      </vt:variant>
      <vt:variant>
        <vt:i4>5</vt:i4>
      </vt:variant>
      <vt:variant>
        <vt:lpstr>埋め込まれた OLE サーバー</vt:lpstr>
      </vt:variant>
      <vt:variant>
        <vt:i4>1</vt:i4>
      </vt:variant>
      <vt:variant>
        <vt:lpstr>スライド タイトル</vt:lpstr>
      </vt:variant>
      <vt:variant>
        <vt:i4>20</vt:i4>
      </vt:variant>
      <vt:variant>
        <vt:lpstr>目的別スライド ショー</vt:lpstr>
      </vt:variant>
      <vt:variant>
        <vt:i4>1</vt:i4>
      </vt:variant>
    </vt:vector>
  </HeadingPairs>
  <TitlesOfParts>
    <vt:vector size="30" baseType="lpstr">
      <vt:lpstr>Meiryo UI</vt:lpstr>
      <vt:lpstr>Arial</vt:lpstr>
      <vt:lpstr>Trebuchet MS</vt:lpstr>
      <vt:lpstr>BCG Grid 16:9</vt:lpstr>
      <vt:lpstr>1_BCG Grid 16:9</vt:lpstr>
      <vt:lpstr>2_BCG Grid 16:9</vt:lpstr>
      <vt:lpstr>3_BCG Grid 16:9</vt:lpstr>
      <vt:lpstr>4_BCG Grid 16:9</vt:lpstr>
      <vt:lpstr>think-cell スライド</vt:lpstr>
      <vt:lpstr>PowerPoint プレゼンテーション</vt:lpstr>
      <vt:lpstr> 地域の現状と抱えている課題</vt:lpstr>
      <vt:lpstr> 目指す姿と実現ステップ・実証の位置づけ</vt:lpstr>
      <vt:lpstr> 成果 (アウトカム) 指標 a. ロジックツリー</vt:lpstr>
      <vt:lpstr> 成果 (アウトカム) 指標 a. ロジックツリー</vt:lpstr>
      <vt:lpstr> 成果 (アウトカム) 指標 a. ロジックツリー</vt:lpstr>
      <vt:lpstr> 成果 (アウトカム) 指標 b.成果 (アウトカム) 指標の設定</vt:lpstr>
      <vt:lpstr> ソリューションの概要</vt:lpstr>
      <vt:lpstr> 許認可等の検討状況</vt:lpstr>
      <vt:lpstr> ソリューション等の採用理由 無線通信技術の必要性・妥当性</vt:lpstr>
      <vt:lpstr> 費用対効果</vt:lpstr>
      <vt:lpstr> 計画</vt:lpstr>
      <vt:lpstr> スケジュール</vt:lpstr>
      <vt:lpstr> 補助事業の実施体制</vt:lpstr>
      <vt:lpstr> サイバーセキュリティ対策</vt:lpstr>
      <vt:lpstr> 展開計画/スケジュール a.実装・横展開に向けた具体的計画</vt:lpstr>
      <vt:lpstr> 横展開計画・スケジュール b.横展開の体制</vt:lpstr>
      <vt:lpstr> 資金計画</vt:lpstr>
      <vt:lpstr> 他地域への横展開の方策・普及啓発活動</vt:lpstr>
      <vt:lpstr> 「デジ活」中山間地域への登録事業</vt:lpstr>
      <vt:lpstr>Format Guide Workshop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総務省</cp:lastModifiedBy>
  <cp:revision>4</cp:revision>
  <dcterms:modified xsi:type="dcterms:W3CDTF">2024-03-21T05:45:50Z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0x010100560BAE528C6A654EB14AA44E0634C5E5</vt:lpwstr>
  </property>
  <property fmtid="{D5CDD505-2E9C-101B-9397-08002B2CF9AE}" pid="3" name="MSIP_Label_b0d5c4f4-7a29-4385-b7a5-afbe2154ae6f_Enabled">
    <vt:lpwstr>true</vt:lpwstr>
  </property>
  <property fmtid="{D5CDD505-2E9C-101B-9397-08002B2CF9AE}" pid="4" name="MSIP_Label_b0d5c4f4-7a29-4385-b7a5-afbe2154ae6f_SetDate">
    <vt:lpwstr>2024-03-13T13:28:09Z</vt:lpwstr>
  </property>
  <property fmtid="{D5CDD505-2E9C-101B-9397-08002B2CF9AE}" pid="5" name="MSIP_Label_b0d5c4f4-7a29-4385-b7a5-afbe2154ae6f_Method">
    <vt:lpwstr>Standard</vt:lpwstr>
  </property>
  <property fmtid="{D5CDD505-2E9C-101B-9397-08002B2CF9AE}" pid="6" name="MSIP_Label_b0d5c4f4-7a29-4385-b7a5-afbe2154ae6f_Name">
    <vt:lpwstr>Confidential</vt:lpwstr>
  </property>
  <property fmtid="{D5CDD505-2E9C-101B-9397-08002B2CF9AE}" pid="7" name="MSIP_Label_b0d5c4f4-7a29-4385-b7a5-afbe2154ae6f_SiteId">
    <vt:lpwstr>2dfb2f0b-4d21-4268-9559-72926144c918</vt:lpwstr>
  </property>
  <property fmtid="{D5CDD505-2E9C-101B-9397-08002B2CF9AE}" pid="8" name="MSIP_Label_b0d5c4f4-7a29-4385-b7a5-afbe2154ae6f_ActionId">
    <vt:lpwstr>2fbd8e28-c2c8-4f4c-97ee-cba75269ac6f</vt:lpwstr>
  </property>
  <property fmtid="{D5CDD505-2E9C-101B-9397-08002B2CF9AE}" pid="9" name="MSIP_Label_b0d5c4f4-7a29-4385-b7a5-afbe2154ae6f_ContentBits">
    <vt:lpwstr>0</vt:lpwstr>
  </property>
</Properties>
</file>