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8" r:id="rId1"/>
  </p:sldMasterIdLst>
  <p:notesMasterIdLst>
    <p:notesMasterId r:id="rId21"/>
  </p:notesMasterIdLst>
  <p:sldIdLst>
    <p:sldId id="256" r:id="rId2"/>
    <p:sldId id="257" r:id="rId3"/>
    <p:sldId id="258" r:id="rId4"/>
    <p:sldId id="259" r:id="rId5"/>
    <p:sldId id="260" r:id="rId6"/>
    <p:sldId id="271" r:id="rId7"/>
    <p:sldId id="261" r:id="rId8"/>
    <p:sldId id="262" r:id="rId9"/>
    <p:sldId id="263" r:id="rId10"/>
    <p:sldId id="264" r:id="rId11"/>
    <p:sldId id="265" r:id="rId12"/>
    <p:sldId id="266" r:id="rId13"/>
    <p:sldId id="267" r:id="rId14"/>
    <p:sldId id="268" r:id="rId15"/>
    <p:sldId id="269" r:id="rId16"/>
    <p:sldId id="274" r:id="rId17"/>
    <p:sldId id="275" r:id="rId18"/>
    <p:sldId id="276" r:id="rId19"/>
    <p:sldId id="270" r:id="rId2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8" d="100"/>
          <a:sy n="98" d="100"/>
        </p:scale>
        <p:origin x="110"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BBDE0-9A13-4A7C-8359-76EF8772FB94}" type="datetimeFigureOut">
              <a:rPr kumimoji="1" lang="ja-JP" altLang="en-US" smtClean="0"/>
              <a:t>2023/8/30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D5049D-B3F7-4EE4-BA31-A7947A6DFE99}" type="slidenum">
              <a:rPr kumimoji="1" lang="ja-JP" altLang="en-US" smtClean="0"/>
              <a:t>‹#›</a:t>
            </a:fld>
            <a:endParaRPr kumimoji="1" lang="ja-JP" altLang="en-US"/>
          </a:p>
        </p:txBody>
      </p:sp>
    </p:spTree>
    <p:extLst>
      <p:ext uri="{BB962C8B-B14F-4D97-AF65-F5344CB8AC3E}">
        <p14:creationId xmlns:p14="http://schemas.microsoft.com/office/powerpoint/2010/main" val="14597015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a:t>
            </a:fld>
            <a:endParaRPr kumimoji="1" lang="ja-JP" altLang="en-US"/>
          </a:p>
        </p:txBody>
      </p:sp>
    </p:spTree>
    <p:extLst>
      <p:ext uri="{BB962C8B-B14F-4D97-AF65-F5344CB8AC3E}">
        <p14:creationId xmlns:p14="http://schemas.microsoft.com/office/powerpoint/2010/main" val="1610194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2</a:t>
            </a:fld>
            <a:endParaRPr kumimoji="1" lang="ja-JP" altLang="en-US"/>
          </a:p>
        </p:txBody>
      </p:sp>
    </p:spTree>
    <p:extLst>
      <p:ext uri="{BB962C8B-B14F-4D97-AF65-F5344CB8AC3E}">
        <p14:creationId xmlns:p14="http://schemas.microsoft.com/office/powerpoint/2010/main" val="1102047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3</a:t>
            </a:fld>
            <a:endParaRPr kumimoji="1" lang="ja-JP" altLang="en-US"/>
          </a:p>
        </p:txBody>
      </p:sp>
    </p:spTree>
    <p:extLst>
      <p:ext uri="{BB962C8B-B14F-4D97-AF65-F5344CB8AC3E}">
        <p14:creationId xmlns:p14="http://schemas.microsoft.com/office/powerpoint/2010/main" val="374294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4</a:t>
            </a:fld>
            <a:endParaRPr kumimoji="1" lang="ja-JP" altLang="en-US"/>
          </a:p>
        </p:txBody>
      </p:sp>
    </p:spTree>
    <p:extLst>
      <p:ext uri="{BB962C8B-B14F-4D97-AF65-F5344CB8AC3E}">
        <p14:creationId xmlns:p14="http://schemas.microsoft.com/office/powerpoint/2010/main" val="2197668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5</a:t>
            </a:fld>
            <a:endParaRPr kumimoji="1" lang="ja-JP" altLang="en-US"/>
          </a:p>
        </p:txBody>
      </p:sp>
    </p:spTree>
    <p:extLst>
      <p:ext uri="{BB962C8B-B14F-4D97-AF65-F5344CB8AC3E}">
        <p14:creationId xmlns:p14="http://schemas.microsoft.com/office/powerpoint/2010/main" val="108803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6</a:t>
            </a:fld>
            <a:endParaRPr kumimoji="1" lang="ja-JP" altLang="en-US"/>
          </a:p>
        </p:txBody>
      </p:sp>
    </p:spTree>
    <p:extLst>
      <p:ext uri="{BB962C8B-B14F-4D97-AF65-F5344CB8AC3E}">
        <p14:creationId xmlns:p14="http://schemas.microsoft.com/office/powerpoint/2010/main" val="130999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7</a:t>
            </a:fld>
            <a:endParaRPr kumimoji="1" lang="ja-JP" altLang="en-US"/>
          </a:p>
        </p:txBody>
      </p:sp>
    </p:spTree>
    <p:extLst>
      <p:ext uri="{BB962C8B-B14F-4D97-AF65-F5344CB8AC3E}">
        <p14:creationId xmlns:p14="http://schemas.microsoft.com/office/powerpoint/2010/main" val="3860850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8</a:t>
            </a:fld>
            <a:endParaRPr kumimoji="1" lang="ja-JP" altLang="en-US"/>
          </a:p>
        </p:txBody>
      </p:sp>
    </p:spTree>
    <p:extLst>
      <p:ext uri="{BB962C8B-B14F-4D97-AF65-F5344CB8AC3E}">
        <p14:creationId xmlns:p14="http://schemas.microsoft.com/office/powerpoint/2010/main" val="4013156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9</a:t>
            </a:fld>
            <a:endParaRPr kumimoji="1" lang="ja-JP" altLang="en-US"/>
          </a:p>
        </p:txBody>
      </p:sp>
    </p:spTree>
    <p:extLst>
      <p:ext uri="{BB962C8B-B14F-4D97-AF65-F5344CB8AC3E}">
        <p14:creationId xmlns:p14="http://schemas.microsoft.com/office/powerpoint/2010/main" val="857237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10</a:t>
            </a:fld>
            <a:endParaRPr kumimoji="1" lang="ja-JP" altLang="en-US"/>
          </a:p>
        </p:txBody>
      </p:sp>
    </p:spTree>
    <p:extLst>
      <p:ext uri="{BB962C8B-B14F-4D97-AF65-F5344CB8AC3E}">
        <p14:creationId xmlns:p14="http://schemas.microsoft.com/office/powerpoint/2010/main" val="1492662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11</a:t>
            </a:fld>
            <a:endParaRPr kumimoji="1" lang="ja-JP" altLang="en-US"/>
          </a:p>
        </p:txBody>
      </p:sp>
    </p:spTree>
    <p:extLst>
      <p:ext uri="{BB962C8B-B14F-4D97-AF65-F5344CB8AC3E}">
        <p14:creationId xmlns:p14="http://schemas.microsoft.com/office/powerpoint/2010/main" val="2777570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12</a:t>
            </a:fld>
            <a:endParaRPr kumimoji="1" lang="ja-JP" altLang="en-US"/>
          </a:p>
        </p:txBody>
      </p:sp>
    </p:spTree>
    <p:extLst>
      <p:ext uri="{BB962C8B-B14F-4D97-AF65-F5344CB8AC3E}">
        <p14:creationId xmlns:p14="http://schemas.microsoft.com/office/powerpoint/2010/main" val="2517513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13</a:t>
            </a:fld>
            <a:endParaRPr kumimoji="1" lang="ja-JP" altLang="en-US"/>
          </a:p>
        </p:txBody>
      </p:sp>
    </p:spTree>
    <p:extLst>
      <p:ext uri="{BB962C8B-B14F-4D97-AF65-F5344CB8AC3E}">
        <p14:creationId xmlns:p14="http://schemas.microsoft.com/office/powerpoint/2010/main" val="2544560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14</a:t>
            </a:fld>
            <a:endParaRPr kumimoji="1" lang="ja-JP" altLang="en-US"/>
          </a:p>
        </p:txBody>
      </p:sp>
    </p:spTree>
    <p:extLst>
      <p:ext uri="{BB962C8B-B14F-4D97-AF65-F5344CB8AC3E}">
        <p14:creationId xmlns:p14="http://schemas.microsoft.com/office/powerpoint/2010/main" val="2023433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15</a:t>
            </a:fld>
            <a:endParaRPr kumimoji="1" lang="ja-JP" altLang="en-US"/>
          </a:p>
        </p:txBody>
      </p:sp>
    </p:spTree>
    <p:extLst>
      <p:ext uri="{BB962C8B-B14F-4D97-AF65-F5344CB8AC3E}">
        <p14:creationId xmlns:p14="http://schemas.microsoft.com/office/powerpoint/2010/main" val="694426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16</a:t>
            </a:fld>
            <a:endParaRPr kumimoji="1" lang="ja-JP" altLang="en-US"/>
          </a:p>
        </p:txBody>
      </p:sp>
    </p:spTree>
    <p:extLst>
      <p:ext uri="{BB962C8B-B14F-4D97-AF65-F5344CB8AC3E}">
        <p14:creationId xmlns:p14="http://schemas.microsoft.com/office/powerpoint/2010/main" val="1102047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17</a:t>
            </a:fld>
            <a:endParaRPr kumimoji="1" lang="ja-JP" altLang="en-US"/>
          </a:p>
        </p:txBody>
      </p:sp>
    </p:spTree>
    <p:extLst>
      <p:ext uri="{BB962C8B-B14F-4D97-AF65-F5344CB8AC3E}">
        <p14:creationId xmlns:p14="http://schemas.microsoft.com/office/powerpoint/2010/main" val="394153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18</a:t>
            </a:fld>
            <a:endParaRPr kumimoji="1" lang="ja-JP" altLang="en-US"/>
          </a:p>
        </p:txBody>
      </p:sp>
    </p:spTree>
    <p:extLst>
      <p:ext uri="{BB962C8B-B14F-4D97-AF65-F5344CB8AC3E}">
        <p14:creationId xmlns:p14="http://schemas.microsoft.com/office/powerpoint/2010/main" val="1079902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D5049D-B3F7-4EE4-BA31-A7947A6DFE99}" type="slidenum">
              <a:rPr kumimoji="1" lang="ja-JP" altLang="en-US" smtClean="0"/>
              <a:t>19</a:t>
            </a:fld>
            <a:endParaRPr kumimoji="1" lang="ja-JP" altLang="en-US"/>
          </a:p>
        </p:txBody>
      </p:sp>
    </p:spTree>
    <p:extLst>
      <p:ext uri="{BB962C8B-B14F-4D97-AF65-F5344CB8AC3E}">
        <p14:creationId xmlns:p14="http://schemas.microsoft.com/office/powerpoint/2010/main" val="1133239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4423232-D1DA-4A9B-B3AF-72F417E0881E}" type="datetime1">
              <a:rPr kumimoji="1" lang="ja-JP" altLang="en-US" smtClean="0"/>
              <a:t>2023/8/30</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864631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5246818-F94F-4EEA-9D58-82F051382C78}" type="datetime1">
              <a:rPr kumimoji="1" lang="ja-JP" altLang="en-US" smtClean="0"/>
              <a:t>2023/8/30</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2619073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7C6470B-33CA-44DE-8D08-8CD35480A75A}" type="datetime1">
              <a:rPr kumimoji="1" lang="ja-JP" altLang="en-US" smtClean="0"/>
              <a:t>2023/8/30</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1224887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98AB7A4-3D78-4269-B6B2-27A42DF96A03}" type="datetime1">
              <a:rPr kumimoji="1" lang="ja-JP" altLang="en-US" smtClean="0"/>
              <a:t>2023/8/30</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7" name="スライド番号プレースホルダー 6"/>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1930222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1F3FA9A-3138-470E-AEAA-92FB4C16221C}" type="datetime1">
              <a:rPr kumimoji="1" lang="ja-JP" altLang="en-US" smtClean="0"/>
              <a:t>2023/8/30</a:t>
            </a:fld>
            <a:endParaRPr kumimoji="1" lang="ja-JP" altLang="en-US"/>
          </a:p>
        </p:txBody>
      </p:sp>
      <p:sp>
        <p:nvSpPr>
          <p:cNvPr id="8" name="フッター プレースホルダー 7"/>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9" name="スライド番号プレースホルダー 8"/>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166636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3D7A393-6EB6-40CE-8FF0-07C20479B34C}" type="datetime1">
              <a:rPr kumimoji="1" lang="ja-JP" altLang="en-US" smtClean="0"/>
              <a:t>2023/8/30</a:t>
            </a:fld>
            <a:endParaRPr kumimoji="1" lang="ja-JP" altLang="en-US"/>
          </a:p>
        </p:txBody>
      </p:sp>
      <p:sp>
        <p:nvSpPr>
          <p:cNvPr id="4" name="フッター プレースホルダー 3"/>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3331714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日付プレースホルダー 2">
            <a:extLst>
              <a:ext uri="{FF2B5EF4-FFF2-40B4-BE49-F238E27FC236}">
                <a16:creationId xmlns:a16="http://schemas.microsoft.com/office/drawing/2014/main" id="{41111F79-E2C7-407F-6FEE-F7A19E3E3400}"/>
              </a:ext>
            </a:extLst>
          </p:cNvPr>
          <p:cNvSpPr>
            <a:spLocks noGrp="1"/>
          </p:cNvSpPr>
          <p:nvPr>
            <p:ph type="dt" sz="half" idx="10"/>
          </p:nvPr>
        </p:nvSpPr>
        <p:spPr/>
        <p:txBody>
          <a:bodyPr/>
          <a:lstStyle/>
          <a:p>
            <a:fld id="{82C7FF3D-34D1-41D5-9B8F-A467EC3651F8}" type="datetime1">
              <a:rPr kumimoji="1" lang="ja-JP" altLang="en-US" smtClean="0"/>
              <a:t>2023/8/30</a:t>
            </a:fld>
            <a:endParaRPr kumimoji="1" lang="ja-JP" altLang="en-US"/>
          </a:p>
        </p:txBody>
      </p:sp>
      <p:sp>
        <p:nvSpPr>
          <p:cNvPr id="4" name="フッター プレースホルダー 3">
            <a:extLst>
              <a:ext uri="{FF2B5EF4-FFF2-40B4-BE49-F238E27FC236}">
                <a16:creationId xmlns:a16="http://schemas.microsoft.com/office/drawing/2014/main" id="{2B562E9E-27DE-D8FE-C63E-43C3F8340746}"/>
              </a:ext>
            </a:extLst>
          </p:cNvPr>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5" name="スライド番号プレースホルダー 4">
            <a:extLst>
              <a:ext uri="{FF2B5EF4-FFF2-40B4-BE49-F238E27FC236}">
                <a16:creationId xmlns:a16="http://schemas.microsoft.com/office/drawing/2014/main" id="{C5071E0E-64AB-5F84-EF70-6AFF78793479}"/>
              </a:ext>
            </a:extLst>
          </p:cNvPr>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
        <p:nvSpPr>
          <p:cNvPr id="7" name="テキスト プレースホルダー 6">
            <a:extLst>
              <a:ext uri="{FF2B5EF4-FFF2-40B4-BE49-F238E27FC236}">
                <a16:creationId xmlns:a16="http://schemas.microsoft.com/office/drawing/2014/main" id="{FC9EAE2A-89D3-A4F6-28D0-E7E03131B3E7}"/>
              </a:ext>
            </a:extLst>
          </p:cNvPr>
          <p:cNvSpPr>
            <a:spLocks noGrp="1"/>
          </p:cNvSpPr>
          <p:nvPr>
            <p:ph type="body" sz="quarter" idx="13"/>
          </p:nvPr>
        </p:nvSpPr>
        <p:spPr>
          <a:xfrm>
            <a:off x="838200" y="3228392"/>
            <a:ext cx="10515600" cy="3046996"/>
          </a:xfrm>
        </p:spPr>
        <p:txBody>
          <a:bodyPr/>
          <a:lstStyle>
            <a:lvl1pPr>
              <a:defRPr sz="1800">
                <a:latin typeface="ＭＳ 明朝" panose="02020609040205080304" pitchFamily="17" charset="-128"/>
                <a:ea typeface="ＭＳ 明朝" panose="02020609040205080304" pitchFamily="17" charset="-128"/>
              </a:defRPr>
            </a:lvl1pPr>
            <a:lvl2pPr>
              <a:defRPr sz="1600">
                <a:latin typeface="ＭＳ 明朝" panose="02020609040205080304" pitchFamily="17" charset="-128"/>
                <a:ea typeface="ＭＳ 明朝" panose="02020609040205080304" pitchFamily="17" charset="-128"/>
              </a:defRPr>
            </a:lvl2pPr>
            <a:lvl3pPr>
              <a:defRPr sz="1400">
                <a:latin typeface="ＭＳ 明朝" panose="02020609040205080304" pitchFamily="17" charset="-128"/>
                <a:ea typeface="ＭＳ 明朝" panose="02020609040205080304" pitchFamily="17" charset="-128"/>
              </a:defRPr>
            </a:lvl3pPr>
            <a:lvl4pPr marL="1371600" indent="0">
              <a:buNone/>
              <a:defRPr sz="1200">
                <a:latin typeface="ＭＳ 明朝" panose="02020609040205080304" pitchFamily="17" charset="-128"/>
                <a:ea typeface="ＭＳ 明朝" panose="02020609040205080304" pitchFamily="17" charset="-128"/>
              </a:defRPr>
            </a:lvl4pPr>
            <a:lvl5pPr>
              <a:defRPr sz="1000">
                <a:latin typeface="ＭＳ 明朝" panose="02020609040205080304" pitchFamily="17" charset="-128"/>
                <a:ea typeface="ＭＳ 明朝" panose="02020609040205080304" pitchFamily="17" charset="-128"/>
              </a:defRPr>
            </a:lvl5pPr>
          </a:lstStyle>
          <a:p>
            <a:pPr lvl="0"/>
            <a:r>
              <a:rPr kumimoji="1" lang="ja-JP" altLang="en-US" dirty="0"/>
              <a:t>マスター テキストの書式設定</a:t>
            </a:r>
          </a:p>
        </p:txBody>
      </p:sp>
      <p:sp>
        <p:nvSpPr>
          <p:cNvPr id="8" name="テキスト プレースホルダー 6">
            <a:extLst>
              <a:ext uri="{FF2B5EF4-FFF2-40B4-BE49-F238E27FC236}">
                <a16:creationId xmlns:a16="http://schemas.microsoft.com/office/drawing/2014/main" id="{A5C0382E-D579-05E8-DFA8-E7B388C8F731}"/>
              </a:ext>
            </a:extLst>
          </p:cNvPr>
          <p:cNvSpPr>
            <a:spLocks noGrp="1"/>
          </p:cNvSpPr>
          <p:nvPr>
            <p:ph type="body" sz="quarter" idx="13"/>
          </p:nvPr>
        </p:nvSpPr>
        <p:spPr>
          <a:xfrm>
            <a:off x="838200" y="100434"/>
            <a:ext cx="10515600" cy="3046996"/>
          </a:xfrm>
        </p:spPr>
        <p:txBody>
          <a:bodyPr/>
          <a:lstStyle>
            <a:lvl1pPr>
              <a:defRPr sz="1800">
                <a:latin typeface="ＭＳ 明朝" panose="02020609040205080304" pitchFamily="17" charset="-128"/>
                <a:ea typeface="ＭＳ 明朝" panose="02020609040205080304" pitchFamily="17" charset="-128"/>
              </a:defRPr>
            </a:lvl1pPr>
            <a:lvl2pPr>
              <a:defRPr sz="1600">
                <a:latin typeface="ＭＳ 明朝" panose="02020609040205080304" pitchFamily="17" charset="-128"/>
                <a:ea typeface="ＭＳ 明朝" panose="02020609040205080304" pitchFamily="17" charset="-128"/>
              </a:defRPr>
            </a:lvl2pPr>
            <a:lvl3pPr>
              <a:defRPr sz="1400">
                <a:latin typeface="ＭＳ 明朝" panose="02020609040205080304" pitchFamily="17" charset="-128"/>
                <a:ea typeface="ＭＳ 明朝" panose="02020609040205080304" pitchFamily="17" charset="-128"/>
              </a:defRPr>
            </a:lvl3pPr>
            <a:lvl4pPr marL="1371600" indent="0">
              <a:buNone/>
              <a:defRPr sz="1200">
                <a:latin typeface="ＭＳ 明朝" panose="02020609040205080304" pitchFamily="17" charset="-128"/>
                <a:ea typeface="ＭＳ 明朝" panose="02020609040205080304" pitchFamily="17" charset="-128"/>
              </a:defRPr>
            </a:lvl4pPr>
            <a:lvl5pPr>
              <a:defRPr sz="1000">
                <a:latin typeface="ＭＳ 明朝" panose="02020609040205080304" pitchFamily="17" charset="-128"/>
                <a:ea typeface="ＭＳ 明朝" panose="02020609040205080304" pitchFamily="17" charset="-128"/>
              </a:defRPr>
            </a:lvl5pPr>
          </a:lstStyle>
          <a:p>
            <a:pPr lvl="0"/>
            <a:r>
              <a:rPr kumimoji="1" lang="ja-JP" altLang="en-US" dirty="0"/>
              <a:t>マスター テキストの書式設定</a:t>
            </a:r>
          </a:p>
        </p:txBody>
      </p:sp>
    </p:spTree>
    <p:extLst>
      <p:ext uri="{BB962C8B-B14F-4D97-AF65-F5344CB8AC3E}">
        <p14:creationId xmlns:p14="http://schemas.microsoft.com/office/powerpoint/2010/main" val="108673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0FEB97E-C4C9-462E-9036-66BFE3407BA6}" type="datetime1">
              <a:rPr kumimoji="1" lang="ja-JP" altLang="en-US" smtClean="0"/>
              <a:t>2023/8/30</a:t>
            </a:fld>
            <a:endParaRPr kumimoji="1" lang="ja-JP" altLang="en-US"/>
          </a:p>
        </p:txBody>
      </p:sp>
      <p:sp>
        <p:nvSpPr>
          <p:cNvPr id="3" name="フッター プレースホルダー 2"/>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4" name="スライド番号プレースホルダー 3"/>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26683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29292E1-C0A9-48D3-9EF8-57D14E85024A}" type="datetime1">
              <a:rPr kumimoji="1" lang="ja-JP" altLang="en-US" smtClean="0"/>
              <a:t>2023/8/30</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7" name="スライド番号プレースホルダー 6"/>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544810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2490A03-B8EB-4140-900D-317915B36085}" type="datetime1">
              <a:rPr kumimoji="1" lang="ja-JP" altLang="en-US" smtClean="0"/>
              <a:t>2023/8/30</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7" name="スライド番号プレースホルダー 6"/>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3983981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3C6A42B-EF50-4EC1-B05C-D719FDFCA0B8}" type="datetime1">
              <a:rPr kumimoji="1" lang="ja-JP" altLang="en-US" smtClean="0"/>
              <a:t>2023/8/30</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729626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E633808-89A1-4623-B7F8-4D39791A1E6A}" type="datetime1">
              <a:rPr kumimoji="1" lang="ja-JP" altLang="en-US" smtClean="0"/>
              <a:t>2023/8/30</a:t>
            </a:fld>
            <a:endParaRPr kumimoji="1" lang="ja-JP" altLang="en-US"/>
          </a:p>
        </p:txBody>
      </p:sp>
      <p:sp>
        <p:nvSpPr>
          <p:cNvPr id="5" name="フッター プレースホルダー 4"/>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12"/>
          </p:nvPr>
        </p:nvSpPr>
        <p:spPr/>
        <p:txBody>
          <a:body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3178577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C7FF3D-34D1-41D5-9B8F-A467EC3651F8}" type="datetime1">
              <a:rPr kumimoji="1" lang="ja-JP" altLang="en-US" smtClean="0"/>
              <a:t>2023/8/30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別添</a:t>
            </a:r>
            <a:r>
              <a:rPr kumimoji="1" lang="en-US" altLang="ja-JP"/>
              <a:t>5</a:t>
            </a:r>
            <a:r>
              <a:rPr kumimoji="1" lang="ja-JP" altLang="en-US"/>
              <a:t>　資料</a:t>
            </a:r>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36A9FA-1D68-4F11-A8B2-9DE5D1CD59CB}" type="slidenum">
              <a:rPr kumimoji="1" lang="ja-JP" altLang="en-US" smtClean="0"/>
              <a:t>‹#›</a:t>
            </a:fld>
            <a:endParaRPr kumimoji="1" lang="ja-JP" altLang="en-US"/>
          </a:p>
        </p:txBody>
      </p:sp>
    </p:spTree>
    <p:extLst>
      <p:ext uri="{BB962C8B-B14F-4D97-AF65-F5344CB8AC3E}">
        <p14:creationId xmlns:p14="http://schemas.microsoft.com/office/powerpoint/2010/main" val="390718325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90" r:id="rId7"/>
    <p:sldLayoutId id="2147483685" r:id="rId8"/>
    <p:sldLayoutId id="2147483686" r:id="rId9"/>
    <p:sldLayoutId id="2147483687" r:id="rId10"/>
    <p:sldLayoutId id="2147483688" r:id="rId11"/>
    <p:sldLayoutId id="2147483689" r:id="rId12"/>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214907" y="347730"/>
            <a:ext cx="9951076" cy="2125015"/>
          </a:xfrm>
          <a:ln>
            <a:solidFill>
              <a:schemeClr val="tx1"/>
            </a:solidFill>
          </a:ln>
        </p:spPr>
        <p:txBody>
          <a:bodyPr>
            <a:noAutofit/>
          </a:bodyPr>
          <a:lstStyle/>
          <a:p>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令和</a:t>
            </a:r>
            <a:r>
              <a:rPr lang="en-US" altLang="ja-JP" dirty="0">
                <a:latin typeface="ＭＳ 明朝" panose="02020609040205080304" pitchFamily="17" charset="-128"/>
                <a:ea typeface="ＭＳ 明朝" panose="02020609040205080304" pitchFamily="17" charset="-128"/>
              </a:rPr>
              <a:t>5</a:t>
            </a:r>
            <a:r>
              <a:rPr lang="ja-JP" altLang="en-US" dirty="0">
                <a:latin typeface="ＭＳ 明朝" panose="02020609040205080304" pitchFamily="17" charset="-128"/>
                <a:ea typeface="ＭＳ 明朝" panose="02020609040205080304" pitchFamily="17" charset="-128"/>
              </a:rPr>
              <a:t>年度　スマート保安導入支援事業費補助金（計画策定支援）</a:t>
            </a:r>
            <a:endParaRPr lang="en-US" altLang="ja-JP" dirty="0">
              <a:latin typeface="ＭＳ 明朝" panose="02020609040205080304" pitchFamily="17" charset="-128"/>
              <a:ea typeface="ＭＳ 明朝" panose="02020609040205080304" pitchFamily="17" charset="-128"/>
            </a:endParaRPr>
          </a:p>
          <a:p>
            <a:endParaRPr lang="en-US" altLang="zh-TW" dirty="0">
              <a:latin typeface="ＭＳ 明朝" panose="02020609040205080304" pitchFamily="17" charset="-128"/>
              <a:ea typeface="ＭＳ 明朝" panose="02020609040205080304" pitchFamily="17" charset="-128"/>
            </a:endParaRPr>
          </a:p>
          <a:p>
            <a:r>
              <a:rPr lang="zh-TW" altLang="en-US" dirty="0">
                <a:latin typeface="ＭＳ 明朝" panose="02020609040205080304" pitchFamily="17" charset="-128"/>
                <a:ea typeface="ＭＳ 明朝" panose="02020609040205080304" pitchFamily="17" charset="-128"/>
              </a:rPr>
              <a:t>補助事業概要説明書</a:t>
            </a:r>
            <a:endParaRPr kumimoji="1" lang="ja-JP" altLang="en-US" dirty="0">
              <a:latin typeface="ＭＳ 明朝" panose="02020609040205080304" pitchFamily="17" charset="-128"/>
              <a:ea typeface="ＭＳ 明朝" panose="02020609040205080304" pitchFamily="17" charset="-128"/>
            </a:endParaRPr>
          </a:p>
        </p:txBody>
      </p:sp>
      <p:sp>
        <p:nvSpPr>
          <p:cNvPr id="4" name="サブタイトル 2"/>
          <p:cNvSpPr txBox="1">
            <a:spLocks/>
          </p:cNvSpPr>
          <p:nvPr/>
        </p:nvSpPr>
        <p:spPr>
          <a:xfrm>
            <a:off x="1618445" y="2724412"/>
            <a:ext cx="9144000" cy="30710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dirty="0">
                <a:latin typeface="ＭＳ 明朝" panose="02020609040205080304" pitchFamily="17" charset="-128"/>
                <a:ea typeface="ＭＳ 明朝" panose="02020609040205080304" pitchFamily="17" charset="-128"/>
              </a:rPr>
              <a:t>日　付</a:t>
            </a:r>
            <a:r>
              <a:rPr lang="en-US" altLang="ja-JP" sz="2000" dirty="0">
                <a:latin typeface="ＭＳ 明朝" panose="02020609040205080304" pitchFamily="17" charset="-128"/>
                <a:ea typeface="ＭＳ 明朝" panose="02020609040205080304" pitchFamily="17" charset="-128"/>
              </a:rPr>
              <a:t>		</a:t>
            </a:r>
            <a:r>
              <a:rPr lang="ja-JP" altLang="en-US" sz="2000" dirty="0">
                <a:latin typeface="ＭＳ 明朝" panose="02020609040205080304" pitchFamily="17" charset="-128"/>
                <a:ea typeface="ＭＳ 明朝" panose="02020609040205080304" pitchFamily="17" charset="-128"/>
              </a:rPr>
              <a:t>：　令和</a:t>
            </a:r>
            <a:r>
              <a:rPr lang="en-US" altLang="ja-JP" sz="2000" dirty="0">
                <a:latin typeface="ＭＳ 明朝" panose="02020609040205080304" pitchFamily="17" charset="-128"/>
                <a:ea typeface="ＭＳ 明朝" panose="02020609040205080304" pitchFamily="17" charset="-128"/>
              </a:rPr>
              <a:t>5</a:t>
            </a:r>
            <a:r>
              <a:rPr lang="ja-JP" altLang="en-US" sz="2000" dirty="0">
                <a:latin typeface="ＭＳ 明朝" panose="02020609040205080304" pitchFamily="17" charset="-128"/>
                <a:ea typeface="ＭＳ 明朝" panose="02020609040205080304" pitchFamily="17" charset="-128"/>
              </a:rPr>
              <a:t>年　　月　　日</a:t>
            </a:r>
            <a:endParaRPr lang="en-US" altLang="ja-JP" sz="2000" dirty="0">
              <a:latin typeface="ＭＳ 明朝" panose="02020609040205080304" pitchFamily="17" charset="-128"/>
              <a:ea typeface="ＭＳ 明朝" panose="02020609040205080304" pitchFamily="17" charset="-128"/>
            </a:endParaRPr>
          </a:p>
          <a:p>
            <a:pPr algn="l"/>
            <a:endParaRPr lang="en-US" altLang="ja-JP" sz="2000" dirty="0">
              <a:latin typeface="ＭＳ 明朝" panose="02020609040205080304" pitchFamily="17" charset="-128"/>
              <a:ea typeface="ＭＳ 明朝" panose="02020609040205080304" pitchFamily="17" charset="-128"/>
            </a:endParaRPr>
          </a:p>
          <a:p>
            <a:pPr algn="l"/>
            <a:r>
              <a:rPr lang="ja-JP" altLang="en-US" sz="2000" dirty="0">
                <a:latin typeface="ＭＳ 明朝" panose="02020609040205080304" pitchFamily="17" charset="-128"/>
                <a:ea typeface="ＭＳ 明朝" panose="02020609040205080304" pitchFamily="17" charset="-128"/>
              </a:rPr>
              <a:t>申請者（事業者名）：</a:t>
            </a:r>
            <a:endParaRPr lang="en-US" altLang="ja-JP" sz="2000" dirty="0">
              <a:latin typeface="ＭＳ 明朝" panose="02020609040205080304" pitchFamily="17" charset="-128"/>
              <a:ea typeface="ＭＳ 明朝" panose="02020609040205080304" pitchFamily="17" charset="-128"/>
            </a:endParaRPr>
          </a:p>
          <a:p>
            <a:pPr algn="l"/>
            <a:endParaRPr lang="en-US" altLang="ja-JP" sz="2000" dirty="0">
              <a:latin typeface="ＭＳ 明朝" panose="02020609040205080304" pitchFamily="17" charset="-128"/>
              <a:ea typeface="ＭＳ 明朝" panose="02020609040205080304" pitchFamily="17" charset="-128"/>
            </a:endParaRPr>
          </a:p>
          <a:p>
            <a:pPr algn="l"/>
            <a:r>
              <a:rPr lang="en-US" altLang="ja-JP" sz="2000" dirty="0">
                <a:latin typeface="ＭＳ 明朝" panose="02020609040205080304" pitchFamily="17" charset="-128"/>
                <a:ea typeface="ＭＳ 明朝" panose="02020609040205080304" pitchFamily="17" charset="-128"/>
              </a:rPr>
              <a:t>	</a:t>
            </a:r>
            <a:r>
              <a:rPr lang="ja-JP" altLang="en-US" sz="2000" dirty="0">
                <a:latin typeface="ＭＳ 明朝" panose="02020609040205080304" pitchFamily="17" charset="-128"/>
                <a:ea typeface="ＭＳ 明朝" panose="02020609040205080304" pitchFamily="17" charset="-128"/>
              </a:rPr>
              <a:t>・　単独申請　　 ・　コンソーシアム申請</a:t>
            </a:r>
            <a:endParaRPr lang="en-US" altLang="ja-JP" sz="2000" dirty="0">
              <a:latin typeface="ＭＳ 明朝" panose="02020609040205080304" pitchFamily="17" charset="-128"/>
              <a:ea typeface="ＭＳ 明朝" panose="02020609040205080304" pitchFamily="17" charset="-128"/>
            </a:endParaRPr>
          </a:p>
          <a:p>
            <a:pPr algn="l"/>
            <a:endParaRPr lang="en-US" altLang="ja-JP" sz="2000" dirty="0">
              <a:latin typeface="ＭＳ 明朝" panose="02020609040205080304" pitchFamily="17" charset="-128"/>
              <a:ea typeface="ＭＳ 明朝" panose="02020609040205080304" pitchFamily="17" charset="-128"/>
            </a:endParaRPr>
          </a:p>
          <a:p>
            <a:pPr algn="l"/>
            <a:r>
              <a:rPr lang="ja-JP" altLang="en-US" sz="2000" dirty="0">
                <a:latin typeface="ＭＳ 明朝" panose="02020609040205080304" pitchFamily="17" charset="-128"/>
                <a:ea typeface="ＭＳ 明朝" panose="02020609040205080304" pitchFamily="17" charset="-128"/>
              </a:rPr>
              <a:t>事業名（件名）</a:t>
            </a:r>
            <a:r>
              <a:rPr lang="en-US" altLang="ja-JP" sz="2000" dirty="0">
                <a:latin typeface="ＭＳ 明朝" panose="02020609040205080304" pitchFamily="17" charset="-128"/>
                <a:ea typeface="ＭＳ 明朝" panose="02020609040205080304" pitchFamily="17" charset="-128"/>
              </a:rPr>
              <a:t>	</a:t>
            </a:r>
            <a:r>
              <a:rPr lang="ja-JP" altLang="en-US" sz="2000" dirty="0">
                <a:latin typeface="ＭＳ 明朝" panose="02020609040205080304" pitchFamily="17" charset="-128"/>
                <a:ea typeface="ＭＳ 明朝" panose="02020609040205080304" pitchFamily="17" charset="-128"/>
              </a:rPr>
              <a:t>：　</a:t>
            </a:r>
            <a:endParaRPr lang="en-US" altLang="ja-JP" sz="2000"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a:t>
            </a:fld>
            <a:endParaRPr kumimoji="1" lang="ja-JP" altLang="en-US"/>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3475546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１、背景・ニーズ</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2</a:t>
            </a:fld>
            <a:endParaRPr kumimoji="1" lang="ja-JP" altLang="en-US"/>
          </a:p>
        </p:txBody>
      </p:sp>
      <p:sp>
        <p:nvSpPr>
          <p:cNvPr id="2" name="フッター プレースホルダー 1"/>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1501657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２、</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　事業名（件名）　</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の概要（紹介）</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3</a:t>
            </a:fld>
            <a:endParaRPr kumimoji="1" lang="ja-JP" altLang="en-US"/>
          </a:p>
        </p:txBody>
      </p:sp>
      <p:sp>
        <p:nvSpPr>
          <p:cNvPr id="4" name="テキスト ボックス 3"/>
          <p:cNvSpPr txBox="1"/>
          <p:nvPr/>
        </p:nvSpPr>
        <p:spPr>
          <a:xfrm>
            <a:off x="90152" y="640145"/>
            <a:ext cx="11964473" cy="1138773"/>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コメント</a:t>
            </a:r>
            <a:endParaRPr kumimoji="1" lang="en-US" altLang="ja-JP" dirty="0">
              <a:latin typeface="ＭＳ 明朝" panose="02020609040205080304" pitchFamily="17" charset="-128"/>
              <a:ea typeface="ＭＳ 明朝" panose="02020609040205080304" pitchFamily="17" charset="-128"/>
            </a:endParaRPr>
          </a:p>
          <a:p>
            <a:r>
              <a:rPr kumimoji="1" lang="ja-JP" altLang="en-US" dirty="0">
                <a:latin typeface="ＭＳ 明朝" panose="02020609040205080304" pitchFamily="17" charset="-128"/>
                <a:ea typeface="ＭＳ 明朝" panose="02020609040205080304" pitchFamily="17" charset="-128"/>
              </a:rPr>
              <a:t>対象事業の概要を記述してください。</a:t>
            </a:r>
            <a:endParaRPr kumimoji="1"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2" name="フッター プレースホルダー 1"/>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3482284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３、スマート保安導入支援事業（計画策定支援）の実施内容</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4</a:t>
            </a:fld>
            <a:endParaRPr kumimoji="1" lang="ja-JP" altLang="en-US"/>
          </a:p>
        </p:txBody>
      </p:sp>
      <p:sp>
        <p:nvSpPr>
          <p:cNvPr id="2" name="テキスト ボックス 1"/>
          <p:cNvSpPr txBox="1"/>
          <p:nvPr/>
        </p:nvSpPr>
        <p:spPr>
          <a:xfrm>
            <a:off x="90151" y="664442"/>
            <a:ext cx="11964473" cy="1138773"/>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コメント</a:t>
            </a:r>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本</a:t>
            </a:r>
            <a:r>
              <a:rPr kumimoji="1" lang="ja-JP" altLang="en-US" dirty="0">
                <a:latin typeface="ＭＳ 明朝" panose="02020609040205080304" pitchFamily="17" charset="-128"/>
                <a:ea typeface="ＭＳ 明朝" panose="02020609040205080304" pitchFamily="17" charset="-128"/>
              </a:rPr>
              <a:t>事業で実施予定の内容</a:t>
            </a:r>
            <a:r>
              <a:rPr lang="ja-JP" altLang="en-US" dirty="0">
                <a:latin typeface="ＭＳ 明朝" panose="02020609040205080304" pitchFamily="17" charset="-128"/>
                <a:ea typeface="ＭＳ 明朝" panose="02020609040205080304" pitchFamily="17" charset="-128"/>
              </a:rPr>
              <a:t>を記述してください。</a:t>
            </a:r>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p>
        </p:txBody>
      </p:sp>
      <p:sp>
        <p:nvSpPr>
          <p:cNvPr id="4" name="フッター プレースホルダー 3"/>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1833789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４</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１、事業要件の適合性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5</a:t>
            </a:fld>
            <a:endParaRPr kumimoji="1" lang="ja-JP" altLang="en-US"/>
          </a:p>
        </p:txBody>
      </p:sp>
      <p:sp>
        <p:nvSpPr>
          <p:cNvPr id="2" name="テキスト ボックス 1"/>
          <p:cNvSpPr txBox="1"/>
          <p:nvPr/>
        </p:nvSpPr>
        <p:spPr>
          <a:xfrm>
            <a:off x="90152" y="751985"/>
            <a:ext cx="5924282" cy="5509200"/>
          </a:xfrm>
          <a:prstGeom prst="rect">
            <a:avLst/>
          </a:prstGeom>
          <a:noFill/>
          <a:ln>
            <a:solidFill>
              <a:schemeClr val="tx1"/>
            </a:solidFill>
          </a:ln>
        </p:spPr>
        <p:txBody>
          <a:bodyPr wrap="square" rtlCol="0">
            <a:spAutoFit/>
          </a:bodyPr>
          <a:lstStyle/>
          <a:p>
            <a:r>
              <a:rPr lang="ja-JP" altLang="en-US" sz="1600" dirty="0">
                <a:latin typeface="ＭＳ 明朝" panose="02020609040205080304" pitchFamily="17" charset="-128"/>
                <a:ea typeface="ＭＳ 明朝" panose="02020609040205080304" pitchFamily="17" charset="-128"/>
              </a:rPr>
              <a:t>補助事業要件 </a:t>
            </a: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1 </a:t>
            </a:r>
            <a:r>
              <a:rPr lang="ja-JP" altLang="en-US" sz="1600" dirty="0">
                <a:latin typeface="ＭＳ 明朝" panose="02020609040205080304" pitchFamily="17" charset="-128"/>
                <a:ea typeface="ＭＳ 明朝" panose="02020609040205080304" pitchFamily="17" charset="-128"/>
              </a:rPr>
              <a:t>産業インフラ中小企業・中堅企業向けの導入計画策定支援ツールであること。</a:t>
            </a:r>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2 </a:t>
            </a:r>
            <a:r>
              <a:rPr lang="ja-JP" altLang="en-US" sz="1600" dirty="0">
                <a:latin typeface="ＭＳ 明朝" panose="02020609040205080304" pitchFamily="17" charset="-128"/>
                <a:ea typeface="ＭＳ 明朝" panose="02020609040205080304" pitchFamily="17" charset="-128"/>
              </a:rPr>
              <a:t>事業期間中に支援ツール等の効果検証を行うこと。検証にあたっては、</a:t>
            </a:r>
            <a:r>
              <a:rPr lang="en-US" altLang="ja-JP" sz="1600" dirty="0">
                <a:latin typeface="ＭＳ 明朝" panose="02020609040205080304" pitchFamily="17" charset="-128"/>
                <a:ea typeface="ＭＳ 明朝" panose="02020609040205080304" pitchFamily="17" charset="-128"/>
              </a:rPr>
              <a:t>3</a:t>
            </a:r>
            <a:r>
              <a:rPr lang="ja-JP" altLang="en-US" sz="1600" dirty="0">
                <a:latin typeface="ＭＳ 明朝" panose="02020609040205080304" pitchFamily="17" charset="-128"/>
                <a:ea typeface="ＭＳ 明朝" panose="02020609040205080304" pitchFamily="17" charset="-128"/>
              </a:rPr>
              <a:t>社以上の産業インフラ中堅・中小企業又は業界団体と実際に取組を行い、具体的な効果を測ること。</a:t>
            </a:r>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3 </a:t>
            </a:r>
            <a:r>
              <a:rPr lang="ja-JP" altLang="en-US" sz="1600" dirty="0">
                <a:latin typeface="ＭＳ 明朝" panose="02020609040205080304" pitchFamily="17" charset="-128"/>
                <a:ea typeface="ＭＳ 明朝" panose="02020609040205080304" pitchFamily="17" charset="-128"/>
              </a:rPr>
              <a:t>提案の際には、原則、共同して実証を行う具体的な事業者等候補を挙げること。</a:t>
            </a:r>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4 </a:t>
            </a:r>
            <a:r>
              <a:rPr lang="ja-JP" altLang="en-US" sz="1600" dirty="0">
                <a:latin typeface="ＭＳ 明朝" panose="02020609040205080304" pitchFamily="17" charset="-128"/>
                <a:ea typeface="ＭＳ 明朝" panose="02020609040205080304" pitchFamily="17" charset="-128"/>
              </a:rPr>
              <a:t>他の中堅・中小企業にも展開しやすい汎用的なものであること。その際、親和性の高い業界・プラントモデル（事業モデル）を明記すること。</a:t>
            </a:r>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5 </a:t>
            </a:r>
            <a:r>
              <a:rPr lang="ja-JP" altLang="en-US" sz="1600" dirty="0">
                <a:latin typeface="ＭＳ 明朝" panose="02020609040205080304" pitchFamily="17" charset="-128"/>
                <a:ea typeface="ＭＳ 明朝" panose="02020609040205080304" pitchFamily="17" charset="-128"/>
              </a:rPr>
              <a:t>事業期間終了後も支援ツール等を基に検証を行った産業インフラ中堅・中小企業におけるスマート保安技術の導入状況等をフォローアップし、経済産業省からの調査等に協力すること。</a:t>
            </a:r>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6 </a:t>
            </a:r>
            <a:r>
              <a:rPr lang="ja-JP" altLang="en-US" sz="1600" dirty="0">
                <a:latin typeface="ＭＳ 明朝" panose="02020609040205080304" pitchFamily="17" charset="-128"/>
                <a:ea typeface="ＭＳ 明朝" panose="02020609040205080304" pitchFamily="17" charset="-128"/>
              </a:rPr>
              <a:t>事業の成果の一部については、経済産業省のホームページ</a:t>
            </a:r>
          </a:p>
          <a:p>
            <a:r>
              <a:rPr lang="ja-JP" altLang="en-US" sz="1600" dirty="0">
                <a:latin typeface="ＭＳ 明朝" panose="02020609040205080304" pitchFamily="17" charset="-128"/>
                <a:ea typeface="ＭＳ 明朝" panose="02020609040205080304" pitchFamily="17" charset="-128"/>
              </a:rPr>
              <a:t>等で公表することについてあらかじめ了承すること。</a:t>
            </a:r>
            <a:endParaRPr kumimoji="1" lang="ja-JP" altLang="en-US" sz="1600" dirty="0">
              <a:latin typeface="ＭＳ 明朝" panose="02020609040205080304" pitchFamily="17" charset="-128"/>
              <a:ea typeface="ＭＳ 明朝" panose="02020609040205080304" pitchFamily="17" charset="-128"/>
            </a:endParaRPr>
          </a:p>
        </p:txBody>
      </p:sp>
      <p:sp>
        <p:nvSpPr>
          <p:cNvPr id="6" name="テキスト ボックス 5"/>
          <p:cNvSpPr txBox="1"/>
          <p:nvPr/>
        </p:nvSpPr>
        <p:spPr>
          <a:xfrm>
            <a:off x="6241962" y="751985"/>
            <a:ext cx="5812664" cy="5509200"/>
          </a:xfrm>
          <a:prstGeom prst="rect">
            <a:avLst/>
          </a:prstGeom>
          <a:noFill/>
          <a:ln w="50800" cmpd="dbl">
            <a:solidFill>
              <a:schemeClr val="tx1"/>
            </a:solidFill>
          </a:ln>
        </p:spPr>
        <p:txBody>
          <a:bodyPr wrap="square" rtlCol="0">
            <a:spAutoFit/>
          </a:bodyPr>
          <a:lstStyle/>
          <a:p>
            <a:r>
              <a:rPr lang="ja-JP" altLang="en-US" sz="1600" dirty="0">
                <a:latin typeface="ＭＳ 明朝" panose="02020609040205080304" pitchFamily="17" charset="-128"/>
                <a:ea typeface="ＭＳ 明朝" panose="02020609040205080304" pitchFamily="17" charset="-128"/>
              </a:rPr>
              <a:t>本事業</a:t>
            </a: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1 </a:t>
            </a:r>
          </a:p>
          <a:p>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2 </a:t>
            </a:r>
            <a:r>
              <a:rPr lang="ja-JP" altLang="en-US" sz="1600" dirty="0">
                <a:latin typeface="ＭＳ 明朝" panose="02020609040205080304" pitchFamily="17" charset="-128"/>
                <a:ea typeface="ＭＳ 明朝" panose="02020609040205080304" pitchFamily="17" charset="-128"/>
              </a:rPr>
              <a:t>　次ページに記載</a:t>
            </a:r>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3 </a:t>
            </a:r>
            <a:r>
              <a:rPr lang="ja-JP" altLang="en-US" sz="1600" dirty="0">
                <a:latin typeface="ＭＳ 明朝" panose="02020609040205080304" pitchFamily="17" charset="-128"/>
                <a:ea typeface="ＭＳ 明朝" panose="02020609040205080304" pitchFamily="17" charset="-128"/>
              </a:rPr>
              <a:t>　次ページに記載</a:t>
            </a:r>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4 </a:t>
            </a: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5 </a:t>
            </a: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ja-JP" altLang="en-US" sz="1600" dirty="0">
              <a:latin typeface="ＭＳ 明朝" panose="02020609040205080304" pitchFamily="17" charset="-128"/>
              <a:ea typeface="ＭＳ 明朝" panose="02020609040205080304" pitchFamily="17" charset="-128"/>
            </a:endParaRPr>
          </a:p>
          <a:p>
            <a:r>
              <a:rPr lang="en-US" altLang="ja-JP" sz="1600" dirty="0">
                <a:latin typeface="ＭＳ 明朝" panose="02020609040205080304" pitchFamily="17" charset="-128"/>
                <a:ea typeface="ＭＳ 明朝" panose="02020609040205080304" pitchFamily="17" charset="-128"/>
              </a:rPr>
              <a:t>6</a:t>
            </a:r>
          </a:p>
          <a:p>
            <a:endParaRPr kumimoji="1" lang="ja-JP" altLang="en-US" sz="1600" dirty="0">
              <a:latin typeface="ＭＳ 明朝" panose="02020609040205080304" pitchFamily="17" charset="-128"/>
              <a:ea typeface="ＭＳ 明朝" panose="02020609040205080304" pitchFamily="17" charset="-128"/>
            </a:endParaRPr>
          </a:p>
        </p:txBody>
      </p:sp>
      <p:sp>
        <p:nvSpPr>
          <p:cNvPr id="7" name="フッター プレースホルダー 6"/>
          <p:cNvSpPr>
            <a:spLocks noGrp="1"/>
          </p:cNvSpPr>
          <p:nvPr>
            <p:ph type="ftr" sz="quarter" idx="11"/>
          </p:nvPr>
        </p:nvSpPr>
        <p:spPr>
          <a:xfrm>
            <a:off x="4038600" y="6498019"/>
            <a:ext cx="4114800" cy="365125"/>
          </a:xfrm>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73694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４</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２、事業要件の適合性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6</a:t>
            </a:fld>
            <a:endParaRPr kumimoji="1" lang="ja-JP" altLang="en-US"/>
          </a:p>
        </p:txBody>
      </p:sp>
      <p:sp>
        <p:nvSpPr>
          <p:cNvPr id="4" name="テキスト ボックス 3"/>
          <p:cNvSpPr txBox="1"/>
          <p:nvPr/>
        </p:nvSpPr>
        <p:spPr>
          <a:xfrm>
            <a:off x="97664" y="1737062"/>
            <a:ext cx="11956960" cy="400110"/>
          </a:xfrm>
          <a:prstGeom prst="rect">
            <a:avLst/>
          </a:prstGeom>
          <a:noFill/>
        </p:spPr>
        <p:txBody>
          <a:bodyPr wrap="square" rtlCol="0">
            <a:spAutoFit/>
          </a:bodyPr>
          <a:lstStyle/>
          <a:p>
            <a:r>
              <a:rPr kumimoji="1" lang="en-US" altLang="ja-JP" sz="2000" dirty="0">
                <a:latin typeface="ＭＳ 明朝" panose="02020609040205080304" pitchFamily="17" charset="-128"/>
                <a:ea typeface="ＭＳ 明朝" panose="02020609040205080304" pitchFamily="17" charset="-128"/>
              </a:rPr>
              <a:t>Ⅰ</a:t>
            </a:r>
            <a:r>
              <a:rPr kumimoji="1" lang="ja-JP" altLang="en-US" sz="2000" dirty="0">
                <a:latin typeface="ＭＳ 明朝" panose="02020609040205080304" pitchFamily="17" charset="-128"/>
                <a:ea typeface="ＭＳ 明朝" panose="02020609040205080304" pitchFamily="17" charset="-128"/>
              </a:rPr>
              <a:t>、効果検証先</a:t>
            </a:r>
            <a:endParaRPr kumimoji="1" lang="en-US" altLang="ja-JP" sz="2000" dirty="0">
              <a:latin typeface="ＭＳ 明朝" panose="02020609040205080304" pitchFamily="17" charset="-128"/>
              <a:ea typeface="ＭＳ 明朝" panose="02020609040205080304" pitchFamily="17" charset="-128"/>
            </a:endParaRPr>
          </a:p>
        </p:txBody>
      </p:sp>
      <p:sp>
        <p:nvSpPr>
          <p:cNvPr id="2" name="フッター プレースホルダー 1"/>
          <p:cNvSpPr>
            <a:spLocks noGrp="1"/>
          </p:cNvSpPr>
          <p:nvPr>
            <p:ph type="ftr" sz="quarter" idx="11"/>
          </p:nvPr>
        </p:nvSpPr>
        <p:spPr/>
        <p:txBody>
          <a:bodyPr/>
          <a:lstStyle/>
          <a:p>
            <a:r>
              <a:rPr kumimoji="1" lang="ja-JP" altLang="en-US"/>
              <a:t>別添</a:t>
            </a:r>
            <a:r>
              <a:rPr kumimoji="1" lang="en-US" altLang="ja-JP" dirty="0"/>
              <a:t>5</a:t>
            </a:r>
            <a:r>
              <a:rPr kumimoji="1" lang="ja-JP" altLang="en-US" dirty="0"/>
              <a:t>　資料</a:t>
            </a:r>
          </a:p>
        </p:txBody>
      </p:sp>
      <p:sp>
        <p:nvSpPr>
          <p:cNvPr id="7" name="テキスト ボックス 6">
            <a:extLst>
              <a:ext uri="{FF2B5EF4-FFF2-40B4-BE49-F238E27FC236}">
                <a16:creationId xmlns:a16="http://schemas.microsoft.com/office/drawing/2014/main" id="{2EBE3C04-7034-78B4-46F4-0B94FF4E1F51}"/>
              </a:ext>
            </a:extLst>
          </p:cNvPr>
          <p:cNvSpPr txBox="1"/>
          <p:nvPr/>
        </p:nvSpPr>
        <p:spPr>
          <a:xfrm>
            <a:off x="90151" y="664442"/>
            <a:ext cx="11964473" cy="646331"/>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事業期間中に開発した支援ツール等の効果検証を行う産業インフラ中堅・中小企業又は業界団体名を</a:t>
            </a:r>
            <a:r>
              <a:rPr lang="en-US" altLang="ja-JP" dirty="0">
                <a:latin typeface="ＭＳ 明朝" panose="02020609040205080304" pitchFamily="17" charset="-128"/>
                <a:ea typeface="ＭＳ 明朝" panose="02020609040205080304" pitchFamily="17" charset="-128"/>
              </a:rPr>
              <a:t>3</a:t>
            </a:r>
            <a:r>
              <a:rPr lang="ja-JP" altLang="en-US" dirty="0">
                <a:latin typeface="ＭＳ 明朝" panose="02020609040205080304" pitchFamily="17" charset="-128"/>
                <a:ea typeface="ＭＳ 明朝" panose="02020609040205080304" pitchFamily="17" charset="-128"/>
              </a:rPr>
              <a:t>社以上記入してください。</a:t>
            </a:r>
            <a:endParaRPr kumimoji="1" lang="en-US" altLang="ja-JP" dirty="0">
              <a:latin typeface="ＭＳ 明朝" panose="02020609040205080304" pitchFamily="17" charset="-128"/>
              <a:ea typeface="ＭＳ 明朝" panose="02020609040205080304" pitchFamily="17" charset="-128"/>
            </a:endParaRPr>
          </a:p>
        </p:txBody>
      </p:sp>
      <p:sp>
        <p:nvSpPr>
          <p:cNvPr id="8" name="テキスト ボックス 7">
            <a:extLst>
              <a:ext uri="{FF2B5EF4-FFF2-40B4-BE49-F238E27FC236}">
                <a16:creationId xmlns:a16="http://schemas.microsoft.com/office/drawing/2014/main" id="{E5205E12-1966-A02F-AB20-D61431A26BAB}"/>
              </a:ext>
            </a:extLst>
          </p:cNvPr>
          <p:cNvSpPr txBox="1"/>
          <p:nvPr/>
        </p:nvSpPr>
        <p:spPr>
          <a:xfrm>
            <a:off x="728729" y="2286462"/>
            <a:ext cx="11325895" cy="2862322"/>
          </a:xfrm>
          <a:prstGeom prst="rect">
            <a:avLst/>
          </a:prstGeom>
          <a:noFill/>
        </p:spPr>
        <p:txBody>
          <a:bodyPr wrap="square" rtlCol="0">
            <a:spAutoFit/>
          </a:bodyPr>
          <a:lstStyle/>
          <a:p>
            <a:r>
              <a:rPr kumimoji="1" lang="ja-JP" altLang="en-US" sz="2000" dirty="0">
                <a:latin typeface="ＭＳ 明朝" panose="02020609040205080304" pitchFamily="17" charset="-128"/>
                <a:ea typeface="ＭＳ 明朝" panose="02020609040205080304" pitchFamily="17" charset="-128"/>
              </a:rPr>
              <a:t>１、</a:t>
            </a:r>
            <a:endParaRPr kumimoji="1" lang="en-US" altLang="ja-JP" sz="2000" dirty="0">
              <a:latin typeface="ＭＳ 明朝" panose="02020609040205080304" pitchFamily="17" charset="-128"/>
              <a:ea typeface="ＭＳ 明朝" panose="02020609040205080304" pitchFamily="17" charset="-128"/>
            </a:endParaRPr>
          </a:p>
          <a:p>
            <a:endParaRPr lang="en-US" altLang="ja-JP" sz="2000" dirty="0">
              <a:latin typeface="ＭＳ 明朝" panose="02020609040205080304" pitchFamily="17" charset="-128"/>
              <a:ea typeface="ＭＳ 明朝" panose="02020609040205080304" pitchFamily="17" charset="-128"/>
            </a:endParaRPr>
          </a:p>
          <a:p>
            <a:endParaRPr lang="en-US" altLang="ja-JP" sz="2000" dirty="0">
              <a:latin typeface="ＭＳ 明朝" panose="02020609040205080304" pitchFamily="17" charset="-128"/>
              <a:ea typeface="ＭＳ 明朝" panose="02020609040205080304" pitchFamily="17" charset="-128"/>
            </a:endParaRPr>
          </a:p>
          <a:p>
            <a:r>
              <a:rPr kumimoji="1" lang="ja-JP" altLang="en-US" sz="2000" dirty="0">
                <a:latin typeface="ＭＳ 明朝" panose="02020609040205080304" pitchFamily="17" charset="-128"/>
                <a:ea typeface="ＭＳ 明朝" panose="02020609040205080304" pitchFamily="17" charset="-128"/>
              </a:rPr>
              <a:t>２、</a:t>
            </a:r>
            <a:endParaRPr kumimoji="1" lang="en-US" altLang="ja-JP" sz="2000" dirty="0">
              <a:latin typeface="ＭＳ 明朝" panose="02020609040205080304" pitchFamily="17" charset="-128"/>
              <a:ea typeface="ＭＳ 明朝" panose="02020609040205080304" pitchFamily="17" charset="-128"/>
            </a:endParaRPr>
          </a:p>
          <a:p>
            <a:endParaRPr lang="en-US" altLang="ja-JP" sz="2000" dirty="0">
              <a:latin typeface="ＭＳ 明朝" panose="02020609040205080304" pitchFamily="17" charset="-128"/>
              <a:ea typeface="ＭＳ 明朝" panose="02020609040205080304" pitchFamily="17" charset="-128"/>
            </a:endParaRPr>
          </a:p>
          <a:p>
            <a:endParaRPr lang="en-US" altLang="ja-JP" sz="2000" dirty="0">
              <a:latin typeface="ＭＳ 明朝" panose="02020609040205080304" pitchFamily="17" charset="-128"/>
              <a:ea typeface="ＭＳ 明朝" panose="02020609040205080304" pitchFamily="17" charset="-128"/>
            </a:endParaRPr>
          </a:p>
          <a:p>
            <a:r>
              <a:rPr kumimoji="1" lang="ja-JP" altLang="en-US" sz="2000" dirty="0">
                <a:latin typeface="ＭＳ 明朝" panose="02020609040205080304" pitchFamily="17" charset="-128"/>
                <a:ea typeface="ＭＳ 明朝" panose="02020609040205080304" pitchFamily="17" charset="-128"/>
              </a:rPr>
              <a:t>３、</a:t>
            </a:r>
            <a:endParaRPr kumimoji="1" lang="en-US" altLang="ja-JP" sz="2000" dirty="0">
              <a:latin typeface="ＭＳ 明朝" panose="02020609040205080304" pitchFamily="17" charset="-128"/>
              <a:ea typeface="ＭＳ 明朝" panose="02020609040205080304" pitchFamily="17" charset="-128"/>
            </a:endParaRPr>
          </a:p>
          <a:p>
            <a:endParaRPr lang="en-US" altLang="ja-JP" sz="2000" dirty="0">
              <a:latin typeface="ＭＳ 明朝" panose="02020609040205080304" pitchFamily="17" charset="-128"/>
              <a:ea typeface="ＭＳ 明朝" panose="02020609040205080304" pitchFamily="17" charset="-128"/>
            </a:endParaRPr>
          </a:p>
          <a:p>
            <a:endParaRPr kumimoji="1" lang="ja-JP" altLang="en-US" sz="20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51659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５、事業目的との整合性</a:t>
            </a:r>
            <a:endParaRPr lang="en-US" altLang="ja-JP" dirty="0">
              <a:latin typeface="ＭＳ 明朝" panose="02020609040205080304" pitchFamily="17" charset="-128"/>
              <a:ea typeface="ＭＳ 明朝" panose="02020609040205080304" pitchFamily="17" charset="-128"/>
            </a:endParaRPr>
          </a:p>
          <a:p>
            <a:pPr algn="l"/>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7</a:t>
            </a:fld>
            <a:endParaRPr kumimoji="1" lang="ja-JP" altLang="en-US"/>
          </a:p>
        </p:txBody>
      </p:sp>
      <p:sp>
        <p:nvSpPr>
          <p:cNvPr id="2" name="テキスト ボックス 1"/>
          <p:cNvSpPr txBox="1"/>
          <p:nvPr/>
        </p:nvSpPr>
        <p:spPr>
          <a:xfrm>
            <a:off x="76666" y="540738"/>
            <a:ext cx="11977959" cy="369332"/>
          </a:xfrm>
          <a:prstGeom prst="rect">
            <a:avLst/>
          </a:prstGeom>
          <a:noFill/>
          <a:ln>
            <a:noFill/>
          </a:ln>
        </p:spPr>
        <p:txBody>
          <a:bodyPr wrap="none" rtlCol="0">
            <a:spAutoFit/>
          </a:bodyPr>
          <a:lstStyle/>
          <a:p>
            <a:r>
              <a:rPr lang="ja-JP" altLang="en-US" dirty="0">
                <a:latin typeface="ＭＳ 明朝" panose="02020609040205080304" pitchFamily="17" charset="-128"/>
                <a:ea typeface="ＭＳ 明朝" panose="02020609040205080304" pitchFamily="17" charset="-128"/>
              </a:rPr>
              <a:t>事業の目的（中堅・中小企業への</a:t>
            </a:r>
            <a:r>
              <a:rPr lang="ja-JP" altLang="en-US" b="1" dirty="0">
                <a:latin typeface="ＭＳ 明朝" panose="02020609040205080304" pitchFamily="17" charset="-128"/>
                <a:ea typeface="ＭＳ 明朝" panose="02020609040205080304" pitchFamily="17" charset="-128"/>
              </a:rPr>
              <a:t>スマート保安導入を促進させ</a:t>
            </a:r>
            <a:r>
              <a:rPr lang="ja-JP" altLang="en-US" dirty="0">
                <a:latin typeface="ＭＳ 明朝" panose="02020609040205080304" pitchFamily="17" charset="-128"/>
                <a:ea typeface="ＭＳ 明朝" panose="02020609040205080304" pitchFamily="17" charset="-128"/>
              </a:rPr>
              <a:t>、保安レベルの向上につなげる）を達成するものか</a:t>
            </a:r>
            <a:endParaRPr kumimoji="1" lang="ja-JP" altLang="en-US" dirty="0">
              <a:latin typeface="ＭＳ 明朝" panose="02020609040205080304" pitchFamily="17" charset="-128"/>
              <a:ea typeface="ＭＳ 明朝" panose="02020609040205080304" pitchFamily="17" charset="-128"/>
            </a:endParaRPr>
          </a:p>
        </p:txBody>
      </p:sp>
      <p:sp>
        <p:nvSpPr>
          <p:cNvPr id="6" name="テキスト ボックス 5"/>
          <p:cNvSpPr txBox="1"/>
          <p:nvPr/>
        </p:nvSpPr>
        <p:spPr>
          <a:xfrm>
            <a:off x="97506" y="1146616"/>
            <a:ext cx="11957119" cy="4801314"/>
          </a:xfrm>
          <a:prstGeom prst="rect">
            <a:avLst/>
          </a:prstGeom>
          <a:noFill/>
          <a:ln>
            <a:solidFill>
              <a:schemeClr val="tx1"/>
            </a:solidFill>
          </a:ln>
        </p:spPr>
        <p:txBody>
          <a:bodyPr wrap="none" rtlCol="0">
            <a:spAutoFit/>
          </a:bodyPr>
          <a:lstStyle/>
          <a:p>
            <a:r>
              <a:rPr lang="ja-JP" altLang="en-US" dirty="0">
                <a:latin typeface="ＭＳ 明朝" panose="02020609040205080304" pitchFamily="17" charset="-128"/>
                <a:ea typeface="ＭＳ 明朝" panose="02020609040205080304" pitchFamily="17" charset="-128"/>
              </a:rPr>
              <a:t>本事業の目的　　　　　　　　　　　　　　　　　　　　　　　　　　　　　　　　　　　　　　　　　　　　　</a:t>
            </a:r>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endParaRPr kumimoji="1" lang="ja-JP" altLang="en-US" dirty="0">
              <a:latin typeface="ＭＳ 明朝" panose="02020609040205080304" pitchFamily="17" charset="-128"/>
              <a:ea typeface="ＭＳ 明朝" panose="02020609040205080304" pitchFamily="17" charset="-128"/>
            </a:endParaRPr>
          </a:p>
        </p:txBody>
      </p:sp>
      <p:sp>
        <p:nvSpPr>
          <p:cNvPr id="4" name="フッター プレースホルダー 3"/>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40483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６、事業の適切性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8</a:t>
            </a:fld>
            <a:endParaRPr kumimoji="1" lang="ja-JP" altLang="en-US"/>
          </a:p>
        </p:txBody>
      </p:sp>
      <p:sp>
        <p:nvSpPr>
          <p:cNvPr id="2" name="テキスト ボックス 1"/>
          <p:cNvSpPr txBox="1"/>
          <p:nvPr/>
        </p:nvSpPr>
        <p:spPr>
          <a:xfrm>
            <a:off x="90151" y="531685"/>
            <a:ext cx="11964473" cy="369332"/>
          </a:xfrm>
          <a:prstGeom prst="rect">
            <a:avLst/>
          </a:prstGeom>
          <a:noFill/>
          <a:ln>
            <a:noFill/>
          </a:ln>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本事業が、ニーズを的確に捉えており、対象とする保安業務との関連が具体的に示されるものであるか</a:t>
            </a:r>
            <a:endParaRPr kumimoji="1" lang="ja-JP" altLang="en-US" dirty="0">
              <a:latin typeface="ＭＳ 明朝" panose="02020609040205080304" pitchFamily="17" charset="-128"/>
              <a:ea typeface="ＭＳ 明朝" panose="02020609040205080304" pitchFamily="17" charset="-128"/>
            </a:endParaRPr>
          </a:p>
        </p:txBody>
      </p:sp>
      <p:sp>
        <p:nvSpPr>
          <p:cNvPr id="4" name="テキスト ボックス 3"/>
          <p:cNvSpPr txBox="1"/>
          <p:nvPr/>
        </p:nvSpPr>
        <p:spPr>
          <a:xfrm>
            <a:off x="90151" y="1286882"/>
            <a:ext cx="11964473" cy="1138773"/>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コメント</a:t>
            </a:r>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ニーズや有用性が確認できており、現状の保安業務に適応・導入可能であることの記述をしてください。</a:t>
            </a:r>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endParaRPr kumimoji="1" lang="ja-JP" altLang="en-US" sz="1400" b="1" dirty="0">
              <a:latin typeface="ＭＳ 明朝" panose="02020609040205080304" pitchFamily="17" charset="-128"/>
              <a:ea typeface="ＭＳ 明朝" panose="02020609040205080304" pitchFamily="17" charset="-128"/>
            </a:endParaRPr>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148133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７、事業の新規性・革新性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9</a:t>
            </a:fld>
            <a:endParaRPr kumimoji="1" lang="ja-JP" altLang="en-US"/>
          </a:p>
        </p:txBody>
      </p:sp>
      <p:sp>
        <p:nvSpPr>
          <p:cNvPr id="2" name="テキスト ボックス 1"/>
          <p:cNvSpPr txBox="1"/>
          <p:nvPr/>
        </p:nvSpPr>
        <p:spPr>
          <a:xfrm>
            <a:off x="90151" y="506249"/>
            <a:ext cx="11964474" cy="369332"/>
          </a:xfrm>
          <a:prstGeom prst="rect">
            <a:avLst/>
          </a:prstGeom>
          <a:noFill/>
          <a:ln>
            <a:noFill/>
          </a:ln>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本事業は、新規性・革新性を有しているか</a:t>
            </a:r>
            <a:endParaRPr kumimoji="1" lang="ja-JP" altLang="en-US" dirty="0">
              <a:latin typeface="ＭＳ 明朝" panose="02020609040205080304" pitchFamily="17" charset="-128"/>
              <a:ea typeface="ＭＳ 明朝" panose="02020609040205080304" pitchFamily="17" charset="-128"/>
            </a:endParaRPr>
          </a:p>
        </p:txBody>
      </p:sp>
      <p:sp>
        <p:nvSpPr>
          <p:cNvPr id="4" name="テキスト ボックス 3"/>
          <p:cNvSpPr txBox="1"/>
          <p:nvPr/>
        </p:nvSpPr>
        <p:spPr>
          <a:xfrm>
            <a:off x="90151" y="1194399"/>
            <a:ext cx="5614910" cy="4524315"/>
          </a:xfrm>
          <a:prstGeom prst="rect">
            <a:avLst/>
          </a:prstGeom>
          <a:noFill/>
        </p:spPr>
        <p:txBody>
          <a:bodyPr wrap="square" rtlCol="0">
            <a:spAutoFit/>
          </a:bodyPr>
          <a:lstStyle/>
          <a:p>
            <a:r>
              <a:rPr kumimoji="1" lang="ja-JP" altLang="en-US" sz="1600" u="sng" dirty="0">
                <a:latin typeface="ＭＳ 明朝" panose="02020609040205080304" pitchFamily="17" charset="-128"/>
                <a:ea typeface="ＭＳ 明朝" panose="02020609040205080304" pitchFamily="17" charset="-128"/>
              </a:rPr>
              <a:t>新規性・革新性</a:t>
            </a:r>
            <a:r>
              <a:rPr lang="ja-JP" altLang="en-US" sz="1600" u="sng" dirty="0">
                <a:latin typeface="ＭＳ 明朝" panose="02020609040205080304" pitchFamily="17" charset="-128"/>
                <a:ea typeface="ＭＳ 明朝" panose="02020609040205080304" pitchFamily="17" charset="-128"/>
              </a:rPr>
              <a:t>のポイント</a:t>
            </a:r>
            <a:r>
              <a:rPr lang="ja-JP" altLang="en-US" sz="1600" dirty="0">
                <a:latin typeface="ＭＳ 明朝" panose="02020609040205080304" pitchFamily="17" charset="-128"/>
                <a:ea typeface="ＭＳ 明朝" panose="02020609040205080304" pitchFamily="17" charset="-128"/>
              </a:rPr>
              <a:t>　</a:t>
            </a:r>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１、</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２、</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３、</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４、</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
        <p:nvSpPr>
          <p:cNvPr id="7" name="テキスト ボックス 6">
            <a:extLst>
              <a:ext uri="{FF2B5EF4-FFF2-40B4-BE49-F238E27FC236}">
                <a16:creationId xmlns:a16="http://schemas.microsoft.com/office/drawing/2014/main" id="{D2C0E1EF-4584-AC9D-A469-9B989132FF89}"/>
              </a:ext>
            </a:extLst>
          </p:cNvPr>
          <p:cNvSpPr txBox="1"/>
          <p:nvPr/>
        </p:nvSpPr>
        <p:spPr>
          <a:xfrm>
            <a:off x="5926614" y="1194399"/>
            <a:ext cx="6038559" cy="4524315"/>
          </a:xfrm>
          <a:prstGeom prst="rect">
            <a:avLst/>
          </a:prstGeom>
          <a:noFill/>
        </p:spPr>
        <p:txBody>
          <a:bodyPr wrap="square" rtlCol="0">
            <a:spAutoFit/>
          </a:bodyPr>
          <a:lstStyle/>
          <a:p>
            <a:r>
              <a:rPr lang="ja-JP" altLang="en-US" sz="1600" u="sng" dirty="0">
                <a:latin typeface="ＭＳ 明朝" panose="02020609040205080304" pitchFamily="17" charset="-128"/>
                <a:ea typeface="ＭＳ 明朝" panose="02020609040205080304" pitchFamily="17" charset="-128"/>
              </a:rPr>
              <a:t>従来と提案方法との比較</a:t>
            </a:r>
          </a:p>
          <a:p>
            <a:endParaRPr kumimoji="1"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１、従来方法</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１、</a:t>
            </a:r>
            <a:r>
              <a:rPr lang="ja-JP" altLang="en-US" sz="1600" dirty="0">
                <a:latin typeface="ＭＳ 明朝" panose="02020609040205080304" pitchFamily="17" charset="-128"/>
                <a:ea typeface="ＭＳ 明朝" panose="02020609040205080304" pitchFamily="17" charset="-128"/>
              </a:rPr>
              <a:t>提案方法</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２、</a:t>
            </a:r>
            <a:r>
              <a:rPr lang="ja-JP" altLang="en-US" sz="1600" dirty="0">
                <a:latin typeface="ＭＳ 明朝" panose="02020609040205080304" pitchFamily="17" charset="-128"/>
                <a:ea typeface="ＭＳ 明朝" panose="02020609040205080304" pitchFamily="17" charset="-128"/>
              </a:rPr>
              <a:t>従来方法</a:t>
            </a:r>
            <a:endParaRPr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r>
              <a:rPr lang="ja-JP" altLang="en-US" sz="1600" dirty="0">
                <a:latin typeface="ＭＳ 明朝" panose="02020609040205080304" pitchFamily="17" charset="-128"/>
                <a:ea typeface="ＭＳ 明朝" panose="02020609040205080304" pitchFamily="17" charset="-128"/>
              </a:rPr>
              <a:t>２、提案方法</a:t>
            </a:r>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３、</a:t>
            </a:r>
            <a:r>
              <a:rPr lang="ja-JP" altLang="en-US" sz="1600" dirty="0">
                <a:latin typeface="ＭＳ 明朝" panose="02020609040205080304" pitchFamily="17" charset="-128"/>
                <a:ea typeface="ＭＳ 明朝" panose="02020609040205080304" pitchFamily="17" charset="-128"/>
              </a:rPr>
              <a:t>従来方法</a:t>
            </a:r>
            <a:endParaRPr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r>
              <a:rPr lang="ja-JP" altLang="en-US" sz="1600" dirty="0">
                <a:latin typeface="ＭＳ 明朝" panose="02020609040205080304" pitchFamily="17" charset="-128"/>
                <a:ea typeface="ＭＳ 明朝" panose="02020609040205080304" pitchFamily="17" charset="-128"/>
              </a:rPr>
              <a:t>３、提案方法</a:t>
            </a:r>
            <a:endParaRPr kumimoji="1"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４、</a:t>
            </a:r>
            <a:r>
              <a:rPr lang="ja-JP" altLang="en-US" sz="1600" dirty="0">
                <a:latin typeface="ＭＳ 明朝" panose="02020609040205080304" pitchFamily="17" charset="-128"/>
                <a:ea typeface="ＭＳ 明朝" panose="02020609040205080304" pitchFamily="17" charset="-128"/>
              </a:rPr>
              <a:t>従来方法</a:t>
            </a:r>
            <a:endParaRPr lang="en-US" altLang="ja-JP" sz="1600" dirty="0">
              <a:latin typeface="ＭＳ 明朝" panose="02020609040205080304" pitchFamily="17" charset="-128"/>
              <a:ea typeface="ＭＳ 明朝" panose="02020609040205080304" pitchFamily="17" charset="-128"/>
            </a:endParaRPr>
          </a:p>
          <a:p>
            <a:endParaRPr kumimoji="1" lang="en-US" altLang="ja-JP" sz="1600" dirty="0">
              <a:latin typeface="ＭＳ 明朝" panose="02020609040205080304" pitchFamily="17" charset="-128"/>
              <a:ea typeface="ＭＳ 明朝" panose="02020609040205080304" pitchFamily="17" charset="-128"/>
            </a:endParaRPr>
          </a:p>
          <a:p>
            <a:r>
              <a:rPr lang="ja-JP" altLang="en-US" sz="1600" dirty="0">
                <a:latin typeface="ＭＳ 明朝" panose="02020609040205080304" pitchFamily="17" charset="-128"/>
                <a:ea typeface="ＭＳ 明朝" panose="02020609040205080304" pitchFamily="17" charset="-128"/>
              </a:rPr>
              <a:t>４、提案方法</a:t>
            </a:r>
            <a:endParaRPr lang="en-US" altLang="ja-JP" sz="1600" dirty="0">
              <a:latin typeface="ＭＳ 明朝" panose="02020609040205080304" pitchFamily="17" charset="-128"/>
              <a:ea typeface="ＭＳ 明朝" panose="02020609040205080304" pitchFamily="17" charset="-128"/>
            </a:endParaRPr>
          </a:p>
          <a:p>
            <a:endParaRPr lang="en-US" altLang="ja-JP" sz="16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275539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８</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１、事業の実現性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10</a:t>
            </a:fld>
            <a:endParaRPr kumimoji="1" lang="ja-JP" altLang="en-US"/>
          </a:p>
        </p:txBody>
      </p:sp>
      <p:sp>
        <p:nvSpPr>
          <p:cNvPr id="6" name="テキスト ボックス 5"/>
          <p:cNvSpPr txBox="1"/>
          <p:nvPr/>
        </p:nvSpPr>
        <p:spPr>
          <a:xfrm>
            <a:off x="90150" y="526864"/>
            <a:ext cx="11964473" cy="369332"/>
          </a:xfrm>
          <a:prstGeom prst="rect">
            <a:avLst/>
          </a:prstGeom>
          <a:noFill/>
          <a:ln>
            <a:noFill/>
          </a:ln>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本事業は、実施項目および実施方法が適切に計画され、実現可能な内容となりそうか</a:t>
            </a:r>
          </a:p>
        </p:txBody>
      </p:sp>
      <p:sp>
        <p:nvSpPr>
          <p:cNvPr id="4" name="テキスト ボックス 3"/>
          <p:cNvSpPr txBox="1"/>
          <p:nvPr/>
        </p:nvSpPr>
        <p:spPr>
          <a:xfrm>
            <a:off x="90150" y="1167910"/>
            <a:ext cx="11964473" cy="1138773"/>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コメント</a:t>
            </a:r>
            <a:endParaRPr kumimoji="1" lang="en-US" altLang="ja-JP" dirty="0">
              <a:latin typeface="ＭＳ 明朝" panose="02020609040205080304" pitchFamily="17" charset="-128"/>
              <a:ea typeface="ＭＳ 明朝" panose="02020609040205080304" pitchFamily="17" charset="-128"/>
            </a:endParaRPr>
          </a:p>
          <a:p>
            <a:r>
              <a:rPr kumimoji="1" lang="ja-JP" altLang="en-US" dirty="0">
                <a:latin typeface="ＭＳ 明朝" panose="02020609040205080304" pitchFamily="17" charset="-128"/>
                <a:ea typeface="ＭＳ 明朝" panose="02020609040205080304" pitchFamily="17" charset="-128"/>
              </a:rPr>
              <a:t>事業実施期間内に、効果検証も含めて完了できる方法・体制について記述してください。</a:t>
            </a:r>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endParaRPr kumimoji="1" lang="ja-JP" altLang="en-US" sz="1400" dirty="0">
              <a:latin typeface="ＭＳ 明朝" panose="02020609040205080304" pitchFamily="17" charset="-128"/>
              <a:ea typeface="ＭＳ 明朝" panose="02020609040205080304" pitchFamily="17" charset="-128"/>
            </a:endParaRPr>
          </a:p>
        </p:txBody>
      </p:sp>
      <p:sp>
        <p:nvSpPr>
          <p:cNvPr id="2" name="フッター プレースホルダー 1"/>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1722106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８</a:t>
            </a:r>
            <a:r>
              <a:rPr lang="en-US" altLang="ja-JP" dirty="0">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２、事業の実現性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11</a:t>
            </a:fld>
            <a:endParaRPr kumimoji="1" lang="ja-JP" altLang="en-US"/>
          </a:p>
        </p:txBody>
      </p:sp>
      <p:sp>
        <p:nvSpPr>
          <p:cNvPr id="2" name="テキスト ボックス 1"/>
          <p:cNvSpPr txBox="1"/>
          <p:nvPr/>
        </p:nvSpPr>
        <p:spPr>
          <a:xfrm>
            <a:off x="90150" y="515152"/>
            <a:ext cx="11964473" cy="369332"/>
          </a:xfrm>
          <a:prstGeom prst="rect">
            <a:avLst/>
          </a:prstGeom>
          <a:noFill/>
          <a:ln>
            <a:noFill/>
          </a:ln>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本事業は、実施項目および実施方法が適切に計画され、実現可能な内容となりそうか</a:t>
            </a:r>
          </a:p>
        </p:txBody>
      </p:sp>
      <p:sp>
        <p:nvSpPr>
          <p:cNvPr id="4" name="テキスト ボックス 3"/>
          <p:cNvSpPr txBox="1"/>
          <p:nvPr/>
        </p:nvSpPr>
        <p:spPr>
          <a:xfrm>
            <a:off x="90150" y="1127427"/>
            <a:ext cx="11964473" cy="1415772"/>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コメント</a:t>
            </a:r>
            <a:endParaRPr kumimoji="1" lang="en-US" altLang="ja-JP" dirty="0">
              <a:latin typeface="ＭＳ 明朝" panose="02020609040205080304" pitchFamily="17" charset="-128"/>
              <a:ea typeface="ＭＳ 明朝" panose="02020609040205080304" pitchFamily="17" charset="-128"/>
            </a:endParaRPr>
          </a:p>
          <a:p>
            <a:r>
              <a:rPr kumimoji="1" lang="en-US" altLang="ja-JP" dirty="0">
                <a:latin typeface="ＭＳ 明朝" panose="02020609040205080304" pitchFamily="17" charset="-128"/>
                <a:ea typeface="ＭＳ 明朝" panose="02020609040205080304" pitchFamily="17" charset="-128"/>
              </a:rPr>
              <a:t>2024</a:t>
            </a:r>
            <a:r>
              <a:rPr kumimoji="1" lang="ja-JP" altLang="en-US" dirty="0">
                <a:latin typeface="ＭＳ 明朝" panose="02020609040205080304" pitchFamily="17" charset="-128"/>
                <a:ea typeface="ＭＳ 明朝" panose="02020609040205080304" pitchFamily="17" charset="-128"/>
              </a:rPr>
              <a:t>年</a:t>
            </a:r>
            <a:r>
              <a:rPr kumimoji="1" lang="en-US" altLang="ja-JP" dirty="0">
                <a:latin typeface="ＭＳ 明朝" panose="02020609040205080304" pitchFamily="17" charset="-128"/>
                <a:ea typeface="ＭＳ 明朝" panose="02020609040205080304" pitchFamily="17" charset="-128"/>
              </a:rPr>
              <a:t>2</a:t>
            </a:r>
            <a:r>
              <a:rPr kumimoji="1" lang="ja-JP" altLang="en-US" dirty="0">
                <a:latin typeface="ＭＳ 明朝" panose="02020609040205080304" pitchFamily="17" charset="-128"/>
                <a:ea typeface="ＭＳ 明朝" panose="02020609040205080304" pitchFamily="17" charset="-128"/>
              </a:rPr>
              <a:t>月</a:t>
            </a:r>
            <a:r>
              <a:rPr kumimoji="1" lang="en-US" altLang="ja-JP" dirty="0">
                <a:latin typeface="ＭＳ 明朝" panose="02020609040205080304" pitchFamily="17" charset="-128"/>
                <a:ea typeface="ＭＳ 明朝" panose="02020609040205080304" pitchFamily="17" charset="-128"/>
              </a:rPr>
              <a:t>29</a:t>
            </a:r>
            <a:r>
              <a:rPr kumimoji="1" lang="ja-JP" altLang="en-US" dirty="0">
                <a:latin typeface="ＭＳ 明朝" panose="02020609040205080304" pitchFamily="17" charset="-128"/>
                <a:ea typeface="ＭＳ 明朝" panose="02020609040205080304" pitchFamily="17" charset="-128"/>
              </a:rPr>
              <a:t>日までのスケジュール表（最低月単位）を記述してください。</a:t>
            </a:r>
            <a:endParaRPr kumimoji="1" lang="en-US" altLang="ja-JP" dirty="0">
              <a:latin typeface="ＭＳ 明朝" panose="02020609040205080304" pitchFamily="17" charset="-128"/>
              <a:ea typeface="ＭＳ 明朝" panose="02020609040205080304" pitchFamily="17" charset="-128"/>
            </a:endParaRPr>
          </a:p>
          <a:p>
            <a:r>
              <a:rPr kumimoji="1" lang="ja-JP" altLang="en-US" dirty="0">
                <a:latin typeface="ＭＳ 明朝" panose="02020609040205080304" pitchFamily="17" charset="-128"/>
                <a:ea typeface="ＭＳ 明朝" panose="02020609040205080304" pitchFamily="17" charset="-128"/>
              </a:rPr>
              <a:t>本事業が事業実施期日までに完了できるかの確認に必要です。</a:t>
            </a:r>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494270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９、事業の効果</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12</a:t>
            </a:fld>
            <a:endParaRPr kumimoji="1" lang="ja-JP" altLang="en-US"/>
          </a:p>
        </p:txBody>
      </p:sp>
      <p:sp>
        <p:nvSpPr>
          <p:cNvPr id="2" name="テキスト ボックス 1"/>
          <p:cNvSpPr txBox="1"/>
          <p:nvPr/>
        </p:nvSpPr>
        <p:spPr>
          <a:xfrm>
            <a:off x="90151" y="515152"/>
            <a:ext cx="11964473" cy="369332"/>
          </a:xfrm>
          <a:prstGeom prst="rect">
            <a:avLst/>
          </a:prstGeom>
          <a:noFill/>
          <a:ln>
            <a:noFill/>
          </a:ln>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本事業の成果を活用する時と活用しない時では、計画実行後の結果に大きな差が出そうか</a:t>
            </a:r>
          </a:p>
        </p:txBody>
      </p:sp>
      <p:sp>
        <p:nvSpPr>
          <p:cNvPr id="6" name="テキスト ボックス 5"/>
          <p:cNvSpPr txBox="1"/>
          <p:nvPr/>
        </p:nvSpPr>
        <p:spPr>
          <a:xfrm>
            <a:off x="113764" y="1158651"/>
            <a:ext cx="11964472" cy="1692771"/>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コメント</a:t>
            </a:r>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ソリューションの要件見直しに繋がり、導入支援（計画策定支援）がスムーズになるという効果について記述してください。</a:t>
            </a:r>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効果（コスト、省人化、効率化、ヒューマンエラーなど）については、必ず数字で表してください。</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p>
        </p:txBody>
      </p:sp>
      <p:sp>
        <p:nvSpPr>
          <p:cNvPr id="4" name="フッター プレースホルダー 3"/>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219452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１０、事業の優位性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13</a:t>
            </a:fld>
            <a:endParaRPr kumimoji="1" lang="ja-JP" altLang="en-US"/>
          </a:p>
        </p:txBody>
      </p:sp>
      <p:sp>
        <p:nvSpPr>
          <p:cNvPr id="2" name="テキスト ボックス 1"/>
          <p:cNvSpPr txBox="1"/>
          <p:nvPr/>
        </p:nvSpPr>
        <p:spPr>
          <a:xfrm>
            <a:off x="90151" y="515152"/>
            <a:ext cx="11964473" cy="369332"/>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これまでの産業保安に関する事業と比較して柔軟性は十分であるか</a:t>
            </a:r>
          </a:p>
        </p:txBody>
      </p:sp>
      <p:sp>
        <p:nvSpPr>
          <p:cNvPr id="4" name="テキスト ボックス 3"/>
          <p:cNvSpPr txBox="1"/>
          <p:nvPr/>
        </p:nvSpPr>
        <p:spPr>
          <a:xfrm>
            <a:off x="90150" y="1120265"/>
            <a:ext cx="11964473" cy="1138773"/>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コメント</a:t>
            </a:r>
            <a:endParaRPr kumimoji="1" lang="en-US" altLang="ja-JP" dirty="0">
              <a:latin typeface="ＭＳ 明朝" panose="02020609040205080304" pitchFamily="17" charset="-128"/>
              <a:ea typeface="ＭＳ 明朝" panose="02020609040205080304" pitchFamily="17" charset="-128"/>
            </a:endParaRPr>
          </a:p>
          <a:p>
            <a:r>
              <a:rPr kumimoji="1" lang="ja-JP" altLang="en-US" dirty="0">
                <a:latin typeface="ＭＳ 明朝" panose="02020609040205080304" pitchFamily="17" charset="-128"/>
                <a:ea typeface="ＭＳ 明朝" panose="02020609040205080304" pitchFamily="17" charset="-128"/>
              </a:rPr>
              <a:t>効率化、汎用性について、柔軟性と競争力（優位性）があることを記述してください。</a:t>
            </a:r>
            <a:endParaRPr kumimoji="1"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405435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１１、事業の展開 ・波及効果</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14</a:t>
            </a:fld>
            <a:endParaRPr kumimoji="1" lang="ja-JP" altLang="en-US"/>
          </a:p>
        </p:txBody>
      </p:sp>
      <p:sp>
        <p:nvSpPr>
          <p:cNvPr id="2" name="テキスト ボックス 1"/>
          <p:cNvSpPr txBox="1"/>
          <p:nvPr/>
        </p:nvSpPr>
        <p:spPr>
          <a:xfrm>
            <a:off x="90152" y="515152"/>
            <a:ext cx="11964473" cy="369332"/>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本事業の成果は、他事業所、他事業者へも導入することが簡単で活用しやすいものであるか</a:t>
            </a:r>
          </a:p>
        </p:txBody>
      </p:sp>
      <p:sp>
        <p:nvSpPr>
          <p:cNvPr id="4" name="テキスト ボックス 3"/>
          <p:cNvSpPr txBox="1"/>
          <p:nvPr/>
        </p:nvSpPr>
        <p:spPr>
          <a:xfrm>
            <a:off x="90151" y="1107470"/>
            <a:ext cx="11964473" cy="1138773"/>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コメント</a:t>
            </a:r>
            <a:endParaRPr lang="en-US" altLang="ja-JP" dirty="0">
              <a:latin typeface="ＭＳ 明朝" panose="02020609040205080304" pitchFamily="17" charset="-128"/>
              <a:ea typeface="ＭＳ 明朝" panose="02020609040205080304" pitchFamily="17" charset="-128"/>
            </a:endParaRPr>
          </a:p>
          <a:p>
            <a:r>
              <a:rPr lang="ja-JP" altLang="en-US" dirty="0">
                <a:latin typeface="ＭＳ 明朝" panose="02020609040205080304" pitchFamily="17" charset="-128"/>
                <a:ea typeface="ＭＳ 明朝" panose="02020609040205080304" pitchFamily="17" charset="-128"/>
              </a:rPr>
              <a:t>本事業の成果（手法）が、中小・中堅事業者へ導入しやすい理由を、比較もしながら記述してください。</a:t>
            </a:r>
            <a:endParaRPr lang="en-US" altLang="ja-JP" dirty="0">
              <a:latin typeface="ＭＳ 明朝" panose="02020609040205080304" pitchFamily="17" charset="-128"/>
              <a:ea typeface="ＭＳ 明朝" panose="02020609040205080304" pitchFamily="17" charset="-128"/>
            </a:endParaRPr>
          </a:p>
          <a:p>
            <a:endParaRPr kumimoji="1" lang="en-US" altLang="ja-JP"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＊このコメントを削除してから記入してください</a:t>
            </a:r>
            <a:r>
              <a:rPr lang="ja-JP" altLang="en-US" sz="1400" dirty="0">
                <a:latin typeface="ＭＳ 明朝" panose="02020609040205080304" pitchFamily="17" charset="-128"/>
                <a:ea typeface="ＭＳ 明朝" panose="02020609040205080304" pitchFamily="17" charset="-128"/>
              </a:rPr>
              <a:t>。</a:t>
            </a:r>
          </a:p>
        </p:txBody>
      </p:sp>
      <p:sp>
        <p:nvSpPr>
          <p:cNvPr id="6" name="フッター プレースホルダー 5"/>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3711978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１２、セキュリティ対応</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15</a:t>
            </a:fld>
            <a:endParaRPr kumimoji="1" lang="ja-JP" altLang="en-US"/>
          </a:p>
        </p:txBody>
      </p:sp>
      <p:sp>
        <p:nvSpPr>
          <p:cNvPr id="2" name="テキスト ボックス 1"/>
          <p:cNvSpPr txBox="1"/>
          <p:nvPr/>
        </p:nvSpPr>
        <p:spPr>
          <a:xfrm>
            <a:off x="90151" y="515152"/>
            <a:ext cx="11964473" cy="369332"/>
          </a:xfrm>
          <a:prstGeom prst="rect">
            <a:avLst/>
          </a:prstGeom>
          <a:noFill/>
        </p:spPr>
        <p:txBody>
          <a:bodyPr wrap="square" rtlCol="0">
            <a:spAutoFit/>
          </a:bodyPr>
          <a:lstStyle/>
          <a:p>
            <a:r>
              <a:rPr lang="en-US" altLang="ja-JP" dirty="0" err="1">
                <a:latin typeface="ＭＳ 明朝" panose="02020609040205080304" pitchFamily="17" charset="-128"/>
                <a:ea typeface="ＭＳ 明朝" panose="02020609040205080304" pitchFamily="17" charset="-128"/>
              </a:rPr>
              <a:t>IoT</a:t>
            </a:r>
            <a:r>
              <a:rPr lang="ja-JP" altLang="en-US" dirty="0" err="1">
                <a:latin typeface="ＭＳ 明朝" panose="02020609040205080304" pitchFamily="17" charset="-128"/>
                <a:ea typeface="ＭＳ 明朝" panose="02020609040205080304" pitchFamily="17" charset="-128"/>
              </a:rPr>
              <a:t>、</a:t>
            </a:r>
            <a:r>
              <a:rPr lang="ja-JP" altLang="en-US" dirty="0">
                <a:latin typeface="ＭＳ 明朝" panose="02020609040205080304" pitchFamily="17" charset="-128"/>
                <a:ea typeface="ＭＳ 明朝" panose="02020609040205080304" pitchFamily="17" charset="-128"/>
              </a:rPr>
              <a:t>自動制御などへのサイバー攻撃対策も考えて、安全安心なスマート保安導入を可能にしようとしているか</a:t>
            </a:r>
          </a:p>
        </p:txBody>
      </p:sp>
      <p:sp>
        <p:nvSpPr>
          <p:cNvPr id="7" name="フッター プレースホルダー 6"/>
          <p:cNvSpPr>
            <a:spLocks noGrp="1"/>
          </p:cNvSpPr>
          <p:nvPr>
            <p:ph type="ftr" sz="quarter" idx="11"/>
          </p:nvPr>
        </p:nvSpPr>
        <p:spPr>
          <a:xfrm>
            <a:off x="4038600" y="6472261"/>
            <a:ext cx="4114800" cy="365125"/>
          </a:xfrm>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215848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１３、スマート保安導入によるコスト優位性</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16</a:t>
            </a:fld>
            <a:endParaRPr kumimoji="1" lang="ja-JP" altLang="en-US"/>
          </a:p>
        </p:txBody>
      </p:sp>
      <p:sp>
        <p:nvSpPr>
          <p:cNvPr id="7" name="テキスト ボックス 6">
            <a:extLst>
              <a:ext uri="{FF2B5EF4-FFF2-40B4-BE49-F238E27FC236}">
                <a16:creationId xmlns:a16="http://schemas.microsoft.com/office/drawing/2014/main" id="{18F32139-9708-342D-35ED-B65D3C55B1FD}"/>
              </a:ext>
            </a:extLst>
          </p:cNvPr>
          <p:cNvSpPr txBox="1"/>
          <p:nvPr/>
        </p:nvSpPr>
        <p:spPr>
          <a:xfrm>
            <a:off x="172349" y="2877033"/>
            <a:ext cx="11882275"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② 既存コスト・作業工数</a:t>
            </a:r>
            <a:endParaRPr kumimoji="1" lang="en-US" altLang="ja-JP" dirty="0"/>
          </a:p>
        </p:txBody>
      </p:sp>
      <p:sp>
        <p:nvSpPr>
          <p:cNvPr id="8" name="テキスト ボックス 7">
            <a:extLst>
              <a:ext uri="{FF2B5EF4-FFF2-40B4-BE49-F238E27FC236}">
                <a16:creationId xmlns:a16="http://schemas.microsoft.com/office/drawing/2014/main" id="{C3C1AFBD-E91E-9C02-3C7C-26BD608FB8FD}"/>
              </a:ext>
            </a:extLst>
          </p:cNvPr>
          <p:cNvSpPr txBox="1"/>
          <p:nvPr/>
        </p:nvSpPr>
        <p:spPr>
          <a:xfrm>
            <a:off x="172348" y="1204783"/>
            <a:ext cx="11812129" cy="369332"/>
          </a:xfrm>
          <a:prstGeom prst="rect">
            <a:avLst/>
          </a:prstGeom>
          <a:noFill/>
        </p:spPr>
        <p:txBody>
          <a:bodyPr wrap="square" rtlCol="0">
            <a:spAutoFit/>
          </a:bodyPr>
          <a:lstStyle/>
          <a:p>
            <a:r>
              <a:rPr kumimoji="1" lang="ja-JP" altLang="en-US" dirty="0">
                <a:latin typeface="MS Mincho" panose="02020609040205080304" pitchFamily="49" charset="-128"/>
                <a:ea typeface="MS Mincho" panose="02020609040205080304" pitchFamily="49" charset="-128"/>
                <a:cs typeface="Roboto" panose="02000000000000000000" pitchFamily="2" charset="0"/>
              </a:rPr>
              <a:t>① 想定する提供先の企業規模</a:t>
            </a:r>
            <a:endParaRPr kumimoji="1" lang="en-US" altLang="ja-JP" dirty="0"/>
          </a:p>
        </p:txBody>
      </p:sp>
      <p:sp>
        <p:nvSpPr>
          <p:cNvPr id="9" name="テキスト ボックス 8">
            <a:extLst>
              <a:ext uri="{FF2B5EF4-FFF2-40B4-BE49-F238E27FC236}">
                <a16:creationId xmlns:a16="http://schemas.microsoft.com/office/drawing/2014/main" id="{9F0A78E2-E648-2624-03EC-497BCE2DDA74}"/>
              </a:ext>
            </a:extLst>
          </p:cNvPr>
          <p:cNvSpPr txBox="1"/>
          <p:nvPr/>
        </p:nvSpPr>
        <p:spPr>
          <a:xfrm>
            <a:off x="172349" y="4549283"/>
            <a:ext cx="11882275"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③ スマート保安導入後のコスト・作業工数</a:t>
            </a:r>
            <a:endParaRPr kumimoji="1" lang="en-US" altLang="ja-JP" dirty="0"/>
          </a:p>
        </p:txBody>
      </p:sp>
      <p:sp>
        <p:nvSpPr>
          <p:cNvPr id="10" name="テキスト ボックス 9">
            <a:extLst>
              <a:ext uri="{FF2B5EF4-FFF2-40B4-BE49-F238E27FC236}">
                <a16:creationId xmlns:a16="http://schemas.microsoft.com/office/drawing/2014/main" id="{774E3C60-C85F-122A-72E8-75F7466903B8}"/>
              </a:ext>
            </a:extLst>
          </p:cNvPr>
          <p:cNvSpPr txBox="1"/>
          <p:nvPr/>
        </p:nvSpPr>
        <p:spPr>
          <a:xfrm>
            <a:off x="90152" y="654816"/>
            <a:ext cx="11109290" cy="369332"/>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中堅・中小企業へのスマート保安導入によるコストの優位性をご記載ください。</a:t>
            </a:r>
            <a:endParaRPr kumimoji="1" lang="en-US" altLang="ja-JP"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526912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１４、スマート保安導入にかかる提供価格</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17</a:t>
            </a:fld>
            <a:endParaRPr kumimoji="1" lang="ja-JP" altLang="en-US"/>
          </a:p>
        </p:txBody>
      </p:sp>
      <p:sp>
        <p:nvSpPr>
          <p:cNvPr id="7" name="テキスト ボックス 6">
            <a:extLst>
              <a:ext uri="{FF2B5EF4-FFF2-40B4-BE49-F238E27FC236}">
                <a16:creationId xmlns:a16="http://schemas.microsoft.com/office/drawing/2014/main" id="{18F32139-9708-342D-35ED-B65D3C55B1FD}"/>
              </a:ext>
            </a:extLst>
          </p:cNvPr>
          <p:cNvSpPr txBox="1"/>
          <p:nvPr/>
        </p:nvSpPr>
        <p:spPr>
          <a:xfrm>
            <a:off x="244510" y="2498739"/>
            <a:ext cx="11109290"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② ランニングコスト</a:t>
            </a:r>
            <a:endParaRPr kumimoji="1" lang="en-US" altLang="ja-JP" dirty="0"/>
          </a:p>
        </p:txBody>
      </p:sp>
      <p:sp>
        <p:nvSpPr>
          <p:cNvPr id="2" name="テキスト ボックス 1">
            <a:extLst>
              <a:ext uri="{FF2B5EF4-FFF2-40B4-BE49-F238E27FC236}">
                <a16:creationId xmlns:a16="http://schemas.microsoft.com/office/drawing/2014/main" id="{0B399B30-D3E4-BA1B-D34D-FE46EB045129}"/>
              </a:ext>
            </a:extLst>
          </p:cNvPr>
          <p:cNvSpPr txBox="1"/>
          <p:nvPr/>
        </p:nvSpPr>
        <p:spPr>
          <a:xfrm>
            <a:off x="90152" y="698459"/>
            <a:ext cx="11964472" cy="369332"/>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前項で想定した企業規模が導入際の想定提供価格をご記載ください</a:t>
            </a:r>
            <a:endParaRPr kumimoji="1" lang="en-US" altLang="ja-JP" dirty="0">
              <a:latin typeface="ＭＳ 明朝" panose="02020609040205080304" pitchFamily="17" charset="-128"/>
              <a:ea typeface="ＭＳ 明朝" panose="02020609040205080304" pitchFamily="17" charset="-128"/>
            </a:endParaRPr>
          </a:p>
        </p:txBody>
      </p:sp>
      <p:sp>
        <p:nvSpPr>
          <p:cNvPr id="4" name="テキスト ボックス 3">
            <a:extLst>
              <a:ext uri="{FF2B5EF4-FFF2-40B4-BE49-F238E27FC236}">
                <a16:creationId xmlns:a16="http://schemas.microsoft.com/office/drawing/2014/main" id="{C1E4D9AE-148A-8003-C1D8-EB679EFAFCFB}"/>
              </a:ext>
            </a:extLst>
          </p:cNvPr>
          <p:cNvSpPr txBox="1"/>
          <p:nvPr/>
        </p:nvSpPr>
        <p:spPr>
          <a:xfrm>
            <a:off x="244510" y="1251099"/>
            <a:ext cx="11109290" cy="369332"/>
          </a:xfrm>
          <a:prstGeom prst="rect">
            <a:avLst/>
          </a:prstGeom>
          <a:noFill/>
        </p:spPr>
        <p:txBody>
          <a:bodyPr wrap="square" rtlCol="0">
            <a:spAutoFit/>
          </a:bodyPr>
          <a:lstStyle/>
          <a:p>
            <a:r>
              <a:rPr kumimoji="1" lang="ja-JP" altLang="en-US" dirty="0">
                <a:latin typeface="MS Mincho" panose="02020609040205080304" pitchFamily="49" charset="-128"/>
                <a:ea typeface="MS Mincho" panose="02020609040205080304" pitchFamily="49" charset="-128"/>
                <a:cs typeface="Roboto" panose="02000000000000000000" pitchFamily="2" charset="0"/>
              </a:rPr>
              <a:t>① イニシャルコスト</a:t>
            </a:r>
            <a:endParaRPr kumimoji="1" lang="en-US" altLang="ja-JP" dirty="0"/>
          </a:p>
        </p:txBody>
      </p:sp>
      <p:sp>
        <p:nvSpPr>
          <p:cNvPr id="13" name="テキスト ボックス 12">
            <a:extLst>
              <a:ext uri="{FF2B5EF4-FFF2-40B4-BE49-F238E27FC236}">
                <a16:creationId xmlns:a16="http://schemas.microsoft.com/office/drawing/2014/main" id="{94B8BB6D-4163-3E32-0CC1-4F13D283ADAB}"/>
              </a:ext>
            </a:extLst>
          </p:cNvPr>
          <p:cNvSpPr txBox="1"/>
          <p:nvPr/>
        </p:nvSpPr>
        <p:spPr>
          <a:xfrm>
            <a:off x="244510" y="3746379"/>
            <a:ext cx="11109290"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③ 導入機器故障時にかかる費用</a:t>
            </a:r>
            <a:endParaRPr kumimoji="1" lang="en-US" altLang="ja-JP" dirty="0"/>
          </a:p>
        </p:txBody>
      </p:sp>
      <p:sp>
        <p:nvSpPr>
          <p:cNvPr id="16" name="テキスト ボックス 15">
            <a:extLst>
              <a:ext uri="{FF2B5EF4-FFF2-40B4-BE49-F238E27FC236}">
                <a16:creationId xmlns:a16="http://schemas.microsoft.com/office/drawing/2014/main" id="{E3E632B7-C916-3C80-4448-3B02586B7A0A}"/>
              </a:ext>
            </a:extLst>
          </p:cNvPr>
          <p:cNvSpPr txBox="1"/>
          <p:nvPr/>
        </p:nvSpPr>
        <p:spPr>
          <a:xfrm>
            <a:off x="244510" y="4994019"/>
            <a:ext cx="10212426" cy="369332"/>
          </a:xfrm>
          <a:prstGeom prst="rect">
            <a:avLst/>
          </a:prstGeom>
          <a:noFill/>
        </p:spPr>
        <p:txBody>
          <a:bodyPr wrap="square">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④ 上記以外でかかる費用があればご記載ください（例：見積料など）</a:t>
            </a:r>
            <a:endParaRPr kumimoji="1" lang="en-US" altLang="ja-JP" dirty="0"/>
          </a:p>
        </p:txBody>
      </p:sp>
    </p:spTree>
    <p:extLst>
      <p:ext uri="{BB962C8B-B14F-4D97-AF65-F5344CB8AC3E}">
        <p14:creationId xmlns:p14="http://schemas.microsoft.com/office/powerpoint/2010/main" val="3066868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１５、スマート保安サービスの提供条件等</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18</a:t>
            </a:fld>
            <a:endParaRPr kumimoji="1" lang="ja-JP" altLang="en-US"/>
          </a:p>
        </p:txBody>
      </p:sp>
      <p:sp>
        <p:nvSpPr>
          <p:cNvPr id="2" name="テキスト ボックス 1">
            <a:extLst>
              <a:ext uri="{FF2B5EF4-FFF2-40B4-BE49-F238E27FC236}">
                <a16:creationId xmlns:a16="http://schemas.microsoft.com/office/drawing/2014/main" id="{0B399B30-D3E4-BA1B-D34D-FE46EB045129}"/>
              </a:ext>
            </a:extLst>
          </p:cNvPr>
          <p:cNvSpPr txBox="1"/>
          <p:nvPr/>
        </p:nvSpPr>
        <p:spPr>
          <a:xfrm>
            <a:off x="90151" y="622566"/>
            <a:ext cx="11964473" cy="369332"/>
          </a:xfrm>
          <a:prstGeom prst="rect">
            <a:avLst/>
          </a:prstGeom>
          <a:noFill/>
        </p:spPr>
        <p:txBody>
          <a:bodyPr wrap="square" rtlCol="0">
            <a:spAutoFit/>
          </a:bodyPr>
          <a:lstStyle/>
          <a:p>
            <a:r>
              <a:rPr kumimoji="1" lang="ja-JP" altLang="en-US" dirty="0">
                <a:latin typeface="ＭＳ 明朝" panose="02020609040205080304" pitchFamily="17" charset="-128"/>
                <a:ea typeface="ＭＳ 明朝" panose="02020609040205080304" pitchFamily="17" charset="-128"/>
              </a:rPr>
              <a:t>スマート保安サービス導入条件等をご記載ください。</a:t>
            </a:r>
            <a:endParaRPr kumimoji="1" lang="en-US" altLang="ja-JP" dirty="0">
              <a:latin typeface="ＭＳ 明朝" panose="02020609040205080304" pitchFamily="17" charset="-128"/>
              <a:ea typeface="ＭＳ 明朝" panose="02020609040205080304" pitchFamily="17" charset="-128"/>
            </a:endParaRPr>
          </a:p>
        </p:txBody>
      </p:sp>
      <p:sp>
        <p:nvSpPr>
          <p:cNvPr id="4" name="テキスト ボックス 3">
            <a:extLst>
              <a:ext uri="{FF2B5EF4-FFF2-40B4-BE49-F238E27FC236}">
                <a16:creationId xmlns:a16="http://schemas.microsoft.com/office/drawing/2014/main" id="{C1E4D9AE-148A-8003-C1D8-EB679EFAFCFB}"/>
              </a:ext>
            </a:extLst>
          </p:cNvPr>
          <p:cNvSpPr txBox="1"/>
          <p:nvPr/>
        </p:nvSpPr>
        <p:spPr>
          <a:xfrm>
            <a:off x="244510" y="1254959"/>
            <a:ext cx="11109290" cy="369332"/>
          </a:xfrm>
          <a:prstGeom prst="rect">
            <a:avLst/>
          </a:prstGeom>
          <a:noFill/>
        </p:spPr>
        <p:txBody>
          <a:bodyPr wrap="square" rtlCol="0">
            <a:spAutoFit/>
          </a:bodyPr>
          <a:lstStyle/>
          <a:p>
            <a:r>
              <a:rPr kumimoji="1" lang="ja-JP" altLang="en-US" dirty="0">
                <a:latin typeface="MS Mincho" panose="02020609040205080304" pitchFamily="49" charset="-128"/>
                <a:ea typeface="MS Mincho" panose="02020609040205080304" pitchFamily="49" charset="-128"/>
                <a:cs typeface="Roboto" panose="02000000000000000000" pitchFamily="2" charset="0"/>
              </a:rPr>
              <a:t>① </a:t>
            </a:r>
            <a:r>
              <a:rPr lang="ja-JP" altLang="en-US" dirty="0">
                <a:latin typeface="MS Mincho" panose="02020609040205080304" pitchFamily="49" charset="-128"/>
                <a:ea typeface="MS Mincho" panose="02020609040205080304" pitchFamily="49" charset="-128"/>
                <a:cs typeface="Roboto" panose="02000000000000000000" pitchFamily="2" charset="0"/>
              </a:rPr>
              <a:t>契約期間単位（都度契約、月契約、年契約等）</a:t>
            </a:r>
            <a:endParaRPr kumimoji="1" lang="en-US" altLang="ja-JP" dirty="0"/>
          </a:p>
        </p:txBody>
      </p:sp>
      <p:sp>
        <p:nvSpPr>
          <p:cNvPr id="6" name="テキスト ボックス 5">
            <a:extLst>
              <a:ext uri="{FF2B5EF4-FFF2-40B4-BE49-F238E27FC236}">
                <a16:creationId xmlns:a16="http://schemas.microsoft.com/office/drawing/2014/main" id="{78ECABA5-266D-570C-F997-311564D8E543}"/>
              </a:ext>
            </a:extLst>
          </p:cNvPr>
          <p:cNvSpPr txBox="1"/>
          <p:nvPr/>
        </p:nvSpPr>
        <p:spPr>
          <a:xfrm>
            <a:off x="244510" y="3750239"/>
            <a:ext cx="11109290"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③ 保全（点検）周期</a:t>
            </a:r>
            <a:endParaRPr kumimoji="1" lang="en-US" altLang="ja-JP" dirty="0"/>
          </a:p>
        </p:txBody>
      </p:sp>
      <p:sp>
        <p:nvSpPr>
          <p:cNvPr id="13" name="テキスト ボックス 12">
            <a:extLst>
              <a:ext uri="{FF2B5EF4-FFF2-40B4-BE49-F238E27FC236}">
                <a16:creationId xmlns:a16="http://schemas.microsoft.com/office/drawing/2014/main" id="{94B8BB6D-4163-3E32-0CC1-4F13D283ADAB}"/>
              </a:ext>
            </a:extLst>
          </p:cNvPr>
          <p:cNvSpPr txBox="1"/>
          <p:nvPr/>
        </p:nvSpPr>
        <p:spPr>
          <a:xfrm>
            <a:off x="244510" y="2502599"/>
            <a:ext cx="11109290" cy="369332"/>
          </a:xfrm>
          <a:prstGeom prst="rect">
            <a:avLst/>
          </a:prstGeom>
          <a:noFill/>
        </p:spPr>
        <p:txBody>
          <a:bodyPr wrap="square" rtlCol="0">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② 最低契約期間の有無（最低契約期間がある場合は具体的に記載ください）</a:t>
            </a:r>
            <a:endParaRPr lang="en-US" altLang="ja-JP" dirty="0">
              <a:latin typeface="MS Mincho" panose="02020609040205080304" pitchFamily="49" charset="-128"/>
              <a:ea typeface="MS Mincho" panose="02020609040205080304" pitchFamily="49" charset="-128"/>
              <a:cs typeface="Roboto" panose="02000000000000000000" pitchFamily="2" charset="0"/>
            </a:endParaRPr>
          </a:p>
        </p:txBody>
      </p:sp>
      <p:sp>
        <p:nvSpPr>
          <p:cNvPr id="8" name="テキスト ボックス 7">
            <a:extLst>
              <a:ext uri="{FF2B5EF4-FFF2-40B4-BE49-F238E27FC236}">
                <a16:creationId xmlns:a16="http://schemas.microsoft.com/office/drawing/2014/main" id="{43D27312-563E-B14A-EF87-1E2E803C3C14}"/>
              </a:ext>
            </a:extLst>
          </p:cNvPr>
          <p:cNvSpPr txBox="1"/>
          <p:nvPr/>
        </p:nvSpPr>
        <p:spPr>
          <a:xfrm>
            <a:off x="244510" y="4997879"/>
            <a:ext cx="10212426" cy="369332"/>
          </a:xfrm>
          <a:prstGeom prst="rect">
            <a:avLst/>
          </a:prstGeom>
          <a:noFill/>
        </p:spPr>
        <p:txBody>
          <a:bodyPr wrap="square">
            <a:spAutoFit/>
          </a:bodyPr>
          <a:lstStyle/>
          <a:p>
            <a:r>
              <a:rPr lang="ja-JP" altLang="en-US" dirty="0">
                <a:latin typeface="MS Mincho" panose="02020609040205080304" pitchFamily="49" charset="-128"/>
                <a:ea typeface="MS Mincho" panose="02020609040205080304" pitchFamily="49" charset="-128"/>
                <a:cs typeface="Roboto" panose="02000000000000000000" pitchFamily="2" charset="0"/>
              </a:rPr>
              <a:t>④ （機器導入の場合）</a:t>
            </a:r>
            <a:r>
              <a:rPr kumimoji="1" lang="ja-JP" altLang="en-US" dirty="0">
                <a:latin typeface="MS Mincho" panose="02020609040205080304" pitchFamily="49" charset="-128"/>
                <a:ea typeface="MS Mincho" panose="02020609040205080304" pitchFamily="49" charset="-128"/>
                <a:cs typeface="Roboto" panose="02000000000000000000" pitchFamily="2" charset="0"/>
              </a:rPr>
              <a:t>導入機器のメンテナンス頻度、および自主的な機器入替の有無（頻度）</a:t>
            </a:r>
            <a:endParaRPr kumimoji="1" lang="en-US" altLang="ja-JP" dirty="0"/>
          </a:p>
        </p:txBody>
      </p:sp>
    </p:spTree>
    <p:extLst>
      <p:ext uri="{BB962C8B-B14F-4D97-AF65-F5344CB8AC3E}">
        <p14:creationId xmlns:p14="http://schemas.microsoft.com/office/powerpoint/2010/main" val="2480396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90152" y="51513"/>
            <a:ext cx="11964473" cy="463639"/>
          </a:xfrm>
          <a:ln>
            <a:solidFill>
              <a:schemeClr val="tx1"/>
            </a:solidFill>
          </a:ln>
        </p:spPr>
        <p:txBody>
          <a:bodyPr>
            <a:noAutofit/>
          </a:bodyPr>
          <a:lstStyle/>
          <a:p>
            <a:pPr algn="l"/>
            <a:r>
              <a:rPr lang="ja-JP" altLang="en-US" dirty="0">
                <a:latin typeface="ＭＳ 明朝" panose="02020609040205080304" pitchFamily="17" charset="-128"/>
                <a:ea typeface="ＭＳ 明朝" panose="02020609040205080304" pitchFamily="17" charset="-128"/>
              </a:rPr>
              <a:t>１６、ワーク・ライフ・バランス等推進企業</a:t>
            </a:r>
            <a:endParaRPr kumimoji="1" lang="ja-JP" altLang="en-US" dirty="0">
              <a:latin typeface="ＭＳ 明朝" panose="02020609040205080304" pitchFamily="17" charset="-128"/>
              <a:ea typeface="ＭＳ 明朝" panose="02020609040205080304" pitchFamily="17" charset="-128"/>
            </a:endParaRPr>
          </a:p>
        </p:txBody>
      </p:sp>
      <p:sp>
        <p:nvSpPr>
          <p:cNvPr id="5" name="スライド番号プレースホルダー 4"/>
          <p:cNvSpPr>
            <a:spLocks noGrp="1"/>
          </p:cNvSpPr>
          <p:nvPr>
            <p:ph type="sldNum" sz="quarter" idx="12"/>
          </p:nvPr>
        </p:nvSpPr>
        <p:spPr/>
        <p:txBody>
          <a:bodyPr/>
          <a:lstStyle/>
          <a:p>
            <a:fld id="{FA36A9FA-1D68-4F11-A8B2-9DE5D1CD59CB}" type="slidenum">
              <a:rPr kumimoji="1" lang="ja-JP" altLang="en-US" smtClean="0"/>
              <a:t>19</a:t>
            </a:fld>
            <a:endParaRPr kumimoji="1" lang="ja-JP" altLang="en-US"/>
          </a:p>
        </p:txBody>
      </p:sp>
      <p:sp>
        <p:nvSpPr>
          <p:cNvPr id="2" name="テキスト ボックス 1"/>
          <p:cNvSpPr txBox="1"/>
          <p:nvPr/>
        </p:nvSpPr>
        <p:spPr>
          <a:xfrm>
            <a:off x="242969" y="751344"/>
            <a:ext cx="9451433" cy="5355312"/>
          </a:xfrm>
          <a:prstGeom prst="rect">
            <a:avLst/>
          </a:prstGeom>
          <a:noFill/>
        </p:spPr>
        <p:txBody>
          <a:bodyPr wrap="square" rtlCol="0">
            <a:spAutoFit/>
          </a:bodyPr>
          <a:lstStyle/>
          <a:p>
            <a:r>
              <a:rPr lang="ja-JP" altLang="en-US" dirty="0">
                <a:latin typeface="ＭＳ 明朝" panose="02020609040205080304" pitchFamily="17" charset="-128"/>
                <a:ea typeface="ＭＳ 明朝" panose="02020609040205080304" pitchFamily="17" charset="-128"/>
              </a:rPr>
              <a:t>該当箇所にチェックをしてください。</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各法律に基づく認定を受けている</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　えるぼし認定企業</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lang="ja-JP" altLang="en-US"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　</a:t>
            </a:r>
            <a:r>
              <a:rPr lang="ja-JP" altLang="en-US" dirty="0" err="1">
                <a:latin typeface="ＭＳ 明朝" panose="02020609040205080304" pitchFamily="17" charset="-128"/>
                <a:ea typeface="ＭＳ 明朝" panose="02020609040205080304" pitchFamily="17" charset="-128"/>
              </a:rPr>
              <a:t>くるみん</a:t>
            </a:r>
            <a:r>
              <a:rPr lang="ja-JP" altLang="en-US" dirty="0">
                <a:latin typeface="ＭＳ 明朝" panose="02020609040205080304" pitchFamily="17" charset="-128"/>
                <a:ea typeface="ＭＳ 明朝" panose="02020609040205080304" pitchFamily="17" charset="-128"/>
              </a:rPr>
              <a:t>認定企業・プラチナ認定企業</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lang="ja-JP" altLang="en-US"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　ユースエール認定</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もしくは、</a:t>
            </a:r>
            <a:endParaRPr lang="en-US" altLang="ja-JP" dirty="0">
              <a:latin typeface="ＭＳ 明朝" panose="02020609040205080304" pitchFamily="17" charset="-128"/>
              <a:ea typeface="ＭＳ 明朝" panose="02020609040205080304" pitchFamily="17" charset="-128"/>
            </a:endParaRPr>
          </a:p>
          <a:p>
            <a:endParaRPr lang="en-US" altLang="ja-JP" dirty="0">
              <a:latin typeface="ＭＳ 明朝" panose="02020609040205080304" pitchFamily="17" charset="-128"/>
              <a:ea typeface="ＭＳ 明朝" panose="02020609040205080304" pitchFamily="17" charset="-128"/>
            </a:endParaRPr>
          </a:p>
          <a:p>
            <a:r>
              <a:rPr lang="en-US" altLang="ja-JP" dirty="0">
                <a:latin typeface="ＭＳ 明朝" panose="02020609040205080304" pitchFamily="17" charset="-128"/>
                <a:ea typeface="ＭＳ 明朝" panose="02020609040205080304" pitchFamily="17" charset="-128"/>
              </a:rPr>
              <a:t>		</a:t>
            </a:r>
            <a:r>
              <a:rPr lang="ja-JP" altLang="en-US" dirty="0">
                <a:latin typeface="ＭＳ 明朝" panose="02020609040205080304" pitchFamily="17" charset="-128"/>
                <a:ea typeface="ＭＳ 明朝" panose="02020609040205080304" pitchFamily="17" charset="-128"/>
              </a:rPr>
              <a:t>□　いずれの認定も受けていない。</a:t>
            </a:r>
          </a:p>
          <a:p>
            <a:endParaRPr lang="ja-JP" altLang="en-US" dirty="0">
              <a:latin typeface="ＭＳ 明朝" panose="02020609040205080304" pitchFamily="17" charset="-128"/>
              <a:ea typeface="ＭＳ 明朝" panose="02020609040205080304" pitchFamily="17" charset="-128"/>
            </a:endParaRPr>
          </a:p>
        </p:txBody>
      </p:sp>
      <p:sp>
        <p:nvSpPr>
          <p:cNvPr id="4" name="フッター プレースホルダー 3"/>
          <p:cNvSpPr>
            <a:spLocks noGrp="1"/>
          </p:cNvSpPr>
          <p:nvPr>
            <p:ph type="ftr" sz="quarter" idx="11"/>
          </p:nvPr>
        </p:nvSpPr>
        <p:spPr/>
        <p:txBody>
          <a:bodyPr/>
          <a:lstStyle/>
          <a:p>
            <a:r>
              <a:rPr kumimoji="1" lang="ja-JP" altLang="en-US"/>
              <a:t>別添</a:t>
            </a:r>
            <a:r>
              <a:rPr kumimoji="1" lang="en-US" altLang="ja-JP"/>
              <a:t>5</a:t>
            </a:r>
            <a:r>
              <a:rPr kumimoji="1" lang="ja-JP" altLang="en-US"/>
              <a:t>　資料</a:t>
            </a:r>
          </a:p>
        </p:txBody>
      </p:sp>
    </p:spTree>
    <p:extLst>
      <p:ext uri="{BB962C8B-B14F-4D97-AF65-F5344CB8AC3E}">
        <p14:creationId xmlns:p14="http://schemas.microsoft.com/office/powerpoint/2010/main" val="368161165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1283</Words>
  <Application>Microsoft Office PowerPoint</Application>
  <PresentationFormat>ワイド画面</PresentationFormat>
  <Paragraphs>250</Paragraphs>
  <Slides>19</Slides>
  <Notes>19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ＭＳ 明朝</vt:lpstr>
      <vt:lpstr>ＭＳ 明朝</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2023-08-30T07:28:15Z</dcterms:created>
  <dcterms:modified xsi:type="dcterms:W3CDTF">2023-08-30T08:46:22Z</dcterms:modified>
</cp:coreProperties>
</file>