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3" r:id="rId3"/>
    <p:sldId id="283" r:id="rId4"/>
    <p:sldId id="284" r:id="rId5"/>
    <p:sldId id="269" r:id="rId6"/>
    <p:sldId id="274" r:id="rId7"/>
    <p:sldId id="275" r:id="rId8"/>
    <p:sldId id="276" r:id="rId9"/>
    <p:sldId id="277" r:id="rId10"/>
    <p:sldId id="278" r:id="rId11"/>
    <p:sldId id="281" r:id="rId12"/>
    <p:sldId id="286" r:id="rId13"/>
    <p:sldId id="287" r:id="rId14"/>
    <p:sldId id="280" r:id="rId15"/>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0" autoAdjust="0"/>
    <p:restoredTop sz="93510" autoAdjust="0"/>
  </p:normalViewPr>
  <p:slideViewPr>
    <p:cSldViewPr snapToGrid="0">
      <p:cViewPr varScale="1">
        <p:scale>
          <a:sx n="62" d="100"/>
          <a:sy n="62" d="100"/>
        </p:scale>
        <p:origin x="11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7F1737-59E6-4CED-9270-A4B9EF8ECD29}"/>
              </a:ext>
            </a:extLst>
          </p:cNvPr>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6FF7317-8961-44EF-A789-AAE18945D8CE}"/>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38AA2EF-6EF6-4D40-A0AA-6BD9116546AE}"/>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5" name="フッター プレースホルダー 4">
            <a:extLst>
              <a:ext uri="{FF2B5EF4-FFF2-40B4-BE49-F238E27FC236}">
                <a16:creationId xmlns:a16="http://schemas.microsoft.com/office/drawing/2014/main" id="{24BE40BD-2AD4-4B4A-87E2-0600F1A70A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078A73-7042-44EC-9785-EF33CFE5AD6E}"/>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649226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CF0D5F-CA5F-4F3F-9EE1-3915A6F50D9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7AD1B0-D0B6-4837-84A0-FAE84DE0D9C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FD59794-83CC-4FDE-9E1E-112C44DF6A8A}"/>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5" name="フッター プレースホルダー 4">
            <a:extLst>
              <a:ext uri="{FF2B5EF4-FFF2-40B4-BE49-F238E27FC236}">
                <a16:creationId xmlns:a16="http://schemas.microsoft.com/office/drawing/2014/main" id="{E85EDBEA-0246-4B53-8641-9315D774326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B28583B-B67F-422B-B57D-4F3E30CCE16F}"/>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811814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F5C0B3-F666-4283-8A42-955CFF85DC6B}"/>
              </a:ext>
            </a:extLst>
          </p:cNvPr>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5D43EA4-A015-4172-A129-B0F5405EAAB2}"/>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98D86D6-771B-437F-B1F6-064F3D82FE85}"/>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5" name="フッター プレースホルダー 4">
            <a:extLst>
              <a:ext uri="{FF2B5EF4-FFF2-40B4-BE49-F238E27FC236}">
                <a16:creationId xmlns:a16="http://schemas.microsoft.com/office/drawing/2014/main" id="{0D553989-1D30-4DB0-A249-BDA94D2D3B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7ABB16D-86F4-4E55-BC66-5D400EEAAF90}"/>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676621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F3ED23-CA3E-4DB0-9E07-041414B3689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D39BAA-2F70-40C9-B3D3-51C58D6210F2}"/>
              </a:ext>
            </a:extLst>
          </p:cNvPr>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35CFC2C-3F79-4CE1-9C72-375D449DB4ED}"/>
              </a:ext>
            </a:extLst>
          </p:cNvPr>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1CAD009-0546-4604-8B7A-2983D094989A}"/>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6" name="フッター プレースホルダー 5">
            <a:extLst>
              <a:ext uri="{FF2B5EF4-FFF2-40B4-BE49-F238E27FC236}">
                <a16:creationId xmlns:a16="http://schemas.microsoft.com/office/drawing/2014/main" id="{5100CF75-56BD-48C3-9753-276C138347B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9DCF3C-CE6F-45D3-8931-B9AF06812AE3}"/>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351731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31C66A-20A1-45F2-869E-588BFEE9E01F}"/>
              </a:ext>
            </a:extLst>
          </p:cNvPr>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ADC145C-6A53-4D44-9450-FFC8885A5F4D}"/>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8F2A47D-0442-4D11-BD4C-DA32D6150CDE}"/>
              </a:ext>
            </a:extLst>
          </p:cNvPr>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6225CB1-D9E1-4AE4-81C5-5E2F96914640}"/>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A8A5D29-6413-407F-8970-3A0A4DBBF0CC}"/>
              </a:ext>
            </a:extLst>
          </p:cNvPr>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8DF4B1D-014F-4EB6-9AAA-AA8F3CBBF182}"/>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8" name="フッター プレースホルダー 7">
            <a:extLst>
              <a:ext uri="{FF2B5EF4-FFF2-40B4-BE49-F238E27FC236}">
                <a16:creationId xmlns:a16="http://schemas.microsoft.com/office/drawing/2014/main" id="{00F9BA1E-3F35-4642-A702-B000BC6F33D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AC99935-F6A2-443D-9198-7215B94E2723}"/>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579683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85D6C0-567A-434D-8B68-E68680DDF32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447B415-2FF4-49ED-A2F4-73F98C5568C9}"/>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4" name="フッター プレースホルダー 3">
            <a:extLst>
              <a:ext uri="{FF2B5EF4-FFF2-40B4-BE49-F238E27FC236}">
                <a16:creationId xmlns:a16="http://schemas.microsoft.com/office/drawing/2014/main" id="{8B6A47B0-1B48-42D0-8628-CECBBD3FF2C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E8C8EF9-937B-44D9-8A0B-18178A1FA5EF}"/>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236670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F93022E-2C25-4EE7-8FD8-4D3A0D2019CE}"/>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3" name="フッター プレースホルダー 2">
            <a:extLst>
              <a:ext uri="{FF2B5EF4-FFF2-40B4-BE49-F238E27FC236}">
                <a16:creationId xmlns:a16="http://schemas.microsoft.com/office/drawing/2014/main" id="{AB7917D3-1C3F-4B29-989E-6F27EB2EDC5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DF1A374-B66F-4361-8D1F-0A0F8EB06745}"/>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068429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24AE95-BA5B-4E0A-AC7C-718E6AC19C24}"/>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04D79EF-A566-4C63-B66D-62B924FE6942}"/>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9D7C881-5421-4E76-8532-68EF1454111C}"/>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B6F5A2A-1E50-4884-8736-66418C919F27}"/>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6" name="フッター プレースホルダー 5">
            <a:extLst>
              <a:ext uri="{FF2B5EF4-FFF2-40B4-BE49-F238E27FC236}">
                <a16:creationId xmlns:a16="http://schemas.microsoft.com/office/drawing/2014/main" id="{914CE4D0-D64D-449F-BA6B-BD6C48AECE7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088F5CC-7CE7-4413-8CA3-70868269B940}"/>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2822883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2100F-FD64-4FE3-814D-70203C6B3EAB}"/>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6556636-2DD7-4016-9EF2-503841BB898E}"/>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a:extLst>
              <a:ext uri="{FF2B5EF4-FFF2-40B4-BE49-F238E27FC236}">
                <a16:creationId xmlns:a16="http://schemas.microsoft.com/office/drawing/2014/main" id="{C0976DB0-75D1-4BAE-9750-2E705A15BECC}"/>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1F83602-E10C-4E6E-B22C-153CA100BD7C}"/>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6" name="フッター プレースホルダー 5">
            <a:extLst>
              <a:ext uri="{FF2B5EF4-FFF2-40B4-BE49-F238E27FC236}">
                <a16:creationId xmlns:a16="http://schemas.microsoft.com/office/drawing/2014/main" id="{DFFA4572-8381-441D-A986-593650A1AA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973144E-092B-43B1-BE2E-DE5D89D70BB2}"/>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00235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7A1B26-4D8C-424A-BA97-7CB1026EBEC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A3A20D1-FB75-43F8-B2E8-4E81123C64E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BAE1A75-83AD-4511-B4AC-C7A92A700177}"/>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5" name="フッター プレースホルダー 4">
            <a:extLst>
              <a:ext uri="{FF2B5EF4-FFF2-40B4-BE49-F238E27FC236}">
                <a16:creationId xmlns:a16="http://schemas.microsoft.com/office/drawing/2014/main" id="{FFB79D42-C392-45F9-8C4A-577A03F96A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22E9711-12AE-421F-ABC1-C447A9AAC7C2}"/>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19653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F3773B5-CD21-422B-B5F5-A951AE146BC7}"/>
              </a:ext>
            </a:extLst>
          </p:cNvPr>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ED8A42F-3D38-4B85-991F-855BFE3BA401}"/>
              </a:ext>
            </a:extLst>
          </p:cNvPr>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E7B99B6-228A-49EA-8DEE-03CA47D007FF}"/>
              </a:ext>
            </a:extLst>
          </p:cNvPr>
          <p:cNvSpPr>
            <a:spLocks noGrp="1"/>
          </p:cNvSpPr>
          <p:nvPr>
            <p:ph type="dt" sz="half" idx="10"/>
          </p:nvPr>
        </p:nvSpPr>
        <p:spPr/>
        <p:txBody>
          <a:bodyPr/>
          <a:lstStyle/>
          <a:p>
            <a:fld id="{791101C2-435B-41D5-85F1-E0D325CF6CFF}" type="datetimeFigureOut">
              <a:rPr kumimoji="1" lang="ja-JP" altLang="en-US" smtClean="0"/>
              <a:t>2023/6/25</a:t>
            </a:fld>
            <a:endParaRPr kumimoji="1" lang="ja-JP" altLang="en-US"/>
          </a:p>
        </p:txBody>
      </p:sp>
      <p:sp>
        <p:nvSpPr>
          <p:cNvPr id="5" name="フッター プレースホルダー 4">
            <a:extLst>
              <a:ext uri="{FF2B5EF4-FFF2-40B4-BE49-F238E27FC236}">
                <a16:creationId xmlns:a16="http://schemas.microsoft.com/office/drawing/2014/main" id="{E52A1EAB-2DD8-48AB-BEE9-E6BA0E79019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A20BF6-51FD-423B-9982-EC1A92FB9296}"/>
              </a:ext>
            </a:extLst>
          </p:cNvPr>
          <p:cNvSpPr>
            <a:spLocks noGrp="1"/>
          </p:cNvSpPr>
          <p:nvPr>
            <p:ph type="sldNum" sz="quarter" idx="12"/>
          </p:nvPr>
        </p:nvSpPr>
        <p:spPr/>
        <p:txBody>
          <a:body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1585236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コンテンツB">
    <p:spTree>
      <p:nvGrpSpPr>
        <p:cNvPr id="1" name=""/>
        <p:cNvGrpSpPr/>
        <p:nvPr/>
      </p:nvGrpSpPr>
      <p:grpSpPr>
        <a:xfrm>
          <a:off x="0" y="0"/>
          <a:ext cx="0" cy="0"/>
          <a:chOff x="0" y="0"/>
          <a:chExt cx="0" cy="0"/>
        </a:xfrm>
      </p:grpSpPr>
      <p:sp>
        <p:nvSpPr>
          <p:cNvPr id="11" name="タイトル 1"/>
          <p:cNvSpPr>
            <a:spLocks noGrp="1"/>
          </p:cNvSpPr>
          <p:nvPr>
            <p:ph type="title" hasCustomPrompt="1"/>
          </p:nvPr>
        </p:nvSpPr>
        <p:spPr>
          <a:xfrm>
            <a:off x="139903" y="0"/>
            <a:ext cx="9623250" cy="722902"/>
          </a:xfrm>
          <a:prstGeom prst="rect">
            <a:avLst/>
          </a:prstGeom>
        </p:spPr>
        <p:txBody>
          <a:bodyPr tIns="108000" anchor="ctr" anchorCtr="0">
            <a:normAutofit/>
          </a:bodyPr>
          <a:lstStyle>
            <a:lvl1pPr>
              <a:defRPr lang="ja-JP" altLang="en-US" sz="2400" b="1" spc="0">
                <a:solidFill>
                  <a:schemeClr val="accent6"/>
                </a:solidFill>
                <a:latin typeface="Meiryo UI" panose="020B0604030504040204" pitchFamily="50" charset="-128"/>
                <a:ea typeface="Meiryo UI" panose="020B0604030504040204" pitchFamily="50" charset="-128"/>
                <a:cs typeface="Arial"/>
              </a:defRPr>
            </a:lvl1pPr>
          </a:lstStyle>
          <a:p>
            <a:pPr marL="184005" marR="0" lvl="0" indent="-184005" latinLnBrk="0">
              <a:lnSpc>
                <a:spcPct val="100000"/>
              </a:lnSpc>
              <a:spcBef>
                <a:spcPct val="20000"/>
              </a:spcBef>
              <a:buClrTx/>
              <a:buSzTx/>
              <a:buFont typeface="+mj-lt"/>
              <a:buNone/>
              <a:tabLst/>
            </a:pPr>
            <a:r>
              <a:rPr kumimoji="1" lang="ja-JP" altLang="en-US" dirty="0"/>
              <a:t>［タイトル］</a:t>
            </a:r>
          </a:p>
        </p:txBody>
      </p:sp>
      <p:sp>
        <p:nvSpPr>
          <p:cNvPr id="3" name="テキスト プレースホルダー 2">
            <a:extLst>
              <a:ext uri="{FF2B5EF4-FFF2-40B4-BE49-F238E27FC236}">
                <a16:creationId xmlns:a16="http://schemas.microsoft.com/office/drawing/2014/main" id="{3DC7A6FB-DEB1-4E3B-A893-0522D7EE017D}"/>
              </a:ext>
            </a:extLst>
          </p:cNvPr>
          <p:cNvSpPr>
            <a:spLocks noGrp="1"/>
          </p:cNvSpPr>
          <p:nvPr>
            <p:ph type="body" sz="quarter" idx="10" hasCustomPrompt="1"/>
          </p:nvPr>
        </p:nvSpPr>
        <p:spPr>
          <a:xfrm>
            <a:off x="436790" y="908050"/>
            <a:ext cx="9029475" cy="5256000"/>
          </a:xfrm>
          <a:prstGeom prst="rect">
            <a:avLst/>
          </a:prstGeom>
        </p:spPr>
        <p:txBody>
          <a:bodyPr/>
          <a:lstStyle>
            <a:lvl1pPr marL="0" indent="0">
              <a:buNone/>
              <a:defRPr sz="2000">
                <a:latin typeface="Meiryo UI" panose="020B0604030504040204" pitchFamily="50" charset="-128"/>
                <a:ea typeface="Meiryo UI" panose="020B0604030504040204" pitchFamily="50" charset="-128"/>
              </a:defRPr>
            </a:lvl1pPr>
            <a:lvl2pPr>
              <a:defRPr sz="2000">
                <a:latin typeface="Meiryo UI" panose="020B0604030504040204" pitchFamily="50" charset="-128"/>
                <a:ea typeface="Meiryo UI" panose="020B0604030504040204" pitchFamily="50" charset="-128"/>
              </a:defRPr>
            </a:lvl2pPr>
            <a:lvl3pPr>
              <a:defRPr sz="2000">
                <a:latin typeface="Meiryo UI" panose="020B0604030504040204" pitchFamily="50" charset="-128"/>
                <a:ea typeface="Meiryo UI" panose="020B0604030504040204" pitchFamily="50" charset="-128"/>
              </a:defRPr>
            </a:lvl3pPr>
            <a:lvl4pPr>
              <a:defRPr sz="2000">
                <a:latin typeface="Meiryo UI" panose="020B0604030504040204" pitchFamily="50" charset="-128"/>
                <a:ea typeface="Meiryo UI" panose="020B0604030504040204" pitchFamily="50" charset="-128"/>
              </a:defRPr>
            </a:lvl4pPr>
            <a:lvl5pPr>
              <a:defRPr sz="2000">
                <a:latin typeface="Meiryo UI" panose="020B0604030504040204" pitchFamily="50" charset="-128"/>
                <a:ea typeface="Meiryo UI" panose="020B0604030504040204" pitchFamily="50" charset="-128"/>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TextBox 12"/>
          <p:cNvSpPr txBox="1"/>
          <p:nvPr userDrawn="1"/>
        </p:nvSpPr>
        <p:spPr>
          <a:xfrm>
            <a:off x="581295" y="6593331"/>
            <a:ext cx="3521781" cy="123111"/>
          </a:xfrm>
          <a:prstGeom prst="rect">
            <a:avLst/>
          </a:prstGeom>
          <a:noFill/>
        </p:spPr>
        <p:txBody>
          <a:bodyPr wrap="square" tIns="0" bIns="0">
            <a:spAutoFit/>
          </a:bodyPr>
          <a:lstStyle/>
          <a:p>
            <a:pPr marL="0" marR="0" lvl="0" indent="0" algn="l" defTabSz="495263"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rPr>
              <a:t>© 2022 </a:t>
            </a:r>
            <a:r>
              <a:rPr kumimoji="0" lang="en-US" altLang="ja-JP" sz="800" b="0" i="0" dirty="0">
                <a:solidFill>
                  <a:schemeClr val="bg1"/>
                </a:solidFill>
                <a:latin typeface="HGPGothicE" charset="-128"/>
                <a:ea typeface="HGPGothicE" charset="-128"/>
                <a:cs typeface="Meiryo UI" pitchFamily="50" charset="-128"/>
              </a:rPr>
              <a:t>NTT DATA INSTITUTE OF MANAGEMENT CONSULTING, Inc.</a:t>
            </a:r>
            <a:endParaRPr kumimoji="0" lang="en-US" altLang="ja-JP" sz="800" b="0" i="0" dirty="0">
              <a:solidFill>
                <a:schemeClr val="bg1"/>
              </a:solidFill>
              <a:latin typeface="Meiryo UI" panose="020B0604030504040204" pitchFamily="50" charset="-128"/>
              <a:ea typeface="Meiryo UI" panose="020B0604030504040204" pitchFamily="50" charset="-128"/>
              <a:cs typeface="Meiryo UI" pitchFamily="50" charset="-128"/>
            </a:endParaRPr>
          </a:p>
        </p:txBody>
      </p:sp>
      <p:sp>
        <p:nvSpPr>
          <p:cNvPr id="9" name="TextBox 16"/>
          <p:cNvSpPr txBox="1"/>
          <p:nvPr userDrawn="1"/>
        </p:nvSpPr>
        <p:spPr>
          <a:xfrm>
            <a:off x="4679245" y="6555142"/>
            <a:ext cx="544563"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rgbClr val="000000"/>
                </a:solidFill>
                <a:latin typeface="Meiryo UI" panose="020B0604030504040204" pitchFamily="50" charset="-128"/>
                <a:ea typeface="Meiryo UI" panose="020B0604030504040204" pitchFamily="50" charset="-128"/>
                <a:cs typeface="HGPGothicE" charset="-128"/>
              </a:rPr>
              <a:pPr algn="ctr" fontAlgn="auto">
                <a:spcBef>
                  <a:spcPts val="0"/>
                </a:spcBef>
                <a:spcAft>
                  <a:spcPts val="0"/>
                </a:spcAft>
                <a:defRPr/>
              </a:pPr>
              <a:t>‹#›</a:t>
            </a:fld>
            <a:endParaRPr lang="en-US" sz="1200" b="0" i="0" dirty="0">
              <a:solidFill>
                <a:srgbClr val="000000"/>
              </a:solidFill>
              <a:latin typeface="Meiryo UI" panose="020B0604030504040204" pitchFamily="50" charset="-128"/>
              <a:ea typeface="Meiryo UI" panose="020B0604030504040204" pitchFamily="50" charset="-128"/>
              <a:cs typeface="HGPGothicE" charset="-128"/>
            </a:endParaRPr>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63091" y="6499388"/>
            <a:ext cx="1178351" cy="296174"/>
          </a:xfrm>
          <a:prstGeom prst="rect">
            <a:avLst/>
          </a:prstGeom>
        </p:spPr>
      </p:pic>
    </p:spTree>
    <p:extLst>
      <p:ext uri="{BB962C8B-B14F-4D97-AF65-F5344CB8AC3E}">
        <p14:creationId xmlns:p14="http://schemas.microsoft.com/office/powerpoint/2010/main" val="3993706946"/>
      </p:ext>
    </p:extLst>
  </p:cSld>
  <p:clrMapOvr>
    <a:masterClrMapping/>
  </p:clrMapOvr>
  <p:extLst>
    <p:ext uri="{DCECCB84-F9BA-43D5-87BE-67443E8EF086}">
      <p15:sldGuideLst xmlns:p15="http://schemas.microsoft.com/office/powerpoint/2012/main">
        <p15:guide id="1" orient="horz" pos="572">
          <p15:clr>
            <a:srgbClr val="FBAE40"/>
          </p15:clr>
        </p15:guide>
        <p15:guide id="2" pos="32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AB992C3-DFD4-460D-B073-5CCAE5D811DF}"/>
              </a:ext>
            </a:extLst>
          </p:cNvPr>
          <p:cNvSpPr>
            <a:spLocks noGrp="1"/>
          </p:cNvSpPr>
          <p:nvPr>
            <p:ph type="title"/>
          </p:nvPr>
        </p:nvSpPr>
        <p:spPr>
          <a:xfrm>
            <a:off x="186768" y="136524"/>
            <a:ext cx="9533881" cy="532798"/>
          </a:xfrm>
          <a:prstGeom prst="rect">
            <a:avLst/>
          </a:prstGeom>
        </p:spPr>
        <p:txBody>
          <a:bodyPr vert="horz" lIns="91440" tIns="45720" rIns="91440" bIns="45720" rtlCol="0" anchor="ctr">
            <a:noAutofit/>
          </a:bodyPr>
          <a:lstStyle/>
          <a:p>
            <a:r>
              <a:rPr kumimoji="1" lang="en-US" altLang="ja-JP" dirty="0"/>
              <a:t>[</a:t>
            </a:r>
            <a:r>
              <a:rPr kumimoji="1" lang="ja-JP" altLang="en-US" dirty="0"/>
              <a:t>タイトル</a:t>
            </a:r>
            <a:r>
              <a:rPr kumimoji="1" lang="en-US" altLang="ja-JP" dirty="0"/>
              <a:t>]</a:t>
            </a:r>
            <a:endParaRPr kumimoji="1" lang="ja-JP" altLang="en-US" dirty="0"/>
          </a:p>
        </p:txBody>
      </p:sp>
      <p:sp>
        <p:nvSpPr>
          <p:cNvPr id="3" name="テキスト プレースホルダー 2">
            <a:extLst>
              <a:ext uri="{FF2B5EF4-FFF2-40B4-BE49-F238E27FC236}">
                <a16:creationId xmlns:a16="http://schemas.microsoft.com/office/drawing/2014/main" id="{C6FF539F-FB07-42CE-9BDC-3936A2473BFE}"/>
              </a:ext>
            </a:extLst>
          </p:cNvPr>
          <p:cNvSpPr>
            <a:spLocks noGrp="1"/>
          </p:cNvSpPr>
          <p:nvPr>
            <p:ph type="body" idx="1"/>
          </p:nvPr>
        </p:nvSpPr>
        <p:spPr>
          <a:xfrm>
            <a:off x="186768" y="906162"/>
            <a:ext cx="9533881" cy="5270801"/>
          </a:xfrm>
          <a:prstGeom prst="rect">
            <a:avLst/>
          </a:prstGeom>
          <a:ln>
            <a:solidFill>
              <a:schemeClr val="accent6"/>
            </a:solidFill>
          </a:ln>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AFB47C06-6DB2-4956-8AF0-3312671D3B9E}"/>
              </a:ext>
            </a:extLst>
          </p:cNvPr>
          <p:cNvSpPr>
            <a:spLocks noGrp="1"/>
          </p:cNvSpPr>
          <p:nvPr>
            <p:ph type="dt" sz="half" idx="2"/>
          </p:nvPr>
        </p:nvSpPr>
        <p:spPr>
          <a:xfrm>
            <a:off x="186768" y="6356351"/>
            <a:ext cx="272312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791101C2-435B-41D5-85F1-E0D325CF6CFF}" type="datetimeFigureOut">
              <a:rPr kumimoji="1" lang="ja-JP" altLang="en-US" smtClean="0"/>
              <a:t>2023/6/25</a:t>
            </a:fld>
            <a:endParaRPr kumimoji="1" lang="ja-JP" altLang="en-US"/>
          </a:p>
        </p:txBody>
      </p:sp>
      <p:sp>
        <p:nvSpPr>
          <p:cNvPr id="5" name="フッター プレースホルダー 4">
            <a:extLst>
              <a:ext uri="{FF2B5EF4-FFF2-40B4-BE49-F238E27FC236}">
                <a16:creationId xmlns:a16="http://schemas.microsoft.com/office/drawing/2014/main" id="{C3AE6A22-ACEF-46E4-95F9-E3ECA02E5FBA}"/>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2CD2C28-C40C-46CF-B0F0-E5DC025B1773}"/>
              </a:ext>
            </a:extLst>
          </p:cNvPr>
          <p:cNvSpPr>
            <a:spLocks noGrp="1"/>
          </p:cNvSpPr>
          <p:nvPr>
            <p:ph type="sldNum" sz="quarter" idx="4"/>
          </p:nvPr>
        </p:nvSpPr>
        <p:spPr>
          <a:xfrm>
            <a:off x="6996112" y="6356351"/>
            <a:ext cx="2723119"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614CAFF5-042F-43C0-8981-3A4FB9CB22F0}" type="slidenum">
              <a:rPr kumimoji="1" lang="ja-JP" altLang="en-US" smtClean="0"/>
              <a:t>‹#›</a:t>
            </a:fld>
            <a:endParaRPr kumimoji="1" lang="ja-JP" altLang="en-US"/>
          </a:p>
        </p:txBody>
      </p:sp>
    </p:spTree>
    <p:extLst>
      <p:ext uri="{BB962C8B-B14F-4D97-AF65-F5344CB8AC3E}">
        <p14:creationId xmlns:p14="http://schemas.microsoft.com/office/powerpoint/2010/main" val="3502383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742950" rtl="0" eaLnBrk="1" latinLnBrk="0" hangingPunct="1">
        <a:lnSpc>
          <a:spcPct val="90000"/>
        </a:lnSpc>
        <a:spcBef>
          <a:spcPct val="0"/>
        </a:spcBef>
        <a:buNone/>
        <a:defRPr kumimoji="1" sz="3200" b="1" kern="1200">
          <a:solidFill>
            <a:schemeClr val="accent6"/>
          </a:solidFill>
          <a:latin typeface="+mn-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000"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80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00"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00"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282497" y="3102436"/>
            <a:ext cx="9367024" cy="65312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1612BDB-627B-43E5-970B-AF38AF340064}"/>
              </a:ext>
            </a:extLst>
          </p:cNvPr>
          <p:cNvSpPr/>
          <p:nvPr/>
        </p:nvSpPr>
        <p:spPr>
          <a:xfrm>
            <a:off x="282496" y="3100222"/>
            <a:ext cx="1278080" cy="653128"/>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139903" y="2097898"/>
            <a:ext cx="9623250" cy="722902"/>
          </a:xfrm>
        </p:spPr>
        <p:txBody>
          <a:bodyPr/>
          <a:lstStyle/>
          <a:p>
            <a:r>
              <a:rPr lang="ja-JP" altLang="en-US" dirty="0">
                <a:latin typeface="+mn-lt"/>
              </a:rPr>
              <a:t>別紙様式１－３　事業実施計画書（取組内容に関する事項）</a:t>
            </a:r>
            <a:endParaRPr kumimoji="1" lang="ja-JP" altLang="en-US" dirty="0">
              <a:latin typeface="+mn-lt"/>
            </a:endParaRPr>
          </a:p>
        </p:txBody>
      </p:sp>
      <p:sp>
        <p:nvSpPr>
          <p:cNvPr id="3" name="テキスト ボックス 2"/>
          <p:cNvSpPr txBox="1"/>
          <p:nvPr/>
        </p:nvSpPr>
        <p:spPr>
          <a:xfrm>
            <a:off x="461667" y="3267353"/>
            <a:ext cx="940413" cy="372731"/>
          </a:xfrm>
          <a:prstGeom prst="rect">
            <a:avLst/>
          </a:prstGeom>
          <a:noFill/>
          <a:ln w="38100">
            <a:noFill/>
          </a:ln>
        </p:spPr>
        <p:txBody>
          <a:bodyPr wrap="square" rtlCol="0">
            <a:spAutoFit/>
          </a:bodyPr>
          <a:lstStyle/>
          <a:p>
            <a:r>
              <a:rPr lang="ja-JP" altLang="en-US" b="1" dirty="0">
                <a:solidFill>
                  <a:schemeClr val="bg1"/>
                </a:solidFill>
              </a:rPr>
              <a:t>事業名</a:t>
            </a:r>
            <a:endParaRPr lang="en-US" altLang="ja-JP" b="1" dirty="0">
              <a:solidFill>
                <a:schemeClr val="bg1"/>
              </a:solidFill>
            </a:endParaRPr>
          </a:p>
        </p:txBody>
      </p:sp>
      <p:sp>
        <p:nvSpPr>
          <p:cNvPr id="10" name="テキスト ボックス 9">
            <a:extLst>
              <a:ext uri="{FF2B5EF4-FFF2-40B4-BE49-F238E27FC236}">
                <a16:creationId xmlns:a16="http://schemas.microsoft.com/office/drawing/2014/main" id="{27A4B56F-AB1C-44E3-B435-6D20E1F20141}"/>
              </a:ext>
            </a:extLst>
          </p:cNvPr>
          <p:cNvSpPr txBox="1"/>
          <p:nvPr/>
        </p:nvSpPr>
        <p:spPr>
          <a:xfrm>
            <a:off x="1703169" y="3264709"/>
            <a:ext cx="7741164" cy="372731"/>
          </a:xfrm>
          <a:prstGeom prst="rect">
            <a:avLst/>
          </a:prstGeom>
          <a:noFill/>
          <a:ln w="38100">
            <a:noFill/>
          </a:ln>
        </p:spPr>
        <p:txBody>
          <a:bodyPr wrap="square" rtlCol="0">
            <a:spAutoFit/>
          </a:bodyPr>
          <a:lstStyle/>
          <a:p>
            <a:r>
              <a:rPr lang="en-US" altLang="ja-JP" b="1" dirty="0"/>
              <a:t>(</a:t>
            </a:r>
            <a:r>
              <a:rPr lang="ja-JP" altLang="en-US" b="1" dirty="0"/>
              <a:t>事業名</a:t>
            </a:r>
            <a:r>
              <a:rPr lang="en-US" altLang="ja-JP" b="1" dirty="0"/>
              <a:t>)</a:t>
            </a:r>
          </a:p>
        </p:txBody>
      </p:sp>
    </p:spTree>
    <p:extLst>
      <p:ext uri="{BB962C8B-B14F-4D97-AF65-F5344CB8AC3E}">
        <p14:creationId xmlns:p14="http://schemas.microsoft.com/office/powerpoint/2010/main" val="2753720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本書式の使い方について</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（１）実証する事業で生み出す商品・サービスの内容</a:t>
            </a:r>
          </a:p>
        </p:txBody>
      </p:sp>
      <p:sp>
        <p:nvSpPr>
          <p:cNvPr id="8" name="テキスト ボックス 7"/>
          <p:cNvSpPr txBox="1"/>
          <p:nvPr/>
        </p:nvSpPr>
        <p:spPr>
          <a:xfrm>
            <a:off x="267628" y="1106515"/>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フードテックを活用した商品・サービスの概要、技術開発を行う場合はその具体的な内容を記入してください。またその実現可能性についても記入してください。</a:t>
            </a:r>
            <a:endParaRPr lang="en-US" altLang="ja-JP" sz="1400" dirty="0">
              <a:solidFill>
                <a:srgbClr val="FF0000"/>
              </a:solidFill>
            </a:endParaRPr>
          </a:p>
        </p:txBody>
      </p:sp>
      <p:sp>
        <p:nvSpPr>
          <p:cNvPr id="3" name="正方形/長方形 2"/>
          <p:cNvSpPr/>
          <p:nvPr/>
        </p:nvSpPr>
        <p:spPr>
          <a:xfrm>
            <a:off x="8507506" y="-196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br>
              <a:rPr lang="en-US" altLang="ja-JP" sz="1000" b="1" dirty="0">
                <a:solidFill>
                  <a:schemeClr val="bg1"/>
                </a:solidFill>
              </a:rPr>
            </a:br>
            <a:r>
              <a:rPr lang="en-US" altLang="ja-JP" sz="1000" b="1" dirty="0">
                <a:solidFill>
                  <a:schemeClr val="bg1"/>
                </a:solidFill>
              </a:rPr>
              <a:t>【</a:t>
            </a:r>
            <a:r>
              <a:rPr lang="ja-JP" altLang="en-US" sz="1000" b="1" dirty="0">
                <a:solidFill>
                  <a:schemeClr val="bg1"/>
                </a:solidFill>
              </a:rPr>
              <a:t>例</a:t>
            </a:r>
            <a:r>
              <a:rPr lang="en-US" altLang="ja-JP" sz="1000" b="1" dirty="0">
                <a:solidFill>
                  <a:schemeClr val="bg1"/>
                </a:solidFill>
              </a:rPr>
              <a:t>】</a:t>
            </a:r>
            <a:endParaRPr kumimoji="1" lang="ja-JP" altLang="en-US" sz="1000" b="1" dirty="0">
              <a:solidFill>
                <a:schemeClr val="bg1"/>
              </a:solidFill>
            </a:endParaRPr>
          </a:p>
        </p:txBody>
      </p:sp>
      <p:sp>
        <p:nvSpPr>
          <p:cNvPr id="6" name="正方形/長方形 5"/>
          <p:cNvSpPr/>
          <p:nvPr/>
        </p:nvSpPr>
        <p:spPr>
          <a:xfrm>
            <a:off x="282498"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BB9CD3D-047D-409D-BD73-9DAE4715A45D}"/>
              </a:ext>
            </a:extLst>
          </p:cNvPr>
          <p:cNvSpPr/>
          <p:nvPr/>
        </p:nvSpPr>
        <p:spPr>
          <a:xfrm>
            <a:off x="-1473" y="569680"/>
            <a:ext cx="9906000" cy="6288320"/>
          </a:xfrm>
          <a:prstGeom prst="rect">
            <a:avLst/>
          </a:prstGeom>
          <a:solidFill>
            <a:srgbClr val="FFFFFF">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吹き出し: 四角形 6">
            <a:extLst>
              <a:ext uri="{FF2B5EF4-FFF2-40B4-BE49-F238E27FC236}">
                <a16:creationId xmlns:a16="http://schemas.microsoft.com/office/drawing/2014/main" id="{0A236CDF-2DD3-4FC7-A8B4-5391E4B33DEA}"/>
              </a:ext>
            </a:extLst>
          </p:cNvPr>
          <p:cNvSpPr/>
          <p:nvPr/>
        </p:nvSpPr>
        <p:spPr>
          <a:xfrm>
            <a:off x="6193536" y="3169920"/>
            <a:ext cx="3111026" cy="1889760"/>
          </a:xfrm>
          <a:prstGeom prst="wedgeRectCallout">
            <a:avLst>
              <a:gd name="adj1" fmla="val 47749"/>
              <a:gd name="adj2" fmla="val -1904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t>審査基準に基づき計画書の内容全体について審査を行いますが、計画書の項目に対応する主な審査項目について、「審査基準該当項目」として各頁の右上の緑色の枠内に記載しております。（この頁では</a:t>
            </a:r>
            <a:r>
              <a:rPr lang="en-US" altLang="ja-JP" sz="1400" dirty="0"/>
              <a:t>【</a:t>
            </a:r>
            <a:r>
              <a:rPr lang="ja-JP" altLang="en-US" sz="1400" dirty="0"/>
              <a:t>例</a:t>
            </a:r>
            <a:r>
              <a:rPr lang="en-US" altLang="ja-JP" sz="1400" dirty="0"/>
              <a:t>】</a:t>
            </a:r>
            <a:r>
              <a:rPr lang="ja-JP" altLang="en-US" sz="1400" dirty="0"/>
              <a:t>と記載）</a:t>
            </a:r>
            <a:endParaRPr lang="en-US" altLang="ja-JP" sz="1400" dirty="0"/>
          </a:p>
          <a:p>
            <a:endParaRPr kumimoji="1" lang="ja-JP" altLang="en-US" sz="1400" dirty="0"/>
          </a:p>
        </p:txBody>
      </p:sp>
      <p:sp>
        <p:nvSpPr>
          <p:cNvPr id="9" name="吹き出し: 四角形 8">
            <a:extLst>
              <a:ext uri="{FF2B5EF4-FFF2-40B4-BE49-F238E27FC236}">
                <a16:creationId xmlns:a16="http://schemas.microsoft.com/office/drawing/2014/main" id="{4BBF31DE-5393-49E9-9CFA-12B645149D01}"/>
              </a:ext>
            </a:extLst>
          </p:cNvPr>
          <p:cNvSpPr/>
          <p:nvPr/>
        </p:nvSpPr>
        <p:spPr>
          <a:xfrm>
            <a:off x="601439" y="4036730"/>
            <a:ext cx="3111026" cy="1889760"/>
          </a:xfrm>
          <a:prstGeom prst="wedgeRectCallout">
            <a:avLst>
              <a:gd name="adj1" fmla="val 20708"/>
              <a:gd name="adj2" fmla="val -1762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t>各頁の緑色の枠内に、必要事項をご記入ください。</a:t>
            </a:r>
            <a:endParaRPr lang="en-US" altLang="ja-JP" sz="1400" dirty="0"/>
          </a:p>
          <a:p>
            <a:r>
              <a:rPr lang="ja-JP" altLang="en-US" sz="1400" dirty="0"/>
              <a:t>あらかじめ入っているグレーの注釈は、記入時に削除いただいて構いません。</a:t>
            </a:r>
            <a:endParaRPr lang="en-US" altLang="ja-JP" sz="1400" dirty="0"/>
          </a:p>
          <a:p>
            <a:endParaRPr kumimoji="1" lang="ja-JP" altLang="en-US" sz="1400" dirty="0"/>
          </a:p>
        </p:txBody>
      </p:sp>
    </p:spTree>
    <p:extLst>
      <p:ext uri="{BB962C8B-B14F-4D97-AF65-F5344CB8AC3E}">
        <p14:creationId xmlns:p14="http://schemas.microsoft.com/office/powerpoint/2010/main" val="444217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282498" y="822415"/>
            <a:ext cx="9367023" cy="95410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en-US" altLang="ja-JP" sz="1400" dirty="0">
                <a:solidFill>
                  <a:schemeClr val="bg1">
                    <a:lumMod val="65000"/>
                  </a:schemeClr>
                </a:solidFill>
              </a:rPr>
              <a:t>400 </a:t>
            </a:r>
            <a:r>
              <a:rPr lang="ja-JP" altLang="en-US" sz="1400" dirty="0">
                <a:solidFill>
                  <a:schemeClr val="bg1">
                    <a:lumMod val="65000"/>
                  </a:schemeClr>
                </a:solidFill>
              </a:rPr>
              <a:t>字以内で、本事業において実証を行う商品・サービス・技術等の特徴、この実証を行うことにより、明らかになる成果・効果などを分かりやすく記載してください。</a:t>
            </a:r>
          </a:p>
          <a:p>
            <a:pPr marL="285750" indent="-285750">
              <a:buFont typeface="游ゴシック" panose="020B0400000000000000" pitchFamily="50" charset="-128"/>
              <a:buChar char="※"/>
            </a:pPr>
            <a:r>
              <a:rPr lang="ja-JP" altLang="en-US" sz="1400" dirty="0">
                <a:solidFill>
                  <a:schemeClr val="bg1">
                    <a:lumMod val="65000"/>
                  </a:schemeClr>
                </a:solidFill>
              </a:rPr>
              <a:t>本事業の実施の目的を必ず含めて記載してください。</a:t>
            </a:r>
          </a:p>
          <a:p>
            <a:pPr marL="285750" indent="-285750">
              <a:buFont typeface="游ゴシック" panose="020B0400000000000000" pitchFamily="50" charset="-128"/>
              <a:buChar char="※"/>
            </a:pPr>
            <a:r>
              <a:rPr lang="ja-JP" altLang="en-US" sz="1400" dirty="0">
                <a:solidFill>
                  <a:schemeClr val="bg1">
                    <a:lumMod val="65000"/>
                  </a:schemeClr>
                </a:solidFill>
              </a:rPr>
              <a:t>本ページの中に図や写真を含めて、内容が分かるように説明をしてください。</a:t>
            </a:r>
          </a:p>
        </p:txBody>
      </p:sp>
      <p:sp>
        <p:nvSpPr>
          <p:cNvPr id="6" name="正方形/長方形 5"/>
          <p:cNvSpPr/>
          <p:nvPr/>
        </p:nvSpPr>
        <p:spPr>
          <a:xfrm>
            <a:off x="282498" y="735969"/>
            <a:ext cx="9367024" cy="5837024"/>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D6C22B6-593B-401B-8183-8757B5C9F925}"/>
              </a:ext>
            </a:extLst>
          </p:cNvPr>
          <p:cNvSpPr/>
          <p:nvPr/>
        </p:nvSpPr>
        <p:spPr>
          <a:xfrm>
            <a:off x="8507506" y="-13655"/>
            <a:ext cx="1398494" cy="4992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100" b="1" dirty="0">
                <a:solidFill>
                  <a:schemeClr val="bg1"/>
                </a:solidFill>
              </a:rPr>
              <a:t>審査基準</a:t>
            </a:r>
            <a:r>
              <a:rPr kumimoji="1" lang="ja-JP" altLang="en-US" sz="1100" b="1" dirty="0">
                <a:solidFill>
                  <a:schemeClr val="bg1"/>
                </a:solidFill>
              </a:rPr>
              <a:t>該当項目</a:t>
            </a:r>
            <a:endParaRPr kumimoji="1" lang="en-US" altLang="ja-JP" sz="1100" b="1" dirty="0">
              <a:solidFill>
                <a:schemeClr val="bg1"/>
              </a:solidFill>
            </a:endParaRPr>
          </a:p>
          <a:p>
            <a:pPr algn="ctr"/>
            <a:r>
              <a:rPr lang="en-US" altLang="ja-JP" sz="1100" b="1" dirty="0">
                <a:solidFill>
                  <a:schemeClr val="bg1"/>
                </a:solidFill>
              </a:rPr>
              <a:t>-</a:t>
            </a:r>
            <a:endParaRPr kumimoji="1" lang="ja-JP" altLang="en-US" sz="1100" b="1" dirty="0">
              <a:solidFill>
                <a:schemeClr val="bg1"/>
              </a:solidFill>
            </a:endParaRPr>
          </a:p>
        </p:txBody>
      </p:sp>
      <p:sp>
        <p:nvSpPr>
          <p:cNvPr id="16" name="タイトル 1">
            <a:extLst>
              <a:ext uri="{FF2B5EF4-FFF2-40B4-BE49-F238E27FC236}">
                <a16:creationId xmlns:a16="http://schemas.microsoft.com/office/drawing/2014/main" id="{971EC5D5-7F49-4ABF-98D1-DC1178BC792F}"/>
              </a:ext>
            </a:extLst>
          </p:cNvPr>
          <p:cNvSpPr txBox="1">
            <a:spLocks noGrp="1"/>
          </p:cNvSpPr>
          <p:nvPr>
            <p:ph type="title"/>
          </p:nvPr>
        </p:nvSpPr>
        <p:spPr>
          <a:xfrm>
            <a:off x="139701" y="0"/>
            <a:ext cx="8367806" cy="722313"/>
          </a:xfrm>
          <a:prstGeom prst="rect">
            <a:avLst/>
          </a:prstGeom>
        </p:spPr>
        <p:txBody>
          <a:bodyPr tIns="108000" anchor="ctr" anchorCtr="0">
            <a:normAutofit/>
          </a:bodyPr>
          <a:lstStyle>
            <a:lvl1pPr algn="l" defTabSz="742950" rtl="0" eaLnBrk="1" latinLnBrk="0" hangingPunct="1">
              <a:lnSpc>
                <a:spcPct val="90000"/>
              </a:lnSpc>
              <a:spcBef>
                <a:spcPct val="0"/>
              </a:spcBef>
              <a:buNone/>
              <a:defRPr kumimoji="1" lang="ja-JP" altLang="en-US" sz="2400" b="1" kern="1200" spc="0">
                <a:solidFill>
                  <a:srgbClr val="6785C1"/>
                </a:solidFill>
                <a:latin typeface="Meiryo UI" panose="020B0604030504040204" pitchFamily="50" charset="-128"/>
                <a:ea typeface="Meiryo UI" panose="020B0604030504040204" pitchFamily="50" charset="-128"/>
                <a:cs typeface="Arial"/>
              </a:defRPr>
            </a:lvl1pPr>
          </a:lstStyle>
          <a:p>
            <a:r>
              <a:rPr lang="zh-TW" altLang="en-US" dirty="0">
                <a:solidFill>
                  <a:schemeClr val="accent6"/>
                </a:solidFill>
                <a:latin typeface="+mn-lt"/>
              </a:rPr>
              <a:t>１　事業概要</a:t>
            </a:r>
            <a:endParaRPr lang="ja-JP" altLang="en-US" dirty="0">
              <a:solidFill>
                <a:schemeClr val="accent6"/>
              </a:solidFill>
              <a:latin typeface="+mn-lt"/>
            </a:endParaRPr>
          </a:p>
        </p:txBody>
      </p:sp>
    </p:spTree>
    <p:extLst>
      <p:ext uri="{BB962C8B-B14F-4D97-AF65-F5344CB8AC3E}">
        <p14:creationId xmlns:p14="http://schemas.microsoft.com/office/powerpoint/2010/main" val="1159236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（１）実証する事業で生み出す商品・サービスの内容</a:t>
            </a:r>
          </a:p>
        </p:txBody>
      </p:sp>
      <p:sp>
        <p:nvSpPr>
          <p:cNvPr id="8" name="テキスト ボックス 7"/>
          <p:cNvSpPr txBox="1"/>
          <p:nvPr/>
        </p:nvSpPr>
        <p:spPr>
          <a:xfrm>
            <a:off x="267628" y="1106515"/>
            <a:ext cx="9374459" cy="523220"/>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フードテックを活用した商品・サービスについて、その具体的な内容を記入してください。またその実現可能性についても記入してください。 </a:t>
            </a:r>
            <a:endParaRPr lang="en-US" altLang="ja-JP" sz="1400" dirty="0">
              <a:solidFill>
                <a:schemeClr val="bg1">
                  <a:lumMod val="65000"/>
                </a:schemeClr>
              </a:solidFill>
            </a:endParaRPr>
          </a:p>
        </p:txBody>
      </p:sp>
      <p:sp>
        <p:nvSpPr>
          <p:cNvPr id="3" name="正方形/長方形 2"/>
          <p:cNvSpPr/>
          <p:nvPr/>
        </p:nvSpPr>
        <p:spPr>
          <a:xfrm>
            <a:off x="8507506" y="-196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br>
              <a:rPr lang="en-US" altLang="ja-JP" sz="1000" b="1" dirty="0">
                <a:solidFill>
                  <a:schemeClr val="bg1"/>
                </a:solidFill>
              </a:rPr>
            </a:br>
            <a:r>
              <a:rPr lang="ja-JP" altLang="en-US" sz="1000" b="1" dirty="0">
                <a:solidFill>
                  <a:schemeClr val="bg1"/>
                </a:solidFill>
              </a:rPr>
              <a:t>①市場ニーズの把握</a:t>
            </a:r>
            <a:endParaRPr kumimoji="1" lang="ja-JP" altLang="en-US" sz="1000" b="1" dirty="0">
              <a:solidFill>
                <a:schemeClr val="bg1"/>
              </a:solidFill>
            </a:endParaRPr>
          </a:p>
        </p:txBody>
      </p:sp>
      <p:sp>
        <p:nvSpPr>
          <p:cNvPr id="6" name="正方形/長方形 5"/>
          <p:cNvSpPr/>
          <p:nvPr/>
        </p:nvSpPr>
        <p:spPr>
          <a:xfrm>
            <a:off x="282498"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11812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（２）想定しているビジネスモデル　</a:t>
            </a:r>
          </a:p>
        </p:txBody>
      </p:sp>
      <p:sp>
        <p:nvSpPr>
          <p:cNvPr id="8" name="テキスト ボックス 7"/>
          <p:cNvSpPr txBox="1"/>
          <p:nvPr/>
        </p:nvSpPr>
        <p:spPr>
          <a:xfrm>
            <a:off x="275062" y="1103527"/>
            <a:ext cx="9367025"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実施目的、ビジネスのターゲット（想定顧客）、顧客への提供価値、提供方法、価格、想定される市場規模、競合の状況など、書ける範囲で記入してください。</a:t>
            </a:r>
            <a:endParaRPr lang="en-US" altLang="ja-JP" sz="1400" dirty="0">
              <a:solidFill>
                <a:srgbClr val="FF0000"/>
              </a:solidFill>
            </a:endParaRPr>
          </a:p>
        </p:txBody>
      </p:sp>
      <p:sp>
        <p:nvSpPr>
          <p:cNvPr id="6" name="正方形/長方形 5"/>
          <p:cNvSpPr/>
          <p:nvPr/>
        </p:nvSpPr>
        <p:spPr>
          <a:xfrm>
            <a:off x="8507506" y="-813"/>
            <a:ext cx="1398494" cy="8535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a:t>
            </a:r>
            <a:endParaRPr lang="en-US" altLang="ja-JP" sz="1000" b="1" dirty="0">
              <a:solidFill>
                <a:schemeClr val="bg1"/>
              </a:solidFill>
            </a:endParaRPr>
          </a:p>
          <a:p>
            <a:pPr algn="ctr"/>
            <a:r>
              <a:rPr lang="ja-JP" altLang="en-US" sz="1000" b="1" dirty="0">
                <a:solidFill>
                  <a:schemeClr val="bg1"/>
                </a:solidFill>
              </a:rPr>
              <a:t>①市場ニーズの把握</a:t>
            </a:r>
            <a:br>
              <a:rPr lang="en-US" altLang="ja-JP" sz="1000" b="1" dirty="0">
                <a:solidFill>
                  <a:schemeClr val="bg1"/>
                </a:solidFill>
              </a:rPr>
            </a:br>
            <a:r>
              <a:rPr lang="ja-JP" altLang="en-US" sz="1000" b="1" dirty="0">
                <a:solidFill>
                  <a:schemeClr val="bg1"/>
                </a:solidFill>
              </a:rPr>
              <a:t>②実施目的、課題等の明確化</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26660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707886"/>
          </a:xfrm>
          <a:prstGeom prst="rect">
            <a:avLst/>
          </a:prstGeom>
        </p:spPr>
        <p:txBody>
          <a:bodyPr wrap="square">
            <a:spAutoFit/>
          </a:bodyPr>
          <a:lstStyle/>
          <a:p>
            <a:pPr lvl="0"/>
            <a:r>
              <a:rPr lang="ja-JP" altLang="en-US" sz="2000" b="1" dirty="0">
                <a:solidFill>
                  <a:srgbClr val="000000"/>
                </a:solidFill>
              </a:rPr>
              <a:t>（３）事業計画</a:t>
            </a:r>
            <a:endParaRPr lang="en-US" altLang="ja-JP" sz="2000" b="1" dirty="0">
              <a:solidFill>
                <a:srgbClr val="000000"/>
              </a:solidFill>
            </a:endParaRPr>
          </a:p>
          <a:p>
            <a:pPr lvl="0"/>
            <a:endParaRPr lang="en-US" altLang="ja-JP" sz="2000" b="1" dirty="0">
              <a:solidFill>
                <a:srgbClr val="000000"/>
              </a:solidFill>
            </a:endParaRPr>
          </a:p>
        </p:txBody>
      </p:sp>
      <p:sp>
        <p:nvSpPr>
          <p:cNvPr id="8" name="テキスト ボックス 7"/>
          <p:cNvSpPr txBox="1"/>
          <p:nvPr/>
        </p:nvSpPr>
        <p:spPr>
          <a:xfrm>
            <a:off x="252762" y="1104417"/>
            <a:ext cx="9344722" cy="738664"/>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実施スケジュールだけではなく、実証でどのような取組を行う予定であるのかについて、分かりやすく記載してください。スケジュールは、いつ、どこで、なにを、だれが、どのように実施するのかが分かるように、実証内容を具体的に記入してください。</a:t>
            </a:r>
          </a:p>
        </p:txBody>
      </p:sp>
      <p:sp>
        <p:nvSpPr>
          <p:cNvPr id="6" name="正方形/長方形 5"/>
          <p:cNvSpPr/>
          <p:nvPr/>
        </p:nvSpPr>
        <p:spPr>
          <a:xfrm>
            <a:off x="8361202" y="-13894"/>
            <a:ext cx="1544798" cy="106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900" b="1" dirty="0">
                <a:solidFill>
                  <a:schemeClr val="bg1"/>
                </a:solidFill>
              </a:rPr>
              <a:t>審査基準</a:t>
            </a:r>
            <a:r>
              <a:rPr kumimoji="1" lang="ja-JP" altLang="en-US" sz="900" b="1" dirty="0">
                <a:solidFill>
                  <a:schemeClr val="bg1"/>
                </a:solidFill>
              </a:rPr>
              <a:t>該当項目</a:t>
            </a:r>
            <a:endParaRPr kumimoji="1" lang="en-US" altLang="ja-JP" sz="900" b="1" dirty="0">
              <a:solidFill>
                <a:schemeClr val="bg1"/>
              </a:solidFill>
            </a:endParaRPr>
          </a:p>
          <a:p>
            <a:pPr algn="ctr"/>
            <a:r>
              <a:rPr lang="ja-JP" altLang="en-US" sz="900" b="1" dirty="0">
                <a:solidFill>
                  <a:schemeClr val="bg1"/>
                </a:solidFill>
              </a:rPr>
              <a:t>実現性 </a:t>
            </a:r>
            <a:endParaRPr lang="en-US" altLang="ja-JP" sz="900" b="1" dirty="0">
              <a:solidFill>
                <a:schemeClr val="bg1"/>
              </a:solidFill>
            </a:endParaRPr>
          </a:p>
          <a:p>
            <a:pPr algn="ctr"/>
            <a:r>
              <a:rPr lang="ja-JP" altLang="en-US" sz="900" b="1" dirty="0">
                <a:solidFill>
                  <a:schemeClr val="bg1"/>
                </a:solidFill>
              </a:rPr>
              <a:t>③事業計画の妥当性</a:t>
            </a:r>
            <a:br>
              <a:rPr lang="en-US" altLang="ja-JP" sz="900" b="1" dirty="0">
                <a:solidFill>
                  <a:schemeClr val="bg1"/>
                </a:solidFill>
              </a:rPr>
            </a:br>
            <a:br>
              <a:rPr lang="en-US" altLang="ja-JP" sz="900" b="1" dirty="0">
                <a:solidFill>
                  <a:schemeClr val="bg1"/>
                </a:solidFill>
              </a:rPr>
            </a:br>
            <a:r>
              <a:rPr lang="ja-JP" altLang="en-US" sz="900" b="1" dirty="0">
                <a:solidFill>
                  <a:schemeClr val="bg1"/>
                </a:solidFill>
              </a:rPr>
              <a:t>効果・波及性</a:t>
            </a:r>
            <a:br>
              <a:rPr lang="en-US" altLang="ja-JP" sz="900" b="1" dirty="0">
                <a:solidFill>
                  <a:schemeClr val="bg1"/>
                </a:solidFill>
              </a:rPr>
            </a:br>
            <a:r>
              <a:rPr lang="ja-JP" altLang="en-US" sz="900" b="1" dirty="0">
                <a:solidFill>
                  <a:schemeClr val="bg1"/>
                </a:solidFill>
              </a:rPr>
              <a:t>②実証に要するコスト・期間と成果の適切性</a:t>
            </a:r>
            <a:endParaRPr kumimoji="1" lang="ja-JP" altLang="en-US" sz="9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59629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（４）実施体制</a:t>
            </a:r>
            <a:endParaRPr lang="en-US" altLang="ja-JP" sz="2000" b="1" dirty="0">
              <a:solidFill>
                <a:srgbClr val="000000"/>
              </a:solidFill>
            </a:endParaRPr>
          </a:p>
        </p:txBody>
      </p:sp>
      <p:sp>
        <p:nvSpPr>
          <p:cNvPr id="8" name="テキスト ボックス 7"/>
          <p:cNvSpPr txBox="1"/>
          <p:nvPr/>
        </p:nvSpPr>
        <p:spPr>
          <a:xfrm>
            <a:off x="275062" y="1104159"/>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事業実施体制を図示してください。また、連携又は委託を行う団体がある場合には、その名称、役割及び事務処理体系についても記載してください。</a:t>
            </a:r>
          </a:p>
        </p:txBody>
      </p:sp>
      <p:sp>
        <p:nvSpPr>
          <p:cNvPr id="6" name="正方形/長方形 5"/>
          <p:cNvSpPr/>
          <p:nvPr/>
        </p:nvSpPr>
        <p:spPr>
          <a:xfrm>
            <a:off x="8504867" y="10232"/>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zh-TW" altLang="en-US" sz="1000" b="1" dirty="0">
                <a:solidFill>
                  <a:schemeClr val="bg1"/>
                </a:solidFill>
              </a:rPr>
              <a:t>実現性</a:t>
            </a:r>
            <a:endParaRPr lang="en-US" altLang="zh-TW" sz="1000" b="1" dirty="0">
              <a:solidFill>
                <a:schemeClr val="bg1"/>
              </a:solidFill>
            </a:endParaRPr>
          </a:p>
          <a:p>
            <a:pPr algn="ctr"/>
            <a:r>
              <a:rPr lang="zh-TW" altLang="en-US" sz="1000" b="1" dirty="0">
                <a:solidFill>
                  <a:schemeClr val="bg1"/>
                </a:solidFill>
              </a:rPr>
              <a:t> </a:t>
            </a:r>
            <a:r>
              <a:rPr lang="ja-JP" altLang="en-US" sz="1000" b="1" dirty="0">
                <a:solidFill>
                  <a:schemeClr val="bg1"/>
                </a:solidFill>
              </a:rPr>
              <a:t>④</a:t>
            </a:r>
            <a:r>
              <a:rPr lang="zh-TW" altLang="en-US" sz="1000" b="1" dirty="0">
                <a:solidFill>
                  <a:schemeClr val="bg1"/>
                </a:solidFill>
              </a:rPr>
              <a:t>実施体制</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7567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707886"/>
          </a:xfrm>
          <a:prstGeom prst="rect">
            <a:avLst/>
          </a:prstGeom>
        </p:spPr>
        <p:txBody>
          <a:bodyPr wrap="square">
            <a:spAutoFit/>
          </a:bodyPr>
          <a:lstStyle/>
          <a:p>
            <a:pPr lvl="0"/>
            <a:r>
              <a:rPr lang="ja-JP" altLang="en-US" sz="2000" b="1" dirty="0">
                <a:solidFill>
                  <a:srgbClr val="000000"/>
                </a:solidFill>
              </a:rPr>
              <a:t>（５）実施主体の適格性</a:t>
            </a:r>
            <a:endParaRPr lang="en-US" altLang="ja-JP" sz="2000" b="1" dirty="0">
              <a:solidFill>
                <a:srgbClr val="000000"/>
              </a:solidFill>
            </a:endParaRPr>
          </a:p>
          <a:p>
            <a:pPr lvl="0"/>
            <a:endParaRPr lang="en-US" altLang="ja-JP" sz="2000" b="1" dirty="0">
              <a:solidFill>
                <a:srgbClr val="000000"/>
              </a:solidFill>
            </a:endParaRPr>
          </a:p>
        </p:txBody>
      </p:sp>
      <p:sp>
        <p:nvSpPr>
          <p:cNvPr id="8" name="テキスト ボックス 7"/>
          <p:cNvSpPr txBox="1"/>
          <p:nvPr/>
        </p:nvSpPr>
        <p:spPr>
          <a:xfrm>
            <a:off x="267628" y="1093986"/>
            <a:ext cx="9381893" cy="307777"/>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本事業に関連する業務実績等について記載してください。 </a:t>
            </a:r>
            <a:endParaRPr lang="en-US" altLang="ja-JP" sz="1400" dirty="0">
              <a:solidFill>
                <a:srgbClr val="FF0000"/>
              </a:solidFill>
            </a:endParaRPr>
          </a:p>
        </p:txBody>
      </p:sp>
      <p:sp>
        <p:nvSpPr>
          <p:cNvPr id="6" name="正方形/長方形 5"/>
          <p:cNvSpPr/>
          <p:nvPr/>
        </p:nvSpPr>
        <p:spPr>
          <a:xfrm>
            <a:off x="8507506" y="10232"/>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実現性 </a:t>
            </a:r>
            <a:endParaRPr lang="en-US" altLang="ja-JP" sz="1000" b="1" dirty="0">
              <a:solidFill>
                <a:schemeClr val="bg1"/>
              </a:solidFill>
            </a:endParaRPr>
          </a:p>
          <a:p>
            <a:pPr algn="ctr"/>
            <a:r>
              <a:rPr lang="ja-JP" altLang="en-US" sz="1000" b="1" dirty="0">
                <a:solidFill>
                  <a:schemeClr val="bg1"/>
                </a:solidFill>
              </a:rPr>
              <a:t>⑤実施主体の適格性</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0809956F-50B9-411B-BDB4-C80B289E0937}"/>
              </a:ext>
            </a:extLst>
          </p:cNvPr>
          <p:cNvSpPr>
            <a:spLocks noGrp="1"/>
          </p:cNvSpPr>
          <p:nvPr>
            <p:ph type="title"/>
          </p:nvPr>
        </p:nvSpPr>
        <p:spPr>
          <a:xfrm>
            <a:off x="139700" y="0"/>
            <a:ext cx="9623425" cy="722313"/>
          </a:xfrm>
        </p:spPr>
        <p:txBody>
          <a:bodyPr>
            <a:normAutofit/>
          </a:bodyPr>
          <a:lstStyle/>
          <a:p>
            <a:r>
              <a:rPr lang="ja-JP" altLang="en-US" dirty="0">
                <a:latin typeface="+mn-lt"/>
              </a:rPr>
              <a:t>２</a:t>
            </a:r>
            <a:r>
              <a:rPr lang="ja-JP" altLang="ja-JP" dirty="0">
                <a:latin typeface="+mn-lt"/>
              </a:rPr>
              <a:t>　事業計画</a:t>
            </a:r>
            <a:endParaRPr kumimoji="1" lang="ja-JP" altLang="en-US" dirty="0">
              <a:latin typeface="+mn-lt"/>
            </a:endParaRPr>
          </a:p>
        </p:txBody>
      </p:sp>
    </p:spTree>
    <p:extLst>
      <p:ext uri="{BB962C8B-B14F-4D97-AF65-F5344CB8AC3E}">
        <p14:creationId xmlns:p14="http://schemas.microsoft.com/office/powerpoint/2010/main" val="381822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707886"/>
          </a:xfrm>
          <a:prstGeom prst="rect">
            <a:avLst/>
          </a:prstGeom>
        </p:spPr>
        <p:txBody>
          <a:bodyPr wrap="square">
            <a:spAutoFit/>
          </a:bodyPr>
          <a:lstStyle/>
          <a:p>
            <a:pPr lvl="0"/>
            <a:r>
              <a:rPr lang="ja-JP" altLang="en-US" sz="2000" b="1" dirty="0">
                <a:solidFill>
                  <a:srgbClr val="000000"/>
                </a:solidFill>
              </a:rPr>
              <a:t>（１）成果目標</a:t>
            </a:r>
            <a:endParaRPr lang="en-US" altLang="ja-JP" sz="2000" b="1" dirty="0">
              <a:solidFill>
                <a:srgbClr val="000000"/>
              </a:solidFill>
            </a:endParaRPr>
          </a:p>
          <a:p>
            <a:pPr lvl="0"/>
            <a:endParaRPr lang="en-US" altLang="ja-JP" sz="2000" b="1" dirty="0">
              <a:solidFill>
                <a:srgbClr val="000000"/>
              </a:solidFill>
            </a:endParaRPr>
          </a:p>
        </p:txBody>
      </p:sp>
      <p:sp>
        <p:nvSpPr>
          <p:cNvPr id="8" name="テキスト ボックス 7"/>
          <p:cNvSpPr txBox="1"/>
          <p:nvPr/>
        </p:nvSpPr>
        <p:spPr>
          <a:xfrm>
            <a:off x="275063" y="1227864"/>
            <a:ext cx="9381893" cy="1169551"/>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本事業について、フードテック等を活用した技術のビジネス化の推進に貢献していることについて、効果検証できる成果目標を設定してください。</a:t>
            </a:r>
          </a:p>
          <a:p>
            <a:r>
              <a:rPr lang="en-US" altLang="ja-JP" sz="1400" dirty="0">
                <a:solidFill>
                  <a:schemeClr val="bg1">
                    <a:lumMod val="65000"/>
                  </a:schemeClr>
                </a:solidFill>
              </a:rPr>
              <a:t>※ </a:t>
            </a:r>
            <a:r>
              <a:rPr lang="ja-JP" altLang="en-US" sz="1400" dirty="0">
                <a:solidFill>
                  <a:schemeClr val="bg1">
                    <a:lumMod val="65000"/>
                  </a:schemeClr>
                </a:solidFill>
              </a:rPr>
              <a:t>目標年度は、事業実施年度を含む３年度以内とし、目標年度までの各年度の成果目標を設定してください。</a:t>
            </a:r>
          </a:p>
          <a:p>
            <a:r>
              <a:rPr lang="en-US" altLang="ja-JP" sz="1400" dirty="0">
                <a:solidFill>
                  <a:schemeClr val="bg1">
                    <a:lumMod val="65000"/>
                  </a:schemeClr>
                </a:solidFill>
              </a:rPr>
              <a:t>※</a:t>
            </a:r>
            <a:r>
              <a:rPr lang="ja-JP" altLang="en-US" sz="1400" dirty="0">
                <a:solidFill>
                  <a:schemeClr val="bg1">
                    <a:lumMod val="65000"/>
                  </a:schemeClr>
                </a:solidFill>
              </a:rPr>
              <a:t>上記目標の計測・確認方法を明らかにし、事業の実施前後で比較し、検証する方法を記載してください。</a:t>
            </a:r>
          </a:p>
          <a:p>
            <a:endParaRPr lang="en-US" altLang="ja-JP" sz="1400" dirty="0">
              <a:solidFill>
                <a:schemeClr val="bg1">
                  <a:lumMod val="65000"/>
                </a:schemeClr>
              </a:solidFill>
            </a:endParaRPr>
          </a:p>
        </p:txBody>
      </p:sp>
      <p:sp>
        <p:nvSpPr>
          <p:cNvPr id="6" name="正方形/長方形 5"/>
          <p:cNvSpPr/>
          <p:nvPr/>
        </p:nvSpPr>
        <p:spPr>
          <a:xfrm>
            <a:off x="8496728" y="1"/>
            <a:ext cx="1409272" cy="5342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 </a:t>
            </a:r>
            <a:endParaRPr lang="en-US" altLang="ja-JP" sz="1000" b="1" dirty="0">
              <a:solidFill>
                <a:schemeClr val="bg1"/>
              </a:solidFill>
            </a:endParaRPr>
          </a:p>
          <a:p>
            <a:pPr algn="ctr"/>
            <a:r>
              <a:rPr lang="ja-JP" altLang="en-US" sz="1000" b="1" dirty="0">
                <a:solidFill>
                  <a:schemeClr val="bg1"/>
                </a:solidFill>
              </a:rPr>
              <a:t>①業務効果の把握</a:t>
            </a:r>
            <a:br>
              <a:rPr lang="en-US" altLang="ja-JP" sz="1000" b="1" dirty="0">
                <a:solidFill>
                  <a:schemeClr val="bg1"/>
                </a:solidFill>
              </a:rPr>
            </a:br>
            <a:br>
              <a:rPr lang="en-US" altLang="ja-JP" sz="1000" b="1" dirty="0">
                <a:solidFill>
                  <a:schemeClr val="bg1"/>
                </a:solidFill>
              </a:rPr>
            </a:br>
            <a:endParaRPr kumimoji="1" lang="ja-JP" altLang="en-US" sz="1000" b="1" dirty="0">
              <a:solidFill>
                <a:schemeClr val="bg1"/>
              </a:solidFill>
            </a:endParaRPr>
          </a:p>
        </p:txBody>
      </p:sp>
      <p:sp>
        <p:nvSpPr>
          <p:cNvPr id="7" name="正方形/長方形 6"/>
          <p:cNvSpPr/>
          <p:nvPr/>
        </p:nvSpPr>
        <p:spPr>
          <a:xfrm>
            <a:off x="275063" y="1169551"/>
            <a:ext cx="9367024" cy="5403441"/>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1F36D3A6-CFDA-4F25-9AAD-125EFC2F48DF}"/>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1020316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（２）ターゲットの把握</a:t>
            </a:r>
          </a:p>
        </p:txBody>
      </p:sp>
      <p:sp>
        <p:nvSpPr>
          <p:cNvPr id="8" name="テキスト ボックス 7"/>
          <p:cNvSpPr txBox="1"/>
          <p:nvPr/>
        </p:nvSpPr>
        <p:spPr>
          <a:xfrm>
            <a:off x="275062" y="1104159"/>
            <a:ext cx="9374459"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本事業の取組により、これまで訴求できなかった層の意向や行動を喚起する可能性のある成果を得ることが期待できるかについて記載してください。 </a:t>
            </a:r>
            <a:endParaRPr lang="en-US" altLang="ja-JP" sz="1400" dirty="0">
              <a:solidFill>
                <a:srgbClr val="FF0000"/>
              </a:solidFill>
            </a:endParaRPr>
          </a:p>
        </p:txBody>
      </p:sp>
      <p:sp>
        <p:nvSpPr>
          <p:cNvPr id="6" name="正方形/長方形 5"/>
          <p:cNvSpPr/>
          <p:nvPr/>
        </p:nvSpPr>
        <p:spPr>
          <a:xfrm>
            <a:off x="8507506" y="-2533"/>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a:t>
            </a:r>
            <a:endParaRPr lang="en-US" altLang="ja-JP" sz="1000" b="1" dirty="0">
              <a:solidFill>
                <a:schemeClr val="bg1"/>
              </a:solidFill>
            </a:endParaRPr>
          </a:p>
          <a:p>
            <a:pPr algn="ctr"/>
            <a:r>
              <a:rPr lang="ja-JP" altLang="en-US" sz="1000" b="1" dirty="0">
                <a:solidFill>
                  <a:schemeClr val="bg1"/>
                </a:solidFill>
              </a:rPr>
              <a:t> ③ターゲットの獲得</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CF6996AD-92C6-428A-8A2C-ED194B39231F}"/>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2827160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98493" y="618705"/>
            <a:ext cx="8706069" cy="400110"/>
          </a:xfrm>
          <a:prstGeom prst="rect">
            <a:avLst/>
          </a:prstGeom>
        </p:spPr>
        <p:txBody>
          <a:bodyPr wrap="square">
            <a:spAutoFit/>
          </a:bodyPr>
          <a:lstStyle/>
          <a:p>
            <a:pPr lvl="0"/>
            <a:r>
              <a:rPr lang="ja-JP" altLang="en-US" sz="2000" b="1" dirty="0">
                <a:solidFill>
                  <a:srgbClr val="000000"/>
                </a:solidFill>
              </a:rPr>
              <a:t>（３）波及効果</a:t>
            </a:r>
          </a:p>
        </p:txBody>
      </p:sp>
      <p:sp>
        <p:nvSpPr>
          <p:cNvPr id="8" name="テキスト ボックス 7"/>
          <p:cNvSpPr txBox="1"/>
          <p:nvPr/>
        </p:nvSpPr>
        <p:spPr>
          <a:xfrm>
            <a:off x="282498" y="1108597"/>
            <a:ext cx="9367024" cy="523220"/>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本事業による取組により実証した内容は、先進的なビジネスモデルとして関連産業等への公益な波及効果が期待できるかについて記載してください。</a:t>
            </a:r>
            <a:endParaRPr lang="en-US" altLang="ja-JP" sz="1400" dirty="0">
              <a:solidFill>
                <a:srgbClr val="FF0000"/>
              </a:solidFill>
            </a:endParaRPr>
          </a:p>
        </p:txBody>
      </p:sp>
      <p:sp>
        <p:nvSpPr>
          <p:cNvPr id="6" name="正方形/長方形 5"/>
          <p:cNvSpPr/>
          <p:nvPr/>
        </p:nvSpPr>
        <p:spPr>
          <a:xfrm>
            <a:off x="8507506" y="-2356"/>
            <a:ext cx="1398494" cy="6975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効果・波及性</a:t>
            </a:r>
            <a:endParaRPr lang="en-US" altLang="ja-JP" sz="1000" b="1" dirty="0">
              <a:solidFill>
                <a:schemeClr val="bg1"/>
              </a:solidFill>
            </a:endParaRPr>
          </a:p>
          <a:p>
            <a:pPr algn="ctr"/>
            <a:r>
              <a:rPr lang="ja-JP" altLang="en-US" sz="1000" b="1" dirty="0">
                <a:solidFill>
                  <a:schemeClr val="bg1"/>
                </a:solidFill>
              </a:rPr>
              <a:t> ④波及の可能性・</a:t>
            </a:r>
            <a:br>
              <a:rPr lang="en-US" altLang="ja-JP" sz="1000" b="1" dirty="0">
                <a:solidFill>
                  <a:schemeClr val="bg1"/>
                </a:solidFill>
              </a:rPr>
            </a:br>
            <a:r>
              <a:rPr lang="ja-JP" altLang="en-US" sz="1000" b="1" dirty="0">
                <a:solidFill>
                  <a:schemeClr val="bg1"/>
                </a:solidFill>
              </a:rPr>
              <a:t>公益性</a:t>
            </a:r>
            <a:endParaRPr kumimoji="1" lang="ja-JP" altLang="en-US" sz="1000" b="1" dirty="0">
              <a:solidFill>
                <a:schemeClr val="bg1"/>
              </a:solidFill>
            </a:endParaRPr>
          </a:p>
        </p:txBody>
      </p:sp>
      <p:sp>
        <p:nvSpPr>
          <p:cNvPr id="7" name="正方形/長方形 6"/>
          <p:cNvSpPr/>
          <p:nvPr/>
        </p:nvSpPr>
        <p:spPr>
          <a:xfrm>
            <a:off x="275063" y="1045555"/>
            <a:ext cx="9367024" cy="552743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D5C295EC-AC78-47BE-94C5-5020583F13E8}"/>
              </a:ext>
            </a:extLst>
          </p:cNvPr>
          <p:cNvSpPr>
            <a:spLocks noGrp="1"/>
          </p:cNvSpPr>
          <p:nvPr>
            <p:ph type="title"/>
          </p:nvPr>
        </p:nvSpPr>
        <p:spPr>
          <a:xfrm>
            <a:off x="139700" y="0"/>
            <a:ext cx="9623425" cy="722313"/>
          </a:xfrm>
        </p:spPr>
        <p:txBody>
          <a:bodyPr>
            <a:normAutofit/>
          </a:bodyPr>
          <a:lstStyle/>
          <a:p>
            <a:r>
              <a:rPr lang="ja-JP" altLang="en-US" dirty="0">
                <a:latin typeface="+mn-lt"/>
              </a:rPr>
              <a:t>３</a:t>
            </a:r>
            <a:r>
              <a:rPr lang="ja-JP" altLang="ja-JP" dirty="0">
                <a:latin typeface="+mn-lt"/>
              </a:rPr>
              <a:t>　</a:t>
            </a:r>
            <a:r>
              <a:rPr lang="ja-JP" altLang="en-US" dirty="0">
                <a:latin typeface="+mn-lt"/>
              </a:rPr>
              <a:t>効果・波及性</a:t>
            </a:r>
            <a:endParaRPr kumimoji="1" lang="ja-JP" altLang="en-US" dirty="0">
              <a:latin typeface="+mn-lt"/>
            </a:endParaRPr>
          </a:p>
        </p:txBody>
      </p:sp>
    </p:spTree>
    <p:extLst>
      <p:ext uri="{BB962C8B-B14F-4D97-AF65-F5344CB8AC3E}">
        <p14:creationId xmlns:p14="http://schemas.microsoft.com/office/powerpoint/2010/main" val="4240707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39903" y="0"/>
            <a:ext cx="9623250" cy="571640"/>
          </a:xfrm>
        </p:spPr>
        <p:txBody>
          <a:bodyPr>
            <a:normAutofit/>
          </a:bodyPr>
          <a:lstStyle/>
          <a:p>
            <a:r>
              <a:rPr lang="ja-JP" altLang="ja-JP" dirty="0"/>
              <a:t>４　事業の優位性及び独創性</a:t>
            </a:r>
          </a:p>
        </p:txBody>
      </p:sp>
      <p:sp>
        <p:nvSpPr>
          <p:cNvPr id="8" name="テキスト ボックス 7"/>
          <p:cNvSpPr txBox="1"/>
          <p:nvPr/>
        </p:nvSpPr>
        <p:spPr>
          <a:xfrm>
            <a:off x="297365" y="1042666"/>
            <a:ext cx="9344722" cy="307777"/>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本事業で実証するビジネスモデル等が、どのような点で優れているのか記載してください。</a:t>
            </a:r>
            <a:endParaRPr lang="en-US" altLang="ja-JP" sz="1400" dirty="0">
              <a:solidFill>
                <a:schemeClr val="bg1">
                  <a:lumMod val="65000"/>
                </a:schemeClr>
              </a:solidFill>
            </a:endParaRPr>
          </a:p>
        </p:txBody>
      </p:sp>
      <p:sp>
        <p:nvSpPr>
          <p:cNvPr id="6" name="正方形/長方形 5"/>
          <p:cNvSpPr/>
          <p:nvPr/>
        </p:nvSpPr>
        <p:spPr>
          <a:xfrm>
            <a:off x="8507506" y="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優位性・独創性 </a:t>
            </a:r>
            <a:endParaRPr lang="en-US" altLang="ja-JP" sz="1000" b="1" dirty="0">
              <a:solidFill>
                <a:schemeClr val="bg1"/>
              </a:solidFill>
            </a:endParaRPr>
          </a:p>
          <a:p>
            <a:pPr algn="ctr"/>
            <a:r>
              <a:rPr lang="ja-JP" altLang="en-US" sz="1000" b="1" dirty="0">
                <a:solidFill>
                  <a:schemeClr val="bg1"/>
                </a:solidFill>
              </a:rPr>
              <a:t>①優位性</a:t>
            </a:r>
            <a:endParaRPr kumimoji="1" lang="ja-JP" altLang="en-US" sz="1000" b="1" dirty="0">
              <a:solidFill>
                <a:schemeClr val="bg1"/>
              </a:solidFill>
            </a:endParaRPr>
          </a:p>
        </p:txBody>
      </p:sp>
      <p:sp>
        <p:nvSpPr>
          <p:cNvPr id="7" name="正方形/長方形 6"/>
          <p:cNvSpPr/>
          <p:nvPr/>
        </p:nvSpPr>
        <p:spPr>
          <a:xfrm>
            <a:off x="275063" y="969480"/>
            <a:ext cx="9367024" cy="551351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213B0F76-7E8A-450C-9BF4-7FE9E457CDC0}"/>
              </a:ext>
            </a:extLst>
          </p:cNvPr>
          <p:cNvSpPr/>
          <p:nvPr/>
        </p:nvSpPr>
        <p:spPr>
          <a:xfrm>
            <a:off x="598493" y="569370"/>
            <a:ext cx="8706069" cy="400110"/>
          </a:xfrm>
          <a:prstGeom prst="rect">
            <a:avLst/>
          </a:prstGeom>
        </p:spPr>
        <p:txBody>
          <a:bodyPr wrap="square">
            <a:spAutoFit/>
          </a:bodyPr>
          <a:lstStyle/>
          <a:p>
            <a:pPr lvl="0"/>
            <a:r>
              <a:rPr lang="ja-JP" altLang="en-US" sz="2000" b="1" dirty="0">
                <a:solidFill>
                  <a:srgbClr val="000000"/>
                </a:solidFill>
              </a:rPr>
              <a:t>（１）優位性</a:t>
            </a:r>
          </a:p>
        </p:txBody>
      </p:sp>
    </p:spTree>
    <p:extLst>
      <p:ext uri="{BB962C8B-B14F-4D97-AF65-F5344CB8AC3E}">
        <p14:creationId xmlns:p14="http://schemas.microsoft.com/office/powerpoint/2010/main" val="1445306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39903" y="0"/>
            <a:ext cx="9623250" cy="571640"/>
          </a:xfrm>
        </p:spPr>
        <p:txBody>
          <a:bodyPr>
            <a:normAutofit/>
          </a:bodyPr>
          <a:lstStyle/>
          <a:p>
            <a:r>
              <a:rPr lang="ja-JP" altLang="ja-JP" dirty="0"/>
              <a:t>４　事業の優位性及び独創性</a:t>
            </a:r>
          </a:p>
        </p:txBody>
      </p:sp>
      <p:sp>
        <p:nvSpPr>
          <p:cNvPr id="8" name="テキスト ボックス 7"/>
          <p:cNvSpPr txBox="1"/>
          <p:nvPr/>
        </p:nvSpPr>
        <p:spPr>
          <a:xfrm>
            <a:off x="297365" y="1042666"/>
            <a:ext cx="9344722" cy="307777"/>
          </a:xfrm>
          <a:prstGeom prst="rect">
            <a:avLst/>
          </a:prstGeom>
          <a:noFill/>
          <a:ln w="38100">
            <a:noFill/>
          </a:ln>
        </p:spPr>
        <p:txBody>
          <a:bodyPr wrap="square" rtlCol="0">
            <a:spAutoFit/>
          </a:bodyPr>
          <a:lstStyle/>
          <a:p>
            <a:r>
              <a:rPr lang="en-US" altLang="ja-JP" sz="1400" dirty="0">
                <a:solidFill>
                  <a:schemeClr val="bg1">
                    <a:lumMod val="65000"/>
                  </a:schemeClr>
                </a:solidFill>
              </a:rPr>
              <a:t>※</a:t>
            </a:r>
            <a:r>
              <a:rPr lang="ja-JP" altLang="en-US" sz="1400" dirty="0">
                <a:solidFill>
                  <a:schemeClr val="bg1">
                    <a:lumMod val="65000"/>
                  </a:schemeClr>
                </a:solidFill>
              </a:rPr>
              <a:t>本事業で実証するビジネスモデル等が、どのような点で新しい視点に基づく独創的なものか記載してください。</a:t>
            </a:r>
            <a:endParaRPr lang="en-US" altLang="ja-JP" sz="1400" dirty="0">
              <a:solidFill>
                <a:schemeClr val="bg1">
                  <a:lumMod val="65000"/>
                </a:schemeClr>
              </a:solidFill>
            </a:endParaRPr>
          </a:p>
        </p:txBody>
      </p:sp>
      <p:sp>
        <p:nvSpPr>
          <p:cNvPr id="6" name="正方形/長方形 5"/>
          <p:cNvSpPr/>
          <p:nvPr/>
        </p:nvSpPr>
        <p:spPr>
          <a:xfrm>
            <a:off x="8507506" y="0"/>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優位性・独創性 </a:t>
            </a:r>
            <a:endParaRPr lang="en-US" altLang="ja-JP" sz="1000" b="1" dirty="0">
              <a:solidFill>
                <a:schemeClr val="bg1"/>
              </a:solidFill>
            </a:endParaRPr>
          </a:p>
          <a:p>
            <a:pPr algn="ctr"/>
            <a:r>
              <a:rPr lang="ja-JP" altLang="en-US" sz="1000" b="1" dirty="0">
                <a:solidFill>
                  <a:schemeClr val="bg1"/>
                </a:solidFill>
              </a:rPr>
              <a:t>②独創性</a:t>
            </a:r>
            <a:endParaRPr kumimoji="1" lang="ja-JP" altLang="en-US" sz="1000" b="1" dirty="0">
              <a:solidFill>
                <a:schemeClr val="bg1"/>
              </a:solidFill>
            </a:endParaRPr>
          </a:p>
        </p:txBody>
      </p:sp>
      <p:sp>
        <p:nvSpPr>
          <p:cNvPr id="7" name="正方形/長方形 6"/>
          <p:cNvSpPr/>
          <p:nvPr/>
        </p:nvSpPr>
        <p:spPr>
          <a:xfrm>
            <a:off x="275063" y="969480"/>
            <a:ext cx="9367024" cy="551351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213B0F76-7E8A-450C-9BF4-7FE9E457CDC0}"/>
              </a:ext>
            </a:extLst>
          </p:cNvPr>
          <p:cNvSpPr/>
          <p:nvPr/>
        </p:nvSpPr>
        <p:spPr>
          <a:xfrm>
            <a:off x="598493" y="569370"/>
            <a:ext cx="8706069" cy="400110"/>
          </a:xfrm>
          <a:prstGeom prst="rect">
            <a:avLst/>
          </a:prstGeom>
        </p:spPr>
        <p:txBody>
          <a:bodyPr wrap="square">
            <a:spAutoFit/>
          </a:bodyPr>
          <a:lstStyle/>
          <a:p>
            <a:pPr lvl="0"/>
            <a:r>
              <a:rPr lang="ja-JP" altLang="en-US" sz="2000" b="1" dirty="0">
                <a:solidFill>
                  <a:srgbClr val="000000"/>
                </a:solidFill>
              </a:rPr>
              <a:t>（２）独創性</a:t>
            </a:r>
          </a:p>
        </p:txBody>
      </p:sp>
    </p:spTree>
    <p:extLst>
      <p:ext uri="{BB962C8B-B14F-4D97-AF65-F5344CB8AC3E}">
        <p14:creationId xmlns:p14="http://schemas.microsoft.com/office/powerpoint/2010/main" val="2175180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ja-JP" dirty="0"/>
              <a:t>５　行政施策</a:t>
            </a:r>
            <a:r>
              <a:rPr lang="ja-JP" altLang="en-US" dirty="0"/>
              <a:t>等</a:t>
            </a:r>
            <a:r>
              <a:rPr lang="ja-JP" altLang="ja-JP" dirty="0"/>
              <a:t>との関連性</a:t>
            </a:r>
          </a:p>
        </p:txBody>
      </p:sp>
      <p:sp>
        <p:nvSpPr>
          <p:cNvPr id="8" name="テキスト ボックス 7"/>
          <p:cNvSpPr txBox="1"/>
          <p:nvPr/>
        </p:nvSpPr>
        <p:spPr>
          <a:xfrm>
            <a:off x="268015" y="775563"/>
            <a:ext cx="9367025" cy="738664"/>
          </a:xfrm>
          <a:prstGeom prst="rect">
            <a:avLst/>
          </a:prstGeom>
          <a:noFill/>
          <a:ln w="38100">
            <a:noFill/>
          </a:ln>
        </p:spPr>
        <p:txBody>
          <a:bodyPr wrap="square" rtlCol="0">
            <a:spAutoFit/>
          </a:bodyPr>
          <a:lstStyle/>
          <a:p>
            <a:pPr marL="285750" indent="-285750">
              <a:buFont typeface="游ゴシック" panose="020B0400000000000000" pitchFamily="50" charset="-128"/>
              <a:buChar char="※"/>
            </a:pPr>
            <a:r>
              <a:rPr lang="ja-JP" altLang="en-US" sz="1400" dirty="0">
                <a:solidFill>
                  <a:schemeClr val="bg1">
                    <a:lumMod val="65000"/>
                  </a:schemeClr>
                </a:solidFill>
              </a:rPr>
              <a:t>みどりの食料システム戦略への寄与、農林水産物・食品産業の輸出促進に資する取組であること、スタートアップによる取組であるか、フードテック官民協議会等が主催するビジネスコンテストの受賞実績等の内容を具体的に記載してください。 </a:t>
            </a:r>
          </a:p>
        </p:txBody>
      </p:sp>
      <p:sp>
        <p:nvSpPr>
          <p:cNvPr id="6" name="正方形/長方形 5"/>
          <p:cNvSpPr/>
          <p:nvPr/>
        </p:nvSpPr>
        <p:spPr>
          <a:xfrm>
            <a:off x="8507506" y="-813"/>
            <a:ext cx="1398494" cy="571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00" b="1" dirty="0">
                <a:solidFill>
                  <a:schemeClr val="bg1"/>
                </a:solidFill>
              </a:rPr>
              <a:t>審査基準</a:t>
            </a:r>
            <a:r>
              <a:rPr kumimoji="1" lang="ja-JP" altLang="en-US" sz="1000" b="1" dirty="0">
                <a:solidFill>
                  <a:schemeClr val="bg1"/>
                </a:solidFill>
              </a:rPr>
              <a:t>該当項目</a:t>
            </a:r>
            <a:endParaRPr kumimoji="1" lang="en-US" altLang="ja-JP" sz="1000" b="1" dirty="0">
              <a:solidFill>
                <a:schemeClr val="bg1"/>
              </a:solidFill>
            </a:endParaRPr>
          </a:p>
          <a:p>
            <a:pPr algn="ctr"/>
            <a:r>
              <a:rPr lang="ja-JP" altLang="en-US" sz="1000" b="1" dirty="0">
                <a:solidFill>
                  <a:schemeClr val="bg1"/>
                </a:solidFill>
              </a:rPr>
              <a:t>その他</a:t>
            </a:r>
            <a:endParaRPr kumimoji="1" lang="ja-JP" altLang="en-US" sz="1000" b="1" dirty="0">
              <a:solidFill>
                <a:schemeClr val="bg1"/>
              </a:solidFill>
            </a:endParaRPr>
          </a:p>
        </p:txBody>
      </p:sp>
      <p:sp>
        <p:nvSpPr>
          <p:cNvPr id="5" name="正方形/長方形 4"/>
          <p:cNvSpPr/>
          <p:nvPr/>
        </p:nvSpPr>
        <p:spPr>
          <a:xfrm>
            <a:off x="275063" y="722903"/>
            <a:ext cx="9367024" cy="585009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8881658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TotalTime>
  <Words>940</Words>
  <Application>Microsoft Office PowerPoint</Application>
  <PresentationFormat>A4 210 x 297 mm</PresentationFormat>
  <Paragraphs>82</Paragraphs>
  <Slides>14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HGPGothicE</vt:lpstr>
      <vt:lpstr>Meiryo UI</vt:lpstr>
      <vt:lpstr>游ゴシック</vt:lpstr>
      <vt:lpstr>Arial</vt:lpstr>
      <vt:lpstr>Office テーマ</vt:lpstr>
      <vt:lpstr>別紙様式１－３　事業実施計画書（取組内容に関する事項）</vt:lpstr>
      <vt:lpstr>本書式の使い方について</vt:lpstr>
      <vt:lpstr>１　事業概要</vt:lpstr>
      <vt:lpstr>２　事業計画</vt:lpstr>
      <vt:lpstr>２　事業計画</vt:lpstr>
      <vt:lpstr>２　事業計画</vt:lpstr>
      <vt:lpstr>２　事業計画</vt:lpstr>
      <vt:lpstr>２　事業計画</vt:lpstr>
      <vt:lpstr>３　効果・波及性</vt:lpstr>
      <vt:lpstr>３　効果・波及性</vt:lpstr>
      <vt:lpstr>３　効果・波及性</vt:lpstr>
      <vt:lpstr>４　事業の優位性及び独創性</vt:lpstr>
      <vt:lpstr>４　事業の優位性及び独創性</vt:lpstr>
      <vt:lpstr>５　行政施策等との関連性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別紙様式１－３　事業実施計画書（取り組み内容に関する事項）</dc:title>
  <dc:creator>犬飼 肇/パソナグループ</dc:creator>
  <cp:lastModifiedBy>小山 徹子/パソナ農援隊</cp:lastModifiedBy>
  <cp:revision>16</cp:revision>
  <dcterms:created xsi:type="dcterms:W3CDTF">2023-03-28T02:26:15Z</dcterms:created>
  <dcterms:modified xsi:type="dcterms:W3CDTF">2023-06-25T03:27:30Z</dcterms:modified>
</cp:coreProperties>
</file>