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906000" cy="6858000" type="A4"/>
  <p:notesSz cx="6735763" cy="9866313"/>
  <p:defaultTextStyle>
    <a:defPPr>
      <a:defRPr lang="ja-JP"/>
    </a:defPPr>
    <a:lvl1pPr marL="0" algn="l" defTabSz="1072866" rtl="0" eaLnBrk="1" latinLnBrk="0" hangingPunct="1">
      <a:defRPr kumimoji="1" sz="2100" kern="1200">
        <a:solidFill>
          <a:schemeClr val="tx1"/>
        </a:solidFill>
        <a:latin typeface="+mn-lt"/>
        <a:ea typeface="+mn-ea"/>
        <a:cs typeface="+mn-cs"/>
      </a:defRPr>
    </a:lvl1pPr>
    <a:lvl2pPr marL="536433" algn="l" defTabSz="1072866" rtl="0" eaLnBrk="1" latinLnBrk="0" hangingPunct="1">
      <a:defRPr kumimoji="1" sz="2100" kern="1200">
        <a:solidFill>
          <a:schemeClr val="tx1"/>
        </a:solidFill>
        <a:latin typeface="+mn-lt"/>
        <a:ea typeface="+mn-ea"/>
        <a:cs typeface="+mn-cs"/>
      </a:defRPr>
    </a:lvl2pPr>
    <a:lvl3pPr marL="1072866" algn="l" defTabSz="1072866" rtl="0" eaLnBrk="1" latinLnBrk="0" hangingPunct="1">
      <a:defRPr kumimoji="1" sz="2100" kern="1200">
        <a:solidFill>
          <a:schemeClr val="tx1"/>
        </a:solidFill>
        <a:latin typeface="+mn-lt"/>
        <a:ea typeface="+mn-ea"/>
        <a:cs typeface="+mn-cs"/>
      </a:defRPr>
    </a:lvl3pPr>
    <a:lvl4pPr marL="1609298" algn="l" defTabSz="1072866" rtl="0" eaLnBrk="1" latinLnBrk="0" hangingPunct="1">
      <a:defRPr kumimoji="1" sz="2100" kern="1200">
        <a:solidFill>
          <a:schemeClr val="tx1"/>
        </a:solidFill>
        <a:latin typeface="+mn-lt"/>
        <a:ea typeface="+mn-ea"/>
        <a:cs typeface="+mn-cs"/>
      </a:defRPr>
    </a:lvl4pPr>
    <a:lvl5pPr marL="2145731" algn="l" defTabSz="1072866" rtl="0" eaLnBrk="1" latinLnBrk="0" hangingPunct="1">
      <a:defRPr kumimoji="1" sz="2100" kern="1200">
        <a:solidFill>
          <a:schemeClr val="tx1"/>
        </a:solidFill>
        <a:latin typeface="+mn-lt"/>
        <a:ea typeface="+mn-ea"/>
        <a:cs typeface="+mn-cs"/>
      </a:defRPr>
    </a:lvl5pPr>
    <a:lvl6pPr marL="2682164" algn="l" defTabSz="1072866" rtl="0" eaLnBrk="1" latinLnBrk="0" hangingPunct="1">
      <a:defRPr kumimoji="1" sz="2100" kern="1200">
        <a:solidFill>
          <a:schemeClr val="tx1"/>
        </a:solidFill>
        <a:latin typeface="+mn-lt"/>
        <a:ea typeface="+mn-ea"/>
        <a:cs typeface="+mn-cs"/>
      </a:defRPr>
    </a:lvl6pPr>
    <a:lvl7pPr marL="3218597" algn="l" defTabSz="1072866" rtl="0" eaLnBrk="1" latinLnBrk="0" hangingPunct="1">
      <a:defRPr kumimoji="1" sz="2100" kern="1200">
        <a:solidFill>
          <a:schemeClr val="tx1"/>
        </a:solidFill>
        <a:latin typeface="+mn-lt"/>
        <a:ea typeface="+mn-ea"/>
        <a:cs typeface="+mn-cs"/>
      </a:defRPr>
    </a:lvl7pPr>
    <a:lvl8pPr marL="3755029" algn="l" defTabSz="1072866" rtl="0" eaLnBrk="1" latinLnBrk="0" hangingPunct="1">
      <a:defRPr kumimoji="1" sz="2100" kern="1200">
        <a:solidFill>
          <a:schemeClr val="tx1"/>
        </a:solidFill>
        <a:latin typeface="+mn-lt"/>
        <a:ea typeface="+mn-ea"/>
        <a:cs typeface="+mn-cs"/>
      </a:defRPr>
    </a:lvl8pPr>
    <a:lvl9pPr marL="4291462" algn="l" defTabSz="107286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972" y="-6"/>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536433" indent="0" algn="ctr">
              <a:buNone/>
              <a:defRPr>
                <a:solidFill>
                  <a:schemeClr val="tx1">
                    <a:tint val="75000"/>
                  </a:schemeClr>
                </a:solidFill>
              </a:defRPr>
            </a:lvl2pPr>
            <a:lvl3pPr marL="1072866" indent="0" algn="ctr">
              <a:buNone/>
              <a:defRPr>
                <a:solidFill>
                  <a:schemeClr val="tx1">
                    <a:tint val="75000"/>
                  </a:schemeClr>
                </a:solidFill>
              </a:defRPr>
            </a:lvl3pPr>
            <a:lvl4pPr marL="1609298" indent="0" algn="ctr">
              <a:buNone/>
              <a:defRPr>
                <a:solidFill>
                  <a:schemeClr val="tx1">
                    <a:tint val="75000"/>
                  </a:schemeClr>
                </a:solidFill>
              </a:defRPr>
            </a:lvl4pPr>
            <a:lvl5pPr marL="2145731" indent="0" algn="ctr">
              <a:buNone/>
              <a:defRPr>
                <a:solidFill>
                  <a:schemeClr val="tx1">
                    <a:tint val="75000"/>
                  </a:schemeClr>
                </a:solidFill>
              </a:defRPr>
            </a:lvl5pPr>
            <a:lvl6pPr marL="2682164" indent="0" algn="ctr">
              <a:buNone/>
              <a:defRPr>
                <a:solidFill>
                  <a:schemeClr val="tx1">
                    <a:tint val="75000"/>
                  </a:schemeClr>
                </a:solidFill>
              </a:defRPr>
            </a:lvl6pPr>
            <a:lvl7pPr marL="3218597" indent="0" algn="ctr">
              <a:buNone/>
              <a:defRPr>
                <a:solidFill>
                  <a:schemeClr val="tx1">
                    <a:tint val="75000"/>
                  </a:schemeClr>
                </a:solidFill>
              </a:defRPr>
            </a:lvl7pPr>
            <a:lvl8pPr marL="3755029" indent="0" algn="ctr">
              <a:buNone/>
              <a:defRPr>
                <a:solidFill>
                  <a:schemeClr val="tx1">
                    <a:tint val="75000"/>
                  </a:schemeClr>
                </a:solidFill>
              </a:defRPr>
            </a:lvl8pPr>
            <a:lvl9pPr marL="4291462"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7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300">
                <a:solidFill>
                  <a:schemeClr val="tx1">
                    <a:tint val="75000"/>
                  </a:schemeClr>
                </a:solidFill>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95300" y="1600201"/>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035550" y="1600201"/>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95300" y="1535113"/>
            <a:ext cx="437687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032112" y="1535113"/>
            <a:ext cx="437859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5032112" y="2174875"/>
            <a:ext cx="437859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49"/>
            <a:ext cx="3259006" cy="1162051"/>
          </a:xfrm>
        </p:spPr>
        <p:txBody>
          <a:bodyPr anchor="b"/>
          <a:lstStyle>
            <a:lvl1pPr algn="l">
              <a:defRPr sz="2300" b="1"/>
            </a:lvl1pPr>
          </a:lstStyle>
          <a:p>
            <a:r>
              <a:rPr kumimoji="1" lang="ja-JP" altLang="en-US"/>
              <a:t>マスタ タイトルの書式設定</a:t>
            </a:r>
          </a:p>
        </p:txBody>
      </p:sp>
      <p:sp>
        <p:nvSpPr>
          <p:cNvPr id="3" name="コンテンツ プレースホルダ 2"/>
          <p:cNvSpPr>
            <a:spLocks noGrp="1"/>
          </p:cNvSpPr>
          <p:nvPr>
            <p:ph idx="1"/>
          </p:nvPr>
        </p:nvSpPr>
        <p:spPr>
          <a:xfrm>
            <a:off x="3872971" y="273052"/>
            <a:ext cx="5537729" cy="5853113"/>
          </a:xfrm>
        </p:spPr>
        <p:txBody>
          <a:bodyPr/>
          <a:lstStyle>
            <a:lvl1pPr>
              <a:defRPr sz="38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95302" y="1435102"/>
            <a:ext cx="3259006" cy="46910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9"/>
          </a:xfrm>
        </p:spPr>
        <p:txBody>
          <a:bodyPr anchor="b"/>
          <a:lstStyle>
            <a:lvl1pPr algn="l">
              <a:defRPr sz="2300" b="1"/>
            </a:lvl1pPr>
          </a:lstStyle>
          <a:p>
            <a:r>
              <a:rPr kumimoji="1"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800"/>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endParaRPr kumimoji="1" lang="ja-JP" altLang="en-US"/>
          </a:p>
        </p:txBody>
      </p:sp>
      <p:sp>
        <p:nvSpPr>
          <p:cNvPr id="4" name="テキスト プレースホルダ 3"/>
          <p:cNvSpPr>
            <a:spLocks noGrp="1"/>
          </p:cNvSpPr>
          <p:nvPr>
            <p:ph type="body" sz="half" idx="2"/>
          </p:nvPr>
        </p:nvSpPr>
        <p:spPr>
          <a:xfrm>
            <a:off x="1941645" y="5367338"/>
            <a:ext cx="5943600" cy="8048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95300" y="274639"/>
            <a:ext cx="652145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2023/2/3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9"/>
            <a:ext cx="8915400" cy="1143000"/>
          </a:xfrm>
          <a:prstGeom prst="rect">
            <a:avLst/>
          </a:prstGeom>
        </p:spPr>
        <p:txBody>
          <a:bodyPr vert="horz" lIns="107287" tIns="53643" rIns="107287" bIns="53643"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95300" y="1600201"/>
            <a:ext cx="8915400" cy="4525963"/>
          </a:xfrm>
          <a:prstGeom prst="rect">
            <a:avLst/>
          </a:prstGeom>
        </p:spPr>
        <p:txBody>
          <a:bodyPr vert="horz" lIns="107287" tIns="53643" rIns="107287" bIns="53643"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95300" y="6356351"/>
            <a:ext cx="2311400" cy="365125"/>
          </a:xfrm>
          <a:prstGeom prst="rect">
            <a:avLst/>
          </a:prstGeom>
        </p:spPr>
        <p:txBody>
          <a:bodyPr vert="horz" lIns="107287" tIns="53643" rIns="107287" bIns="53643" rtlCol="0" anchor="ctr"/>
          <a:lstStyle>
            <a:lvl1pPr algn="l">
              <a:defRPr sz="1400">
                <a:solidFill>
                  <a:schemeClr val="tx1">
                    <a:tint val="75000"/>
                  </a:schemeClr>
                </a:solidFill>
              </a:defRPr>
            </a:lvl1pPr>
          </a:lstStyle>
          <a:p>
            <a:fld id="{E90ED720-0104-4369-84BC-D37694168613}" type="datetimeFigureOut">
              <a:rPr kumimoji="1" lang="ja-JP" altLang="en-US" smtClean="0"/>
              <a:pPr/>
              <a:t>2023/2/3</a:t>
            </a:fld>
            <a:endParaRPr kumimoji="1" lang="ja-JP" altLang="en-US"/>
          </a:p>
        </p:txBody>
      </p:sp>
      <p:sp>
        <p:nvSpPr>
          <p:cNvPr id="5" name="フッター プレースホルダ 4"/>
          <p:cNvSpPr>
            <a:spLocks noGrp="1"/>
          </p:cNvSpPr>
          <p:nvPr>
            <p:ph type="ftr" sz="quarter" idx="3"/>
          </p:nvPr>
        </p:nvSpPr>
        <p:spPr>
          <a:xfrm>
            <a:off x="3384550" y="6356351"/>
            <a:ext cx="3136900" cy="365125"/>
          </a:xfrm>
          <a:prstGeom prst="rect">
            <a:avLst/>
          </a:prstGeom>
        </p:spPr>
        <p:txBody>
          <a:bodyPr vert="horz" lIns="107287" tIns="53643" rIns="107287" bIns="5364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7099300" y="6356351"/>
            <a:ext cx="2311400" cy="365125"/>
          </a:xfrm>
          <a:prstGeom prst="rect">
            <a:avLst/>
          </a:prstGeom>
        </p:spPr>
        <p:txBody>
          <a:bodyPr vert="horz" lIns="107287" tIns="53643" rIns="107287" bIns="53643" rtlCol="0" anchor="ctr"/>
          <a:lstStyle>
            <a:lvl1pPr algn="r">
              <a:defRPr sz="14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72866" rtl="0" eaLnBrk="1" latinLnBrk="0" hangingPunct="1">
        <a:spcBef>
          <a:spcPct val="0"/>
        </a:spcBef>
        <a:buNone/>
        <a:defRPr kumimoji="1" sz="5200" kern="1200">
          <a:solidFill>
            <a:schemeClr val="tx1"/>
          </a:solidFill>
          <a:latin typeface="+mj-lt"/>
          <a:ea typeface="+mj-ea"/>
          <a:cs typeface="+mj-cs"/>
        </a:defRPr>
      </a:lvl1pPr>
    </p:titleStyle>
    <p:bodyStyle>
      <a:lvl1pPr marL="402325" indent="-402325" algn="l" defTabSz="1072866" rtl="0" eaLnBrk="1" latinLnBrk="0" hangingPunct="1">
        <a:spcBef>
          <a:spcPct val="20000"/>
        </a:spcBef>
        <a:buFont typeface="Arial" pitchFamily="34" charset="0"/>
        <a:buChar char="•"/>
        <a:defRPr kumimoji="1" sz="3800" kern="1200">
          <a:solidFill>
            <a:schemeClr val="tx1"/>
          </a:solidFill>
          <a:latin typeface="+mn-lt"/>
          <a:ea typeface="+mn-ea"/>
          <a:cs typeface="+mn-cs"/>
        </a:defRPr>
      </a:lvl1pPr>
      <a:lvl2pPr marL="871703" indent="-335270" algn="l" defTabSz="1072866" rtl="0" eaLnBrk="1" latinLnBrk="0" hangingPunct="1">
        <a:spcBef>
          <a:spcPct val="20000"/>
        </a:spcBef>
        <a:buFont typeface="Arial" pitchFamily="34" charset="0"/>
        <a:buChar char="–"/>
        <a:defRPr kumimoji="1" sz="3300" kern="1200">
          <a:solidFill>
            <a:schemeClr val="tx1"/>
          </a:solidFill>
          <a:latin typeface="+mn-lt"/>
          <a:ea typeface="+mn-ea"/>
          <a:cs typeface="+mn-cs"/>
        </a:defRPr>
      </a:lvl2pPr>
      <a:lvl3pPr marL="1341082" indent="-268216" algn="l" defTabSz="1072866" rtl="0" eaLnBrk="1" latinLnBrk="0" hangingPunct="1">
        <a:spcBef>
          <a:spcPct val="20000"/>
        </a:spcBef>
        <a:buFont typeface="Arial" pitchFamily="34" charset="0"/>
        <a:buChar char="•"/>
        <a:defRPr kumimoji="1" sz="2800" kern="1200">
          <a:solidFill>
            <a:schemeClr val="tx1"/>
          </a:solidFill>
          <a:latin typeface="+mn-lt"/>
          <a:ea typeface="+mn-ea"/>
          <a:cs typeface="+mn-cs"/>
        </a:defRPr>
      </a:lvl3pPr>
      <a:lvl4pPr marL="1877515"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4pPr>
      <a:lvl5pPr marL="2413947"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5pPr>
      <a:lvl6pPr marL="2950380"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itchFamily="34" charset="0"/>
        <a:buChar char="•"/>
        <a:defRPr kumimoji="1" sz="2300" kern="1200">
          <a:solidFill>
            <a:schemeClr val="tx1"/>
          </a:solidFill>
          <a:latin typeface="+mn-lt"/>
          <a:ea typeface="+mn-ea"/>
          <a:cs typeface="+mn-cs"/>
        </a:defRPr>
      </a:lvl9pPr>
    </p:bodyStyle>
    <p:otherStyle>
      <a:defPPr>
        <a:defRPr lang="ja-JP"/>
      </a:defPPr>
      <a:lvl1pPr marL="0" algn="l" defTabSz="1072866" rtl="0" eaLnBrk="1" latinLnBrk="0" hangingPunct="1">
        <a:defRPr kumimoji="1" sz="2100" kern="1200">
          <a:solidFill>
            <a:schemeClr val="tx1"/>
          </a:solidFill>
          <a:latin typeface="+mn-lt"/>
          <a:ea typeface="+mn-ea"/>
          <a:cs typeface="+mn-cs"/>
        </a:defRPr>
      </a:lvl1pPr>
      <a:lvl2pPr marL="536433" algn="l" defTabSz="1072866" rtl="0" eaLnBrk="1" latinLnBrk="0" hangingPunct="1">
        <a:defRPr kumimoji="1" sz="2100" kern="1200">
          <a:solidFill>
            <a:schemeClr val="tx1"/>
          </a:solidFill>
          <a:latin typeface="+mn-lt"/>
          <a:ea typeface="+mn-ea"/>
          <a:cs typeface="+mn-cs"/>
        </a:defRPr>
      </a:lvl2pPr>
      <a:lvl3pPr marL="1072866" algn="l" defTabSz="1072866" rtl="0" eaLnBrk="1" latinLnBrk="0" hangingPunct="1">
        <a:defRPr kumimoji="1" sz="2100" kern="1200">
          <a:solidFill>
            <a:schemeClr val="tx1"/>
          </a:solidFill>
          <a:latin typeface="+mn-lt"/>
          <a:ea typeface="+mn-ea"/>
          <a:cs typeface="+mn-cs"/>
        </a:defRPr>
      </a:lvl3pPr>
      <a:lvl4pPr marL="1609298" algn="l" defTabSz="1072866" rtl="0" eaLnBrk="1" latinLnBrk="0" hangingPunct="1">
        <a:defRPr kumimoji="1" sz="2100" kern="1200">
          <a:solidFill>
            <a:schemeClr val="tx1"/>
          </a:solidFill>
          <a:latin typeface="+mn-lt"/>
          <a:ea typeface="+mn-ea"/>
          <a:cs typeface="+mn-cs"/>
        </a:defRPr>
      </a:lvl4pPr>
      <a:lvl5pPr marL="2145731" algn="l" defTabSz="1072866" rtl="0" eaLnBrk="1" latinLnBrk="0" hangingPunct="1">
        <a:defRPr kumimoji="1" sz="2100" kern="1200">
          <a:solidFill>
            <a:schemeClr val="tx1"/>
          </a:solidFill>
          <a:latin typeface="+mn-lt"/>
          <a:ea typeface="+mn-ea"/>
          <a:cs typeface="+mn-cs"/>
        </a:defRPr>
      </a:lvl5pPr>
      <a:lvl6pPr marL="2682164" algn="l" defTabSz="1072866" rtl="0" eaLnBrk="1" latinLnBrk="0" hangingPunct="1">
        <a:defRPr kumimoji="1" sz="2100" kern="1200">
          <a:solidFill>
            <a:schemeClr val="tx1"/>
          </a:solidFill>
          <a:latin typeface="+mn-lt"/>
          <a:ea typeface="+mn-ea"/>
          <a:cs typeface="+mn-cs"/>
        </a:defRPr>
      </a:lvl6pPr>
      <a:lvl7pPr marL="3218597" algn="l" defTabSz="1072866" rtl="0" eaLnBrk="1" latinLnBrk="0" hangingPunct="1">
        <a:defRPr kumimoji="1" sz="2100" kern="1200">
          <a:solidFill>
            <a:schemeClr val="tx1"/>
          </a:solidFill>
          <a:latin typeface="+mn-lt"/>
          <a:ea typeface="+mn-ea"/>
          <a:cs typeface="+mn-cs"/>
        </a:defRPr>
      </a:lvl7pPr>
      <a:lvl8pPr marL="3755029" algn="l" defTabSz="1072866" rtl="0" eaLnBrk="1" latinLnBrk="0" hangingPunct="1">
        <a:defRPr kumimoji="1" sz="2100" kern="1200">
          <a:solidFill>
            <a:schemeClr val="tx1"/>
          </a:solidFill>
          <a:latin typeface="+mn-lt"/>
          <a:ea typeface="+mn-ea"/>
          <a:cs typeface="+mn-cs"/>
        </a:defRPr>
      </a:lvl8pPr>
      <a:lvl9pPr marL="4291462" algn="l" defTabSz="107286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正方形/長方形 59"/>
          <p:cNvSpPr/>
          <p:nvPr/>
        </p:nvSpPr>
        <p:spPr>
          <a:xfrm>
            <a:off x="0" y="-27384"/>
            <a:ext cx="4953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ct val="0"/>
              </a:spcBef>
              <a:defRPr/>
            </a:pPr>
            <a:endParaRPr lang="ja-JP" altLang="en-US" sz="1400" dirty="0">
              <a:solidFill>
                <a:schemeClr val="bg1"/>
              </a:solidFill>
            </a:endParaRPr>
          </a:p>
        </p:txBody>
      </p:sp>
      <p:sp>
        <p:nvSpPr>
          <p:cNvPr id="32" name="Rectangle 2"/>
          <p:cNvSpPr>
            <a:spLocks noChangeArrowheads="1"/>
          </p:cNvSpPr>
          <p:nvPr/>
        </p:nvSpPr>
        <p:spPr bwMode="auto">
          <a:xfrm>
            <a:off x="5035550" y="109538"/>
            <a:ext cx="4776788" cy="4720381"/>
          </a:xfrm>
          <a:prstGeom prst="rect">
            <a:avLst/>
          </a:prstGeom>
          <a:solidFill>
            <a:srgbClr val="FFFFCC"/>
          </a:solidFill>
          <a:ln w="9525">
            <a:solidFill>
              <a:srgbClr val="5F5F5F"/>
            </a:solidFill>
            <a:miter lim="800000"/>
            <a:headEnd/>
            <a:tailEnd/>
          </a:ln>
        </p:spPr>
        <p:txBody>
          <a:bodyPr lIns="54000" rIns="54000" anchor="t"/>
          <a:lstStyle/>
          <a:p>
            <a:pPr>
              <a:spcAft>
                <a:spcPct val="25000"/>
              </a:spcAft>
            </a:pPr>
            <a:endParaRPr lang="en-US" altLang="ja-JP" sz="600" dirty="0"/>
          </a:p>
          <a:p>
            <a:pPr>
              <a:spcAft>
                <a:spcPct val="25000"/>
              </a:spcAft>
            </a:pPr>
            <a:r>
              <a:rPr lang="en-US" altLang="ja-JP" sz="1200" dirty="0"/>
              <a:t>※</a:t>
            </a:r>
            <a:r>
              <a:rPr lang="ja-JP" altLang="en-US" sz="1200" dirty="0"/>
              <a:t>本事業において実証に用いる補助対象船舶の一般配置図及び搭載する主要な革新技術について載せること。</a:t>
            </a:r>
            <a:endParaRPr lang="en-US" altLang="ja-JP" sz="12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1400" dirty="0"/>
          </a:p>
          <a:p>
            <a:pPr>
              <a:spcAft>
                <a:spcPct val="25000"/>
              </a:spcAft>
            </a:pPr>
            <a:endParaRPr lang="en-US" altLang="ja-JP" sz="600" dirty="0"/>
          </a:p>
          <a:p>
            <a:pPr>
              <a:spcAft>
                <a:spcPct val="25000"/>
              </a:spcAft>
            </a:pPr>
            <a:r>
              <a:rPr lang="ja-JP" altLang="en-US" sz="1200" dirty="0"/>
              <a:t>　・・・・・・・・・・・・・・・・・・・・・・・・・・・・・・・・・・・・・・・・・・・・・・・・・・・・・・・・・・・・・・・・・・・・・</a:t>
            </a:r>
            <a:endParaRPr lang="en-US" altLang="ja-JP" sz="1200" dirty="0"/>
          </a:p>
          <a:p>
            <a:pPr>
              <a:spcAft>
                <a:spcPct val="25000"/>
              </a:spcAft>
            </a:pPr>
            <a:endParaRPr lang="en-US" altLang="ja-JP" sz="1400" dirty="0"/>
          </a:p>
          <a:p>
            <a:pPr>
              <a:spcAft>
                <a:spcPct val="25000"/>
              </a:spcAft>
            </a:pPr>
            <a:r>
              <a:rPr lang="en-US" altLang="ja-JP" sz="1100" dirty="0"/>
              <a:t>※</a:t>
            </a:r>
            <a:r>
              <a:rPr lang="ja-JP" altLang="en-US" sz="1100" dirty="0"/>
              <a:t>革新的技術毎のエネルギー削減率に関する表を記載すること。</a:t>
            </a:r>
            <a:endParaRPr lang="en-US" altLang="ja-JP" sz="1200" dirty="0"/>
          </a:p>
        </p:txBody>
      </p:sp>
      <p:sp>
        <p:nvSpPr>
          <p:cNvPr id="33" name="Rectangle 4"/>
          <p:cNvSpPr>
            <a:spLocks noChangeArrowheads="1"/>
          </p:cNvSpPr>
          <p:nvPr/>
        </p:nvSpPr>
        <p:spPr bwMode="auto">
          <a:xfrm>
            <a:off x="3038947" y="837158"/>
            <a:ext cx="1838325" cy="647626"/>
          </a:xfrm>
          <a:prstGeom prst="rect">
            <a:avLst/>
          </a:prstGeom>
          <a:solidFill>
            <a:srgbClr val="FFFFCC"/>
          </a:solidFill>
          <a:ln w="9525">
            <a:solidFill>
              <a:srgbClr val="5F5F5F"/>
            </a:solidFill>
            <a:miter lim="800000"/>
            <a:headEnd/>
            <a:tailEnd/>
          </a:ln>
        </p:spPr>
        <p:txBody>
          <a:bodyPr lIns="54000" rIns="54000" anchor="b"/>
          <a:lstStyle/>
          <a:p>
            <a:pPr algn="ctr">
              <a:spcAft>
                <a:spcPct val="25000"/>
              </a:spcAft>
            </a:pPr>
            <a:r>
              <a:rPr lang="ja-JP" altLang="en-US" sz="1200" dirty="0"/>
              <a:t>革新的　○％</a:t>
            </a:r>
            <a:endParaRPr lang="en-US" altLang="ja-JP" sz="1200" dirty="0"/>
          </a:p>
          <a:p>
            <a:pPr algn="ctr">
              <a:spcAft>
                <a:spcPct val="25000"/>
              </a:spcAft>
            </a:pPr>
            <a:r>
              <a:rPr lang="ja-JP" altLang="en-US" sz="1200" dirty="0"/>
              <a:t>（全体　○</a:t>
            </a:r>
            <a:r>
              <a:rPr lang="en-US" altLang="en-US" sz="1200" dirty="0"/>
              <a:t>％</a:t>
            </a:r>
            <a:r>
              <a:rPr lang="ja-JP" altLang="en-US" sz="1200" dirty="0"/>
              <a:t>）</a:t>
            </a:r>
          </a:p>
        </p:txBody>
      </p:sp>
      <p:graphicFrame>
        <p:nvGraphicFramePr>
          <p:cNvPr id="35" name="Group 6"/>
          <p:cNvGraphicFramePr>
            <a:graphicFrameLocks noGrp="1"/>
          </p:cNvGraphicFramePr>
          <p:nvPr>
            <p:extLst>
              <p:ext uri="{D42A27DB-BD31-4B8C-83A1-F6EECF244321}">
                <p14:modId xmlns:p14="http://schemas.microsoft.com/office/powerpoint/2010/main" val="1029594531"/>
              </p:ext>
            </p:extLst>
          </p:nvPr>
        </p:nvGraphicFramePr>
        <p:xfrm>
          <a:off x="100013" y="809624"/>
          <a:ext cx="2836763" cy="675159"/>
        </p:xfrm>
        <a:graphic>
          <a:graphicData uri="http://schemas.openxmlformats.org/drawingml/2006/table">
            <a:tbl>
              <a:tblPr/>
              <a:tblGrid>
                <a:gridCol w="2836763">
                  <a:extLst>
                    <a:ext uri="{9D8B030D-6E8A-4147-A177-3AD203B41FA5}">
                      <a16:colId xmlns:a16="http://schemas.microsoft.com/office/drawing/2014/main" val="20000"/>
                    </a:ext>
                  </a:extLst>
                </a:gridCol>
              </a:tblGrid>
              <a:tr h="675159">
                <a:tc>
                  <a:txBody>
                    <a:bodyPr/>
                    <a:lstStyle/>
                    <a:p>
                      <a:pPr marL="47625" marR="0" lvl="0" indent="-47625" algn="l" defTabSz="914400" rtl="0" eaLnBrk="1" fontAlgn="base" latinLnBrk="0" hangingPunct="1">
                        <a:lnSpc>
                          <a:spcPct val="100000"/>
                        </a:lnSpc>
                        <a:spcBef>
                          <a:spcPct val="2000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・船種　　　　　　　　　　　・船のサイズ</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p>
                      <a:pPr marL="47625" marR="0" lvl="0" indent="-47625"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・総トン数　　　　　　　　  ・航路</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bl>
          </a:graphicData>
        </a:graphic>
      </p:graphicFrame>
      <p:sp>
        <p:nvSpPr>
          <p:cNvPr id="36" name="AutoShape 16"/>
          <p:cNvSpPr>
            <a:spLocks noChangeArrowheads="1"/>
          </p:cNvSpPr>
          <p:nvPr/>
        </p:nvSpPr>
        <p:spPr bwMode="auto">
          <a:xfrm>
            <a:off x="71438" y="646113"/>
            <a:ext cx="1137146" cy="190599"/>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補助対象船</a:t>
            </a:r>
          </a:p>
        </p:txBody>
      </p:sp>
      <p:sp>
        <p:nvSpPr>
          <p:cNvPr id="39" name="AutoShape 39"/>
          <p:cNvSpPr>
            <a:spLocks noChangeArrowheads="1"/>
          </p:cNvSpPr>
          <p:nvPr/>
        </p:nvSpPr>
        <p:spPr bwMode="auto">
          <a:xfrm>
            <a:off x="3008784" y="692696"/>
            <a:ext cx="1727498" cy="216222"/>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エネルギー消費削減効果</a:t>
            </a:r>
          </a:p>
        </p:txBody>
      </p:sp>
      <p:sp>
        <p:nvSpPr>
          <p:cNvPr id="40" name="AutoShape 41"/>
          <p:cNvSpPr>
            <a:spLocks noChangeArrowheads="1"/>
          </p:cNvSpPr>
          <p:nvPr/>
        </p:nvSpPr>
        <p:spPr bwMode="auto">
          <a:xfrm>
            <a:off x="5000625" y="44450"/>
            <a:ext cx="1223963"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事業の概要</a:t>
            </a:r>
          </a:p>
        </p:txBody>
      </p:sp>
      <p:sp>
        <p:nvSpPr>
          <p:cNvPr id="41" name="Rectangle 42"/>
          <p:cNvSpPr>
            <a:spLocks noChangeArrowheads="1"/>
          </p:cNvSpPr>
          <p:nvPr/>
        </p:nvSpPr>
        <p:spPr bwMode="auto">
          <a:xfrm>
            <a:off x="95250" y="4149725"/>
            <a:ext cx="4776788" cy="1295499"/>
          </a:xfrm>
          <a:prstGeom prst="rect">
            <a:avLst/>
          </a:prstGeom>
          <a:solidFill>
            <a:srgbClr val="FFFFCC"/>
          </a:solidFill>
          <a:ln w="9525">
            <a:solidFill>
              <a:srgbClr val="5F5F5F"/>
            </a:solidFill>
            <a:miter lim="800000"/>
            <a:headEnd/>
            <a:tailEnd/>
          </a:ln>
        </p:spPr>
        <p:txBody>
          <a:bodyPr lIns="54000" rIns="54000" anchor="t"/>
          <a:lstStyle/>
          <a:p>
            <a:pPr marL="133350" indent="-133350"/>
            <a:endParaRPr lang="en-US" altLang="ja-JP" sz="300" dirty="0"/>
          </a:p>
          <a:p>
            <a:pPr marL="133350" indent="-133350"/>
            <a:r>
              <a:rPr lang="ja-JP" altLang="en-US" sz="1200" dirty="0"/>
              <a:t>比較対象船について</a:t>
            </a:r>
            <a:endParaRPr lang="en-US" altLang="ja-JP" sz="1200" dirty="0"/>
          </a:p>
          <a:p>
            <a:pPr marL="133350" indent="-133350"/>
            <a:r>
              <a:rPr lang="ja-JP" altLang="en-US" sz="1050" dirty="0"/>
              <a:t>（比較対象船がいつどこの造船所で建造されたかについても記載すること。）</a:t>
            </a:r>
            <a:endParaRPr lang="en-US" altLang="ja-JP" sz="1050" dirty="0"/>
          </a:p>
        </p:txBody>
      </p:sp>
      <p:sp>
        <p:nvSpPr>
          <p:cNvPr id="43" name="Text Box 44"/>
          <p:cNvSpPr txBox="1">
            <a:spLocks noChangeArrowheads="1"/>
          </p:cNvSpPr>
          <p:nvPr/>
        </p:nvSpPr>
        <p:spPr bwMode="auto">
          <a:xfrm>
            <a:off x="344488" y="-27384"/>
            <a:ext cx="3023585" cy="461665"/>
          </a:xfrm>
          <a:prstGeom prst="rect">
            <a:avLst/>
          </a:prstGeom>
          <a:noFill/>
          <a:ln w="9525">
            <a:noFill/>
            <a:miter lim="800000"/>
            <a:headEnd/>
            <a:tailEnd/>
          </a:ln>
        </p:spPr>
        <p:txBody>
          <a:bodyPr wrap="none">
            <a:spAutoFit/>
          </a:bodyPr>
          <a:lstStyle/>
          <a:p>
            <a:pPr lvl="0">
              <a:spcBef>
                <a:spcPct val="0"/>
              </a:spcBef>
              <a:defRPr/>
            </a:pPr>
            <a:r>
              <a:rPr lang="ja-JP" altLang="en-US" sz="1200" dirty="0">
                <a:solidFill>
                  <a:schemeClr val="bg1"/>
                </a:solidFill>
              </a:rPr>
              <a:t>○○○○実証事業</a:t>
            </a:r>
            <a:endParaRPr lang="en-US" altLang="ja-JP" sz="1200" dirty="0">
              <a:solidFill>
                <a:schemeClr val="bg1"/>
              </a:solidFill>
            </a:endParaRPr>
          </a:p>
          <a:p>
            <a:pPr lvl="0">
              <a:spcBef>
                <a:spcPct val="0"/>
              </a:spcBef>
              <a:defRPr/>
            </a:pPr>
            <a:r>
              <a:rPr lang="ja-JP" altLang="en-US" sz="1200" dirty="0">
                <a:solidFill>
                  <a:schemeClr val="bg1"/>
                </a:solidFill>
              </a:rPr>
              <a:t>　　　　　　（事業名のタイトルと合わせること）</a:t>
            </a:r>
          </a:p>
        </p:txBody>
      </p:sp>
      <p:sp>
        <p:nvSpPr>
          <p:cNvPr id="44" name="AutoShape 47"/>
          <p:cNvSpPr>
            <a:spLocks noChangeArrowheads="1"/>
          </p:cNvSpPr>
          <p:nvPr/>
        </p:nvSpPr>
        <p:spPr bwMode="auto">
          <a:xfrm>
            <a:off x="68263" y="4014788"/>
            <a:ext cx="1931987"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a:solidFill>
                  <a:schemeClr val="bg1"/>
                </a:solidFill>
              </a:rPr>
              <a:t>削減根拠（削減率について）</a:t>
            </a:r>
          </a:p>
        </p:txBody>
      </p:sp>
      <p:sp>
        <p:nvSpPr>
          <p:cNvPr id="46" name="Text Box 59"/>
          <p:cNvSpPr txBox="1">
            <a:spLocks noChangeArrowheads="1"/>
          </p:cNvSpPr>
          <p:nvPr/>
        </p:nvSpPr>
        <p:spPr bwMode="auto">
          <a:xfrm>
            <a:off x="849313" y="404813"/>
            <a:ext cx="4103687" cy="276999"/>
          </a:xfrm>
          <a:prstGeom prst="rect">
            <a:avLst/>
          </a:prstGeom>
          <a:noFill/>
          <a:ln w="9525">
            <a:noFill/>
            <a:miter lim="800000"/>
            <a:headEnd/>
            <a:tailEnd/>
          </a:ln>
        </p:spPr>
        <p:txBody>
          <a:bodyPr>
            <a:spAutoFit/>
          </a:bodyPr>
          <a:lstStyle/>
          <a:p>
            <a:pPr>
              <a:spcBef>
                <a:spcPct val="50000"/>
              </a:spcBef>
            </a:pPr>
            <a:r>
              <a:rPr lang="ja-JP" altLang="en-US" sz="1200" b="1" dirty="0"/>
              <a:t>申請者：○○、○○、○○　　建造場所：</a:t>
            </a:r>
          </a:p>
        </p:txBody>
      </p:sp>
      <p:grpSp>
        <p:nvGrpSpPr>
          <p:cNvPr id="52" name="グループ化 51"/>
          <p:cNvGrpSpPr/>
          <p:nvPr/>
        </p:nvGrpSpPr>
        <p:grpSpPr>
          <a:xfrm>
            <a:off x="5902196" y="646112"/>
            <a:ext cx="3731324" cy="1710491"/>
            <a:chOff x="5262033" y="1112541"/>
            <a:chExt cx="5301591" cy="2460475"/>
          </a:xfrm>
        </p:grpSpPr>
        <p:sp>
          <p:nvSpPr>
            <p:cNvPr id="53" name="正方形/長方形 52"/>
            <p:cNvSpPr/>
            <p:nvPr/>
          </p:nvSpPr>
          <p:spPr>
            <a:xfrm>
              <a:off x="5262033" y="1124744"/>
              <a:ext cx="4464496" cy="24482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b="1" dirty="0">
                  <a:solidFill>
                    <a:schemeClr val="tx1"/>
                  </a:solidFill>
                </a:rPr>
                <a:t>（一般配置図）</a:t>
              </a:r>
            </a:p>
          </p:txBody>
        </p:sp>
        <p:pic>
          <p:nvPicPr>
            <p:cNvPr id="54" name="図 53"/>
            <p:cNvPicPr/>
            <p:nvPr/>
          </p:nvPicPr>
          <p:blipFill>
            <a:blip r:embed="rId2" cstate="print"/>
            <a:srcRect/>
            <a:stretch>
              <a:fillRect/>
            </a:stretch>
          </p:blipFill>
          <p:spPr bwMode="auto">
            <a:xfrm>
              <a:off x="5529064" y="1340768"/>
              <a:ext cx="3816423" cy="1872207"/>
            </a:xfrm>
            <a:prstGeom prst="rect">
              <a:avLst/>
            </a:prstGeom>
            <a:noFill/>
            <a:ln w="9525">
              <a:noFill/>
              <a:miter lim="800000"/>
              <a:headEnd/>
              <a:tailEnd/>
            </a:ln>
            <a:effectLst/>
          </p:spPr>
        </p:pic>
        <p:sp>
          <p:nvSpPr>
            <p:cNvPr id="55" name="AutoShape 36"/>
            <p:cNvSpPr>
              <a:spLocks noChangeArrowheads="1"/>
            </p:cNvSpPr>
            <p:nvPr/>
          </p:nvSpPr>
          <p:spPr bwMode="auto">
            <a:xfrm>
              <a:off x="8483883" y="1112541"/>
              <a:ext cx="2079741" cy="274171"/>
            </a:xfrm>
            <a:prstGeom prst="wedgeRectCallout">
              <a:avLst>
                <a:gd name="adj1" fmla="val -27485"/>
                <a:gd name="adj2" fmla="val 87868"/>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rgbClr val="FF0000"/>
                  </a:solidFill>
                  <a:effectLst/>
                  <a:latin typeface="+mn-ea"/>
                  <a:cs typeface="ＭＳ Ｐゴシック" pitchFamily="50" charset="-128"/>
                </a:rPr>
                <a:t>No.1</a:t>
              </a:r>
              <a:r>
                <a:rPr kumimoji="1" lang="ja-JP" altLang="en-US" sz="1000" b="0" i="0" u="none" strike="noStrike" cap="none" normalizeH="0" baseline="0" dirty="0">
                  <a:ln>
                    <a:noFill/>
                  </a:ln>
                  <a:solidFill>
                    <a:srgbClr val="FF0000"/>
                  </a:solidFill>
                  <a:effectLst/>
                  <a:latin typeface="+mn-ea"/>
                  <a:cs typeface="ＭＳ Ｐゴシック" pitchFamily="50" charset="-128"/>
                </a:rPr>
                <a:t>　運航支援システム</a:t>
              </a:r>
              <a:endParaRPr kumimoji="1" lang="ja-JP" sz="1800" b="0" i="0" u="none" strike="noStrike" cap="none" normalizeH="0" baseline="0" dirty="0">
                <a:ln>
                  <a:noFill/>
                </a:ln>
                <a:solidFill>
                  <a:schemeClr val="tx1"/>
                </a:solidFill>
                <a:effectLst/>
                <a:latin typeface="+mn-ea"/>
                <a:cs typeface="ＭＳ Ｐゴシック" pitchFamily="50" charset="-128"/>
              </a:endParaRPr>
            </a:p>
          </p:txBody>
        </p:sp>
        <p:sp>
          <p:nvSpPr>
            <p:cNvPr id="56" name="AutoShape 79"/>
            <p:cNvSpPr>
              <a:spLocks noChangeArrowheads="1"/>
            </p:cNvSpPr>
            <p:nvPr/>
          </p:nvSpPr>
          <p:spPr bwMode="auto">
            <a:xfrm>
              <a:off x="5333578" y="2492897"/>
              <a:ext cx="1840646" cy="269578"/>
            </a:xfrm>
            <a:prstGeom prst="wedgeRectCallout">
              <a:avLst>
                <a:gd name="adj1" fmla="val -34317"/>
                <a:gd name="adj2" fmla="val -140709"/>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rgbClr val="FF0000"/>
                  </a:solidFill>
                  <a:effectLst/>
                  <a:latin typeface="+mn-ea"/>
                  <a:cs typeface="ＭＳ Ｐゴシック" pitchFamily="50" charset="-128"/>
                </a:rPr>
                <a:t>No.3</a:t>
              </a:r>
              <a:r>
                <a:rPr kumimoji="1" lang="ja-JP" altLang="en-US" sz="1000" b="0" i="0" u="none" strike="noStrike" cap="none" normalizeH="0" baseline="0" dirty="0">
                  <a:ln>
                    <a:noFill/>
                  </a:ln>
                  <a:solidFill>
                    <a:srgbClr val="FF0000"/>
                  </a:solidFill>
                  <a:effectLst/>
                  <a:latin typeface="+mn-ea"/>
                  <a:cs typeface="ＭＳ Ｐゴシック" pitchFamily="50" charset="-128"/>
                </a:rPr>
                <a:t>　</a:t>
              </a:r>
              <a:r>
                <a:rPr lang="ja-JP" altLang="en-US" sz="1000" dirty="0">
                  <a:solidFill>
                    <a:srgbClr val="FF0000"/>
                  </a:solidFill>
                  <a:latin typeface="+mn-ea"/>
                  <a:cs typeface="ＭＳ Ｐゴシック" pitchFamily="50" charset="-128"/>
                </a:rPr>
                <a:t>高効率プロペラ</a:t>
              </a:r>
              <a:endParaRPr lang="en-US" altLang="ja-JP" sz="1000" dirty="0">
                <a:solidFill>
                  <a:srgbClr val="FF0000"/>
                </a:solidFill>
                <a:latin typeface="+mn-ea"/>
                <a:cs typeface="ＭＳ Ｐゴシック" pitchFamily="50" charset="-128"/>
              </a:endParaRPr>
            </a:p>
          </p:txBody>
        </p:sp>
        <p:sp>
          <p:nvSpPr>
            <p:cNvPr id="57" name="AutoShape 35"/>
            <p:cNvSpPr>
              <a:spLocks noChangeArrowheads="1"/>
            </p:cNvSpPr>
            <p:nvPr/>
          </p:nvSpPr>
          <p:spPr bwMode="auto">
            <a:xfrm>
              <a:off x="8052346" y="2227020"/>
              <a:ext cx="1560175" cy="265877"/>
            </a:xfrm>
            <a:prstGeom prst="wedgeRectCallout">
              <a:avLst>
                <a:gd name="adj1" fmla="val -27278"/>
                <a:gd name="adj2" fmla="val -105712"/>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rgbClr val="FF0000"/>
                  </a:solidFill>
                  <a:effectLst/>
                  <a:latin typeface="+mn-ea"/>
                  <a:cs typeface="ＭＳ Ｐゴシック" pitchFamily="50" charset="-128"/>
                </a:rPr>
                <a:t>No.2</a:t>
              </a:r>
              <a:r>
                <a:rPr kumimoji="1" lang="ja-JP" altLang="en-US" sz="1000" b="0" i="0" u="none" strike="noStrike" cap="none" normalizeH="0" baseline="0" dirty="0">
                  <a:ln>
                    <a:noFill/>
                  </a:ln>
                  <a:solidFill>
                    <a:srgbClr val="FF0000"/>
                  </a:solidFill>
                  <a:effectLst/>
                  <a:latin typeface="+mn-ea"/>
                  <a:cs typeface="ＭＳ Ｐゴシック" pitchFamily="50" charset="-128"/>
                </a:rPr>
                <a:t>　省エネ船型</a:t>
              </a:r>
              <a:endParaRPr kumimoji="1" lang="ja-JP" sz="1800" b="0" i="0" u="none" strike="noStrike" cap="none" normalizeH="0" baseline="0" dirty="0">
                <a:ln>
                  <a:noFill/>
                </a:ln>
                <a:solidFill>
                  <a:schemeClr val="tx1"/>
                </a:solidFill>
                <a:effectLst/>
                <a:latin typeface="+mn-ea"/>
                <a:cs typeface="ＭＳ Ｐゴシック" pitchFamily="50" charset="-128"/>
              </a:endParaRPr>
            </a:p>
          </p:txBody>
        </p:sp>
      </p:grpSp>
      <p:graphicFrame>
        <p:nvGraphicFramePr>
          <p:cNvPr id="58" name="表 57"/>
          <p:cNvGraphicFramePr>
            <a:graphicFrameLocks noGrp="1"/>
          </p:cNvGraphicFramePr>
          <p:nvPr>
            <p:extLst>
              <p:ext uri="{D42A27DB-BD31-4B8C-83A1-F6EECF244321}">
                <p14:modId xmlns:p14="http://schemas.microsoft.com/office/powerpoint/2010/main" val="1446230864"/>
              </p:ext>
            </p:extLst>
          </p:nvPr>
        </p:nvGraphicFramePr>
        <p:xfrm>
          <a:off x="5673079" y="3286076"/>
          <a:ext cx="3600400" cy="1355181"/>
        </p:xfrm>
        <a:graphic>
          <a:graphicData uri="http://schemas.openxmlformats.org/drawingml/2006/table">
            <a:tbl>
              <a:tblPr/>
              <a:tblGrid>
                <a:gridCol w="450050">
                  <a:extLst>
                    <a:ext uri="{9D8B030D-6E8A-4147-A177-3AD203B41FA5}">
                      <a16:colId xmlns:a16="http://schemas.microsoft.com/office/drawing/2014/main" val="20000"/>
                    </a:ext>
                  </a:extLst>
                </a:gridCol>
                <a:gridCol w="1494167">
                  <a:extLst>
                    <a:ext uri="{9D8B030D-6E8A-4147-A177-3AD203B41FA5}">
                      <a16:colId xmlns:a16="http://schemas.microsoft.com/office/drawing/2014/main" val="20001"/>
                    </a:ext>
                  </a:extLst>
                </a:gridCol>
                <a:gridCol w="1656183">
                  <a:extLst>
                    <a:ext uri="{9D8B030D-6E8A-4147-A177-3AD203B41FA5}">
                      <a16:colId xmlns:a16="http://schemas.microsoft.com/office/drawing/2014/main" val="20002"/>
                    </a:ext>
                  </a:extLst>
                </a:gridCol>
              </a:tblGrid>
              <a:tr h="158846">
                <a:tc>
                  <a:txBody>
                    <a:bodyPr/>
                    <a:lstStyle/>
                    <a:p>
                      <a:pPr algn="ctr">
                        <a:spcAft>
                          <a:spcPts val="0"/>
                        </a:spcAft>
                        <a:tabLst>
                          <a:tab pos="845820" algn="ctr"/>
                          <a:tab pos="1691640" algn="r"/>
                        </a:tabLst>
                      </a:pPr>
                      <a:r>
                        <a:rPr lang="en-US" sz="1000" b="1" kern="100" dirty="0">
                          <a:latin typeface="+mn-ea"/>
                          <a:ea typeface="+mn-ea"/>
                          <a:cs typeface="Times New Roman"/>
                        </a:rPr>
                        <a:t>No.</a:t>
                      </a:r>
                      <a:endParaRPr lang="ja-JP" sz="1000" kern="100" dirty="0">
                        <a:latin typeface="+mn-ea"/>
                        <a:ea typeface="+mn-ea"/>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845820" algn="ctr"/>
                          <a:tab pos="1691640" algn="r"/>
                        </a:tabLst>
                      </a:pPr>
                      <a:r>
                        <a:rPr lang="ja-JP" sz="1000" b="1" kern="100" dirty="0">
                          <a:latin typeface="+mn-ea"/>
                          <a:ea typeface="+mn-ea"/>
                          <a:cs typeface="Times New Roman"/>
                        </a:rPr>
                        <a:t>項目</a:t>
                      </a:r>
                      <a:endParaRPr lang="ja-JP" sz="1000" kern="100" dirty="0">
                        <a:latin typeface="+mn-ea"/>
                        <a:ea typeface="+mn-ea"/>
                        <a:cs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ja-JP" sz="1000" b="1" kern="100" dirty="0">
                          <a:latin typeface="+mn-ea"/>
                          <a:ea typeface="+mn-ea"/>
                          <a:cs typeface="Times New Roman"/>
                        </a:rPr>
                        <a:t>エネルギー消費削減</a:t>
                      </a:r>
                      <a:r>
                        <a:rPr lang="ja-JP" altLang="en-US" sz="1000" b="1" kern="100" dirty="0">
                          <a:latin typeface="+mn-ea"/>
                          <a:ea typeface="+mn-ea"/>
                          <a:cs typeface="Times New Roman"/>
                        </a:rPr>
                        <a:t>率</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78307">
                <a:tc>
                  <a:txBody>
                    <a:bodyPr/>
                    <a:lstStyle/>
                    <a:p>
                      <a:pPr algn="just">
                        <a:spcAft>
                          <a:spcPts val="0"/>
                        </a:spcAft>
                      </a:pPr>
                      <a:r>
                        <a:rPr lang="en-US" sz="1000" kern="100" dirty="0">
                          <a:solidFill>
                            <a:srgbClr val="FF0000"/>
                          </a:solidFill>
                          <a:latin typeface="+mn-ea"/>
                          <a:ea typeface="+mn-ea"/>
                          <a:cs typeface="Times New Roman"/>
                        </a:rPr>
                        <a:t>1</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sz="1000" kern="100" dirty="0">
                          <a:solidFill>
                            <a:srgbClr val="FF0000"/>
                          </a:solidFill>
                          <a:latin typeface="+mn-ea"/>
                          <a:ea typeface="+mn-ea"/>
                          <a:cs typeface="Times New Roman"/>
                        </a:rPr>
                        <a:t>最適運航システム</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mn-ea"/>
                          <a:ea typeface="+mn-ea"/>
                          <a:cs typeface="Times New Roman"/>
                        </a:rPr>
                        <a:t>a1</a:t>
                      </a: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8307">
                <a:tc>
                  <a:txBody>
                    <a:bodyPr/>
                    <a:lstStyle/>
                    <a:p>
                      <a:pPr algn="just">
                        <a:spcAft>
                          <a:spcPts val="0"/>
                        </a:spcAft>
                      </a:pPr>
                      <a:r>
                        <a:rPr lang="en-US" sz="1000" kern="100" dirty="0">
                          <a:solidFill>
                            <a:srgbClr val="FF0000"/>
                          </a:solidFill>
                          <a:latin typeface="+mn-ea"/>
                          <a:ea typeface="+mn-ea"/>
                          <a:cs typeface="Times New Roman"/>
                        </a:rPr>
                        <a:t>2</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sz="1000" kern="100" dirty="0">
                          <a:solidFill>
                            <a:srgbClr val="FF0000"/>
                          </a:solidFill>
                          <a:latin typeface="+mn-ea"/>
                          <a:ea typeface="+mn-ea"/>
                          <a:cs typeface="Times New Roman"/>
                        </a:rPr>
                        <a:t>省エネ船型</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mn-ea"/>
                          <a:ea typeface="+mn-ea"/>
                          <a:cs typeface="Times New Roman"/>
                        </a:rPr>
                        <a:t>b1</a:t>
                      </a: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78307">
                <a:tc>
                  <a:txBody>
                    <a:bodyPr/>
                    <a:lstStyle/>
                    <a:p>
                      <a:pPr algn="just">
                        <a:spcAft>
                          <a:spcPts val="0"/>
                        </a:spcAft>
                      </a:pPr>
                      <a:r>
                        <a:rPr lang="en-US" sz="1000" kern="100">
                          <a:solidFill>
                            <a:srgbClr val="FF0000"/>
                          </a:solidFill>
                          <a:latin typeface="+mn-ea"/>
                          <a:ea typeface="+mn-ea"/>
                          <a:cs typeface="Times New Roman"/>
                        </a:rPr>
                        <a:t>3</a:t>
                      </a:r>
                      <a:endParaRPr lang="ja-JP" sz="1000" kern="10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altLang="en-US" sz="1000" kern="100" dirty="0">
                          <a:solidFill>
                            <a:srgbClr val="FF0000"/>
                          </a:solidFill>
                          <a:latin typeface="+mn-ea"/>
                          <a:ea typeface="+mn-ea"/>
                          <a:cs typeface="Times New Roman"/>
                        </a:rPr>
                        <a:t>高効率プロペラ</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mn-ea"/>
                          <a:ea typeface="+mn-ea"/>
                          <a:cs typeface="Times New Roman"/>
                        </a:rPr>
                        <a:t>c1</a:t>
                      </a: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78307">
                <a:tc>
                  <a:txBody>
                    <a:bodyPr/>
                    <a:lstStyle/>
                    <a:p>
                      <a:pPr algn="just">
                        <a:spcAft>
                          <a:spcPts val="0"/>
                        </a:spcAft>
                      </a:pPr>
                      <a:endParaRPr lang="en-US" sz="1000" kern="100" dirty="0">
                        <a:solidFill>
                          <a:srgbClr val="FF0000"/>
                        </a:solidFill>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altLang="en-US" sz="1000" kern="100" dirty="0">
                          <a:solidFill>
                            <a:srgbClr val="FF0000"/>
                          </a:solidFill>
                          <a:latin typeface="+mn-ea"/>
                          <a:ea typeface="+mn-ea"/>
                          <a:cs typeface="Times New Roman"/>
                        </a:rPr>
                        <a:t>インバータ制御による省エネルギー型スクラバー</a:t>
                      </a:r>
                      <a:endParaRPr lang="en-US" sz="1000" kern="100" dirty="0">
                        <a:solidFill>
                          <a:srgbClr val="FF0000"/>
                        </a:solidFill>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1000" kern="100" dirty="0">
                          <a:solidFill>
                            <a:srgbClr val="FF0000"/>
                          </a:solidFill>
                          <a:latin typeface="+mn-ea"/>
                          <a:ea typeface="+mn-ea"/>
                          <a:cs typeface="Times New Roman"/>
                        </a:rPr>
                        <a:t>-d1</a:t>
                      </a:r>
                      <a:r>
                        <a:rPr lang="ja-JP" altLang="en-US" sz="1000" kern="100" dirty="0">
                          <a:solidFill>
                            <a:srgbClr val="FF0000"/>
                          </a:solidFill>
                          <a:latin typeface="+mn-ea"/>
                          <a:ea typeface="+mn-ea"/>
                          <a:cs typeface="Times New Roman"/>
                        </a:rPr>
                        <a:t>％</a:t>
                      </a:r>
                      <a:endParaRPr lang="en-US" sz="1000" kern="100" dirty="0">
                        <a:solidFill>
                          <a:srgbClr val="FF0000"/>
                        </a:solidFill>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78307">
                <a:tc>
                  <a:txBody>
                    <a:bodyPr/>
                    <a:lstStyle/>
                    <a:p>
                      <a:pPr algn="just">
                        <a:spcAft>
                          <a:spcPts val="0"/>
                        </a:spcAft>
                      </a:pPr>
                      <a:endParaRPr lang="en-US" sz="1000" kern="100" dirty="0">
                        <a:solidFill>
                          <a:srgbClr val="FF0000"/>
                        </a:solidFill>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endParaRPr lang="en-US" sz="1000" kern="100" dirty="0">
                        <a:solidFill>
                          <a:srgbClr val="FF0000"/>
                        </a:solidFill>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endParaRPr lang="en-US" sz="1000" kern="100" dirty="0">
                        <a:solidFill>
                          <a:srgbClr val="FF0000"/>
                        </a:solidFill>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78307">
                <a:tc>
                  <a:txBody>
                    <a:bodyPr/>
                    <a:lstStyle/>
                    <a:p>
                      <a:pPr algn="just">
                        <a:spcAft>
                          <a:spcPts val="0"/>
                        </a:spcAft>
                      </a:pPr>
                      <a:r>
                        <a:rPr lang="ja-JP" sz="1000" kern="100" dirty="0">
                          <a:solidFill>
                            <a:srgbClr val="FF0000"/>
                          </a:solidFill>
                          <a:latin typeface="+mn-ea"/>
                          <a:ea typeface="+mn-ea"/>
                          <a:cs typeface="Times New Roman"/>
                        </a:rPr>
                        <a:t>計</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ja-JP" sz="1000" kern="100" dirty="0">
                          <a:solidFill>
                            <a:srgbClr val="FF0000"/>
                          </a:solidFill>
                          <a:latin typeface="+mn-ea"/>
                          <a:ea typeface="+mn-ea"/>
                          <a:cs typeface="Times New Roman"/>
                        </a:rPr>
                        <a:t>Ｂ</a:t>
                      </a:r>
                      <a:r>
                        <a:rPr lang="en-US" altLang="ja-JP" sz="1000" kern="100" dirty="0">
                          <a:solidFill>
                            <a:srgbClr val="FF0000"/>
                          </a:solidFill>
                          <a:latin typeface="+mn-ea"/>
                          <a:ea typeface="+mn-ea"/>
                          <a:cs typeface="Times New Roman"/>
                        </a:rPr>
                        <a:t>1</a:t>
                      </a: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61" name="Rectangle 42"/>
          <p:cNvSpPr>
            <a:spLocks noChangeArrowheads="1"/>
          </p:cNvSpPr>
          <p:nvPr/>
        </p:nvSpPr>
        <p:spPr bwMode="auto">
          <a:xfrm>
            <a:off x="104204" y="5589240"/>
            <a:ext cx="4776788" cy="1151483"/>
          </a:xfrm>
          <a:prstGeom prst="rect">
            <a:avLst/>
          </a:prstGeom>
          <a:solidFill>
            <a:srgbClr val="FFFFCC"/>
          </a:solidFill>
          <a:ln w="9525">
            <a:solidFill>
              <a:srgbClr val="5F5F5F"/>
            </a:solidFill>
            <a:miter lim="800000"/>
            <a:headEnd/>
            <a:tailEnd/>
          </a:ln>
        </p:spPr>
        <p:txBody>
          <a:bodyPr lIns="54000" rIns="54000" anchor="t"/>
          <a:lstStyle/>
          <a:p>
            <a:pPr marL="133350" indent="-133350"/>
            <a:r>
              <a:rPr lang="ja-JP" altLang="en-US" sz="1200" dirty="0"/>
              <a:t>検証方法</a:t>
            </a:r>
            <a:endParaRPr lang="en-US" altLang="ja-JP" sz="1200" dirty="0"/>
          </a:p>
        </p:txBody>
      </p:sp>
      <p:sp>
        <p:nvSpPr>
          <p:cNvPr id="66" name="Rectangle 2"/>
          <p:cNvSpPr>
            <a:spLocks noChangeArrowheads="1"/>
          </p:cNvSpPr>
          <p:nvPr/>
        </p:nvSpPr>
        <p:spPr bwMode="auto">
          <a:xfrm>
            <a:off x="5044765" y="4980096"/>
            <a:ext cx="4767573" cy="1760627"/>
          </a:xfrm>
          <a:prstGeom prst="rect">
            <a:avLst/>
          </a:prstGeom>
          <a:solidFill>
            <a:srgbClr val="FFFFCC"/>
          </a:solidFill>
          <a:ln w="9525">
            <a:solidFill>
              <a:srgbClr val="5F5F5F"/>
            </a:solidFill>
            <a:miter lim="800000"/>
            <a:headEnd/>
            <a:tailEnd/>
          </a:ln>
        </p:spPr>
        <p:txBody>
          <a:bodyPr lIns="54000" rIns="54000" anchor="t"/>
          <a:lstStyle/>
          <a:p>
            <a:pPr>
              <a:spcAft>
                <a:spcPct val="25000"/>
              </a:spcAft>
            </a:pPr>
            <a:endParaRPr lang="en-US" altLang="ja-JP" sz="600" dirty="0"/>
          </a:p>
          <a:p>
            <a:pPr>
              <a:spcAft>
                <a:spcPct val="25000"/>
              </a:spcAft>
            </a:pPr>
            <a:r>
              <a:rPr lang="en-US" altLang="ja-JP" sz="1200" dirty="0">
                <a:latin typeface="+mn-ea"/>
              </a:rPr>
              <a:t>※</a:t>
            </a:r>
            <a:r>
              <a:rPr lang="ja-JP" altLang="en-US" sz="1200" dirty="0">
                <a:latin typeface="+mn-ea"/>
              </a:rPr>
              <a:t>配船計画の目的・概要について載せること。</a:t>
            </a:r>
            <a:endParaRPr lang="en-US" altLang="ja-JP" sz="1200" dirty="0">
              <a:latin typeface="+mn-ea"/>
            </a:endParaRPr>
          </a:p>
          <a:p>
            <a:pPr>
              <a:spcAft>
                <a:spcPct val="25000"/>
              </a:spcAft>
            </a:pPr>
            <a:r>
              <a:rPr lang="ja-JP" altLang="en-US" sz="1200" dirty="0">
                <a:latin typeface="+mn-ea"/>
              </a:rPr>
              <a:t>　・・・・・・・・・・・・・・・・・・・・・・・・・・・・・・・・・・・・・・・・・・・・・・・・・・・・・・・・・・・・・・・・・・</a:t>
            </a:r>
            <a:endParaRPr lang="en-US" altLang="ja-JP" sz="1200" dirty="0">
              <a:latin typeface="+mn-ea"/>
            </a:endParaRPr>
          </a:p>
          <a:p>
            <a:pPr>
              <a:spcAft>
                <a:spcPct val="25000"/>
              </a:spcAft>
            </a:pPr>
            <a:endParaRPr lang="en-US" altLang="ja-JP" sz="1200" dirty="0">
              <a:latin typeface="+mn-ea"/>
            </a:endParaRPr>
          </a:p>
          <a:p>
            <a:pPr>
              <a:spcAft>
                <a:spcPct val="25000"/>
              </a:spcAft>
            </a:pPr>
            <a:endParaRPr lang="en-US" altLang="ja-JP" sz="1200" dirty="0">
              <a:latin typeface="+mn-ea"/>
            </a:endParaRPr>
          </a:p>
          <a:p>
            <a:pPr>
              <a:spcAft>
                <a:spcPct val="25000"/>
              </a:spcAft>
            </a:pPr>
            <a:r>
              <a:rPr lang="en-US" altLang="ja-JP" sz="1200" dirty="0">
                <a:latin typeface="+mn-ea"/>
              </a:rPr>
              <a:t>※</a:t>
            </a:r>
            <a:r>
              <a:rPr lang="ja-JP" altLang="en-US" sz="1200" dirty="0">
                <a:latin typeface="+mn-ea"/>
              </a:rPr>
              <a:t>配船計画に関するエネルギー削減率を記載すること。</a:t>
            </a:r>
            <a:endParaRPr lang="en-US" altLang="ja-JP" sz="1200" dirty="0">
              <a:latin typeface="+mn-ea"/>
            </a:endParaRPr>
          </a:p>
          <a:p>
            <a:pPr>
              <a:spcAft>
                <a:spcPct val="25000"/>
              </a:spcAft>
            </a:pPr>
            <a:r>
              <a:rPr lang="ja-JP" altLang="en-US" sz="1200" dirty="0">
                <a:latin typeface="+mn-ea"/>
              </a:rPr>
              <a:t>　・・・・・・・・・・・・・・・・・・・・・・・・・・・・・・・・・・・・・・・・・・・・・・・・・</a:t>
            </a:r>
            <a:endParaRPr lang="en-US" altLang="ja-JP" sz="1200" dirty="0">
              <a:latin typeface="+mn-ea"/>
            </a:endParaRPr>
          </a:p>
        </p:txBody>
      </p:sp>
      <p:sp>
        <p:nvSpPr>
          <p:cNvPr id="67" name="AutoShape 41"/>
          <p:cNvSpPr>
            <a:spLocks noChangeArrowheads="1"/>
          </p:cNvSpPr>
          <p:nvPr/>
        </p:nvSpPr>
        <p:spPr bwMode="auto">
          <a:xfrm>
            <a:off x="5035550" y="4899088"/>
            <a:ext cx="1223963"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配船計画の概要</a:t>
            </a:r>
          </a:p>
        </p:txBody>
      </p:sp>
      <p:sp>
        <p:nvSpPr>
          <p:cNvPr id="70" name="正方形/長方形 69"/>
          <p:cNvSpPr/>
          <p:nvPr/>
        </p:nvSpPr>
        <p:spPr>
          <a:xfrm>
            <a:off x="6528878" y="1065883"/>
            <a:ext cx="121870" cy="202877"/>
          </a:xfrm>
          <a:prstGeom prst="rect">
            <a:avLst/>
          </a:prstGeom>
          <a:noFill/>
          <a:ln w="952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71" name="AutoShape 36"/>
          <p:cNvSpPr>
            <a:spLocks noChangeArrowheads="1"/>
          </p:cNvSpPr>
          <p:nvPr/>
        </p:nvSpPr>
        <p:spPr bwMode="auto">
          <a:xfrm>
            <a:off x="6912459" y="697472"/>
            <a:ext cx="1099036" cy="550596"/>
          </a:xfrm>
          <a:prstGeom prst="wedgeRectCallout">
            <a:avLst>
              <a:gd name="adj1" fmla="val -62165"/>
              <a:gd name="adj2" fmla="val 31606"/>
            </a:avLst>
          </a:prstGeom>
          <a:solidFill>
            <a:srgbClr val="FFFFFF"/>
          </a:solidFill>
          <a:ln w="9525">
            <a:solidFill>
              <a:srgbClr val="000000"/>
            </a:solidFill>
            <a:miter lim="800000"/>
            <a:headEnd/>
            <a:tailEnd/>
          </a:ln>
        </p:spPr>
        <p:txBody>
          <a:bodyPr rot="0" vert="horz" wrap="square" lIns="74295" tIns="8890" rIns="74295" bIns="8890" anchor="t" anchorCtr="0" upright="1">
            <a:noAutofit/>
          </a:bodyPr>
          <a:lstStyle/>
          <a:p>
            <a:pPr algn="just">
              <a:spcAft>
                <a:spcPts val="0"/>
              </a:spcAft>
            </a:pPr>
            <a:r>
              <a:rPr lang="ja-JP" sz="1000" kern="100" dirty="0">
                <a:solidFill>
                  <a:srgbClr val="FF0000"/>
                </a:solidFill>
                <a:effectLst/>
                <a:latin typeface="+mn-ea"/>
                <a:cs typeface="Times New Roman" panose="02020603050405020304" pitchFamily="18" charset="0"/>
              </a:rPr>
              <a:t>インバータ制御による省エネルギー型スクラバー</a:t>
            </a:r>
            <a:endParaRPr lang="ja-JP" sz="1000" kern="100" dirty="0">
              <a:effectLst/>
              <a:latin typeface="+mn-ea"/>
              <a:cs typeface="Times New Roman" panose="02020603050405020304" pitchFamily="18" charset="0"/>
            </a:endParaRPr>
          </a:p>
          <a:p>
            <a:pPr algn="just">
              <a:spcAft>
                <a:spcPts val="0"/>
              </a:spcAft>
            </a:pPr>
            <a:r>
              <a:rPr lang="en-US" sz="1050" kern="100" dirty="0">
                <a:solidFill>
                  <a:srgbClr val="FF0000"/>
                </a:solidFill>
                <a:effectLst/>
                <a:latin typeface="+mn-ea"/>
                <a:cs typeface="Times New Roman" panose="02020603050405020304" pitchFamily="18" charset="0"/>
              </a:rPr>
              <a:t> </a:t>
            </a:r>
            <a:endParaRPr lang="ja-JP" sz="1050" kern="100" dirty="0">
              <a:effectLst/>
              <a:latin typeface="+mn-ea"/>
              <a:cs typeface="Times New Roman" panose="02020603050405020304" pitchFamily="18" charset="0"/>
            </a:endParaRPr>
          </a:p>
        </p:txBody>
      </p:sp>
      <p:sp>
        <p:nvSpPr>
          <p:cNvPr id="84" name="AutoShape 37"/>
          <p:cNvSpPr>
            <a:spLocks noChangeArrowheads="1"/>
          </p:cNvSpPr>
          <p:nvPr/>
        </p:nvSpPr>
        <p:spPr bwMode="auto">
          <a:xfrm>
            <a:off x="73025" y="1569616"/>
            <a:ext cx="1223963" cy="203200"/>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年度毎概算経費</a:t>
            </a:r>
          </a:p>
        </p:txBody>
      </p:sp>
      <p:sp>
        <p:nvSpPr>
          <p:cNvPr id="85" name="Text Box 38"/>
          <p:cNvSpPr txBox="1">
            <a:spLocks noChangeArrowheads="1"/>
          </p:cNvSpPr>
          <p:nvPr/>
        </p:nvSpPr>
        <p:spPr bwMode="auto">
          <a:xfrm>
            <a:off x="4312087" y="1588183"/>
            <a:ext cx="530225" cy="230187"/>
          </a:xfrm>
          <a:prstGeom prst="rect">
            <a:avLst/>
          </a:prstGeom>
          <a:noFill/>
          <a:ln w="9525">
            <a:noFill/>
            <a:miter lim="800000"/>
            <a:headEnd/>
            <a:tailEnd/>
          </a:ln>
        </p:spPr>
        <p:txBody>
          <a:bodyPr wrap="none">
            <a:spAutoFit/>
          </a:bodyPr>
          <a:lstStyle/>
          <a:p>
            <a:r>
              <a:rPr lang="ja-JP" altLang="en-US" sz="900" dirty="0"/>
              <a:t>（億円）</a:t>
            </a:r>
          </a:p>
        </p:txBody>
      </p:sp>
      <p:sp>
        <p:nvSpPr>
          <p:cNvPr id="87" name="AutoShape 56"/>
          <p:cNvSpPr>
            <a:spLocks noChangeArrowheads="1"/>
          </p:cNvSpPr>
          <p:nvPr/>
        </p:nvSpPr>
        <p:spPr bwMode="auto">
          <a:xfrm>
            <a:off x="56456" y="2502545"/>
            <a:ext cx="1223963" cy="206375"/>
          </a:xfrm>
          <a:prstGeom prst="roundRect">
            <a:avLst>
              <a:gd name="adj" fmla="val 11028"/>
            </a:avLst>
          </a:prstGeom>
          <a:solidFill>
            <a:srgbClr val="339933"/>
          </a:solidFill>
          <a:ln w="9525">
            <a:noFill/>
            <a:round/>
            <a:headEnd/>
            <a:tailEnd/>
          </a:ln>
        </p:spPr>
        <p:txBody>
          <a:bodyPr wrap="none" anchor="ctr"/>
          <a:lstStyle/>
          <a:p>
            <a:pPr algn="ctr"/>
            <a:r>
              <a:rPr lang="ja-JP" altLang="en-US" sz="1200" dirty="0">
                <a:solidFill>
                  <a:schemeClr val="bg1"/>
                </a:solidFill>
              </a:rPr>
              <a:t>事業スケジュール</a:t>
            </a:r>
          </a:p>
        </p:txBody>
      </p:sp>
      <p:graphicFrame>
        <p:nvGraphicFramePr>
          <p:cNvPr id="88" name="Group 17"/>
          <p:cNvGraphicFramePr>
            <a:graphicFrameLocks/>
          </p:cNvGraphicFramePr>
          <p:nvPr>
            <p:extLst>
              <p:ext uri="{D42A27DB-BD31-4B8C-83A1-F6EECF244321}">
                <p14:modId xmlns:p14="http://schemas.microsoft.com/office/powerpoint/2010/main" val="2537127378"/>
              </p:ext>
            </p:extLst>
          </p:nvPr>
        </p:nvGraphicFramePr>
        <p:xfrm>
          <a:off x="128464" y="2708920"/>
          <a:ext cx="4752526" cy="1122000"/>
        </p:xfrm>
        <a:graphic>
          <a:graphicData uri="http://schemas.openxmlformats.org/drawingml/2006/table">
            <a:tbl>
              <a:tblPr/>
              <a:tblGrid>
                <a:gridCol w="1121776">
                  <a:extLst>
                    <a:ext uri="{9D8B030D-6E8A-4147-A177-3AD203B41FA5}">
                      <a16:colId xmlns:a16="http://schemas.microsoft.com/office/drawing/2014/main" val="20000"/>
                    </a:ext>
                  </a:extLst>
                </a:gridCol>
                <a:gridCol w="701111">
                  <a:extLst>
                    <a:ext uri="{9D8B030D-6E8A-4147-A177-3AD203B41FA5}">
                      <a16:colId xmlns:a16="http://schemas.microsoft.com/office/drawing/2014/main" val="20001"/>
                    </a:ext>
                  </a:extLst>
                </a:gridCol>
                <a:gridCol w="585928">
                  <a:extLst>
                    <a:ext uri="{9D8B030D-6E8A-4147-A177-3AD203B41FA5}">
                      <a16:colId xmlns:a16="http://schemas.microsoft.com/office/drawing/2014/main" val="20002"/>
                    </a:ext>
                  </a:extLst>
                </a:gridCol>
                <a:gridCol w="585928">
                  <a:extLst>
                    <a:ext uri="{9D8B030D-6E8A-4147-A177-3AD203B41FA5}">
                      <a16:colId xmlns:a16="http://schemas.microsoft.com/office/drawing/2014/main" val="1492216832"/>
                    </a:ext>
                  </a:extLst>
                </a:gridCol>
                <a:gridCol w="585928">
                  <a:extLst>
                    <a:ext uri="{9D8B030D-6E8A-4147-A177-3AD203B41FA5}">
                      <a16:colId xmlns:a16="http://schemas.microsoft.com/office/drawing/2014/main" val="20003"/>
                    </a:ext>
                  </a:extLst>
                </a:gridCol>
                <a:gridCol w="585928">
                  <a:extLst>
                    <a:ext uri="{9D8B030D-6E8A-4147-A177-3AD203B41FA5}">
                      <a16:colId xmlns:a16="http://schemas.microsoft.com/office/drawing/2014/main" val="20004"/>
                    </a:ext>
                  </a:extLst>
                </a:gridCol>
                <a:gridCol w="585927">
                  <a:extLst>
                    <a:ext uri="{9D8B030D-6E8A-4147-A177-3AD203B41FA5}">
                      <a16:colId xmlns:a16="http://schemas.microsoft.com/office/drawing/2014/main" val="20005"/>
                    </a:ext>
                  </a:extLst>
                </a:gridCol>
              </a:tblGrid>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補助対象</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概要</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Arial" charset="0"/>
                          <a:ea typeface="ＭＳ Ｐゴシック" pitchFamily="50" charset="-128"/>
                        </a:rPr>
                        <a:t>R3</a:t>
                      </a:r>
                      <a:r>
                        <a:rPr kumimoji="1" lang="ja-JP" altLang="en-US" sz="1000" b="0" i="0" u="none" strike="noStrike" cap="none" normalizeH="0" baseline="0" dirty="0">
                          <a:ln>
                            <a:noFill/>
                          </a:ln>
                          <a:solidFill>
                            <a:schemeClr val="tx1"/>
                          </a:solidFill>
                          <a:effectLst/>
                          <a:latin typeface="Arial" charset="0"/>
                          <a:ea typeface="ＭＳ Ｐゴシック" pitchFamily="50" charset="-128"/>
                        </a:rPr>
                        <a:t>年度</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Arial" charset="0"/>
                          <a:ea typeface="ＭＳ Ｐゴシック" pitchFamily="50" charset="-128"/>
                        </a:rPr>
                        <a:t>R4</a:t>
                      </a:r>
                      <a:r>
                        <a:rPr kumimoji="1" lang="ja-JP" altLang="en-US" sz="1000" b="0" i="0" u="none" strike="noStrike" cap="none" normalizeH="0" baseline="0" dirty="0">
                          <a:ln>
                            <a:noFill/>
                          </a:ln>
                          <a:solidFill>
                            <a:schemeClr val="tx1"/>
                          </a:solidFill>
                          <a:effectLst/>
                          <a:latin typeface="Arial" charset="0"/>
                          <a:ea typeface="ＭＳ Ｐゴシック" pitchFamily="50" charset="-128"/>
                        </a:rPr>
                        <a:t>年度</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Arial" charset="0"/>
                          <a:ea typeface="ＭＳ Ｐゴシック" pitchFamily="50" charset="-128"/>
                        </a:rPr>
                        <a:t>R5</a:t>
                      </a:r>
                      <a:r>
                        <a:rPr kumimoji="1" lang="ja-JP" altLang="en-US" sz="1000" b="0" i="0" u="none" strike="noStrike" cap="none" normalizeH="0" baseline="0" dirty="0">
                          <a:ln>
                            <a:noFill/>
                          </a:ln>
                          <a:solidFill>
                            <a:schemeClr val="tx1"/>
                          </a:solidFill>
                          <a:effectLst/>
                          <a:latin typeface="Arial" charset="0"/>
                          <a:ea typeface="ＭＳ Ｐゴシック" pitchFamily="50" charset="-128"/>
                        </a:rPr>
                        <a:t>年度</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9525"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28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機器の製造・発注</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42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船体詳細設計</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建造</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6350"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検証</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9525"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Arial" charset="0"/>
                          <a:ea typeface="ＭＳ Ｐゴシック" pitchFamily="50" charset="-128"/>
                        </a:rPr>
                        <a:t>○○</a:t>
                      </a: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Arial" charset="0"/>
                        <a:ea typeface="ＭＳ Ｐゴシック" pitchFamily="50" charset="-128"/>
                      </a:endParaRPr>
                    </a:p>
                  </a:txBody>
                  <a:tcPr marL="36000" marR="36000" marT="36000" marB="36000" anchor="ctr" horzOverflow="overflow">
                    <a:lnL w="6350" cap="flat" cmpd="sng" algn="ctr">
                      <a:solidFill>
                        <a:srgbClr val="5F5F5F"/>
                      </a:solidFill>
                      <a:prstDash val="solid"/>
                      <a:round/>
                      <a:headEnd type="none" w="med" len="med"/>
                      <a:tailEnd type="none" w="med" len="med"/>
                    </a:lnL>
                    <a:lnR w="6350" cap="flat" cmpd="sng" algn="ctr">
                      <a:solidFill>
                        <a:srgbClr val="5F5F5F"/>
                      </a:solidFill>
                      <a:prstDash val="solid"/>
                      <a:round/>
                      <a:headEnd type="none" w="med" len="med"/>
                      <a:tailEnd type="none" w="med" len="med"/>
                    </a:lnR>
                    <a:lnT w="6350" cap="flat" cmpd="sng" algn="ctr">
                      <a:solidFill>
                        <a:srgbClr val="5F5F5F"/>
                      </a:solidFill>
                      <a:prstDash val="solid"/>
                      <a:round/>
                      <a:headEnd type="none" w="med" len="med"/>
                      <a:tailEnd type="none" w="med" len="med"/>
                    </a:lnT>
                    <a:lnB w="9525" cap="flat" cmpd="sng" algn="ctr">
                      <a:solidFill>
                        <a:srgbClr val="5F5F5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cxnSp>
        <p:nvCxnSpPr>
          <p:cNvPr id="89" name="直線矢印コネクタ 88"/>
          <p:cNvCxnSpPr/>
          <p:nvPr/>
        </p:nvCxnSpPr>
        <p:spPr>
          <a:xfrm flipV="1">
            <a:off x="3296816" y="3036193"/>
            <a:ext cx="661293" cy="191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p:nvPr/>
        </p:nvCxnSpPr>
        <p:spPr>
          <a:xfrm>
            <a:off x="3717494" y="3500243"/>
            <a:ext cx="564514" cy="765"/>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1" name="直線矢印コネクタ 90"/>
          <p:cNvCxnSpPr/>
          <p:nvPr/>
        </p:nvCxnSpPr>
        <p:spPr>
          <a:xfrm>
            <a:off x="2827834" y="3284809"/>
            <a:ext cx="721010" cy="1267"/>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2" name="直線矢印コネクタ 91"/>
          <p:cNvCxnSpPr/>
          <p:nvPr/>
        </p:nvCxnSpPr>
        <p:spPr>
          <a:xfrm>
            <a:off x="4232920" y="3717032"/>
            <a:ext cx="394149" cy="0"/>
          </a:xfrm>
          <a:prstGeom prst="straightConnector1">
            <a:avLst/>
          </a:prstGeom>
          <a:ln w="254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aphicFrame>
        <p:nvGraphicFramePr>
          <p:cNvPr id="93" name="表 92"/>
          <p:cNvGraphicFramePr>
            <a:graphicFrameLocks noGrp="1"/>
          </p:cNvGraphicFramePr>
          <p:nvPr>
            <p:extLst>
              <p:ext uri="{D42A27DB-BD31-4B8C-83A1-F6EECF244321}">
                <p14:modId xmlns:p14="http://schemas.microsoft.com/office/powerpoint/2010/main" val="633592743"/>
              </p:ext>
            </p:extLst>
          </p:nvPr>
        </p:nvGraphicFramePr>
        <p:xfrm>
          <a:off x="144016" y="1811288"/>
          <a:ext cx="4736975" cy="609600"/>
        </p:xfrm>
        <a:graphic>
          <a:graphicData uri="http://schemas.openxmlformats.org/drawingml/2006/table">
            <a:tbl>
              <a:tblPr/>
              <a:tblGrid>
                <a:gridCol w="1618053">
                  <a:extLst>
                    <a:ext uri="{9D8B030D-6E8A-4147-A177-3AD203B41FA5}">
                      <a16:colId xmlns:a16="http://schemas.microsoft.com/office/drawing/2014/main" val="20000"/>
                    </a:ext>
                  </a:extLst>
                </a:gridCol>
                <a:gridCol w="670651">
                  <a:extLst>
                    <a:ext uri="{9D8B030D-6E8A-4147-A177-3AD203B41FA5}">
                      <a16:colId xmlns:a16="http://schemas.microsoft.com/office/drawing/2014/main" val="953185410"/>
                    </a:ext>
                  </a:extLst>
                </a:gridCol>
                <a:gridCol w="648072">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76064">
                  <a:extLst>
                    <a:ext uri="{9D8B030D-6E8A-4147-A177-3AD203B41FA5}">
                      <a16:colId xmlns:a16="http://schemas.microsoft.com/office/drawing/2014/main" val="20003"/>
                    </a:ext>
                  </a:extLst>
                </a:gridCol>
                <a:gridCol w="576063">
                  <a:extLst>
                    <a:ext uri="{9D8B030D-6E8A-4147-A177-3AD203B41FA5}">
                      <a16:colId xmlns:a16="http://schemas.microsoft.com/office/drawing/2014/main" val="20004"/>
                    </a:ext>
                  </a:extLst>
                </a:gridCol>
              </a:tblGrid>
              <a:tr h="0">
                <a:tc>
                  <a:txBody>
                    <a:bodyPr/>
                    <a:lstStyle/>
                    <a:p>
                      <a:pPr algn="just">
                        <a:spcAft>
                          <a:spcPts val="0"/>
                        </a:spcAft>
                      </a:pP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lang="en-US" altLang="ja-JP" sz="1000" b="1" kern="100" dirty="0">
                          <a:latin typeface="+mn-ea"/>
                          <a:ea typeface="+mn-ea"/>
                          <a:cs typeface="Times New Roman"/>
                        </a:rPr>
                        <a:t>R2</a:t>
                      </a:r>
                      <a:r>
                        <a:rPr lang="ja-JP" altLang="ja-JP" sz="1000" b="1" kern="100" dirty="0">
                          <a:latin typeface="+mn-ea"/>
                          <a:ea typeface="+mn-ea"/>
                          <a:cs typeface="Times New Roman"/>
                        </a:rPr>
                        <a:t>年度</a:t>
                      </a:r>
                      <a:endParaRPr lang="ja-JP" alt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ja-JP" sz="1000" b="1" kern="100" dirty="0">
                          <a:latin typeface="+mn-ea"/>
                          <a:ea typeface="+mn-ea"/>
                          <a:cs typeface="Times New Roman"/>
                        </a:rPr>
                        <a:t>R3</a:t>
                      </a:r>
                      <a:r>
                        <a:rPr lang="ja-JP" sz="1000" b="1" kern="100" dirty="0">
                          <a:latin typeface="+mn-ea"/>
                          <a:ea typeface="+mn-ea"/>
                          <a:cs typeface="Times New Roman"/>
                        </a:rPr>
                        <a:t>年度</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ja-JP" sz="1000" b="1" kern="100" dirty="0">
                          <a:latin typeface="+mn-ea"/>
                          <a:ea typeface="+mn-ea"/>
                          <a:cs typeface="Times New Roman"/>
                        </a:rPr>
                        <a:t>R4</a:t>
                      </a:r>
                      <a:r>
                        <a:rPr lang="ja-JP" sz="1000" b="1" kern="100" dirty="0">
                          <a:latin typeface="+mn-ea"/>
                          <a:ea typeface="+mn-ea"/>
                          <a:cs typeface="Times New Roman"/>
                        </a:rPr>
                        <a:t>年度</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ja-JP" sz="1000" b="1" kern="100" dirty="0">
                          <a:latin typeface="+mn-ea"/>
                          <a:ea typeface="+mn-ea"/>
                          <a:cs typeface="Times New Roman"/>
                        </a:rPr>
                        <a:t>R5</a:t>
                      </a:r>
                      <a:r>
                        <a:rPr lang="ja-JP" sz="1000" b="1" kern="100" dirty="0">
                          <a:latin typeface="+mn-ea"/>
                          <a:ea typeface="+mn-ea"/>
                          <a:cs typeface="Times New Roman"/>
                        </a:rPr>
                        <a:t>年度</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b="1" kern="100" dirty="0">
                          <a:latin typeface="+mn-ea"/>
                          <a:ea typeface="+mn-ea"/>
                          <a:cs typeface="Times New Roman"/>
                        </a:rPr>
                        <a:t>合計</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spcAft>
                          <a:spcPts val="0"/>
                        </a:spcAft>
                      </a:pPr>
                      <a:r>
                        <a:rPr lang="ja-JP" sz="1000" kern="100" dirty="0">
                          <a:latin typeface="+mn-ea"/>
                          <a:ea typeface="+mn-ea"/>
                          <a:cs typeface="Times New Roman"/>
                        </a:rPr>
                        <a:t>①補助事業に要する経費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lang="ja-JP" altLang="ja-JP" sz="1000" kern="100" dirty="0">
                          <a:solidFill>
                            <a:srgbClr val="FF0000"/>
                          </a:solidFill>
                          <a:latin typeface="+mn-ea"/>
                          <a:ea typeface="+mn-ea"/>
                          <a:cs typeface="Times New Roman"/>
                        </a:rPr>
                        <a:t>○○</a:t>
                      </a:r>
                      <a:endParaRPr lang="ja-JP" alt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spcAft>
                          <a:spcPts val="0"/>
                        </a:spcAft>
                      </a:pPr>
                      <a:r>
                        <a:rPr lang="ja-JP" sz="1000" kern="100" dirty="0">
                          <a:latin typeface="+mn-ea"/>
                          <a:ea typeface="+mn-ea"/>
                          <a:cs typeface="Times New Roman"/>
                        </a:rPr>
                        <a:t>②補助対象経費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lang="ja-JP" altLang="ja-JP" sz="1000" kern="100" dirty="0">
                          <a:solidFill>
                            <a:srgbClr val="FF0000"/>
                          </a:solidFill>
                          <a:latin typeface="+mn-ea"/>
                          <a:ea typeface="+mn-ea"/>
                          <a:cs typeface="Times New Roman"/>
                        </a:rPr>
                        <a:t>○○</a:t>
                      </a:r>
                      <a:endParaRPr lang="ja-JP" alt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spcAft>
                          <a:spcPts val="0"/>
                        </a:spcAft>
                      </a:pPr>
                      <a:r>
                        <a:rPr lang="ja-JP" sz="1000" kern="100" dirty="0">
                          <a:latin typeface="+mn-ea"/>
                          <a:ea typeface="+mn-ea"/>
                          <a:cs typeface="Times New Roman"/>
                        </a:rPr>
                        <a:t>③補助金申請額</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lang="ja-JP" altLang="ja-JP" sz="1000" kern="100" dirty="0">
                          <a:solidFill>
                            <a:srgbClr val="FF0000"/>
                          </a:solidFill>
                          <a:latin typeface="+mn-ea"/>
                          <a:ea typeface="+mn-ea"/>
                          <a:cs typeface="Times New Roman"/>
                        </a:rPr>
                        <a:t>○○</a:t>
                      </a:r>
                      <a:endParaRPr lang="ja-JP" alt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solidFill>
                            <a:srgbClr val="FF0000"/>
                          </a:solidFill>
                          <a:latin typeface="+mn-ea"/>
                          <a:ea typeface="+mn-ea"/>
                          <a:cs typeface="Times New Roman"/>
                        </a:rPr>
                        <a:t>○○</a:t>
                      </a:r>
                      <a:endParaRPr lang="ja-JP" sz="1000" kern="100" dirty="0">
                        <a:latin typeface="+mn-ea"/>
                        <a:ea typeface="+mn-e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4" name="四角形吹き出し 93"/>
          <p:cNvSpPr/>
          <p:nvPr/>
        </p:nvSpPr>
        <p:spPr>
          <a:xfrm>
            <a:off x="1393776" y="1542555"/>
            <a:ext cx="2839144" cy="187075"/>
          </a:xfrm>
          <a:prstGeom prst="wedgeRectCallout">
            <a:avLst>
              <a:gd name="adj1" fmla="val -47654"/>
              <a:gd name="adj2" fmla="val 121761"/>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latin typeface="ＭＳ 明朝" panose="02020609040205080304" pitchFamily="17" charset="-128"/>
                <a:ea typeface="ＭＳ 明朝" panose="02020609040205080304" pitchFamily="17" charset="-128"/>
              </a:rPr>
              <a:t>「継続審査資料　</a:t>
            </a:r>
            <a:r>
              <a:rPr kumimoji="1" lang="en-US" altLang="ja-JP" sz="1000" dirty="0" smtClean="0">
                <a:solidFill>
                  <a:srgbClr val="FF0000"/>
                </a:solidFill>
                <a:latin typeface="ＭＳ 明朝" panose="02020609040205080304" pitchFamily="17" charset="-128"/>
                <a:ea typeface="ＭＳ 明朝" panose="02020609040205080304" pitchFamily="17" charset="-128"/>
              </a:rPr>
              <a:t>6</a:t>
            </a:r>
            <a:r>
              <a:rPr lang="en-US" altLang="ja-JP" sz="1000" dirty="0" smtClean="0">
                <a:solidFill>
                  <a:srgbClr val="FF0000"/>
                </a:solidFill>
                <a:latin typeface="ＭＳ 明朝" panose="02020609040205080304" pitchFamily="17" charset="-128"/>
                <a:ea typeface="ＭＳ 明朝" panose="02020609040205080304" pitchFamily="17" charset="-128"/>
              </a:rPr>
              <a:t>-</a:t>
            </a:r>
            <a:r>
              <a:rPr lang="en-US" altLang="ja-JP" sz="1000" dirty="0">
                <a:solidFill>
                  <a:srgbClr val="FF0000"/>
                </a:solidFill>
                <a:latin typeface="ＭＳ 明朝" panose="02020609040205080304" pitchFamily="17" charset="-128"/>
                <a:ea typeface="ＭＳ 明朝" panose="02020609040205080304" pitchFamily="17" charset="-128"/>
              </a:rPr>
              <a:t>2</a:t>
            </a:r>
            <a:r>
              <a:rPr kumimoji="1" lang="ja-JP" altLang="en-US" sz="1000" dirty="0">
                <a:solidFill>
                  <a:srgbClr val="FF0000"/>
                </a:solidFill>
                <a:latin typeface="ＭＳ 明朝" panose="02020609040205080304" pitchFamily="17" charset="-128"/>
                <a:ea typeface="ＭＳ 明朝" panose="02020609040205080304" pitchFamily="17" charset="-128"/>
              </a:rPr>
              <a:t>　補助事業費等の内訳」</a:t>
            </a:r>
          </a:p>
        </p:txBody>
      </p:sp>
      <p:sp>
        <p:nvSpPr>
          <p:cNvPr id="95" name="四角形吹き出し 94"/>
          <p:cNvSpPr/>
          <p:nvPr/>
        </p:nvSpPr>
        <p:spPr>
          <a:xfrm>
            <a:off x="2319675" y="3967712"/>
            <a:ext cx="2520280" cy="216024"/>
          </a:xfrm>
          <a:prstGeom prst="wedgeRectCallout">
            <a:avLst>
              <a:gd name="adj1" fmla="val -31690"/>
              <a:gd name="adj2" fmla="val -12092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rgbClr val="FF0000"/>
                </a:solidFill>
              </a:rPr>
              <a:t>「継続審査資料　</a:t>
            </a:r>
            <a:r>
              <a:rPr lang="en-US" altLang="ja-JP" sz="1000" dirty="0">
                <a:solidFill>
                  <a:srgbClr val="FF0000"/>
                </a:solidFill>
              </a:rPr>
              <a:t>7</a:t>
            </a:r>
            <a:r>
              <a:rPr kumimoji="1" lang="en-US" altLang="ja-JP" sz="1000" dirty="0" smtClean="0">
                <a:solidFill>
                  <a:srgbClr val="FF0000"/>
                </a:solidFill>
              </a:rPr>
              <a:t>-1</a:t>
            </a:r>
            <a:r>
              <a:rPr kumimoji="1" lang="ja-JP" altLang="en-US" sz="1000" dirty="0">
                <a:solidFill>
                  <a:srgbClr val="FF0000"/>
                </a:solidFill>
              </a:rPr>
              <a:t>　スケジュール」</a:t>
            </a:r>
          </a:p>
        </p:txBody>
      </p:sp>
    </p:spTree>
    <p:extLst>
      <p:ext uri="{BB962C8B-B14F-4D97-AF65-F5344CB8AC3E}">
        <p14:creationId xmlns:p14="http://schemas.microsoft.com/office/powerpoint/2010/main" val="387491361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751</TotalTime>
  <Words>552</Words>
  <Application>Microsoft Office PowerPoint</Application>
  <PresentationFormat>A4 210 x 297 mm</PresentationFormat>
  <Paragraphs>99</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ＭＳ Ｐゴシック</vt:lpstr>
      <vt:lpstr>ＭＳ 明朝</vt:lpstr>
      <vt:lpstr>Arial</vt:lpstr>
      <vt:lpstr>Calibri</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中川　誠</dc:creator>
  <cp:lastModifiedBy>山村 光弘</cp:lastModifiedBy>
  <cp:revision>40</cp:revision>
  <cp:lastPrinted>2021-01-06T13:00:13Z</cp:lastPrinted>
  <dcterms:created xsi:type="dcterms:W3CDTF">2013-07-25T11:28:43Z</dcterms:created>
  <dcterms:modified xsi:type="dcterms:W3CDTF">2023-02-03T08:32:20Z</dcterms:modified>
</cp:coreProperties>
</file>