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 id="2147483753" r:id="rId2"/>
  </p:sldMasterIdLst>
  <p:notesMasterIdLst>
    <p:notesMasterId r:id="rId16"/>
  </p:notesMasterIdLst>
  <p:handoutMasterIdLst>
    <p:handoutMasterId r:id="rId17"/>
  </p:handoutMasterIdLst>
  <p:sldIdLst>
    <p:sldId id="676" r:id="rId3"/>
    <p:sldId id="685" r:id="rId4"/>
    <p:sldId id="693" r:id="rId5"/>
    <p:sldId id="691" r:id="rId6"/>
    <p:sldId id="695" r:id="rId7"/>
    <p:sldId id="688" r:id="rId8"/>
    <p:sldId id="694" r:id="rId9"/>
    <p:sldId id="689" r:id="rId10"/>
    <p:sldId id="696" r:id="rId11"/>
    <p:sldId id="687" r:id="rId12"/>
    <p:sldId id="700" r:id="rId13"/>
    <p:sldId id="704" r:id="rId14"/>
    <p:sldId id="698" r:id="rId15"/>
  </p:sldIdLst>
  <p:sldSz cx="9906000" cy="6858000" type="A4"/>
  <p:notesSz cx="7099300" cy="10234613"/>
  <p:defaultTextStyle>
    <a:defPPr>
      <a:defRPr lang="ja-JP"/>
    </a:defPPr>
    <a:lvl1pPr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1pPr>
    <a:lvl2pPr marL="4572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2pPr>
    <a:lvl3pPr marL="9144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3pPr>
    <a:lvl4pPr marL="13716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4pPr>
    <a:lvl5pPr marL="18288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6pPr>
    <a:lvl7pPr marL="27432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7pPr>
    <a:lvl8pPr marL="32004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8pPr>
    <a:lvl9pPr marL="36576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9pPr>
  </p:defaultTextStyle>
  <p:extLst>
    <p:ext uri="{EFAFB233-063F-42B5-8137-9DF3F51BA10A}">
      <p15:sldGuideLst xmlns:p15="http://schemas.microsoft.com/office/powerpoint/2012/main">
        <p15:guide id="1" orient="horz" pos="28">
          <p15:clr>
            <a:srgbClr val="A4A3A4"/>
          </p15:clr>
        </p15:guide>
        <p15:guide id="2" pos="6204">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CFFCC"/>
    <a:srgbClr val="FF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7885" autoAdjust="0"/>
  </p:normalViewPr>
  <p:slideViewPr>
    <p:cSldViewPr>
      <p:cViewPr varScale="1">
        <p:scale>
          <a:sx n="95" d="100"/>
          <a:sy n="95" d="100"/>
        </p:scale>
        <p:origin x="102" y="270"/>
      </p:cViewPr>
      <p:guideLst>
        <p:guide orient="horz" pos="28"/>
        <p:guide pos="620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p:scale>
          <a:sx n="90" d="100"/>
          <a:sy n="90" d="100"/>
        </p:scale>
        <p:origin x="2148" y="-1098"/>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ー 2"/>
          <p:cNvSpPr>
            <a:spLocks noGrp="1"/>
          </p:cNvSpPr>
          <p:nvPr>
            <p:ph type="dt" sz="quarter" idx="1"/>
          </p:nvPr>
        </p:nvSpPr>
        <p:spPr>
          <a:xfrm>
            <a:off x="4020650" y="0"/>
            <a:ext cx="3076976" cy="512143"/>
          </a:xfrm>
          <a:prstGeom prst="rect">
            <a:avLst/>
          </a:prstGeom>
        </p:spPr>
        <p:txBody>
          <a:bodyPr vert="horz" lIns="95463" tIns="47732" rIns="95463" bIns="47732" rtlCol="0"/>
          <a:lstStyle>
            <a:lvl1pPr algn="r" eaLnBrk="1" fontAlgn="auto" hangingPunct="1">
              <a:spcBef>
                <a:spcPts val="0"/>
              </a:spcBef>
              <a:spcAft>
                <a:spcPts val="0"/>
              </a:spcAft>
              <a:defRPr sz="1500">
                <a:latin typeface="ＭＳ Ｐゴシック" pitchFamily="50" charset="-128"/>
                <a:ea typeface="ＭＳ Ｐゴシック" pitchFamily="50" charset="-128"/>
              </a:defRPr>
            </a:lvl1pPr>
          </a:lstStyle>
          <a:p>
            <a:pPr>
              <a:defRPr/>
            </a:pPr>
            <a:endParaRPr lang="ja-JP" altLang="en-US"/>
          </a:p>
        </p:txBody>
      </p:sp>
      <p:sp>
        <p:nvSpPr>
          <p:cNvPr id="4" name="フッター プレースホルダー 3"/>
          <p:cNvSpPr>
            <a:spLocks noGrp="1"/>
          </p:cNvSpPr>
          <p:nvPr>
            <p:ph type="ftr" sz="quarter" idx="2"/>
          </p:nvPr>
        </p:nvSpPr>
        <p:spPr>
          <a:xfrm>
            <a:off x="1" y="9720824"/>
            <a:ext cx="3076977" cy="512142"/>
          </a:xfrm>
          <a:prstGeom prst="rect">
            <a:avLst/>
          </a:prstGeom>
        </p:spPr>
        <p:txBody>
          <a:bodyPr vert="horz" lIns="95463" tIns="47732" rIns="95463" bIns="47732"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5" name="スライド番号プレースホルダー 4"/>
          <p:cNvSpPr>
            <a:spLocks noGrp="1"/>
          </p:cNvSpPr>
          <p:nvPr>
            <p:ph type="sldNum" sz="quarter" idx="3"/>
          </p:nvPr>
        </p:nvSpPr>
        <p:spPr>
          <a:xfrm>
            <a:off x="4020650" y="9720824"/>
            <a:ext cx="3076976" cy="512142"/>
          </a:xfrm>
          <a:prstGeom prst="rect">
            <a:avLst/>
          </a:prstGeom>
        </p:spPr>
        <p:txBody>
          <a:bodyPr vert="horz" lIns="95463" tIns="47732" rIns="95463" bIns="47732" rtlCol="0" anchor="b"/>
          <a:lstStyle>
            <a:lvl1pPr algn="r" eaLnBrk="1" fontAlgn="auto" hangingPunct="1">
              <a:spcBef>
                <a:spcPts val="0"/>
              </a:spcBef>
              <a:spcAft>
                <a:spcPts val="0"/>
              </a:spcAft>
              <a:defRPr sz="1300">
                <a:latin typeface="+mn-lt"/>
                <a:ea typeface="+mn-ea"/>
              </a:defRPr>
            </a:lvl1pPr>
          </a:lstStyle>
          <a:p>
            <a:pPr>
              <a:defRPr/>
            </a:pPr>
            <a:fld id="{1EC4FBD0-7633-4554-A01D-57EBE408A745}" type="slidenum">
              <a:rPr lang="ja-JP" altLang="en-US"/>
              <a:pPr>
                <a:defRPr/>
              </a:pPr>
              <a:t>‹#›</a:t>
            </a:fld>
            <a:endParaRPr lang="ja-JP" altLang="en-US"/>
          </a:p>
        </p:txBody>
      </p:sp>
    </p:spTree>
    <p:extLst>
      <p:ext uri="{BB962C8B-B14F-4D97-AF65-F5344CB8AC3E}">
        <p14:creationId xmlns:p14="http://schemas.microsoft.com/office/powerpoint/2010/main" val="2679507270"/>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ー 2"/>
          <p:cNvSpPr>
            <a:spLocks noGrp="1"/>
          </p:cNvSpPr>
          <p:nvPr>
            <p:ph type="dt" idx="1"/>
          </p:nvPr>
        </p:nvSpPr>
        <p:spPr>
          <a:xfrm>
            <a:off x="4020650" y="0"/>
            <a:ext cx="3076976" cy="512143"/>
          </a:xfrm>
          <a:prstGeom prst="rect">
            <a:avLst/>
          </a:prstGeom>
        </p:spPr>
        <p:txBody>
          <a:bodyPr vert="horz" lIns="95463" tIns="47732" rIns="95463" bIns="47732" rtlCol="0"/>
          <a:lstStyle>
            <a:lvl1pPr algn="r" eaLnBrk="1" fontAlgn="auto" hangingPunct="1">
              <a:spcBef>
                <a:spcPts val="0"/>
              </a:spcBef>
              <a:spcAft>
                <a:spcPts val="0"/>
              </a:spcAft>
              <a:defRPr sz="1500">
                <a:latin typeface="ＭＳ Ｐゴシック" pitchFamily="50" charset="-128"/>
                <a:ea typeface="ＭＳ Ｐゴシック" pitchFamily="50" charset="-128"/>
              </a:defRPr>
            </a:lvl1pPr>
          </a:lstStyle>
          <a:p>
            <a:pPr>
              <a:defRPr/>
            </a:pPr>
            <a:endParaRPr lang="en-US" altLang="ja-JP"/>
          </a:p>
        </p:txBody>
      </p:sp>
      <p:sp>
        <p:nvSpPr>
          <p:cNvPr id="4" name="スライド イメージ プレースホルダー 3"/>
          <p:cNvSpPr>
            <a:spLocks noGrp="1" noRot="1" noChangeAspect="1"/>
          </p:cNvSpPr>
          <p:nvPr>
            <p:ph type="sldImg" idx="2"/>
          </p:nvPr>
        </p:nvSpPr>
        <p:spPr>
          <a:xfrm>
            <a:off x="777875" y="766763"/>
            <a:ext cx="5543550" cy="3838575"/>
          </a:xfrm>
          <a:prstGeom prst="rect">
            <a:avLst/>
          </a:prstGeom>
          <a:noFill/>
          <a:ln w="12700">
            <a:solidFill>
              <a:prstClr val="black"/>
            </a:solidFill>
          </a:ln>
        </p:spPr>
        <p:txBody>
          <a:bodyPr vert="horz" lIns="95463" tIns="47732" rIns="95463" bIns="47732" rtlCol="0" anchor="ctr"/>
          <a:lstStyle/>
          <a:p>
            <a:pPr lvl="0"/>
            <a:endParaRPr lang="ja-JP" altLang="en-US" noProof="0" dirty="0"/>
          </a:p>
        </p:txBody>
      </p:sp>
      <p:sp>
        <p:nvSpPr>
          <p:cNvPr id="5" name="ノート プレースホルダー 4"/>
          <p:cNvSpPr>
            <a:spLocks noGrp="1"/>
          </p:cNvSpPr>
          <p:nvPr>
            <p:ph type="body" sz="quarter" idx="3"/>
          </p:nvPr>
        </p:nvSpPr>
        <p:spPr>
          <a:xfrm>
            <a:off x="709429" y="4861235"/>
            <a:ext cx="5680444" cy="4605988"/>
          </a:xfrm>
          <a:prstGeom prst="rect">
            <a:avLst/>
          </a:prstGeom>
        </p:spPr>
        <p:txBody>
          <a:bodyPr vert="horz" lIns="95463" tIns="47732" rIns="95463" bIns="47732"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1" y="9720824"/>
            <a:ext cx="3076977" cy="512142"/>
          </a:xfrm>
          <a:prstGeom prst="rect">
            <a:avLst/>
          </a:prstGeom>
        </p:spPr>
        <p:txBody>
          <a:bodyPr vert="horz" lIns="95463" tIns="47732" rIns="95463" bIns="47732"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7" name="スライド番号プレースホルダー 6"/>
          <p:cNvSpPr>
            <a:spLocks noGrp="1"/>
          </p:cNvSpPr>
          <p:nvPr>
            <p:ph type="sldNum" sz="quarter" idx="5"/>
          </p:nvPr>
        </p:nvSpPr>
        <p:spPr>
          <a:xfrm>
            <a:off x="4020650" y="9720824"/>
            <a:ext cx="3076976" cy="512142"/>
          </a:xfrm>
          <a:prstGeom prst="rect">
            <a:avLst/>
          </a:prstGeom>
        </p:spPr>
        <p:txBody>
          <a:bodyPr vert="horz" lIns="95463" tIns="47732" rIns="95463" bIns="47732" rtlCol="0" anchor="b"/>
          <a:lstStyle>
            <a:lvl1pPr algn="r" eaLnBrk="1" fontAlgn="auto" hangingPunct="1">
              <a:spcBef>
                <a:spcPts val="0"/>
              </a:spcBef>
              <a:spcAft>
                <a:spcPts val="0"/>
              </a:spcAft>
              <a:defRPr sz="1300">
                <a:latin typeface="+mn-lt"/>
                <a:ea typeface="+mn-ea"/>
              </a:defRPr>
            </a:lvl1pPr>
          </a:lstStyle>
          <a:p>
            <a:pPr>
              <a:defRPr/>
            </a:pPr>
            <a:fld id="{9AE3D2EF-E1DA-43A1-AAB5-1C750E1C4922}" type="slidenum">
              <a:rPr lang="ja-JP" altLang="en-US"/>
              <a:pPr>
                <a:defRPr/>
              </a:pPr>
              <a:t>‹#›</a:t>
            </a:fld>
            <a:endParaRPr lang="ja-JP" altLang="en-US"/>
          </a:p>
        </p:txBody>
      </p:sp>
    </p:spTree>
    <p:extLst>
      <p:ext uri="{BB962C8B-B14F-4D97-AF65-F5344CB8AC3E}">
        <p14:creationId xmlns:p14="http://schemas.microsoft.com/office/powerpoint/2010/main" val="692927990"/>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●事業計画策定の策定</a:t>
            </a:r>
          </a:p>
        </p:txBody>
      </p:sp>
      <p:sp>
        <p:nvSpPr>
          <p:cNvPr id="2" name="日付プレースホルダー 1">
            <a:extLst>
              <a:ext uri="{FF2B5EF4-FFF2-40B4-BE49-F238E27FC236}">
                <a16:creationId xmlns:a16="http://schemas.microsoft.com/office/drawing/2014/main" id="{E7A75B58-0C3E-6B88-C7E5-487C55781C68}"/>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106880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785E01ED-68A0-08AB-D76A-DF55593AAF73}"/>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12960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A6D53CE8-3EAA-D1E7-FBA5-9C0A059B8563}"/>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4131598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58565" y="1052736"/>
            <a:ext cx="8420100" cy="1470025"/>
          </a:xfrm>
        </p:spPr>
        <p:txBody>
          <a:bodyPr/>
          <a:lstStyle>
            <a:lvl1pPr>
              <a:defRPr>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正方形/長方形 6"/>
          <p:cNvSpPr/>
          <p:nvPr userDrawn="1"/>
        </p:nvSpPr>
        <p:spPr>
          <a:xfrm>
            <a:off x="9202" y="2063375"/>
            <a:ext cx="9912350" cy="4571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extLst>
      <p:ext uri="{BB962C8B-B14F-4D97-AF65-F5344CB8AC3E}">
        <p14:creationId xmlns:p14="http://schemas.microsoft.com/office/powerpoint/2010/main" val="53177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正方形/長方形 3"/>
          <p:cNvSpPr/>
          <p:nvPr userDrawn="1"/>
        </p:nvSpPr>
        <p:spPr>
          <a:xfrm>
            <a:off x="-6350" y="539750"/>
            <a:ext cx="9912350"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 name="タイトル 1"/>
          <p:cNvSpPr>
            <a:spLocks noGrp="1"/>
          </p:cNvSpPr>
          <p:nvPr>
            <p:ph type="title"/>
          </p:nvPr>
        </p:nvSpPr>
        <p:spPr>
          <a:xfrm>
            <a:off x="128464" y="39688"/>
            <a:ext cx="8915400" cy="500062"/>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dirty="0"/>
              <a:t>マスター タイトルの書式設定</a:t>
            </a:r>
          </a:p>
        </p:txBody>
      </p:sp>
      <p:sp>
        <p:nvSpPr>
          <p:cNvPr id="7" name="スライド番号プレースホルダー 5"/>
          <p:cNvSpPr>
            <a:spLocks noGrp="1"/>
          </p:cNvSpPr>
          <p:nvPr>
            <p:ph type="sldNum" sz="quarter" idx="12"/>
          </p:nvPr>
        </p:nvSpPr>
        <p:spPr>
          <a:xfrm>
            <a:off x="8877989" y="6597352"/>
            <a:ext cx="1043563"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a:p>
        </p:txBody>
      </p:sp>
    </p:spTree>
    <p:extLst>
      <p:ext uri="{BB962C8B-B14F-4D97-AF65-F5344CB8AC3E}">
        <p14:creationId xmlns:p14="http://schemas.microsoft.com/office/powerpoint/2010/main" val="4292290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5797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32597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972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64615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4855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97712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943885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42853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99535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643500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14698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8" name="タイトル 1"/>
          <p:cNvSpPr txBox="1">
            <a:spLocks/>
          </p:cNvSpPr>
          <p:nvPr userDrawn="1"/>
        </p:nvSpPr>
        <p:spPr>
          <a:xfrm>
            <a:off x="-3175" y="6691313"/>
            <a:ext cx="9420225" cy="166687"/>
          </a:xfrm>
          <a:prstGeom prst="rect">
            <a:avLst/>
          </a:prstGeom>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ctr" fontAlgn="auto">
              <a:spcAft>
                <a:spcPts val="0"/>
              </a:spcAft>
              <a:defRPr/>
            </a:pPr>
            <a:r>
              <a:rPr lang="ja-JP" altLang="en-US" sz="1000" i="1" dirty="0">
                <a:solidFill>
                  <a:schemeClr val="bg1">
                    <a:lumMod val="50000"/>
                  </a:schemeClr>
                </a:solidFill>
              </a:rPr>
              <a:t>令和</a:t>
            </a:r>
            <a:r>
              <a:rPr lang="en-US" altLang="ja-JP" sz="1000" i="1" dirty="0">
                <a:solidFill>
                  <a:schemeClr val="bg1">
                    <a:lumMod val="50000"/>
                  </a:schemeClr>
                </a:solidFill>
              </a:rPr>
              <a:t>4</a:t>
            </a:r>
            <a:r>
              <a:rPr lang="ja-JP" altLang="en-US" sz="1000" i="1" dirty="0">
                <a:solidFill>
                  <a:schemeClr val="bg1">
                    <a:lumMod val="50000"/>
                  </a:schemeClr>
                </a:solidFill>
              </a:rPr>
              <a:t>年度無人自動運転等の</a:t>
            </a:r>
            <a:r>
              <a:rPr lang="en-US" altLang="ja-JP" sz="1000" i="1" dirty="0">
                <a:solidFill>
                  <a:schemeClr val="bg1">
                    <a:lumMod val="50000"/>
                  </a:schemeClr>
                </a:solidFill>
              </a:rPr>
              <a:t>CASE</a:t>
            </a:r>
            <a:r>
              <a:rPr lang="ja-JP" altLang="en-US" sz="1000" i="1" dirty="0">
                <a:solidFill>
                  <a:schemeClr val="bg1">
                    <a:lumMod val="50000"/>
                  </a:schemeClr>
                </a:solidFill>
              </a:rPr>
              <a:t>対応に向けた実証・支援事業費補助金（健全な製品エコシステム構築・ルール形成促進事業）　事業概要書</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Lst>
  <p:hf hdr="0" ftr="0" dt="0"/>
  <p:txStyles>
    <p:titleStyle>
      <a:lvl1pPr algn="ctr" rtl="0" eaLnBrk="0" fontAlgn="base" hangingPunct="0">
        <a:spcBef>
          <a:spcPct val="0"/>
        </a:spcBef>
        <a:spcAft>
          <a:spcPct val="0"/>
        </a:spcAft>
        <a:defRPr kumimoji="1" sz="4400" kern="1200">
          <a:solidFill>
            <a:schemeClr val="tx1"/>
          </a:solidFill>
          <a:latin typeface="メイリオ" panose="020B0604030504040204" pitchFamily="50" charset="-128"/>
          <a:ea typeface="メイリオ" panose="020B0604030504040204" pitchFamily="50" charset="-128"/>
          <a:cs typeface="+mj-cs"/>
        </a:defRPr>
      </a:lvl1pPr>
      <a:lvl2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2pPr>
      <a:lvl3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3pPr>
      <a:lvl4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4pPr>
      <a:lvl5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5pPr>
      <a:lvl6pPr marL="4572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6pPr>
      <a:lvl7pPr marL="9144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7pPr>
      <a:lvl8pPr marL="13716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8pPr>
      <a:lvl9pPr marL="18288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32574762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3894197697"/>
              </p:ext>
            </p:extLst>
          </p:nvPr>
        </p:nvGraphicFramePr>
        <p:xfrm>
          <a:off x="1424508" y="2851383"/>
          <a:ext cx="7200900" cy="933475"/>
        </p:xfrm>
        <a:graphic>
          <a:graphicData uri="http://schemas.openxmlformats.org/drawingml/2006/table">
            <a:tbl>
              <a:tblPr firstRow="1" bandRow="1">
                <a:tableStyleId>{5C22544A-7EE6-4342-B048-85BDC9FD1C3A}</a:tableStyleId>
              </a:tblPr>
              <a:tblGrid>
                <a:gridCol w="432054">
                  <a:extLst>
                    <a:ext uri="{9D8B030D-6E8A-4147-A177-3AD203B41FA5}">
                      <a16:colId xmlns:a16="http://schemas.microsoft.com/office/drawing/2014/main" val="20000"/>
                    </a:ext>
                  </a:extLst>
                </a:gridCol>
                <a:gridCol w="1656207">
                  <a:extLst>
                    <a:ext uri="{9D8B030D-6E8A-4147-A177-3AD203B41FA5}">
                      <a16:colId xmlns:a16="http://schemas.microsoft.com/office/drawing/2014/main" val="20001"/>
                    </a:ext>
                  </a:extLst>
                </a:gridCol>
                <a:gridCol w="5112639">
                  <a:extLst>
                    <a:ext uri="{9D8B030D-6E8A-4147-A177-3AD203B41FA5}">
                      <a16:colId xmlns:a16="http://schemas.microsoft.com/office/drawing/2014/main" val="20002"/>
                    </a:ext>
                  </a:extLst>
                </a:gridCol>
              </a:tblGrid>
              <a:tr h="30477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代表申請者</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477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390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6" name="テキスト ボックス 5"/>
          <p:cNvSpPr txBox="1"/>
          <p:nvPr/>
        </p:nvSpPr>
        <p:spPr>
          <a:xfrm>
            <a:off x="344488" y="4293096"/>
            <a:ext cx="9216727" cy="2232248"/>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本資料作成上の注意（共通）</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本資料は</a:t>
            </a:r>
            <a:r>
              <a:rPr lang="ja-JP" altLang="en-US" sz="1400" u="sng" dirty="0">
                <a:solidFill>
                  <a:srgbClr val="FF0000"/>
                </a:solidFill>
              </a:rPr>
              <a:t>評価委員が申請内容の評価を実施するための重要な資料</a:t>
            </a:r>
            <a:r>
              <a:rPr lang="ja-JP" altLang="en-US" sz="1400" dirty="0">
                <a:solidFill>
                  <a:srgbClr val="FF0000"/>
                </a:solidFill>
              </a:rPr>
              <a:t>となりますので、</a:t>
            </a:r>
            <a:r>
              <a:rPr lang="ja-JP" altLang="en-US" sz="1400" b="1" dirty="0">
                <a:solidFill>
                  <a:srgbClr val="FF0000"/>
                </a:solidFill>
              </a:rPr>
              <a:t>各注意事項を熟読のうえ</a:t>
            </a:r>
            <a:r>
              <a:rPr lang="ja-JP" altLang="en-US" sz="1400" dirty="0">
                <a:solidFill>
                  <a:srgbClr val="FF0000"/>
                </a:solidFill>
              </a:rPr>
              <a:t>作成を</a:t>
            </a: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行って下さい。</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文字の大きさは</a:t>
            </a:r>
            <a:r>
              <a:rPr lang="en-US" altLang="ja-JP" sz="1400" dirty="0">
                <a:solidFill>
                  <a:srgbClr val="FF0000"/>
                </a:solidFill>
              </a:rPr>
              <a:t>14pt</a:t>
            </a:r>
            <a:r>
              <a:rPr lang="ja-JP" altLang="en-US" sz="1400" dirty="0">
                <a:solidFill>
                  <a:srgbClr val="FF0000"/>
                </a:solidFill>
              </a:rPr>
              <a:t>以上とすること（図表内は</a:t>
            </a:r>
            <a:r>
              <a:rPr lang="en-US" altLang="ja-JP" sz="1400" dirty="0">
                <a:solidFill>
                  <a:srgbClr val="FF0000"/>
                </a:solidFill>
              </a:rPr>
              <a:t>12pt</a:t>
            </a:r>
            <a:r>
              <a:rPr lang="ja-JP" altLang="en-US" sz="1400" dirty="0">
                <a:solidFill>
                  <a:srgbClr val="FF0000"/>
                </a:solidFill>
              </a:rPr>
              <a:t>以上）。</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既定のフォント（</a:t>
            </a:r>
            <a:r>
              <a:rPr lang="en-US" altLang="ja-JP" sz="1400" dirty="0" err="1">
                <a:solidFill>
                  <a:srgbClr val="FF0000"/>
                </a:solidFill>
              </a:rPr>
              <a:t>Meiryo</a:t>
            </a:r>
            <a:r>
              <a:rPr lang="en-US" altLang="ja-JP" sz="1400" dirty="0">
                <a:solidFill>
                  <a:srgbClr val="FF0000"/>
                </a:solidFill>
              </a:rPr>
              <a:t> UI</a:t>
            </a:r>
            <a:r>
              <a:rPr lang="ja-JP" altLang="en-US" sz="1400" dirty="0">
                <a:solidFill>
                  <a:srgbClr val="FF0000"/>
                </a:solidFill>
              </a:rPr>
              <a:t>）を使用すること。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各項目の枚数については、各ページ右上部に指定された上限に収まる形で記載を行うこと。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図表（写真、パース、位置図、区域図、配置図、エネルギーフロー、体制図、スキーム図、グラフ、線表等）などを用い、ヴィジュアルに表現すること。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説明にあたっては可能な限り定量的な説明を行うこと。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枠線については、適宜変更を行い、行の追加等を行うこと。</a:t>
            </a:r>
            <a:endParaRPr lang="en-US" altLang="ja-JP" sz="1400" dirty="0">
              <a:solidFill>
                <a:srgbClr val="FF0000"/>
              </a:solidFill>
            </a:endParaRPr>
          </a:p>
        </p:txBody>
      </p:sp>
      <p:sp>
        <p:nvSpPr>
          <p:cNvPr id="3" name="タイトル 2"/>
          <p:cNvSpPr>
            <a:spLocks noGrp="1"/>
          </p:cNvSpPr>
          <p:nvPr>
            <p:ph type="ctrTitle"/>
          </p:nvPr>
        </p:nvSpPr>
        <p:spPr>
          <a:xfrm>
            <a:off x="658565" y="1298470"/>
            <a:ext cx="8420100" cy="834386"/>
          </a:xfrm>
        </p:spPr>
        <p:txBody>
          <a:bodyPr/>
          <a:lstStyle/>
          <a:p>
            <a:r>
              <a:rPr kumimoji="1" lang="ja-JP" altLang="en-US" dirty="0">
                <a:solidFill>
                  <a:srgbClr val="0000CC"/>
                </a:solidFill>
                <a:latin typeface="Meiryo UI" panose="020B0604030504040204" pitchFamily="50" charset="-128"/>
                <a:ea typeface="Meiryo UI" panose="020B0604030504040204" pitchFamily="50" charset="-128"/>
              </a:rPr>
              <a:t>補助事業の名称</a:t>
            </a:r>
          </a:p>
        </p:txBody>
      </p:sp>
      <p:sp>
        <p:nvSpPr>
          <p:cNvPr id="7" name="テキスト ボックス 6"/>
          <p:cNvSpPr txBox="1"/>
          <p:nvPr/>
        </p:nvSpPr>
        <p:spPr>
          <a:xfrm>
            <a:off x="38592" y="366233"/>
            <a:ext cx="5544319" cy="674104"/>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提出時の注意事項</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本書式の</a:t>
            </a:r>
            <a:r>
              <a:rPr lang="en-US" altLang="ja-JP" sz="1400" dirty="0">
                <a:solidFill>
                  <a:srgbClr val="FF0000"/>
                </a:solidFill>
              </a:rPr>
              <a:t>【</a:t>
            </a:r>
            <a:r>
              <a:rPr lang="ja-JP" altLang="en-US" sz="1400" dirty="0">
                <a:solidFill>
                  <a:srgbClr val="FF0000"/>
                </a:solidFill>
              </a:rPr>
              <a:t>注意</a:t>
            </a:r>
            <a:r>
              <a:rPr lang="en-US" altLang="ja-JP" sz="1400" dirty="0">
                <a:solidFill>
                  <a:srgbClr val="FF0000"/>
                </a:solidFill>
              </a:rPr>
              <a:t>】</a:t>
            </a:r>
            <a:r>
              <a:rPr lang="ja-JP" altLang="en-US" sz="1400" dirty="0">
                <a:solidFill>
                  <a:srgbClr val="FF0000"/>
                </a:solidFill>
              </a:rPr>
              <a:t>等、「赤字」「青字の例」は、削除の上で、ご提出ください。</a:t>
            </a:r>
            <a:endParaRPr lang="en-US" altLang="ja-JP" sz="1400" dirty="0">
              <a:solidFill>
                <a:srgbClr val="FF0000"/>
              </a:solidFill>
            </a:endParaRPr>
          </a:p>
        </p:txBody>
      </p:sp>
      <p:sp>
        <p:nvSpPr>
          <p:cNvPr id="2" name="テキスト ボックス 1"/>
          <p:cNvSpPr txBox="1"/>
          <p:nvPr/>
        </p:nvSpPr>
        <p:spPr>
          <a:xfrm>
            <a:off x="2960403" y="2112718"/>
            <a:ext cx="3816424" cy="369332"/>
          </a:xfrm>
          <a:prstGeom prst="rect">
            <a:avLst/>
          </a:prstGeom>
          <a:noFill/>
        </p:spPr>
        <p:txBody>
          <a:bodyPr wrap="square" rtlCol="0">
            <a:spAutoFit/>
          </a:bodyPr>
          <a:lstStyle/>
          <a:p>
            <a:pPr algn="ctr"/>
            <a:r>
              <a:rPr kumimoji="1" lang="ja-JP" altLang="en-US" dirty="0"/>
              <a:t>申請日：</a:t>
            </a:r>
            <a:r>
              <a:rPr lang="ja-JP" altLang="en-US" dirty="0"/>
              <a:t>令和４</a:t>
            </a:r>
            <a:r>
              <a:rPr kumimoji="1" lang="ja-JP" altLang="en-US" dirty="0"/>
              <a:t>年○○月○○日</a:t>
            </a:r>
          </a:p>
        </p:txBody>
      </p:sp>
      <p:sp>
        <p:nvSpPr>
          <p:cNvPr id="4" name="テキスト ボックス 3"/>
          <p:cNvSpPr txBox="1"/>
          <p:nvPr/>
        </p:nvSpPr>
        <p:spPr>
          <a:xfrm>
            <a:off x="56456" y="14556"/>
            <a:ext cx="4752528" cy="338554"/>
          </a:xfrm>
          <a:prstGeom prst="rect">
            <a:avLst/>
          </a:prstGeom>
          <a:noFill/>
        </p:spPr>
        <p:txBody>
          <a:bodyPr wrap="square" rtlCol="0">
            <a:spAutoFit/>
          </a:bodyPr>
          <a:lstStyle/>
          <a:p>
            <a:r>
              <a:rPr kumimoji="1" lang="en-US" altLang="ja-JP" sz="1600" dirty="0"/>
              <a:t>(</a:t>
            </a:r>
            <a:r>
              <a:rPr kumimoji="1" lang="ja-JP" altLang="en-US" sz="1600" dirty="0"/>
              <a:t>別紙⑫</a:t>
            </a:r>
            <a:r>
              <a:rPr kumimoji="1" lang="en-US" altLang="ja-JP" sz="1600" dirty="0"/>
              <a:t>)</a:t>
            </a:r>
            <a:r>
              <a:rPr kumimoji="1" lang="ja-JP" altLang="en-US" sz="1600" dirty="0"/>
              <a:t>事業概要書（蓄電池のリユース・リサイクル）</a:t>
            </a:r>
          </a:p>
        </p:txBody>
      </p:sp>
      <p:graphicFrame>
        <p:nvGraphicFramePr>
          <p:cNvPr id="10" name="表 9"/>
          <p:cNvGraphicFramePr>
            <a:graphicFrameLocks noGrp="1"/>
          </p:cNvGraphicFramePr>
          <p:nvPr>
            <p:extLst>
              <p:ext uri="{D42A27DB-BD31-4B8C-83A1-F6EECF244321}">
                <p14:modId xmlns:p14="http://schemas.microsoft.com/office/powerpoint/2010/main" val="2099761770"/>
              </p:ext>
            </p:extLst>
          </p:nvPr>
        </p:nvGraphicFramePr>
        <p:xfrm>
          <a:off x="6249144" y="83096"/>
          <a:ext cx="3528392" cy="304800"/>
        </p:xfrm>
        <a:graphic>
          <a:graphicData uri="http://schemas.openxmlformats.org/drawingml/2006/table">
            <a:tbl>
              <a:tblPr firstRow="1" bandRow="1">
                <a:tableStyleId>{5C22544A-7EE6-4342-B048-85BDC9FD1C3A}</a:tableStyleId>
              </a:tblPr>
              <a:tblGrid>
                <a:gridCol w="1660419">
                  <a:extLst>
                    <a:ext uri="{9D8B030D-6E8A-4147-A177-3AD203B41FA5}">
                      <a16:colId xmlns:a16="http://schemas.microsoft.com/office/drawing/2014/main" val="20000"/>
                    </a:ext>
                  </a:extLst>
                </a:gridCol>
                <a:gridCol w="1867973">
                  <a:extLst>
                    <a:ext uri="{9D8B030D-6E8A-4147-A177-3AD203B41FA5}">
                      <a16:colId xmlns:a16="http://schemas.microsoft.com/office/drawing/2014/main" val="20001"/>
                    </a:ext>
                  </a:extLst>
                </a:gridCol>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cap="none" spc="0" dirty="0">
                          <a:ln w="0"/>
                          <a:solidFill>
                            <a:schemeClr val="tx1"/>
                          </a:solidFill>
                          <a:effectLst/>
                          <a:latin typeface="+mn-ea"/>
                          <a:ea typeface="+mn-ea"/>
                        </a:rPr>
                        <a:t>　補助金申請額</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1400" b="0" cap="none" spc="0" dirty="0">
                          <a:ln w="0"/>
                          <a:solidFill>
                            <a:schemeClr val="tx1"/>
                          </a:solidFill>
                          <a:effectLst/>
                          <a:latin typeface="+mn-ea"/>
                          <a:ea typeface="+mn-ea"/>
                        </a:rPr>
                        <a:t>00,000,000</a:t>
                      </a:r>
                      <a:r>
                        <a:rPr kumimoji="1" lang="ja-JP" altLang="en-US" sz="1400" b="0" cap="none" spc="0" dirty="0">
                          <a:ln w="0"/>
                          <a:solidFill>
                            <a:schemeClr val="tx1"/>
                          </a:solidFill>
                          <a:effectLst/>
                          <a:latin typeface="+mn-ea"/>
                          <a:ea typeface="+mn-ea"/>
                        </a:rPr>
                        <a:t>円</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5" y="95302"/>
            <a:ext cx="4464496" cy="377179"/>
          </a:xfrm>
        </p:spPr>
        <p:txBody>
          <a:bodyPr/>
          <a:lstStyle/>
          <a:p>
            <a:r>
              <a:rPr kumimoji="1" lang="ja-JP" altLang="en-US" dirty="0">
                <a:latin typeface="Meiryo UI" panose="020B0604030504040204" pitchFamily="50" charset="-128"/>
                <a:ea typeface="Meiryo UI" panose="020B0604030504040204" pitchFamily="50" charset="-128"/>
              </a:rPr>
              <a:t>１．補助事業の概要</a:t>
            </a:r>
          </a:p>
        </p:txBody>
      </p:sp>
      <p:sp>
        <p:nvSpPr>
          <p:cNvPr id="34" name="正方形/長方形 33"/>
          <p:cNvSpPr/>
          <p:nvPr/>
        </p:nvSpPr>
        <p:spPr>
          <a:xfrm>
            <a:off x="-124726" y="604482"/>
            <a:ext cx="4222400" cy="338554"/>
          </a:xfrm>
          <a:prstGeom prst="rect">
            <a:avLst/>
          </a:prstGeom>
        </p:spPr>
        <p:txBody>
          <a:bodyPr wrap="square">
            <a:spAutoFit/>
          </a:bodyPr>
          <a:lstStyle/>
          <a:p>
            <a:r>
              <a:rPr lang="ja-JP" altLang="en-US" sz="1600" dirty="0"/>
              <a:t>（１）事業概要</a:t>
            </a:r>
          </a:p>
        </p:txBody>
      </p:sp>
      <p:sp>
        <p:nvSpPr>
          <p:cNvPr id="20"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graphicFrame>
        <p:nvGraphicFramePr>
          <p:cNvPr id="16" name="表 15"/>
          <p:cNvGraphicFramePr>
            <a:graphicFrameLocks noGrp="1"/>
          </p:cNvGraphicFramePr>
          <p:nvPr>
            <p:extLst>
              <p:ext uri="{D42A27DB-BD31-4B8C-83A1-F6EECF244321}">
                <p14:modId xmlns:p14="http://schemas.microsoft.com/office/powerpoint/2010/main" val="960698596"/>
              </p:ext>
            </p:extLst>
          </p:nvPr>
        </p:nvGraphicFramePr>
        <p:xfrm>
          <a:off x="200008" y="999801"/>
          <a:ext cx="4897008" cy="2878191"/>
        </p:xfrm>
        <a:graphic>
          <a:graphicData uri="http://schemas.openxmlformats.org/drawingml/2006/table">
            <a:tbl>
              <a:tblPr firstRow="1" bandRow="1">
                <a:tableStyleId>{5940675A-B579-460E-94D1-54222C63F5DA}</a:tableStyleId>
              </a:tblPr>
              <a:tblGrid>
                <a:gridCol w="1781034">
                  <a:extLst>
                    <a:ext uri="{9D8B030D-6E8A-4147-A177-3AD203B41FA5}">
                      <a16:colId xmlns:a16="http://schemas.microsoft.com/office/drawing/2014/main" val="20000"/>
                    </a:ext>
                  </a:extLst>
                </a:gridCol>
                <a:gridCol w="3115974">
                  <a:extLst>
                    <a:ext uri="{9D8B030D-6E8A-4147-A177-3AD203B41FA5}">
                      <a16:colId xmlns:a16="http://schemas.microsoft.com/office/drawing/2014/main" val="20001"/>
                    </a:ext>
                  </a:extLst>
                </a:gridCol>
              </a:tblGrid>
              <a:tr h="628999">
                <a:tc>
                  <a:txBody>
                    <a:bodyPr/>
                    <a:lstStyle/>
                    <a:p>
                      <a:pPr marL="0">
                        <a:lnSpc>
                          <a:spcPts val="1300"/>
                        </a:lnSpc>
                      </a:pPr>
                      <a:r>
                        <a:rPr kumimoji="1" lang="ja-JP" altLang="en-US" sz="1200" b="0" dirty="0">
                          <a:latin typeface="+mn-ea"/>
                          <a:ea typeface="+mn-ea"/>
                        </a:rPr>
                        <a:t>事業者</a:t>
                      </a:r>
                    </a:p>
                  </a:txBody>
                  <a:tcPr marL="99060" marR="99060" anchor="ctr"/>
                </a:tc>
                <a:tc>
                  <a:txBody>
                    <a:bodyPr/>
                    <a:lstStyle/>
                    <a:p>
                      <a:pPr>
                        <a:lnSpc>
                          <a:spcPts val="1300"/>
                        </a:lnSpc>
                      </a:pPr>
                      <a:r>
                        <a:rPr kumimoji="1" lang="ja-JP" altLang="en-US" sz="1200" dirty="0">
                          <a:solidFill>
                            <a:srgbClr val="0000CC"/>
                          </a:solidFill>
                          <a:latin typeface="+mn-ea"/>
                          <a:ea typeface="+mn-ea"/>
                        </a:rPr>
                        <a:t>〇　主申請者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　</a:t>
                      </a:r>
                      <a:r>
                        <a:rPr kumimoji="1" lang="ja-JP" altLang="en-US" sz="1200">
                          <a:solidFill>
                            <a:srgbClr val="0000CC"/>
                          </a:solidFill>
                          <a:latin typeface="+mn-ea"/>
                          <a:ea typeface="+mn-ea"/>
                        </a:rPr>
                        <a:t>共同申請者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　共同申請者</a:t>
                      </a:r>
                    </a:p>
                  </a:txBody>
                  <a:tcPr marL="99060" marR="99060" anchor="ctr"/>
                </a:tc>
                <a:extLst>
                  <a:ext uri="{0D108BD9-81ED-4DB2-BD59-A6C34878D82A}">
                    <a16:rowId xmlns:a16="http://schemas.microsoft.com/office/drawing/2014/main" val="1140364753"/>
                  </a:ext>
                </a:extLst>
              </a:tr>
              <a:tr h="310270">
                <a:tc>
                  <a:txBody>
                    <a:bodyPr/>
                    <a:lstStyle/>
                    <a:p>
                      <a:pPr marL="0">
                        <a:lnSpc>
                          <a:spcPts val="1300"/>
                        </a:lnSpc>
                      </a:pPr>
                      <a:r>
                        <a:rPr kumimoji="1" lang="ja-JP" altLang="en-US" sz="1200" b="0" dirty="0">
                          <a:latin typeface="+mn-ea"/>
                          <a:ea typeface="+mn-ea"/>
                        </a:rPr>
                        <a:t>事業地</a:t>
                      </a:r>
                    </a:p>
                  </a:txBody>
                  <a:tcPr marL="99060" marR="99060" anchor="ctr"/>
                </a:tc>
                <a:tc>
                  <a:txBody>
                    <a:bodyPr/>
                    <a:lstStyle/>
                    <a:p>
                      <a:pPr>
                        <a:lnSpc>
                          <a:spcPts val="1300"/>
                        </a:lnSpc>
                      </a:pPr>
                      <a:r>
                        <a:rPr kumimoji="1" lang="ja-JP" altLang="en-US" sz="1200" dirty="0">
                          <a:solidFill>
                            <a:srgbClr val="0000CC"/>
                          </a:solidFill>
                          <a:latin typeface="+mn-ea"/>
                          <a:ea typeface="+mn-ea"/>
                        </a:rPr>
                        <a:t>〇〇県△△市□□町</a:t>
                      </a:r>
                    </a:p>
                  </a:txBody>
                  <a:tcPr marL="99060" marR="99060" anchor="ctr"/>
                </a:tc>
                <a:extLst>
                  <a:ext uri="{0D108BD9-81ED-4DB2-BD59-A6C34878D82A}">
                    <a16:rowId xmlns:a16="http://schemas.microsoft.com/office/drawing/2014/main" val="10000"/>
                  </a:ext>
                </a:extLst>
              </a:tr>
              <a:tr h="697842">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実証テーマ</a:t>
                      </a:r>
                      <a:br>
                        <a:rPr kumimoji="1" lang="en-US" altLang="ja-JP" sz="1200" b="0" dirty="0">
                          <a:latin typeface="+mn-ea"/>
                          <a:ea typeface="+mn-ea"/>
                        </a:rPr>
                      </a:br>
                      <a:r>
                        <a:rPr kumimoji="1" lang="ja-JP" altLang="en-US" sz="1200" b="0" dirty="0">
                          <a:latin typeface="+mn-ea"/>
                          <a:ea typeface="+mn-ea"/>
                        </a:rPr>
                        <a:t>（事業の区分）</a:t>
                      </a: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extLst>
                  <a:ext uri="{0D108BD9-81ED-4DB2-BD59-A6C34878D82A}">
                    <a16:rowId xmlns:a16="http://schemas.microsoft.com/office/drawing/2014/main" val="10001"/>
                  </a:ext>
                </a:extLst>
              </a:tr>
              <a:tr h="310270">
                <a:tc>
                  <a:txBody>
                    <a:bodyPr/>
                    <a:lstStyle/>
                    <a:p>
                      <a:pPr marL="0">
                        <a:lnSpc>
                          <a:spcPts val="1300"/>
                        </a:lnSpc>
                      </a:pPr>
                      <a:r>
                        <a:rPr kumimoji="1" lang="ja-JP" altLang="en-US" sz="1200" b="0" dirty="0">
                          <a:latin typeface="+mn-ea"/>
                          <a:ea typeface="+mn-ea"/>
                        </a:rPr>
                        <a:t>事業期間（稼働予定）</a:t>
                      </a:r>
                    </a:p>
                  </a:txBody>
                  <a:tcPr marL="99060" marR="99060" anchor="ctr"/>
                </a:tc>
                <a:tc>
                  <a:txBody>
                    <a:bodyPr/>
                    <a:lstStyle/>
                    <a:p>
                      <a:pPr>
                        <a:lnSpc>
                          <a:spcPts val="1300"/>
                        </a:lnSpc>
                      </a:pPr>
                      <a:r>
                        <a:rPr kumimoji="1" lang="ja-JP" altLang="en-US" sz="1200" dirty="0">
                          <a:solidFill>
                            <a:srgbClr val="0000CC"/>
                          </a:solidFill>
                          <a:latin typeface="+mn-ea"/>
                          <a:ea typeface="+mn-ea"/>
                        </a:rPr>
                        <a:t>〇年〇月～〇年〇月（〇年〇月稼働予定）</a:t>
                      </a:r>
                    </a:p>
                  </a:txBody>
                  <a:tcPr marL="99060" marR="99060" anchor="ctr"/>
                </a:tc>
                <a:extLst>
                  <a:ext uri="{0D108BD9-81ED-4DB2-BD59-A6C34878D82A}">
                    <a16:rowId xmlns:a16="http://schemas.microsoft.com/office/drawing/2014/main" val="10007"/>
                  </a:ext>
                </a:extLst>
              </a:tr>
              <a:tr h="310270">
                <a:tc>
                  <a:txBody>
                    <a:bodyPr/>
                    <a:lstStyle/>
                    <a:p>
                      <a:pPr marL="0">
                        <a:lnSpc>
                          <a:spcPts val="1300"/>
                        </a:lnSpc>
                      </a:pPr>
                      <a:r>
                        <a:rPr kumimoji="1" lang="ja-JP" altLang="en-US" sz="1200" b="0" dirty="0">
                          <a:latin typeface="+mn-ea"/>
                          <a:ea typeface="+mn-ea"/>
                        </a:rPr>
                        <a:t>補助事業に要する経費</a:t>
                      </a:r>
                    </a:p>
                  </a:txBody>
                  <a:tcPr marL="99060" marR="99060" anchor="ctr"/>
                </a:tc>
                <a:tc>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extLst>
                  <a:ext uri="{0D108BD9-81ED-4DB2-BD59-A6C34878D82A}">
                    <a16:rowId xmlns:a16="http://schemas.microsoft.com/office/drawing/2014/main" val="10004"/>
                  </a:ext>
                </a:extLst>
              </a:tr>
              <a:tr h="310270">
                <a:tc>
                  <a:txBody>
                    <a:bodyPr/>
                    <a:lstStyle/>
                    <a:p>
                      <a:pPr marL="0">
                        <a:lnSpc>
                          <a:spcPts val="1300"/>
                        </a:lnSpc>
                      </a:pPr>
                      <a:r>
                        <a:rPr kumimoji="1" lang="ja-JP" altLang="en-US" sz="1200" b="0" dirty="0">
                          <a:latin typeface="+mn-ea"/>
                          <a:ea typeface="+mn-ea"/>
                        </a:rPr>
                        <a:t>補助対象経費</a:t>
                      </a:r>
                    </a:p>
                  </a:txBody>
                  <a:tcPr marL="99060" marR="99060" anchor="ctr"/>
                </a:tc>
                <a:tc>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extLst>
                  <a:ext uri="{0D108BD9-81ED-4DB2-BD59-A6C34878D82A}">
                    <a16:rowId xmlns:a16="http://schemas.microsoft.com/office/drawing/2014/main" val="10005"/>
                  </a:ext>
                </a:extLst>
              </a:tr>
              <a:tr h="310270">
                <a:tc>
                  <a:txBody>
                    <a:bodyPr/>
                    <a:lstStyle/>
                    <a:p>
                      <a:pPr marL="0">
                        <a:lnSpc>
                          <a:spcPts val="1300"/>
                        </a:lnSpc>
                      </a:pPr>
                      <a:r>
                        <a:rPr kumimoji="1" lang="ja-JP" altLang="en-US" sz="1200" b="0" dirty="0">
                          <a:latin typeface="+mn-ea"/>
                          <a:ea typeface="+mn-ea"/>
                        </a:rPr>
                        <a:t>補助金額</a:t>
                      </a:r>
                    </a:p>
                  </a:txBody>
                  <a:tcPr marL="99060" marR="99060" anchor="ctr"/>
                </a:tc>
                <a:tc>
                  <a:txBody>
                    <a:bodyPr/>
                    <a:lstStyle/>
                    <a:p>
                      <a:pPr>
                        <a:lnSpc>
                          <a:spcPts val="1300"/>
                        </a:lnSpc>
                      </a:pPr>
                      <a:r>
                        <a:rPr kumimoji="1" lang="ja-JP" altLang="en-US" sz="1200" dirty="0">
                          <a:solidFill>
                            <a:schemeClr val="tx1"/>
                          </a:solidFill>
                          <a:latin typeface="+mn-ea"/>
                          <a:ea typeface="+mn-ea"/>
                        </a:rPr>
                        <a:t>　　　　　　　　　　　　　　　　　　千円</a:t>
                      </a:r>
                    </a:p>
                  </a:txBody>
                  <a:tcPr marL="99060" marR="99060" anchor="ctr"/>
                </a:tc>
                <a:extLst>
                  <a:ext uri="{0D108BD9-81ED-4DB2-BD59-A6C34878D82A}">
                    <a16:rowId xmlns:a16="http://schemas.microsoft.com/office/drawing/2014/main" val="10006"/>
                  </a:ext>
                </a:extLst>
              </a:tr>
            </a:tbl>
          </a:graphicData>
        </a:graphic>
      </p:graphicFrame>
      <p:sp>
        <p:nvSpPr>
          <p:cNvPr id="17" name="テキスト ボックス 16"/>
          <p:cNvSpPr txBox="1"/>
          <p:nvPr/>
        </p:nvSpPr>
        <p:spPr>
          <a:xfrm>
            <a:off x="5229072" y="648680"/>
            <a:ext cx="4933710" cy="338554"/>
          </a:xfrm>
          <a:prstGeom prst="rect">
            <a:avLst/>
          </a:prstGeom>
          <a:noFill/>
        </p:spPr>
        <p:txBody>
          <a:bodyPr wrap="square" rtlCol="0">
            <a:spAutoFit/>
          </a:bodyPr>
          <a:lstStyle/>
          <a:p>
            <a:r>
              <a:rPr kumimoji="1" lang="ja-JP" altLang="en-US" sz="1600" dirty="0"/>
              <a:t>（２）実証テーマの特徴</a:t>
            </a:r>
            <a:endParaRPr kumimoji="1" lang="ja-JP" altLang="en-US" sz="1400" dirty="0"/>
          </a:p>
        </p:txBody>
      </p:sp>
      <p:sp>
        <p:nvSpPr>
          <p:cNvPr id="29" name="正方形/長方形 28"/>
          <p:cNvSpPr/>
          <p:nvPr/>
        </p:nvSpPr>
        <p:spPr>
          <a:xfrm>
            <a:off x="2432720" y="428856"/>
            <a:ext cx="1282701" cy="307777"/>
          </a:xfrm>
          <a:prstGeom prst="rect">
            <a:avLst/>
          </a:prstGeom>
          <a:solidFill>
            <a:schemeClr val="bg1"/>
          </a:solidFill>
          <a:ln>
            <a:solidFill>
              <a:schemeClr val="tx1"/>
            </a:solidFill>
            <a:prstDash val="sysDot"/>
          </a:ln>
        </p:spPr>
        <p:txBody>
          <a:bodyPr wrap="square">
            <a:spAutoFit/>
          </a:bodyPr>
          <a:lstStyle/>
          <a:p>
            <a:pPr marL="182562" eaLnBrk="1" fontAlgn="auto" hangingPunct="1">
              <a:spcBef>
                <a:spcPts val="0"/>
              </a:spcBef>
              <a:spcAft>
                <a:spcPts val="0"/>
              </a:spcAft>
              <a:defRPr/>
            </a:pPr>
            <a:r>
              <a:rPr lang="ja-JP" altLang="en-US" sz="1400" dirty="0">
                <a:solidFill>
                  <a:srgbClr val="0000CC"/>
                </a:solidFill>
              </a:rPr>
              <a:t>青字は例</a:t>
            </a:r>
            <a:endParaRPr lang="en-US" altLang="ja-JP" sz="1400" dirty="0">
              <a:solidFill>
                <a:srgbClr val="0000CC"/>
              </a:solidFill>
            </a:endParaRPr>
          </a:p>
        </p:txBody>
      </p:sp>
      <p:sp>
        <p:nvSpPr>
          <p:cNvPr id="30" name="テキスト ボックス 29">
            <a:extLst>
              <a:ext uri="{FF2B5EF4-FFF2-40B4-BE49-F238E27FC236}">
                <a16:creationId xmlns:a16="http://schemas.microsoft.com/office/drawing/2014/main" id="{06C58077-1965-47F0-A7B3-74E37C3B278C}"/>
              </a:ext>
            </a:extLst>
          </p:cNvPr>
          <p:cNvSpPr txBox="1"/>
          <p:nvPr/>
        </p:nvSpPr>
        <p:spPr>
          <a:xfrm>
            <a:off x="-106887" y="3954542"/>
            <a:ext cx="4933710" cy="338554"/>
          </a:xfrm>
          <a:prstGeom prst="rect">
            <a:avLst/>
          </a:prstGeom>
          <a:noFill/>
        </p:spPr>
        <p:txBody>
          <a:bodyPr wrap="square" rtlCol="0">
            <a:spAutoFit/>
          </a:bodyPr>
          <a:lstStyle/>
          <a:p>
            <a:r>
              <a:rPr lang="ja-JP" altLang="en-US" sz="1600" dirty="0"/>
              <a:t>（３）補助事業の達成目標</a:t>
            </a:r>
            <a:endParaRPr lang="en-US" altLang="ja-JP" sz="1600" dirty="0"/>
          </a:p>
        </p:txBody>
      </p:sp>
      <p:sp>
        <p:nvSpPr>
          <p:cNvPr id="4" name="スライド番号プレースホルダー 3">
            <a:extLst>
              <a:ext uri="{FF2B5EF4-FFF2-40B4-BE49-F238E27FC236}">
                <a16:creationId xmlns:a16="http://schemas.microsoft.com/office/drawing/2014/main" id="{24FA6292-95F7-4070-BB38-2B008A36A70D}"/>
              </a:ext>
            </a:extLst>
          </p:cNvPr>
          <p:cNvSpPr>
            <a:spLocks noGrp="1"/>
          </p:cNvSpPr>
          <p:nvPr>
            <p:ph type="sldNum" sz="quarter" idx="12"/>
          </p:nvPr>
        </p:nvSpPr>
        <p:spPr/>
        <p:txBody>
          <a:bodyPr/>
          <a:lstStyle/>
          <a:p>
            <a:pPr>
              <a:defRPr/>
            </a:pPr>
            <a:fld id="{CA8D4A6D-85F2-41B7-A27E-54BD60322951}" type="slidenum">
              <a:rPr lang="ja-JP" altLang="en-US" smtClean="0"/>
              <a:pPr>
                <a:defRPr/>
              </a:pPr>
              <a:t>1</a:t>
            </a:fld>
            <a:endParaRPr lang="ja-JP" altLang="en-US"/>
          </a:p>
        </p:txBody>
      </p:sp>
      <p:graphicFrame>
        <p:nvGraphicFramePr>
          <p:cNvPr id="24" name="表 23"/>
          <p:cNvGraphicFramePr>
            <a:graphicFrameLocks noGrp="1"/>
          </p:cNvGraphicFramePr>
          <p:nvPr>
            <p:extLst>
              <p:ext uri="{D42A27DB-BD31-4B8C-83A1-F6EECF244321}">
                <p14:modId xmlns:p14="http://schemas.microsoft.com/office/powerpoint/2010/main" val="2817424653"/>
              </p:ext>
            </p:extLst>
          </p:nvPr>
        </p:nvGraphicFramePr>
        <p:xfrm>
          <a:off x="245496" y="4330238"/>
          <a:ext cx="9099992" cy="2195107"/>
        </p:xfrm>
        <a:graphic>
          <a:graphicData uri="http://schemas.openxmlformats.org/drawingml/2006/table">
            <a:tbl>
              <a:tblPr firstRow="1" bandRow="1">
                <a:tableStyleId>{5940675A-B579-460E-94D1-54222C63F5DA}</a:tableStyleId>
              </a:tblPr>
              <a:tblGrid>
                <a:gridCol w="2979312">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3096344">
                  <a:extLst>
                    <a:ext uri="{9D8B030D-6E8A-4147-A177-3AD203B41FA5}">
                      <a16:colId xmlns:a16="http://schemas.microsoft.com/office/drawing/2014/main" val="20002"/>
                    </a:ext>
                  </a:extLst>
                </a:gridCol>
              </a:tblGrid>
              <a:tr h="395686">
                <a:tc>
                  <a:txBody>
                    <a:bodyPr/>
                    <a:lstStyle/>
                    <a:p>
                      <a:pPr marL="0" algn="ctr">
                        <a:lnSpc>
                          <a:spcPts val="1300"/>
                        </a:lnSpc>
                      </a:pPr>
                      <a:r>
                        <a:rPr kumimoji="1" lang="ja-JP" altLang="en-US" sz="1200" b="0" dirty="0">
                          <a:latin typeface="+mn-ea"/>
                          <a:ea typeface="+mn-ea"/>
                        </a:rPr>
                        <a:t>指標</a:t>
                      </a:r>
                    </a:p>
                  </a:txBody>
                  <a:tcPr marL="99060" marR="99060" anchor="ctr"/>
                </a:tc>
                <a:tc>
                  <a:txBody>
                    <a:bodyPr/>
                    <a:lstStyle/>
                    <a:p>
                      <a:pPr algn="ctr">
                        <a:lnSpc>
                          <a:spcPts val="1300"/>
                        </a:lnSpc>
                      </a:pPr>
                      <a:r>
                        <a:rPr kumimoji="1" lang="ja-JP" altLang="en-US" sz="1200" dirty="0">
                          <a:solidFill>
                            <a:schemeClr val="tx1"/>
                          </a:solidFill>
                          <a:latin typeface="+mn-ea"/>
                          <a:ea typeface="+mn-ea"/>
                        </a:rPr>
                        <a:t>今年度終了時</a:t>
                      </a:r>
                    </a:p>
                  </a:txBody>
                  <a:tcPr marL="99060" marR="99060" anchor="ctr"/>
                </a:tc>
                <a:tc>
                  <a:txBody>
                    <a:bodyPr/>
                    <a:lstStyle/>
                    <a:p>
                      <a:pPr algn="ctr">
                        <a:lnSpc>
                          <a:spcPts val="1300"/>
                        </a:lnSpc>
                      </a:pPr>
                      <a:r>
                        <a:rPr kumimoji="1" lang="ja-JP" altLang="en-US" sz="1200" dirty="0">
                          <a:solidFill>
                            <a:schemeClr val="tx1"/>
                          </a:solidFill>
                          <a:latin typeface="+mn-ea"/>
                          <a:ea typeface="+mn-ea"/>
                        </a:rPr>
                        <a:t>稼働後（〇〇年度）</a:t>
                      </a:r>
                    </a:p>
                  </a:txBody>
                  <a:tcPr marL="99060" marR="99060" anchor="ctr"/>
                </a:tc>
                <a:extLst>
                  <a:ext uri="{0D108BD9-81ED-4DB2-BD59-A6C34878D82A}">
                    <a16:rowId xmlns:a16="http://schemas.microsoft.com/office/drawing/2014/main" val="1140364753"/>
                  </a:ext>
                </a:extLst>
              </a:tr>
              <a:tr h="599807">
                <a:tc>
                  <a:txBody>
                    <a:bodyPr/>
                    <a:lstStyle/>
                    <a:p>
                      <a:pPr marL="0">
                        <a:lnSpc>
                          <a:spcPts val="1300"/>
                        </a:lnSpc>
                      </a:pPr>
                      <a:r>
                        <a:rPr kumimoji="1" lang="ja-JP" altLang="en-US" sz="1200" b="0" dirty="0">
                          <a:latin typeface="+mn-ea"/>
                          <a:ea typeface="+mn-ea"/>
                        </a:rPr>
                        <a:t>①</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0"/>
                  </a:ext>
                </a:extLst>
              </a:tr>
              <a:tr h="599807">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②</a:t>
                      </a: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extLst>
                  <a:ext uri="{0D108BD9-81ED-4DB2-BD59-A6C34878D82A}">
                    <a16:rowId xmlns:a16="http://schemas.microsoft.com/office/drawing/2014/main" val="10001"/>
                  </a:ext>
                </a:extLst>
              </a:tr>
              <a:tr h="599807">
                <a:tc>
                  <a:txBody>
                    <a:bodyPr/>
                    <a:lstStyle/>
                    <a:p>
                      <a:pPr marL="0">
                        <a:lnSpc>
                          <a:spcPts val="1300"/>
                        </a:lnSpc>
                      </a:pPr>
                      <a:r>
                        <a:rPr kumimoji="1" lang="ja-JP" altLang="en-US" sz="1200" b="0" dirty="0">
                          <a:latin typeface="+mn-ea"/>
                          <a:ea typeface="+mn-ea"/>
                        </a:rPr>
                        <a:t>③</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7"/>
                  </a:ext>
                </a:extLst>
              </a:tr>
            </a:tbl>
          </a:graphicData>
        </a:graphic>
      </p:graphicFrame>
      <p:sp>
        <p:nvSpPr>
          <p:cNvPr id="32" name="正方形/長方形 31">
            <a:extLst>
              <a:ext uri="{FF2B5EF4-FFF2-40B4-BE49-F238E27FC236}">
                <a16:creationId xmlns:a16="http://schemas.microsoft.com/office/drawing/2014/main" id="{3FBC6E18-ABC2-4D13-A876-A05CF7BAE1C4}"/>
              </a:ext>
            </a:extLst>
          </p:cNvPr>
          <p:cNvSpPr/>
          <p:nvPr/>
        </p:nvSpPr>
        <p:spPr>
          <a:xfrm>
            <a:off x="3044789" y="5157192"/>
            <a:ext cx="3096344"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実証による達成目標および達成度を　</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graphicFrame>
        <p:nvGraphicFramePr>
          <p:cNvPr id="31" name="表 30"/>
          <p:cNvGraphicFramePr>
            <a:graphicFrameLocks noGrp="1"/>
          </p:cNvGraphicFramePr>
          <p:nvPr>
            <p:extLst>
              <p:ext uri="{D42A27DB-BD31-4B8C-83A1-F6EECF244321}">
                <p14:modId xmlns:p14="http://schemas.microsoft.com/office/powerpoint/2010/main" val="4213323125"/>
              </p:ext>
            </p:extLst>
          </p:nvPr>
        </p:nvGraphicFramePr>
        <p:xfrm>
          <a:off x="5265774" y="980729"/>
          <a:ext cx="4079714" cy="1944216"/>
        </p:xfrm>
        <a:graphic>
          <a:graphicData uri="http://schemas.openxmlformats.org/drawingml/2006/table">
            <a:tbl>
              <a:tblPr firstRow="1" bandRow="1">
                <a:tableStyleId>{5940675A-B579-460E-94D1-54222C63F5DA}</a:tableStyleId>
              </a:tblPr>
              <a:tblGrid>
                <a:gridCol w="4079714">
                  <a:extLst>
                    <a:ext uri="{9D8B030D-6E8A-4147-A177-3AD203B41FA5}">
                      <a16:colId xmlns:a16="http://schemas.microsoft.com/office/drawing/2014/main" val="20000"/>
                    </a:ext>
                  </a:extLst>
                </a:gridCol>
              </a:tblGrid>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140364753"/>
                  </a:ext>
                </a:extLst>
              </a:tr>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0"/>
                  </a:ext>
                </a:extLst>
              </a:tr>
              <a:tr h="648072">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1"/>
                  </a:ext>
                </a:extLst>
              </a:tr>
            </a:tbl>
          </a:graphicData>
        </a:graphic>
      </p:graphicFrame>
      <p:sp>
        <p:nvSpPr>
          <p:cNvPr id="33" name="正方形/長方形 32">
            <a:extLst>
              <a:ext uri="{FF2B5EF4-FFF2-40B4-BE49-F238E27FC236}">
                <a16:creationId xmlns:a16="http://schemas.microsoft.com/office/drawing/2014/main" id="{3FBC6E18-ABC2-4D13-A876-A05CF7BAE1C4}"/>
              </a:ext>
            </a:extLst>
          </p:cNvPr>
          <p:cNvSpPr/>
          <p:nvPr/>
        </p:nvSpPr>
        <p:spPr>
          <a:xfrm>
            <a:off x="6482342" y="1808088"/>
            <a:ext cx="2520280"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実証テーマの特徴を簡潔に</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graphicFrame>
        <p:nvGraphicFramePr>
          <p:cNvPr id="5" name="表 5">
            <a:extLst>
              <a:ext uri="{FF2B5EF4-FFF2-40B4-BE49-F238E27FC236}">
                <a16:creationId xmlns:a16="http://schemas.microsoft.com/office/drawing/2014/main" id="{8A4DB331-ED79-4DDF-B76F-614F932C354F}"/>
              </a:ext>
            </a:extLst>
          </p:cNvPr>
          <p:cNvGraphicFramePr>
            <a:graphicFrameLocks noGrp="1"/>
          </p:cNvGraphicFramePr>
          <p:nvPr>
            <p:extLst>
              <p:ext uri="{D42A27DB-BD31-4B8C-83A1-F6EECF244321}">
                <p14:modId xmlns:p14="http://schemas.microsoft.com/office/powerpoint/2010/main" val="1024902646"/>
              </p:ext>
            </p:extLst>
          </p:nvPr>
        </p:nvGraphicFramePr>
        <p:xfrm>
          <a:off x="2125425" y="2011878"/>
          <a:ext cx="616884" cy="542324"/>
        </p:xfrm>
        <a:graphic>
          <a:graphicData uri="http://schemas.openxmlformats.org/drawingml/2006/table">
            <a:tbl>
              <a:tblPr firstRow="1" bandRow="1">
                <a:tableStyleId>{2D5ABB26-0587-4C30-8999-92F81FD0307C}</a:tableStyleId>
              </a:tblPr>
              <a:tblGrid>
                <a:gridCol w="616884">
                  <a:extLst>
                    <a:ext uri="{9D8B030D-6E8A-4147-A177-3AD203B41FA5}">
                      <a16:colId xmlns:a16="http://schemas.microsoft.com/office/drawing/2014/main" val="3057356649"/>
                    </a:ext>
                  </a:extLst>
                </a:gridCol>
              </a:tblGrid>
              <a:tr h="271162">
                <a:tc>
                  <a:txBody>
                    <a:bodyPr/>
                    <a:lstStyle/>
                    <a:p>
                      <a:pPr algn="ctr"/>
                      <a:r>
                        <a:rPr kumimoji="1" lang="ja-JP" altLang="en-US" sz="1000" dirty="0"/>
                        <a:t>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8326734"/>
                  </a:ext>
                </a:extLst>
              </a:tr>
              <a:tr h="271162">
                <a:tc>
                  <a:txBody>
                    <a:bodyPr/>
                    <a:lstStyle/>
                    <a:p>
                      <a:pPr algn="ctr"/>
                      <a:r>
                        <a:rPr kumimoji="1" lang="ja-JP" altLang="en-US" sz="1000" dirty="0"/>
                        <a:t>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66406085"/>
                  </a:ext>
                </a:extLst>
              </a:tr>
            </a:tbl>
          </a:graphicData>
        </a:graphic>
      </p:graphicFrame>
      <p:sp>
        <p:nvSpPr>
          <p:cNvPr id="21" name="テキスト ボックス 4">
            <a:extLst>
              <a:ext uri="{FF2B5EF4-FFF2-40B4-BE49-F238E27FC236}">
                <a16:creationId xmlns:a16="http://schemas.microsoft.com/office/drawing/2014/main" id="{9F34B127-74C3-448C-871C-96996366A93B}"/>
              </a:ext>
            </a:extLst>
          </p:cNvPr>
          <p:cNvSpPr txBox="1"/>
          <p:nvPr/>
        </p:nvSpPr>
        <p:spPr>
          <a:xfrm>
            <a:off x="5751958" y="3135484"/>
            <a:ext cx="2729434" cy="84338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1100" dirty="0">
                <a:solidFill>
                  <a:schemeClr val="dk1"/>
                </a:solidFill>
                <a:effectLst/>
                <a:latin typeface="+mn-ea"/>
                <a:cs typeface="+mn-cs"/>
              </a:rPr>
              <a:t>② 蓄電池のリユース</a:t>
            </a:r>
            <a:r>
              <a:rPr lang="ja-JP" altLang="en-US" dirty="0">
                <a:latin typeface="+mn-ea"/>
              </a:rPr>
              <a:t>・</a:t>
            </a:r>
            <a:r>
              <a:rPr lang="ja-JP" altLang="ja-JP" sz="1100" dirty="0">
                <a:solidFill>
                  <a:schemeClr val="dk1"/>
                </a:solidFill>
                <a:effectLst/>
                <a:latin typeface="+mn-ea"/>
                <a:cs typeface="+mn-cs"/>
              </a:rPr>
              <a:t>リサイクル</a:t>
            </a:r>
          </a:p>
          <a:p>
            <a:pPr lvl="0"/>
            <a:endParaRPr lang="ja-JP" altLang="ja-JP" sz="1100" dirty="0">
              <a:solidFill>
                <a:schemeClr val="dk1"/>
              </a:solidFill>
              <a:effectLst/>
              <a:latin typeface="HG丸ｺﾞｼｯｸM-PRO" panose="020F0600000000000000" pitchFamily="50" charset="-128"/>
              <a:ea typeface="HG丸ｺﾞｼｯｸM-PRO" panose="020F0600000000000000" pitchFamily="50" charset="-128"/>
              <a:cs typeface="+mn-cs"/>
            </a:endParaRPr>
          </a:p>
          <a:p>
            <a:endParaRPr kumimoji="1" lang="ja-JP" altLang="en-US" sz="1100" dirty="0"/>
          </a:p>
        </p:txBody>
      </p:sp>
      <p:sp>
        <p:nvSpPr>
          <p:cNvPr id="23" name="テキスト ボックス 5">
            <a:extLst>
              <a:ext uri="{FF2B5EF4-FFF2-40B4-BE49-F238E27FC236}">
                <a16:creationId xmlns:a16="http://schemas.microsoft.com/office/drawing/2014/main" id="{9C6E62FB-1DBA-4C27-B7F3-A4D31B9D2643}"/>
              </a:ext>
            </a:extLst>
          </p:cNvPr>
          <p:cNvSpPr txBox="1"/>
          <p:nvPr/>
        </p:nvSpPr>
        <p:spPr>
          <a:xfrm>
            <a:off x="5508542" y="3045090"/>
            <a:ext cx="243416" cy="113241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1100" dirty="0">
                <a:solidFill>
                  <a:schemeClr val="dk1"/>
                </a:solidFill>
                <a:effectLst/>
                <a:latin typeface="HG丸ｺﾞｼｯｸM-PRO" panose="020F0600000000000000" pitchFamily="50" charset="-128"/>
                <a:ea typeface="HG丸ｺﾞｼｯｸM-PRO" panose="020F0600000000000000" pitchFamily="50" charset="-128"/>
                <a:cs typeface="+mn-cs"/>
              </a:rPr>
              <a:t>事業の区分</a:t>
            </a:r>
            <a:endParaRPr lang="ja-JP" altLang="ja-JP" sz="1100" dirty="0">
              <a:solidFill>
                <a:schemeClr val="dk1"/>
              </a:solidFill>
              <a:effectLst/>
              <a:latin typeface="HG丸ｺﾞｼｯｸM-PRO" panose="020F0600000000000000" pitchFamily="50" charset="-128"/>
              <a:ea typeface="HG丸ｺﾞｼｯｸM-PRO" panose="020F0600000000000000" pitchFamily="50" charset="-128"/>
              <a:cs typeface="+mn-cs"/>
            </a:endParaRPr>
          </a:p>
          <a:p>
            <a:endParaRPr kumimoji="1" lang="ja-JP" altLang="en-US" sz="1100" dirty="0"/>
          </a:p>
        </p:txBody>
      </p:sp>
    </p:spTree>
    <p:extLst>
      <p:ext uri="{BB962C8B-B14F-4D97-AF65-F5344CB8AC3E}">
        <p14:creationId xmlns:p14="http://schemas.microsoft.com/office/powerpoint/2010/main" val="3525735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103932"/>
            <a:ext cx="4464496" cy="377179"/>
          </a:xfrm>
        </p:spPr>
        <p:txBody>
          <a:bodyPr/>
          <a:lstStyle/>
          <a:p>
            <a:r>
              <a:rPr kumimoji="1" lang="ja-JP" altLang="en-US" dirty="0">
                <a:latin typeface="Meiryo UI" panose="020B0604030504040204" pitchFamily="50" charset="-128"/>
                <a:ea typeface="Meiryo UI" panose="020B0604030504040204" pitchFamily="50" charset="-128"/>
              </a:rPr>
              <a:t>２．実証事業イメージ（全体像）</a:t>
            </a:r>
          </a:p>
        </p:txBody>
      </p:sp>
      <p:sp>
        <p:nvSpPr>
          <p:cNvPr id="20"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sp>
        <p:nvSpPr>
          <p:cNvPr id="104" name="正方形/長方形 103"/>
          <p:cNvSpPr/>
          <p:nvPr/>
        </p:nvSpPr>
        <p:spPr bwMode="auto">
          <a:xfrm>
            <a:off x="6813292" y="697359"/>
            <a:ext cx="397408" cy="235708"/>
          </a:xfrm>
          <a:prstGeom prst="rect">
            <a:avLst/>
          </a:prstGeom>
          <a:solidFill>
            <a:srgbClr val="FFCCFF"/>
          </a:solidFill>
          <a:ln w="9525">
            <a:noFill/>
            <a:miter lim="800000"/>
            <a:headEnd/>
            <a:tailEnd/>
          </a:ln>
          <a:effectLst/>
        </p:spPr>
        <p:txBody>
          <a:bodyPr wrap="none" rtlCol="0" anchor="ctr"/>
          <a:lstStyle/>
          <a:p>
            <a:pPr algn="l"/>
            <a:endParaRPr kumimoji="0" lang="ja-JP" altLang="en-US" sz="1800" dirty="0"/>
          </a:p>
        </p:txBody>
      </p:sp>
      <p:sp>
        <p:nvSpPr>
          <p:cNvPr id="105" name="テキスト ボックス 104"/>
          <p:cNvSpPr txBox="1"/>
          <p:nvPr/>
        </p:nvSpPr>
        <p:spPr>
          <a:xfrm>
            <a:off x="7210821" y="675635"/>
            <a:ext cx="1723549" cy="276999"/>
          </a:xfrm>
          <a:prstGeom prst="rect">
            <a:avLst/>
          </a:prstGeom>
          <a:noFill/>
        </p:spPr>
        <p:txBody>
          <a:bodyPr wrap="none" rtlCol="0">
            <a:spAutoFit/>
          </a:bodyPr>
          <a:lstStyle/>
          <a:p>
            <a:r>
              <a:rPr lang="ja-JP" altLang="en-US" sz="1200" dirty="0">
                <a:cs typeface="メイリオ" panose="020B0604030504040204" pitchFamily="50" charset="-128"/>
              </a:rPr>
              <a:t>：補助対象経費の範囲</a:t>
            </a:r>
            <a:endParaRPr kumimoji="1" lang="ja-JP" altLang="en-US" sz="1200" dirty="0">
              <a:cs typeface="メイリオ" panose="020B0604030504040204" pitchFamily="50" charset="-128"/>
            </a:endParaRPr>
          </a:p>
        </p:txBody>
      </p:sp>
      <p:sp>
        <p:nvSpPr>
          <p:cNvPr id="214" name="テキスト ボックス 213">
            <a:extLst>
              <a:ext uri="{FF2B5EF4-FFF2-40B4-BE49-F238E27FC236}">
                <a16:creationId xmlns:a16="http://schemas.microsoft.com/office/drawing/2014/main" id="{77CC7F27-A545-445F-8A8E-DDF79CD87C33}"/>
              </a:ext>
            </a:extLst>
          </p:cNvPr>
          <p:cNvSpPr txBox="1"/>
          <p:nvPr/>
        </p:nvSpPr>
        <p:spPr>
          <a:xfrm>
            <a:off x="1709857" y="1690532"/>
            <a:ext cx="6343151" cy="1075292"/>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実証事業のイメージをわかりやすく図示し、簡潔な説明文を記載すること。</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補助対象となる設備・インフラ等をバックハッチングするなどして、明示すること。</a:t>
            </a:r>
            <a:endParaRPr lang="en-US" altLang="ja-JP" sz="1400" dirty="0">
              <a:solidFill>
                <a:srgbClr val="FF0000"/>
              </a:solidFill>
            </a:endParaRPr>
          </a:p>
        </p:txBody>
      </p:sp>
      <p:sp>
        <p:nvSpPr>
          <p:cNvPr id="4" name="スライド番号プレースホルダー 3">
            <a:extLst>
              <a:ext uri="{FF2B5EF4-FFF2-40B4-BE49-F238E27FC236}">
                <a16:creationId xmlns:a16="http://schemas.microsoft.com/office/drawing/2014/main" id="{C12D7FD3-C745-4F53-92E0-871FADE0A682}"/>
              </a:ext>
            </a:extLst>
          </p:cNvPr>
          <p:cNvSpPr>
            <a:spLocks noGrp="1"/>
          </p:cNvSpPr>
          <p:nvPr>
            <p:ph type="sldNum" sz="quarter" idx="12"/>
          </p:nvPr>
        </p:nvSpPr>
        <p:spPr/>
        <p:txBody>
          <a:bodyPr/>
          <a:lstStyle/>
          <a:p>
            <a:pPr>
              <a:defRPr/>
            </a:pPr>
            <a:fld id="{CA8D4A6D-85F2-41B7-A27E-54BD60322951}" type="slidenum">
              <a:rPr lang="ja-JP" altLang="en-US" smtClean="0"/>
              <a:pPr>
                <a:defRPr/>
              </a:pPr>
              <a:t>2</a:t>
            </a:fld>
            <a:endParaRPr lang="ja-JP" altLang="en-US"/>
          </a:p>
        </p:txBody>
      </p:sp>
    </p:spTree>
    <p:extLst>
      <p:ext uri="{BB962C8B-B14F-4D97-AF65-F5344CB8AC3E}">
        <p14:creationId xmlns:p14="http://schemas.microsoft.com/office/powerpoint/2010/main" val="4024588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３．補助事業到達イメージ</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枚以内</a:t>
            </a:r>
          </a:p>
        </p:txBody>
      </p:sp>
      <p:sp>
        <p:nvSpPr>
          <p:cNvPr id="20" name="テキスト ボックス 19"/>
          <p:cNvSpPr txBox="1"/>
          <p:nvPr/>
        </p:nvSpPr>
        <p:spPr>
          <a:xfrm>
            <a:off x="-114988" y="714182"/>
            <a:ext cx="6220116" cy="338554"/>
          </a:xfrm>
          <a:prstGeom prst="rect">
            <a:avLst/>
          </a:prstGeom>
          <a:noFill/>
        </p:spPr>
        <p:txBody>
          <a:bodyPr wrap="square" rtlCol="0">
            <a:spAutoFit/>
          </a:bodyPr>
          <a:lstStyle/>
          <a:p>
            <a:r>
              <a:rPr kumimoji="1" lang="ja-JP" altLang="en-US" sz="1600" dirty="0"/>
              <a:t>（１）実証事業の到達イメージ（</a:t>
            </a:r>
            <a:r>
              <a:rPr kumimoji="1" lang="ja-JP" altLang="en-US" sz="1600" b="0" dirty="0">
                <a:solidFill>
                  <a:schemeClr val="tx1"/>
                </a:solidFill>
                <a:latin typeface="+mn-ea"/>
                <a:ea typeface="+mn-ea"/>
              </a:rPr>
              <a:t>令和４年度 終了時</a:t>
            </a:r>
            <a:r>
              <a:rPr lang="ja-JP" altLang="en-US" sz="1600" b="0" dirty="0">
                <a:solidFill>
                  <a:schemeClr val="tx1"/>
                </a:solidFill>
                <a:latin typeface="+mn-ea"/>
                <a:ea typeface="+mn-ea"/>
              </a:rPr>
              <a:t>）</a:t>
            </a:r>
            <a:endParaRPr kumimoji="1" lang="ja-JP" altLang="en-US" sz="1600" b="0" dirty="0">
              <a:solidFill>
                <a:schemeClr val="tx1"/>
              </a:solidFill>
              <a:latin typeface="+mn-ea"/>
              <a:ea typeface="+mn-ea"/>
            </a:endParaRPr>
          </a:p>
        </p:txBody>
      </p:sp>
      <p:sp>
        <p:nvSpPr>
          <p:cNvPr id="3" name="スライド番号プレースホルダー 2">
            <a:extLst>
              <a:ext uri="{FF2B5EF4-FFF2-40B4-BE49-F238E27FC236}">
                <a16:creationId xmlns:a16="http://schemas.microsoft.com/office/drawing/2014/main" id="{AF568F6C-F23E-4270-869C-5026EE85E402}"/>
              </a:ext>
            </a:extLst>
          </p:cNvPr>
          <p:cNvSpPr>
            <a:spLocks noGrp="1"/>
          </p:cNvSpPr>
          <p:nvPr>
            <p:ph type="sldNum" sz="quarter" idx="12"/>
          </p:nvPr>
        </p:nvSpPr>
        <p:spPr/>
        <p:txBody>
          <a:bodyPr/>
          <a:lstStyle/>
          <a:p>
            <a:pPr>
              <a:defRPr/>
            </a:pPr>
            <a:fld id="{CA8D4A6D-85F2-41B7-A27E-54BD60322951}" type="slidenum">
              <a:rPr lang="ja-JP" altLang="en-US" smtClean="0"/>
              <a:pPr>
                <a:defRPr/>
              </a:pPr>
              <a:t>3</a:t>
            </a:fld>
            <a:endParaRPr lang="ja-JP" altLang="en-US"/>
          </a:p>
        </p:txBody>
      </p:sp>
      <p:sp>
        <p:nvSpPr>
          <p:cNvPr id="18" name="テキスト ボックス 17">
            <a:extLst>
              <a:ext uri="{FF2B5EF4-FFF2-40B4-BE49-F238E27FC236}">
                <a16:creationId xmlns:a16="http://schemas.microsoft.com/office/drawing/2014/main" id="{BE29417F-0682-4A46-A1EA-2A6882F1F294}"/>
              </a:ext>
            </a:extLst>
          </p:cNvPr>
          <p:cNvSpPr txBox="1"/>
          <p:nvPr/>
        </p:nvSpPr>
        <p:spPr>
          <a:xfrm>
            <a:off x="2120921" y="1794685"/>
            <a:ext cx="4992320" cy="894456"/>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実証事業の到達イメージをわかりやすく記載すること。</a:t>
            </a:r>
          </a:p>
        </p:txBody>
      </p:sp>
    </p:spTree>
    <p:extLst>
      <p:ext uri="{BB962C8B-B14F-4D97-AF65-F5344CB8AC3E}">
        <p14:creationId xmlns:p14="http://schemas.microsoft.com/office/powerpoint/2010/main" val="2498512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本事業で実証される健全な製品エコシステムに関して、</a:t>
            </a:r>
            <a:r>
              <a:rPr lang="ja-JP" altLang="ja-JP" sz="1400" dirty="0">
                <a:solidFill>
                  <a:srgbClr val="FF0000"/>
                </a:solidFill>
              </a:rPr>
              <a:t>具体的かつ実現可能な目標設定がされていること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chemeClr val="tx2">
                  <a:lumMod val="60000"/>
                  <a:lumOff val="40000"/>
                </a:schemeClr>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（１）実効性</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4</a:t>
            </a:fld>
            <a:endParaRPr lang="ja-JP" altLang="en-US"/>
          </a:p>
        </p:txBody>
      </p:sp>
    </p:spTree>
    <p:extLst>
      <p:ext uri="{BB962C8B-B14F-4D97-AF65-F5344CB8AC3E}">
        <p14:creationId xmlns:p14="http://schemas.microsoft.com/office/powerpoint/2010/main" val="355661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本事業で実証される健全な製品エコシステムに関して、</a:t>
            </a:r>
            <a:r>
              <a:rPr lang="ja-JP" altLang="ja-JP" sz="1400" dirty="0">
                <a:solidFill>
                  <a:srgbClr val="FF0000"/>
                </a:solidFill>
              </a:rPr>
              <a:t>実証に関する技術力を有していること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（２）技術力</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5</a:t>
            </a:fld>
            <a:endParaRPr lang="ja-JP" altLang="en-US"/>
          </a:p>
        </p:txBody>
      </p:sp>
    </p:spTree>
    <p:extLst>
      <p:ext uri="{BB962C8B-B14F-4D97-AF65-F5344CB8AC3E}">
        <p14:creationId xmlns:p14="http://schemas.microsoft.com/office/powerpoint/2010/main" val="1452502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チャレンジングな提案であり、得られる成果が今後の指針となるものや、幅広い成果の活用が期待されること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製品エコシステムに関する制度等の整備に活用する技術やシステム、ビジネスモデル等で新規性を有していること</a:t>
            </a:r>
            <a:r>
              <a:rPr lang="ja-JP" altLang="en-US" sz="1400" dirty="0">
                <a:solidFill>
                  <a:srgbClr val="FF0000"/>
                </a:solidFill>
              </a:rPr>
              <a:t>。</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３枚以内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（３）新規性</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6</a:t>
            </a:fld>
            <a:endParaRPr lang="ja-JP" altLang="en-US"/>
          </a:p>
        </p:txBody>
      </p:sp>
    </p:spTree>
    <p:extLst>
      <p:ext uri="{BB962C8B-B14F-4D97-AF65-F5344CB8AC3E}">
        <p14:creationId xmlns:p14="http://schemas.microsoft.com/office/powerpoint/2010/main" val="3455733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88"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68176" y="2558332"/>
            <a:ext cx="8569647" cy="3750987"/>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事業の実施体制図及び役割が明確にされており、かつ事業内容と整合していること</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6DE9DF75-F614-4B81-AAAB-63DEED641D6E}"/>
              </a:ext>
            </a:extLst>
          </p:cNvPr>
          <p:cNvSpPr>
            <a:spLocks noGrp="1"/>
          </p:cNvSpPr>
          <p:nvPr>
            <p:ph type="sldNum" sz="quarter" idx="12"/>
          </p:nvPr>
        </p:nvSpPr>
        <p:spPr/>
        <p:txBody>
          <a:bodyPr/>
          <a:lstStyle/>
          <a:p>
            <a:pPr>
              <a:defRPr/>
            </a:pPr>
            <a:fld id="{CA8D4A6D-85F2-41B7-A27E-54BD60322951}" type="slidenum">
              <a:rPr lang="ja-JP" altLang="en-US" smtClean="0"/>
              <a:pPr>
                <a:defRPr/>
              </a:pPr>
              <a:t>7</a:t>
            </a:fld>
            <a:endParaRPr lang="ja-JP" altLang="en-US"/>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（４）事業実施体制</a:t>
            </a:r>
          </a:p>
        </p:txBody>
      </p:sp>
    </p:spTree>
    <p:extLst>
      <p:ext uri="{BB962C8B-B14F-4D97-AF65-F5344CB8AC3E}">
        <p14:creationId xmlns:p14="http://schemas.microsoft.com/office/powerpoint/2010/main" val="1917855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88"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68176" y="2558332"/>
            <a:ext cx="8569647" cy="3750987"/>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事業内容が具体的に記載されており、かつ実施体制、方法、スケジュールが効率的かつ確実に実施可能な</a:t>
            </a:r>
            <a:endParaRPr lang="en-US" altLang="ja-JP" sz="1400" dirty="0">
              <a:solidFill>
                <a:srgbClr val="FF0000"/>
              </a:solidFill>
            </a:endParaRPr>
          </a:p>
          <a:p>
            <a:pPr marL="133350" indent="-133350" algn="l"/>
            <a:r>
              <a:rPr lang="ja-JP" altLang="en-US" sz="1400" dirty="0">
                <a:solidFill>
                  <a:srgbClr val="FF0000"/>
                </a:solidFill>
              </a:rPr>
              <a:t>　　</a:t>
            </a:r>
            <a:r>
              <a:rPr lang="ja-JP" altLang="ja-JP" sz="1400" dirty="0">
                <a:solidFill>
                  <a:srgbClr val="FF0000"/>
                </a:solidFill>
              </a:rPr>
              <a:t>ものであること</a:t>
            </a:r>
          </a:p>
          <a:p>
            <a:pPr marL="133350" indent="-133350" algn="l"/>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事業の目的・内容・実施方法に対して、工程・作業手順等が効率的であること</a:t>
            </a:r>
          </a:p>
          <a:p>
            <a:endParaRPr lang="en-US" altLang="ja-JP" sz="14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本事業終了後も当該分野のビジネスを自律的に継続する計画となっていること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6DE9DF75-F614-4B81-AAAB-63DEED641D6E}"/>
              </a:ext>
            </a:extLst>
          </p:cNvPr>
          <p:cNvSpPr>
            <a:spLocks noGrp="1"/>
          </p:cNvSpPr>
          <p:nvPr>
            <p:ph type="sldNum" sz="quarter" idx="12"/>
          </p:nvPr>
        </p:nvSpPr>
        <p:spPr/>
        <p:txBody>
          <a:bodyPr/>
          <a:lstStyle/>
          <a:p>
            <a:pPr>
              <a:defRPr/>
            </a:pPr>
            <a:fld id="{CA8D4A6D-85F2-41B7-A27E-54BD60322951}" type="slidenum">
              <a:rPr lang="ja-JP" altLang="en-US" smtClean="0"/>
              <a:pPr>
                <a:defRPr/>
              </a:pPr>
              <a:t>8</a:t>
            </a:fld>
            <a:endParaRPr lang="ja-JP" altLang="en-US"/>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（５）事業実施確実性</a:t>
            </a:r>
          </a:p>
        </p:txBody>
      </p:sp>
    </p:spTree>
    <p:extLst>
      <p:ext uri="{BB962C8B-B14F-4D97-AF65-F5344CB8AC3E}">
        <p14:creationId xmlns:p14="http://schemas.microsoft.com/office/powerpoint/2010/main" val="236112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ルール形成や</a:t>
            </a:r>
            <a:r>
              <a:rPr lang="en-US" altLang="ja-JP" sz="1400" dirty="0">
                <a:solidFill>
                  <a:srgbClr val="FF0000"/>
                </a:solidFill>
              </a:rPr>
              <a:t>EV, PHEV</a:t>
            </a:r>
            <a:r>
              <a:rPr lang="ja-JP" altLang="ja-JP" sz="1400" dirty="0">
                <a:solidFill>
                  <a:srgbClr val="FF0000"/>
                </a:solidFill>
              </a:rPr>
              <a:t>等の適正な流通の促進といった業界横断的課題の解決に資する取り組みであること</a:t>
            </a:r>
            <a:endParaRPr lang="en-US" altLang="ja-JP" sz="1400" dirty="0">
              <a:solidFill>
                <a:srgbClr val="FF0000"/>
              </a:solidFill>
            </a:endParaRPr>
          </a:p>
          <a:p>
            <a:pPr marL="133350" indent="-133350" algn="l"/>
            <a:endParaRPr lang="ja-JP"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9</a:t>
            </a:fld>
            <a:endParaRPr lang="ja-JP" altLang="en-US"/>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（６）課題解決</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8669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本事業における取り組みが、製品エコシステム構築、制度検証に貢献できること</a:t>
            </a:r>
            <a:endParaRPr lang="en-US" altLang="ja-JP" sz="1400" dirty="0">
              <a:solidFill>
                <a:srgbClr val="FF0000"/>
              </a:solidFill>
            </a:endParaRPr>
          </a:p>
          <a:p>
            <a:pPr marL="285750" indent="-285750" eaLnBrk="1" fontAlgn="auto" hangingPunct="1">
              <a:spcBef>
                <a:spcPts val="0"/>
              </a:spcBef>
              <a:spcAft>
                <a:spcPts val="0"/>
              </a:spcAft>
              <a:buFont typeface="Wingdings" panose="05000000000000000000" pitchFamily="2" charset="2"/>
              <a:buChar char="p"/>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10</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（７）その他特筆すべき事項等</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41162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6" y="1089998"/>
            <a:ext cx="9648825" cy="3491130"/>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ja-JP" altLang="en-US" sz="1400" dirty="0"/>
              <a:t>　　賃上げに関し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　</a:t>
            </a:r>
            <a:r>
              <a:rPr lang="ja-JP" altLang="en-US" sz="1400" kern="100" dirty="0">
                <a:effectLst/>
                <a:latin typeface="+mn-ea"/>
                <a:ea typeface="+mn-ea"/>
                <a:cs typeface="Times New Roman" panose="02020603050405020304" pitchFamily="18" charset="0"/>
              </a:rPr>
              <a:t> □</a:t>
            </a:r>
            <a:r>
              <a:rPr lang="ja-JP" altLang="en-US" sz="1400" dirty="0"/>
              <a:t>あり（　　　　）％以上、　</a:t>
            </a:r>
            <a:r>
              <a:rPr lang="ja-JP" altLang="en-US" sz="1400" kern="100" dirty="0">
                <a:effectLst/>
                <a:latin typeface="+mn-ea"/>
                <a:ea typeface="+mn-ea"/>
                <a:cs typeface="Times New Roman" panose="02020603050405020304" pitchFamily="18" charset="0"/>
              </a:rPr>
              <a:t> □</a:t>
            </a:r>
            <a:r>
              <a:rPr lang="ja-JP" altLang="en-US" sz="1400" dirty="0"/>
              <a:t>なし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取り組み予定がある場合は、以下のいずれかにチェックをしてください。</a:t>
            </a:r>
            <a:endParaRPr lang="en-US" altLang="ja-JP" sz="1400" dirty="0"/>
          </a:p>
          <a:p>
            <a:pPr marL="629920" indent="-181610" algn="just"/>
            <a:r>
              <a:rPr lang="ja-JP" altLang="en-US" sz="16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① 令和４年以降に開始する申請者の事業年度において、対前年度比で「給与等受給者一人当たりの平均受給額」を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大企業：</a:t>
            </a:r>
            <a:r>
              <a:rPr lang="en-US" altLang="ja-JP" sz="1400" kern="100" dirty="0">
                <a:effectLst/>
                <a:latin typeface="+mn-ea"/>
                <a:ea typeface="+mn-ea"/>
                <a:cs typeface="Times New Roman" panose="02020603050405020304" pitchFamily="18" charset="0"/>
              </a:rPr>
              <a:t>3</a:t>
            </a:r>
            <a:r>
              <a:rPr lang="ja-JP" altLang="ja-JP" sz="1400" kern="100" dirty="0">
                <a:effectLst/>
                <a:latin typeface="+mn-ea"/>
                <a:ea typeface="+mn-ea"/>
                <a:cs typeface="Times New Roman" panose="02020603050405020304" pitchFamily="18" charset="0"/>
              </a:rPr>
              <a:t>％・中小企業： </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endParaRPr lang="en-US" altLang="ja-JP" sz="1400" kern="100" dirty="0">
              <a:effectLst/>
              <a:latin typeface="+mn-ea"/>
              <a:ea typeface="+mn-ea"/>
              <a:cs typeface="Times New Roman" panose="02020603050405020304" pitchFamily="18" charset="0"/>
            </a:endParaRPr>
          </a:p>
          <a:p>
            <a:pPr marL="629920" indent="-181610" algn="just"/>
            <a:endParaRPr lang="ja-JP" altLang="ja-JP" sz="1200" kern="100" dirty="0">
              <a:effectLst/>
              <a:latin typeface="+mn-ea"/>
              <a:ea typeface="+mn-ea"/>
              <a:cs typeface="Times New Roman" panose="02020603050405020304" pitchFamily="18" charset="0"/>
            </a:endParaRPr>
          </a:p>
          <a:p>
            <a:pPr marL="629920" indent="-181610" algn="just"/>
            <a:r>
              <a:rPr lang="ja-JP" altLang="en-US" sz="1600" kern="100" dirty="0">
                <a:effectLst/>
                <a:latin typeface="+mn-ea"/>
                <a:ea typeface="+mn-ea"/>
                <a:cs typeface="Times New Roman" panose="02020603050405020304" pitchFamily="18" charset="0"/>
              </a:rPr>
              <a:t>□</a:t>
            </a:r>
            <a:r>
              <a:rPr lang="ja-JP" altLang="en-US" sz="12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② 令和４年以降の暦年において、対前年比で「給与等受給者一人当たりの平均受給額」を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大企業：</a:t>
            </a:r>
            <a:r>
              <a:rPr lang="en-US" altLang="ja-JP" sz="1400" kern="100" dirty="0">
                <a:effectLst/>
                <a:latin typeface="+mn-ea"/>
                <a:ea typeface="+mn-ea"/>
                <a:cs typeface="Times New Roman" panose="02020603050405020304" pitchFamily="18" charset="0"/>
              </a:rPr>
              <a:t>3</a:t>
            </a:r>
            <a:r>
              <a:rPr lang="ja-JP" altLang="ja-JP" sz="1400" kern="100" dirty="0">
                <a:effectLst/>
                <a:latin typeface="+mn-ea"/>
                <a:ea typeface="+mn-ea"/>
                <a:cs typeface="Times New Roman" panose="02020603050405020304" pitchFamily="18" charset="0"/>
              </a:rPr>
              <a:t>％・中小企業：</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a:t>
            </a:r>
            <a:endParaRPr lang="en-US" altLang="ja-JP" sz="1400" dirty="0"/>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大企業は</a:t>
            </a:r>
            <a:r>
              <a:rPr lang="en-US" altLang="ja-JP" sz="1400" dirty="0">
                <a:solidFill>
                  <a:srgbClr val="FF0000"/>
                </a:solidFill>
              </a:rPr>
              <a:t>3</a:t>
            </a:r>
            <a:r>
              <a:rPr lang="ja-JP" altLang="ja-JP" sz="1400" dirty="0">
                <a:solidFill>
                  <a:srgbClr val="FF0000"/>
                </a:solidFill>
              </a:rPr>
              <a:t>％以上、中小企業等は</a:t>
            </a:r>
            <a:r>
              <a:rPr lang="en-US" altLang="ja-JP" sz="1400" dirty="0">
                <a:solidFill>
                  <a:srgbClr val="FF0000"/>
                </a:solidFill>
              </a:rPr>
              <a:t>1.5</a:t>
            </a:r>
            <a:r>
              <a:rPr lang="ja-JP" altLang="ja-JP" sz="1400" dirty="0">
                <a:solidFill>
                  <a:srgbClr val="FF0000"/>
                </a:solidFill>
              </a:rPr>
              <a:t>％以上の賃上げに取り組む予定があるか。</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11</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（８）賃上げに関する取組</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４．事業内容（②蓄電池のリユース・リサイクル）</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3372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５．年間の実施スケジュール・経費　等</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25" name="テキスト ボックス 24"/>
          <p:cNvSpPr txBox="1"/>
          <p:nvPr/>
        </p:nvSpPr>
        <p:spPr>
          <a:xfrm>
            <a:off x="56456" y="3172248"/>
            <a:ext cx="9073008"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補助対象経費及び補助金の配分額</a:t>
            </a:r>
            <a:r>
              <a:rPr kumimoji="1" lang="ja-JP" altLang="en-US" sz="1600" dirty="0"/>
              <a:t>（補助率：</a:t>
            </a:r>
            <a:r>
              <a:rPr kumimoji="1" lang="en-US" altLang="ja-JP" sz="1600" dirty="0"/>
              <a:t>2/3</a:t>
            </a:r>
            <a:r>
              <a:rPr kumimoji="1" lang="ja-JP" altLang="en-US" sz="1600" dirty="0"/>
              <a:t>）</a:t>
            </a:r>
            <a:endParaRPr kumimoji="1" lang="en-US" altLang="ja-JP" sz="1600" dirty="0"/>
          </a:p>
        </p:txBody>
      </p:sp>
      <p:sp>
        <p:nvSpPr>
          <p:cNvPr id="28" name="テキスト ボックス 27"/>
          <p:cNvSpPr txBox="1"/>
          <p:nvPr/>
        </p:nvSpPr>
        <p:spPr>
          <a:xfrm>
            <a:off x="83183" y="692696"/>
            <a:ext cx="5157579"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令和４</a:t>
            </a:r>
            <a:r>
              <a:rPr kumimoji="1" lang="ja-JP" altLang="en-US" sz="1600" b="1" dirty="0"/>
              <a:t>年度事業スケジュール</a:t>
            </a:r>
            <a:endParaRPr kumimoji="1" lang="en-US" altLang="ja-JP" sz="1600" b="1" dirty="0"/>
          </a:p>
        </p:txBody>
      </p:sp>
      <p:cxnSp>
        <p:nvCxnSpPr>
          <p:cNvPr id="29" name="直線矢印コネクタ 28"/>
          <p:cNvCxnSpPr/>
          <p:nvPr/>
        </p:nvCxnSpPr>
        <p:spPr>
          <a:xfrm>
            <a:off x="1620213" y="1899114"/>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961162" y="1173923"/>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31" name="テキスト ボックス 30"/>
          <p:cNvSpPr txBox="1"/>
          <p:nvPr/>
        </p:nvSpPr>
        <p:spPr>
          <a:xfrm>
            <a:off x="2798680" y="1362958"/>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32" name="テキスト ボックス 31"/>
          <p:cNvSpPr txBox="1"/>
          <p:nvPr/>
        </p:nvSpPr>
        <p:spPr>
          <a:xfrm>
            <a:off x="7903152" y="119432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実績報告</a:t>
            </a:r>
            <a:endParaRPr kumimoji="1" lang="en-US" altLang="ja-JP" sz="1200" dirty="0">
              <a:cs typeface="メイリオ" panose="020B0604030504040204" pitchFamily="50" charset="-128"/>
            </a:endParaRPr>
          </a:p>
          <a:p>
            <a:pPr algn="ctr"/>
            <a:r>
              <a:rPr lang="ja-JP" altLang="en-US" sz="1200" dirty="0">
                <a:cs typeface="メイリオ" panose="020B0604030504040204" pitchFamily="50" charset="-128"/>
              </a:rPr>
              <a:t>提出</a:t>
            </a:r>
            <a:endParaRPr kumimoji="1" lang="ja-JP" altLang="en-US" sz="1200" dirty="0">
              <a:cs typeface="メイリオ" panose="020B0604030504040204" pitchFamily="50" charset="-128"/>
            </a:endParaRPr>
          </a:p>
        </p:txBody>
      </p:sp>
      <p:sp>
        <p:nvSpPr>
          <p:cNvPr id="33" name="テキスト ボックス 32"/>
          <p:cNvSpPr txBox="1"/>
          <p:nvPr/>
        </p:nvSpPr>
        <p:spPr>
          <a:xfrm>
            <a:off x="8657218" y="1373158"/>
            <a:ext cx="800219" cy="276999"/>
          </a:xfrm>
          <a:prstGeom prst="rect">
            <a:avLst/>
          </a:prstGeom>
          <a:noFill/>
        </p:spPr>
        <p:txBody>
          <a:bodyPr wrap="none" rtlCol="0">
            <a:spAutoFit/>
          </a:bodyPr>
          <a:lstStyle/>
          <a:p>
            <a:r>
              <a:rPr kumimoji="1" lang="ja-JP" altLang="en-US" sz="1200" dirty="0">
                <a:cs typeface="メイリオ" panose="020B0604030504040204" pitchFamily="50" charset="-128"/>
              </a:rPr>
              <a:t>確定検査</a:t>
            </a:r>
          </a:p>
        </p:txBody>
      </p:sp>
      <p:sp>
        <p:nvSpPr>
          <p:cNvPr id="34" name="テキスト ボックス 33"/>
          <p:cNvSpPr txBox="1"/>
          <p:nvPr/>
        </p:nvSpPr>
        <p:spPr>
          <a:xfrm>
            <a:off x="5221940" y="1388278"/>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5" name="テキスト ボックス 34"/>
          <p:cNvSpPr txBox="1"/>
          <p:nvPr/>
        </p:nvSpPr>
        <p:spPr>
          <a:xfrm>
            <a:off x="1250971" y="1380671"/>
            <a:ext cx="800219" cy="276999"/>
          </a:xfrm>
          <a:prstGeom prst="rect">
            <a:avLst/>
          </a:prstGeom>
          <a:noFill/>
        </p:spPr>
        <p:txBody>
          <a:bodyPr wrap="none" rtlCol="0">
            <a:spAutoFit/>
          </a:bodyPr>
          <a:lstStyle/>
          <a:p>
            <a:r>
              <a:rPr lang="ja-JP" altLang="en-US" sz="1200" dirty="0">
                <a:cs typeface="メイリオ" panose="020B0604030504040204" pitchFamily="50" charset="-128"/>
              </a:rPr>
              <a:t>交付決定</a:t>
            </a:r>
            <a:endParaRPr kumimoji="1" lang="ja-JP" altLang="en-US" sz="1200" dirty="0">
              <a:cs typeface="メイリオ" panose="020B0604030504040204" pitchFamily="50" charset="-128"/>
            </a:endParaRPr>
          </a:p>
        </p:txBody>
      </p:sp>
      <p:sp>
        <p:nvSpPr>
          <p:cNvPr id="36" name="テキスト ボックス 35"/>
          <p:cNvSpPr txBox="1"/>
          <p:nvPr/>
        </p:nvSpPr>
        <p:spPr>
          <a:xfrm>
            <a:off x="6744584" y="2380015"/>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7" name="テキスト ボックス 36"/>
          <p:cNvSpPr txBox="1"/>
          <p:nvPr/>
        </p:nvSpPr>
        <p:spPr>
          <a:xfrm>
            <a:off x="140244" y="1721080"/>
            <a:ext cx="1441420" cy="523220"/>
          </a:xfrm>
          <a:prstGeom prst="rect">
            <a:avLst/>
          </a:prstGeom>
          <a:noFill/>
        </p:spPr>
        <p:txBody>
          <a:bodyPr wrap="none" rtlCol="0">
            <a:spAutoFit/>
          </a:bodyPr>
          <a:lstStyle/>
          <a:p>
            <a:r>
              <a:rPr lang="ja-JP" altLang="en-US" sz="1400" dirty="0">
                <a:cs typeface="メイリオ" panose="020B0604030504040204" pitchFamily="50" charset="-128"/>
              </a:rPr>
              <a:t>実施設計</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（＊＊設計社）</a:t>
            </a:r>
          </a:p>
        </p:txBody>
      </p:sp>
      <p:sp>
        <p:nvSpPr>
          <p:cNvPr id="38" name="テキスト ボックス 37"/>
          <p:cNvSpPr txBox="1"/>
          <p:nvPr/>
        </p:nvSpPr>
        <p:spPr>
          <a:xfrm>
            <a:off x="140244" y="2201084"/>
            <a:ext cx="1441420" cy="523220"/>
          </a:xfrm>
          <a:prstGeom prst="rect">
            <a:avLst/>
          </a:prstGeom>
          <a:noFill/>
        </p:spPr>
        <p:txBody>
          <a:bodyPr wrap="none" rtlCol="0">
            <a:spAutoFit/>
          </a:bodyPr>
          <a:lstStyle/>
          <a:p>
            <a:r>
              <a:rPr lang="ja-JP" altLang="en-US" sz="1400" dirty="0">
                <a:cs typeface="メイリオ" panose="020B0604030504040204" pitchFamily="50" charset="-128"/>
              </a:rPr>
              <a:t>設備・工事</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（＊＊設備社）</a:t>
            </a:r>
          </a:p>
        </p:txBody>
      </p:sp>
      <p:sp>
        <p:nvSpPr>
          <p:cNvPr id="39" name="二等辺三角形 38"/>
          <p:cNvSpPr/>
          <p:nvPr/>
        </p:nvSpPr>
        <p:spPr bwMode="auto">
          <a:xfrm flipV="1">
            <a:off x="1656426"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cxnSp>
        <p:nvCxnSpPr>
          <p:cNvPr id="40" name="直線矢印コネクタ 39"/>
          <p:cNvCxnSpPr/>
          <p:nvPr/>
        </p:nvCxnSpPr>
        <p:spPr>
          <a:xfrm>
            <a:off x="1620213" y="2361528"/>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二等辺三角形 41"/>
          <p:cNvSpPr/>
          <p:nvPr/>
        </p:nvSpPr>
        <p:spPr bwMode="auto">
          <a:xfrm flipV="1">
            <a:off x="8870621"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4" name="二等辺三角形 43"/>
          <p:cNvSpPr/>
          <p:nvPr/>
        </p:nvSpPr>
        <p:spPr bwMode="auto">
          <a:xfrm flipV="1">
            <a:off x="8192026" y="1659746"/>
            <a:ext cx="250588" cy="216024"/>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8317320" y="1679816"/>
            <a:ext cx="544316" cy="276999"/>
          </a:xfrm>
          <a:prstGeom prst="rect">
            <a:avLst/>
          </a:prstGeom>
          <a:noFill/>
        </p:spPr>
        <p:txBody>
          <a:bodyPr wrap="none" rtlCol="0">
            <a:spAutoFit/>
          </a:bodyPr>
          <a:lstStyle/>
          <a:p>
            <a:r>
              <a:rPr lang="en-US" altLang="ja-JP" sz="1200" dirty="0">
                <a:cs typeface="メイリオ" panose="020B0604030504040204" pitchFamily="50" charset="-128"/>
              </a:rPr>
              <a:t>2/28</a:t>
            </a:r>
            <a:endParaRPr kumimoji="1" lang="ja-JP" altLang="en-US" sz="1200" dirty="0">
              <a:cs typeface="メイリオ" panose="020B0604030504040204" pitchFamily="50" charset="-128"/>
            </a:endParaRPr>
          </a:p>
        </p:txBody>
      </p:sp>
      <p:sp>
        <p:nvSpPr>
          <p:cNvPr id="46" name="テキスト ボックス 45"/>
          <p:cNvSpPr txBox="1"/>
          <p:nvPr/>
        </p:nvSpPr>
        <p:spPr>
          <a:xfrm>
            <a:off x="7598825" y="2357658"/>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7" name="二等辺三角形 46"/>
          <p:cNvSpPr/>
          <p:nvPr/>
        </p:nvSpPr>
        <p:spPr bwMode="auto">
          <a:xfrm flipV="1">
            <a:off x="2288030"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5807807" y="1211513"/>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9" name="二等辺三角形 48"/>
          <p:cNvSpPr/>
          <p:nvPr/>
        </p:nvSpPr>
        <p:spPr bwMode="auto">
          <a:xfrm flipV="1">
            <a:off x="2497583" y="2176646"/>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2412717" y="1546089"/>
            <a:ext cx="537711" cy="276999"/>
          </a:xfrm>
          <a:prstGeom prst="rect">
            <a:avLst/>
          </a:prstGeom>
          <a:noFill/>
        </p:spPr>
        <p:txBody>
          <a:bodyPr wrap="none" rtlCol="0">
            <a:spAutoFit/>
          </a:bodyPr>
          <a:lstStyle/>
          <a:p>
            <a:r>
              <a:rPr lang="en-US" altLang="ja-JP" sz="1200" dirty="0">
                <a:cs typeface="メイリオ" panose="020B0604030504040204" pitchFamily="50" charset="-128"/>
              </a:rPr>
              <a:t>9/10</a:t>
            </a:r>
            <a:endParaRPr kumimoji="1" lang="ja-JP" altLang="en-US" sz="1200" dirty="0">
              <a:cs typeface="メイリオ" panose="020B0604030504040204" pitchFamily="50" charset="-128"/>
            </a:endParaRPr>
          </a:p>
        </p:txBody>
      </p:sp>
      <p:sp>
        <p:nvSpPr>
          <p:cNvPr id="51" name="テキスト ボックス 50"/>
          <p:cNvSpPr txBox="1"/>
          <p:nvPr/>
        </p:nvSpPr>
        <p:spPr>
          <a:xfrm>
            <a:off x="2097473" y="239127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52" name="テキスト ボックス 51"/>
          <p:cNvSpPr txBox="1"/>
          <p:nvPr/>
        </p:nvSpPr>
        <p:spPr>
          <a:xfrm>
            <a:off x="2004038" y="2140613"/>
            <a:ext cx="537711" cy="276999"/>
          </a:xfrm>
          <a:prstGeom prst="rect">
            <a:avLst/>
          </a:prstGeom>
          <a:noFill/>
        </p:spPr>
        <p:txBody>
          <a:bodyPr wrap="none" rtlCol="0">
            <a:spAutoFit/>
          </a:bodyPr>
          <a:lstStyle/>
          <a:p>
            <a:r>
              <a:rPr lang="en-US" altLang="ja-JP" sz="1200" dirty="0">
                <a:cs typeface="メイリオ" panose="020B0604030504040204" pitchFamily="50" charset="-128"/>
              </a:rPr>
              <a:t>9/15</a:t>
            </a:r>
            <a:endParaRPr kumimoji="1" lang="ja-JP" altLang="en-US" sz="1200" dirty="0">
              <a:cs typeface="メイリオ" panose="020B0604030504040204" pitchFamily="50" charset="-128"/>
            </a:endParaRPr>
          </a:p>
        </p:txBody>
      </p:sp>
      <p:sp>
        <p:nvSpPr>
          <p:cNvPr id="53" name="二等辺三角形 52"/>
          <p:cNvSpPr/>
          <p:nvPr/>
        </p:nvSpPr>
        <p:spPr bwMode="auto">
          <a:xfrm flipV="1">
            <a:off x="2963861"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3076619" y="1565412"/>
            <a:ext cx="542136" cy="276999"/>
          </a:xfrm>
          <a:prstGeom prst="rect">
            <a:avLst/>
          </a:prstGeom>
          <a:noFill/>
        </p:spPr>
        <p:txBody>
          <a:bodyPr wrap="none" rtlCol="0">
            <a:spAutoFit/>
          </a:bodyPr>
          <a:lstStyle/>
          <a:p>
            <a:r>
              <a:rPr lang="en-US" altLang="ja-JP" sz="1200" dirty="0">
                <a:cs typeface="メイリオ" panose="020B0604030504040204" pitchFamily="50" charset="-128"/>
              </a:rPr>
              <a:t>9/20</a:t>
            </a:r>
            <a:endParaRPr kumimoji="1" lang="ja-JP" altLang="en-US" sz="1200" dirty="0">
              <a:cs typeface="メイリオ" panose="020B0604030504040204" pitchFamily="50" charset="-128"/>
            </a:endParaRPr>
          </a:p>
        </p:txBody>
      </p:sp>
      <p:sp>
        <p:nvSpPr>
          <p:cNvPr id="55" name="二等辺三角形 54"/>
          <p:cNvSpPr/>
          <p:nvPr/>
        </p:nvSpPr>
        <p:spPr bwMode="auto">
          <a:xfrm flipV="1">
            <a:off x="3073907" y="2173962"/>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3206269" y="2066043"/>
            <a:ext cx="542136" cy="276999"/>
          </a:xfrm>
          <a:prstGeom prst="rect">
            <a:avLst/>
          </a:prstGeom>
          <a:noFill/>
        </p:spPr>
        <p:txBody>
          <a:bodyPr wrap="none" rtlCol="0">
            <a:spAutoFit/>
          </a:bodyPr>
          <a:lstStyle/>
          <a:p>
            <a:r>
              <a:rPr lang="en-US" altLang="ja-JP" sz="1200" dirty="0">
                <a:cs typeface="メイリオ" panose="020B0604030504040204" pitchFamily="50" charset="-128"/>
              </a:rPr>
              <a:t>9/25</a:t>
            </a:r>
            <a:endParaRPr kumimoji="1" lang="ja-JP" altLang="en-US" sz="1200" dirty="0">
              <a:cs typeface="メイリオ" panose="020B0604030504040204" pitchFamily="50" charset="-128"/>
            </a:endParaRPr>
          </a:p>
        </p:txBody>
      </p:sp>
      <p:sp>
        <p:nvSpPr>
          <p:cNvPr id="57" name="二等辺三角形 56"/>
          <p:cNvSpPr/>
          <p:nvPr/>
        </p:nvSpPr>
        <p:spPr bwMode="auto">
          <a:xfrm flipV="1">
            <a:off x="5410059"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4859410" y="1573647"/>
            <a:ext cx="638316" cy="276999"/>
          </a:xfrm>
          <a:prstGeom prst="rect">
            <a:avLst/>
          </a:prstGeom>
          <a:noFill/>
        </p:spPr>
        <p:txBody>
          <a:bodyPr wrap="none" rtlCol="0">
            <a:spAutoFit/>
          </a:bodyPr>
          <a:lstStyle/>
          <a:p>
            <a:r>
              <a:rPr lang="en-US" altLang="ja-JP" sz="1200" dirty="0">
                <a:cs typeface="メイリオ" panose="020B0604030504040204" pitchFamily="50" charset="-128"/>
              </a:rPr>
              <a:t>11/30</a:t>
            </a:r>
            <a:endParaRPr kumimoji="1" lang="ja-JP" altLang="en-US" sz="1200" dirty="0">
              <a:cs typeface="メイリオ" panose="020B0604030504040204" pitchFamily="50" charset="-128"/>
            </a:endParaRPr>
          </a:p>
        </p:txBody>
      </p:sp>
      <p:sp>
        <p:nvSpPr>
          <p:cNvPr id="59" name="二等辺三角形 58"/>
          <p:cNvSpPr/>
          <p:nvPr/>
        </p:nvSpPr>
        <p:spPr bwMode="auto">
          <a:xfrm flipV="1">
            <a:off x="5975944"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6089941" y="1565378"/>
            <a:ext cx="640496" cy="276999"/>
          </a:xfrm>
          <a:prstGeom prst="rect">
            <a:avLst/>
          </a:prstGeom>
          <a:noFill/>
        </p:spPr>
        <p:txBody>
          <a:bodyPr wrap="none" rtlCol="0">
            <a:spAutoFit/>
          </a:bodyPr>
          <a:lstStyle/>
          <a:p>
            <a:r>
              <a:rPr lang="en-US" altLang="ja-JP" sz="1200" dirty="0">
                <a:cs typeface="メイリオ" panose="020B0604030504040204" pitchFamily="50" charset="-128"/>
              </a:rPr>
              <a:t>12/30</a:t>
            </a:r>
            <a:endParaRPr kumimoji="1" lang="ja-JP" altLang="en-US" sz="1200" dirty="0">
              <a:cs typeface="メイリオ" panose="020B0604030504040204" pitchFamily="50" charset="-128"/>
            </a:endParaRPr>
          </a:p>
        </p:txBody>
      </p:sp>
      <p:sp>
        <p:nvSpPr>
          <p:cNvPr id="61" name="二等辺三角形 60"/>
          <p:cNvSpPr/>
          <p:nvPr/>
        </p:nvSpPr>
        <p:spPr bwMode="auto">
          <a:xfrm flipV="1">
            <a:off x="7768170" y="2179630"/>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7237027" y="2137336"/>
            <a:ext cx="544316" cy="276999"/>
          </a:xfrm>
          <a:prstGeom prst="rect">
            <a:avLst/>
          </a:prstGeom>
          <a:noFill/>
        </p:spPr>
        <p:txBody>
          <a:bodyPr wrap="none" rtlCol="0">
            <a:spAutoFit/>
          </a:bodyPr>
          <a:lstStyle/>
          <a:p>
            <a:r>
              <a:rPr lang="en-US" altLang="ja-JP" sz="1200" dirty="0">
                <a:cs typeface="メイリオ" panose="020B0604030504040204" pitchFamily="50" charset="-128"/>
              </a:rPr>
              <a:t>2/15</a:t>
            </a:r>
            <a:endParaRPr kumimoji="1" lang="ja-JP" altLang="en-US" sz="1200" dirty="0">
              <a:cs typeface="メイリオ" panose="020B0604030504040204" pitchFamily="50" charset="-128"/>
            </a:endParaRPr>
          </a:p>
        </p:txBody>
      </p:sp>
      <p:sp>
        <p:nvSpPr>
          <p:cNvPr id="63" name="二等辺三角形 62"/>
          <p:cNvSpPr/>
          <p:nvPr/>
        </p:nvSpPr>
        <p:spPr bwMode="auto">
          <a:xfrm flipV="1">
            <a:off x="6888865" y="2183317"/>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4" name="テキスト ボックス 63"/>
          <p:cNvSpPr txBox="1"/>
          <p:nvPr/>
        </p:nvSpPr>
        <p:spPr>
          <a:xfrm>
            <a:off x="6367824" y="2137336"/>
            <a:ext cx="542136" cy="276999"/>
          </a:xfrm>
          <a:prstGeom prst="rect">
            <a:avLst/>
          </a:prstGeom>
          <a:noFill/>
        </p:spPr>
        <p:txBody>
          <a:bodyPr wrap="none" rtlCol="0">
            <a:spAutoFit/>
          </a:bodyPr>
          <a:lstStyle/>
          <a:p>
            <a:r>
              <a:rPr lang="en-US" altLang="ja-JP" sz="1200" dirty="0">
                <a:cs typeface="メイリオ" panose="020B0604030504040204" pitchFamily="50" charset="-128"/>
              </a:rPr>
              <a:t>1/31</a:t>
            </a:r>
            <a:endParaRPr kumimoji="1" lang="ja-JP" altLang="en-US" sz="1200" dirty="0">
              <a:cs typeface="メイリオ" panose="020B0604030504040204" pitchFamily="50" charset="-128"/>
            </a:endParaRPr>
          </a:p>
        </p:txBody>
      </p:sp>
      <p:sp>
        <p:nvSpPr>
          <p:cNvPr id="65" name="テキスト ボックス 64"/>
          <p:cNvSpPr txBox="1"/>
          <p:nvPr/>
        </p:nvSpPr>
        <p:spPr>
          <a:xfrm>
            <a:off x="2952051" y="2465935"/>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69" name="テキスト ボックス 68"/>
          <p:cNvSpPr txBox="1"/>
          <p:nvPr/>
        </p:nvSpPr>
        <p:spPr>
          <a:xfrm>
            <a:off x="85826" y="1229292"/>
            <a:ext cx="1082348" cy="523220"/>
          </a:xfrm>
          <a:prstGeom prst="rect">
            <a:avLst/>
          </a:prstGeom>
          <a:noFill/>
        </p:spPr>
        <p:txBody>
          <a:bodyPr wrap="none" rtlCol="0">
            <a:spAutoFit/>
          </a:bodyPr>
          <a:lstStyle/>
          <a:p>
            <a:pPr algn="ctr"/>
            <a:r>
              <a:rPr lang="ja-JP" altLang="en-US" sz="1400" dirty="0">
                <a:solidFill>
                  <a:srgbClr val="0070C0"/>
                </a:solidFill>
                <a:cs typeface="メイリオ" panose="020B0604030504040204" pitchFamily="50" charset="-128"/>
              </a:rPr>
              <a:t>事業項目</a:t>
            </a:r>
            <a:endParaRPr lang="en-US" altLang="ja-JP" sz="1400" dirty="0">
              <a:solidFill>
                <a:srgbClr val="0070C0"/>
              </a:solidFill>
              <a:cs typeface="メイリオ" panose="020B0604030504040204" pitchFamily="50" charset="-128"/>
            </a:endParaRPr>
          </a:p>
          <a:p>
            <a:pPr algn="ctr"/>
            <a:r>
              <a:rPr kumimoji="1" lang="ja-JP" altLang="en-US" sz="1400" dirty="0">
                <a:solidFill>
                  <a:srgbClr val="0070C0"/>
                </a:solidFill>
                <a:cs typeface="メイリオ" panose="020B0604030504040204" pitchFamily="50" charset="-128"/>
              </a:rPr>
              <a:t>（発注先）</a:t>
            </a:r>
          </a:p>
        </p:txBody>
      </p:sp>
      <p:sp>
        <p:nvSpPr>
          <p:cNvPr id="71" name="テキスト ボックス 70"/>
          <p:cNvSpPr txBox="1"/>
          <p:nvPr/>
        </p:nvSpPr>
        <p:spPr>
          <a:xfrm>
            <a:off x="3895802" y="1681304"/>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graphicFrame>
        <p:nvGraphicFramePr>
          <p:cNvPr id="75" name="表 74"/>
          <p:cNvGraphicFramePr>
            <a:graphicFrameLocks noGrp="1"/>
          </p:cNvGraphicFramePr>
          <p:nvPr>
            <p:extLst>
              <p:ext uri="{D42A27DB-BD31-4B8C-83A1-F6EECF244321}">
                <p14:modId xmlns:p14="http://schemas.microsoft.com/office/powerpoint/2010/main" val="2126263316"/>
              </p:ext>
            </p:extLst>
          </p:nvPr>
        </p:nvGraphicFramePr>
        <p:xfrm>
          <a:off x="901407" y="3827948"/>
          <a:ext cx="2952327" cy="2377440"/>
        </p:xfrm>
        <a:graphic>
          <a:graphicData uri="http://schemas.openxmlformats.org/drawingml/2006/table">
            <a:tbl>
              <a:tblPr firstRow="1" bandRow="1">
                <a:tableStyleId>{5940675A-B579-460E-94D1-54222C63F5DA}</a:tableStyleId>
              </a:tblPr>
              <a:tblGrid>
                <a:gridCol w="984109">
                  <a:extLst>
                    <a:ext uri="{9D8B030D-6E8A-4147-A177-3AD203B41FA5}">
                      <a16:colId xmlns:a16="http://schemas.microsoft.com/office/drawing/2014/main" val="20000"/>
                    </a:ext>
                  </a:extLst>
                </a:gridCol>
                <a:gridCol w="984109">
                  <a:extLst>
                    <a:ext uri="{9D8B030D-6E8A-4147-A177-3AD203B41FA5}">
                      <a16:colId xmlns:a16="http://schemas.microsoft.com/office/drawing/2014/main" val="20001"/>
                    </a:ext>
                  </a:extLst>
                </a:gridCol>
                <a:gridCol w="984109">
                  <a:extLst>
                    <a:ext uri="{9D8B030D-6E8A-4147-A177-3AD203B41FA5}">
                      <a16:colId xmlns:a16="http://schemas.microsoft.com/office/drawing/2014/main" val="20002"/>
                    </a:ext>
                  </a:extLst>
                </a:gridCol>
              </a:tblGrid>
              <a:tr h="174877">
                <a:tc rowSpan="2">
                  <a:txBody>
                    <a:bodyPr/>
                    <a:lstStyle/>
                    <a:p>
                      <a:pPr algn="ctr"/>
                      <a:r>
                        <a:rPr kumimoji="1" lang="ja-JP" altLang="en-US" sz="1200" dirty="0"/>
                        <a:t>（千円）</a:t>
                      </a:r>
                    </a:p>
                  </a:txBody>
                  <a:tcPr anchor="ctr"/>
                </a:tc>
                <a:tc gridSpan="2">
                  <a:txBody>
                    <a:bodyPr/>
                    <a:lstStyle/>
                    <a:p>
                      <a:pPr algn="ctr"/>
                      <a:r>
                        <a:rPr kumimoji="1" lang="en-US" altLang="ja-JP" sz="1200" dirty="0"/>
                        <a:t>R</a:t>
                      </a:r>
                      <a:r>
                        <a:rPr kumimoji="1" lang="ja-JP" altLang="en-US" sz="1200" dirty="0"/>
                        <a:t>４年度計画</a:t>
                      </a:r>
                    </a:p>
                  </a:txBody>
                  <a:tcPr anchor="ctr">
                    <a:solidFill>
                      <a:schemeClr val="accent6">
                        <a:lumMod val="20000"/>
                        <a:lumOff val="80000"/>
                      </a:schemeClr>
                    </a:solidFill>
                  </a:tcPr>
                </a:tc>
                <a:tc hMerge="1">
                  <a:txBody>
                    <a:bodyPr/>
                    <a:lstStyle/>
                    <a:p>
                      <a:endParaRPr kumimoji="1" lang="ja-JP" altLang="en-US" sz="1200" dirty="0"/>
                    </a:p>
                  </a:txBody>
                  <a:tcPr/>
                </a:tc>
                <a:extLst>
                  <a:ext uri="{0D108BD9-81ED-4DB2-BD59-A6C34878D82A}">
                    <a16:rowId xmlns:a16="http://schemas.microsoft.com/office/drawing/2014/main" val="10000"/>
                  </a:ext>
                </a:extLst>
              </a:tr>
              <a:tr h="174877">
                <a:tc vMerge="1">
                  <a:txBody>
                    <a:bodyPr/>
                    <a:lstStyle/>
                    <a:p>
                      <a:pPr algn="ctr"/>
                      <a:endParaRPr kumimoji="1" lang="ja-JP" altLang="en-US" sz="1200" dirty="0"/>
                    </a:p>
                  </a:txBody>
                  <a:tcPr anchor="ctr"/>
                </a:tc>
                <a:tc>
                  <a:txBody>
                    <a:bodyPr/>
                    <a:lstStyle/>
                    <a:p>
                      <a:pPr algn="ctr"/>
                      <a:r>
                        <a:rPr kumimoji="1" lang="ja-JP" altLang="en-US" sz="1200" dirty="0"/>
                        <a:t>補助対象</a:t>
                      </a:r>
                      <a:endParaRPr kumimoji="1" lang="en-US" altLang="ja-JP" sz="1200" dirty="0"/>
                    </a:p>
                    <a:p>
                      <a:pPr algn="ctr"/>
                      <a:r>
                        <a:rPr kumimoji="1" lang="ja-JP" altLang="en-US" sz="1200" dirty="0"/>
                        <a:t>経費</a:t>
                      </a:r>
                      <a:r>
                        <a:rPr kumimoji="1" lang="en-US" altLang="ja-JP" sz="1200" dirty="0"/>
                        <a:t>(</a:t>
                      </a:r>
                      <a:r>
                        <a:rPr kumimoji="1" lang="ja-JP" altLang="en-US" sz="1200" dirty="0"/>
                        <a:t>税抜</a:t>
                      </a:r>
                      <a:r>
                        <a:rPr kumimoji="1" lang="en-US" altLang="ja-JP" sz="1200" dirty="0"/>
                        <a:t>)</a:t>
                      </a:r>
                      <a:endParaRPr kumimoji="1" lang="ja-JP" altLang="en-US" sz="1200" dirty="0"/>
                    </a:p>
                  </a:txBody>
                  <a:tcPr anchor="ctr">
                    <a:solidFill>
                      <a:schemeClr val="accent6">
                        <a:lumMod val="20000"/>
                        <a:lumOff val="80000"/>
                      </a:schemeClr>
                    </a:solidFill>
                  </a:tcPr>
                </a:tc>
                <a:tc>
                  <a:txBody>
                    <a:bodyPr/>
                    <a:lstStyle/>
                    <a:p>
                      <a:pPr algn="ctr"/>
                      <a:r>
                        <a:rPr kumimoji="1" lang="ja-JP" altLang="en-US" sz="1200" dirty="0"/>
                        <a:t>補助金額</a:t>
                      </a:r>
                    </a:p>
                  </a:txBody>
                  <a:tcPr anchor="ctr">
                    <a:solidFill>
                      <a:schemeClr val="accent6">
                        <a:lumMod val="20000"/>
                        <a:lumOff val="80000"/>
                      </a:schemeClr>
                    </a:solidFill>
                  </a:tcPr>
                </a:tc>
                <a:extLst>
                  <a:ext uri="{0D108BD9-81ED-4DB2-BD59-A6C34878D82A}">
                    <a16:rowId xmlns:a16="http://schemas.microsoft.com/office/drawing/2014/main" val="10001"/>
                  </a:ext>
                </a:extLst>
              </a:tr>
              <a:tr h="174877">
                <a:tc>
                  <a:txBody>
                    <a:bodyPr/>
                    <a:lstStyle/>
                    <a:p>
                      <a:pPr algn="ctr"/>
                      <a:r>
                        <a:rPr kumimoji="1" lang="ja-JP" altLang="en-US" sz="1200" dirty="0"/>
                        <a:t>人件費</a:t>
                      </a:r>
                    </a:p>
                  </a:txBody>
                  <a:tcPr anchor="ctr"/>
                </a:tc>
                <a:tc>
                  <a:txBody>
                    <a:bodyPr/>
                    <a:lstStyle/>
                    <a:p>
                      <a:pPr algn="r"/>
                      <a:endParaRPr kumimoji="1" lang="ja-JP" altLang="en-US" sz="1200" dirty="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7"/>
                  </a:ext>
                </a:extLst>
              </a:tr>
              <a:tr h="174877">
                <a:tc>
                  <a:txBody>
                    <a:bodyPr/>
                    <a:lstStyle/>
                    <a:p>
                      <a:pPr algn="ctr"/>
                      <a:r>
                        <a:rPr kumimoji="1" lang="ja-JP" altLang="en-US" sz="1200" dirty="0"/>
                        <a:t>設計費</a:t>
                      </a:r>
                    </a:p>
                  </a:txBody>
                  <a:tcPr anchor="ctr"/>
                </a:tc>
                <a:tc>
                  <a:txBody>
                    <a:bodyPr/>
                    <a:lstStyle/>
                    <a:p>
                      <a:pPr algn="r"/>
                      <a:r>
                        <a:rPr kumimoji="1" lang="en-US" altLang="ja-JP" sz="1200" dirty="0"/>
                        <a:t>6,000</a:t>
                      </a:r>
                      <a:endParaRPr kumimoji="1" lang="ja-JP" altLang="en-US" sz="1200" dirty="0"/>
                    </a:p>
                  </a:txBody>
                  <a:tcPr anchor="ctr">
                    <a:solidFill>
                      <a:schemeClr val="accent6">
                        <a:lumMod val="20000"/>
                        <a:lumOff val="80000"/>
                      </a:schemeClr>
                    </a:solidFill>
                  </a:tcPr>
                </a:tc>
                <a:tc>
                  <a:txBody>
                    <a:bodyPr/>
                    <a:lstStyle/>
                    <a:p>
                      <a:pPr algn="r"/>
                      <a:r>
                        <a:rPr kumimoji="1" lang="en-US" altLang="ja-JP" sz="1200" dirty="0"/>
                        <a:t>4,000</a:t>
                      </a: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2"/>
                  </a:ext>
                </a:extLst>
              </a:tr>
              <a:tr h="174877">
                <a:tc>
                  <a:txBody>
                    <a:bodyPr/>
                    <a:lstStyle/>
                    <a:p>
                      <a:pPr algn="ctr"/>
                      <a:r>
                        <a:rPr kumimoji="1" lang="ja-JP" altLang="en-US" sz="1200" dirty="0"/>
                        <a:t>設備費</a:t>
                      </a:r>
                    </a:p>
                  </a:txBody>
                  <a:tcPr anchor="ctr"/>
                </a:tc>
                <a:tc>
                  <a:txBody>
                    <a:bodyPr/>
                    <a:lstStyle/>
                    <a:p>
                      <a:pPr algn="r"/>
                      <a:endParaRPr kumimoji="1" lang="ja-JP" altLang="en-US" sz="1200" dirty="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3"/>
                  </a:ext>
                </a:extLst>
              </a:tr>
              <a:tr h="174877">
                <a:tc>
                  <a:txBody>
                    <a:bodyPr/>
                    <a:lstStyle/>
                    <a:p>
                      <a:pPr algn="ctr"/>
                      <a:r>
                        <a:rPr kumimoji="1" lang="ja-JP" altLang="en-US" sz="1200" dirty="0"/>
                        <a:t>工事費</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4"/>
                  </a:ext>
                </a:extLst>
              </a:tr>
              <a:tr h="174877">
                <a:tc>
                  <a:txBody>
                    <a:bodyPr/>
                    <a:lstStyle/>
                    <a:p>
                      <a:pPr algn="ctr"/>
                      <a:r>
                        <a:rPr kumimoji="1" lang="ja-JP" altLang="en-US" sz="1200" dirty="0"/>
                        <a:t>諸経費</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5"/>
                  </a:ext>
                </a:extLst>
              </a:tr>
              <a:tr h="174877">
                <a:tc>
                  <a:txBody>
                    <a:bodyPr/>
                    <a:lstStyle/>
                    <a:p>
                      <a:pPr algn="ctr"/>
                      <a:r>
                        <a:rPr kumimoji="1" lang="ja-JP" altLang="en-US" sz="1200" dirty="0"/>
                        <a:t>合計</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
        <p:nvSpPr>
          <p:cNvPr id="76" name="テキスト ボックス 75"/>
          <p:cNvSpPr txBox="1"/>
          <p:nvPr/>
        </p:nvSpPr>
        <p:spPr>
          <a:xfrm>
            <a:off x="4802180" y="4840998"/>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sp>
        <p:nvSpPr>
          <p:cNvPr id="66"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a:xfrm>
            <a:off x="8877989" y="6597352"/>
            <a:ext cx="1043563" cy="256470"/>
          </a:xfrm>
        </p:spPr>
        <p:txBody>
          <a:bodyPr/>
          <a:lstStyle/>
          <a:p>
            <a:pPr>
              <a:defRPr/>
            </a:pPr>
            <a:fld id="{CA8D4A6D-85F2-41B7-A27E-54BD60322951}" type="slidenum">
              <a:rPr lang="ja-JP" altLang="en-US" smtClean="0"/>
              <a:pPr>
                <a:defRPr/>
              </a:pPr>
              <a:t>12</a:t>
            </a:fld>
            <a:endParaRPr lang="ja-JP" altLang="en-US" dirty="0"/>
          </a:p>
        </p:txBody>
      </p:sp>
    </p:spTree>
    <p:extLst>
      <p:ext uri="{BB962C8B-B14F-4D97-AF65-F5344CB8AC3E}">
        <p14:creationId xmlns:p14="http://schemas.microsoft.com/office/powerpoint/2010/main" val="15657349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3"/>
            </a:gs>
            <a:gs pos="50000">
              <a:schemeClr val="accent3"/>
            </a:gs>
            <a:gs pos="100000">
              <a:schemeClr val="accent3"/>
            </a:gs>
          </a:gsLst>
          <a:lin ang="0" scaled="1"/>
          <a:tileRect/>
        </a:gradFill>
        <a:ln>
          <a:noFill/>
        </a:ln>
      </a:spPr>
      <a:bodyPr anchor="ctr"/>
      <a:lstStyle>
        <a:defPPr algn="ctr" eaLnBrk="1" fontAlgn="auto" hangingPunct="1">
          <a:spcBef>
            <a:spcPts val="0"/>
          </a:spcBef>
          <a:spcAft>
            <a:spcPts val="0"/>
          </a:spcAf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11280</TotalTime>
  <Words>1560</Words>
  <Application>Microsoft Office PowerPoint</Application>
  <PresentationFormat>A4 210 x 297 mm</PresentationFormat>
  <Paragraphs>271</Paragraphs>
  <Slides>13</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13</vt:i4>
      </vt:variant>
    </vt:vector>
  </HeadingPairs>
  <TitlesOfParts>
    <vt:vector size="22" baseType="lpstr">
      <vt:lpstr>HG丸ｺﾞｼｯｸM-PRO</vt:lpstr>
      <vt:lpstr>Meiryo UI</vt:lpstr>
      <vt:lpstr>ＭＳ Ｐゴシック</vt:lpstr>
      <vt:lpstr>メイリオ</vt:lpstr>
      <vt:lpstr>Arial</vt:lpstr>
      <vt:lpstr>Calibri</vt:lpstr>
      <vt:lpstr>Wingdings</vt:lpstr>
      <vt:lpstr>Office ​​テーマ</vt:lpstr>
      <vt:lpstr>デザインの設定</vt:lpstr>
      <vt:lpstr>補助事業の名称</vt:lpstr>
      <vt:lpstr>１．補助事業の概要</vt:lpstr>
      <vt:lpstr>２．実証事業イメージ（全体像）</vt:lpstr>
      <vt:lpstr>３．補助事業到達イメージ</vt:lpstr>
      <vt:lpstr>４．事業内容（②蓄電池のリユース・リサイクル）</vt:lpstr>
      <vt:lpstr>４．事業内容（②蓄電池のリユース・リサイクル）</vt:lpstr>
      <vt:lpstr>４．事業内容（②蓄電池のリユース・リサイクル）</vt:lpstr>
      <vt:lpstr>４．事業内容（②蓄電池のリユース・リサイクル）</vt:lpstr>
      <vt:lpstr>４．事業内容（②蓄電池のリユース・リサイクル）</vt:lpstr>
      <vt:lpstr>４．事業内容（②蓄電池のリユース・リサイクル）</vt:lpstr>
      <vt:lpstr>４．事業内容（②蓄電池のリユース・リサイクル）</vt:lpstr>
      <vt:lpstr>４．事業内容（②蓄電池のリユース・リサイクル）</vt:lpstr>
      <vt:lpstr>５．年間の実施スケジュール・経費　等</vt:lpstr>
    </vt:vector>
  </TitlesOfParts>
  <Company>METI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METI</dc:creator>
  <cp:lastModifiedBy>GIO-0563</cp:lastModifiedBy>
  <cp:revision>582</cp:revision>
  <cp:lastPrinted>2022-07-13T05:07:28Z</cp:lastPrinted>
  <dcterms:created xsi:type="dcterms:W3CDTF">2013-09-09T14:53:54Z</dcterms:created>
  <dcterms:modified xsi:type="dcterms:W3CDTF">2022-07-13T05:07:32Z</dcterms:modified>
</cp:coreProperties>
</file>