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6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0000"/>
    <a:srgbClr val="FF9999"/>
    <a:srgbClr val="F08E97"/>
    <a:srgbClr val="FFCCCC"/>
    <a:srgbClr val="92D050"/>
    <a:srgbClr val="D0F2AD"/>
    <a:srgbClr val="C9C9C9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4638" autoAdjust="0"/>
  </p:normalViewPr>
  <p:slideViewPr>
    <p:cSldViewPr snapToGrid="0">
      <p:cViewPr>
        <p:scale>
          <a:sx n="110" d="100"/>
          <a:sy n="110" d="100"/>
        </p:scale>
        <p:origin x="283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B9446-1F31-41CB-9230-A23D81239B0E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6739D-F380-4AC3-BA9A-08294B140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16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20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86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9">
            <a:extLst>
              <a:ext uri="{FF2B5EF4-FFF2-40B4-BE49-F238E27FC236}">
                <a16:creationId xmlns:a16="http://schemas.microsoft.com/office/drawing/2014/main" id="{BA3C194C-9555-4B21-BD5B-992730BEB059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40266" y="453343"/>
            <a:ext cx="9425470" cy="0"/>
          </a:xfrm>
          <a:prstGeom prst="line">
            <a:avLst/>
          </a:prstGeom>
          <a:noFill/>
          <a:ln w="25400">
            <a:solidFill>
              <a:schemeClr val="accent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ja-JP" altLang="en-US" sz="2405" dirty="0"/>
          </a:p>
        </p:txBody>
      </p:sp>
    </p:spTree>
    <p:extLst>
      <p:ext uri="{BB962C8B-B14F-4D97-AF65-F5344CB8AC3E}">
        <p14:creationId xmlns:p14="http://schemas.microsoft.com/office/powerpoint/2010/main" val="30968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75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900333" y="489364"/>
            <a:ext cx="2847481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ja-JP" altLang="en-US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252521"/>
            <a:ext cx="9300796" cy="82498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138736" y="942596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2125075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取組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BEDC3B-B551-4E61-AC59-025523BFFF30}"/>
              </a:ext>
            </a:extLst>
          </p:cNvPr>
          <p:cNvSpPr txBox="1"/>
          <p:nvPr/>
        </p:nvSpPr>
        <p:spPr>
          <a:xfrm>
            <a:off x="219705" y="2497993"/>
            <a:ext cx="9300796" cy="379980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4181AA-862E-4BEB-9169-D0E553E94983}"/>
              </a:ext>
            </a:extLst>
          </p:cNvPr>
          <p:cNvSpPr txBox="1"/>
          <p:nvPr/>
        </p:nvSpPr>
        <p:spPr>
          <a:xfrm>
            <a:off x="242045" y="6290718"/>
            <a:ext cx="930079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適宜、枠のサイズを変更したり図表を使用するなど、わかりやすく記載してください。なお、記入する文字の大きさは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28E3AA-ECBB-4F7B-8761-0AEC3534E6B5}"/>
              </a:ext>
            </a:extLst>
          </p:cNvPr>
          <p:cNvSpPr txBox="1"/>
          <p:nvPr/>
        </p:nvSpPr>
        <p:spPr>
          <a:xfrm>
            <a:off x="362235" y="2686863"/>
            <a:ext cx="5147563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事業計画書５及び６－①に記載した内容の概要を記載してください。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（重要業績指標：成果）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・具体的な取組・事業内容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15E15A-1669-4120-ABAC-41B90FB1E7A0}"/>
              </a:ext>
            </a:extLst>
          </p:cNvPr>
          <p:cNvSpPr txBox="1"/>
          <p:nvPr/>
        </p:nvSpPr>
        <p:spPr>
          <a:xfrm>
            <a:off x="362235" y="1307390"/>
            <a:ext cx="4721164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及び４に記載した内容の概要を記載してください。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0148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344447"/>
              </p:ext>
            </p:extLst>
          </p:nvPr>
        </p:nvGraphicFramePr>
        <p:xfrm>
          <a:off x="331054" y="3722493"/>
          <a:ext cx="9484331" cy="2821811"/>
        </p:xfrm>
        <a:graphic>
          <a:graphicData uri="http://schemas.openxmlformats.org/drawingml/2006/table">
            <a:tbl>
              <a:tblPr firstRow="1" bandRow="1"/>
              <a:tblGrid>
                <a:gridCol w="494987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428064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取組①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取組②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取組③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151427" y="6542032"/>
            <a:ext cx="966395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事業計画書に記入した６－①事業内容に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34890" y="731460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marL="495300" algn="just"/>
            <a:endParaRPr lang="ja-JP" altLang="ja-JP" sz="1800" kern="100" dirty="0">
              <a:solidFill>
                <a:srgbClr val="FF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D14D7B5-88EE-4B91-B9BD-1580A3413A42}"/>
              </a:ext>
            </a:extLst>
          </p:cNvPr>
          <p:cNvSpPr txBox="1"/>
          <p:nvPr/>
        </p:nvSpPr>
        <p:spPr>
          <a:xfrm>
            <a:off x="331054" y="786560"/>
            <a:ext cx="5939446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取組年度から自立自走に向けた事業展開の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年計画の概要を記載してください。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64E6351-0963-463E-AE6E-F477AD7462DE}"/>
              </a:ext>
            </a:extLst>
          </p:cNvPr>
          <p:cNvSpPr txBox="1"/>
          <p:nvPr/>
        </p:nvSpPr>
        <p:spPr>
          <a:xfrm>
            <a:off x="1599202" y="4339936"/>
            <a:ext cx="4151869" cy="3077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95300" algn="just"/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「初期的な</a:t>
            </a:r>
            <a:r>
              <a:rPr lang="en-US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KPI</a:t>
            </a:r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」を測る時期も記載してください。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74014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42046" y="2125553"/>
            <a:ext cx="9300796" cy="431530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12" name="角丸四角形 118">
            <a:extLst>
              <a:ext uri="{FF2B5EF4-FFF2-40B4-BE49-F238E27FC236}">
                <a16:creationId xmlns:a16="http://schemas.microsoft.com/office/drawing/2014/main" id="{88DEA87A-6E73-4CBE-852A-4FBA5A28434C}"/>
              </a:ext>
            </a:extLst>
          </p:cNvPr>
          <p:cNvSpPr/>
          <p:nvPr/>
        </p:nvSpPr>
        <p:spPr>
          <a:xfrm>
            <a:off x="394667" y="2381312"/>
            <a:ext cx="8865701" cy="228669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  <a:r>
              <a:rPr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株式会社◯◯◯◯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  <a:r>
              <a:rPr lang="ja-JP" altLang="en-US" sz="1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◯◯◯における△△△のための□□□事業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098313" y="489364"/>
            <a:ext cx="3445452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en-US" altLang="ja-JP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5,140,000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139284"/>
            <a:ext cx="9300796" cy="68931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風評被害払拭のために、同地域が魅力ある地域として県内外からの人々から認知され、関わり、訪問されることで、活力ある地域の将来を目指す。そのために、以下の取り組みを行うことで、○○地域の関係人口及び交流人口の増加を図る。具体的には、中長期的（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年後）には関係人口が事業開始時から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％増、交流人口は同じく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％を目指し、またそれに対応する事業を創出する。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1848554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37">
            <a:extLst>
              <a:ext uri="{FF2B5EF4-FFF2-40B4-BE49-F238E27FC236}">
                <a16:creationId xmlns:a16="http://schemas.microsoft.com/office/drawing/2014/main" id="{48A4C896-1236-4AC9-BA79-2CA2D6102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2212076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取組内容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3EECBF1C-BC7E-4460-8332-232AEBED84D4}"/>
              </a:ext>
            </a:extLst>
          </p:cNvPr>
          <p:cNvGrpSpPr/>
          <p:nvPr/>
        </p:nvGrpSpPr>
        <p:grpSpPr>
          <a:xfrm>
            <a:off x="563828" y="2572244"/>
            <a:ext cx="8597756" cy="1323468"/>
            <a:chOff x="908621" y="2736013"/>
            <a:chExt cx="8466589" cy="1516828"/>
          </a:xfrm>
        </p:grpSpPr>
        <p:sp>
          <p:nvSpPr>
            <p:cNvPr id="93" name="正方形/長方形 99">
              <a:extLst>
                <a:ext uri="{FF2B5EF4-FFF2-40B4-BE49-F238E27FC236}">
                  <a16:creationId xmlns:a16="http://schemas.microsoft.com/office/drawing/2014/main" id="{FEA88C28-C6C3-4466-A0F2-9CB6BB6D0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2736013"/>
              <a:ext cx="693971" cy="744101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lang="en-US" altLang="ja-JP" sz="1200" b="1" kern="0" dirty="0" smtClean="0">
                  <a:solidFill>
                    <a:schemeClr val="bg1"/>
                  </a:solidFill>
                  <a:latin typeface="Meiryo UI"/>
                  <a:ea typeface="Meiryo UI"/>
                </a:rPr>
                <a:t>A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4" name="正方形/長方形 99">
              <a:extLst>
                <a:ext uri="{FF2B5EF4-FFF2-40B4-BE49-F238E27FC236}">
                  <a16:creationId xmlns:a16="http://schemas.microsoft.com/office/drawing/2014/main" id="{5C5DBFB1-85FF-4FD0-828D-91CAA9FF8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3593525"/>
              <a:ext cx="693972" cy="659315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kumimoji="1" lang="en-US" altLang="ja-JP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B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8" name="正方形/長方形 99">
              <a:extLst>
                <a:ext uri="{FF2B5EF4-FFF2-40B4-BE49-F238E27FC236}">
                  <a16:creationId xmlns:a16="http://schemas.microsoft.com/office/drawing/2014/main" id="{427EDE53-37FE-45CE-9D84-049D2403C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7" y="2736013"/>
              <a:ext cx="7618533" cy="744101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地域の魅力発掘ワークショップ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月にかけて計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回、○○地域の周遊ツアーを企画・開催する。首都圏在住の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20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代の男女に対して</a:t>
              </a:r>
              <a:endParaRPr kumimoji="1" lang="en-US" altLang="ja-JP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による遡及を行い参加者を募り、終了後は発見したコンテンツをレポート形式で提出してもらう。</a:t>
              </a:r>
            </a:p>
          </p:txBody>
        </p:sp>
        <p:sp>
          <p:nvSpPr>
            <p:cNvPr id="99" name="正方形/長方形 99">
              <a:extLst>
                <a:ext uri="{FF2B5EF4-FFF2-40B4-BE49-F238E27FC236}">
                  <a16:creationId xmlns:a16="http://schemas.microsoft.com/office/drawing/2014/main" id="{60CEE444-99ED-4156-A473-EFC8E9381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8" y="3563301"/>
              <a:ext cx="7618532" cy="689540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〇〇ブランディングキャンペーン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取組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で発掘されたコンテンツをもとに、参加者とクリエイターとの協働でキャッチコピーの作成などの磨き上げを行う。事業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・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b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</a:b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への掲載などで情報発信を行うとともに、地元企業に対してコンテンツの提供など、次年度以降の自走に向けた働きかけを行う。</a:t>
              </a:r>
            </a:p>
          </p:txBody>
        </p:sp>
      </p:grpSp>
      <p:sp>
        <p:nvSpPr>
          <p:cNvPr id="134" name="角丸四角形 118">
            <a:extLst>
              <a:ext uri="{FF2B5EF4-FFF2-40B4-BE49-F238E27FC236}">
                <a16:creationId xmlns:a16="http://schemas.microsoft.com/office/drawing/2014/main" id="{2EA55A6A-9FD0-49B1-B812-DA1BEA378F70}"/>
              </a:ext>
            </a:extLst>
          </p:cNvPr>
          <p:cNvSpPr/>
          <p:nvPr/>
        </p:nvSpPr>
        <p:spPr>
          <a:xfrm>
            <a:off x="385875" y="4837241"/>
            <a:ext cx="8865701" cy="166842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5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4733402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</a:p>
        </p:txBody>
      </p:sp>
      <p:graphicFrame>
        <p:nvGraphicFramePr>
          <p:cNvPr id="110" name="表 109">
            <a:extLst>
              <a:ext uri="{FF2B5EF4-FFF2-40B4-BE49-F238E27FC236}">
                <a16:creationId xmlns:a16="http://schemas.microsoft.com/office/drawing/2014/main" id="{1DA26450-20FD-46DE-8253-02E090D85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84132"/>
              </p:ext>
            </p:extLst>
          </p:nvPr>
        </p:nvGraphicFramePr>
        <p:xfrm>
          <a:off x="462924" y="5075669"/>
          <a:ext cx="8698659" cy="1377769"/>
        </p:xfrm>
        <a:graphic>
          <a:graphicData uri="http://schemas.openxmlformats.org/drawingml/2006/table">
            <a:tbl>
              <a:tblPr firstRow="1" firstCol="1" bandRow="1"/>
              <a:tblGrid>
                <a:gridCol w="2292999">
                  <a:extLst>
                    <a:ext uri="{9D8B030D-6E8A-4147-A177-3AD203B41FA5}">
                      <a16:colId xmlns:a16="http://schemas.microsoft.com/office/drawing/2014/main" val="1864267580"/>
                    </a:ext>
                  </a:extLst>
                </a:gridCol>
                <a:gridCol w="1032124">
                  <a:extLst>
                    <a:ext uri="{9D8B030D-6E8A-4147-A177-3AD203B41FA5}">
                      <a16:colId xmlns:a16="http://schemas.microsoft.com/office/drawing/2014/main" val="2519544341"/>
                    </a:ext>
                  </a:extLst>
                </a:gridCol>
                <a:gridCol w="1031892">
                  <a:extLst>
                    <a:ext uri="{9D8B030D-6E8A-4147-A177-3AD203B41FA5}">
                      <a16:colId xmlns:a16="http://schemas.microsoft.com/office/drawing/2014/main" val="3181800270"/>
                    </a:ext>
                  </a:extLst>
                </a:gridCol>
                <a:gridCol w="2260667">
                  <a:extLst>
                    <a:ext uri="{9D8B030D-6E8A-4147-A177-3AD203B41FA5}">
                      <a16:colId xmlns:a16="http://schemas.microsoft.com/office/drawing/2014/main" val="2270415512"/>
                    </a:ext>
                  </a:extLst>
                </a:gridCol>
                <a:gridCol w="1083303">
                  <a:extLst>
                    <a:ext uri="{9D8B030D-6E8A-4147-A177-3AD203B41FA5}">
                      <a16:colId xmlns:a16="http://schemas.microsoft.com/office/drawing/2014/main" val="1903538861"/>
                    </a:ext>
                  </a:extLst>
                </a:gridCol>
                <a:gridCol w="997674">
                  <a:extLst>
                    <a:ext uri="{9D8B030D-6E8A-4147-A177-3AD203B41FA5}">
                      <a16:colId xmlns:a16="http://schemas.microsoft.com/office/drawing/2014/main" val="2155852870"/>
                    </a:ext>
                  </a:extLst>
                </a:gridCol>
              </a:tblGrid>
              <a:tr h="223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(R2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846708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63100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969757"/>
                  </a:ext>
                </a:extLst>
              </a:tr>
              <a:tr h="289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18239"/>
                  </a:ext>
                </a:extLst>
              </a:tr>
              <a:tr h="30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担い手・組織の発掘・開発（働きかけ）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担い手・組織の発掘・開発（業務提携等）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22624"/>
                  </a:ext>
                </a:extLst>
              </a:tr>
            </a:tbl>
          </a:graphicData>
        </a:graphic>
      </p:graphicFrame>
      <p:sp>
        <p:nvSpPr>
          <p:cNvPr id="138" name="テキスト プレースホルダー 1">
            <a:extLst>
              <a:ext uri="{FF2B5EF4-FFF2-40B4-BE49-F238E27FC236}">
                <a16:creationId xmlns:a16="http://schemas.microsoft.com/office/drawing/2014/main" id="{B2307528-5ADC-4836-84A4-3E9513DF6F98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447362"/>
            <a:ext cx="93007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適宜、枠のサイズを変更したり図表を使用し記載してください。なお、記入する文字の大きさは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CFB26112-15C9-40DC-AE07-2257F087189A}"/>
              </a:ext>
            </a:extLst>
          </p:cNvPr>
          <p:cNvSpPr/>
          <p:nvPr/>
        </p:nvSpPr>
        <p:spPr>
          <a:xfrm>
            <a:off x="5802913" y="2093841"/>
            <a:ext cx="3039412" cy="424426"/>
          </a:xfrm>
          <a:prstGeom prst="wedgeRectCallout">
            <a:avLst>
              <a:gd name="adj1" fmla="val -20318"/>
              <a:gd name="adj2" fmla="val 80175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情報発信等の内容も含め、事業の特徴がわかるように簡潔に記載してください。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99">
            <a:extLst>
              <a:ext uri="{FF2B5EF4-FFF2-40B4-BE49-F238E27FC236}">
                <a16:creationId xmlns:a16="http://schemas.microsoft.com/office/drawing/2014/main" id="{5C5DBFB1-85FF-4FD0-828D-91CAA9FF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28" y="4009212"/>
            <a:ext cx="704723" cy="575268"/>
          </a:xfrm>
          <a:prstGeom prst="rect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取組</a:t>
            </a:r>
            <a:r>
              <a:rPr kumimoji="1" lang="en-US" altLang="ja-JP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C</a:t>
            </a:r>
            <a:endParaRPr kumimoji="1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43" name="正方形/長方形 99">
            <a:extLst>
              <a:ext uri="{FF2B5EF4-FFF2-40B4-BE49-F238E27FC236}">
                <a16:creationId xmlns:a16="http://schemas.microsoft.com/office/drawing/2014/main" id="{60CEE444-99ED-4156-A473-EFC8E9381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023" y="3982840"/>
            <a:ext cx="7736561" cy="601640"/>
          </a:xfrm>
          <a:prstGeom prst="rect">
            <a:avLst/>
          </a:prstGeom>
          <a:solidFill>
            <a:srgbClr val="FFFFFF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交流人口・関係人口増加に対応・継続させる事業計画策定の着手</a:t>
            </a:r>
            <a:endParaRPr kumimoji="1" lang="en-US" altLang="ja-JP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　取組１及び</a:t>
            </a:r>
            <a:r>
              <a:rPr lang="en-US" altLang="ja-JP" sz="1200" kern="0" dirty="0">
                <a:solidFill>
                  <a:srgbClr val="FF0000"/>
                </a:solidFill>
                <a:latin typeface="Meiryo UI"/>
                <a:ea typeface="Meiryo UI"/>
              </a:rPr>
              <a:t>2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で</a:t>
            </a:r>
            <a:r>
              <a:rPr lang="ja-JP" altLang="en-US" sz="1200" kern="0" dirty="0">
                <a:solidFill>
                  <a:srgbClr val="FF0000"/>
                </a:solidFill>
                <a:latin typeface="Meiryo UI"/>
                <a:ea typeface="Meiryo UI"/>
              </a:rPr>
              <a:t>実施した取組を検証し、継続できる担い手・組織の発掘・開発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を行い、地元企業等と提携しつつ、</a:t>
            </a:r>
            <a:endParaRPr kumimoji="1" lang="en-US" altLang="ja-JP" sz="1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将来の事業計画策定に着手する。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7C04C3-3606-4A2E-8F82-947F1A9FF1FC}"/>
              </a:ext>
            </a:extLst>
          </p:cNvPr>
          <p:cNvSpPr txBox="1"/>
          <p:nvPr/>
        </p:nvSpPr>
        <p:spPr>
          <a:xfrm>
            <a:off x="146974" y="893168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686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表 3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278390"/>
              </p:ext>
            </p:extLst>
          </p:nvPr>
        </p:nvGraphicFramePr>
        <p:xfrm>
          <a:off x="638624" y="3730879"/>
          <a:ext cx="8898274" cy="2821811"/>
        </p:xfrm>
        <a:graphic>
          <a:graphicData uri="http://schemas.openxmlformats.org/drawingml/2006/table">
            <a:tbl>
              <a:tblPr firstRow="1" bandRow="1"/>
              <a:tblGrid>
                <a:gridCol w="464401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401613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542032"/>
            <a:ext cx="930079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98489" y="732402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右矢印 72">
            <a:extLst>
              <a:ext uri="{FF2B5EF4-FFF2-40B4-BE49-F238E27FC236}">
                <a16:creationId xmlns:a16="http://schemas.microsoft.com/office/drawing/2014/main" id="{DDEB09B0-E9D9-4853-9580-0F010A6DC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871" y="4286246"/>
            <a:ext cx="802332" cy="287338"/>
          </a:xfrm>
          <a:prstGeom prst="rightArrow">
            <a:avLst>
              <a:gd name="adj1" fmla="val 71028"/>
              <a:gd name="adj2" fmla="val 50099"/>
            </a:avLst>
          </a:prstGeom>
          <a:solidFill>
            <a:srgbClr val="FFDDFF"/>
          </a:solidFill>
          <a:ln w="12700" algn="ctr">
            <a:solidFill>
              <a:srgbClr val="FF99FF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キックオフ・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事業計画ブラッシュアップ</a:t>
            </a:r>
          </a:p>
        </p:txBody>
      </p:sp>
      <p:sp>
        <p:nvSpPr>
          <p:cNvPr id="33" name="右矢印 73">
            <a:extLst>
              <a:ext uri="{FF2B5EF4-FFF2-40B4-BE49-F238E27FC236}">
                <a16:creationId xmlns:a16="http://schemas.microsoft.com/office/drawing/2014/main" id="{D1FF54F3-0F07-4F45-8029-1F03AAF75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706" y="5082520"/>
            <a:ext cx="2666259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ブランディングキャンペーン期間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1">
            <a:extLst>
              <a:ext uri="{FF2B5EF4-FFF2-40B4-BE49-F238E27FC236}">
                <a16:creationId xmlns:a16="http://schemas.microsoft.com/office/drawing/2014/main" id="{857C2D85-0B6E-42E2-B5DF-4369E2E29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7811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1">
            <a:extLst>
              <a:ext uri="{FF2B5EF4-FFF2-40B4-BE49-F238E27FC236}">
                <a16:creationId xmlns:a16="http://schemas.microsoft.com/office/drawing/2014/main" id="{A02D0607-C922-459A-817F-6F0ACF549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701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正方形/長方形 1">
            <a:extLst>
              <a:ext uri="{FF2B5EF4-FFF2-40B4-BE49-F238E27FC236}">
                <a16:creationId xmlns:a16="http://schemas.microsoft.com/office/drawing/2014/main" id="{3964FFE4-5F7E-44FF-9C86-7E7F1A88F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49" y="4630347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右矢印 63">
            <a:extLst>
              <a:ext uri="{FF2B5EF4-FFF2-40B4-BE49-F238E27FC236}">
                <a16:creationId xmlns:a16="http://schemas.microsoft.com/office/drawing/2014/main" id="{2D3CF140-618D-401C-A46B-0DCB79D80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329" y="4627592"/>
            <a:ext cx="1116437" cy="288925"/>
          </a:xfrm>
          <a:prstGeom prst="rightArrow">
            <a:avLst>
              <a:gd name="adj1" fmla="val 69565"/>
              <a:gd name="adj2" fmla="val 54339"/>
            </a:avLst>
          </a:prstGeom>
          <a:solidFill>
            <a:schemeClr val="accent4">
              <a:lumMod val="20000"/>
              <a:lumOff val="80000"/>
            </a:schemeClr>
          </a:solidFill>
          <a:ln w="12700" algn="ctr">
            <a:solidFill>
              <a:schemeClr val="accent4"/>
            </a:solidFill>
            <a:round/>
            <a:headEnd/>
            <a:tailEnd/>
          </a:ln>
        </p:spPr>
        <p:txBody>
          <a:bodyPr wrap="none" lIns="252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ヒアリング・コンテンツ生成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右矢印 73">
            <a:extLst>
              <a:ext uri="{FF2B5EF4-FFF2-40B4-BE49-F238E27FC236}">
                <a16:creationId xmlns:a16="http://schemas.microsoft.com/office/drawing/2014/main" id="{D7A45AA8-C46D-4DDD-90D9-B7CFFE48C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782" y="4287935"/>
            <a:ext cx="542924" cy="276406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リリース配信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右矢印 73">
            <a:extLst>
              <a:ext uri="{FF2B5EF4-FFF2-40B4-BE49-F238E27FC236}">
                <a16:creationId xmlns:a16="http://schemas.microsoft.com/office/drawing/2014/main" id="{501C69F1-8103-42DE-8367-D525C9BD3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834" y="4625476"/>
            <a:ext cx="780781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EDEDED"/>
          </a:solidFill>
          <a:ln w="12700" algn="ctr">
            <a:solidFill>
              <a:srgbClr val="C9C9C9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参加者募集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5" name="右矢印 73">
            <a:extLst>
              <a:ext uri="{FF2B5EF4-FFF2-40B4-BE49-F238E27FC236}">
                <a16:creationId xmlns:a16="http://schemas.microsoft.com/office/drawing/2014/main" id="{C01A746F-DCC8-4577-8C7E-5907754AB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7811" y="4325354"/>
            <a:ext cx="2764716" cy="289958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等による取組報告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週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回程度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86" name="右矢印 73">
            <a:extLst>
              <a:ext uri="{FF2B5EF4-FFF2-40B4-BE49-F238E27FC236}">
                <a16:creationId xmlns:a16="http://schemas.microsoft.com/office/drawing/2014/main" id="{DEE49BA2-5B19-4111-8A9F-407016801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129" y="5466134"/>
            <a:ext cx="668230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プレスリリース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7" name="右矢印 77">
            <a:extLst>
              <a:ext uri="{FF2B5EF4-FFF2-40B4-BE49-F238E27FC236}">
                <a16:creationId xmlns:a16="http://schemas.microsoft.com/office/drawing/2014/main" id="{DF91576C-9D7B-483D-8BB5-55CD1493F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204" y="5883718"/>
            <a:ext cx="3282786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業務提携の働きかけ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0" name="右矢印 73">
            <a:extLst>
              <a:ext uri="{FF2B5EF4-FFF2-40B4-BE49-F238E27FC236}">
                <a16:creationId xmlns:a16="http://schemas.microsoft.com/office/drawing/2014/main" id="{FC17C64E-7137-43FE-8265-A1E0BA2F0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1597" y="4315311"/>
            <a:ext cx="1719262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事業報告を兼ねた情報発信の継続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1" name="右矢印 73">
            <a:extLst>
              <a:ext uri="{FF2B5EF4-FFF2-40B4-BE49-F238E27FC236}">
                <a16:creationId xmlns:a16="http://schemas.microsoft.com/office/drawing/2014/main" id="{CB129ECC-887A-4BE9-9384-9AB0C35D875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160729" y="5254700"/>
            <a:ext cx="1613259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92D05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反映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46" y="3041232"/>
            <a:ext cx="2941123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418" y="3041752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9873" y="3036678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ローチャート: 手操作入力 6">
            <a:extLst>
              <a:ext uri="{FF2B5EF4-FFF2-40B4-BE49-F238E27FC236}">
                <a16:creationId xmlns:a16="http://schemas.microsoft.com/office/drawing/2014/main" id="{0AB90F95-5E14-4F4A-838D-0BC736B27B17}"/>
              </a:ext>
            </a:extLst>
          </p:cNvPr>
          <p:cNvSpPr/>
          <p:nvPr/>
        </p:nvSpPr>
        <p:spPr>
          <a:xfrm>
            <a:off x="580346" y="1518440"/>
            <a:ext cx="2941122" cy="1123350"/>
          </a:xfrm>
          <a:prstGeom prst="flowChartManualInput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事業立ち上げ期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取組始動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ブランディング確率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情報発信の基盤整備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2" name="フローチャート: 手操作入力 91">
            <a:extLst>
              <a:ext uri="{FF2B5EF4-FFF2-40B4-BE49-F238E27FC236}">
                <a16:creationId xmlns:a16="http://schemas.microsoft.com/office/drawing/2014/main" id="{51E0D411-A7DF-4DCC-BEBE-8600F87A050D}"/>
              </a:ext>
            </a:extLst>
          </p:cNvPr>
          <p:cNvSpPr/>
          <p:nvPr/>
        </p:nvSpPr>
        <p:spPr>
          <a:xfrm>
            <a:off x="3588747" y="1229338"/>
            <a:ext cx="2937035" cy="1417526"/>
          </a:xfrm>
          <a:prstGeom prst="flowChartManualInput">
            <a:avLst/>
          </a:prstGeom>
          <a:solidFill>
            <a:srgbClr val="FF9999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事業推進期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取組の継続実施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情報発信のコンテンツ強化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フローチャート: 手操作入力 92">
            <a:extLst>
              <a:ext uri="{FF2B5EF4-FFF2-40B4-BE49-F238E27FC236}">
                <a16:creationId xmlns:a16="http://schemas.microsoft.com/office/drawing/2014/main" id="{A50552B2-B7ED-41C6-905B-48CF8A04BFAB}"/>
              </a:ext>
            </a:extLst>
          </p:cNvPr>
          <p:cNvSpPr/>
          <p:nvPr/>
        </p:nvSpPr>
        <p:spPr>
          <a:xfrm>
            <a:off x="6599873" y="851900"/>
            <a:ext cx="2937035" cy="1789890"/>
          </a:xfrm>
          <a:prstGeom prst="flowChartManualInput">
            <a:avLst/>
          </a:prstGeom>
          <a:solidFill>
            <a:srgbClr val="FF7C8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自立・自走期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自主事業化にむけた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収益モデルの実装・効果検証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9" name="右矢印 73">
            <a:extLst>
              <a:ext uri="{FF2B5EF4-FFF2-40B4-BE49-F238E27FC236}">
                <a16:creationId xmlns:a16="http://schemas.microsoft.com/office/drawing/2014/main" id="{7BF4B652-90AC-469B-AC80-0E08C8FB6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54" y="2640432"/>
            <a:ext cx="9224117" cy="394574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自立自走に向けた注力ポイント：スポンサー獲得・自主財源の獲得および収益モデルの確立・効果検証・改善</a:t>
            </a:r>
            <a:endParaRPr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プレースホルダー 1">
            <a:extLst>
              <a:ext uri="{FF2B5EF4-FFF2-40B4-BE49-F238E27FC236}">
                <a16:creationId xmlns:a16="http://schemas.microsoft.com/office/drawing/2014/main" id="{611C7F0C-8032-4FD3-8070-4D042985687C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34" name="右矢印 77">
            <a:extLst>
              <a:ext uri="{FF2B5EF4-FFF2-40B4-BE49-F238E27FC236}">
                <a16:creationId xmlns:a16="http://schemas.microsoft.com/office/drawing/2014/main" id="{05904ADD-7AAF-4D4F-84A2-0C7335506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128" y="6169667"/>
            <a:ext cx="3657600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担い手・組織の発掘・開発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右矢印 77">
            <a:extLst>
              <a:ext uri="{FF2B5EF4-FFF2-40B4-BE49-F238E27FC236}">
                <a16:creationId xmlns:a16="http://schemas.microsoft.com/office/drawing/2014/main" id="{BCC18EB1-0295-4BAF-92CE-1132E842C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4009" y="6169667"/>
            <a:ext cx="1708981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継続性のある事業計画の策定着手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右矢印 73">
            <a:extLst>
              <a:ext uri="{FF2B5EF4-FFF2-40B4-BE49-F238E27FC236}">
                <a16:creationId xmlns:a16="http://schemas.microsoft.com/office/drawing/2014/main" id="{C9FA97AA-D230-4282-BBCC-264F6C810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728" y="5082520"/>
            <a:ext cx="1719262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次年度にむけたキャンペーン企画策定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81F308AA-AF8F-48A4-9472-4A02ABB1592D}"/>
              </a:ext>
            </a:extLst>
          </p:cNvPr>
          <p:cNvSpPr/>
          <p:nvPr/>
        </p:nvSpPr>
        <p:spPr>
          <a:xfrm rot="16200000">
            <a:off x="6520236" y="5221797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0" name="矢印: 五方向 39">
            <a:extLst>
              <a:ext uri="{FF2B5EF4-FFF2-40B4-BE49-F238E27FC236}">
                <a16:creationId xmlns:a16="http://schemas.microsoft.com/office/drawing/2014/main" id="{4C9834B7-BBCA-4689-80CD-C6295415AB0B}"/>
              </a:ext>
            </a:extLst>
          </p:cNvPr>
          <p:cNvSpPr/>
          <p:nvPr/>
        </p:nvSpPr>
        <p:spPr>
          <a:xfrm rot="16200000">
            <a:off x="5500871" y="4801182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1" name="矢印: 五方向 40">
            <a:extLst>
              <a:ext uri="{FF2B5EF4-FFF2-40B4-BE49-F238E27FC236}">
                <a16:creationId xmlns:a16="http://schemas.microsoft.com/office/drawing/2014/main" id="{88154F7A-791A-4988-BF8B-B9796D46815F}"/>
              </a:ext>
            </a:extLst>
          </p:cNvPr>
          <p:cNvSpPr/>
          <p:nvPr/>
        </p:nvSpPr>
        <p:spPr>
          <a:xfrm rot="16200000">
            <a:off x="4833472" y="4792130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9" name="矢印: 五方向 48">
            <a:extLst>
              <a:ext uri="{FF2B5EF4-FFF2-40B4-BE49-F238E27FC236}">
                <a16:creationId xmlns:a16="http://schemas.microsoft.com/office/drawing/2014/main" id="{20DB6BA1-0FBB-45A8-B383-C4017BA2CD5D}"/>
              </a:ext>
            </a:extLst>
          </p:cNvPr>
          <p:cNvSpPr/>
          <p:nvPr/>
        </p:nvSpPr>
        <p:spPr>
          <a:xfrm rot="16200000">
            <a:off x="4182549" y="4779846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</p:spTree>
    <p:extLst>
      <p:ext uri="{BB962C8B-B14F-4D97-AF65-F5344CB8AC3E}">
        <p14:creationId xmlns:p14="http://schemas.microsoft.com/office/powerpoint/2010/main" val="123657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1154</Words>
  <PresentationFormat>A4 210 x 297 mm</PresentationFormat>
  <Paragraphs>190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HGP創英角ｺﾞｼｯｸUB</vt:lpstr>
      <vt:lpstr>Meiryo UI</vt:lpstr>
      <vt:lpstr>游ゴシック</vt:lpstr>
      <vt:lpstr>游明朝</vt:lpstr>
      <vt:lpstr>Arial</vt:lpstr>
      <vt:lpstr>Calibri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2019-06-20T05:45:39Z</dcterms:created>
  <dcterms:modified xsi:type="dcterms:W3CDTF">2022-07-28T08:49:28Z</dcterms:modified>
</cp:coreProperties>
</file>