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7" r:id="rId2"/>
    <p:sldId id="258" r:id="rId3"/>
    <p:sldId id="256" r:id="rId4"/>
    <p:sldId id="260" r:id="rId5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FF0000"/>
    <a:srgbClr val="FF9999"/>
    <a:srgbClr val="F08E97"/>
    <a:srgbClr val="FFCCCC"/>
    <a:srgbClr val="92D050"/>
    <a:srgbClr val="D0F2AD"/>
    <a:srgbClr val="C9C9C9"/>
    <a:srgbClr val="EDE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3" autoAdjust="0"/>
    <p:restoredTop sz="94638" autoAdjust="0"/>
  </p:normalViewPr>
  <p:slideViewPr>
    <p:cSldViewPr snapToGrid="0">
      <p:cViewPr>
        <p:scale>
          <a:sx n="100" d="100"/>
          <a:sy n="100" d="100"/>
        </p:scale>
        <p:origin x="-336" y="-9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AB9446-1F31-41CB-9230-A23D81239B0E}" type="datetimeFigureOut">
              <a:rPr kumimoji="1" lang="ja-JP" altLang="en-US" smtClean="0"/>
              <a:t>2022/5/13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86739D-F380-4AC3-BA9A-08294B1407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0164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86739D-F380-4AC3-BA9A-08294B14076F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92013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86739D-F380-4AC3-BA9A-08294B14076F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5868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59">
            <a:extLst>
              <a:ext uri="{FF2B5EF4-FFF2-40B4-BE49-F238E27FC236}">
                <a16:creationId xmlns:a16="http://schemas.microsoft.com/office/drawing/2014/main" id="{BA3C194C-9555-4B21-BD5B-992730BEB059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240266" y="453343"/>
            <a:ext cx="9425470" cy="0"/>
          </a:xfrm>
          <a:prstGeom prst="line">
            <a:avLst/>
          </a:prstGeom>
          <a:noFill/>
          <a:ln w="25400">
            <a:solidFill>
              <a:schemeClr val="accent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ja-JP" altLang="en-US" sz="2405" dirty="0"/>
          </a:p>
        </p:txBody>
      </p:sp>
    </p:spTree>
    <p:extLst>
      <p:ext uri="{BB962C8B-B14F-4D97-AF65-F5344CB8AC3E}">
        <p14:creationId xmlns:p14="http://schemas.microsoft.com/office/powerpoint/2010/main" val="3096896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8752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プレースホルダー 1">
            <a:extLst>
              <a:ext uri="{FF2B5EF4-FFF2-40B4-BE49-F238E27FC236}">
                <a16:creationId xmlns:a16="http://schemas.microsoft.com/office/drawing/2014/main" id="{2D1EDA80-343F-4B20-8978-9E878A3CF4D0}"/>
              </a:ext>
            </a:extLst>
          </p:cNvPr>
          <p:cNvSpPr txBox="1">
            <a:spLocks/>
          </p:cNvSpPr>
          <p:nvPr/>
        </p:nvSpPr>
        <p:spPr>
          <a:xfrm>
            <a:off x="138736" y="0"/>
            <a:ext cx="9203295" cy="4538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■企業・団体名等：</a:t>
            </a:r>
          </a:p>
        </p:txBody>
      </p:sp>
      <p:sp>
        <p:nvSpPr>
          <p:cNvPr id="8" name="テキスト プレースホルダー 2">
            <a:extLst>
              <a:ext uri="{FF2B5EF4-FFF2-40B4-BE49-F238E27FC236}">
                <a16:creationId xmlns:a16="http://schemas.microsoft.com/office/drawing/2014/main" id="{47243370-4EBE-42E9-9D5F-8BA4FDC89D2E}"/>
              </a:ext>
            </a:extLst>
          </p:cNvPr>
          <p:cNvSpPr txBox="1">
            <a:spLocks/>
          </p:cNvSpPr>
          <p:nvPr/>
        </p:nvSpPr>
        <p:spPr>
          <a:xfrm>
            <a:off x="444309" y="489364"/>
            <a:ext cx="9303505" cy="35808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事業名称：</a:t>
            </a:r>
          </a:p>
        </p:txBody>
      </p:sp>
      <p:sp>
        <p:nvSpPr>
          <p:cNvPr id="10" name="テキスト プレースホルダー 2">
            <a:extLst>
              <a:ext uri="{FF2B5EF4-FFF2-40B4-BE49-F238E27FC236}">
                <a16:creationId xmlns:a16="http://schemas.microsoft.com/office/drawing/2014/main" id="{170ABE15-4FC7-41E9-BB62-6EF6BF12CB8C}"/>
              </a:ext>
            </a:extLst>
          </p:cNvPr>
          <p:cNvSpPr txBox="1">
            <a:spLocks/>
          </p:cNvSpPr>
          <p:nvPr/>
        </p:nvSpPr>
        <p:spPr>
          <a:xfrm>
            <a:off x="6900333" y="489364"/>
            <a:ext cx="2847481" cy="358085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交付申請額：</a:t>
            </a:r>
            <a:r>
              <a:rPr lang="ja-JP" altLang="en-US" u="sng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　　　　　　</a:t>
            </a:r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34E377E-38DB-4CB5-AEF0-55FCE9A1D483}"/>
              </a:ext>
            </a:extLst>
          </p:cNvPr>
          <p:cNvSpPr txBox="1"/>
          <p:nvPr/>
        </p:nvSpPr>
        <p:spPr>
          <a:xfrm>
            <a:off x="242969" y="1252521"/>
            <a:ext cx="9300796" cy="824981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t">
            <a:noAutofit/>
          </a:bodyPr>
          <a:lstStyle/>
          <a:p>
            <a:pPr algn="just"/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92F2E49-7033-4178-B0AB-BDBD39F1163A}"/>
              </a:ext>
            </a:extLst>
          </p:cNvPr>
          <p:cNvSpPr txBox="1"/>
          <p:nvPr/>
        </p:nvSpPr>
        <p:spPr>
          <a:xfrm>
            <a:off x="138736" y="942596"/>
            <a:ext cx="551155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目指すべき将来像及び成功の定義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33D4170-1592-446B-9BEA-2E3F9CE4965B}"/>
              </a:ext>
            </a:extLst>
          </p:cNvPr>
          <p:cNvSpPr txBox="1"/>
          <p:nvPr/>
        </p:nvSpPr>
        <p:spPr>
          <a:xfrm>
            <a:off x="138736" y="2125075"/>
            <a:ext cx="551155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取組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内容の概要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CBEDC3B-B551-4E61-AC59-025523BFFF30}"/>
              </a:ext>
            </a:extLst>
          </p:cNvPr>
          <p:cNvSpPr txBox="1"/>
          <p:nvPr/>
        </p:nvSpPr>
        <p:spPr>
          <a:xfrm>
            <a:off x="219705" y="2497993"/>
            <a:ext cx="9300796" cy="379980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t">
            <a:noAutofit/>
          </a:bodyPr>
          <a:lstStyle/>
          <a:p>
            <a:pPr algn="just"/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just"/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84181AA-862E-4BEB-9169-D0E553E94983}"/>
              </a:ext>
            </a:extLst>
          </p:cNvPr>
          <p:cNvSpPr txBox="1"/>
          <p:nvPr/>
        </p:nvSpPr>
        <p:spPr>
          <a:xfrm>
            <a:off x="242045" y="6290718"/>
            <a:ext cx="9300795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事業計画書に記入した内容に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ついて、</a:t>
            </a:r>
            <a:r>
              <a:rPr lang="ja-JP" altLang="en-US" sz="1000" u="sng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Ａ４用紙一枚に収まるよう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要点</a:t>
            </a:r>
            <a:r>
              <a:rPr kumimoji="1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を簡潔に示す形で作成してください。</a:t>
            </a:r>
            <a:endParaRPr kumimoji="1" lang="en-US" altLang="ja-JP" sz="10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適宜、枠のサイズを変更したり図表を使用するなど、わかりやすく記載してください。なお、記入する文字の大きさは</a:t>
            </a:r>
            <a:r>
              <a:rPr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12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ポイント程度としてください。</a:t>
            </a:r>
            <a:endParaRPr lang="en-US" altLang="ja-JP" sz="10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注意書き（赤字）は削除してください。</a:t>
            </a:r>
            <a:endParaRPr lang="en-US" altLang="ja-JP" sz="10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E261D370-CC55-49B7-8B59-EDFC1EE5E119}"/>
              </a:ext>
            </a:extLst>
          </p:cNvPr>
          <p:cNvCxnSpPr>
            <a:cxnSpLocks/>
          </p:cNvCxnSpPr>
          <p:nvPr/>
        </p:nvCxnSpPr>
        <p:spPr bwMode="auto">
          <a:xfrm>
            <a:off x="240266" y="891622"/>
            <a:ext cx="9425470" cy="0"/>
          </a:xfrm>
          <a:prstGeom prst="line">
            <a:avLst/>
          </a:prstGeom>
          <a:ln w="19050">
            <a:solidFill>
              <a:srgbClr val="BFBF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A28E3AA-ECBB-4F7B-8761-0AEC3534E6B5}"/>
              </a:ext>
            </a:extLst>
          </p:cNvPr>
          <p:cNvSpPr txBox="1"/>
          <p:nvPr/>
        </p:nvSpPr>
        <p:spPr>
          <a:xfrm>
            <a:off x="362235" y="2686863"/>
            <a:ext cx="5147563" cy="7386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事業計画書５及び６－①に記載した内容の概要を記載してください。</a:t>
            </a:r>
            <a:endParaRPr kumimoji="1" lang="en-US" altLang="ja-JP" sz="14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</a:t>
            </a:r>
            <a:r>
              <a:rPr kumimoji="1" lang="en-US" altLang="ja-JP" sz="14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KPI</a:t>
            </a:r>
            <a:r>
              <a:rPr kumimoji="1" lang="ja-JP" altLang="en-US" sz="14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（重要業績指標：成果）</a:t>
            </a:r>
            <a:endParaRPr kumimoji="1" lang="en-US" altLang="ja-JP" sz="14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・具体的な取組・事業内容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415E15A-1669-4120-ABAC-41B90FB1E7A0}"/>
              </a:ext>
            </a:extLst>
          </p:cNvPr>
          <p:cNvSpPr txBox="1"/>
          <p:nvPr/>
        </p:nvSpPr>
        <p:spPr>
          <a:xfrm>
            <a:off x="362235" y="1307390"/>
            <a:ext cx="4721164" cy="307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事業計画書</a:t>
            </a:r>
            <a:r>
              <a:rPr kumimoji="1" lang="en-US" altLang="ja-JP" sz="14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kumimoji="1" lang="ja-JP" altLang="en-US" sz="14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及び４に記載した内容の概要を記載してください。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1301488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表 15">
            <a:extLst>
              <a:ext uri="{FF2B5EF4-FFF2-40B4-BE49-F238E27FC236}">
                <a16:creationId xmlns:a16="http://schemas.microsoft.com/office/drawing/2014/main" id="{9B6CB17B-B817-4187-8EDD-28AEE52FF2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356893"/>
              </p:ext>
            </p:extLst>
          </p:nvPr>
        </p:nvGraphicFramePr>
        <p:xfrm>
          <a:off x="331054" y="3722493"/>
          <a:ext cx="9366867" cy="2821811"/>
        </p:xfrm>
        <a:graphic>
          <a:graphicData uri="http://schemas.openxmlformats.org/drawingml/2006/table">
            <a:tbl>
              <a:tblPr firstRow="1" bandRow="1"/>
              <a:tblGrid>
                <a:gridCol w="349396">
                  <a:extLst>
                    <a:ext uri="{9D8B030D-6E8A-4147-A177-3AD203B41FA5}">
                      <a16:colId xmlns:a16="http://schemas.microsoft.com/office/drawing/2014/main" val="3963223197"/>
                    </a:ext>
                  </a:extLst>
                </a:gridCol>
                <a:gridCol w="2549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594859260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637858963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351236198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387756399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816814475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413337712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1670024927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318713183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315439978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089778692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3512126375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1388725092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3332093777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3792028230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135796907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4021251267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3247764595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470031360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3436544384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70700755"/>
                    </a:ext>
                  </a:extLst>
                </a:gridCol>
              </a:tblGrid>
              <a:tr h="22072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1" baseline="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６月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8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9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11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12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72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0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712952"/>
                  </a:ext>
                </a:extLst>
              </a:tr>
              <a:tr h="7780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取組①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80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取組②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6014887"/>
                  </a:ext>
                </a:extLst>
              </a:tr>
              <a:tr h="7780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取組③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7082847"/>
                  </a:ext>
                </a:extLst>
              </a:tr>
            </a:tbl>
          </a:graphicData>
        </a:graphic>
      </p:graphicFrame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AAA9F70-C64E-451A-893B-A0625F3A0F0F}"/>
              </a:ext>
            </a:extLst>
          </p:cNvPr>
          <p:cNvSpPr txBox="1"/>
          <p:nvPr/>
        </p:nvSpPr>
        <p:spPr>
          <a:xfrm>
            <a:off x="151427" y="6542032"/>
            <a:ext cx="9663955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事業計画書に記入した６－①事業内容に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ついて、</a:t>
            </a:r>
            <a:r>
              <a:rPr lang="ja-JP" altLang="en-US" sz="1000" u="sng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Ａ４用紙一枚に収まるよう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年間スケジュール</a:t>
            </a:r>
            <a:r>
              <a:rPr kumimoji="1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を簡潔に作成してください。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なお、記入する文字の大きさは</a:t>
            </a:r>
            <a:r>
              <a:rPr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12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ポイント程度としてください。</a:t>
            </a:r>
            <a:endParaRPr lang="en-US" altLang="ja-JP" sz="10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2" name="テキスト プレースホルダー 1">
            <a:extLst>
              <a:ext uri="{FF2B5EF4-FFF2-40B4-BE49-F238E27FC236}">
                <a16:creationId xmlns:a16="http://schemas.microsoft.com/office/drawing/2014/main" id="{2D1EDA80-343F-4B20-8978-9E878A3CF4D0}"/>
              </a:ext>
            </a:extLst>
          </p:cNvPr>
          <p:cNvSpPr txBox="1">
            <a:spLocks/>
          </p:cNvSpPr>
          <p:nvPr/>
        </p:nvSpPr>
        <p:spPr>
          <a:xfrm>
            <a:off x="138736" y="0"/>
            <a:ext cx="9203295" cy="4538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■企業・団体名等：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D8712C4-C00D-4511-9DF3-8B514D49F832}"/>
              </a:ext>
            </a:extLst>
          </p:cNvPr>
          <p:cNvSpPr txBox="1"/>
          <p:nvPr/>
        </p:nvSpPr>
        <p:spPr>
          <a:xfrm>
            <a:off x="234890" y="731460"/>
            <a:ext cx="9559181" cy="262920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marL="495300" algn="just"/>
            <a:endParaRPr lang="ja-JP" altLang="ja-JP" sz="1800" kern="100" dirty="0">
              <a:solidFill>
                <a:srgbClr val="FF0000"/>
              </a:solidFill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92F2E49-7033-4178-B0AB-BDBD39F1163A}"/>
              </a:ext>
            </a:extLst>
          </p:cNvPr>
          <p:cNvSpPr txBox="1"/>
          <p:nvPr/>
        </p:nvSpPr>
        <p:spPr>
          <a:xfrm>
            <a:off x="242044" y="454461"/>
            <a:ext cx="535042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事業スキーム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92F2E49-7033-4178-B0AB-BDBD39F1163A}"/>
              </a:ext>
            </a:extLst>
          </p:cNvPr>
          <p:cNvSpPr txBox="1"/>
          <p:nvPr/>
        </p:nvSpPr>
        <p:spPr>
          <a:xfrm>
            <a:off x="442069" y="3450563"/>
            <a:ext cx="576944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年間スケジュール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9D14D7B5-88EE-4B91-B9BD-1580A3413A42}"/>
              </a:ext>
            </a:extLst>
          </p:cNvPr>
          <p:cNvSpPr txBox="1"/>
          <p:nvPr/>
        </p:nvSpPr>
        <p:spPr>
          <a:xfrm>
            <a:off x="331054" y="786560"/>
            <a:ext cx="5939446" cy="307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取組年度から自立自走に向けた事業展開の</a:t>
            </a:r>
            <a:r>
              <a:rPr kumimoji="1" lang="en-US" altLang="ja-JP" sz="14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kumimoji="1" lang="ja-JP" altLang="en-US" sz="14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年計画の概要を記載してください。</a:t>
            </a:r>
            <a:endParaRPr kumimoji="1" lang="en-US" altLang="ja-JP" sz="14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64E6351-0963-463E-AE6E-F477AD7462DE}"/>
              </a:ext>
            </a:extLst>
          </p:cNvPr>
          <p:cNvSpPr txBox="1"/>
          <p:nvPr/>
        </p:nvSpPr>
        <p:spPr>
          <a:xfrm>
            <a:off x="1599202" y="4339936"/>
            <a:ext cx="4151869" cy="307777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495300" algn="just"/>
            <a:r>
              <a:rPr lang="ja-JP" altLang="ja-JP" sz="1400" kern="100" dirty="0">
                <a:solidFill>
                  <a:srgbClr val="FF000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「初期的な</a:t>
            </a:r>
            <a:r>
              <a:rPr lang="en-US" altLang="ja-JP" sz="1400" kern="100" dirty="0">
                <a:solidFill>
                  <a:srgbClr val="FF000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KPI</a:t>
            </a:r>
            <a:r>
              <a:rPr lang="ja-JP" altLang="ja-JP" sz="1400" kern="100" dirty="0">
                <a:solidFill>
                  <a:srgbClr val="FF000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」を測る時期も記載してください。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1740140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6D8712C4-C00D-4511-9DF3-8B514D49F832}"/>
              </a:ext>
            </a:extLst>
          </p:cNvPr>
          <p:cNvSpPr txBox="1"/>
          <p:nvPr/>
        </p:nvSpPr>
        <p:spPr>
          <a:xfrm>
            <a:off x="242046" y="2125553"/>
            <a:ext cx="9300796" cy="4315301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just"/>
            <a:r>
              <a:rPr lang="ja-JP" altLang="en-US" sz="14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</a:p>
        </p:txBody>
      </p:sp>
      <p:sp>
        <p:nvSpPr>
          <p:cNvPr id="112" name="角丸四角形 118">
            <a:extLst>
              <a:ext uri="{FF2B5EF4-FFF2-40B4-BE49-F238E27FC236}">
                <a16:creationId xmlns:a16="http://schemas.microsoft.com/office/drawing/2014/main" id="{88DEA87A-6E73-4CBE-852A-4FBA5A28434C}"/>
              </a:ext>
            </a:extLst>
          </p:cNvPr>
          <p:cNvSpPr/>
          <p:nvPr/>
        </p:nvSpPr>
        <p:spPr>
          <a:xfrm>
            <a:off x="394667" y="2381312"/>
            <a:ext cx="8865701" cy="2286693"/>
          </a:xfrm>
          <a:prstGeom prst="roundRect">
            <a:avLst>
              <a:gd name="adj" fmla="val 0"/>
            </a:avLst>
          </a:prstGeom>
          <a:solidFill>
            <a:srgbClr val="FFCCCC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90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6" name="テキスト プレースホルダー 1">
            <a:extLst>
              <a:ext uri="{FF2B5EF4-FFF2-40B4-BE49-F238E27FC236}">
                <a16:creationId xmlns:a16="http://schemas.microsoft.com/office/drawing/2014/main" id="{2D1EDA80-343F-4B20-8978-9E878A3CF4D0}"/>
              </a:ext>
            </a:extLst>
          </p:cNvPr>
          <p:cNvSpPr txBox="1">
            <a:spLocks/>
          </p:cNvSpPr>
          <p:nvPr/>
        </p:nvSpPr>
        <p:spPr>
          <a:xfrm>
            <a:off x="138736" y="0"/>
            <a:ext cx="9203295" cy="4538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■企業・団体名等：</a:t>
            </a:r>
            <a:r>
              <a:rPr lang="ja-JP" altLang="en-US" sz="20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株式会社◯◯◯◯</a:t>
            </a:r>
          </a:p>
        </p:txBody>
      </p:sp>
      <p:sp>
        <p:nvSpPr>
          <p:cNvPr id="8" name="テキスト プレースホルダー 2">
            <a:extLst>
              <a:ext uri="{FF2B5EF4-FFF2-40B4-BE49-F238E27FC236}">
                <a16:creationId xmlns:a16="http://schemas.microsoft.com/office/drawing/2014/main" id="{47243370-4EBE-42E9-9D5F-8BA4FDC89D2E}"/>
              </a:ext>
            </a:extLst>
          </p:cNvPr>
          <p:cNvSpPr txBox="1">
            <a:spLocks/>
          </p:cNvSpPr>
          <p:nvPr/>
        </p:nvSpPr>
        <p:spPr>
          <a:xfrm>
            <a:off x="444309" y="489364"/>
            <a:ext cx="9303505" cy="35808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事業名称：</a:t>
            </a:r>
            <a:r>
              <a:rPr lang="ja-JP" altLang="en-US" sz="18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◯◯◯における△△△のための□□□事業</a:t>
            </a:r>
          </a:p>
        </p:txBody>
      </p:sp>
      <p:sp>
        <p:nvSpPr>
          <p:cNvPr id="10" name="テキスト プレースホルダー 2">
            <a:extLst>
              <a:ext uri="{FF2B5EF4-FFF2-40B4-BE49-F238E27FC236}">
                <a16:creationId xmlns:a16="http://schemas.microsoft.com/office/drawing/2014/main" id="{170ABE15-4FC7-41E9-BB62-6EF6BF12CB8C}"/>
              </a:ext>
            </a:extLst>
          </p:cNvPr>
          <p:cNvSpPr txBox="1">
            <a:spLocks/>
          </p:cNvSpPr>
          <p:nvPr/>
        </p:nvSpPr>
        <p:spPr>
          <a:xfrm>
            <a:off x="6098313" y="489364"/>
            <a:ext cx="3445452" cy="358085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交付申請額：</a:t>
            </a:r>
            <a:r>
              <a:rPr lang="en-US" altLang="ja-JP" u="sng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5,140,000</a:t>
            </a:r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34E377E-38DB-4CB5-AEF0-55FCE9A1D483}"/>
              </a:ext>
            </a:extLst>
          </p:cNvPr>
          <p:cNvSpPr txBox="1"/>
          <p:nvPr/>
        </p:nvSpPr>
        <p:spPr>
          <a:xfrm>
            <a:off x="242969" y="1139284"/>
            <a:ext cx="9300796" cy="689319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just"/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風評被害払拭のために、同地域が魅力ある地域として県内外からの人々から認知され、関わり、訪問されることで、活力ある地域の将来を目指す。そのために、以下の取り組みを行うことで、○○地域の関係人口及び交流人口の増加を図る。具体的には、中長期的（</a:t>
            </a: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年後）には関係人口が事業開始時から</a:t>
            </a: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50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％増、交流人口は同じく</a:t>
            </a: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30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％を目指し、またそれに対応する事業を創出する。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33D4170-1592-446B-9BEA-2E3F9CE4965B}"/>
              </a:ext>
            </a:extLst>
          </p:cNvPr>
          <p:cNvSpPr txBox="1"/>
          <p:nvPr/>
        </p:nvSpPr>
        <p:spPr>
          <a:xfrm>
            <a:off x="138736" y="1848554"/>
            <a:ext cx="551155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事業内容の概要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正方形/長方形 37">
            <a:extLst>
              <a:ext uri="{FF2B5EF4-FFF2-40B4-BE49-F238E27FC236}">
                <a16:creationId xmlns:a16="http://schemas.microsoft.com/office/drawing/2014/main" id="{48A4C896-1236-4AC9-BA79-2CA2D6102A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308" y="2212076"/>
            <a:ext cx="1070857" cy="276999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ts val="600"/>
              </a:spcBef>
              <a:spcAft>
                <a:spcPct val="0"/>
              </a:spcAft>
            </a:pP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取組内容</a:t>
            </a:r>
            <a:endParaRPr lang="en-US" altLang="ja-JP" sz="12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114" name="グループ化 113">
            <a:extLst>
              <a:ext uri="{FF2B5EF4-FFF2-40B4-BE49-F238E27FC236}">
                <a16:creationId xmlns:a16="http://schemas.microsoft.com/office/drawing/2014/main" id="{3EECBF1C-BC7E-4460-8332-232AEBED84D4}"/>
              </a:ext>
            </a:extLst>
          </p:cNvPr>
          <p:cNvGrpSpPr/>
          <p:nvPr/>
        </p:nvGrpSpPr>
        <p:grpSpPr>
          <a:xfrm>
            <a:off x="563828" y="2572244"/>
            <a:ext cx="8597756" cy="1323468"/>
            <a:chOff x="908621" y="2736013"/>
            <a:chExt cx="8466589" cy="1516828"/>
          </a:xfrm>
        </p:grpSpPr>
        <p:sp>
          <p:nvSpPr>
            <p:cNvPr id="93" name="正方形/長方形 99">
              <a:extLst>
                <a:ext uri="{FF2B5EF4-FFF2-40B4-BE49-F238E27FC236}">
                  <a16:creationId xmlns:a16="http://schemas.microsoft.com/office/drawing/2014/main" id="{FEA88C28-C6C3-4466-A0F2-9CB6BB6D00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8621" y="2736013"/>
              <a:ext cx="693971" cy="744101"/>
            </a:xfrm>
            <a:prstGeom prst="rect">
              <a:avLst/>
            </a:prstGeom>
            <a:solidFill>
              <a:srgbClr val="FF0000"/>
            </a:solidFill>
            <a:ln w="22225" algn="ctr">
              <a:solidFill>
                <a:srgbClr val="FF0000"/>
              </a:solidFill>
              <a:round/>
              <a:headEnd/>
              <a:tailEnd/>
            </a:ln>
          </p:spPr>
          <p:txBody>
            <a:bodyPr wrap="none" lIns="18000" tIns="18000" rIns="18000" bIns="18000" anchor="ctr"/>
            <a:lstStyle>
              <a:lvl1pPr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5A5A5A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1" lang="ja-JP" alt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eiryo UI"/>
                  <a:ea typeface="Meiryo UI"/>
                </a:rPr>
                <a:t>取組</a:t>
              </a:r>
              <a:r>
                <a:rPr lang="en-US" altLang="ja-JP" sz="1200" b="1" kern="0" dirty="0" smtClean="0">
                  <a:solidFill>
                    <a:schemeClr val="bg1"/>
                  </a:solidFill>
                  <a:latin typeface="Meiryo UI"/>
                  <a:ea typeface="Meiryo UI"/>
                </a:rPr>
                <a:t>A</a:t>
              </a:r>
              <a:endParaRPr kumimoji="1" lang="ja-JP" alt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eiryo UI"/>
                <a:ea typeface="Meiryo UI"/>
              </a:endParaRPr>
            </a:p>
          </p:txBody>
        </p:sp>
        <p:sp>
          <p:nvSpPr>
            <p:cNvPr id="94" name="正方形/長方形 99">
              <a:extLst>
                <a:ext uri="{FF2B5EF4-FFF2-40B4-BE49-F238E27FC236}">
                  <a16:creationId xmlns:a16="http://schemas.microsoft.com/office/drawing/2014/main" id="{5C5DBFB1-85FF-4FD0-828D-91CAA9FF8F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8621" y="3593525"/>
              <a:ext cx="693972" cy="659315"/>
            </a:xfrm>
            <a:prstGeom prst="rect">
              <a:avLst/>
            </a:prstGeom>
            <a:solidFill>
              <a:srgbClr val="FF0000"/>
            </a:solidFill>
            <a:ln w="22225" algn="ctr">
              <a:solidFill>
                <a:srgbClr val="FF0000"/>
              </a:solidFill>
              <a:round/>
              <a:headEnd/>
              <a:tailEnd/>
            </a:ln>
          </p:spPr>
          <p:txBody>
            <a:bodyPr wrap="none" lIns="18000" tIns="18000" rIns="18000" bIns="18000" anchor="ctr"/>
            <a:lstStyle>
              <a:lvl1pPr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5A5A5A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1" lang="ja-JP" alt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eiryo UI"/>
                  <a:ea typeface="Meiryo UI"/>
                </a:rPr>
                <a:t>取組</a:t>
              </a:r>
              <a:r>
                <a:rPr kumimoji="1" lang="en-US" altLang="ja-JP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eiryo UI"/>
                  <a:ea typeface="Meiryo UI"/>
                </a:rPr>
                <a:t>B</a:t>
              </a:r>
              <a:endParaRPr kumimoji="1" lang="ja-JP" alt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eiryo UI"/>
                <a:ea typeface="Meiryo UI"/>
              </a:endParaRPr>
            </a:p>
          </p:txBody>
        </p:sp>
        <p:sp>
          <p:nvSpPr>
            <p:cNvPr id="98" name="正方形/長方形 99">
              <a:extLst>
                <a:ext uri="{FF2B5EF4-FFF2-40B4-BE49-F238E27FC236}">
                  <a16:creationId xmlns:a16="http://schemas.microsoft.com/office/drawing/2014/main" id="{427EDE53-37FE-45CE-9D84-049D2403C2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6677" y="2736013"/>
              <a:ext cx="7618533" cy="744101"/>
            </a:xfrm>
            <a:prstGeom prst="rect">
              <a:avLst/>
            </a:prstGeom>
            <a:solidFill>
              <a:srgbClr val="FFFFFF"/>
            </a:solidFill>
            <a:ln w="22225" algn="ctr">
              <a:solidFill>
                <a:srgbClr val="FF0000"/>
              </a:solidFill>
              <a:round/>
              <a:headEnd/>
              <a:tailEnd/>
            </a:ln>
          </p:spPr>
          <p:txBody>
            <a:bodyPr wrap="none" lIns="18000" tIns="18000" rIns="18000" bIns="18000" anchor="ctr"/>
            <a:lstStyle>
              <a:lvl1pPr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5A5A5A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1" lang="ja-JP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地域の魅力発掘ワークショップ</a:t>
              </a:r>
              <a:endParaRPr kumimoji="1" lang="en-US" altLang="ja-JP" sz="1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/>
                <a:ea typeface="Meiryo UI"/>
              </a:endParaRP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5A5A5A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1" lang="ja-JP" altLang="en-US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　</a:t>
              </a:r>
              <a:r>
                <a:rPr kumimoji="1" lang="en-US" altLang="ja-JP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10</a:t>
              </a:r>
              <a:r>
                <a:rPr kumimoji="1" lang="ja-JP" altLang="en-US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月～</a:t>
              </a:r>
              <a:r>
                <a:rPr kumimoji="1" lang="en-US" altLang="ja-JP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11</a:t>
              </a:r>
              <a:r>
                <a:rPr kumimoji="1" lang="ja-JP" altLang="en-US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月にかけて計</a:t>
              </a:r>
              <a:r>
                <a:rPr kumimoji="1" lang="en-US" altLang="ja-JP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3</a:t>
              </a:r>
              <a:r>
                <a:rPr kumimoji="1" lang="ja-JP" altLang="en-US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回、○○地域の周遊ツアーを企画・開催する。首都圏在住の</a:t>
              </a:r>
              <a:r>
                <a:rPr kumimoji="1" lang="en-US" altLang="ja-JP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20</a:t>
              </a:r>
              <a:r>
                <a:rPr kumimoji="1" lang="ja-JP" altLang="en-US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～</a:t>
              </a:r>
              <a:r>
                <a:rPr kumimoji="1" lang="en-US" altLang="ja-JP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30</a:t>
              </a:r>
              <a:r>
                <a:rPr kumimoji="1" lang="ja-JP" altLang="en-US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代の男女に対して</a:t>
              </a:r>
              <a:endParaRPr kumimoji="1" lang="en-US" altLang="ja-JP" sz="1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/>
                <a:ea typeface="Meiryo UI"/>
              </a:endParaRP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5A5A5A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1" lang="ja-JP" altLang="en-US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事業</a:t>
              </a:r>
              <a:r>
                <a:rPr kumimoji="1" lang="en-US" altLang="ja-JP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HP</a:t>
              </a:r>
              <a:r>
                <a:rPr kumimoji="1" lang="ja-JP" altLang="en-US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や</a:t>
              </a:r>
              <a:r>
                <a:rPr kumimoji="1" lang="en-US" altLang="ja-JP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SNS</a:t>
              </a:r>
              <a:r>
                <a:rPr kumimoji="1" lang="ja-JP" altLang="en-US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による遡及を行い参加者を募り、終了後は発見したコンテンツをレポート形式で提出してもらう。</a:t>
              </a:r>
            </a:p>
          </p:txBody>
        </p:sp>
        <p:sp>
          <p:nvSpPr>
            <p:cNvPr id="99" name="正方形/長方形 99">
              <a:extLst>
                <a:ext uri="{FF2B5EF4-FFF2-40B4-BE49-F238E27FC236}">
                  <a16:creationId xmlns:a16="http://schemas.microsoft.com/office/drawing/2014/main" id="{60CEE444-99ED-4156-A473-EFC8E9381C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6678" y="3563301"/>
              <a:ext cx="7618532" cy="689540"/>
            </a:xfrm>
            <a:prstGeom prst="rect">
              <a:avLst/>
            </a:prstGeom>
            <a:solidFill>
              <a:srgbClr val="FFFFFF"/>
            </a:solidFill>
            <a:ln w="22225" algn="ctr">
              <a:solidFill>
                <a:srgbClr val="FF0000"/>
              </a:solidFill>
              <a:round/>
              <a:headEnd/>
              <a:tailEnd/>
            </a:ln>
          </p:spPr>
          <p:txBody>
            <a:bodyPr wrap="none" lIns="18000" tIns="18000" rIns="18000" bIns="18000" anchor="ctr"/>
            <a:lstStyle>
              <a:lvl1pPr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5A5A5A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1" lang="ja-JP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〇〇ブランディングキャンペーン</a:t>
              </a:r>
              <a:endParaRPr kumimoji="1" lang="en-US" altLang="ja-JP" sz="1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/>
                <a:ea typeface="Meiryo UI"/>
              </a:endParaRP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5A5A5A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1" lang="ja-JP" altLang="en-US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　取組</a:t>
              </a:r>
              <a:r>
                <a:rPr kumimoji="1" lang="en-US" altLang="ja-JP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1</a:t>
              </a:r>
              <a:r>
                <a:rPr kumimoji="1" lang="ja-JP" altLang="en-US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で発掘されたコンテンツをもとに、参加者とクリエイターとの協働でキャッチコピーの作成などの磨き上げを行う。事業</a:t>
              </a:r>
              <a:r>
                <a:rPr kumimoji="1" lang="en-US" altLang="ja-JP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HP</a:t>
              </a:r>
              <a:r>
                <a:rPr kumimoji="1" lang="ja-JP" altLang="en-US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・</a:t>
              </a:r>
              <a:r>
                <a:rPr kumimoji="1" lang="en-US" altLang="ja-JP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SNS</a:t>
              </a:r>
              <a:br>
                <a:rPr kumimoji="1" lang="en-US" altLang="ja-JP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</a:br>
              <a:r>
                <a:rPr kumimoji="1" lang="ja-JP" altLang="en-US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への掲載などで情報発信を行うとともに、地元企業に対してコンテンツの提供など、次年度以降の自走に向けた働きかけを行う。</a:t>
              </a:r>
            </a:p>
          </p:txBody>
        </p:sp>
      </p:grpSp>
      <p:sp>
        <p:nvSpPr>
          <p:cNvPr id="134" name="角丸四角形 118">
            <a:extLst>
              <a:ext uri="{FF2B5EF4-FFF2-40B4-BE49-F238E27FC236}">
                <a16:creationId xmlns:a16="http://schemas.microsoft.com/office/drawing/2014/main" id="{2EA55A6A-9FD0-49B1-B812-DA1BEA378F70}"/>
              </a:ext>
            </a:extLst>
          </p:cNvPr>
          <p:cNvSpPr/>
          <p:nvPr/>
        </p:nvSpPr>
        <p:spPr>
          <a:xfrm>
            <a:off x="385875" y="4837241"/>
            <a:ext cx="8865701" cy="1668423"/>
          </a:xfrm>
          <a:prstGeom prst="roundRect">
            <a:avLst>
              <a:gd name="adj" fmla="val 0"/>
            </a:avLst>
          </a:prstGeom>
          <a:solidFill>
            <a:srgbClr val="FFCCCC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90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35" name="正方形/長方形 37">
            <a:extLst>
              <a:ext uri="{FF2B5EF4-FFF2-40B4-BE49-F238E27FC236}">
                <a16:creationId xmlns:a16="http://schemas.microsoft.com/office/drawing/2014/main" id="{ECE9EC01-C7BE-4B76-85DD-30656E5718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308" y="4733402"/>
            <a:ext cx="1070857" cy="276999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ts val="600"/>
              </a:spcBef>
              <a:spcAft>
                <a:spcPct val="0"/>
              </a:spcAft>
            </a:pP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事業</a:t>
            </a: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KPI</a:t>
            </a:r>
          </a:p>
        </p:txBody>
      </p:sp>
      <p:graphicFrame>
        <p:nvGraphicFramePr>
          <p:cNvPr id="110" name="表 109">
            <a:extLst>
              <a:ext uri="{FF2B5EF4-FFF2-40B4-BE49-F238E27FC236}">
                <a16:creationId xmlns:a16="http://schemas.microsoft.com/office/drawing/2014/main" id="{1DA26450-20FD-46DE-8253-02E090D85C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8384132"/>
              </p:ext>
            </p:extLst>
          </p:nvPr>
        </p:nvGraphicFramePr>
        <p:xfrm>
          <a:off x="462924" y="5075669"/>
          <a:ext cx="8698659" cy="1377769"/>
        </p:xfrm>
        <a:graphic>
          <a:graphicData uri="http://schemas.openxmlformats.org/drawingml/2006/table">
            <a:tbl>
              <a:tblPr firstRow="1" firstCol="1" bandRow="1"/>
              <a:tblGrid>
                <a:gridCol w="2292999">
                  <a:extLst>
                    <a:ext uri="{9D8B030D-6E8A-4147-A177-3AD203B41FA5}">
                      <a16:colId xmlns:a16="http://schemas.microsoft.com/office/drawing/2014/main" val="1864267580"/>
                    </a:ext>
                  </a:extLst>
                </a:gridCol>
                <a:gridCol w="1032124">
                  <a:extLst>
                    <a:ext uri="{9D8B030D-6E8A-4147-A177-3AD203B41FA5}">
                      <a16:colId xmlns:a16="http://schemas.microsoft.com/office/drawing/2014/main" val="2519544341"/>
                    </a:ext>
                  </a:extLst>
                </a:gridCol>
                <a:gridCol w="1031892">
                  <a:extLst>
                    <a:ext uri="{9D8B030D-6E8A-4147-A177-3AD203B41FA5}">
                      <a16:colId xmlns:a16="http://schemas.microsoft.com/office/drawing/2014/main" val="3181800270"/>
                    </a:ext>
                  </a:extLst>
                </a:gridCol>
                <a:gridCol w="2260667">
                  <a:extLst>
                    <a:ext uri="{9D8B030D-6E8A-4147-A177-3AD203B41FA5}">
                      <a16:colId xmlns:a16="http://schemas.microsoft.com/office/drawing/2014/main" val="2270415512"/>
                    </a:ext>
                  </a:extLst>
                </a:gridCol>
                <a:gridCol w="1083303">
                  <a:extLst>
                    <a:ext uri="{9D8B030D-6E8A-4147-A177-3AD203B41FA5}">
                      <a16:colId xmlns:a16="http://schemas.microsoft.com/office/drawing/2014/main" val="1903538861"/>
                    </a:ext>
                  </a:extLst>
                </a:gridCol>
                <a:gridCol w="997674">
                  <a:extLst>
                    <a:ext uri="{9D8B030D-6E8A-4147-A177-3AD203B41FA5}">
                      <a16:colId xmlns:a16="http://schemas.microsoft.com/office/drawing/2014/main" val="2155852870"/>
                    </a:ext>
                  </a:extLst>
                </a:gridCol>
              </a:tblGrid>
              <a:tr h="2233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内容</a:t>
                      </a:r>
                      <a:r>
                        <a:rPr lang="en-US" alt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(R4</a:t>
                      </a:r>
                      <a:r>
                        <a:rPr lang="ja-JP" altLang="en-US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年度</a:t>
                      </a:r>
                      <a:r>
                        <a:rPr lang="en-US" alt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)</a:t>
                      </a:r>
                      <a:endParaRPr lang="ja-JP" sz="800" b="1" kern="100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数値</a:t>
                      </a:r>
                      <a:r>
                        <a:rPr lang="en-US" alt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(R4</a:t>
                      </a:r>
                      <a:r>
                        <a:rPr lang="ja-JP" altLang="en-US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年度</a:t>
                      </a:r>
                      <a:r>
                        <a:rPr lang="en-US" alt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)</a:t>
                      </a:r>
                      <a:endParaRPr lang="ja-JP" sz="800" b="1" kern="100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単位</a:t>
                      </a:r>
                      <a:r>
                        <a:rPr lang="en-US" alt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(R2</a:t>
                      </a:r>
                      <a:r>
                        <a:rPr lang="ja-JP" altLang="en-US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年度</a:t>
                      </a:r>
                      <a:r>
                        <a:rPr lang="en-US" alt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)</a:t>
                      </a:r>
                      <a:endParaRPr lang="ja-JP" sz="800" b="1" kern="100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内容</a:t>
                      </a:r>
                      <a:r>
                        <a:rPr lang="en-US" alt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(R</a:t>
                      </a:r>
                      <a:r>
                        <a:rPr lang="ja-JP" altLang="en-US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５年度</a:t>
                      </a:r>
                      <a:r>
                        <a:rPr lang="en-US" alt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)</a:t>
                      </a:r>
                      <a:endParaRPr lang="ja-JP" sz="800" b="1" kern="100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数値</a:t>
                      </a:r>
                      <a:r>
                        <a:rPr lang="en-US" alt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(R</a:t>
                      </a:r>
                      <a:r>
                        <a:rPr lang="ja-JP" altLang="en-US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５年度</a:t>
                      </a:r>
                      <a:r>
                        <a:rPr lang="en-US" alt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)</a:t>
                      </a:r>
                      <a:endParaRPr lang="ja-JP" sz="800" b="1" kern="100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単位</a:t>
                      </a:r>
                      <a:r>
                        <a:rPr lang="en-US" alt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(R</a:t>
                      </a:r>
                      <a:r>
                        <a:rPr lang="ja-JP" altLang="en-US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５年度</a:t>
                      </a:r>
                      <a:r>
                        <a:rPr lang="en-US" alt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)</a:t>
                      </a:r>
                      <a:endParaRPr lang="ja-JP" sz="800" b="1" kern="100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0846708"/>
                  </a:ext>
                </a:extLst>
              </a:tr>
              <a:tr h="23998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関係人口　</a:t>
                      </a:r>
                      <a:r>
                        <a:rPr 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ホームぺージアクセス数（累計）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20,000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件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関係人口　</a:t>
                      </a:r>
                      <a:r>
                        <a:rPr 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ホームぺージアクセス数（累計）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0,000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件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463100"/>
                  </a:ext>
                </a:extLst>
              </a:tr>
              <a:tr h="23998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関係人口　</a:t>
                      </a:r>
                      <a:r>
                        <a:rPr 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SNS</a:t>
                      </a:r>
                      <a:r>
                        <a:rPr 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フォロワー数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2,000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kern="10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人</a:t>
                      </a:r>
                      <a:endParaRPr lang="ja-JP" sz="8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関係人口　</a:t>
                      </a:r>
                      <a:r>
                        <a:rPr 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SNS</a:t>
                      </a:r>
                      <a:r>
                        <a:rPr 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フォロワー数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,000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kern="10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人</a:t>
                      </a:r>
                      <a:endParaRPr lang="ja-JP" sz="8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969757"/>
                  </a:ext>
                </a:extLst>
              </a:tr>
              <a:tr h="2895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交流人口　</a:t>
                      </a:r>
                      <a:r>
                        <a:rPr 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〇〇イベントの参加者数（</a:t>
                      </a:r>
                      <a:r>
                        <a:rPr lang="ja-JP" alt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県内・県外</a:t>
                      </a:r>
                      <a:r>
                        <a:rPr 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）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ja-JP" alt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・</a:t>
                      </a:r>
                      <a:r>
                        <a:rPr lang="en-US" alt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100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人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交流人口　</a:t>
                      </a:r>
                      <a:r>
                        <a:rPr 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〇〇イベントの参加者数（</a:t>
                      </a:r>
                      <a:r>
                        <a:rPr lang="ja-JP" alt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県内・県外</a:t>
                      </a:r>
                      <a:r>
                        <a:rPr 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）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130</a:t>
                      </a:r>
                      <a:r>
                        <a:rPr lang="ja-JP" alt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・</a:t>
                      </a:r>
                      <a:r>
                        <a:rPr lang="en-US" alt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130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人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2118239"/>
                  </a:ext>
                </a:extLst>
              </a:tr>
              <a:tr h="30005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担い手・組織の発掘・開発（働きかけ）</a:t>
                      </a:r>
                      <a:endParaRPr lang="ja-JP" sz="10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ja-JP" sz="10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30</a:t>
                      </a:r>
                      <a:endParaRPr lang="ja-JP" sz="10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10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件</a:t>
                      </a:r>
                      <a:endParaRPr lang="ja-JP" sz="10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担い手・組織の発掘・開発（業務提携等）</a:t>
                      </a:r>
                      <a:endParaRPr lang="ja-JP" sz="1000" kern="100" dirty="0">
                        <a:solidFill>
                          <a:srgbClr val="FF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ja-JP" alt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５</a:t>
                      </a:r>
                      <a:endParaRPr lang="ja-JP" sz="1000" kern="100" dirty="0">
                        <a:solidFill>
                          <a:srgbClr val="FF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件</a:t>
                      </a:r>
                      <a:endParaRPr lang="ja-JP" sz="1000" kern="100" dirty="0">
                        <a:solidFill>
                          <a:srgbClr val="FF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7022624"/>
                  </a:ext>
                </a:extLst>
              </a:tr>
            </a:tbl>
          </a:graphicData>
        </a:graphic>
      </p:graphicFrame>
      <p:sp>
        <p:nvSpPr>
          <p:cNvPr id="138" name="テキスト プレースホルダー 1">
            <a:extLst>
              <a:ext uri="{FF2B5EF4-FFF2-40B4-BE49-F238E27FC236}">
                <a16:creationId xmlns:a16="http://schemas.microsoft.com/office/drawing/2014/main" id="{B2307528-5ADC-4836-84A4-3E9513DF6F98}"/>
              </a:ext>
            </a:extLst>
          </p:cNvPr>
          <p:cNvSpPr txBox="1">
            <a:spLocks/>
          </p:cNvSpPr>
          <p:nvPr/>
        </p:nvSpPr>
        <p:spPr>
          <a:xfrm>
            <a:off x="8801943" y="65564"/>
            <a:ext cx="899266" cy="307235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400" b="1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記入例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AAA9F70-C64E-451A-893B-A0625F3A0F0F}"/>
              </a:ext>
            </a:extLst>
          </p:cNvPr>
          <p:cNvSpPr txBox="1"/>
          <p:nvPr/>
        </p:nvSpPr>
        <p:spPr>
          <a:xfrm>
            <a:off x="242045" y="6447362"/>
            <a:ext cx="930079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事業計画書に記入した内容に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ついて、</a:t>
            </a:r>
            <a:r>
              <a:rPr lang="ja-JP" altLang="en-US" sz="1000" u="sng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Ａ４用紙一枚に収まるよう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要点</a:t>
            </a:r>
            <a:r>
              <a:rPr kumimoji="1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を簡潔に示す形で作成してください。</a:t>
            </a:r>
            <a:endParaRPr kumimoji="1" lang="en-US" altLang="ja-JP" sz="10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適宜、枠のサイズを変更したり図表を使用し記載してください。なお、記入する文字の大きさは</a:t>
            </a:r>
            <a:r>
              <a:rPr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12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ポイント程度としてください。</a:t>
            </a:r>
            <a:r>
              <a:rPr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注意書き（赤字）は削除してください。</a:t>
            </a:r>
            <a:endParaRPr lang="en-US" altLang="ja-JP" sz="10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吹き出し: 四角形 3">
            <a:extLst>
              <a:ext uri="{FF2B5EF4-FFF2-40B4-BE49-F238E27FC236}">
                <a16:creationId xmlns:a16="http://schemas.microsoft.com/office/drawing/2014/main" id="{CFB26112-15C9-40DC-AE07-2257F087189A}"/>
              </a:ext>
            </a:extLst>
          </p:cNvPr>
          <p:cNvSpPr/>
          <p:nvPr/>
        </p:nvSpPr>
        <p:spPr>
          <a:xfrm>
            <a:off x="5802913" y="2093841"/>
            <a:ext cx="3039412" cy="424426"/>
          </a:xfrm>
          <a:prstGeom prst="wedgeRectCallout">
            <a:avLst>
              <a:gd name="adj1" fmla="val -20318"/>
              <a:gd name="adj2" fmla="val 80175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kumimoji="1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情報発信等の内容も含め、事業の特徴がわかるように簡潔に記載してください。</a:t>
            </a:r>
            <a:endParaRPr kumimoji="1" lang="en-US" altLang="ja-JP" sz="10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38" name="直線コネクタ 37">
            <a:extLst>
              <a:ext uri="{FF2B5EF4-FFF2-40B4-BE49-F238E27FC236}">
                <a16:creationId xmlns:a16="http://schemas.microsoft.com/office/drawing/2014/main" id="{E261D370-CC55-49B7-8B59-EDFC1EE5E119}"/>
              </a:ext>
            </a:extLst>
          </p:cNvPr>
          <p:cNvCxnSpPr>
            <a:cxnSpLocks/>
          </p:cNvCxnSpPr>
          <p:nvPr/>
        </p:nvCxnSpPr>
        <p:spPr bwMode="auto">
          <a:xfrm>
            <a:off x="240266" y="891622"/>
            <a:ext cx="9425470" cy="0"/>
          </a:xfrm>
          <a:prstGeom prst="line">
            <a:avLst/>
          </a:prstGeom>
          <a:ln w="19050">
            <a:solidFill>
              <a:srgbClr val="BFBF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正方形/長方形 99">
            <a:extLst>
              <a:ext uri="{FF2B5EF4-FFF2-40B4-BE49-F238E27FC236}">
                <a16:creationId xmlns:a16="http://schemas.microsoft.com/office/drawing/2014/main" id="{5C5DBFB1-85FF-4FD0-828D-91CAA9FF8F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28" y="4009212"/>
            <a:ext cx="704723" cy="575268"/>
          </a:xfrm>
          <a:prstGeom prst="rect">
            <a:avLst/>
          </a:prstGeom>
          <a:solidFill>
            <a:srgbClr val="FF0000"/>
          </a:solidFill>
          <a:ln w="22225" algn="ctr">
            <a:solidFill>
              <a:srgbClr val="FF0000"/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1" lang="ja-JP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eiryo UI"/>
                <a:ea typeface="Meiryo UI"/>
              </a:rPr>
              <a:t>取組</a:t>
            </a:r>
            <a:r>
              <a:rPr kumimoji="1" lang="en-US" altLang="ja-JP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eiryo UI"/>
                <a:ea typeface="Meiryo UI"/>
              </a:rPr>
              <a:t>C</a:t>
            </a:r>
            <a:endParaRPr kumimoji="1" lang="ja-JP" altLang="en-US" sz="1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eiryo UI"/>
              <a:ea typeface="Meiryo UI"/>
            </a:endParaRPr>
          </a:p>
        </p:txBody>
      </p:sp>
      <p:sp>
        <p:nvSpPr>
          <p:cNvPr id="43" name="正方形/長方形 99">
            <a:extLst>
              <a:ext uri="{FF2B5EF4-FFF2-40B4-BE49-F238E27FC236}">
                <a16:creationId xmlns:a16="http://schemas.microsoft.com/office/drawing/2014/main" id="{60CEE444-99ED-4156-A473-EFC8E9381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5023" y="3982840"/>
            <a:ext cx="7736561" cy="601640"/>
          </a:xfrm>
          <a:prstGeom prst="rect">
            <a:avLst/>
          </a:prstGeom>
          <a:solidFill>
            <a:srgbClr val="FFFFFF"/>
          </a:solidFill>
          <a:ln w="22225" algn="ctr">
            <a:solidFill>
              <a:srgbClr val="FF0000"/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1" lang="ja-JP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/>
                <a:ea typeface="Meiryo UI"/>
              </a:rPr>
              <a:t>交流人口・関係人口増加に対応・継続させる事業計画策定の着手</a:t>
            </a:r>
            <a:endParaRPr kumimoji="1" lang="en-US" altLang="ja-JP" sz="1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eiryo UI"/>
              <a:ea typeface="Meiryo UI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1" lang="ja-JP" altLang="en-US" sz="1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/>
                <a:ea typeface="Meiryo UI"/>
              </a:rPr>
              <a:t>　取組１及び</a:t>
            </a:r>
            <a:r>
              <a:rPr lang="en-US" altLang="ja-JP" sz="1200" kern="0" dirty="0">
                <a:solidFill>
                  <a:srgbClr val="FF0000"/>
                </a:solidFill>
                <a:latin typeface="Meiryo UI"/>
                <a:ea typeface="Meiryo UI"/>
              </a:rPr>
              <a:t>2</a:t>
            </a:r>
            <a:r>
              <a:rPr kumimoji="1" lang="ja-JP" altLang="en-US" sz="1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/>
                <a:ea typeface="Meiryo UI"/>
              </a:rPr>
              <a:t>で</a:t>
            </a:r>
            <a:r>
              <a:rPr lang="ja-JP" altLang="en-US" sz="1200" kern="0" dirty="0">
                <a:solidFill>
                  <a:srgbClr val="FF0000"/>
                </a:solidFill>
                <a:latin typeface="Meiryo UI"/>
                <a:ea typeface="Meiryo UI"/>
              </a:rPr>
              <a:t>実施した取組を検証し、継続できる担い手・組織の発掘・開発</a:t>
            </a:r>
            <a:r>
              <a:rPr kumimoji="1" lang="ja-JP" altLang="en-US" sz="1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/>
                <a:ea typeface="Meiryo UI"/>
              </a:rPr>
              <a:t>を行い、地元企業等と提携しつつ、</a:t>
            </a:r>
            <a:endParaRPr kumimoji="1" lang="en-US" altLang="ja-JP" sz="120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eiryo UI"/>
              <a:ea typeface="Meiryo UI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1" lang="ja-JP" altLang="en-US" sz="1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/>
                <a:ea typeface="Meiryo UI"/>
              </a:rPr>
              <a:t>将来の事業計画策定に着手する。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47C04C3-3606-4A2E-8F82-947F1A9FF1FC}"/>
              </a:ext>
            </a:extLst>
          </p:cNvPr>
          <p:cNvSpPr txBox="1"/>
          <p:nvPr/>
        </p:nvSpPr>
        <p:spPr>
          <a:xfrm>
            <a:off x="146974" y="893168"/>
            <a:ext cx="551155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目指すべき将来像及び成功の定義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56862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表 35">
            <a:extLst>
              <a:ext uri="{FF2B5EF4-FFF2-40B4-BE49-F238E27FC236}">
                <a16:creationId xmlns:a16="http://schemas.microsoft.com/office/drawing/2014/main" id="{9B6CB17B-B817-4187-8EDD-28AEE52FF2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2869218"/>
              </p:ext>
            </p:extLst>
          </p:nvPr>
        </p:nvGraphicFramePr>
        <p:xfrm>
          <a:off x="638624" y="3730879"/>
          <a:ext cx="8507635" cy="2821811"/>
        </p:xfrm>
        <a:graphic>
          <a:graphicData uri="http://schemas.openxmlformats.org/drawingml/2006/table">
            <a:tbl>
              <a:tblPr firstRow="1" bandRow="1"/>
              <a:tblGrid>
                <a:gridCol w="349396">
                  <a:extLst>
                    <a:ext uri="{9D8B030D-6E8A-4147-A177-3AD203B41FA5}">
                      <a16:colId xmlns:a16="http://schemas.microsoft.com/office/drawing/2014/main" val="3963223197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594859260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637858963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351236198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387756399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816814475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413337712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1670024927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318713183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315439978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089778692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3512126375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1388725092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3332093777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3792028230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135796907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4021251267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3247764595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470031360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3436544384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70700755"/>
                    </a:ext>
                  </a:extLst>
                </a:gridCol>
              </a:tblGrid>
              <a:tr h="22072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1" baseline="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8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9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11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12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72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0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712952"/>
                  </a:ext>
                </a:extLst>
              </a:tr>
              <a:tr h="7780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baseline="0" dirty="0" smtClean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取組</a:t>
                      </a:r>
                      <a:r>
                        <a:rPr kumimoji="1" lang="en-US" altLang="ja-JP" sz="1200" b="1" baseline="0" dirty="0" smtClean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A</a:t>
                      </a:r>
                      <a:endParaRPr kumimoji="1" lang="ja-JP" altLang="en-US" sz="1200" b="1" baseline="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804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1" baseline="0" dirty="0" smtClean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取組</a:t>
                      </a:r>
                      <a:r>
                        <a:rPr kumimoji="1" lang="en-US" altLang="ja-JP" sz="1200" b="1" baseline="0" dirty="0" smtClean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B</a:t>
                      </a:r>
                      <a:endParaRPr kumimoji="1" lang="ja-JP" altLang="en-US" sz="1200" b="1" baseline="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6014887"/>
                  </a:ext>
                </a:extLst>
              </a:tr>
              <a:tr h="77804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1" baseline="0" dirty="0" smtClean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取組</a:t>
                      </a:r>
                      <a:r>
                        <a:rPr kumimoji="1" lang="en-US" altLang="ja-JP" sz="1200" b="1" baseline="0" dirty="0" smtClean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C</a:t>
                      </a:r>
                      <a:endParaRPr kumimoji="1" lang="ja-JP" altLang="en-US" sz="1200" b="1" baseline="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7082847"/>
                  </a:ext>
                </a:extLst>
              </a:tr>
            </a:tbl>
          </a:graphicData>
        </a:graphic>
      </p:graphicFrame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AAA9F70-C64E-451A-893B-A0625F3A0F0F}"/>
              </a:ext>
            </a:extLst>
          </p:cNvPr>
          <p:cNvSpPr txBox="1"/>
          <p:nvPr/>
        </p:nvSpPr>
        <p:spPr>
          <a:xfrm>
            <a:off x="242045" y="6542032"/>
            <a:ext cx="9300795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事業計画書に記入した内容に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ついて、</a:t>
            </a:r>
            <a:r>
              <a:rPr lang="ja-JP" altLang="en-US" sz="1000" u="sng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Ａ４用紙一枚に収まるよう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年間スケジュール</a:t>
            </a:r>
            <a:r>
              <a:rPr kumimoji="1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を簡潔に作成してください。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なお、記入する文字の大きさは</a:t>
            </a:r>
            <a:r>
              <a:rPr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12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ポイント程度としてください。</a:t>
            </a:r>
            <a:endParaRPr lang="en-US" altLang="ja-JP" sz="10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2" name="テキスト プレースホルダー 1">
            <a:extLst>
              <a:ext uri="{FF2B5EF4-FFF2-40B4-BE49-F238E27FC236}">
                <a16:creationId xmlns:a16="http://schemas.microsoft.com/office/drawing/2014/main" id="{2D1EDA80-343F-4B20-8978-9E878A3CF4D0}"/>
              </a:ext>
            </a:extLst>
          </p:cNvPr>
          <p:cNvSpPr txBox="1">
            <a:spLocks/>
          </p:cNvSpPr>
          <p:nvPr/>
        </p:nvSpPr>
        <p:spPr>
          <a:xfrm>
            <a:off x="138736" y="0"/>
            <a:ext cx="9203295" cy="4538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■企業・団体名等：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D8712C4-C00D-4511-9DF3-8B514D49F832}"/>
              </a:ext>
            </a:extLst>
          </p:cNvPr>
          <p:cNvSpPr txBox="1"/>
          <p:nvPr/>
        </p:nvSpPr>
        <p:spPr>
          <a:xfrm>
            <a:off x="298489" y="732402"/>
            <a:ext cx="9559181" cy="262920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just"/>
            <a:r>
              <a:rPr lang="ja-JP" altLang="en-US" sz="14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92F2E49-7033-4178-B0AB-BDBD39F1163A}"/>
              </a:ext>
            </a:extLst>
          </p:cNvPr>
          <p:cNvSpPr txBox="1"/>
          <p:nvPr/>
        </p:nvSpPr>
        <p:spPr>
          <a:xfrm>
            <a:off x="242044" y="454461"/>
            <a:ext cx="535042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事業スキーム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1" name="右矢印 72">
            <a:extLst>
              <a:ext uri="{FF2B5EF4-FFF2-40B4-BE49-F238E27FC236}">
                <a16:creationId xmlns:a16="http://schemas.microsoft.com/office/drawing/2014/main" id="{DDEB09B0-E9D9-4853-9580-0F010A6DC1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6680" y="4298534"/>
            <a:ext cx="802332" cy="287338"/>
          </a:xfrm>
          <a:prstGeom prst="rightArrow">
            <a:avLst>
              <a:gd name="adj1" fmla="val 71028"/>
              <a:gd name="adj2" fmla="val 50099"/>
            </a:avLst>
          </a:prstGeom>
          <a:solidFill>
            <a:srgbClr val="FFDDFF"/>
          </a:solidFill>
          <a:ln w="12700" algn="ctr">
            <a:solidFill>
              <a:srgbClr val="FF99FF"/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ja-JP" altLang="en-US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キックオフ・</a:t>
            </a:r>
            <a:endParaRPr lang="en-US" altLang="ja-JP" sz="7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ja-JP" altLang="en-US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事業計画ブラッシュアップ</a:t>
            </a:r>
          </a:p>
        </p:txBody>
      </p:sp>
      <p:sp>
        <p:nvSpPr>
          <p:cNvPr id="33" name="右矢印 73">
            <a:extLst>
              <a:ext uri="{FF2B5EF4-FFF2-40B4-BE49-F238E27FC236}">
                <a16:creationId xmlns:a16="http://schemas.microsoft.com/office/drawing/2014/main" id="{D1FF54F3-0F07-4F45-8029-1F03AAF757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4358" y="5082520"/>
            <a:ext cx="2603607" cy="288000"/>
          </a:xfrm>
          <a:prstGeom prst="rightArrow">
            <a:avLst>
              <a:gd name="adj1" fmla="val 69565"/>
              <a:gd name="adj2" fmla="val 49707"/>
            </a:avLst>
          </a:prstGeom>
          <a:solidFill>
            <a:schemeClr val="accent2">
              <a:lumMod val="20000"/>
              <a:lumOff val="80000"/>
            </a:schemeClr>
          </a:solidFill>
          <a:ln w="12700" algn="ctr">
            <a:solidFill>
              <a:schemeClr val="accent2">
                <a:lumMod val="60000"/>
                <a:lumOff val="40000"/>
              </a:schemeClr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ブランディングキャンペーン期間</a:t>
            </a:r>
            <a:endParaRPr lang="en-US" altLang="ja-JP" sz="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2" name="正方形/長方形 1">
            <a:extLst>
              <a:ext uri="{FF2B5EF4-FFF2-40B4-BE49-F238E27FC236}">
                <a16:creationId xmlns:a16="http://schemas.microsoft.com/office/drawing/2014/main" id="{857C2D85-0B6E-42E2-B5DF-4369E2E29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7811" y="4630347"/>
            <a:ext cx="431800" cy="277103"/>
          </a:xfrm>
          <a:prstGeom prst="rect">
            <a:avLst/>
          </a:prstGeom>
          <a:solidFill>
            <a:srgbClr val="EAFFD5"/>
          </a:solidFill>
          <a:ln w="12700" algn="ctr">
            <a:solidFill>
              <a:srgbClr val="92D050"/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魅力発掘</a:t>
            </a:r>
            <a:endParaRPr lang="en-US" altLang="ja-JP" sz="7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WS</a:t>
            </a:r>
            <a:r>
              <a:rPr lang="ja-JP" altLang="en-US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①</a:t>
            </a:r>
            <a:endParaRPr lang="en-US" altLang="ja-JP" sz="7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3" name="正方形/長方形 1">
            <a:extLst>
              <a:ext uri="{FF2B5EF4-FFF2-40B4-BE49-F238E27FC236}">
                <a16:creationId xmlns:a16="http://schemas.microsoft.com/office/drawing/2014/main" id="{A02D0607-C922-459A-817F-6F0ACF5499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1701" y="4630347"/>
            <a:ext cx="431800" cy="277103"/>
          </a:xfrm>
          <a:prstGeom prst="rect">
            <a:avLst/>
          </a:prstGeom>
          <a:solidFill>
            <a:srgbClr val="EAFFD5"/>
          </a:solidFill>
          <a:ln w="12700" algn="ctr">
            <a:solidFill>
              <a:srgbClr val="92D050"/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魅力発掘</a:t>
            </a:r>
            <a:endParaRPr lang="en-US" altLang="ja-JP" sz="7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WS</a:t>
            </a:r>
            <a:r>
              <a:rPr lang="ja-JP" altLang="en-US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②</a:t>
            </a:r>
            <a:endParaRPr lang="en-US" altLang="ja-JP" sz="7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4" name="正方形/長方形 1">
            <a:extLst>
              <a:ext uri="{FF2B5EF4-FFF2-40B4-BE49-F238E27FC236}">
                <a16:creationId xmlns:a16="http://schemas.microsoft.com/office/drawing/2014/main" id="{3964FFE4-5F7E-44FF-9C86-7E7F1A88FA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4449" y="4630347"/>
            <a:ext cx="431800" cy="277103"/>
          </a:xfrm>
          <a:prstGeom prst="rect">
            <a:avLst/>
          </a:prstGeom>
          <a:solidFill>
            <a:srgbClr val="EAFFD5"/>
          </a:solidFill>
          <a:ln w="12700" algn="ctr">
            <a:solidFill>
              <a:srgbClr val="92D050"/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魅力発掘</a:t>
            </a:r>
            <a:endParaRPr lang="en-US" altLang="ja-JP" sz="7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WS</a:t>
            </a:r>
            <a:r>
              <a:rPr lang="ja-JP" altLang="en-US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③</a:t>
            </a:r>
            <a:endParaRPr lang="en-US" altLang="ja-JP" sz="7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5" name="右矢印 63">
            <a:extLst>
              <a:ext uri="{FF2B5EF4-FFF2-40B4-BE49-F238E27FC236}">
                <a16:creationId xmlns:a16="http://schemas.microsoft.com/office/drawing/2014/main" id="{2D3CF140-618D-401C-A46B-0DCB79D80B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2329" y="4627592"/>
            <a:ext cx="1116437" cy="288925"/>
          </a:xfrm>
          <a:prstGeom prst="rightArrow">
            <a:avLst>
              <a:gd name="adj1" fmla="val 69565"/>
              <a:gd name="adj2" fmla="val 54339"/>
            </a:avLst>
          </a:prstGeom>
          <a:solidFill>
            <a:schemeClr val="accent4">
              <a:lumMod val="20000"/>
              <a:lumOff val="80000"/>
            </a:schemeClr>
          </a:solidFill>
          <a:ln w="12700" algn="ctr">
            <a:solidFill>
              <a:schemeClr val="accent4"/>
            </a:solidFill>
            <a:round/>
            <a:headEnd/>
            <a:tailEnd/>
          </a:ln>
        </p:spPr>
        <p:txBody>
          <a:bodyPr wrap="none" lIns="252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ヒアリング・コンテンツ生成</a:t>
            </a:r>
            <a:endParaRPr lang="en-US" altLang="ja-JP" sz="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7" name="右矢印 73">
            <a:extLst>
              <a:ext uri="{FF2B5EF4-FFF2-40B4-BE49-F238E27FC236}">
                <a16:creationId xmlns:a16="http://schemas.microsoft.com/office/drawing/2014/main" id="{D7A45AA8-C46D-4DDD-90D9-B7CFFE48CE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7304" y="4265190"/>
            <a:ext cx="542924" cy="298081"/>
          </a:xfrm>
          <a:prstGeom prst="rightArrow">
            <a:avLst>
              <a:gd name="adj1" fmla="val 69565"/>
              <a:gd name="adj2" fmla="val 49707"/>
            </a:avLst>
          </a:prstGeom>
          <a:solidFill>
            <a:srgbClr val="FF6666"/>
          </a:solidFill>
          <a:ln w="12700" algn="ctr">
            <a:solidFill>
              <a:srgbClr val="FF0000"/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ja-JP" altLang="en-US" sz="7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プレス</a:t>
            </a:r>
            <a:endParaRPr lang="en-US" altLang="ja-JP" sz="7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ja-JP" altLang="en-US" sz="7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リリース配信</a:t>
            </a:r>
            <a:endParaRPr lang="en-US" altLang="ja-JP" sz="7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8" name="右矢印 73">
            <a:extLst>
              <a:ext uri="{FF2B5EF4-FFF2-40B4-BE49-F238E27FC236}">
                <a16:creationId xmlns:a16="http://schemas.microsoft.com/office/drawing/2014/main" id="{501C69F1-8103-42DE-8367-D525C9BD3B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1834" y="4625476"/>
            <a:ext cx="780781" cy="298081"/>
          </a:xfrm>
          <a:prstGeom prst="rightArrow">
            <a:avLst>
              <a:gd name="adj1" fmla="val 69565"/>
              <a:gd name="adj2" fmla="val 49707"/>
            </a:avLst>
          </a:prstGeom>
          <a:solidFill>
            <a:srgbClr val="EDEDED"/>
          </a:solidFill>
          <a:ln w="12700" algn="ctr">
            <a:solidFill>
              <a:srgbClr val="C9C9C9"/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ja-JP" altLang="en-US" sz="7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参加者募集</a:t>
            </a:r>
            <a:endParaRPr lang="en-US" altLang="ja-JP" sz="7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5" name="右矢印 73">
            <a:extLst>
              <a:ext uri="{FF2B5EF4-FFF2-40B4-BE49-F238E27FC236}">
                <a16:creationId xmlns:a16="http://schemas.microsoft.com/office/drawing/2014/main" id="{C01A746F-DCC8-4577-8C7E-5907754ABD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520" y="4297059"/>
            <a:ext cx="2572288" cy="298081"/>
          </a:xfrm>
          <a:prstGeom prst="rightArrow">
            <a:avLst>
              <a:gd name="adj1" fmla="val 69565"/>
              <a:gd name="adj2" fmla="val 49707"/>
            </a:avLst>
          </a:prstGeom>
          <a:solidFill>
            <a:srgbClr val="FF6666"/>
          </a:solidFill>
          <a:ln w="12700" algn="ctr">
            <a:solidFill>
              <a:srgbClr val="FF0000"/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en-US" altLang="ja-JP" sz="7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SNS</a:t>
            </a:r>
            <a:r>
              <a:rPr lang="ja-JP" altLang="en-US" sz="7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等による取組報告</a:t>
            </a:r>
            <a:r>
              <a:rPr lang="en-US" altLang="ja-JP" sz="7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lang="ja-JP" altLang="en-US" sz="7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週</a:t>
            </a:r>
            <a:r>
              <a:rPr lang="en-US" altLang="ja-JP" sz="7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7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回程度</a:t>
            </a:r>
            <a:r>
              <a:rPr lang="en-US" altLang="ja-JP" sz="7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</a:p>
        </p:txBody>
      </p:sp>
      <p:sp>
        <p:nvSpPr>
          <p:cNvPr id="86" name="右矢印 73">
            <a:extLst>
              <a:ext uri="{FF2B5EF4-FFF2-40B4-BE49-F238E27FC236}">
                <a16:creationId xmlns:a16="http://schemas.microsoft.com/office/drawing/2014/main" id="{DEE49BA2-5B19-4111-8A9F-4070168010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6129" y="5466134"/>
            <a:ext cx="668230" cy="298081"/>
          </a:xfrm>
          <a:prstGeom prst="rightArrow">
            <a:avLst>
              <a:gd name="adj1" fmla="val 69565"/>
              <a:gd name="adj2" fmla="val 49707"/>
            </a:avLst>
          </a:prstGeom>
          <a:solidFill>
            <a:srgbClr val="FF6666"/>
          </a:solidFill>
          <a:ln w="12700" algn="ctr">
            <a:solidFill>
              <a:srgbClr val="FF0000"/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ja-JP" altLang="en-US" sz="7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プレスリリース</a:t>
            </a:r>
            <a:endParaRPr lang="en-US" altLang="ja-JP" sz="7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ja-JP" altLang="en-US" sz="7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配信</a:t>
            </a:r>
            <a:endParaRPr lang="en-US" altLang="ja-JP" sz="7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7" name="右矢印 77">
            <a:extLst>
              <a:ext uri="{FF2B5EF4-FFF2-40B4-BE49-F238E27FC236}">
                <a16:creationId xmlns:a16="http://schemas.microsoft.com/office/drawing/2014/main" id="{DF91576C-9D7B-483D-8BB5-55CD1493F8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0204" y="5883718"/>
            <a:ext cx="3282786" cy="288925"/>
          </a:xfrm>
          <a:prstGeom prst="rightArrow">
            <a:avLst>
              <a:gd name="adj1" fmla="val 69565"/>
              <a:gd name="adj2" fmla="val 50067"/>
            </a:avLst>
          </a:prstGeom>
          <a:solidFill>
            <a:srgbClr val="E8FFD1"/>
          </a:solidFill>
          <a:ln w="12700" algn="ctr">
            <a:solidFill>
              <a:srgbClr val="92D050"/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defRPr/>
            </a:pPr>
            <a:r>
              <a:rPr lang="ja-JP" altLang="en-US" sz="600" dirty="0">
                <a:latin typeface="Meiryo UI" panose="020B0604030504040204" pitchFamily="50" charset="-128"/>
                <a:ea typeface="Meiryo UI" panose="020B0604030504040204" pitchFamily="50" charset="-128"/>
              </a:rPr>
              <a:t>業務提携の働きかけ</a:t>
            </a:r>
            <a:endParaRPr lang="en-US" altLang="ja-JP" sz="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0" name="右矢印 73">
            <a:extLst>
              <a:ext uri="{FF2B5EF4-FFF2-40B4-BE49-F238E27FC236}">
                <a16:creationId xmlns:a16="http://schemas.microsoft.com/office/drawing/2014/main" id="{FC17C64E-7137-43FE-8265-A1E0BA2F0D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3728" y="4293989"/>
            <a:ext cx="1719262" cy="298081"/>
          </a:xfrm>
          <a:prstGeom prst="rightArrow">
            <a:avLst>
              <a:gd name="adj1" fmla="val 69565"/>
              <a:gd name="adj2" fmla="val 49707"/>
            </a:avLst>
          </a:prstGeom>
          <a:solidFill>
            <a:schemeClr val="bg1"/>
          </a:solidFill>
          <a:ln w="12700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ja-JP" altLang="en-US" sz="7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事業報告を兼ねた情報発信の継続</a:t>
            </a:r>
            <a:endParaRPr lang="en-US" altLang="ja-JP" sz="7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1" name="右矢印 73">
            <a:extLst>
              <a:ext uri="{FF2B5EF4-FFF2-40B4-BE49-F238E27FC236}">
                <a16:creationId xmlns:a16="http://schemas.microsoft.com/office/drawing/2014/main" id="{CB129ECC-887A-4BE9-9384-9AB0C35D8757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160729" y="5254700"/>
            <a:ext cx="1613259" cy="288000"/>
          </a:xfrm>
          <a:prstGeom prst="rightArrow">
            <a:avLst>
              <a:gd name="adj1" fmla="val 69565"/>
              <a:gd name="adj2" fmla="val 49707"/>
            </a:avLst>
          </a:prstGeom>
          <a:solidFill>
            <a:schemeClr val="bg1"/>
          </a:solidFill>
          <a:ln w="12700" algn="ctr">
            <a:solidFill>
              <a:srgbClr val="92D050"/>
            </a:solidFill>
            <a:prstDash val="dash"/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ja-JP" altLang="en-US" sz="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反映</a:t>
            </a:r>
            <a:endParaRPr lang="en-US" altLang="ja-JP" sz="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92F2E49-7033-4178-B0AB-BDBD39F1163A}"/>
              </a:ext>
            </a:extLst>
          </p:cNvPr>
          <p:cNvSpPr txBox="1"/>
          <p:nvPr/>
        </p:nvSpPr>
        <p:spPr>
          <a:xfrm>
            <a:off x="442069" y="3450563"/>
            <a:ext cx="576944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年間スケジュール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8" name="正方形/長方形 37">
            <a:extLst>
              <a:ext uri="{FF2B5EF4-FFF2-40B4-BE49-F238E27FC236}">
                <a16:creationId xmlns:a16="http://schemas.microsoft.com/office/drawing/2014/main" id="{ECE9EC01-C7BE-4B76-85DD-30656E5718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346" y="3041232"/>
            <a:ext cx="2941123" cy="276999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ts val="600"/>
              </a:spcBef>
              <a:spcAft>
                <a:spcPct val="0"/>
              </a:spcAft>
            </a:pP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2023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</a:t>
            </a: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endParaRPr lang="en-US" altLang="ja-JP" sz="12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9" name="正方形/長方形 37">
            <a:extLst>
              <a:ext uri="{FF2B5EF4-FFF2-40B4-BE49-F238E27FC236}">
                <a16:creationId xmlns:a16="http://schemas.microsoft.com/office/drawing/2014/main" id="{ECE9EC01-C7BE-4B76-85DD-30656E5718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9418" y="3041752"/>
            <a:ext cx="2942506" cy="276999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ts val="600"/>
              </a:spcBef>
              <a:spcAft>
                <a:spcPct val="0"/>
              </a:spcAft>
            </a:pP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2023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</a:t>
            </a: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月～</a:t>
            </a: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2024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</a:t>
            </a: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endParaRPr lang="en-US" altLang="ja-JP" sz="12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0" name="正方形/長方形 37">
            <a:extLst>
              <a:ext uri="{FF2B5EF4-FFF2-40B4-BE49-F238E27FC236}">
                <a16:creationId xmlns:a16="http://schemas.microsoft.com/office/drawing/2014/main" id="{ECE9EC01-C7BE-4B76-85DD-30656E5718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9873" y="3036678"/>
            <a:ext cx="2942506" cy="276999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ts val="600"/>
              </a:spcBef>
              <a:spcAft>
                <a:spcPct val="0"/>
              </a:spcAft>
            </a:pP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2024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</a:t>
            </a: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月～</a:t>
            </a: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2025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</a:t>
            </a: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endParaRPr lang="en-US" altLang="ja-JP" sz="12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ローチャート: 手操作入力 6">
            <a:extLst>
              <a:ext uri="{FF2B5EF4-FFF2-40B4-BE49-F238E27FC236}">
                <a16:creationId xmlns:a16="http://schemas.microsoft.com/office/drawing/2014/main" id="{0AB90F95-5E14-4F4A-838D-0BC736B27B17}"/>
              </a:ext>
            </a:extLst>
          </p:cNvPr>
          <p:cNvSpPr/>
          <p:nvPr/>
        </p:nvSpPr>
        <p:spPr>
          <a:xfrm>
            <a:off x="580346" y="1518440"/>
            <a:ext cx="2941122" cy="1123350"/>
          </a:xfrm>
          <a:prstGeom prst="flowChartManualInput">
            <a:avLst/>
          </a:prstGeom>
          <a:solidFill>
            <a:srgbClr val="FFCCCC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【</a:t>
            </a:r>
            <a:r>
              <a:rPr kumimoji="1" lang="ja-JP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事業立ち上げ期</a:t>
            </a:r>
            <a:r>
              <a:rPr kumimoji="1"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】</a:t>
            </a:r>
          </a:p>
          <a:p>
            <a:pPr algn="ctr"/>
            <a:r>
              <a:rPr kumimoji="1" lang="ja-JP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取組始動</a:t>
            </a:r>
            <a:endParaRPr kumimoji="1" lang="en-US" altLang="ja-JP" sz="1200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ブランディング確率</a:t>
            </a:r>
            <a:endParaRPr kumimoji="1" lang="en-US" altLang="ja-JP" sz="1200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情報発信の基盤整備</a:t>
            </a:r>
            <a:endParaRPr kumimoji="1" lang="en-US" altLang="ja-JP" sz="1200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2" name="フローチャート: 手操作入力 91">
            <a:extLst>
              <a:ext uri="{FF2B5EF4-FFF2-40B4-BE49-F238E27FC236}">
                <a16:creationId xmlns:a16="http://schemas.microsoft.com/office/drawing/2014/main" id="{51E0D411-A7DF-4DCC-BEBE-8600F87A050D}"/>
              </a:ext>
            </a:extLst>
          </p:cNvPr>
          <p:cNvSpPr/>
          <p:nvPr/>
        </p:nvSpPr>
        <p:spPr>
          <a:xfrm>
            <a:off x="3588747" y="1229338"/>
            <a:ext cx="2937035" cy="1417526"/>
          </a:xfrm>
          <a:prstGeom prst="flowChartManualInput">
            <a:avLst/>
          </a:prstGeom>
          <a:solidFill>
            <a:srgbClr val="FF9999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【</a:t>
            </a:r>
            <a:r>
              <a:rPr kumimoji="1" lang="ja-JP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事業推進期</a:t>
            </a:r>
            <a:r>
              <a:rPr kumimoji="1"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】</a:t>
            </a:r>
          </a:p>
          <a:p>
            <a:pPr algn="ctr"/>
            <a:r>
              <a:rPr kumimoji="1" lang="ja-JP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取組の継続実施</a:t>
            </a:r>
            <a:endParaRPr kumimoji="1" lang="en-US" altLang="ja-JP" sz="1200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ブランディング強化</a:t>
            </a:r>
            <a:endParaRPr kumimoji="1" lang="en-US" altLang="ja-JP" sz="1200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スポンサー及び協業先開拓</a:t>
            </a:r>
            <a:endParaRPr kumimoji="1" lang="en-US" altLang="ja-JP" sz="1200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情報発信のコンテンツ強化</a:t>
            </a:r>
            <a:endParaRPr kumimoji="1" lang="en-US" altLang="ja-JP" sz="1200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3" name="フローチャート: 手操作入力 92">
            <a:extLst>
              <a:ext uri="{FF2B5EF4-FFF2-40B4-BE49-F238E27FC236}">
                <a16:creationId xmlns:a16="http://schemas.microsoft.com/office/drawing/2014/main" id="{A50552B2-B7ED-41C6-905B-48CF8A04BFAB}"/>
              </a:ext>
            </a:extLst>
          </p:cNvPr>
          <p:cNvSpPr/>
          <p:nvPr/>
        </p:nvSpPr>
        <p:spPr>
          <a:xfrm>
            <a:off x="6599873" y="851900"/>
            <a:ext cx="2937035" cy="1789890"/>
          </a:xfrm>
          <a:prstGeom prst="flowChartManualInput">
            <a:avLst/>
          </a:prstGeom>
          <a:solidFill>
            <a:srgbClr val="FF7C8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【</a:t>
            </a:r>
            <a:r>
              <a:rPr kumimoji="1" lang="ja-JP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自立・自走期</a:t>
            </a:r>
            <a:r>
              <a:rPr kumimoji="1"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】</a:t>
            </a:r>
            <a:endParaRPr kumimoji="1" lang="en-US" altLang="ja-JP" sz="1200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スポンサー及び協業先開拓</a:t>
            </a:r>
            <a:endParaRPr kumimoji="1" lang="en-US" altLang="ja-JP" sz="1200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自主事業化にむけた</a:t>
            </a:r>
            <a:endParaRPr kumimoji="1" lang="en-US" altLang="ja-JP" sz="1200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収益モデルの実装・効果検証</a:t>
            </a:r>
            <a:endParaRPr kumimoji="1" lang="en-US" altLang="ja-JP" sz="1200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9" name="右矢印 73">
            <a:extLst>
              <a:ext uri="{FF2B5EF4-FFF2-40B4-BE49-F238E27FC236}">
                <a16:creationId xmlns:a16="http://schemas.microsoft.com/office/drawing/2014/main" id="{7BF4B652-90AC-469B-AC80-0E08C8FB6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954" y="2640432"/>
            <a:ext cx="9224117" cy="394574"/>
          </a:xfrm>
          <a:prstGeom prst="rightArrow">
            <a:avLst>
              <a:gd name="adj1" fmla="val 69565"/>
              <a:gd name="adj2" fmla="val 49707"/>
            </a:avLst>
          </a:prstGeom>
          <a:solidFill>
            <a:srgbClr val="FF6666"/>
          </a:solidFill>
          <a:ln w="12700" algn="ctr">
            <a:solidFill>
              <a:srgbClr val="FF0000"/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自立自走に向けた注力ポイント：スポンサー獲得・自主財源の獲得および収益モデルの確立・効果検証・改善</a:t>
            </a:r>
            <a:endParaRPr lang="en-US" altLang="ja-JP" sz="1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6" name="テキスト プレースホルダー 1">
            <a:extLst>
              <a:ext uri="{FF2B5EF4-FFF2-40B4-BE49-F238E27FC236}">
                <a16:creationId xmlns:a16="http://schemas.microsoft.com/office/drawing/2014/main" id="{611C7F0C-8032-4FD3-8070-4D042985687C}"/>
              </a:ext>
            </a:extLst>
          </p:cNvPr>
          <p:cNvSpPr txBox="1">
            <a:spLocks/>
          </p:cNvSpPr>
          <p:nvPr/>
        </p:nvSpPr>
        <p:spPr>
          <a:xfrm>
            <a:off x="8801943" y="65564"/>
            <a:ext cx="899266" cy="307235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400" b="1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記入例</a:t>
            </a:r>
          </a:p>
        </p:txBody>
      </p:sp>
      <p:sp>
        <p:nvSpPr>
          <p:cNvPr id="34" name="右矢印 77">
            <a:extLst>
              <a:ext uri="{FF2B5EF4-FFF2-40B4-BE49-F238E27FC236}">
                <a16:creationId xmlns:a16="http://schemas.microsoft.com/office/drawing/2014/main" id="{05904ADD-7AAF-4D4F-84A2-0C7335506A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6128" y="6169667"/>
            <a:ext cx="3657600" cy="288925"/>
          </a:xfrm>
          <a:prstGeom prst="rightArrow">
            <a:avLst>
              <a:gd name="adj1" fmla="val 69565"/>
              <a:gd name="adj2" fmla="val 50067"/>
            </a:avLst>
          </a:prstGeom>
          <a:solidFill>
            <a:srgbClr val="E8FFD1"/>
          </a:solidFill>
          <a:ln w="12700" algn="ctr">
            <a:solidFill>
              <a:srgbClr val="92D050"/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defRPr/>
            </a:pPr>
            <a:r>
              <a:rPr lang="ja-JP" altLang="en-US" sz="600" dirty="0">
                <a:latin typeface="Meiryo UI" panose="020B0604030504040204" pitchFamily="50" charset="-128"/>
                <a:ea typeface="Meiryo UI" panose="020B0604030504040204" pitchFamily="50" charset="-128"/>
              </a:rPr>
              <a:t>担い手・組織の発掘・開発</a:t>
            </a:r>
            <a:endParaRPr lang="en-US" altLang="ja-JP" sz="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5" name="右矢印 77">
            <a:extLst>
              <a:ext uri="{FF2B5EF4-FFF2-40B4-BE49-F238E27FC236}">
                <a16:creationId xmlns:a16="http://schemas.microsoft.com/office/drawing/2014/main" id="{BCC18EB1-0295-4BAF-92CE-1132E842C1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4009" y="6169667"/>
            <a:ext cx="1708981" cy="288925"/>
          </a:xfrm>
          <a:prstGeom prst="rightArrow">
            <a:avLst>
              <a:gd name="adj1" fmla="val 69565"/>
              <a:gd name="adj2" fmla="val 50067"/>
            </a:avLst>
          </a:prstGeom>
          <a:solidFill>
            <a:srgbClr val="E8FFD1"/>
          </a:solidFill>
          <a:ln w="12700" algn="ctr">
            <a:solidFill>
              <a:srgbClr val="92D050"/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defRPr/>
            </a:pPr>
            <a:r>
              <a:rPr lang="ja-JP" altLang="en-US" sz="600" dirty="0">
                <a:latin typeface="Meiryo UI" panose="020B0604030504040204" pitchFamily="50" charset="-128"/>
                <a:ea typeface="Meiryo UI" panose="020B0604030504040204" pitchFamily="50" charset="-128"/>
              </a:rPr>
              <a:t>継続性のある事業計画の策定着手</a:t>
            </a:r>
            <a:endParaRPr lang="en-US" altLang="ja-JP" sz="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8" name="右矢印 73">
            <a:extLst>
              <a:ext uri="{FF2B5EF4-FFF2-40B4-BE49-F238E27FC236}">
                <a16:creationId xmlns:a16="http://schemas.microsoft.com/office/drawing/2014/main" id="{C9FA97AA-D230-4282-BBCC-264F6C8107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3728" y="5082520"/>
            <a:ext cx="1719262" cy="288000"/>
          </a:xfrm>
          <a:prstGeom prst="rightArrow">
            <a:avLst>
              <a:gd name="adj1" fmla="val 69565"/>
              <a:gd name="adj2" fmla="val 49707"/>
            </a:avLst>
          </a:prstGeom>
          <a:solidFill>
            <a:schemeClr val="bg1"/>
          </a:solidFill>
          <a:ln w="12700" algn="ctr">
            <a:solidFill>
              <a:schemeClr val="accent2">
                <a:lumMod val="60000"/>
                <a:lumOff val="40000"/>
              </a:schemeClr>
            </a:solidFill>
            <a:prstDash val="dash"/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ja-JP" altLang="en-US" sz="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次年度にむけたキャンペーン企画策定</a:t>
            </a:r>
            <a:endParaRPr lang="en-US" altLang="ja-JP" sz="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矢印: 五方向 3">
            <a:extLst>
              <a:ext uri="{FF2B5EF4-FFF2-40B4-BE49-F238E27FC236}">
                <a16:creationId xmlns:a16="http://schemas.microsoft.com/office/drawing/2014/main" id="{81F308AA-AF8F-48A4-9472-4A02ABB1592D}"/>
              </a:ext>
            </a:extLst>
          </p:cNvPr>
          <p:cNvSpPr/>
          <p:nvPr/>
        </p:nvSpPr>
        <p:spPr>
          <a:xfrm rot="16200000">
            <a:off x="6520236" y="5221797"/>
            <a:ext cx="277000" cy="368630"/>
          </a:xfrm>
          <a:prstGeom prst="homePlate">
            <a:avLst>
              <a:gd name="adj" fmla="val 23183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en-US" altLang="ja-JP" sz="800" b="1" dirty="0">
                <a:solidFill>
                  <a:srgbClr val="FF0000"/>
                </a:solidFill>
              </a:rPr>
              <a:t>KPI</a:t>
            </a:r>
          </a:p>
          <a:p>
            <a:pPr algn="ctr"/>
            <a:r>
              <a:rPr kumimoji="1" lang="ja-JP" altLang="en-US" sz="800" b="1" dirty="0">
                <a:solidFill>
                  <a:srgbClr val="FF0000"/>
                </a:solidFill>
              </a:rPr>
              <a:t>測定</a:t>
            </a:r>
          </a:p>
        </p:txBody>
      </p:sp>
      <p:sp>
        <p:nvSpPr>
          <p:cNvPr id="40" name="矢印: 五方向 39">
            <a:extLst>
              <a:ext uri="{FF2B5EF4-FFF2-40B4-BE49-F238E27FC236}">
                <a16:creationId xmlns:a16="http://schemas.microsoft.com/office/drawing/2014/main" id="{4C9834B7-BBCA-4689-80CD-C6295415AB0B}"/>
              </a:ext>
            </a:extLst>
          </p:cNvPr>
          <p:cNvSpPr/>
          <p:nvPr/>
        </p:nvSpPr>
        <p:spPr>
          <a:xfrm rot="16200000">
            <a:off x="5500871" y="4801182"/>
            <a:ext cx="277000" cy="368630"/>
          </a:xfrm>
          <a:prstGeom prst="homePlate">
            <a:avLst>
              <a:gd name="adj" fmla="val 23183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en-US" altLang="ja-JP" sz="800" b="1" dirty="0">
                <a:solidFill>
                  <a:srgbClr val="FF0000"/>
                </a:solidFill>
              </a:rPr>
              <a:t>KPI</a:t>
            </a:r>
          </a:p>
          <a:p>
            <a:pPr algn="ctr"/>
            <a:r>
              <a:rPr kumimoji="1" lang="ja-JP" altLang="en-US" sz="800" b="1" dirty="0">
                <a:solidFill>
                  <a:srgbClr val="FF0000"/>
                </a:solidFill>
              </a:rPr>
              <a:t>測定</a:t>
            </a:r>
          </a:p>
        </p:txBody>
      </p:sp>
      <p:sp>
        <p:nvSpPr>
          <p:cNvPr id="41" name="矢印: 五方向 40">
            <a:extLst>
              <a:ext uri="{FF2B5EF4-FFF2-40B4-BE49-F238E27FC236}">
                <a16:creationId xmlns:a16="http://schemas.microsoft.com/office/drawing/2014/main" id="{88154F7A-791A-4988-BF8B-B9796D46815F}"/>
              </a:ext>
            </a:extLst>
          </p:cNvPr>
          <p:cNvSpPr/>
          <p:nvPr/>
        </p:nvSpPr>
        <p:spPr>
          <a:xfrm rot="16200000">
            <a:off x="4833472" y="4792130"/>
            <a:ext cx="277000" cy="368630"/>
          </a:xfrm>
          <a:prstGeom prst="homePlate">
            <a:avLst>
              <a:gd name="adj" fmla="val 23183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en-US" altLang="ja-JP" sz="800" b="1" dirty="0">
                <a:solidFill>
                  <a:srgbClr val="FF0000"/>
                </a:solidFill>
              </a:rPr>
              <a:t>KPI</a:t>
            </a:r>
          </a:p>
          <a:p>
            <a:pPr algn="ctr"/>
            <a:r>
              <a:rPr kumimoji="1" lang="ja-JP" altLang="en-US" sz="800" b="1" dirty="0">
                <a:solidFill>
                  <a:srgbClr val="FF0000"/>
                </a:solidFill>
              </a:rPr>
              <a:t>測定</a:t>
            </a:r>
          </a:p>
        </p:txBody>
      </p:sp>
      <p:sp>
        <p:nvSpPr>
          <p:cNvPr id="49" name="矢印: 五方向 48">
            <a:extLst>
              <a:ext uri="{FF2B5EF4-FFF2-40B4-BE49-F238E27FC236}">
                <a16:creationId xmlns:a16="http://schemas.microsoft.com/office/drawing/2014/main" id="{20DB6BA1-0FBB-45A8-B383-C4017BA2CD5D}"/>
              </a:ext>
            </a:extLst>
          </p:cNvPr>
          <p:cNvSpPr/>
          <p:nvPr/>
        </p:nvSpPr>
        <p:spPr>
          <a:xfrm rot="16200000">
            <a:off x="4182549" y="4779846"/>
            <a:ext cx="277000" cy="368630"/>
          </a:xfrm>
          <a:prstGeom prst="homePlate">
            <a:avLst>
              <a:gd name="adj" fmla="val 23183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en-US" altLang="ja-JP" sz="800" b="1" dirty="0">
                <a:solidFill>
                  <a:srgbClr val="FF0000"/>
                </a:solidFill>
              </a:rPr>
              <a:t>KPI</a:t>
            </a:r>
          </a:p>
          <a:p>
            <a:pPr algn="ctr"/>
            <a:r>
              <a:rPr kumimoji="1" lang="ja-JP" altLang="en-US" sz="800" b="1" dirty="0">
                <a:solidFill>
                  <a:srgbClr val="FF0000"/>
                </a:solidFill>
              </a:rPr>
              <a:t>測定</a:t>
            </a:r>
          </a:p>
        </p:txBody>
      </p:sp>
    </p:spTree>
    <p:extLst>
      <p:ext uri="{BB962C8B-B14F-4D97-AF65-F5344CB8AC3E}">
        <p14:creationId xmlns:p14="http://schemas.microsoft.com/office/powerpoint/2010/main" val="12365782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435</TotalTime>
  <Words>1178</Words>
  <Application>Microsoft Office PowerPoint</Application>
  <PresentationFormat>A4 210 x 297 mm</PresentationFormat>
  <Paragraphs>210</Paragraphs>
  <Slides>4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3" baseType="lpstr">
      <vt:lpstr>HGP創英角ｺﾞｼｯｸUB</vt:lpstr>
      <vt:lpstr>Meiryo UI</vt:lpstr>
      <vt:lpstr>游ゴシック</vt:lpstr>
      <vt:lpstr>游明朝</vt:lpstr>
      <vt:lpstr>Arial</vt:lpstr>
      <vt:lpstr>Calibri</vt:lpstr>
      <vt:lpstr>Times New Roman</vt:lpstr>
      <vt:lpstr>Wingdings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aoyagi.mitsuaki</dc:creator>
  <cp:lastModifiedBy>江尻 瑞子</cp:lastModifiedBy>
  <cp:revision>7</cp:revision>
  <dcterms:created xsi:type="dcterms:W3CDTF">2019-06-20T05:45:39Z</dcterms:created>
  <dcterms:modified xsi:type="dcterms:W3CDTF">2022-05-13T07:37:46Z</dcterms:modified>
</cp:coreProperties>
</file>