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321" r:id="rId2"/>
  </p:sldIdLst>
  <p:sldSz cx="9144000" cy="6858000" type="screen4x3"/>
  <p:notesSz cx="6735763" cy="9866313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CFFFF"/>
    <a:srgbClr val="66FFFF"/>
    <a:srgbClr val="CCFFCC"/>
    <a:srgbClr val="FFFF99"/>
    <a:srgbClr val="FFFF66"/>
    <a:srgbClr val="CCFF66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97" autoAdjust="0"/>
    <p:restoredTop sz="87703" autoAdjust="0"/>
  </p:normalViewPr>
  <p:slideViewPr>
    <p:cSldViewPr snapToGrid="0">
      <p:cViewPr varScale="1">
        <p:scale>
          <a:sx n="100" d="100"/>
          <a:sy n="100" d="100"/>
        </p:scale>
        <p:origin x="201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19302" cy="493237"/>
          </a:xfrm>
          <a:prstGeom prst="rect">
            <a:avLst/>
          </a:prstGeom>
        </p:spPr>
        <p:txBody>
          <a:bodyPr vert="horz" lIns="90615" tIns="45308" rIns="90615" bIns="45308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quarter" idx="1"/>
          </p:nvPr>
        </p:nvSpPr>
        <p:spPr>
          <a:xfrm>
            <a:off x="3814890" y="1"/>
            <a:ext cx="2919302" cy="493237"/>
          </a:xfrm>
          <a:prstGeom prst="rect">
            <a:avLst/>
          </a:prstGeom>
        </p:spPr>
        <p:txBody>
          <a:bodyPr vert="horz" lIns="90615" tIns="45308" rIns="90615" bIns="45308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862B1DCB-D73C-4F09-BEA5-DF3CF2C47D81}" type="datetimeFigureOut">
              <a:rPr lang="ja-JP" altLang="en-US"/>
              <a:pPr>
                <a:defRPr/>
              </a:pPr>
              <a:t>2022/5/2</a:t>
            </a:fld>
            <a:endParaRPr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2"/>
          </p:nvPr>
        </p:nvSpPr>
        <p:spPr>
          <a:xfrm>
            <a:off x="1" y="9371503"/>
            <a:ext cx="2919302" cy="493236"/>
          </a:xfrm>
          <a:prstGeom prst="rect">
            <a:avLst/>
          </a:prstGeom>
        </p:spPr>
        <p:txBody>
          <a:bodyPr vert="horz" lIns="90615" tIns="45308" rIns="90615" bIns="45308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3"/>
          </p:nvPr>
        </p:nvSpPr>
        <p:spPr>
          <a:xfrm>
            <a:off x="3814890" y="9371503"/>
            <a:ext cx="2919302" cy="493236"/>
          </a:xfrm>
          <a:prstGeom prst="rect">
            <a:avLst/>
          </a:prstGeom>
        </p:spPr>
        <p:txBody>
          <a:bodyPr vert="horz" lIns="90615" tIns="45308" rIns="90615" bIns="45308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9CDEF9A4-AF56-4539-BBDB-706C6E628209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0158290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19302" cy="493237"/>
          </a:xfrm>
          <a:prstGeom prst="rect">
            <a:avLst/>
          </a:prstGeom>
        </p:spPr>
        <p:txBody>
          <a:bodyPr vert="horz" lIns="90615" tIns="45308" rIns="90615" bIns="45308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14890" y="1"/>
            <a:ext cx="2919302" cy="493237"/>
          </a:xfrm>
          <a:prstGeom prst="rect">
            <a:avLst/>
          </a:prstGeom>
        </p:spPr>
        <p:txBody>
          <a:bodyPr vert="horz" lIns="90615" tIns="45308" rIns="90615" bIns="45308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9FE2EC41-449D-4BA1-AD27-EA864C3CA69B}" type="datetimeFigureOut">
              <a:rPr lang="ja-JP" altLang="en-US"/>
              <a:pPr>
                <a:defRPr/>
              </a:pPr>
              <a:t>2022/5/2</a:t>
            </a:fld>
            <a:endParaRPr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41363"/>
            <a:ext cx="4929187" cy="36972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615" tIns="45308" rIns="90615" bIns="45308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74049" y="4686538"/>
            <a:ext cx="5387666" cy="4439132"/>
          </a:xfrm>
          <a:prstGeom prst="rect">
            <a:avLst/>
          </a:prstGeom>
        </p:spPr>
        <p:txBody>
          <a:bodyPr vert="horz" lIns="90615" tIns="45308" rIns="90615" bIns="45308" rtlCol="0">
            <a:normAutofit/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1" y="9371503"/>
            <a:ext cx="2919302" cy="493236"/>
          </a:xfrm>
          <a:prstGeom prst="rect">
            <a:avLst/>
          </a:prstGeom>
        </p:spPr>
        <p:txBody>
          <a:bodyPr vert="horz" lIns="90615" tIns="45308" rIns="90615" bIns="45308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14890" y="9371503"/>
            <a:ext cx="2919302" cy="493236"/>
          </a:xfrm>
          <a:prstGeom prst="rect">
            <a:avLst/>
          </a:prstGeom>
        </p:spPr>
        <p:txBody>
          <a:bodyPr vert="horz" lIns="90615" tIns="45308" rIns="90615" bIns="45308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0A7E7DC0-1654-4BC9-877C-B9F3F8549534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4900626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7E7DC0-1654-4BC9-877C-B9F3F8549534}" type="slidenum">
              <a:rPr lang="ja-JP" altLang="en-US" smtClean="0"/>
              <a:pPr>
                <a:defRPr/>
              </a:pPr>
              <a:t>0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0581745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37"/>
            <a:ext cx="777240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6F2760-A9AC-4823-96B7-E683081E2399}" type="datetime1">
              <a:rPr lang="ja-JP" altLang="en-US"/>
              <a:pPr>
                <a:defRPr/>
              </a:pPr>
              <a:t>2022/5/2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7EA2EE-ADBA-41A2-B93F-5D9D6FF43514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4C1719-7051-4887-9AD3-2E441B1474A7}" type="datetime1">
              <a:rPr lang="ja-JP" altLang="en-US"/>
              <a:pPr>
                <a:defRPr/>
              </a:pPr>
              <a:t>2022/5/2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3438CD-78F7-47F2-AE2D-4A572724E6AD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1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102DAB-777F-4203-B12B-37164296ED61}" type="datetime1">
              <a:rPr lang="ja-JP" altLang="en-US"/>
              <a:pPr>
                <a:defRPr/>
              </a:pPr>
              <a:t>2022/5/2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0943DE-A5B9-44FD-913F-E875FCD6E1A6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A11AF-7150-4B9B-9B8E-52F977C677C1}" type="datetime1">
              <a:rPr lang="ja-JP" altLang="en-US"/>
              <a:pPr>
                <a:defRPr/>
              </a:pPr>
              <a:t>2022/5/2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A9C70E-7B2A-4D33-B126-13E6B932D46C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E7E63-35D2-4127-A74E-5A9FD04F1DE9}" type="datetime1">
              <a:rPr lang="ja-JP" altLang="en-US"/>
              <a:pPr>
                <a:defRPr/>
              </a:pPr>
              <a:t>2022/5/2</a:t>
            </a:fld>
            <a:endParaRPr lang="ja-JP" altLang="en-US"/>
          </a:p>
        </p:txBody>
      </p:sp>
      <p:sp>
        <p:nvSpPr>
          <p:cNvPr id="8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9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5DF491-15DC-4689-8B78-C9CCC140552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CEAF93-8365-4479-B1DE-2301C3578E88}" type="datetime1">
              <a:rPr lang="ja-JP" altLang="en-US"/>
              <a:pPr>
                <a:defRPr/>
              </a:pPr>
              <a:t>2022/5/2</a:t>
            </a:fld>
            <a:endParaRPr lang="ja-JP" altLang="en-US"/>
          </a:p>
        </p:txBody>
      </p:sp>
      <p:sp>
        <p:nvSpPr>
          <p:cNvPr id="4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4E3A08-9D6E-4B47-B539-93DEF123867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99D174-A4F4-47D4-8910-E1F2630DFC7C}" type="datetime1">
              <a:rPr lang="ja-JP" altLang="en-US"/>
              <a:pPr>
                <a:defRPr/>
              </a:pPr>
              <a:t>2022/5/2</a:t>
            </a:fld>
            <a:endParaRPr lang="ja-JP" altLang="en-US"/>
          </a:p>
        </p:txBody>
      </p:sp>
      <p:sp>
        <p:nvSpPr>
          <p:cNvPr id="3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4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84DB45-DA9E-49E9-8D6F-4AD149FC8F3B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1" y="27305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A76056-E3E6-46A0-B41E-D50713847F9D}" type="datetime1">
              <a:rPr lang="ja-JP" altLang="en-US"/>
              <a:pPr>
                <a:defRPr/>
              </a:pPr>
              <a:t>2022/5/2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BC14F2-F706-49EF-9208-A1CFFDDE3FEA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D2C117-41A9-471A-9408-DB5C91C76A0B}" type="datetime1">
              <a:rPr lang="ja-JP" altLang="en-US"/>
              <a:pPr>
                <a:defRPr/>
              </a:pPr>
              <a:t>2022/5/2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BB13D1-2B27-47F4-8483-7F400D45192C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A789F1-64A4-4296-A24B-1D2B58186591}" type="datetime1">
              <a:rPr lang="ja-JP" altLang="en-US"/>
              <a:pPr>
                <a:defRPr/>
              </a:pPr>
              <a:t>2022/5/2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4ECF69-8EEA-4A84-88C4-FE351E1FBD0F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451E31-EB81-4F68-A09F-268728FC2308}" type="datetime1">
              <a:rPr lang="ja-JP" altLang="en-US"/>
              <a:pPr>
                <a:defRPr/>
              </a:pPr>
              <a:t>2022/5/2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C830F2-9DEB-4A89-8B6C-32457244D32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テキスト プレースホル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4D55844F-78C7-4E62-AAED-2C4B002BCA42}" type="datetime1">
              <a:rPr lang="ja-JP" altLang="en-US"/>
              <a:pPr>
                <a:defRPr/>
              </a:pPr>
              <a:t>2022/5/2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7081838" y="658971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15C4D563-CEB3-45B3-A733-D804ADB5F96A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41613" y="23873"/>
            <a:ext cx="709235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2813"/>
            <a:r>
              <a:rPr lang="ja-JP" altLang="en-US" sz="1200" b="1" dirty="0">
                <a:latin typeface="HG丸ｺﾞｼｯｸM-PRO" pitchFamily="50" charset="-128"/>
                <a:ea typeface="HG丸ｺﾞｼｯｸM-PRO" pitchFamily="50" charset="-128"/>
              </a:rPr>
              <a:t>○○事業</a:t>
            </a:r>
            <a:endParaRPr lang="en-US" altLang="ja-JP" sz="1200" b="1" dirty="0">
              <a:latin typeface="HG丸ｺﾞｼｯｸM-PRO" pitchFamily="50" charset="-128"/>
              <a:ea typeface="HG丸ｺﾞｼｯｸM-PRO" pitchFamily="50" charset="-128"/>
            </a:endParaRPr>
          </a:p>
          <a:p>
            <a:pPr algn="just" defTabSz="912813"/>
            <a:r>
              <a:rPr lang="ja-JP" altLang="en-US" sz="1200" b="1" dirty="0">
                <a:latin typeface="HG丸ｺﾞｼｯｸM-PRO" pitchFamily="50" charset="-128"/>
                <a:ea typeface="HG丸ｺﾞｼｯｸM-PRO" pitchFamily="50" charset="-128"/>
              </a:rPr>
              <a:t>実施者：○○（幹事者）、○○、○○</a:t>
            </a:r>
            <a:endParaRPr lang="en-US" altLang="ja-JP" sz="1200" b="1" dirty="0">
              <a:latin typeface="HG丸ｺﾞｼｯｸM-PRO" pitchFamily="50" charset="-128"/>
              <a:ea typeface="HG丸ｺﾞｼｯｸM-PRO" pitchFamily="50" charset="-128"/>
            </a:endParaRPr>
          </a:p>
          <a:p>
            <a:pPr algn="just" defTabSz="912813"/>
            <a:r>
              <a:rPr lang="ja-JP" altLang="en-US" sz="1200" b="1" dirty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事業費等：</a:t>
            </a:r>
            <a:r>
              <a:rPr lang="en-US" altLang="ja-JP" sz="1200" b="1" dirty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	20</a:t>
            </a:r>
            <a:r>
              <a:rPr lang="ja-JP" altLang="en-US" sz="1200" b="1" dirty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２</a:t>
            </a:r>
            <a:r>
              <a:rPr lang="en-US" altLang="ja-JP" sz="1200" b="1" dirty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2</a:t>
            </a:r>
            <a:r>
              <a:rPr lang="ja-JP" altLang="en-US" sz="1200" b="1" dirty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年度　事業費　</a:t>
            </a:r>
            <a:r>
              <a:rPr lang="ja-JP" altLang="en-US" sz="1200" b="1" dirty="0">
                <a:latin typeface="HG丸ｺﾞｼｯｸM-PRO" pitchFamily="50" charset="-128"/>
                <a:ea typeface="HG丸ｺﾞｼｯｸM-PRO" pitchFamily="50" charset="-128"/>
              </a:rPr>
              <a:t>○○百万円、　補助額　〇〇百万円</a:t>
            </a:r>
            <a:endParaRPr lang="en-US" altLang="ja-JP" sz="1200" b="1" dirty="0">
              <a:latin typeface="HG丸ｺﾞｼｯｸM-PRO" pitchFamily="50" charset="-128"/>
              <a:ea typeface="HG丸ｺﾞｼｯｸM-PRO" pitchFamily="50" charset="-128"/>
            </a:endParaRPr>
          </a:p>
          <a:p>
            <a:pPr algn="just" defTabSz="912813"/>
            <a:r>
              <a:rPr lang="ja-JP" altLang="en-US" sz="1200" b="1" dirty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　　　　　　</a:t>
            </a:r>
            <a:r>
              <a:rPr lang="en-US" altLang="ja-JP" sz="1200" b="1" dirty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20</a:t>
            </a:r>
            <a:r>
              <a:rPr lang="ja-JP" altLang="en-US" sz="1200" b="1" dirty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２</a:t>
            </a:r>
            <a:r>
              <a:rPr lang="en-US" altLang="ja-JP" sz="1200" b="1" dirty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3</a:t>
            </a:r>
            <a:r>
              <a:rPr lang="ja-JP" altLang="en-US" sz="1200" b="1" dirty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年度　事業費　</a:t>
            </a:r>
            <a:r>
              <a:rPr lang="ja-JP" altLang="en-US" sz="1200" b="1" dirty="0">
                <a:latin typeface="HG丸ｺﾞｼｯｸM-PRO" pitchFamily="50" charset="-128"/>
                <a:ea typeface="HG丸ｺﾞｼｯｸM-PRO" pitchFamily="50" charset="-128"/>
              </a:rPr>
              <a:t>○○百万円、　補助額　〇〇百万円</a:t>
            </a:r>
            <a:endParaRPr lang="ja-JP" altLang="en-US" sz="1400" b="1" dirty="0"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45" name="正方形/長方形 44"/>
          <p:cNvSpPr/>
          <p:nvPr/>
        </p:nvSpPr>
        <p:spPr bwMode="auto">
          <a:xfrm>
            <a:off x="68396" y="854870"/>
            <a:ext cx="4333700" cy="4426321"/>
          </a:xfrm>
          <a:prstGeom prst="rect">
            <a:avLst/>
          </a:prstGeom>
          <a:solidFill>
            <a:srgbClr val="0098D0">
              <a:alpha val="2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ja-JP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30" name="テキスト ボックス 8"/>
          <p:cNvSpPr txBox="1">
            <a:spLocks noChangeArrowheads="1"/>
          </p:cNvSpPr>
          <p:nvPr/>
        </p:nvSpPr>
        <p:spPr bwMode="auto">
          <a:xfrm>
            <a:off x="201889" y="1020812"/>
            <a:ext cx="4098060" cy="2483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ja-JP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9pPr>
          </a:lstStyle>
          <a:p>
            <a:pPr algn="just">
              <a:lnSpc>
                <a:spcPts val="1500"/>
              </a:lnSpc>
              <a:spcAft>
                <a:spcPts val="300"/>
              </a:spcAft>
              <a:buClr>
                <a:srgbClr val="00286E"/>
              </a:buClr>
              <a:buSzPct val="120000"/>
            </a:pPr>
            <a:r>
              <a:rPr lang="ja-JP" altLang="en-US" sz="12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１．補助事業の概要、現状及び問題点</a:t>
            </a:r>
            <a:endParaRPr lang="en-US" altLang="ja-JP" sz="1200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just">
              <a:lnSpc>
                <a:spcPts val="1500"/>
              </a:lnSpc>
              <a:spcAft>
                <a:spcPts val="300"/>
              </a:spcAft>
              <a:buClr>
                <a:srgbClr val="00286E"/>
              </a:buClr>
              <a:buSzPct val="120000"/>
            </a:pPr>
            <a:r>
              <a:rPr lang="ja-JP" altLang="en-US" sz="12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２．実施内容</a:t>
            </a:r>
            <a:endParaRPr lang="en-US" altLang="ja-JP" sz="1200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just">
              <a:lnSpc>
                <a:spcPts val="1500"/>
              </a:lnSpc>
              <a:spcAft>
                <a:spcPts val="300"/>
              </a:spcAft>
              <a:buClr>
                <a:srgbClr val="00286E"/>
              </a:buClr>
              <a:buSzPct val="120000"/>
            </a:pPr>
            <a:r>
              <a:rPr lang="ja-JP" altLang="en-US" sz="12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３．実施後にもたらされる効果</a:t>
            </a:r>
            <a:endParaRPr lang="en-US" altLang="ja-JP" sz="1200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just">
              <a:lnSpc>
                <a:spcPts val="1500"/>
              </a:lnSpc>
              <a:spcAft>
                <a:spcPts val="300"/>
              </a:spcAft>
              <a:buClr>
                <a:srgbClr val="00286E"/>
              </a:buClr>
              <a:buSzPct val="120000"/>
            </a:pPr>
            <a:r>
              <a:rPr lang="ja-JP" altLang="en-US" sz="12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４．事業の市場性</a:t>
            </a:r>
            <a:endParaRPr lang="en-US" altLang="ja-JP" sz="1200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just">
              <a:lnSpc>
                <a:spcPts val="1500"/>
              </a:lnSpc>
              <a:spcAft>
                <a:spcPts val="300"/>
              </a:spcAft>
              <a:buClr>
                <a:srgbClr val="00286E"/>
              </a:buClr>
              <a:buSzPct val="120000"/>
            </a:pPr>
            <a:r>
              <a:rPr lang="ja-JP" altLang="en-US" sz="12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５．サプライチェーンへの貢献点、補助金として採択する意義</a:t>
            </a:r>
            <a:endParaRPr lang="en-US" altLang="ja-JP" sz="1200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just">
              <a:lnSpc>
                <a:spcPts val="1500"/>
              </a:lnSpc>
              <a:spcAft>
                <a:spcPts val="300"/>
              </a:spcAft>
              <a:buClr>
                <a:srgbClr val="00286E"/>
              </a:buClr>
              <a:buSzPct val="120000"/>
            </a:pPr>
            <a:endParaRPr lang="en-US" altLang="ja-JP" sz="1200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just">
              <a:lnSpc>
                <a:spcPts val="1500"/>
              </a:lnSpc>
              <a:spcAft>
                <a:spcPts val="300"/>
              </a:spcAft>
              <a:buClr>
                <a:srgbClr val="00286E"/>
              </a:buClr>
              <a:buSzPct val="120000"/>
            </a:pPr>
            <a:r>
              <a:rPr lang="ja-JP" altLang="en-US" sz="12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</a:t>
            </a:r>
            <a:endParaRPr lang="en-US" altLang="ja-JP" sz="1200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just">
              <a:lnSpc>
                <a:spcPts val="1500"/>
              </a:lnSpc>
              <a:spcAft>
                <a:spcPts val="300"/>
              </a:spcAft>
              <a:buClr>
                <a:srgbClr val="00286E"/>
              </a:buClr>
              <a:buSzPct val="120000"/>
            </a:pPr>
            <a:endParaRPr lang="en-US" altLang="ja-JP" sz="1200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just">
              <a:lnSpc>
                <a:spcPts val="1500"/>
              </a:lnSpc>
              <a:spcAft>
                <a:spcPts val="300"/>
              </a:spcAft>
              <a:buClr>
                <a:srgbClr val="00286E"/>
              </a:buClr>
              <a:buSzPct val="120000"/>
            </a:pPr>
            <a:endParaRPr lang="en-US" altLang="ja-JP" sz="1200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just" eaLnBrk="1" hangingPunct="1">
              <a:lnSpc>
                <a:spcPts val="1500"/>
              </a:lnSpc>
              <a:spcBef>
                <a:spcPct val="0"/>
              </a:spcBef>
              <a:spcAft>
                <a:spcPts val="300"/>
              </a:spcAft>
              <a:buClr>
                <a:srgbClr val="00286E"/>
              </a:buClr>
              <a:buSzPct val="120000"/>
              <a:buFontTx/>
              <a:buNone/>
              <a:defRPr/>
            </a:pPr>
            <a:endParaRPr lang="en-US" altLang="ja-JP" sz="12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just" eaLnBrk="1" hangingPunct="1">
              <a:lnSpc>
                <a:spcPts val="1500"/>
              </a:lnSpc>
              <a:spcBef>
                <a:spcPct val="0"/>
              </a:spcBef>
              <a:spcAft>
                <a:spcPts val="900"/>
              </a:spcAft>
              <a:buClr>
                <a:srgbClr val="0098D0"/>
              </a:buClr>
              <a:buSzPct val="120000"/>
              <a:buFont typeface="Wingdings" pitchFamily="2" charset="2"/>
              <a:buChar char="l"/>
              <a:defRPr/>
            </a:pPr>
            <a:endParaRPr lang="ja-JP" altLang="en-US" sz="12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34" name="角丸四角形吹き出し 33"/>
          <p:cNvSpPr/>
          <p:nvPr/>
        </p:nvSpPr>
        <p:spPr>
          <a:xfrm>
            <a:off x="1425750" y="-263677"/>
            <a:ext cx="1349200" cy="297413"/>
          </a:xfrm>
          <a:prstGeom prst="wedgeRoundRectCallout">
            <a:avLst>
              <a:gd name="adj1" fmla="val -94806"/>
              <a:gd name="adj2" fmla="val 82454"/>
              <a:gd name="adj3" fmla="val 16667"/>
            </a:avLst>
          </a:prstGeom>
          <a:solidFill>
            <a:schemeClr val="bg1"/>
          </a:solidFill>
          <a:ln w="3175">
            <a:solidFill>
              <a:srgbClr val="FF0000"/>
            </a:solidFill>
          </a:ln>
        </p:spPr>
        <p:txBody>
          <a:bodyPr vert="horz" lIns="0" tIns="0" rIns="0" bIns="0" rtlCol="0" anchor="ctr"/>
          <a:lstStyle/>
          <a:p>
            <a:pPr algn="ctr"/>
            <a:r>
              <a:rPr lang="ja-JP" altLang="en-US" sz="1000" dirty="0">
                <a:solidFill>
                  <a:srgbClr val="FF0000"/>
                </a:solidFill>
                <a:latin typeface="+mn-ea"/>
                <a:ea typeface="+mn-ea"/>
              </a:rPr>
              <a:t>提案名を記載</a:t>
            </a:r>
            <a:endParaRPr kumimoji="1" lang="ja-JP" altLang="en-US" sz="10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63" name="テキスト ボックス 8"/>
          <p:cNvSpPr txBox="1">
            <a:spLocks noChangeArrowheads="1"/>
          </p:cNvSpPr>
          <p:nvPr/>
        </p:nvSpPr>
        <p:spPr bwMode="auto">
          <a:xfrm>
            <a:off x="201889" y="5354128"/>
            <a:ext cx="4210068" cy="423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ja-JP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9pPr>
          </a:lstStyle>
          <a:p>
            <a:pPr algn="just">
              <a:lnSpc>
                <a:spcPts val="1500"/>
              </a:lnSpc>
              <a:spcAft>
                <a:spcPts val="300"/>
              </a:spcAft>
              <a:buClr>
                <a:srgbClr val="00286E"/>
              </a:buClr>
              <a:buSzPct val="120000"/>
            </a:pPr>
            <a:r>
              <a:rPr lang="ja-JP" altLang="en-US" sz="12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来年度以降のスケジュール</a:t>
            </a:r>
            <a:endParaRPr lang="en-US" altLang="ja-JP" sz="1200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just" eaLnBrk="1" hangingPunct="1">
              <a:lnSpc>
                <a:spcPts val="1500"/>
              </a:lnSpc>
              <a:spcBef>
                <a:spcPct val="0"/>
              </a:spcBef>
              <a:spcAft>
                <a:spcPts val="900"/>
              </a:spcAft>
              <a:buClr>
                <a:srgbClr val="0098D0"/>
              </a:buClr>
              <a:buSzPct val="120000"/>
              <a:buFont typeface="Wingdings" pitchFamily="2" charset="2"/>
              <a:buChar char="l"/>
            </a:pPr>
            <a:endParaRPr lang="en-US" altLang="ja-JP" sz="12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graphicFrame>
        <p:nvGraphicFramePr>
          <p:cNvPr id="67" name="表 6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457929"/>
              </p:ext>
            </p:extLst>
          </p:nvPr>
        </p:nvGraphicFramePr>
        <p:xfrm>
          <a:off x="159356" y="5607092"/>
          <a:ext cx="4327920" cy="114006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02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23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13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13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13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13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26388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年度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2023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2024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2025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2026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・・・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7125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実施内容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6556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事業費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7" name="表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0387313"/>
              </p:ext>
            </p:extLst>
          </p:nvPr>
        </p:nvGraphicFramePr>
        <p:xfrm>
          <a:off x="4667898" y="5607091"/>
          <a:ext cx="4318585" cy="11400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278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02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02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302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2753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年度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2022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～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2024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～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2026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20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２</a:t>
                      </a:r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6</a:t>
                      </a:r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～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・・・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1318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実施内容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事業費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7" name="テキスト ボックス 8"/>
          <p:cNvSpPr txBox="1">
            <a:spLocks noChangeArrowheads="1"/>
          </p:cNvSpPr>
          <p:nvPr/>
        </p:nvSpPr>
        <p:spPr bwMode="auto">
          <a:xfrm>
            <a:off x="4698908" y="5373433"/>
            <a:ext cx="4210068" cy="174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ja-JP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9pPr>
          </a:lstStyle>
          <a:p>
            <a:pPr algn="just">
              <a:lnSpc>
                <a:spcPts val="1500"/>
              </a:lnSpc>
              <a:spcAft>
                <a:spcPts val="300"/>
              </a:spcAft>
              <a:buClr>
                <a:srgbClr val="00286E"/>
              </a:buClr>
              <a:buSzPct val="120000"/>
            </a:pPr>
            <a:r>
              <a:rPr lang="ja-JP" altLang="en-US" sz="12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実用化までの中長期的スケジュール</a:t>
            </a:r>
            <a:endParaRPr lang="en-US" altLang="ja-JP" sz="12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2" name="正方形/長方形 1"/>
          <p:cNvSpPr/>
          <p:nvPr/>
        </p:nvSpPr>
        <p:spPr>
          <a:xfrm>
            <a:off x="8189893" y="0"/>
            <a:ext cx="95410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200" b="1">
                <a:latin typeface="HG丸ｺﾞｼｯｸM-PRO" pitchFamily="50" charset="-128"/>
                <a:ea typeface="HG丸ｺﾞｼｯｸM-PRO" pitchFamily="50" charset="-128"/>
              </a:rPr>
              <a:t>（様式３）</a:t>
            </a:r>
            <a:endParaRPr lang="ja-JP" altLang="en-US" sz="1200" dirty="0"/>
          </a:p>
        </p:txBody>
      </p:sp>
      <p:sp>
        <p:nvSpPr>
          <p:cNvPr id="21" name="角丸四角形吹き出し 20"/>
          <p:cNvSpPr/>
          <p:nvPr/>
        </p:nvSpPr>
        <p:spPr>
          <a:xfrm>
            <a:off x="9220811" y="4783162"/>
            <a:ext cx="1246105" cy="686620"/>
          </a:xfrm>
          <a:prstGeom prst="wedgeRoundRectCallout">
            <a:avLst>
              <a:gd name="adj1" fmla="val -210593"/>
              <a:gd name="adj2" fmla="val 65239"/>
              <a:gd name="adj3" fmla="val 16667"/>
            </a:avLst>
          </a:prstGeom>
          <a:solidFill>
            <a:schemeClr val="bg1"/>
          </a:solidFill>
          <a:ln w="3175">
            <a:solidFill>
              <a:srgbClr val="FF0000"/>
            </a:solidFill>
          </a:ln>
        </p:spPr>
        <p:txBody>
          <a:bodyPr vert="horz" lIns="0" tIns="0" rIns="0" bIns="0" rtlCol="0" anchor="ctr"/>
          <a:lstStyle/>
          <a:p>
            <a:pPr algn="ctr"/>
            <a:r>
              <a:rPr lang="ja-JP" altLang="en-US" sz="1000" dirty="0">
                <a:solidFill>
                  <a:srgbClr val="FF0000"/>
                </a:solidFill>
                <a:latin typeface="+mn-ea"/>
                <a:ea typeface="+mn-ea"/>
              </a:rPr>
              <a:t>年限の区切りは事業計画に合うように適宜変更ください。</a:t>
            </a:r>
            <a:endParaRPr kumimoji="1" lang="ja-JP" altLang="en-US" sz="10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23" name="テキスト ボックス 8"/>
          <p:cNvSpPr txBox="1">
            <a:spLocks noChangeArrowheads="1"/>
          </p:cNvSpPr>
          <p:nvPr/>
        </p:nvSpPr>
        <p:spPr bwMode="auto">
          <a:xfrm>
            <a:off x="159356" y="4738371"/>
            <a:ext cx="4013200" cy="174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defPPr>
              <a:defRPr lang="ja-JP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9pPr>
          </a:lstStyle>
          <a:p>
            <a:pPr algn="just" eaLnBrk="1" hangingPunct="1">
              <a:lnSpc>
                <a:spcPts val="1500"/>
              </a:lnSpc>
              <a:spcBef>
                <a:spcPct val="0"/>
              </a:spcBef>
              <a:spcAft>
                <a:spcPts val="300"/>
              </a:spcAft>
              <a:buClr>
                <a:srgbClr val="00286E"/>
              </a:buClr>
              <a:buSzPct val="120000"/>
              <a:buFontTx/>
              <a:buNone/>
            </a:pPr>
            <a:endParaRPr lang="en-US" altLang="ja-JP" sz="12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31" name="角丸四角形吹き出し 30"/>
          <p:cNvSpPr/>
          <p:nvPr/>
        </p:nvSpPr>
        <p:spPr>
          <a:xfrm>
            <a:off x="-2454223" y="1268916"/>
            <a:ext cx="1950823" cy="664815"/>
          </a:xfrm>
          <a:prstGeom prst="wedgeRoundRectCallout">
            <a:avLst>
              <a:gd name="adj1" fmla="val 86426"/>
              <a:gd name="adj2" fmla="val -4900"/>
              <a:gd name="adj3" fmla="val 16667"/>
            </a:avLst>
          </a:prstGeom>
          <a:solidFill>
            <a:schemeClr val="bg1"/>
          </a:solidFill>
          <a:ln w="3175">
            <a:solidFill>
              <a:srgbClr val="FF0000"/>
            </a:solidFill>
          </a:ln>
        </p:spPr>
        <p:txBody>
          <a:bodyPr vert="horz" lIns="0" tIns="0" rIns="0" bIns="0" rtlCol="0" anchor="ctr"/>
          <a:lstStyle/>
          <a:p>
            <a:r>
              <a:rPr lang="ja-JP" altLang="en-US" sz="1000" dirty="0">
                <a:solidFill>
                  <a:srgbClr val="FF0000"/>
                </a:solidFill>
                <a:latin typeface="+mn-ea"/>
                <a:ea typeface="+mn-ea"/>
              </a:rPr>
              <a:t>右記項目についてそれぞれ簡潔に記載。</a:t>
            </a:r>
            <a:r>
              <a:rPr kumimoji="1" lang="ja-JP" altLang="en-US" sz="1000" dirty="0">
                <a:solidFill>
                  <a:srgbClr val="FF0000"/>
                </a:solidFill>
                <a:latin typeface="+mn-ea"/>
                <a:ea typeface="+mn-ea"/>
              </a:rPr>
              <a:t>適宜図表を用いること。</a:t>
            </a:r>
            <a:endParaRPr kumimoji="1" lang="en-US" altLang="ja-JP" sz="10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16" name="正方形/長方形 15"/>
          <p:cNvSpPr/>
          <p:nvPr/>
        </p:nvSpPr>
        <p:spPr bwMode="auto">
          <a:xfrm>
            <a:off x="4644603" y="867028"/>
            <a:ext cx="4333700" cy="4426321"/>
          </a:xfrm>
          <a:prstGeom prst="rect">
            <a:avLst/>
          </a:prstGeom>
          <a:solidFill>
            <a:srgbClr val="0098D0">
              <a:alpha val="2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ja-JP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24414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CFF66"/>
        </a:solidFill>
        <a:ln w="3175">
          <a:solidFill>
            <a:schemeClr val="tx1">
              <a:lumMod val="50000"/>
              <a:lumOff val="50000"/>
            </a:schemeClr>
          </a:solidFill>
        </a:ln>
      </a:spPr>
      <a:bodyPr vert="horz" lIns="0" tIns="0" rIns="0" bIns="0" anchor="ctr"/>
      <a:lstStyle>
        <a:defPPr algn="ctr">
          <a:defRPr sz="1000" dirty="0">
            <a:latin typeface="+mn-ea"/>
            <a:ea typeface="+mn-ea"/>
          </a:defRPr>
        </a:defPPr>
      </a:lstStyle>
    </a:spDef>
  </a:objectDefaults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162</Words>
  <Application>Microsoft Office PowerPoint</Application>
  <PresentationFormat>画面に合わせる (4:3)</PresentationFormat>
  <Paragraphs>34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HG丸ｺﾞｼｯｸM-PRO</vt:lpstr>
      <vt:lpstr>Meiryo UI</vt:lpstr>
      <vt:lpstr>ＭＳ Ｐゴシック</vt:lpstr>
      <vt:lpstr>Arial</vt:lpstr>
      <vt:lpstr>Calibri</vt:lpstr>
      <vt:lpstr>Wingdings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2020-01-30T13:23:32Z</dcterms:created>
  <dcterms:modified xsi:type="dcterms:W3CDTF">2022-05-02T08:39:30Z</dcterms:modified>
</cp:coreProperties>
</file>