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7" y="46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23695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8965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08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034503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2016825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667818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5949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839913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29865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42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135289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69D75-7CDD-4F28-9221-DCB6C9DD866A}" type="datetimeFigureOut">
              <a:rPr kumimoji="1" lang="ja-JP" altLang="en-US" smtClean="0"/>
              <a:t>2022/3/23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485976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p:cNvSpPr txBox="1"/>
          <p:nvPr/>
        </p:nvSpPr>
        <p:spPr>
          <a:xfrm>
            <a:off x="224629" y="1030682"/>
            <a:ext cx="4005209" cy="2246769"/>
          </a:xfrm>
          <a:prstGeom prst="rect">
            <a:avLst/>
          </a:prstGeom>
          <a:noFill/>
          <a:ln w="12700">
            <a:solidFill>
              <a:schemeClr val="tx1"/>
            </a:solidFill>
          </a:ln>
        </p:spPr>
        <p:txBody>
          <a:bodyPr wrap="square" rtlCol="0">
            <a:spAutoFit/>
          </a:bodyPr>
          <a:lstStyle/>
          <a:p>
            <a:r>
              <a:rPr lang="zh-TW" altLang="en-US" sz="1400" b="1" dirty="0">
                <a:latin typeface="ＭＳ Ｐゴシック" panose="020B0600070205080204" pitchFamily="50" charset="-128"/>
                <a:ea typeface="ＭＳ Ｐゴシック" panose="020B0600070205080204" pitchFamily="50" charset="-128"/>
              </a:rPr>
              <a:t>企業名：</a:t>
            </a:r>
          </a:p>
          <a:p>
            <a:r>
              <a:rPr lang="zh-TW" altLang="en-US" sz="1400" b="1" dirty="0">
                <a:latin typeface="ＭＳ Ｐゴシック" panose="020B0600070205080204" pitchFamily="50" charset="-128"/>
                <a:ea typeface="ＭＳ Ｐゴシック" panose="020B0600070205080204" pitchFamily="50" charset="-128"/>
              </a:rPr>
              <a:t>代表者：</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資本金：</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売　上：</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従業員：</a:t>
            </a:r>
          </a:p>
          <a:p>
            <a:r>
              <a:rPr lang="zh-TW" altLang="en-US" sz="1400" b="1" dirty="0">
                <a:latin typeface="ＭＳ Ｐゴシック" panose="020B0600070205080204" pitchFamily="50" charset="-128"/>
                <a:ea typeface="ＭＳ Ｐゴシック" panose="020B0600070205080204" pitchFamily="50" charset="-128"/>
              </a:rPr>
              <a:t>業　種</a:t>
            </a:r>
            <a:r>
              <a:rPr lang="ja-JP" altLang="en-US" sz="1400" b="1" dirty="0">
                <a:latin typeface="ＭＳ Ｐゴシック" panose="020B0600070205080204" pitchFamily="50" charset="-128"/>
                <a:ea typeface="ＭＳ Ｐゴシック" panose="020B0600070205080204" pitchFamily="50" charset="-128"/>
              </a:rPr>
              <a:t>：</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a:t>
            </a:r>
            <a:endParaRPr kumimoji="1" lang="ja-JP" altLang="en-US" b="1" dirty="0">
              <a:solidFill>
                <a:schemeClr val="tx1"/>
              </a:solidFill>
            </a:endParaRPr>
          </a:p>
        </p:txBody>
      </p:sp>
      <p:sp>
        <p:nvSpPr>
          <p:cNvPr id="32" name="テキスト ボックス 31"/>
          <p:cNvSpPr txBox="1"/>
          <p:nvPr/>
        </p:nvSpPr>
        <p:spPr>
          <a:xfrm>
            <a:off x="163791" y="3429000"/>
            <a:ext cx="4005209" cy="492443"/>
          </a:xfrm>
          <a:prstGeom prst="rect">
            <a:avLst/>
          </a:prstGeom>
          <a:noFill/>
        </p:spPr>
        <p:txBody>
          <a:bodyPr wrap="square" rtlCol="0">
            <a:spAutoFit/>
          </a:bodyPr>
          <a:lstStyle/>
          <a:p>
            <a:r>
              <a:rPr lang="ja-JP" altLang="en-US" sz="1400" b="1" dirty="0"/>
              <a:t>補助事業の目的</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224629" y="4941168"/>
            <a:ext cx="4065879" cy="492443"/>
          </a:xfrm>
          <a:prstGeom prst="rect">
            <a:avLst/>
          </a:prstGeom>
          <a:noFill/>
        </p:spPr>
        <p:txBody>
          <a:bodyPr wrap="square" rtlCol="0">
            <a:spAutoFit/>
          </a:bodyPr>
          <a:lstStyle/>
          <a:p>
            <a:r>
              <a:rPr lang="ja-JP" altLang="en-US" sz="1400" b="1" dirty="0"/>
              <a:t>補助事業の内容</a:t>
            </a:r>
            <a:endParaRPr kumimoji="1" lang="en-US" altLang="ja-JP" sz="1400" b="1" dirty="0"/>
          </a:p>
          <a:p>
            <a:r>
              <a:rPr kumimoji="1" lang="ja-JP" altLang="en-US" sz="1200" dirty="0"/>
              <a:t>　</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46785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4427984" y="5806970"/>
            <a:ext cx="4552224" cy="84010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r>
              <a:rPr kumimoji="1" lang="en-US" altLang="ja-JP" sz="1200" b="1" dirty="0">
                <a:solidFill>
                  <a:schemeClr val="tx1"/>
                </a:solidFill>
              </a:rPr>
              <a:t>【</a:t>
            </a:r>
            <a:r>
              <a:rPr lang="ja-JP" altLang="en-US" sz="1200" b="1" dirty="0">
                <a:solidFill>
                  <a:schemeClr val="tx1"/>
                </a:solidFill>
              </a:rPr>
              <a:t>本事業の成果、期待される内容</a:t>
            </a:r>
            <a:r>
              <a:rPr lang="en-US" altLang="ja-JP" sz="1200" b="1" dirty="0">
                <a:solidFill>
                  <a:schemeClr val="tx1"/>
                </a:solidFill>
              </a:rPr>
              <a:t>】</a:t>
            </a:r>
            <a:endParaRPr kumimoji="1"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lang="ja-JP" altLang="en-US" sz="1200">
                <a:latin typeface="ＭＳ 明朝" panose="02020609040205080304" pitchFamily="17" charset="-128"/>
                <a:ea typeface="ＭＳ 明朝" panose="02020609040205080304" pitchFamily="17" charset="-128"/>
              </a:rPr>
              <a:t>別紙</a:t>
            </a:r>
            <a:r>
              <a:rPr kumimoji="1" lang="ja-JP" altLang="en-US" sz="1200">
                <a:latin typeface="ＭＳ 明朝" panose="02020609040205080304" pitchFamily="17" charset="-128"/>
                <a:ea typeface="ＭＳ 明朝" panose="02020609040205080304" pitchFamily="17" charset="-128"/>
              </a:rPr>
              <a:t>３　</a:t>
            </a:r>
            <a:endParaRPr lang="en-US" altLang="ja-JP" sz="1200" dirty="0">
              <a:latin typeface="ＭＳ 明朝" panose="02020609040205080304" pitchFamily="17" charset="-128"/>
              <a:ea typeface="ＭＳ 明朝" panose="02020609040205080304" pitchFamily="17" charset="-128"/>
            </a:endParaRPr>
          </a:p>
        </p:txBody>
      </p:sp>
      <p:sp>
        <p:nvSpPr>
          <p:cNvPr id="75" name="テキスト ボックス 74"/>
          <p:cNvSpPr txBox="1"/>
          <p:nvPr/>
        </p:nvSpPr>
        <p:spPr>
          <a:xfrm>
            <a:off x="4442792" y="982661"/>
            <a:ext cx="3873624" cy="307777"/>
          </a:xfrm>
          <a:prstGeom prst="rect">
            <a:avLst/>
          </a:prstGeom>
          <a:noFill/>
        </p:spPr>
        <p:txBody>
          <a:bodyPr wrap="square" rtlCol="0">
            <a:spAutoFit/>
          </a:bodyPr>
          <a:lstStyle/>
          <a:p>
            <a:r>
              <a:rPr lang="ja-JP" altLang="en-US" sz="1400" b="1" dirty="0"/>
              <a:t>新たな製品・サービス・実証実験の概要</a:t>
            </a:r>
            <a:endParaRPr lang="en-US" altLang="ja-JP" sz="14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6701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事業名：５Ｇを活用したへき地への医療支援　　　　　　　　　　　　　　　　　　　　　　　</a:t>
            </a:r>
            <a:r>
              <a:rPr lang="en-US" altLang="ja-JP" b="1" dirty="0">
                <a:solidFill>
                  <a:schemeClr val="tx1"/>
                </a:solidFill>
              </a:rPr>
              <a:t>【</a:t>
            </a:r>
            <a:r>
              <a:rPr lang="ja-JP" altLang="en-US" b="1" dirty="0">
                <a:solidFill>
                  <a:schemeClr val="tx1"/>
                </a:solidFill>
              </a:rPr>
              <a:t>記載例</a:t>
            </a:r>
            <a:r>
              <a:rPr lang="en-US" altLang="ja-JP" b="1" dirty="0">
                <a:solidFill>
                  <a:schemeClr val="tx1"/>
                </a:solidFill>
              </a:rPr>
              <a:t>】</a:t>
            </a:r>
            <a:endParaRPr kumimoji="1" lang="ja-JP" altLang="en-US" b="1" dirty="0">
              <a:solidFill>
                <a:schemeClr val="tx1"/>
              </a:solidFill>
            </a:endParaRPr>
          </a:p>
        </p:txBody>
      </p:sp>
      <p:sp>
        <p:nvSpPr>
          <p:cNvPr id="32" name="テキスト ボックス 31"/>
          <p:cNvSpPr txBox="1"/>
          <p:nvPr/>
        </p:nvSpPr>
        <p:spPr>
          <a:xfrm>
            <a:off x="163791" y="3011879"/>
            <a:ext cx="4005209" cy="2339102"/>
          </a:xfrm>
          <a:prstGeom prst="rect">
            <a:avLst/>
          </a:prstGeom>
          <a:noFill/>
        </p:spPr>
        <p:txBody>
          <a:bodyPr wrap="square" rtlCol="0">
            <a:spAutoFit/>
          </a:bodyPr>
          <a:lstStyle/>
          <a:p>
            <a:r>
              <a:rPr lang="ja-JP" altLang="en-US" sz="1400" b="1" dirty="0"/>
              <a:t>補助事業の目的</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a:t>
            </a:r>
            <a:r>
              <a:rPr lang="ja-JP" altLang="en-US" sz="1200" dirty="0">
                <a:latin typeface="ＭＳ 明朝" panose="02020609040205080304" pitchFamily="17" charset="-128"/>
                <a:ea typeface="ＭＳ 明朝" panose="02020609040205080304" pitchFamily="17" charset="-128"/>
              </a:rPr>
              <a:t>全国的に医師不足や医師の偏在が発生し、へき地では医師の確保が困難となって</a:t>
            </a:r>
            <a:r>
              <a:rPr lang="ja-JP" altLang="en-US" sz="1200">
                <a:latin typeface="ＭＳ 明朝" panose="02020609040205080304" pitchFamily="17" charset="-128"/>
                <a:ea typeface="ＭＳ 明朝" panose="02020609040205080304" pitchFamily="17" charset="-128"/>
              </a:rPr>
              <a:t>いる。また、専門医の偏在も発生していることから、へき地と都市部では受けられる医療</a:t>
            </a:r>
            <a:r>
              <a:rPr lang="ja-JP" altLang="en-US" sz="1200" dirty="0">
                <a:latin typeface="ＭＳ 明朝" panose="02020609040205080304" pitchFamily="17" charset="-128"/>
                <a:ea typeface="ＭＳ 明朝" panose="02020609040205080304" pitchFamily="17" charset="-128"/>
              </a:rPr>
              <a:t>の質に</a:t>
            </a:r>
            <a:r>
              <a:rPr lang="ja-JP" altLang="en-US" sz="1200">
                <a:latin typeface="ＭＳ 明朝" panose="02020609040205080304" pitchFamily="17" charset="-128"/>
                <a:ea typeface="ＭＳ 明朝" panose="02020609040205080304" pitchFamily="17" charset="-128"/>
              </a:rPr>
              <a:t>大きな隔たりが発生</a:t>
            </a:r>
            <a:r>
              <a:rPr lang="ja-JP" altLang="en-US" sz="1200" dirty="0">
                <a:latin typeface="ＭＳ 明朝" panose="02020609040205080304" pitchFamily="17" charset="-128"/>
                <a:ea typeface="ＭＳ 明朝" panose="02020609040205080304" pitchFamily="17" charset="-128"/>
              </a:rPr>
              <a:t>している。</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これらの問題の解決策として期待される遠隔医療について、従来の通信技術では高精細な画像伝送に時間がかかったり、通信時に遅延が生じることで、対面診療と同等の質を提供することは困難だった。</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そこで、新たな通信技術を活用し、対面診療と同等の医療を提供できる遠隔医療システムを構築する必要性が高まっている。</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34353" y="5266442"/>
            <a:ext cx="4065879" cy="1600438"/>
          </a:xfrm>
          <a:prstGeom prst="rect">
            <a:avLst/>
          </a:prstGeom>
          <a:noFill/>
        </p:spPr>
        <p:txBody>
          <a:bodyPr wrap="square" rtlCol="0">
            <a:spAutoFit/>
          </a:bodyPr>
          <a:lstStyle/>
          <a:p>
            <a:r>
              <a:rPr lang="ja-JP" altLang="en-US" sz="1400" b="1" dirty="0"/>
              <a:t>補助事業の内容</a:t>
            </a:r>
            <a:endParaRPr kumimoji="1" lang="en-US" altLang="ja-JP" sz="1400" b="1" dirty="0"/>
          </a:p>
          <a:p>
            <a:r>
              <a:rPr kumimoji="1" lang="ja-JP" altLang="en-US" sz="1200" dirty="0"/>
              <a:t>　</a:t>
            </a:r>
            <a:r>
              <a:rPr lang="ja-JP" altLang="en-US" sz="1200" dirty="0">
                <a:latin typeface="ＭＳ 明朝" panose="02020609040205080304" pitchFamily="17" charset="-128"/>
                <a:ea typeface="ＭＳ 明朝" panose="02020609040205080304" pitchFamily="17" charset="-128"/>
              </a:rPr>
              <a:t>５Ｇ通信でへき地の診療所と都市部の病院をつなぎ、遠隔医療の実証実験を行う。</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a:t>
            </a:r>
            <a:r>
              <a:rPr lang="en-US" altLang="ja-JP" sz="1200" dirty="0">
                <a:latin typeface="ＭＳ 明朝" panose="02020609040205080304" pitchFamily="17" charset="-128"/>
                <a:ea typeface="ＭＳ 明朝" panose="02020609040205080304" pitchFamily="17" charset="-128"/>
              </a:rPr>
              <a:t>Web</a:t>
            </a:r>
            <a:r>
              <a:rPr lang="ja-JP" altLang="en-US" sz="1200" dirty="0">
                <a:latin typeface="ＭＳ 明朝" panose="02020609040205080304" pitchFamily="17" charset="-128"/>
                <a:ea typeface="ＭＳ 明朝" panose="02020609040205080304" pitchFamily="17" charset="-128"/>
              </a:rPr>
              <a:t>会議システムを用いたへき地患者の問診や、へき地の医師が操作するエコーや内視鏡の映像を、都市部の専門医がリアルタイムで確認しながら指示等を行うなど、へき地でも都市部と遜色のない医療提供を実現するための足掛かりをつくる。</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46785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4427984" y="5875338"/>
            <a:ext cx="4552224" cy="84010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r>
              <a:rPr kumimoji="1" lang="en-US" altLang="ja-JP" sz="1200" b="1" dirty="0">
                <a:solidFill>
                  <a:schemeClr val="tx1"/>
                </a:solidFill>
              </a:rPr>
              <a:t>【</a:t>
            </a:r>
            <a:r>
              <a:rPr lang="ja-JP" altLang="en-US" sz="1200" b="1" dirty="0">
                <a:solidFill>
                  <a:schemeClr val="tx1"/>
                </a:solidFill>
              </a:rPr>
              <a:t>本事業の成果、期待される内容</a:t>
            </a:r>
            <a:r>
              <a:rPr lang="en-US" altLang="ja-JP" sz="1200" b="1" dirty="0">
                <a:solidFill>
                  <a:schemeClr val="tx1"/>
                </a:solidFill>
              </a:rPr>
              <a:t>】</a:t>
            </a:r>
          </a:p>
          <a:p>
            <a:r>
              <a:rPr lang="ja-JP" altLang="en-US" sz="1200" b="1" dirty="0">
                <a:solidFill>
                  <a:schemeClr val="tx1"/>
                </a:solidFill>
              </a:rPr>
              <a:t>・全国どこに住んでいても安全かつ質の高い医療を提供</a:t>
            </a:r>
            <a:endParaRPr lang="en-US" altLang="ja-JP" sz="1200" b="1" dirty="0">
              <a:solidFill>
                <a:schemeClr val="tx1"/>
              </a:solidFill>
            </a:endParaRPr>
          </a:p>
          <a:p>
            <a:r>
              <a:rPr kumimoji="1" lang="ja-JP" altLang="en-US" sz="1200" b="1" dirty="0">
                <a:solidFill>
                  <a:schemeClr val="tx1"/>
                </a:solidFill>
              </a:rPr>
              <a:t>・医師不足・医師偏在問題の解消</a:t>
            </a:r>
            <a:endParaRPr kumimoji="1" lang="en-US" altLang="ja-JP" sz="1200" b="1" dirty="0">
              <a:solidFill>
                <a:schemeClr val="tx1"/>
              </a:solidFill>
            </a:endParaRPr>
          </a:p>
          <a:p>
            <a:r>
              <a:rPr lang="ja-JP" altLang="en-US" sz="1200" b="1" dirty="0">
                <a:solidFill>
                  <a:schemeClr val="tx1"/>
                </a:solidFill>
              </a:rPr>
              <a:t>・へき地の医師の教育・スキルアップを支援</a:t>
            </a:r>
            <a:endParaRPr kumimoji="1"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lang="ja-JP" altLang="en-US" sz="1200">
                <a:latin typeface="ＭＳ 明朝" panose="02020609040205080304" pitchFamily="17" charset="-128"/>
                <a:ea typeface="ＭＳ 明朝" panose="02020609040205080304" pitchFamily="17" charset="-128"/>
              </a:rPr>
              <a:t>別紙</a:t>
            </a:r>
            <a:r>
              <a:rPr kumimoji="1" lang="ja-JP" altLang="en-US" sz="1200">
                <a:latin typeface="ＭＳ 明朝" panose="02020609040205080304" pitchFamily="17" charset="-128"/>
                <a:ea typeface="ＭＳ 明朝" panose="02020609040205080304" pitchFamily="17" charset="-128"/>
              </a:rPr>
              <a:t>３　</a:t>
            </a:r>
            <a:endParaRPr lang="en-US" altLang="ja-JP" sz="1200" dirty="0">
              <a:latin typeface="ＭＳ 明朝" panose="02020609040205080304" pitchFamily="17" charset="-128"/>
              <a:ea typeface="ＭＳ 明朝" panose="02020609040205080304" pitchFamily="17" charset="-128"/>
            </a:endParaRPr>
          </a:p>
        </p:txBody>
      </p:sp>
      <p:sp>
        <p:nvSpPr>
          <p:cNvPr id="75" name="テキスト ボックス 74"/>
          <p:cNvSpPr txBox="1"/>
          <p:nvPr/>
        </p:nvSpPr>
        <p:spPr>
          <a:xfrm>
            <a:off x="4442792" y="982661"/>
            <a:ext cx="3873624" cy="307777"/>
          </a:xfrm>
          <a:prstGeom prst="rect">
            <a:avLst/>
          </a:prstGeom>
          <a:noFill/>
        </p:spPr>
        <p:txBody>
          <a:bodyPr wrap="square" rtlCol="0">
            <a:spAutoFit/>
          </a:bodyPr>
          <a:lstStyle/>
          <a:p>
            <a:r>
              <a:rPr lang="ja-JP" altLang="en-US" sz="1400" b="1" dirty="0"/>
              <a:t>新たな製品・サービス・実証実験の概要</a:t>
            </a:r>
            <a:endParaRPr lang="en-US" altLang="ja-JP" sz="1400" dirty="0">
              <a:latin typeface="ＭＳ 明朝" panose="02020609040205080304" pitchFamily="17" charset="-128"/>
              <a:ea typeface="ＭＳ 明朝" panose="02020609040205080304" pitchFamily="17" charset="-128"/>
            </a:endParaRPr>
          </a:p>
        </p:txBody>
      </p:sp>
      <p:sp>
        <p:nvSpPr>
          <p:cNvPr id="11" name="テキスト ボックス 10">
            <a:extLst>
              <a:ext uri="{FF2B5EF4-FFF2-40B4-BE49-F238E27FC236}">
                <a16:creationId xmlns:a16="http://schemas.microsoft.com/office/drawing/2014/main" id="{C1442FD7-C35D-4BDE-B3A6-88D6843981EC}"/>
              </a:ext>
            </a:extLst>
          </p:cNvPr>
          <p:cNvSpPr txBox="1"/>
          <p:nvPr/>
        </p:nvSpPr>
        <p:spPr>
          <a:xfrm>
            <a:off x="224628" y="971172"/>
            <a:ext cx="4005209" cy="2031325"/>
          </a:xfrm>
          <a:prstGeom prst="rect">
            <a:avLst/>
          </a:prstGeom>
          <a:noFill/>
          <a:ln w="12700">
            <a:solidFill>
              <a:schemeClr val="tx1"/>
            </a:solidFill>
          </a:ln>
        </p:spPr>
        <p:txBody>
          <a:bodyPr wrap="square" rtlCol="0">
            <a:spAutoFit/>
          </a:bodyPr>
          <a:lstStyle/>
          <a:p>
            <a:r>
              <a:rPr lang="zh-TW" altLang="en-US" sz="1400" b="1" dirty="0">
                <a:latin typeface="ＭＳ Ｐゴシック" panose="020B0600070205080204" pitchFamily="50" charset="-128"/>
                <a:ea typeface="ＭＳ Ｐゴシック" panose="020B0600070205080204" pitchFamily="50" charset="-128"/>
              </a:rPr>
              <a:t>企業名：●●●●（●●市）</a:t>
            </a:r>
          </a:p>
          <a:p>
            <a:r>
              <a:rPr lang="zh-TW" altLang="en-US" sz="1400" b="1" dirty="0">
                <a:latin typeface="ＭＳ Ｐゴシック" panose="020B0600070205080204" pitchFamily="50" charset="-128"/>
                <a:ea typeface="ＭＳ Ｐゴシック" panose="020B0600070205080204" pitchFamily="50" charset="-128"/>
              </a:rPr>
              <a:t>代表者：代表取締役　□□　□□</a:t>
            </a:r>
          </a:p>
          <a:p>
            <a:r>
              <a:rPr lang="zh-TW" altLang="en-US" sz="1400" b="1" dirty="0">
                <a:latin typeface="ＭＳ Ｐゴシック" panose="020B0600070205080204" pitchFamily="50" charset="-128"/>
                <a:ea typeface="ＭＳ Ｐゴシック" panose="020B0600070205080204" pitchFamily="50" charset="-128"/>
              </a:rPr>
              <a:t>資本金：○○百万円</a:t>
            </a:r>
          </a:p>
          <a:p>
            <a:r>
              <a:rPr lang="zh-TW" altLang="en-US" sz="1400" b="1" dirty="0">
                <a:latin typeface="ＭＳ Ｐゴシック" panose="020B0600070205080204" pitchFamily="50" charset="-128"/>
                <a:ea typeface="ＭＳ Ｐゴシック" panose="020B0600070205080204" pitchFamily="50" charset="-128"/>
              </a:rPr>
              <a:t>売　上：△△百万円［直前期］</a:t>
            </a:r>
          </a:p>
          <a:p>
            <a:r>
              <a:rPr lang="zh-TW" altLang="en-US" sz="1400" b="1" dirty="0">
                <a:latin typeface="ＭＳ Ｐゴシック" panose="020B0600070205080204" pitchFamily="50" charset="-128"/>
                <a:ea typeface="ＭＳ Ｐゴシック" panose="020B0600070205080204" pitchFamily="50" charset="-128"/>
              </a:rPr>
              <a:t>従業員：★人</a:t>
            </a:r>
          </a:p>
          <a:p>
            <a:r>
              <a:rPr lang="zh-TW" altLang="en-US" sz="1400" b="1" dirty="0">
                <a:latin typeface="ＭＳ Ｐゴシック" panose="020B0600070205080204" pitchFamily="50" charset="-128"/>
                <a:ea typeface="ＭＳ Ｐゴシック" panose="020B0600070205080204" pitchFamily="50" charset="-128"/>
              </a:rPr>
              <a:t>業　種：</a:t>
            </a:r>
            <a:r>
              <a:rPr lang="ja-JP" altLang="en-US" sz="1400" b="1" dirty="0">
                <a:latin typeface="ＭＳ Ｐゴシック" panose="020B0600070205080204" pitchFamily="50" charset="-128"/>
                <a:ea typeface="ＭＳ Ｐゴシック" panose="020B0600070205080204" pitchFamily="50" charset="-128"/>
              </a:rPr>
              <a:t>情報通信業</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p:txBody>
      </p:sp>
      <p:sp>
        <p:nvSpPr>
          <p:cNvPr id="12" name="正方形/長方形 11">
            <a:extLst>
              <a:ext uri="{FF2B5EF4-FFF2-40B4-BE49-F238E27FC236}">
                <a16:creationId xmlns:a16="http://schemas.microsoft.com/office/drawing/2014/main" id="{89EDDDAB-B58F-44F3-B8FA-7983E9EE6CC2}"/>
              </a:ext>
            </a:extLst>
          </p:cNvPr>
          <p:cNvSpPr/>
          <p:nvPr/>
        </p:nvSpPr>
        <p:spPr>
          <a:xfrm>
            <a:off x="1032597" y="2412845"/>
            <a:ext cx="1046891" cy="5121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14" name="正方形/長方形 13">
            <a:extLst>
              <a:ext uri="{FF2B5EF4-FFF2-40B4-BE49-F238E27FC236}">
                <a16:creationId xmlns:a16="http://schemas.microsoft.com/office/drawing/2014/main" id="{5E10CB5E-0F32-4332-A4C4-CBB6063DC361}"/>
              </a:ext>
            </a:extLst>
          </p:cNvPr>
          <p:cNvSpPr/>
          <p:nvPr/>
        </p:nvSpPr>
        <p:spPr>
          <a:xfrm>
            <a:off x="2332777" y="2412844"/>
            <a:ext cx="1046891" cy="512101"/>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3" name="正方形/長方形 2">
            <a:extLst>
              <a:ext uri="{FF2B5EF4-FFF2-40B4-BE49-F238E27FC236}">
                <a16:creationId xmlns:a16="http://schemas.microsoft.com/office/drawing/2014/main" id="{893776F9-FCD2-4D63-92B9-E731FDF6150F}"/>
              </a:ext>
            </a:extLst>
          </p:cNvPr>
          <p:cNvSpPr/>
          <p:nvPr/>
        </p:nvSpPr>
        <p:spPr>
          <a:xfrm>
            <a:off x="4601170" y="2348880"/>
            <a:ext cx="2016224" cy="324036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56217BB5-C39B-4AB1-90B0-ED988CE87477}"/>
              </a:ext>
            </a:extLst>
          </p:cNvPr>
          <p:cNvSpPr/>
          <p:nvPr/>
        </p:nvSpPr>
        <p:spPr>
          <a:xfrm>
            <a:off x="6886764" y="2348880"/>
            <a:ext cx="2016224" cy="324036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E0BD592-5C30-4BAF-9486-F2F10BE232CF}"/>
              </a:ext>
            </a:extLst>
          </p:cNvPr>
          <p:cNvSpPr txBox="1"/>
          <p:nvPr/>
        </p:nvSpPr>
        <p:spPr>
          <a:xfrm>
            <a:off x="5075704" y="5273512"/>
            <a:ext cx="1621970" cy="276999"/>
          </a:xfrm>
          <a:prstGeom prst="rect">
            <a:avLst/>
          </a:prstGeom>
          <a:noFill/>
        </p:spPr>
        <p:txBody>
          <a:bodyPr wrap="square" rtlCol="0">
            <a:spAutoFit/>
          </a:bodyPr>
          <a:lstStyle/>
          <a:p>
            <a:r>
              <a:rPr kumimoji="1" lang="ja-JP" altLang="en-US" sz="1200" dirty="0"/>
              <a:t>都市部の病院</a:t>
            </a:r>
          </a:p>
        </p:txBody>
      </p:sp>
      <p:sp>
        <p:nvSpPr>
          <p:cNvPr id="20" name="テキスト ボックス 19">
            <a:extLst>
              <a:ext uri="{FF2B5EF4-FFF2-40B4-BE49-F238E27FC236}">
                <a16:creationId xmlns:a16="http://schemas.microsoft.com/office/drawing/2014/main" id="{227E3A93-4102-49F2-AAC8-736036F42941}"/>
              </a:ext>
            </a:extLst>
          </p:cNvPr>
          <p:cNvSpPr txBox="1"/>
          <p:nvPr/>
        </p:nvSpPr>
        <p:spPr>
          <a:xfrm>
            <a:off x="7470108" y="5266276"/>
            <a:ext cx="1621970" cy="276999"/>
          </a:xfrm>
          <a:prstGeom prst="rect">
            <a:avLst/>
          </a:prstGeom>
          <a:noFill/>
        </p:spPr>
        <p:txBody>
          <a:bodyPr wrap="square" rtlCol="0">
            <a:spAutoFit/>
          </a:bodyPr>
          <a:lstStyle/>
          <a:p>
            <a:r>
              <a:rPr lang="ja-JP" altLang="en-US" sz="1200" dirty="0"/>
              <a:t>へき地診療所</a:t>
            </a:r>
            <a:endParaRPr kumimoji="1" lang="ja-JP" altLang="en-US" sz="1200" dirty="0"/>
          </a:p>
        </p:txBody>
      </p:sp>
      <p:pic>
        <p:nvPicPr>
          <p:cNvPr id="1030" name="Picture 6">
            <a:extLst>
              <a:ext uri="{FF2B5EF4-FFF2-40B4-BE49-F238E27FC236}">
                <a16:creationId xmlns:a16="http://schemas.microsoft.com/office/drawing/2014/main" id="{045DE88B-3250-4E00-B8EE-59423EA608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1633" y="4274307"/>
            <a:ext cx="747538" cy="99197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4961DCC3-DB95-4BC1-A17B-8DFA37A19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4746" y="4309909"/>
            <a:ext cx="658564" cy="949599"/>
          </a:xfrm>
          <a:prstGeom prst="rect">
            <a:avLst/>
          </a:prstGeom>
          <a:noFill/>
          <a:extLst>
            <a:ext uri="{909E8E84-426E-40DD-AFC4-6F175D3DCCD1}">
              <a14:hiddenFill xmlns:a14="http://schemas.microsoft.com/office/drawing/2010/main">
                <a:solidFill>
                  <a:srgbClr val="FFFFFF"/>
                </a:solidFill>
              </a14:hiddenFill>
            </a:ext>
          </a:extLst>
        </p:spPr>
      </p:pic>
      <p:pic>
        <p:nvPicPr>
          <p:cNvPr id="13" name="図 12">
            <a:extLst>
              <a:ext uri="{FF2B5EF4-FFF2-40B4-BE49-F238E27FC236}">
                <a16:creationId xmlns:a16="http://schemas.microsoft.com/office/drawing/2014/main" id="{DD693967-CBF0-4FB3-A952-042D916FBE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6087" y="1325868"/>
            <a:ext cx="890126" cy="771997"/>
          </a:xfrm>
          <a:prstGeom prst="rect">
            <a:avLst/>
          </a:prstGeom>
        </p:spPr>
      </p:pic>
      <p:sp>
        <p:nvSpPr>
          <p:cNvPr id="15" name="テキスト ボックス 14">
            <a:extLst>
              <a:ext uri="{FF2B5EF4-FFF2-40B4-BE49-F238E27FC236}">
                <a16:creationId xmlns:a16="http://schemas.microsoft.com/office/drawing/2014/main" id="{49BAAD7D-2284-4C0D-A9F5-BCB238396DB4}"/>
              </a:ext>
            </a:extLst>
          </p:cNvPr>
          <p:cNvSpPr txBox="1"/>
          <p:nvPr/>
        </p:nvSpPr>
        <p:spPr>
          <a:xfrm>
            <a:off x="6512167" y="1510574"/>
            <a:ext cx="504056" cy="369332"/>
          </a:xfrm>
          <a:prstGeom prst="rect">
            <a:avLst/>
          </a:prstGeom>
          <a:noFill/>
        </p:spPr>
        <p:txBody>
          <a:bodyPr wrap="square" rtlCol="0">
            <a:spAutoFit/>
          </a:bodyPr>
          <a:lstStyle/>
          <a:p>
            <a:r>
              <a:rPr kumimoji="1" lang="ja-JP" altLang="en-US" dirty="0"/>
              <a:t>５</a:t>
            </a:r>
            <a:r>
              <a:rPr kumimoji="1" lang="en-US" altLang="ja-JP" dirty="0"/>
              <a:t>G</a:t>
            </a:r>
            <a:endParaRPr kumimoji="1" lang="ja-JP" altLang="en-US" dirty="0"/>
          </a:p>
        </p:txBody>
      </p:sp>
      <p:pic>
        <p:nvPicPr>
          <p:cNvPr id="17" name="図 16">
            <a:extLst>
              <a:ext uri="{FF2B5EF4-FFF2-40B4-BE49-F238E27FC236}">
                <a16:creationId xmlns:a16="http://schemas.microsoft.com/office/drawing/2014/main" id="{FFBD916C-F80B-42B8-B425-F3F9A8872C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3535953">
            <a:off x="5494075" y="1790885"/>
            <a:ext cx="612718" cy="445509"/>
          </a:xfrm>
          <a:prstGeom prst="rect">
            <a:avLst/>
          </a:prstGeom>
        </p:spPr>
      </p:pic>
      <p:pic>
        <p:nvPicPr>
          <p:cNvPr id="31" name="図 30">
            <a:extLst>
              <a:ext uri="{FF2B5EF4-FFF2-40B4-BE49-F238E27FC236}">
                <a16:creationId xmlns:a16="http://schemas.microsoft.com/office/drawing/2014/main" id="{9FC25D53-08EF-4103-8469-AE413A1353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875196">
            <a:off x="7400659" y="1753812"/>
            <a:ext cx="612718" cy="439614"/>
          </a:xfrm>
          <a:prstGeom prst="rect">
            <a:avLst/>
          </a:prstGeom>
        </p:spPr>
      </p:pic>
      <p:pic>
        <p:nvPicPr>
          <p:cNvPr id="21" name="図 20">
            <a:extLst>
              <a:ext uri="{FF2B5EF4-FFF2-40B4-BE49-F238E27FC236}">
                <a16:creationId xmlns:a16="http://schemas.microsoft.com/office/drawing/2014/main" id="{98D3D0AD-DBE5-4A44-9DBD-875EB171761A}"/>
              </a:ext>
            </a:extLst>
          </p:cNvPr>
          <p:cNvPicPr>
            <a:picLocks noChangeAspect="1"/>
          </p:cNvPicPr>
          <p:nvPr/>
        </p:nvPicPr>
        <p:blipFill>
          <a:blip r:embed="rId7"/>
          <a:stretch>
            <a:fillRect/>
          </a:stretch>
        </p:blipFill>
        <p:spPr>
          <a:xfrm>
            <a:off x="7032622" y="2556336"/>
            <a:ext cx="594193" cy="1266956"/>
          </a:xfrm>
          <a:prstGeom prst="rect">
            <a:avLst/>
          </a:prstGeom>
        </p:spPr>
      </p:pic>
      <p:pic>
        <p:nvPicPr>
          <p:cNvPr id="23" name="図 22">
            <a:extLst>
              <a:ext uri="{FF2B5EF4-FFF2-40B4-BE49-F238E27FC236}">
                <a16:creationId xmlns:a16="http://schemas.microsoft.com/office/drawing/2014/main" id="{9FE53206-9681-4803-A64D-3234A02B53BC}"/>
              </a:ext>
            </a:extLst>
          </p:cNvPr>
          <p:cNvPicPr>
            <a:picLocks noChangeAspect="1"/>
          </p:cNvPicPr>
          <p:nvPr/>
        </p:nvPicPr>
        <p:blipFill>
          <a:blip r:embed="rId8"/>
          <a:stretch>
            <a:fillRect/>
          </a:stretch>
        </p:blipFill>
        <p:spPr>
          <a:xfrm>
            <a:off x="7921014" y="3138871"/>
            <a:ext cx="594194" cy="980420"/>
          </a:xfrm>
          <a:prstGeom prst="rect">
            <a:avLst/>
          </a:prstGeom>
        </p:spPr>
      </p:pic>
      <p:pic>
        <p:nvPicPr>
          <p:cNvPr id="25" name="図 24">
            <a:extLst>
              <a:ext uri="{FF2B5EF4-FFF2-40B4-BE49-F238E27FC236}">
                <a16:creationId xmlns:a16="http://schemas.microsoft.com/office/drawing/2014/main" id="{741CBA20-AFCE-4754-99D4-B9499C9D404D}"/>
              </a:ext>
            </a:extLst>
          </p:cNvPr>
          <p:cNvPicPr>
            <a:picLocks noChangeAspect="1"/>
          </p:cNvPicPr>
          <p:nvPr/>
        </p:nvPicPr>
        <p:blipFill rotWithShape="1">
          <a:blip r:embed="rId9"/>
          <a:srcRect t="9136" b="17770"/>
          <a:stretch/>
        </p:blipFill>
        <p:spPr>
          <a:xfrm>
            <a:off x="7916227" y="2455169"/>
            <a:ext cx="563323" cy="276999"/>
          </a:xfrm>
          <a:prstGeom prst="rect">
            <a:avLst/>
          </a:prstGeom>
        </p:spPr>
      </p:pic>
      <p:grpSp>
        <p:nvGrpSpPr>
          <p:cNvPr id="28" name="グループ化 27">
            <a:extLst>
              <a:ext uri="{FF2B5EF4-FFF2-40B4-BE49-F238E27FC236}">
                <a16:creationId xmlns:a16="http://schemas.microsoft.com/office/drawing/2014/main" id="{1789FF7B-0BF6-4D86-8039-6F4C0F68FA58}"/>
              </a:ext>
            </a:extLst>
          </p:cNvPr>
          <p:cNvGrpSpPr/>
          <p:nvPr/>
        </p:nvGrpSpPr>
        <p:grpSpPr>
          <a:xfrm>
            <a:off x="4980813" y="2623106"/>
            <a:ext cx="1325004" cy="1114587"/>
            <a:chOff x="4974419" y="3002553"/>
            <a:chExt cx="1386079" cy="1168754"/>
          </a:xfrm>
        </p:grpSpPr>
        <p:pic>
          <p:nvPicPr>
            <p:cNvPr id="5" name="図 4">
              <a:extLst>
                <a:ext uri="{FF2B5EF4-FFF2-40B4-BE49-F238E27FC236}">
                  <a16:creationId xmlns:a16="http://schemas.microsoft.com/office/drawing/2014/main" id="{ECFBD61B-D281-4369-A95B-950FE037262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74419" y="3002553"/>
              <a:ext cx="1386079" cy="1168754"/>
            </a:xfrm>
            <a:prstGeom prst="rect">
              <a:avLst/>
            </a:prstGeom>
          </p:spPr>
        </p:pic>
        <p:pic>
          <p:nvPicPr>
            <p:cNvPr id="27" name="図 26">
              <a:extLst>
                <a:ext uri="{FF2B5EF4-FFF2-40B4-BE49-F238E27FC236}">
                  <a16:creationId xmlns:a16="http://schemas.microsoft.com/office/drawing/2014/main" id="{640BEB94-B7B8-45F2-B371-426CEB3C21C7}"/>
                </a:ext>
              </a:extLst>
            </p:cNvPr>
            <p:cNvPicPr>
              <a:picLocks noChangeAspect="1"/>
            </p:cNvPicPr>
            <p:nvPr/>
          </p:nvPicPr>
          <p:blipFill>
            <a:blip r:embed="rId11"/>
            <a:stretch>
              <a:fillRect/>
            </a:stretch>
          </p:blipFill>
          <p:spPr>
            <a:xfrm>
              <a:off x="4974419" y="3011879"/>
              <a:ext cx="1371668" cy="660687"/>
            </a:xfrm>
            <a:prstGeom prst="rect">
              <a:avLst/>
            </a:prstGeom>
          </p:spPr>
        </p:pic>
      </p:grpSp>
      <p:sp>
        <p:nvSpPr>
          <p:cNvPr id="42" name="テキスト ボックス 41">
            <a:extLst>
              <a:ext uri="{FF2B5EF4-FFF2-40B4-BE49-F238E27FC236}">
                <a16:creationId xmlns:a16="http://schemas.microsoft.com/office/drawing/2014/main" id="{BA2C8BF5-14A7-49D0-9E29-3ABD85B00A83}"/>
              </a:ext>
            </a:extLst>
          </p:cNvPr>
          <p:cNvSpPr txBox="1"/>
          <p:nvPr/>
        </p:nvSpPr>
        <p:spPr>
          <a:xfrm>
            <a:off x="5025360" y="3842292"/>
            <a:ext cx="1357425" cy="276999"/>
          </a:xfrm>
          <a:prstGeom prst="rect">
            <a:avLst/>
          </a:prstGeom>
          <a:noFill/>
        </p:spPr>
        <p:txBody>
          <a:bodyPr wrap="square" rtlCol="0">
            <a:spAutoFit/>
          </a:bodyPr>
          <a:lstStyle/>
          <a:p>
            <a:r>
              <a:rPr lang="en-US" altLang="ja-JP" sz="1200" dirty="0"/>
              <a:t>Web</a:t>
            </a:r>
            <a:r>
              <a:rPr lang="ja-JP" altLang="en-US" sz="1200" dirty="0"/>
              <a:t>会議システム</a:t>
            </a:r>
            <a:endParaRPr kumimoji="1" lang="ja-JP" altLang="en-US" sz="1200" dirty="0"/>
          </a:p>
        </p:txBody>
      </p:sp>
      <p:sp>
        <p:nvSpPr>
          <p:cNvPr id="43" name="テキスト ボックス 42">
            <a:extLst>
              <a:ext uri="{FF2B5EF4-FFF2-40B4-BE49-F238E27FC236}">
                <a16:creationId xmlns:a16="http://schemas.microsoft.com/office/drawing/2014/main" id="{B3398A27-C103-4CB9-90AC-B2774681A89E}"/>
              </a:ext>
            </a:extLst>
          </p:cNvPr>
          <p:cNvSpPr txBox="1"/>
          <p:nvPr/>
        </p:nvSpPr>
        <p:spPr>
          <a:xfrm>
            <a:off x="7623315" y="2693582"/>
            <a:ext cx="1587118" cy="430887"/>
          </a:xfrm>
          <a:prstGeom prst="rect">
            <a:avLst/>
          </a:prstGeom>
          <a:noFill/>
        </p:spPr>
        <p:txBody>
          <a:bodyPr wrap="square" rtlCol="0">
            <a:spAutoFit/>
          </a:bodyPr>
          <a:lstStyle/>
          <a:p>
            <a:r>
              <a:rPr lang="ja-JP" altLang="en-US" sz="1100" dirty="0"/>
              <a:t>４</a:t>
            </a:r>
            <a:r>
              <a:rPr lang="en-US" altLang="ja-JP" sz="1100" dirty="0"/>
              <a:t>K</a:t>
            </a:r>
            <a:r>
              <a:rPr lang="ja-JP" altLang="en-US" sz="1100" dirty="0"/>
              <a:t>デジタルビデオ</a:t>
            </a:r>
            <a:endParaRPr lang="en-US" altLang="ja-JP" sz="1100" dirty="0"/>
          </a:p>
          <a:p>
            <a:r>
              <a:rPr lang="ja-JP" altLang="en-US" sz="1100" dirty="0"/>
              <a:t>カメラ</a:t>
            </a:r>
            <a:endParaRPr kumimoji="1" lang="ja-JP" altLang="en-US" sz="1100" dirty="0"/>
          </a:p>
        </p:txBody>
      </p:sp>
      <p:sp>
        <p:nvSpPr>
          <p:cNvPr id="44" name="テキスト ボックス 43">
            <a:extLst>
              <a:ext uri="{FF2B5EF4-FFF2-40B4-BE49-F238E27FC236}">
                <a16:creationId xmlns:a16="http://schemas.microsoft.com/office/drawing/2014/main" id="{2CADBAE3-A405-4593-BB5D-A255B56179F7}"/>
              </a:ext>
            </a:extLst>
          </p:cNvPr>
          <p:cNvSpPr txBox="1"/>
          <p:nvPr/>
        </p:nvSpPr>
        <p:spPr>
          <a:xfrm>
            <a:off x="7672317" y="4122947"/>
            <a:ext cx="1148581" cy="276999"/>
          </a:xfrm>
          <a:prstGeom prst="rect">
            <a:avLst/>
          </a:prstGeom>
          <a:noFill/>
        </p:spPr>
        <p:txBody>
          <a:bodyPr wrap="square" rtlCol="0">
            <a:spAutoFit/>
          </a:bodyPr>
          <a:lstStyle/>
          <a:p>
            <a:r>
              <a:rPr kumimoji="1" lang="ja-JP" altLang="en-US" sz="1200" dirty="0"/>
              <a:t>アナログエコー</a:t>
            </a:r>
          </a:p>
        </p:txBody>
      </p:sp>
      <p:sp>
        <p:nvSpPr>
          <p:cNvPr id="45" name="テキスト ボックス 44">
            <a:extLst>
              <a:ext uri="{FF2B5EF4-FFF2-40B4-BE49-F238E27FC236}">
                <a16:creationId xmlns:a16="http://schemas.microsoft.com/office/drawing/2014/main" id="{C76815AD-DB45-49B8-973C-E3A565000D61}"/>
              </a:ext>
            </a:extLst>
          </p:cNvPr>
          <p:cNvSpPr txBox="1"/>
          <p:nvPr/>
        </p:nvSpPr>
        <p:spPr>
          <a:xfrm>
            <a:off x="6922237" y="3830560"/>
            <a:ext cx="890126" cy="276999"/>
          </a:xfrm>
          <a:prstGeom prst="rect">
            <a:avLst/>
          </a:prstGeom>
          <a:noFill/>
        </p:spPr>
        <p:txBody>
          <a:bodyPr wrap="square" rtlCol="0">
            <a:spAutoFit/>
          </a:bodyPr>
          <a:lstStyle/>
          <a:p>
            <a:r>
              <a:rPr lang="ja-JP" altLang="en-US" sz="1200" dirty="0"/>
              <a:t>４</a:t>
            </a:r>
            <a:r>
              <a:rPr lang="en-US" altLang="ja-JP" sz="1200" dirty="0"/>
              <a:t>K</a:t>
            </a:r>
            <a:r>
              <a:rPr lang="ja-JP" altLang="en-US" sz="1200" dirty="0"/>
              <a:t>内視鏡</a:t>
            </a:r>
            <a:endParaRPr kumimoji="1" lang="ja-JP" altLang="en-US" sz="1200" dirty="0"/>
          </a:p>
        </p:txBody>
      </p:sp>
    </p:spTree>
    <p:extLst>
      <p:ext uri="{BB962C8B-B14F-4D97-AF65-F5344CB8AC3E}">
        <p14:creationId xmlns:p14="http://schemas.microsoft.com/office/powerpoint/2010/main" val="4167814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1221</TotalTime>
  <Words>412</Words>
  <Application>Microsoft Office PowerPoint</Application>
  <PresentationFormat>画面に合わせる (4:3)</PresentationFormat>
  <Paragraphs>47</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ＭＳ Ｐゴシック</vt:lpstr>
      <vt:lpstr>ＭＳ 明朝</vt:lpstr>
      <vt:lpstr>新細明體</vt:lpstr>
      <vt:lpstr>Arial</vt:lpstr>
      <vt:lpstr>Calibri</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860662</dc:creator>
  <cp:lastModifiedBy>須谷 元</cp:lastModifiedBy>
  <cp:revision>98</cp:revision>
  <cp:lastPrinted>2022-03-10T10:44:17Z</cp:lastPrinted>
  <dcterms:created xsi:type="dcterms:W3CDTF">2017-11-14T07:05:41Z</dcterms:created>
  <dcterms:modified xsi:type="dcterms:W3CDTF">2022-03-23T06:59:04Z</dcterms:modified>
</cp:coreProperties>
</file>