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0" r:id="rId1"/>
  </p:sldMasterIdLst>
  <p:notesMasterIdLst>
    <p:notesMasterId r:id="rId19"/>
  </p:notesMasterIdLst>
  <p:handoutMasterIdLst>
    <p:handoutMasterId r:id="rId20"/>
  </p:handoutMasterIdLst>
  <p:sldIdLst>
    <p:sldId id="501" r:id="rId2"/>
    <p:sldId id="513" r:id="rId3"/>
    <p:sldId id="489" r:id="rId4"/>
    <p:sldId id="525" r:id="rId5"/>
    <p:sldId id="530" r:id="rId6"/>
    <p:sldId id="476" r:id="rId7"/>
    <p:sldId id="505" r:id="rId8"/>
    <p:sldId id="514" r:id="rId9"/>
    <p:sldId id="491" r:id="rId10"/>
    <p:sldId id="527" r:id="rId11"/>
    <p:sldId id="495" r:id="rId12"/>
    <p:sldId id="508" r:id="rId13"/>
    <p:sldId id="496" r:id="rId14"/>
    <p:sldId id="509" r:id="rId15"/>
    <p:sldId id="516" r:id="rId16"/>
    <p:sldId id="515" r:id="rId17"/>
    <p:sldId id="507" r:id="rId18"/>
  </p:sldIdLst>
  <p:sldSz cx="9906000" cy="6858000" type="A4"/>
  <p:notesSz cx="6807200" cy="9939338"/>
  <p:custDataLst>
    <p:tags r:id="rId21"/>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929" userDrawn="1">
          <p15:clr>
            <a:srgbClr val="A4A3A4"/>
          </p15:clr>
        </p15:guide>
        <p15:guide id="2" orient="horz" pos="1071" userDrawn="1">
          <p15:clr>
            <a:srgbClr val="A4A3A4"/>
          </p15:clr>
        </p15:guide>
        <p15:guide id="4" orient="horz" pos="2387">
          <p15:clr>
            <a:srgbClr val="A4A3A4"/>
          </p15:clr>
        </p15:guide>
        <p15:guide id="5" orient="horz" pos="1956" userDrawn="1">
          <p15:clr>
            <a:srgbClr val="A4A3A4"/>
          </p15:clr>
        </p15:guide>
        <p15:guide id="6" orient="horz" pos="799" userDrawn="1">
          <p15:clr>
            <a:srgbClr val="A4A3A4"/>
          </p15:clr>
        </p15:guide>
        <p15:guide id="7" orient="horz" pos="368" userDrawn="1">
          <p15:clr>
            <a:srgbClr val="A4A3A4"/>
          </p15:clr>
        </p15:guide>
        <p15:guide id="8" orient="horz" pos="618"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3300"/>
    <a:srgbClr val="EB956F"/>
    <a:srgbClr val="FEE3CE"/>
    <a:srgbClr val="FFCCCC"/>
    <a:srgbClr val="66A02C"/>
    <a:srgbClr val="26A287"/>
    <a:srgbClr val="0F99BC"/>
    <a:srgbClr val="5F8AC3"/>
    <a:srgbClr val="558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11" autoAdjust="0"/>
    <p:restoredTop sz="94672" autoAdjust="0"/>
  </p:normalViewPr>
  <p:slideViewPr>
    <p:cSldViewPr snapToGrid="0" snapToObjects="1" showGuides="1">
      <p:cViewPr varScale="1">
        <p:scale>
          <a:sx n="85" d="100"/>
          <a:sy n="85" d="100"/>
        </p:scale>
        <p:origin x="1402" y="72"/>
      </p:cViewPr>
      <p:guideLst>
        <p:guide orient="horz" pos="3929"/>
        <p:guide orient="horz" pos="1071"/>
        <p:guide orient="horz" pos="2387"/>
        <p:guide orient="horz" pos="1956"/>
        <p:guide orient="horz" pos="799"/>
        <p:guide orient="horz" pos="368"/>
        <p:guide orient="horz" pos="618"/>
        <p:guide orient="horz" pos="307"/>
        <p:guide pos="3165"/>
        <p:guide pos="1623"/>
        <p:guide pos="262"/>
        <p:guide pos="4526"/>
        <p:guide pos="4617"/>
        <p:guide pos="5978"/>
        <p:guide pos="1714"/>
        <p:guide pos="30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4/20/2022 9:12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4/20/2022 9:12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4/20/2022 9:12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9:13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180488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9:13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6</a:t>
            </a:fld>
            <a:endParaRPr lang="en-US" altLang="ja-JP"/>
          </a:p>
        </p:txBody>
      </p:sp>
    </p:spTree>
    <p:extLst>
      <p:ext uri="{BB962C8B-B14F-4D97-AF65-F5344CB8AC3E}">
        <p14:creationId xmlns:p14="http://schemas.microsoft.com/office/powerpoint/2010/main" val="4157297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593395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837843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003705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9:13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14</a:t>
            </a:fld>
            <a:endParaRPr lang="en-US" altLang="ja-JP"/>
          </a:p>
        </p:txBody>
      </p:sp>
    </p:spTree>
    <p:extLst>
      <p:ext uri="{BB962C8B-B14F-4D97-AF65-F5344CB8AC3E}">
        <p14:creationId xmlns:p14="http://schemas.microsoft.com/office/powerpoint/2010/main" val="3849166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750437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9:13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698770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2"/>
            </p:custDataLst>
            <p:extLst>
              <p:ext uri="{D42A27DB-BD31-4B8C-83A1-F6EECF244321}">
                <p14:modId xmlns:p14="http://schemas.microsoft.com/office/powerpoint/2010/main" val="42523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4"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817130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8"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正方形/長方形 1" hidden="1"/>
          <p:cNvSpPr/>
          <p:nvPr userDrawn="1">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2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1219953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2"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vmlDrawing" Target="../drawings/vmlDrawing1.v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6"/>
            </p:custDataLst>
            <p:extLst>
              <p:ext uri="{D42A27DB-BD31-4B8C-83A1-F6EECF244321}">
                <p14:modId xmlns:p14="http://schemas.microsoft.com/office/powerpoint/2010/main" val="31753807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0" name="think-cell スライド" r:id="rId7" imgW="554" imgH="551" progId="TCLayout.ActiveDocument.1">
                  <p:embed/>
                </p:oleObj>
              </mc:Choice>
              <mc:Fallback>
                <p:oleObj name="think-cell スライド" r:id="rId7" imgW="554" imgH="55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a:t>第 </a:t>
            </a:r>
            <a:r>
              <a:rPr lang="en-US" altLang="ja-JP"/>
              <a:t>1 </a:t>
            </a:r>
            <a:r>
              <a:rPr lang="ja-JP" altLang="en-US"/>
              <a:t>レベル</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emf"/><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6.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emf"/><Relationship Id="rId2" Type="http://schemas.openxmlformats.org/officeDocument/2006/relationships/tags" Target="../tags/tag19.xml"/><Relationship Id="rId1" Type="http://schemas.openxmlformats.org/officeDocument/2006/relationships/vmlDrawing" Target="../drawings/vmlDrawing15.vml"/><Relationship Id="rId6" Type="http://schemas.openxmlformats.org/officeDocument/2006/relationships/oleObject" Target="../embeddings/oleObject15.bin"/><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emf"/><Relationship Id="rId2" Type="http://schemas.openxmlformats.org/officeDocument/2006/relationships/tags" Target="../tags/tag21.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1.emf"/><Relationship Id="rId2" Type="http://schemas.openxmlformats.org/officeDocument/2006/relationships/tags" Target="../tags/tag23.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8.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2"/>
            </p:custDataLst>
            <p:extLst>
              <p:ext uri="{D42A27DB-BD31-4B8C-83A1-F6EECF244321}">
                <p14:modId xmlns:p14="http://schemas.microsoft.com/office/powerpoint/2010/main" val="3820388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6"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a:t>
            </a:r>
            <a:r>
              <a:rPr lang="ja-JP" altLang="en-US" sz="2000" b="1" dirty="0">
                <a:solidFill>
                  <a:schemeClr val="accent5">
                    <a:lumMod val="50000"/>
                  </a:schemeClr>
                </a:solidFill>
              </a:rPr>
              <a:t>２０２２</a:t>
            </a:r>
            <a:r>
              <a:rPr lang="ja-JP" altLang="en-US"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年○月○日</a:t>
            </a:r>
            <a:endParaRPr lang="en-US" altLang="ja-JP"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t>：</a:t>
            </a:r>
            <a:r>
              <a:rPr lang="ja-JP" altLang="en-US" sz="2000" b="1" dirty="0">
                <a:solidFill>
                  <a:schemeClr val="accent2"/>
                </a:solidFill>
              </a:rPr>
              <a:t>○○</a:t>
            </a:r>
            <a:endParaRPr lang="en-US" altLang="ja-JP" sz="2000" b="1" dirty="0">
              <a:solidFill>
                <a:schemeClr val="accent2"/>
              </a:solidFill>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solidFill>
                  <a:schemeClr val="accent2"/>
                </a:solidFill>
              </a:rPr>
              <a:t>○○</a:t>
            </a:r>
            <a:endParaRPr lang="en-US" altLang="zh-TW" sz="2000" b="1" dirty="0">
              <a:solidFill>
                <a:schemeClr val="accent2"/>
              </a:solidFill>
              <a:sym typeface="Meiryo UI" panose="020B0604030504040204" pitchFamily="50" charset="-128"/>
            </a:endParaRPr>
          </a:p>
        </p:txBody>
      </p:sp>
      <p:sp>
        <p:nvSpPr>
          <p:cNvPr id="15" name="Rectangle 2"/>
          <p:cNvSpPr>
            <a:spLocks noGrp="1" noChangeArrowheads="1"/>
          </p:cNvSpPr>
          <p:nvPr>
            <p:ph type="ctrTitle"/>
          </p:nvPr>
        </p:nvSpPr>
        <p:spPr>
          <a:xfrm>
            <a:off x="1116013" y="1700213"/>
            <a:ext cx="7531100" cy="1441450"/>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令和３年度補正</a:t>
            </a:r>
            <a:br>
              <a:rPr lang="en-US" altLang="ja-JP" sz="2000" strike="sngStrike"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zh-TW"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産業保安高度化推進事業費補助金　</a:t>
            </a:r>
            <a:br>
              <a:rPr lang="en-US" altLang="zh-TW"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br>
              <a:rPr lang="en-US" altLang="ja-JP"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ja-JP" altLang="en-US" sz="20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補助事業概要説明書</a:t>
            </a:r>
          </a:p>
        </p:txBody>
      </p:sp>
      <p:sp>
        <p:nvSpPr>
          <p:cNvPr id="7" name="テキスト ボックス 6"/>
          <p:cNvSpPr txBox="1"/>
          <p:nvPr/>
        </p:nvSpPr>
        <p:spPr>
          <a:xfrm>
            <a:off x="415925" y="262259"/>
            <a:ext cx="1600844" cy="485774"/>
          </a:xfrm>
          <a:prstGeom prst="rect">
            <a:avLst/>
          </a:prstGeom>
          <a:noFill/>
          <a:ln>
            <a:solidFill>
              <a:schemeClr val="tx1">
                <a:lumMod val="95000"/>
                <a:lumOff val="5000"/>
              </a:schemeClr>
            </a:solidFill>
          </a:ln>
        </p:spPr>
        <p:txBody>
          <a:bodyPr wrap="square" rtlCol="0">
            <a:spAutoFit/>
          </a:bodyPr>
          <a:lstStyle/>
          <a:p>
            <a:r>
              <a:rPr lang="ja-JP" altLang="en-US" sz="2400" b="1"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類型</a:t>
            </a:r>
            <a:r>
              <a:rPr lang="en-US" altLang="ja-JP" sz="2400" b="1"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C</a:t>
            </a:r>
            <a:endParaRPr kumimoji="1" lang="ja-JP" altLang="en-US" sz="2400" b="1" strike="sngStrike"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3" name="四角形吹き出し 9">
            <a:extLst>
              <a:ext uri="{FF2B5EF4-FFF2-40B4-BE49-F238E27FC236}">
                <a16:creationId xmlns:a16="http://schemas.microsoft.com/office/drawing/2014/main" id="{E52D3856-1853-42C1-8639-EBFCDCECCFD3}"/>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0"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50" y="2153878"/>
            <a:ext cx="8602436" cy="3531480"/>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実証を行う機器・システムの概要と、機器・システムを適用する対象・範囲、発揮される効果や果たす役割について説明すること。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実証を行う機器・システムが</a:t>
            </a:r>
            <a:r>
              <a:rPr lang="ja-JP" altLang="en-US" sz="1200" dirty="0">
                <a:solidFill>
                  <a:schemeClr val="tx1"/>
                </a:solidFill>
                <a:latin typeface="Meiryo UI" panose="020B0604030504040204" pitchFamily="50" charset="-128"/>
                <a:ea typeface="Meiryo UI" panose="020B0604030504040204" pitchFamily="50" charset="-128"/>
              </a:rPr>
              <a:t>国民生活維持、保安力（正確で効果的な点検や検査等を通じて災害、事故、予期せぬ運転停止等の安全を損ねる事態を防止する能力）の維持・向上、保安、運転業務の省力化・遠隔化等にもたらす効果を説明すること</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。その際、可能な限り定量的に効果を算出すること。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実証前後での保安業務内容の変化について、前後それぞれの具体的な業務内容を含めて説明すること。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で得られる評価・検証結果が規制の見直しの議論に利用できるものである場合、関連する規制、実証で得られるデータ、当該データを規制の見直しにどのように活用できるかのイメージを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ユーザーニーズ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実証を行う機器・システムに対するユーザーのニーズ、また対象とする運転・保安業務について具体的に説明すること。</a:t>
            </a:r>
          </a:p>
        </p:txBody>
      </p:sp>
    </p:spTree>
    <p:extLst>
      <p:ext uri="{BB962C8B-B14F-4D97-AF65-F5344CB8AC3E}">
        <p14:creationId xmlns:p14="http://schemas.microsoft.com/office/powerpoint/2010/main" val="3999186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656753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4"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１－１．概要とその位置づけ</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 name="Rectangle 3"/>
          <p:cNvSpPr txBox="1">
            <a:spLocks noChangeArrowheads="1"/>
          </p:cNvSpPr>
          <p:nvPr/>
        </p:nvSpPr>
        <p:spPr bwMode="auto">
          <a:xfrm>
            <a:off x="418726" y="1285875"/>
            <a:ext cx="9064625" cy="55271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○○における○○の遠隔化は、○○を目的としたものである。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保安業務の中の○○というフローにおいて、○○という役割をもつ○○にセンサーを設置し、○○を図る。</a:t>
            </a:r>
            <a:endParaRPr lang="en-US" altLang="ja-JP" kern="0" dirty="0">
              <a:solidFill>
                <a:schemeClr val="accent2"/>
              </a:solidFill>
            </a:endParaRPr>
          </a:p>
        </p:txBody>
      </p:sp>
      <p:grpSp>
        <p:nvGrpSpPr>
          <p:cNvPr id="25" name="グループ化 5"/>
          <p:cNvGrpSpPr/>
          <p:nvPr/>
        </p:nvGrpSpPr>
        <p:grpSpPr>
          <a:xfrm>
            <a:off x="415925" y="2403953"/>
            <a:ext cx="9021866" cy="307777"/>
            <a:chOff x="1136650" y="2761183"/>
            <a:chExt cx="7632700" cy="307777"/>
          </a:xfrm>
        </p:grpSpPr>
        <p:sp>
          <p:nvSpPr>
            <p:cNvPr id="26" name="テキスト ボックス 25"/>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全体工程と機器・システムの適用範囲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7" name="直線コネクタ 26"/>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2" name="四角形吹き出し 9">
            <a:extLst>
              <a:ext uri="{FF2B5EF4-FFF2-40B4-BE49-F238E27FC236}">
                <a16:creationId xmlns:a16="http://schemas.microsoft.com/office/drawing/2014/main" id="{1B3C25F9-3802-49FA-9D36-5F1EB3FA5AC6}"/>
              </a:ext>
            </a:extLst>
          </p:cNvPr>
          <p:cNvSpPr/>
          <p:nvPr/>
        </p:nvSpPr>
        <p:spPr bwMode="auto">
          <a:xfrm>
            <a:off x="4622118" y="2018186"/>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3" name="グループ化 12">
            <a:extLst>
              <a:ext uri="{FF2B5EF4-FFF2-40B4-BE49-F238E27FC236}">
                <a16:creationId xmlns:a16="http://schemas.microsoft.com/office/drawing/2014/main" id="{CE44E4BF-6713-4DBF-9EC5-D18CAA7F8979}"/>
              </a:ext>
            </a:extLst>
          </p:cNvPr>
          <p:cNvGrpSpPr/>
          <p:nvPr/>
        </p:nvGrpSpPr>
        <p:grpSpPr>
          <a:xfrm>
            <a:off x="426727" y="3312743"/>
            <a:ext cx="1650843" cy="2760658"/>
            <a:chOff x="426727" y="3141663"/>
            <a:chExt cx="1650843" cy="2931738"/>
          </a:xfrm>
          <a:solidFill>
            <a:schemeClr val="accent5"/>
          </a:solidFill>
        </p:grpSpPr>
        <p:sp>
          <p:nvSpPr>
            <p:cNvPr id="14" name="フローチャート: 他ページ結合子 13">
              <a:extLst>
                <a:ext uri="{FF2B5EF4-FFF2-40B4-BE49-F238E27FC236}">
                  <a16:creationId xmlns:a16="http://schemas.microsoft.com/office/drawing/2014/main" id="{B934A73B-E40C-4257-A213-5FFCA85B6C24}"/>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フロー①「○○」</a:t>
              </a:r>
            </a:p>
          </p:txBody>
        </p:sp>
        <p:sp>
          <p:nvSpPr>
            <p:cNvPr id="15" name="フローチャート: 他ページ結合子 14">
              <a:extLst>
                <a:ext uri="{FF2B5EF4-FFF2-40B4-BE49-F238E27FC236}">
                  <a16:creationId xmlns:a16="http://schemas.microsoft.com/office/drawing/2014/main" id="{3025C620-F2A8-4724-8737-306E8A0614E0}"/>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a:t>
              </a:r>
              <a:r>
                <a:rPr lang="ja-JP" altLang="en-US" sz="1400" dirty="0">
                  <a:solidFill>
                    <a:schemeClr val="accent2"/>
                  </a:solidFill>
                  <a:latin typeface="Meiryo UI" panose="020B0604030504040204" pitchFamily="50" charset="-128"/>
                  <a:ea typeface="Meiryo UI" panose="020B0604030504040204" pitchFamily="50" charset="-128"/>
                </a:rPr>
                <a:t>②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6" name="フローチャート: 他ページ結合子 15">
              <a:extLst>
                <a:ext uri="{FF2B5EF4-FFF2-40B4-BE49-F238E27FC236}">
                  <a16:creationId xmlns:a16="http://schemas.microsoft.com/office/drawing/2014/main" id="{B02768DA-E0B5-4013-9B61-D2A757E457B1}"/>
                </a:ext>
              </a:extLst>
            </p:cNvPr>
            <p:cNvSpPr/>
            <p:nvPr/>
          </p:nvSpPr>
          <p:spPr bwMode="auto">
            <a:xfrm>
              <a:off x="426727" y="4671919"/>
              <a:ext cx="1650843" cy="647700"/>
            </a:xfrm>
            <a:prstGeom prst="flowChartOffpageConnector">
              <a:avLst/>
            </a:prstGeom>
            <a:solidFill>
              <a:schemeClr val="accent2"/>
            </a:solidFill>
            <a:ln w="12700" cap="flat" cmpd="sng" algn="ctr">
              <a:solidFill>
                <a:schemeClr val="tx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フロー</a:t>
              </a:r>
              <a:r>
                <a:rPr lang="ja-JP" altLang="en-US" sz="1400" dirty="0">
                  <a:solidFill>
                    <a:schemeClr val="bg1"/>
                  </a:solidFill>
                  <a:latin typeface="Meiryo UI" panose="020B0604030504040204" pitchFamily="50" charset="-128"/>
                  <a:ea typeface="Meiryo UI" panose="020B0604030504040204" pitchFamily="50" charset="-128"/>
                </a:rPr>
                <a:t>③「○○」</a:t>
              </a:r>
              <a:endParaRPr kumimoji="1" lang="en-US" altLang="ja-JP"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フローチャート: 他ページ結合子 16">
              <a:extLst>
                <a:ext uri="{FF2B5EF4-FFF2-40B4-BE49-F238E27FC236}">
                  <a16:creationId xmlns:a16="http://schemas.microsoft.com/office/drawing/2014/main" id="{874D4DAD-B134-4C94-8FC5-38A624502E29}"/>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フロー④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sp>
        <p:nvSpPr>
          <p:cNvPr id="18" name="正方形/長方形 17">
            <a:extLst>
              <a:ext uri="{FF2B5EF4-FFF2-40B4-BE49-F238E27FC236}">
                <a16:creationId xmlns:a16="http://schemas.microsoft.com/office/drawing/2014/main" id="{14A88D93-EA05-4FF2-8504-7F5AA52A91B5}"/>
              </a:ext>
            </a:extLst>
          </p:cNvPr>
          <p:cNvSpPr/>
          <p:nvPr/>
        </p:nvSpPr>
        <p:spPr bwMode="auto">
          <a:xfrm>
            <a:off x="2576513" y="3312743"/>
            <a:ext cx="6861278" cy="2816594"/>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フロー③は、全工程の中で○○という役割を担っている。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○○発電所の○○というデータを取得することにより、○○の機能実現を図る。</a:t>
            </a:r>
          </a:p>
        </p:txBody>
      </p:sp>
      <p:grpSp>
        <p:nvGrpSpPr>
          <p:cNvPr id="19" name="グループ化 5">
            <a:extLst>
              <a:ext uri="{FF2B5EF4-FFF2-40B4-BE49-F238E27FC236}">
                <a16:creationId xmlns:a16="http://schemas.microsoft.com/office/drawing/2014/main" id="{8A1C11C7-3039-4410-9674-2DB691537842}"/>
              </a:ext>
            </a:extLst>
          </p:cNvPr>
          <p:cNvGrpSpPr/>
          <p:nvPr/>
        </p:nvGrpSpPr>
        <p:grpSpPr>
          <a:xfrm>
            <a:off x="422109" y="2769713"/>
            <a:ext cx="1659433" cy="307777"/>
            <a:chOff x="1136650" y="2761183"/>
            <a:chExt cx="7632700" cy="307777"/>
          </a:xfrm>
        </p:grpSpPr>
        <p:sp>
          <p:nvSpPr>
            <p:cNvPr id="20" name="テキスト ボックス 19">
              <a:extLst>
                <a:ext uri="{FF2B5EF4-FFF2-40B4-BE49-F238E27FC236}">
                  <a16:creationId xmlns:a16="http://schemas.microsoft.com/office/drawing/2014/main" id="{5BDDD0A0-FD2D-43EB-A38B-F42F0B252EF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a:t>
              </a:r>
            </a:p>
          </p:txBody>
        </p:sp>
        <p:cxnSp>
          <p:nvCxnSpPr>
            <p:cNvPr id="21" name="直線コネクタ 20">
              <a:extLst>
                <a:ext uri="{FF2B5EF4-FFF2-40B4-BE49-F238E27FC236}">
                  <a16:creationId xmlns:a16="http://schemas.microsoft.com/office/drawing/2014/main" id="{4247F4CC-F65E-47B1-B219-29D55BF0821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2" name="グループ化 5">
            <a:extLst>
              <a:ext uri="{FF2B5EF4-FFF2-40B4-BE49-F238E27FC236}">
                <a16:creationId xmlns:a16="http://schemas.microsoft.com/office/drawing/2014/main" id="{21E3B105-0EB9-4E62-9F0D-390BD2ECF1A6}"/>
              </a:ext>
            </a:extLst>
          </p:cNvPr>
          <p:cNvGrpSpPr/>
          <p:nvPr/>
        </p:nvGrpSpPr>
        <p:grpSpPr>
          <a:xfrm>
            <a:off x="2576513" y="2764325"/>
            <a:ext cx="6861277" cy="307777"/>
            <a:chOff x="1136650" y="2761183"/>
            <a:chExt cx="7632700" cy="307777"/>
          </a:xfrm>
        </p:grpSpPr>
        <p:sp>
          <p:nvSpPr>
            <p:cNvPr id="23" name="テキスト ボックス 22">
              <a:extLst>
                <a:ext uri="{FF2B5EF4-FFF2-40B4-BE49-F238E27FC236}">
                  <a16:creationId xmlns:a16="http://schemas.microsoft.com/office/drawing/2014/main" id="{BB3677BF-6A2A-4A64-9C4F-727989641478}"/>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実証する機器・システムの適用範囲と役割</a:t>
              </a:r>
            </a:p>
          </p:txBody>
        </p:sp>
        <p:cxnSp>
          <p:nvCxnSpPr>
            <p:cNvPr id="24" name="直線コネクタ 23">
              <a:extLst>
                <a:ext uri="{FF2B5EF4-FFF2-40B4-BE49-F238E27FC236}">
                  <a16:creationId xmlns:a16="http://schemas.microsoft.com/office/drawing/2014/main" id="{AA77571A-35B2-49BC-B8D0-3035867C025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9" name="直線コネクタ 28">
            <a:extLst>
              <a:ext uri="{FF2B5EF4-FFF2-40B4-BE49-F238E27FC236}">
                <a16:creationId xmlns:a16="http://schemas.microsoft.com/office/drawing/2014/main" id="{132CFF17-E736-49BF-A0B8-5CB683AE588F}"/>
              </a:ext>
            </a:extLst>
          </p:cNvPr>
          <p:cNvCxnSpPr/>
          <p:nvPr/>
        </p:nvCxnSpPr>
        <p:spPr bwMode="auto">
          <a:xfrm flipV="1">
            <a:off x="2081542" y="3312744"/>
            <a:ext cx="494971" cy="1440957"/>
          </a:xfrm>
          <a:prstGeom prst="line">
            <a:avLst/>
          </a:prstGeom>
          <a:solidFill>
            <a:schemeClr val="accent1"/>
          </a:solidFill>
          <a:ln w="12700" cap="flat" cmpd="sng" algn="ctr">
            <a:solidFill>
              <a:schemeClr val="bg2"/>
            </a:solidFill>
            <a:prstDash val="dash"/>
            <a:round/>
            <a:headEnd type="none" w="med" len="med"/>
            <a:tailEnd type="none" w="med" len="med"/>
          </a:ln>
          <a:effectLst/>
        </p:spPr>
      </p:cxnSp>
      <p:cxnSp>
        <p:nvCxnSpPr>
          <p:cNvPr id="30" name="直線コネクタ 29">
            <a:extLst>
              <a:ext uri="{FF2B5EF4-FFF2-40B4-BE49-F238E27FC236}">
                <a16:creationId xmlns:a16="http://schemas.microsoft.com/office/drawing/2014/main" id="{C99EFE9F-E13D-49DD-9628-75521426CE55}"/>
              </a:ext>
            </a:extLst>
          </p:cNvPr>
          <p:cNvCxnSpPr/>
          <p:nvPr/>
        </p:nvCxnSpPr>
        <p:spPr bwMode="auto">
          <a:xfrm>
            <a:off x="2081542" y="5242560"/>
            <a:ext cx="494971" cy="886778"/>
          </a:xfrm>
          <a:prstGeom prst="line">
            <a:avLst/>
          </a:prstGeom>
          <a:solidFill>
            <a:schemeClr val="accent1"/>
          </a:solidFill>
          <a:ln w="12700" cap="flat" cmpd="sng" algn="ctr">
            <a:solidFill>
              <a:schemeClr val="bg2"/>
            </a:solidFill>
            <a:prstDash val="dash"/>
            <a:round/>
            <a:headEnd type="none" w="med" len="med"/>
            <a:tailEnd type="none" w="med" len="med"/>
          </a:ln>
          <a:effectLst/>
        </p:spPr>
      </p:cxnSp>
      <p:sp>
        <p:nvSpPr>
          <p:cNvPr id="11" name="四角形吹き出し 9">
            <a:extLst>
              <a:ext uri="{FF2B5EF4-FFF2-40B4-BE49-F238E27FC236}">
                <a16:creationId xmlns:a16="http://schemas.microsoft.com/office/drawing/2014/main" id="{9EC086A6-95FD-48FB-96D9-9EA27BC30C61}"/>
              </a:ext>
            </a:extLst>
          </p:cNvPr>
          <p:cNvSpPr/>
          <p:nvPr/>
        </p:nvSpPr>
        <p:spPr bwMode="auto">
          <a:xfrm>
            <a:off x="3781958" y="6195913"/>
            <a:ext cx="474756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左に示した保安業務の全体工程のうち機器・システムを適用する部分</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（例ではフロー③）の概要と実証する機器・システムの機能等を記載ください。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673329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08" name="think-cell スライド" r:id="rId5" imgW="554" imgH="551" progId="TCLayout.ActiveDocument.1">
                  <p:embed/>
                </p:oleObj>
              </mc:Choice>
              <mc:Fallback>
                <p:oleObj name="think-cell スライド" r:id="rId5" imgW="554" imgH="551" progId="TCLayout.ActiveDocument.1">
                  <p:embed/>
                  <p:pic>
                    <p:nvPicPr>
                      <p:cNvPr id="3" name="オブジェクト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１－２．期待される効果</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52715"/>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○○と○○のプロセスが集約することにより、○○％の省力化につながる。</a:t>
            </a:r>
          </a:p>
          <a:p>
            <a:pPr marL="211138" indent="-211138" eaLnBrk="1" hangingPunct="1">
              <a:buClr>
                <a:srgbClr val="5A5A5A"/>
              </a:buClr>
              <a:buSzPct val="100000"/>
              <a:buFont typeface="Wingdings"/>
              <a:buChar char="n"/>
            </a:pPr>
            <a:r>
              <a:rPr lang="ja-JP" altLang="en-US" dirty="0">
                <a:solidFill>
                  <a:schemeClr val="accent2"/>
                </a:solidFill>
              </a:rPr>
              <a:t>○○では、○○により遠隔で作業できるようになり、○○の効果を得られる。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0" name="四角形吹き出し 27">
            <a:extLst>
              <a:ext uri="{FF2B5EF4-FFF2-40B4-BE49-F238E27FC236}">
                <a16:creationId xmlns:a16="http://schemas.microsoft.com/office/drawing/2014/main" id="{E2947A72-6056-4340-ADB9-AC01C240C39C}"/>
              </a:ext>
            </a:extLst>
          </p:cNvPr>
          <p:cNvSpPr/>
          <p:nvPr/>
        </p:nvSpPr>
        <p:spPr bwMode="auto">
          <a:xfrm>
            <a:off x="420190" y="5996636"/>
            <a:ext cx="2820759" cy="721532"/>
          </a:xfrm>
          <a:prstGeom prst="wedgeRectCallout">
            <a:avLst>
              <a:gd name="adj1" fmla="val -19464"/>
              <a:gd name="adj2" fmla="val -65472"/>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適用範囲の業務フローについて、詳細なプロセスごとに変化を記載ください。（上図の例では前ページのフロー③をプロセス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sp>
        <p:nvSpPr>
          <p:cNvPr id="126" name="四角形吹き出し 27">
            <a:extLst>
              <a:ext uri="{FF2B5EF4-FFF2-40B4-BE49-F238E27FC236}">
                <a16:creationId xmlns:a16="http://schemas.microsoft.com/office/drawing/2014/main" id="{A67510C8-1983-403C-AA38-4D74A6EA8B04}"/>
              </a:ext>
            </a:extLst>
          </p:cNvPr>
          <p:cNvSpPr/>
          <p:nvPr/>
        </p:nvSpPr>
        <p:spPr bwMode="auto">
          <a:xfrm>
            <a:off x="3315338" y="6097205"/>
            <a:ext cx="1986635" cy="487308"/>
          </a:xfrm>
          <a:prstGeom prst="wedgeRectCallout">
            <a:avLst>
              <a:gd name="adj1" fmla="val -43439"/>
              <a:gd name="adj2" fmla="val -13043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63" name="グループ化 62">
            <a:extLst>
              <a:ext uri="{FF2B5EF4-FFF2-40B4-BE49-F238E27FC236}">
                <a16:creationId xmlns:a16="http://schemas.microsoft.com/office/drawing/2014/main" id="{7A6A8868-EA37-4F48-AC4E-A137D68500D9}"/>
              </a:ext>
            </a:extLst>
          </p:cNvPr>
          <p:cNvGrpSpPr/>
          <p:nvPr/>
        </p:nvGrpSpPr>
        <p:grpSpPr>
          <a:xfrm>
            <a:off x="6601097" y="2593401"/>
            <a:ext cx="2888978" cy="3291792"/>
            <a:chOff x="5904043" y="2403953"/>
            <a:chExt cx="3586033" cy="3291792"/>
          </a:xfrm>
        </p:grpSpPr>
        <p:grpSp>
          <p:nvGrpSpPr>
            <p:cNvPr id="64" name="グループ化 63">
              <a:extLst>
                <a:ext uri="{FF2B5EF4-FFF2-40B4-BE49-F238E27FC236}">
                  <a16:creationId xmlns:a16="http://schemas.microsoft.com/office/drawing/2014/main" id="{B8799DAA-B899-49CA-B881-49355B17AD35}"/>
                </a:ext>
              </a:extLst>
            </p:cNvPr>
            <p:cNvGrpSpPr/>
            <p:nvPr/>
          </p:nvGrpSpPr>
          <p:grpSpPr>
            <a:xfrm>
              <a:off x="5904411" y="2403953"/>
              <a:ext cx="3585665" cy="307777"/>
              <a:chOff x="1136650" y="2761183"/>
              <a:chExt cx="7632700" cy="307777"/>
            </a:xfrm>
          </p:grpSpPr>
          <p:sp>
            <p:nvSpPr>
              <p:cNvPr id="68" name="テキスト ボックス 67">
                <a:extLst>
                  <a:ext uri="{FF2B5EF4-FFF2-40B4-BE49-F238E27FC236}">
                    <a16:creationId xmlns:a16="http://schemas.microsoft.com/office/drawing/2014/main" id="{E94418A4-51DF-42AE-AD9F-F89CA14C878A}"/>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69" name="直線コネクタ 68">
                <a:extLst>
                  <a:ext uri="{FF2B5EF4-FFF2-40B4-BE49-F238E27FC236}">
                    <a16:creationId xmlns:a16="http://schemas.microsoft.com/office/drawing/2014/main" id="{DD4BC7E4-B164-485E-A0C8-15EF0E18B86F}"/>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5" name="正方形/長方形 64">
              <a:extLst>
                <a:ext uri="{FF2B5EF4-FFF2-40B4-BE49-F238E27FC236}">
                  <a16:creationId xmlns:a16="http://schemas.microsoft.com/office/drawing/2014/main" id="{3D17F5B4-3C13-484B-9CF8-83D8CD54FF65}"/>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判断制度〇％改善</a:t>
              </a:r>
            </a:p>
          </p:txBody>
        </p:sp>
        <p:sp>
          <p:nvSpPr>
            <p:cNvPr id="66" name="正方形/長方形 65">
              <a:extLst>
                <a:ext uri="{FF2B5EF4-FFF2-40B4-BE49-F238E27FC236}">
                  <a16:creationId xmlns:a16="http://schemas.microsoft.com/office/drawing/2014/main" id="{35D90A25-0D5E-4F51-8CC3-F0804949C1DB}"/>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遠隔での監視の実現により、〇〇が不要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作業回数が月〇回から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7" name="正方形/長方形 66">
              <a:extLst>
                <a:ext uri="{FF2B5EF4-FFF2-40B4-BE49-F238E27FC236}">
                  <a16:creationId xmlns:a16="http://schemas.microsoft.com/office/drawing/2014/main" id="{9ECCD117-9DC1-4413-A831-5199E0C941F1}"/>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70" name="グループ化 69">
            <a:extLst>
              <a:ext uri="{FF2B5EF4-FFF2-40B4-BE49-F238E27FC236}">
                <a16:creationId xmlns:a16="http://schemas.microsoft.com/office/drawing/2014/main" id="{9F5C5425-3913-4705-8824-8991BD29939E}"/>
              </a:ext>
            </a:extLst>
          </p:cNvPr>
          <p:cNvGrpSpPr/>
          <p:nvPr/>
        </p:nvGrpSpPr>
        <p:grpSpPr>
          <a:xfrm>
            <a:off x="3560530" y="2593401"/>
            <a:ext cx="2910003" cy="3291793"/>
            <a:chOff x="3560530" y="2416653"/>
            <a:chExt cx="2910003" cy="3291793"/>
          </a:xfrm>
        </p:grpSpPr>
        <p:grpSp>
          <p:nvGrpSpPr>
            <p:cNvPr id="71" name="グループ化 70">
              <a:extLst>
                <a:ext uri="{FF2B5EF4-FFF2-40B4-BE49-F238E27FC236}">
                  <a16:creationId xmlns:a16="http://schemas.microsoft.com/office/drawing/2014/main" id="{3D5E79B2-F01E-449C-9892-0028F0C33CB3}"/>
                </a:ext>
              </a:extLst>
            </p:cNvPr>
            <p:cNvGrpSpPr/>
            <p:nvPr/>
          </p:nvGrpSpPr>
          <p:grpSpPr>
            <a:xfrm>
              <a:off x="3560530" y="2416653"/>
              <a:ext cx="2909939" cy="307777"/>
              <a:chOff x="1136650" y="2761183"/>
              <a:chExt cx="7632700" cy="307777"/>
            </a:xfrm>
          </p:grpSpPr>
          <p:sp>
            <p:nvSpPr>
              <p:cNvPr id="80" name="テキスト ボックス 79">
                <a:extLst>
                  <a:ext uri="{FF2B5EF4-FFF2-40B4-BE49-F238E27FC236}">
                    <a16:creationId xmlns:a16="http://schemas.microsoft.com/office/drawing/2014/main" id="{FFF07310-2BE8-4836-B34C-2247D06F6453}"/>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81" name="直線コネクタ 80">
                <a:extLst>
                  <a:ext uri="{FF2B5EF4-FFF2-40B4-BE49-F238E27FC236}">
                    <a16:creationId xmlns:a16="http://schemas.microsoft.com/office/drawing/2014/main" id="{1A3661EB-0501-49A5-A8BD-DB083074654F}"/>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テキスト ボックス 81">
                <a:extLst>
                  <a:ext uri="{FF2B5EF4-FFF2-40B4-BE49-F238E27FC236}">
                    <a16:creationId xmlns:a16="http://schemas.microsoft.com/office/drawing/2014/main" id="{28940EFA-DF49-4544-B48F-A678476F2B50}"/>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83" name="直線コネクタ 82">
                <a:extLst>
                  <a:ext uri="{FF2B5EF4-FFF2-40B4-BE49-F238E27FC236}">
                    <a16:creationId xmlns:a16="http://schemas.microsoft.com/office/drawing/2014/main" id="{6233E228-A0F8-4B7E-AA36-456DD446CF04}"/>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2" name="グループ化 71">
              <a:extLst>
                <a:ext uri="{FF2B5EF4-FFF2-40B4-BE49-F238E27FC236}">
                  <a16:creationId xmlns:a16="http://schemas.microsoft.com/office/drawing/2014/main" id="{39922330-C5C4-4922-9688-CF26572DAC48}"/>
                </a:ext>
              </a:extLst>
            </p:cNvPr>
            <p:cNvGrpSpPr/>
            <p:nvPr/>
          </p:nvGrpSpPr>
          <p:grpSpPr>
            <a:xfrm>
              <a:off x="3560530" y="2947787"/>
              <a:ext cx="1036516" cy="2760658"/>
              <a:chOff x="426727" y="3141663"/>
              <a:chExt cx="1650843" cy="2931738"/>
            </a:xfrm>
            <a:solidFill>
              <a:schemeClr val="accent5"/>
            </a:solidFill>
          </p:grpSpPr>
          <p:sp>
            <p:nvSpPr>
              <p:cNvPr id="77" name="フローチャート: 他ページ結合子 76">
                <a:extLst>
                  <a:ext uri="{FF2B5EF4-FFF2-40B4-BE49-F238E27FC236}">
                    <a16:creationId xmlns:a16="http://schemas.microsoft.com/office/drawing/2014/main" id="{0606EB03-681C-4680-AFA4-03C5FE49B238}"/>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78" name="フローチャート: 他ページ結合子 77">
                <a:extLst>
                  <a:ext uri="{FF2B5EF4-FFF2-40B4-BE49-F238E27FC236}">
                    <a16:creationId xmlns:a16="http://schemas.microsoft.com/office/drawing/2014/main" id="{C2525168-D74E-4680-A353-AAD8D8010A44}"/>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79" name="フローチャート: 他ページ結合子 78">
                <a:extLst>
                  <a:ext uri="{FF2B5EF4-FFF2-40B4-BE49-F238E27FC236}">
                    <a16:creationId xmlns:a16="http://schemas.microsoft.com/office/drawing/2014/main" id="{FD86D718-1A5C-48C2-90F5-605C4A7E7C1B}"/>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73" name="グループ化 72">
              <a:extLst>
                <a:ext uri="{FF2B5EF4-FFF2-40B4-BE49-F238E27FC236}">
                  <a16:creationId xmlns:a16="http://schemas.microsoft.com/office/drawing/2014/main" id="{A77E0B5B-0342-4991-AE60-386DB62B6CD7}"/>
                </a:ext>
              </a:extLst>
            </p:cNvPr>
            <p:cNvGrpSpPr/>
            <p:nvPr/>
          </p:nvGrpSpPr>
          <p:grpSpPr>
            <a:xfrm>
              <a:off x="4728673" y="2947788"/>
              <a:ext cx="1741860" cy="2760658"/>
              <a:chOff x="4728673" y="2953448"/>
              <a:chExt cx="1741860" cy="2754997"/>
            </a:xfrm>
          </p:grpSpPr>
          <p:sp>
            <p:nvSpPr>
              <p:cNvPr id="74" name="正方形/長方形 73">
                <a:extLst>
                  <a:ext uri="{FF2B5EF4-FFF2-40B4-BE49-F238E27FC236}">
                    <a16:creationId xmlns:a16="http://schemas.microsoft.com/office/drawing/2014/main" id="{4D7B0407-51FA-482F-BD62-E8DF0ECC7E7C}"/>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75" name="正方形/長方形 74">
                <a:extLst>
                  <a:ext uri="{FF2B5EF4-FFF2-40B4-BE49-F238E27FC236}">
                    <a16:creationId xmlns:a16="http://schemas.microsoft.com/office/drawing/2014/main" id="{7B6DB6E8-47DF-44FC-ADD8-8EA42BE0F943}"/>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76" name="正方形/長方形 75">
                <a:extLst>
                  <a:ext uri="{FF2B5EF4-FFF2-40B4-BE49-F238E27FC236}">
                    <a16:creationId xmlns:a16="http://schemas.microsoft.com/office/drawing/2014/main" id="{AC76D2D2-11E9-4AD1-AACB-BE6547DE0303}"/>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84" name="グループ化 83">
            <a:extLst>
              <a:ext uri="{FF2B5EF4-FFF2-40B4-BE49-F238E27FC236}">
                <a16:creationId xmlns:a16="http://schemas.microsoft.com/office/drawing/2014/main" id="{71C9E2CD-FCDB-46ED-AC16-1C94B250569A}"/>
              </a:ext>
            </a:extLst>
          </p:cNvPr>
          <p:cNvGrpSpPr/>
          <p:nvPr/>
        </p:nvGrpSpPr>
        <p:grpSpPr>
          <a:xfrm>
            <a:off x="415925" y="2593401"/>
            <a:ext cx="2916130" cy="3291793"/>
            <a:chOff x="415925" y="2416653"/>
            <a:chExt cx="2916130" cy="3291793"/>
          </a:xfrm>
        </p:grpSpPr>
        <p:grpSp>
          <p:nvGrpSpPr>
            <p:cNvPr id="85" name="グループ化 84">
              <a:extLst>
                <a:ext uri="{FF2B5EF4-FFF2-40B4-BE49-F238E27FC236}">
                  <a16:creationId xmlns:a16="http://schemas.microsoft.com/office/drawing/2014/main" id="{2FEF23F9-CDDE-48D7-B517-A818C628CD07}"/>
                </a:ext>
              </a:extLst>
            </p:cNvPr>
            <p:cNvGrpSpPr/>
            <p:nvPr/>
          </p:nvGrpSpPr>
          <p:grpSpPr>
            <a:xfrm>
              <a:off x="415925" y="2416653"/>
              <a:ext cx="2899413" cy="307777"/>
              <a:chOff x="1125409" y="2761183"/>
              <a:chExt cx="7643941" cy="307777"/>
            </a:xfrm>
          </p:grpSpPr>
          <p:sp>
            <p:nvSpPr>
              <p:cNvPr id="137" name="テキスト ボックス 136">
                <a:extLst>
                  <a:ext uri="{FF2B5EF4-FFF2-40B4-BE49-F238E27FC236}">
                    <a16:creationId xmlns:a16="http://schemas.microsoft.com/office/drawing/2014/main" id="{A568691E-DF78-4438-AB9D-2DC9C6C53DE5}"/>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38" name="直線コネクタ 137">
                <a:extLst>
                  <a:ext uri="{FF2B5EF4-FFF2-40B4-BE49-F238E27FC236}">
                    <a16:creationId xmlns:a16="http://schemas.microsoft.com/office/drawing/2014/main" id="{AC35FB65-40D0-456E-B05B-105F4EFB1981}"/>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39" name="テキスト ボックス 138">
                <a:extLst>
                  <a:ext uri="{FF2B5EF4-FFF2-40B4-BE49-F238E27FC236}">
                    <a16:creationId xmlns:a16="http://schemas.microsoft.com/office/drawing/2014/main" id="{F9005D02-DFE4-4476-8FD9-941E5DFDEAA3}"/>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0" name="直線コネクタ 139">
                <a:extLst>
                  <a:ext uri="{FF2B5EF4-FFF2-40B4-BE49-F238E27FC236}">
                    <a16:creationId xmlns:a16="http://schemas.microsoft.com/office/drawing/2014/main" id="{635B33AC-B917-4962-A536-92D9EF1AC1AC}"/>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a:extLst>
                <a:ext uri="{FF2B5EF4-FFF2-40B4-BE49-F238E27FC236}">
                  <a16:creationId xmlns:a16="http://schemas.microsoft.com/office/drawing/2014/main" id="{71E058D2-2F64-40A9-BE4B-FF51A7E0135E}"/>
                </a:ext>
              </a:extLst>
            </p:cNvPr>
            <p:cNvGrpSpPr/>
            <p:nvPr/>
          </p:nvGrpSpPr>
          <p:grpSpPr>
            <a:xfrm>
              <a:off x="420190" y="2947787"/>
              <a:ext cx="1036516" cy="2760658"/>
              <a:chOff x="426727" y="3141663"/>
              <a:chExt cx="1650843" cy="2931738"/>
            </a:xfrm>
            <a:solidFill>
              <a:schemeClr val="accent5"/>
            </a:solidFill>
          </p:grpSpPr>
          <p:sp>
            <p:nvSpPr>
              <p:cNvPr id="133" name="フローチャート: 他ページ結合子 132">
                <a:extLst>
                  <a:ext uri="{FF2B5EF4-FFF2-40B4-BE49-F238E27FC236}">
                    <a16:creationId xmlns:a16="http://schemas.microsoft.com/office/drawing/2014/main" id="{1918B553-3203-4CFD-8DFB-1E73851847C9}"/>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34" name="フローチャート: 他ページ結合子 133">
                <a:extLst>
                  <a:ext uri="{FF2B5EF4-FFF2-40B4-BE49-F238E27FC236}">
                    <a16:creationId xmlns:a16="http://schemas.microsoft.com/office/drawing/2014/main" id="{51B8D45E-CADB-40D0-9654-80B5F6715B5D}"/>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35" name="フローチャート: 他ページ結合子 134">
                <a:extLst>
                  <a:ext uri="{FF2B5EF4-FFF2-40B4-BE49-F238E27FC236}">
                    <a16:creationId xmlns:a16="http://schemas.microsoft.com/office/drawing/2014/main" id="{7D482A1C-9500-4DA7-A7C8-F2965E2C7645}"/>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36" name="フローチャート: 他ページ結合子 135">
                <a:extLst>
                  <a:ext uri="{FF2B5EF4-FFF2-40B4-BE49-F238E27FC236}">
                    <a16:creationId xmlns:a16="http://schemas.microsoft.com/office/drawing/2014/main" id="{57BCE30E-DA09-4EC1-A3E1-D38F70E17D55}"/>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87" name="グループ化 86">
              <a:extLst>
                <a:ext uri="{FF2B5EF4-FFF2-40B4-BE49-F238E27FC236}">
                  <a16:creationId xmlns:a16="http://schemas.microsoft.com/office/drawing/2014/main" id="{FF855A1B-210E-4AC5-A6D2-B86C75C97832}"/>
                </a:ext>
              </a:extLst>
            </p:cNvPr>
            <p:cNvGrpSpPr/>
            <p:nvPr/>
          </p:nvGrpSpPr>
          <p:grpSpPr>
            <a:xfrm>
              <a:off x="1590195" y="2947788"/>
              <a:ext cx="1741860" cy="2760658"/>
              <a:chOff x="1590195" y="2953448"/>
              <a:chExt cx="1741860" cy="2754997"/>
            </a:xfrm>
          </p:grpSpPr>
          <p:sp>
            <p:nvSpPr>
              <p:cNvPr id="129" name="正方形/長方形 128">
                <a:extLst>
                  <a:ext uri="{FF2B5EF4-FFF2-40B4-BE49-F238E27FC236}">
                    <a16:creationId xmlns:a16="http://schemas.microsoft.com/office/drawing/2014/main" id="{72CDF0C1-26CB-455A-83F5-37A6AD243B5E}"/>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30" name="正方形/長方形 129">
                <a:extLst>
                  <a:ext uri="{FF2B5EF4-FFF2-40B4-BE49-F238E27FC236}">
                    <a16:creationId xmlns:a16="http://schemas.microsoft.com/office/drawing/2014/main" id="{7CB01B24-48BC-49B2-9E7C-785D31A7442D}"/>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31" name="正方形/長方形 130">
                <a:extLst>
                  <a:ext uri="{FF2B5EF4-FFF2-40B4-BE49-F238E27FC236}">
                    <a16:creationId xmlns:a16="http://schemas.microsoft.com/office/drawing/2014/main" id="{1A57CBE7-582F-4DC2-9D53-A7F2D610F4C6}"/>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32" name="正方形/長方形 131">
                <a:extLst>
                  <a:ext uri="{FF2B5EF4-FFF2-40B4-BE49-F238E27FC236}">
                    <a16:creationId xmlns:a16="http://schemas.microsoft.com/office/drawing/2014/main" id="{F3B4F8F5-7D75-4F6F-8423-C881F0E08F7E}"/>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41" name="グループ化 140">
            <a:extLst>
              <a:ext uri="{FF2B5EF4-FFF2-40B4-BE49-F238E27FC236}">
                <a16:creationId xmlns:a16="http://schemas.microsoft.com/office/drawing/2014/main" id="{04B2AE42-51C1-4362-9AC9-3F3100F5AE95}"/>
              </a:ext>
            </a:extLst>
          </p:cNvPr>
          <p:cNvGrpSpPr/>
          <p:nvPr/>
        </p:nvGrpSpPr>
        <p:grpSpPr>
          <a:xfrm>
            <a:off x="420189" y="2200757"/>
            <a:ext cx="2895149" cy="307777"/>
            <a:chOff x="1136650" y="2761183"/>
            <a:chExt cx="7632700" cy="307777"/>
          </a:xfrm>
        </p:grpSpPr>
        <p:sp>
          <p:nvSpPr>
            <p:cNvPr id="142" name="テキスト ボックス 141">
              <a:extLst>
                <a:ext uri="{FF2B5EF4-FFF2-40B4-BE49-F238E27FC236}">
                  <a16:creationId xmlns:a16="http://schemas.microsoft.com/office/drawing/2014/main" id="{EDC1C458-7619-4417-A2B5-586DD05C8AD8}"/>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3" name="直線コネクタ 142">
              <a:extLst>
                <a:ext uri="{FF2B5EF4-FFF2-40B4-BE49-F238E27FC236}">
                  <a16:creationId xmlns:a16="http://schemas.microsoft.com/office/drawing/2014/main" id="{D870E179-038B-48D4-8178-69BFFEB322B7}"/>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4" name="グループ化 143">
            <a:extLst>
              <a:ext uri="{FF2B5EF4-FFF2-40B4-BE49-F238E27FC236}">
                <a16:creationId xmlns:a16="http://schemas.microsoft.com/office/drawing/2014/main" id="{1C4F4295-B733-4705-9D82-024182B911D7}"/>
              </a:ext>
            </a:extLst>
          </p:cNvPr>
          <p:cNvGrpSpPr/>
          <p:nvPr/>
        </p:nvGrpSpPr>
        <p:grpSpPr>
          <a:xfrm>
            <a:off x="3560530" y="2200757"/>
            <a:ext cx="5929545" cy="307777"/>
            <a:chOff x="1136650" y="2761183"/>
            <a:chExt cx="7632700" cy="307777"/>
          </a:xfrm>
        </p:grpSpPr>
        <p:sp>
          <p:nvSpPr>
            <p:cNvPr id="145" name="テキスト ボックス 144">
              <a:extLst>
                <a:ext uri="{FF2B5EF4-FFF2-40B4-BE49-F238E27FC236}">
                  <a16:creationId xmlns:a16="http://schemas.microsoft.com/office/drawing/2014/main" id="{66FDC1EB-DE1F-4DC8-AF18-16911CA42795}"/>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46" name="直線コネクタ 145">
              <a:extLst>
                <a:ext uri="{FF2B5EF4-FFF2-40B4-BE49-F238E27FC236}">
                  <a16:creationId xmlns:a16="http://schemas.microsoft.com/office/drawing/2014/main" id="{CAE7F432-7B23-4368-B0DF-389A1B887DA8}"/>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47" name="直線矢印コネクタ 146">
            <a:extLst>
              <a:ext uri="{FF2B5EF4-FFF2-40B4-BE49-F238E27FC236}">
                <a16:creationId xmlns:a16="http://schemas.microsoft.com/office/drawing/2014/main" id="{FA093D94-B8CD-4BD7-B178-B6730247CBD4}"/>
              </a:ext>
            </a:extLst>
          </p:cNvPr>
          <p:cNvCxnSpPr>
            <a:cxnSpLocks/>
            <a:stCxn id="129" idx="3"/>
            <a:endCxn id="77"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48" name="直線矢印コネクタ 147">
            <a:extLst>
              <a:ext uri="{FF2B5EF4-FFF2-40B4-BE49-F238E27FC236}">
                <a16:creationId xmlns:a16="http://schemas.microsoft.com/office/drawing/2014/main" id="{6DF58A52-A69F-4299-9AB1-B4C44EE6751A}"/>
              </a:ext>
            </a:extLst>
          </p:cNvPr>
          <p:cNvCxnSpPr>
            <a:cxnSpLocks/>
            <a:stCxn id="130" idx="3"/>
            <a:endCxn id="78"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49" name="直線矢印コネクタ 148">
            <a:extLst>
              <a:ext uri="{FF2B5EF4-FFF2-40B4-BE49-F238E27FC236}">
                <a16:creationId xmlns:a16="http://schemas.microsoft.com/office/drawing/2014/main" id="{FF22DFAE-5704-4B53-943A-8C24274D31D3}"/>
              </a:ext>
            </a:extLst>
          </p:cNvPr>
          <p:cNvCxnSpPr>
            <a:cxnSpLocks/>
            <a:stCxn id="131" idx="3"/>
            <a:endCxn id="78"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150" name="直線矢印コネクタ 149">
            <a:extLst>
              <a:ext uri="{FF2B5EF4-FFF2-40B4-BE49-F238E27FC236}">
                <a16:creationId xmlns:a16="http://schemas.microsoft.com/office/drawing/2014/main" id="{7516576B-9A52-488C-AABE-A1B8B846B2FC}"/>
              </a:ext>
            </a:extLst>
          </p:cNvPr>
          <p:cNvCxnSpPr>
            <a:cxnSpLocks/>
            <a:stCxn id="132" idx="3"/>
            <a:endCxn id="79"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sp>
        <p:nvSpPr>
          <p:cNvPr id="60" name="四角形吹き出し 27">
            <a:extLst>
              <a:ext uri="{FF2B5EF4-FFF2-40B4-BE49-F238E27FC236}">
                <a16:creationId xmlns:a16="http://schemas.microsoft.com/office/drawing/2014/main" id="{DF4D7085-444E-440E-AEAE-F012A8E91AAF}"/>
              </a:ext>
            </a:extLst>
          </p:cNvPr>
          <p:cNvSpPr/>
          <p:nvPr/>
        </p:nvSpPr>
        <p:spPr bwMode="auto">
          <a:xfrm>
            <a:off x="6445711" y="1271819"/>
            <a:ext cx="2729223" cy="1154817"/>
          </a:xfrm>
          <a:prstGeom prst="wedgeRectCallout">
            <a:avLst>
              <a:gd name="adj1" fmla="val 20307"/>
              <a:gd name="adj2" fmla="val 6372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32" name="think-cell スライド" r:id="rId6" imgW="554" imgH="551" progId="TCLayout.ActiveDocument.1">
                  <p:embed/>
                </p:oleObj>
              </mc:Choice>
              <mc:Fallback>
                <p:oleObj name="think-cell スライド" r:id="rId6" imgW="554" imgH="551" progId="TCLayout.ActiveDocument.1">
                  <p:embed/>
                  <p:pic>
                    <p:nvPicPr>
                      <p:cNvPr id="2" name="オブジェクト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１－２．期待される効果（規制の見直しに関する検討方針）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35079687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6"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１－３．ユーザーニーズ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 name="Rectangle 3"/>
          <p:cNvSpPr txBox="1">
            <a:spLocks noChangeArrowheads="1"/>
          </p:cNvSpPr>
          <p:nvPr/>
        </p:nvSpPr>
        <p:spPr bwMode="auto">
          <a:xfrm>
            <a:off x="419100" y="1285875"/>
            <a:ext cx="9271000"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0"/>
              </a:spcBef>
              <a:spcAft>
                <a:spcPts val="600"/>
              </a:spcAft>
              <a:buClr>
                <a:srgbClr val="5A5A5A"/>
              </a:buClr>
              <a:buSzPct val="100000"/>
              <a:buFont typeface="Wingdings"/>
              <a:buChar char="n"/>
            </a:pPr>
            <a:r>
              <a:rPr lang="ja-JP" altLang="en-US" kern="0" dirty="0">
                <a:solidFill>
                  <a:schemeClr val="accent2"/>
                </a:solidFill>
              </a:rPr>
              <a:t>○○業界では、○○に関する事故は年間○件ほど起きており、機器・システムによる○○が急務課題となっている。</a:t>
            </a:r>
            <a:endParaRPr lang="en-US" altLang="ja-JP" kern="0" dirty="0">
              <a:solidFill>
                <a:schemeClr val="accent2"/>
              </a:solidFill>
            </a:endParaRPr>
          </a:p>
        </p:txBody>
      </p:sp>
      <p:grpSp>
        <p:nvGrpSpPr>
          <p:cNvPr id="8" name="グループ化 7"/>
          <p:cNvGrpSpPr/>
          <p:nvPr/>
        </p:nvGrpSpPr>
        <p:grpSpPr>
          <a:xfrm>
            <a:off x="419101" y="2536270"/>
            <a:ext cx="4435856"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○○ユーザー・業界の課題・ニーズ</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1" name="正方形/長方形 10"/>
          <p:cNvSpPr/>
          <p:nvPr/>
        </p:nvSpPr>
        <p:spPr bwMode="auto">
          <a:xfrm>
            <a:off x="419100" y="327398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長期発電停止などの安全リスクに対処するためには、</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24</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時間常に保安員が常駐する必要があり、人的リソースが足りない。</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2" name="グループ化 11"/>
          <p:cNvGrpSpPr/>
          <p:nvPr/>
        </p:nvGrpSpPr>
        <p:grpSpPr>
          <a:xfrm>
            <a:off x="5054219" y="2536270"/>
            <a:ext cx="4435856" cy="307777"/>
            <a:chOff x="1136650" y="2761183"/>
            <a:chExt cx="7632700" cy="307777"/>
          </a:xfrm>
        </p:grpSpPr>
        <p:sp>
          <p:nvSpPr>
            <p:cNvPr id="13" name="テキスト ボックス 12"/>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○○（グラフなど）</a:t>
              </a:r>
            </a:p>
          </p:txBody>
        </p:sp>
        <p:cxnSp>
          <p:nvCxnSpPr>
            <p:cNvPr id="14" name="直線コネクタ 1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0" name="正方形/長方形 19"/>
          <p:cNvSpPr/>
          <p:nvPr/>
        </p:nvSpPr>
        <p:spPr bwMode="auto">
          <a:xfrm>
            <a:off x="419101" y="483401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「発電所の遠隔点検システムは、保安人材の最適配置を促進できるという点で我が社も参考にしたい。」（○○社ヒアリング結果）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1" name="正方形/長方形 20"/>
          <p:cNvSpPr/>
          <p:nvPr/>
        </p:nvSpPr>
        <p:spPr bwMode="auto">
          <a:xfrm>
            <a:off x="419100" y="405399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設備の保守点検について、現場の作業員の感覚で実施されており体系化されていない。</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4" name="正方形/長方形 23"/>
          <p:cNvSpPr/>
          <p:nvPr/>
        </p:nvSpPr>
        <p:spPr bwMode="auto">
          <a:xfrm>
            <a:off x="5054218" y="3273980"/>
            <a:ext cx="4413632" cy="2207734"/>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 name="四角形吹き出し 27">
            <a:extLst>
              <a:ext uri="{FF2B5EF4-FFF2-40B4-BE49-F238E27FC236}">
                <a16:creationId xmlns:a16="http://schemas.microsoft.com/office/drawing/2014/main" id="{DEC19BD7-1ABE-40CE-ABCB-9D4F8E54893A}"/>
              </a:ext>
            </a:extLst>
          </p:cNvPr>
          <p:cNvSpPr/>
          <p:nvPr/>
        </p:nvSpPr>
        <p:spPr bwMode="auto">
          <a:xfrm>
            <a:off x="7940488" y="1953496"/>
            <a:ext cx="1549587" cy="1193483"/>
          </a:xfrm>
          <a:prstGeom prst="wedgeRectCallout">
            <a:avLst>
              <a:gd name="adj1" fmla="val -38511"/>
              <a:gd name="adj2" fmla="val 7286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ユーザーニーズの大きさを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定量的に示せるデータ等を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3" name="四角形吹き出し 9">
            <a:extLst>
              <a:ext uri="{FF2B5EF4-FFF2-40B4-BE49-F238E27FC236}">
                <a16:creationId xmlns:a16="http://schemas.microsoft.com/office/drawing/2014/main" id="{ECC02CB3-CC55-4C26-B25C-AAA104087CA8}"/>
              </a:ext>
            </a:extLst>
          </p:cNvPr>
          <p:cNvSpPr/>
          <p:nvPr/>
        </p:nvSpPr>
        <p:spPr bwMode="auto">
          <a:xfrm>
            <a:off x="4006316" y="1809170"/>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2" name="四角形吹き出し 9">
            <a:extLst>
              <a:ext uri="{FF2B5EF4-FFF2-40B4-BE49-F238E27FC236}">
                <a16:creationId xmlns:a16="http://schemas.microsoft.com/office/drawing/2014/main" id="{191BFD90-E217-48DE-B9D8-0F4A3DCBAA6A}"/>
              </a:ext>
            </a:extLst>
          </p:cNvPr>
          <p:cNvSpPr/>
          <p:nvPr/>
        </p:nvSpPr>
        <p:spPr bwMode="auto">
          <a:xfrm>
            <a:off x="419101" y="1571585"/>
            <a:ext cx="2707276" cy="909299"/>
          </a:xfrm>
          <a:prstGeom prst="wedgeRectCallout">
            <a:avLst>
              <a:gd name="adj1" fmla="val -27064"/>
              <a:gd name="adj2" fmla="val 65736"/>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類型</a:t>
            </a:r>
            <a:r>
              <a:rPr lang="en-US" altLang="ja-JP" dirty="0">
                <a:solidFill>
                  <a:srgbClr val="FF0000"/>
                </a:solidFill>
                <a:latin typeface="Meiryo UI" panose="020B0604030504040204" pitchFamily="50" charset="-128"/>
                <a:ea typeface="Meiryo UI" panose="020B0604030504040204" pitchFamily="50" charset="-128"/>
              </a:rPr>
              <a:t>C-2</a:t>
            </a:r>
            <a:r>
              <a:rPr lang="ja-JP" altLang="en-US" dirty="0">
                <a:solidFill>
                  <a:srgbClr val="FF0000"/>
                </a:solidFill>
                <a:latin typeface="Meiryo UI" panose="020B0604030504040204" pitchFamily="50" charset="-128"/>
                <a:ea typeface="Meiryo UI" panose="020B0604030504040204" pitchFamily="50" charset="-128"/>
              </a:rPr>
              <a:t>の事業者は下記の観点が審査項目に含まれますので留意ください。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spcBef>
                <a:spcPts val="0"/>
              </a:spcBef>
            </a:pPr>
            <a:r>
              <a:rPr lang="ja-JP" altLang="en-US" kern="100" dirty="0">
                <a:solidFill>
                  <a:srgbClr val="FF0000"/>
                </a:solidFill>
                <a:latin typeface="Meiryo UI" panose="020B0604030504040204" pitchFamily="50" charset="-128"/>
                <a:ea typeface="Meiryo UI" panose="020B0604030504040204" pitchFamily="50" charset="-128"/>
                <a:cs typeface="Arial" panose="020B0604020202020204" pitchFamily="34" charset="0"/>
              </a:rPr>
              <a:t>「同様の課題を有する同規模・同業種等の事業者が多く存在し、当該事業者がスマート保安の取り組みを行うことが政策的に意義が高いか。」</a:t>
            </a:r>
            <a:endParaRPr lang="en-US" altLang="ja-JP" kern="100" dirty="0">
              <a:solidFill>
                <a:srgbClr val="FF0000"/>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308415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2423108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0"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30250" y="1984540"/>
            <a:ext cx="8602436" cy="416242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実証事業中に取り組む実施項目（現場での効果検証を含む）および各項目の実施方法を記載すること。特に、評価・検証方法については具体的に説明すること。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設備運営者、機器・システム開発者等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p:txBody>
      </p:sp>
    </p:spTree>
    <p:extLst>
      <p:ext uri="{BB962C8B-B14F-4D97-AF65-F5344CB8AC3E}">
        <p14:creationId xmlns:p14="http://schemas.microsoft.com/office/powerpoint/2010/main" val="1558524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31008693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4"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２－１．実証事業のスケジュール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7" name="Rectangle 3"/>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本実証事業においては、計器設置～評価・検証までを下記スケジュールで実施する。</a:t>
            </a:r>
          </a:p>
        </p:txBody>
      </p:sp>
      <p:graphicFrame>
        <p:nvGraphicFramePr>
          <p:cNvPr id="23" name="表 22"/>
          <p:cNvGraphicFramePr>
            <a:graphicFrameLocks noGrp="1"/>
          </p:cNvGraphicFramePr>
          <p:nvPr>
            <p:extLst>
              <p:ext uri="{D42A27DB-BD31-4B8C-83A1-F6EECF244321}">
                <p14:modId xmlns:p14="http://schemas.microsoft.com/office/powerpoint/2010/main" val="981310957"/>
              </p:ext>
            </p:extLst>
          </p:nvPr>
        </p:nvGraphicFramePr>
        <p:xfrm>
          <a:off x="406399" y="1701217"/>
          <a:ext cx="9083676" cy="4696632"/>
        </p:xfrm>
        <a:graphic>
          <a:graphicData uri="http://schemas.openxmlformats.org/drawingml/2006/table">
            <a:tbl>
              <a:tblPr firstRow="1" bandRow="1">
                <a:tableStyleId>{5C22544A-7EE6-4342-B048-85BDC9FD1C3A}</a:tableStyleId>
              </a:tblPr>
              <a:tblGrid>
                <a:gridCol w="2574712">
                  <a:extLst>
                    <a:ext uri="{9D8B030D-6E8A-4147-A177-3AD203B41FA5}">
                      <a16:colId xmlns:a16="http://schemas.microsoft.com/office/drawing/2014/main" val="3808666533"/>
                    </a:ext>
                  </a:extLst>
                </a:gridCol>
                <a:gridCol w="1627241">
                  <a:extLst>
                    <a:ext uri="{9D8B030D-6E8A-4147-A177-3AD203B41FA5}">
                      <a16:colId xmlns:a16="http://schemas.microsoft.com/office/drawing/2014/main" val="3396537042"/>
                    </a:ext>
                  </a:extLst>
                </a:gridCol>
                <a:gridCol w="1627241">
                  <a:extLst>
                    <a:ext uri="{9D8B030D-6E8A-4147-A177-3AD203B41FA5}">
                      <a16:colId xmlns:a16="http://schemas.microsoft.com/office/drawing/2014/main" val="20001"/>
                    </a:ext>
                  </a:extLst>
                </a:gridCol>
                <a:gridCol w="1627241">
                  <a:extLst>
                    <a:ext uri="{9D8B030D-6E8A-4147-A177-3AD203B41FA5}">
                      <a16:colId xmlns:a16="http://schemas.microsoft.com/office/drawing/2014/main" val="20002"/>
                    </a:ext>
                  </a:extLst>
                </a:gridCol>
                <a:gridCol w="1627241">
                  <a:extLst>
                    <a:ext uri="{9D8B030D-6E8A-4147-A177-3AD203B41FA5}">
                      <a16:colId xmlns:a16="http://schemas.microsoft.com/office/drawing/2014/main" val="20005"/>
                    </a:ext>
                  </a:extLst>
                </a:gridCol>
              </a:tblGrid>
              <a:tr h="286222">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2022</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86222">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a:t>
                      </a:r>
                      <a:r>
                        <a:rPr kumimoji="1" lang="en-US" altLang="ja-JP" sz="1400" dirty="0">
                          <a:solidFill>
                            <a:schemeClr val="accent2"/>
                          </a:solidFill>
                          <a:latin typeface="Meiryo UI" panose="020B0604030504040204" pitchFamily="50" charset="-128"/>
                          <a:ea typeface="Meiryo UI" panose="020B0604030504040204" pitchFamily="50" charset="-128"/>
                        </a:rPr>
                        <a:t>IoT</a:t>
                      </a:r>
                      <a:r>
                        <a:rPr kumimoji="1" lang="ja-JP" altLang="en-US" sz="1400" dirty="0">
                          <a:solidFill>
                            <a:schemeClr val="accent2"/>
                          </a:solidFill>
                          <a:latin typeface="Meiryo UI" panose="020B0604030504040204" pitchFamily="50" charset="-128"/>
                          <a:ea typeface="Meiryo UI" panose="020B0604030504040204" pitchFamily="50" charset="-128"/>
                        </a:rPr>
                        <a:t>センサー等</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計器設置</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②データ取得・蓄積</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③システム・モデル構築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④現場検証</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⑤性能評価</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r h="681172">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252332470"/>
                  </a:ext>
                </a:extLst>
              </a:tr>
            </a:tbl>
          </a:graphicData>
        </a:graphic>
      </p:graphicFrame>
      <p:sp>
        <p:nvSpPr>
          <p:cNvPr id="25" name="ホームベース 24"/>
          <p:cNvSpPr/>
          <p:nvPr/>
        </p:nvSpPr>
        <p:spPr bwMode="auto">
          <a:xfrm>
            <a:off x="3126433" y="2447366"/>
            <a:ext cx="77717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6" name="ホームベース 25"/>
          <p:cNvSpPr/>
          <p:nvPr/>
        </p:nvSpPr>
        <p:spPr bwMode="auto">
          <a:xfrm>
            <a:off x="3986311" y="3178966"/>
            <a:ext cx="77717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9" name="ホームベース 9">
            <a:extLst>
              <a:ext uri="{FF2B5EF4-FFF2-40B4-BE49-F238E27FC236}">
                <a16:creationId xmlns:a16="http://schemas.microsoft.com/office/drawing/2014/main" id="{4E27A310-01D6-466A-B704-5A4374BACECE}"/>
              </a:ext>
            </a:extLst>
          </p:cNvPr>
          <p:cNvSpPr/>
          <p:nvPr/>
        </p:nvSpPr>
        <p:spPr bwMode="auto">
          <a:xfrm>
            <a:off x="5736604" y="3856336"/>
            <a:ext cx="939910"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0" name="ホームベース 12">
            <a:extLst>
              <a:ext uri="{FF2B5EF4-FFF2-40B4-BE49-F238E27FC236}">
                <a16:creationId xmlns:a16="http://schemas.microsoft.com/office/drawing/2014/main" id="{4BF0A0CD-B1DF-4C79-82C6-FCA8050A58DB}"/>
              </a:ext>
            </a:extLst>
          </p:cNvPr>
          <p:cNvSpPr/>
          <p:nvPr/>
        </p:nvSpPr>
        <p:spPr bwMode="auto">
          <a:xfrm>
            <a:off x="6677737" y="4508801"/>
            <a:ext cx="116868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ホームベース 12">
            <a:extLst>
              <a:ext uri="{FF2B5EF4-FFF2-40B4-BE49-F238E27FC236}">
                <a16:creationId xmlns:a16="http://schemas.microsoft.com/office/drawing/2014/main" id="{5820DCFC-4A3A-4301-BD30-367E8646B711}"/>
              </a:ext>
            </a:extLst>
          </p:cNvPr>
          <p:cNvSpPr/>
          <p:nvPr/>
        </p:nvSpPr>
        <p:spPr bwMode="auto">
          <a:xfrm>
            <a:off x="7846423" y="5207150"/>
            <a:ext cx="1621427"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3" name="ホームベース 9">
            <a:extLst>
              <a:ext uri="{FF2B5EF4-FFF2-40B4-BE49-F238E27FC236}">
                <a16:creationId xmlns:a16="http://schemas.microsoft.com/office/drawing/2014/main" id="{736703C9-D548-40DB-BF37-0C921C7DDC17}"/>
              </a:ext>
            </a:extLst>
          </p:cNvPr>
          <p:cNvSpPr/>
          <p:nvPr/>
        </p:nvSpPr>
        <p:spPr bwMode="auto">
          <a:xfrm>
            <a:off x="4763487" y="3856336"/>
            <a:ext cx="939910"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4" name="四角形吹き出し 9">
            <a:extLst>
              <a:ext uri="{FF2B5EF4-FFF2-40B4-BE49-F238E27FC236}">
                <a16:creationId xmlns:a16="http://schemas.microsoft.com/office/drawing/2014/main" id="{BEA91070-0739-4A1A-8BDA-464CF7C8D27C}"/>
              </a:ext>
            </a:extLst>
          </p:cNvPr>
          <p:cNvSpPr/>
          <p:nvPr/>
        </p:nvSpPr>
        <p:spPr bwMode="auto">
          <a:xfrm>
            <a:off x="2663343" y="4406452"/>
            <a:ext cx="3772292"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四角形吹き出し 9">
            <a:extLst>
              <a:ext uri="{FF2B5EF4-FFF2-40B4-BE49-F238E27FC236}">
                <a16:creationId xmlns:a16="http://schemas.microsoft.com/office/drawing/2014/main" id="{11651596-5C66-4025-9435-CBF9DF5297D2}"/>
              </a:ext>
            </a:extLst>
          </p:cNvPr>
          <p:cNvSpPr/>
          <p:nvPr/>
        </p:nvSpPr>
        <p:spPr bwMode="auto">
          <a:xfrm>
            <a:off x="2663343" y="4941720"/>
            <a:ext cx="3772292"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ja-JP" altLang="en-US" dirty="0">
                <a:solidFill>
                  <a:srgbClr val="FF0000"/>
                </a:solidFill>
                <a:latin typeface="Meiryo UI" panose="020B0604030504040204" pitchFamily="50" charset="-128"/>
                <a:ea typeface="Meiryo UI" panose="020B0604030504040204" pitchFamily="50" charset="-128"/>
              </a:rPr>
              <a:t>表側は</a:t>
            </a:r>
            <a:r>
              <a:rPr lang="en-US" altLang="ja-JP" dirty="0">
                <a:solidFill>
                  <a:srgbClr val="FF0000"/>
                </a:solidFill>
                <a:latin typeface="Meiryo UI" panose="020B0604030504040204" pitchFamily="50" charset="-128"/>
                <a:ea typeface="Meiryo UI" panose="020B0604030504040204" pitchFamily="50" charset="-128"/>
              </a:rPr>
              <a:t>2-2</a:t>
            </a:r>
            <a:r>
              <a:rPr lang="ja-JP" altLang="en-US" dirty="0">
                <a:solidFill>
                  <a:srgbClr val="FF0000"/>
                </a:solidFill>
                <a:latin typeface="Meiryo UI" panose="020B0604030504040204" pitchFamily="50" charset="-128"/>
                <a:ea typeface="Meiryo UI" panose="020B0604030504040204" pitchFamily="50" charset="-128"/>
              </a:rPr>
              <a:t>の実施項目に記載した「実施項目」と一致させてください。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43" name="四角形吹き出し 9">
            <a:extLst>
              <a:ext uri="{FF2B5EF4-FFF2-40B4-BE49-F238E27FC236}">
                <a16:creationId xmlns:a16="http://schemas.microsoft.com/office/drawing/2014/main" id="{990E56D2-97E8-487C-B173-6BCB545C3285}"/>
              </a:ext>
            </a:extLst>
          </p:cNvPr>
          <p:cNvSpPr/>
          <p:nvPr/>
        </p:nvSpPr>
        <p:spPr bwMode="auto">
          <a:xfrm>
            <a:off x="6705601" y="5739896"/>
            <a:ext cx="2762250" cy="595582"/>
          </a:xfrm>
          <a:prstGeom prst="wedgeRectCallout">
            <a:avLst>
              <a:gd name="adj1" fmla="val -32670"/>
              <a:gd name="adj2" fmla="val -8936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補助事業期間内に評価・検証まで完了させることが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必須であることに注意してください。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6" name="ホームベース 12">
            <a:extLst>
              <a:ext uri="{FF2B5EF4-FFF2-40B4-BE49-F238E27FC236}">
                <a16:creationId xmlns:a16="http://schemas.microsoft.com/office/drawing/2014/main" id="{DDF8B0D9-C93D-4889-A367-CAEF4FD65C0E}"/>
              </a:ext>
            </a:extLst>
          </p:cNvPr>
          <p:cNvSpPr/>
          <p:nvPr/>
        </p:nvSpPr>
        <p:spPr bwMode="auto">
          <a:xfrm>
            <a:off x="4977780" y="5911995"/>
            <a:ext cx="152425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Tree>
    <p:extLst>
      <p:ext uri="{BB962C8B-B14F-4D97-AF65-F5344CB8AC3E}">
        <p14:creationId xmlns:p14="http://schemas.microsoft.com/office/powerpoint/2010/main" val="3389446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765747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8"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２－２．実証における実施項目および方法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6" name="グループ化 5"/>
          <p:cNvGrpSpPr/>
          <p:nvPr/>
        </p:nvGrpSpPr>
        <p:grpSpPr>
          <a:xfrm>
            <a:off x="5041963" y="1966321"/>
            <a:ext cx="4448112" cy="307777"/>
            <a:chOff x="1136650" y="2761183"/>
            <a:chExt cx="7632700" cy="307777"/>
          </a:xfrm>
        </p:grpSpPr>
        <p:sp>
          <p:nvSpPr>
            <p:cNvPr id="8" name="テキスト ボックス 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9" name="直線コネクタ 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5"/>
          <p:cNvGrpSpPr/>
          <p:nvPr/>
        </p:nvGrpSpPr>
        <p:grpSpPr>
          <a:xfrm>
            <a:off x="419100" y="1959599"/>
            <a:ext cx="4448112" cy="307777"/>
            <a:chOff x="1136650" y="2761183"/>
            <a:chExt cx="7632700" cy="307777"/>
          </a:xfrm>
        </p:grpSpPr>
        <p:sp>
          <p:nvSpPr>
            <p:cNvPr id="11" name="テキスト ボックス 10"/>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12" name="直線コネクタ 11"/>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3" name="正方形/長方形 12"/>
          <p:cNvSpPr/>
          <p:nvPr/>
        </p:nvSpPr>
        <p:spPr bwMode="auto">
          <a:xfrm>
            <a:off x="419100" y="2648661"/>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IoT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センサー等の計器設置</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4" name="正方形/長方形 13"/>
          <p:cNvSpPr/>
          <p:nvPr/>
        </p:nvSpPr>
        <p:spPr bwMode="auto">
          <a:xfrm>
            <a:off x="419101" y="3908895"/>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③システム・モデル構築</a:t>
            </a:r>
          </a:p>
        </p:txBody>
      </p:sp>
      <p:sp>
        <p:nvSpPr>
          <p:cNvPr id="15" name="正方形/長方形 14"/>
          <p:cNvSpPr/>
          <p:nvPr/>
        </p:nvSpPr>
        <p:spPr bwMode="auto">
          <a:xfrm>
            <a:off x="419100" y="3278778"/>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②データ取得・蓄積</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6" name="正方形/長方形 15"/>
          <p:cNvSpPr/>
          <p:nvPr/>
        </p:nvSpPr>
        <p:spPr bwMode="auto">
          <a:xfrm>
            <a:off x="5027241" y="2648661"/>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○○センサー、○○センサーを○○と○○に設置する。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7" name="正方形/長方形 16"/>
          <p:cNvSpPr/>
          <p:nvPr/>
        </p:nvSpPr>
        <p:spPr bwMode="auto">
          <a:xfrm>
            <a:off x="5027242" y="3904750"/>
            <a:ext cx="4462464" cy="522649"/>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○○ができるシステムを構築する。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8" name="正方形/長方形 17"/>
          <p:cNvSpPr/>
          <p:nvPr/>
        </p:nvSpPr>
        <p:spPr bwMode="auto">
          <a:xfrm>
            <a:off x="5027241" y="3275876"/>
            <a:ext cx="4462464" cy="52099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取得したデータを○○が保有するデータベースに取り込む。このデータベースは○○、○○という特徴を有する。</a:t>
            </a:r>
          </a:p>
        </p:txBody>
      </p:sp>
      <p:sp>
        <p:nvSpPr>
          <p:cNvPr id="19" name="正方形/長方形 18"/>
          <p:cNvSpPr/>
          <p:nvPr/>
        </p:nvSpPr>
        <p:spPr bwMode="auto">
          <a:xfrm>
            <a:off x="419469" y="4539012"/>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④現場検証</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正方形/長方形 19"/>
          <p:cNvSpPr/>
          <p:nvPr/>
        </p:nvSpPr>
        <p:spPr bwMode="auto">
          <a:xfrm>
            <a:off x="5027610" y="4535283"/>
            <a:ext cx="4462464" cy="52596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弊社の○○発電所にて、現場検証を実施。</a:t>
            </a:r>
          </a:p>
        </p:txBody>
      </p:sp>
      <p:cxnSp>
        <p:nvCxnSpPr>
          <p:cNvPr id="21" name="直線矢印コネクタ 20">
            <a:extLst>
              <a:ext uri="{FF2B5EF4-FFF2-40B4-BE49-F238E27FC236}">
                <a16:creationId xmlns:a16="http://schemas.microsoft.com/office/drawing/2014/main" id="{543D608C-AEFB-48C8-9C0F-84A166DD6DE5}"/>
              </a:ext>
            </a:extLst>
          </p:cNvPr>
          <p:cNvCxnSpPr>
            <a:cxnSpLocks/>
            <a:stCxn id="16" idx="1"/>
            <a:endCxn id="13" idx="3"/>
          </p:cNvCxnSpPr>
          <p:nvPr/>
        </p:nvCxnSpPr>
        <p:spPr bwMode="auto">
          <a:xfrm flipH="1">
            <a:off x="4881564" y="2908327"/>
            <a:ext cx="145677" cy="0"/>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2" name="直線矢印コネクタ 21">
            <a:extLst>
              <a:ext uri="{FF2B5EF4-FFF2-40B4-BE49-F238E27FC236}">
                <a16:creationId xmlns:a16="http://schemas.microsoft.com/office/drawing/2014/main" id="{A5AAD30D-18DF-4B07-B7F4-622C35A8BF71}"/>
              </a:ext>
            </a:extLst>
          </p:cNvPr>
          <p:cNvCxnSpPr>
            <a:cxnSpLocks/>
            <a:stCxn id="18" idx="1"/>
            <a:endCxn id="15" idx="3"/>
          </p:cNvCxnSpPr>
          <p:nvPr/>
        </p:nvCxnSpPr>
        <p:spPr bwMode="auto">
          <a:xfrm flipH="1">
            <a:off x="4881564" y="3536371"/>
            <a:ext cx="145677" cy="2073"/>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E3ABF006-7B01-4BA4-8320-7EB37F036590}"/>
              </a:ext>
            </a:extLst>
          </p:cNvPr>
          <p:cNvCxnSpPr>
            <a:cxnSpLocks/>
            <a:stCxn id="17" idx="1"/>
            <a:endCxn id="14" idx="3"/>
          </p:cNvCxnSpPr>
          <p:nvPr/>
        </p:nvCxnSpPr>
        <p:spPr bwMode="auto">
          <a:xfrm flipH="1">
            <a:off x="4881565" y="4166075"/>
            <a:ext cx="145677" cy="2486"/>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4" name="直線矢印コネクタ 23">
            <a:extLst>
              <a:ext uri="{FF2B5EF4-FFF2-40B4-BE49-F238E27FC236}">
                <a16:creationId xmlns:a16="http://schemas.microsoft.com/office/drawing/2014/main" id="{4CC9EEAE-A9FA-4F30-82E5-F10D057F546E}"/>
              </a:ext>
            </a:extLst>
          </p:cNvPr>
          <p:cNvCxnSpPr>
            <a:cxnSpLocks/>
            <a:stCxn id="20" idx="1"/>
            <a:endCxn id="19" idx="3"/>
          </p:cNvCxnSpPr>
          <p:nvPr/>
        </p:nvCxnSpPr>
        <p:spPr bwMode="auto">
          <a:xfrm flipH="1">
            <a:off x="4881933" y="4798266"/>
            <a:ext cx="145677" cy="412"/>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25" name="Rectangle 3"/>
          <p:cNvSpPr txBox="1">
            <a:spLocks noChangeArrowheads="1"/>
          </p:cNvSpPr>
          <p:nvPr/>
        </p:nvSpPr>
        <p:spPr bwMode="auto">
          <a:xfrm>
            <a:off x="419100"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本実証事業においては○○、○○、・・・を実施する。</a:t>
            </a:r>
            <a:endParaRPr lang="en-US" altLang="ja-JP" kern="0" dirty="0">
              <a:solidFill>
                <a:schemeClr val="accent2"/>
              </a:solidFill>
            </a:endParaRPr>
          </a:p>
        </p:txBody>
      </p:sp>
      <p:sp>
        <p:nvSpPr>
          <p:cNvPr id="28" name="四角形吹き出し 9">
            <a:extLst>
              <a:ext uri="{FF2B5EF4-FFF2-40B4-BE49-F238E27FC236}">
                <a16:creationId xmlns:a16="http://schemas.microsoft.com/office/drawing/2014/main" id="{F277945A-F2E3-478D-8E9C-4856848B2419}"/>
              </a:ext>
            </a:extLst>
          </p:cNvPr>
          <p:cNvSpPr/>
          <p:nvPr/>
        </p:nvSpPr>
        <p:spPr bwMode="auto">
          <a:xfrm>
            <a:off x="2619911" y="2364318"/>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8" name="正方形/長方形 37">
            <a:extLst>
              <a:ext uri="{FF2B5EF4-FFF2-40B4-BE49-F238E27FC236}">
                <a16:creationId xmlns:a16="http://schemas.microsoft.com/office/drawing/2014/main" id="{4C9BCCD5-6FE5-4378-9DC2-AA84C9A90EF6}"/>
              </a:ext>
            </a:extLst>
          </p:cNvPr>
          <p:cNvSpPr/>
          <p:nvPr/>
        </p:nvSpPr>
        <p:spPr bwMode="auto">
          <a:xfrm>
            <a:off x="419469" y="5169131"/>
            <a:ext cx="4462464" cy="5193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⑤性能評価</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正方形/長方形 38">
            <a:extLst>
              <a:ext uri="{FF2B5EF4-FFF2-40B4-BE49-F238E27FC236}">
                <a16:creationId xmlns:a16="http://schemas.microsoft.com/office/drawing/2014/main" id="{51F6862B-8A08-403E-BE89-73D3CE6AC284}"/>
              </a:ext>
            </a:extLst>
          </p:cNvPr>
          <p:cNvSpPr/>
          <p:nvPr/>
        </p:nvSpPr>
        <p:spPr bwMode="auto">
          <a:xfrm>
            <a:off x="5027610" y="5169132"/>
            <a:ext cx="4462464" cy="52596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職員による判断結果と比較し、遠隔システムの精度を検証する</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42" name="直線矢印コネクタ 41">
            <a:extLst>
              <a:ext uri="{FF2B5EF4-FFF2-40B4-BE49-F238E27FC236}">
                <a16:creationId xmlns:a16="http://schemas.microsoft.com/office/drawing/2014/main" id="{A4C4CD9F-B796-4889-B6C6-A8AF2500F324}"/>
              </a:ext>
            </a:extLst>
          </p:cNvPr>
          <p:cNvCxnSpPr>
            <a:cxnSpLocks/>
            <a:stCxn id="39" idx="1"/>
            <a:endCxn id="38" idx="3"/>
          </p:cNvCxnSpPr>
          <p:nvPr/>
        </p:nvCxnSpPr>
        <p:spPr bwMode="auto">
          <a:xfrm flipH="1" flipV="1">
            <a:off x="4881933" y="5428797"/>
            <a:ext cx="145677" cy="3318"/>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1" name="四角形吹き出し 27">
            <a:extLst>
              <a:ext uri="{FF2B5EF4-FFF2-40B4-BE49-F238E27FC236}">
                <a16:creationId xmlns:a16="http://schemas.microsoft.com/office/drawing/2014/main" id="{FF849600-4918-45CC-BF45-505742C07639}"/>
              </a:ext>
            </a:extLst>
          </p:cNvPr>
          <p:cNvSpPr/>
          <p:nvPr/>
        </p:nvSpPr>
        <p:spPr bwMode="auto">
          <a:xfrm>
            <a:off x="7012938" y="1400650"/>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a:extLst>
              <a:ext uri="{FF2B5EF4-FFF2-40B4-BE49-F238E27FC236}">
                <a16:creationId xmlns:a16="http://schemas.microsoft.com/office/drawing/2014/main" id="{E5376DE2-065E-4FAC-B4C7-C9151267F722}"/>
              </a:ext>
            </a:extLst>
          </p:cNvPr>
          <p:cNvSpPr/>
          <p:nvPr/>
        </p:nvSpPr>
        <p:spPr bwMode="auto">
          <a:xfrm>
            <a:off x="419469" y="5802569"/>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⑥・・・</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E9CC3808-7794-4634-956C-1AF6C5BCAE46}"/>
              </a:ext>
            </a:extLst>
          </p:cNvPr>
          <p:cNvSpPr/>
          <p:nvPr/>
        </p:nvSpPr>
        <p:spPr bwMode="auto">
          <a:xfrm>
            <a:off x="5027610" y="5802569"/>
            <a:ext cx="4462464" cy="45161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46" name="直線矢印コネクタ 45">
            <a:extLst>
              <a:ext uri="{FF2B5EF4-FFF2-40B4-BE49-F238E27FC236}">
                <a16:creationId xmlns:a16="http://schemas.microsoft.com/office/drawing/2014/main" id="{3F7DDD6A-C9A1-4954-B344-6E6C02FA1F78}"/>
              </a:ext>
            </a:extLst>
          </p:cNvPr>
          <p:cNvCxnSpPr>
            <a:cxnSpLocks/>
            <a:stCxn id="45" idx="1"/>
            <a:endCxn id="37" idx="3"/>
          </p:cNvCxnSpPr>
          <p:nvPr/>
        </p:nvCxnSpPr>
        <p:spPr bwMode="auto">
          <a:xfrm flipH="1">
            <a:off x="4881933" y="6028374"/>
            <a:ext cx="145677" cy="0"/>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27" name="四角形吹き出し 27">
            <a:extLst>
              <a:ext uri="{FF2B5EF4-FFF2-40B4-BE49-F238E27FC236}">
                <a16:creationId xmlns:a16="http://schemas.microsoft.com/office/drawing/2014/main" id="{0C419683-0E93-43B6-8A6F-3DD8EF025357}"/>
              </a:ext>
            </a:extLst>
          </p:cNvPr>
          <p:cNvSpPr/>
          <p:nvPr/>
        </p:nvSpPr>
        <p:spPr bwMode="auto">
          <a:xfrm>
            <a:off x="4617837" y="6328700"/>
            <a:ext cx="2156975" cy="359881"/>
          </a:xfrm>
          <a:prstGeom prst="wedgeRectCallout">
            <a:avLst>
              <a:gd name="adj1" fmla="val -35793"/>
              <a:gd name="adj2" fmla="val -10152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0" name="四角形吹き出し 27">
            <a:extLst>
              <a:ext uri="{FF2B5EF4-FFF2-40B4-BE49-F238E27FC236}">
                <a16:creationId xmlns:a16="http://schemas.microsoft.com/office/drawing/2014/main" id="{3FF5960C-35EF-460C-917A-083ABB9A7407}"/>
              </a:ext>
            </a:extLst>
          </p:cNvPr>
          <p:cNvSpPr/>
          <p:nvPr/>
        </p:nvSpPr>
        <p:spPr bwMode="auto">
          <a:xfrm>
            <a:off x="6994325" y="5814649"/>
            <a:ext cx="247352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適切に実施できる実証内容か、という観点で</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詳細説明のページで、説明を記載下さい。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3" name="四角形吹き出し 9">
            <a:extLst>
              <a:ext uri="{FF2B5EF4-FFF2-40B4-BE49-F238E27FC236}">
                <a16:creationId xmlns:a16="http://schemas.microsoft.com/office/drawing/2014/main" id="{9E22B27B-9B4F-4994-9722-FEDAB123C051}"/>
              </a:ext>
            </a:extLst>
          </p:cNvPr>
          <p:cNvSpPr/>
          <p:nvPr/>
        </p:nvSpPr>
        <p:spPr bwMode="auto">
          <a:xfrm>
            <a:off x="717474" y="6097020"/>
            <a:ext cx="3680851" cy="453600"/>
          </a:xfrm>
          <a:prstGeom prst="wedgeRectCallout">
            <a:avLst>
              <a:gd name="adj1" fmla="val -48402"/>
              <a:gd name="adj2" fmla="val -9485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実施項目は</a:t>
            </a:r>
            <a:r>
              <a:rPr lang="en-US" altLang="ja-JP" dirty="0">
                <a:solidFill>
                  <a:srgbClr val="FF0000"/>
                </a:solidFill>
                <a:latin typeface="Meiryo UI" panose="020B0604030504040204" pitchFamily="50" charset="-128"/>
                <a:ea typeface="Meiryo UI" panose="020B0604030504040204" pitchFamily="50" charset="-128"/>
              </a:rPr>
              <a:t>2-1</a:t>
            </a:r>
            <a:r>
              <a:rPr lang="ja-JP" altLang="en-US" dirty="0">
                <a:solidFill>
                  <a:srgbClr val="FF0000"/>
                </a:solidFill>
                <a:latin typeface="Meiryo UI" panose="020B0604030504040204" pitchFamily="50" charset="-128"/>
                <a:ea typeface="Meiryo UI" panose="020B0604030504040204" pitchFamily="50" charset="-128"/>
              </a:rPr>
              <a:t>の実施スケジュールの表側の項目と一致させてください。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26631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52"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２－２．実証における実施項目および方法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a:t>
            </a:r>
            <a:r>
              <a:rPr lang="en-US" altLang="ja-JP" dirty="0">
                <a:solidFill>
                  <a:schemeClr val="accent2"/>
                </a:solidFill>
              </a:rPr>
              <a:t>IoT</a:t>
            </a:r>
            <a:r>
              <a:rPr lang="ja-JP" altLang="en-US" dirty="0">
                <a:solidFill>
                  <a:schemeClr val="accent2"/>
                </a:solidFill>
              </a:rPr>
              <a:t>センサー等の計器設置」においては、○○、○○、・・・を実施する。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42" name="グループ化 5">
            <a:extLst>
              <a:ext uri="{FF2B5EF4-FFF2-40B4-BE49-F238E27FC236}">
                <a16:creationId xmlns:a16="http://schemas.microsoft.com/office/drawing/2014/main" id="{BB0558AC-D17A-43C2-AE38-96DB2544A681}"/>
              </a:ext>
            </a:extLst>
          </p:cNvPr>
          <p:cNvGrpSpPr/>
          <p:nvPr/>
        </p:nvGrpSpPr>
        <p:grpSpPr>
          <a:xfrm>
            <a:off x="419100" y="2251644"/>
            <a:ext cx="2033252" cy="307777"/>
            <a:chOff x="1136650" y="2761183"/>
            <a:chExt cx="7632700" cy="307777"/>
          </a:xfrm>
        </p:grpSpPr>
        <p:sp>
          <p:nvSpPr>
            <p:cNvPr id="44" name="テキスト ボックス 43">
              <a:extLst>
                <a:ext uri="{FF2B5EF4-FFF2-40B4-BE49-F238E27FC236}">
                  <a16:creationId xmlns:a16="http://schemas.microsoft.com/office/drawing/2014/main" id="{2F6B4E9B-E874-458C-86EF-E18771FADD7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45" name="直線コネクタ 44">
              <a:extLst>
                <a:ext uri="{FF2B5EF4-FFF2-40B4-BE49-F238E27FC236}">
                  <a16:creationId xmlns:a16="http://schemas.microsoft.com/office/drawing/2014/main" id="{73904CF7-CEE7-447D-9C10-40A86170C8F5}"/>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1" name="正方形/長方形 50">
            <a:extLst>
              <a:ext uri="{FF2B5EF4-FFF2-40B4-BE49-F238E27FC236}">
                <a16:creationId xmlns:a16="http://schemas.microsoft.com/office/drawing/2014/main" id="{030BC812-9877-40AD-86F0-2B53B7768C2E}"/>
              </a:ext>
            </a:extLst>
          </p:cNvPr>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3" name="正方形/長方形 52">
            <a:extLst>
              <a:ext uri="{FF2B5EF4-FFF2-40B4-BE49-F238E27FC236}">
                <a16:creationId xmlns:a16="http://schemas.microsoft.com/office/drawing/2014/main" id="{3ACBD2EF-C375-4FCE-B2F7-7D2BE06A63AF}"/>
              </a:ext>
            </a:extLst>
          </p:cNvPr>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4" name="正方形/長方形 53">
            <a:extLst>
              <a:ext uri="{FF2B5EF4-FFF2-40B4-BE49-F238E27FC236}">
                <a16:creationId xmlns:a16="http://schemas.microsoft.com/office/drawing/2014/main" id="{AC0207C0-9A17-460D-A260-92607C1D2D5A}"/>
              </a:ext>
            </a:extLst>
          </p:cNvPr>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5" name="正方形/長方形 54">
            <a:extLst>
              <a:ext uri="{FF2B5EF4-FFF2-40B4-BE49-F238E27FC236}">
                <a16:creationId xmlns:a16="http://schemas.microsoft.com/office/drawing/2014/main" id="{04742A88-C480-4DC6-B205-75B5A4E2935F}"/>
              </a:ext>
            </a:extLst>
          </p:cNvPr>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8" name="グループ化 5">
            <a:extLst>
              <a:ext uri="{FF2B5EF4-FFF2-40B4-BE49-F238E27FC236}">
                <a16:creationId xmlns:a16="http://schemas.microsoft.com/office/drawing/2014/main" id="{553C1A70-DC42-4B58-8C18-18E6DFF320B6}"/>
              </a:ext>
            </a:extLst>
          </p:cNvPr>
          <p:cNvGrpSpPr/>
          <p:nvPr/>
        </p:nvGrpSpPr>
        <p:grpSpPr>
          <a:xfrm>
            <a:off x="2552763" y="2245666"/>
            <a:ext cx="3414700" cy="307777"/>
            <a:chOff x="1136650" y="2761183"/>
            <a:chExt cx="7632700" cy="307777"/>
          </a:xfrm>
        </p:grpSpPr>
        <p:sp>
          <p:nvSpPr>
            <p:cNvPr id="59" name="テキスト ボックス 58">
              <a:extLst>
                <a:ext uri="{FF2B5EF4-FFF2-40B4-BE49-F238E27FC236}">
                  <a16:creationId xmlns:a16="http://schemas.microsoft.com/office/drawing/2014/main" id="{F7D9B65F-F7EA-4288-AF6A-3E3FBA81CD2C}"/>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60" name="直線コネクタ 59">
              <a:extLst>
                <a:ext uri="{FF2B5EF4-FFF2-40B4-BE49-F238E27FC236}">
                  <a16:creationId xmlns:a16="http://schemas.microsoft.com/office/drawing/2014/main" id="{5C074819-1953-4686-BFA1-D66DDB8A44C8}"/>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1" name="正方形/長方形 60">
            <a:extLst>
              <a:ext uri="{FF2B5EF4-FFF2-40B4-BE49-F238E27FC236}">
                <a16:creationId xmlns:a16="http://schemas.microsoft.com/office/drawing/2014/main" id="{333700FB-2E17-4A80-B453-FC9C36CA9008}"/>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60E3BEA3-52AB-417A-8786-C6B89FF4C4F6}"/>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3" name="正方形/長方形 62">
            <a:extLst>
              <a:ext uri="{FF2B5EF4-FFF2-40B4-BE49-F238E27FC236}">
                <a16:creationId xmlns:a16="http://schemas.microsoft.com/office/drawing/2014/main" id="{A83103B4-ECD2-46F2-AFB3-41533F7DE05A}"/>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正方形/長方形 63">
            <a:extLst>
              <a:ext uri="{FF2B5EF4-FFF2-40B4-BE49-F238E27FC236}">
                <a16:creationId xmlns:a16="http://schemas.microsoft.com/office/drawing/2014/main" id="{6626490D-9360-4D27-9340-A83B1A8C9416}"/>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65" name="グループ化 5">
            <a:extLst>
              <a:ext uri="{FF2B5EF4-FFF2-40B4-BE49-F238E27FC236}">
                <a16:creationId xmlns:a16="http://schemas.microsoft.com/office/drawing/2014/main" id="{C1E82B51-4C93-4F4E-9E00-5A247F6671C7}"/>
              </a:ext>
            </a:extLst>
          </p:cNvPr>
          <p:cNvGrpSpPr/>
          <p:nvPr/>
        </p:nvGrpSpPr>
        <p:grpSpPr>
          <a:xfrm>
            <a:off x="6041849" y="2245666"/>
            <a:ext cx="3414700" cy="307777"/>
            <a:chOff x="1136650" y="2761183"/>
            <a:chExt cx="7632700" cy="307777"/>
          </a:xfrm>
        </p:grpSpPr>
        <p:sp>
          <p:nvSpPr>
            <p:cNvPr id="66" name="テキスト ボックス 65">
              <a:extLst>
                <a:ext uri="{FF2B5EF4-FFF2-40B4-BE49-F238E27FC236}">
                  <a16:creationId xmlns:a16="http://schemas.microsoft.com/office/drawing/2014/main" id="{26D200A7-8F27-4E88-A35D-4DBFB51BD7D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想定される成果物</a:t>
              </a:r>
            </a:p>
          </p:txBody>
        </p:sp>
        <p:cxnSp>
          <p:nvCxnSpPr>
            <p:cNvPr id="67" name="直線コネクタ 66">
              <a:extLst>
                <a:ext uri="{FF2B5EF4-FFF2-40B4-BE49-F238E27FC236}">
                  <a16:creationId xmlns:a16="http://schemas.microsoft.com/office/drawing/2014/main" id="{D3DE441F-EB12-4A29-BEF5-1492E2724F17}"/>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8" name="正方形/長方形 67">
            <a:extLst>
              <a:ext uri="{FF2B5EF4-FFF2-40B4-BE49-F238E27FC236}">
                <a16:creationId xmlns:a16="http://schemas.microsoft.com/office/drawing/2014/main" id="{5BC5345D-5D97-480E-AC9E-CCE6F64AE1BD}"/>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9" name="正方形/長方形 68">
            <a:extLst>
              <a:ext uri="{FF2B5EF4-FFF2-40B4-BE49-F238E27FC236}">
                <a16:creationId xmlns:a16="http://schemas.microsoft.com/office/drawing/2014/main" id="{E6286A1A-EA67-4B6E-A0A3-4830F6380388}"/>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70" name="正方形/長方形 69">
            <a:extLst>
              <a:ext uri="{FF2B5EF4-FFF2-40B4-BE49-F238E27FC236}">
                <a16:creationId xmlns:a16="http://schemas.microsoft.com/office/drawing/2014/main" id="{2C85B26A-9C92-461C-A7B7-DF2B90C86039}"/>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71" name="正方形/長方形 70">
            <a:extLst>
              <a:ext uri="{FF2B5EF4-FFF2-40B4-BE49-F238E27FC236}">
                <a16:creationId xmlns:a16="http://schemas.microsoft.com/office/drawing/2014/main" id="{D181D3A8-DB02-4C64-BF73-2C63BC1DEC80}"/>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33" name="四角形吹き出し 27">
            <a:extLst>
              <a:ext uri="{FF2B5EF4-FFF2-40B4-BE49-F238E27FC236}">
                <a16:creationId xmlns:a16="http://schemas.microsoft.com/office/drawing/2014/main" id="{1689588E-BBE4-41F4-B88B-6BC8FAA4EC6A}"/>
              </a:ext>
            </a:extLst>
          </p:cNvPr>
          <p:cNvSpPr/>
          <p:nvPr/>
        </p:nvSpPr>
        <p:spPr bwMode="auto">
          <a:xfrm>
            <a:off x="6051746" y="807365"/>
            <a:ext cx="3447854" cy="611589"/>
          </a:xfrm>
          <a:prstGeom prst="wedgeRectCallout">
            <a:avLst>
              <a:gd name="adj1" fmla="val -55366"/>
              <a:gd name="adj2" fmla="val 4472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9">
            <a:extLst>
              <a:ext uri="{FF2B5EF4-FFF2-40B4-BE49-F238E27FC236}">
                <a16:creationId xmlns:a16="http://schemas.microsoft.com/office/drawing/2014/main" id="{DCE37539-DD91-4AED-8801-C9C75A6B6405}"/>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四角形吹き出し 9">
            <a:extLst>
              <a:ext uri="{FF2B5EF4-FFF2-40B4-BE49-F238E27FC236}">
                <a16:creationId xmlns:a16="http://schemas.microsoft.com/office/drawing/2014/main" id="{6D002DA2-1852-4450-BA0C-B80822778E39}"/>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6" name="四角形吹き出し 9">
            <a:extLst>
              <a:ext uri="{FF2B5EF4-FFF2-40B4-BE49-F238E27FC236}">
                <a16:creationId xmlns:a16="http://schemas.microsoft.com/office/drawing/2014/main" id="{7E0E901B-4DB2-4340-BB5A-D8920F2D9221}"/>
              </a:ext>
            </a:extLst>
          </p:cNvPr>
          <p:cNvSpPr/>
          <p:nvPr/>
        </p:nvSpPr>
        <p:spPr bwMode="auto">
          <a:xfrm>
            <a:off x="6432324" y="5760729"/>
            <a:ext cx="2305050" cy="615548"/>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成果物が存在する小項目のみ記載ください。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つの成果物も認める</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81510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796204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6"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．実証事業の体制（単独申請の場合</a:t>
            </a:r>
            <a:r>
              <a:rPr lang="ja-JP" altLang="en-US" dirty="0"/>
              <a:t>）</a:t>
            </a:r>
            <a:r>
              <a:rPr lang="ja-JP" altLang="en-US" dirty="0">
                <a:solidFill>
                  <a:schemeClr val="accent2"/>
                </a:solidFill>
              </a:rPr>
              <a:t>（１／２）</a:t>
            </a:r>
            <a:endParaRPr lang="en-US" altLang="ja-JP" dirty="0">
              <a:solidFill>
                <a:schemeClr val="accent2"/>
              </a:solidFill>
              <a:sym typeface="Meiryo UI" panose="020B0604030504040204" pitchFamily="50" charset="-128"/>
            </a:endParaRP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5"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自社内では主に○○部と○○部が本実証事業を担当する。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センサー部品開発は</a:t>
            </a:r>
            <a:r>
              <a:rPr lang="en-US" altLang="ja-JP" kern="0" dirty="0">
                <a:solidFill>
                  <a:schemeClr val="accent2"/>
                </a:solidFill>
              </a:rPr>
              <a:t>××</a:t>
            </a:r>
            <a:r>
              <a:rPr lang="ja-JP" altLang="en-US" kern="0" dirty="0">
                <a:solidFill>
                  <a:schemeClr val="accent2"/>
                </a:solidFill>
              </a:rPr>
              <a:t>株式会社に、実証現場提供は△△株式会社に委託する。</a:t>
            </a:r>
          </a:p>
        </p:txBody>
      </p:sp>
      <p:sp>
        <p:nvSpPr>
          <p:cNvPr id="16" name="正方形/長方形 15"/>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販売</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センサー部品開発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8" name="正方形/長方形 17"/>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実証現場提供</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9" name="直線コネクタ 18"/>
          <p:cNvCxnSpPr>
            <a:stCxn id="16" idx="3"/>
            <a:endCxn id="17"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20" name="カギ線コネクタ 19"/>
          <p:cNvCxnSpPr>
            <a:stCxn id="16" idx="3"/>
            <a:endCxn id="18"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1" name="正方形/長方形 20"/>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23" name="正方形/長方形 22"/>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サービス提供</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24" name="カギ線コネクタ 23"/>
          <p:cNvCxnSpPr>
            <a:stCxn id="16" idx="3"/>
            <a:endCxn id="23"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461700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0"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3</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1251920178"/>
              </p:ext>
            </p:extLst>
          </p:nvPr>
        </p:nvGraphicFramePr>
        <p:xfrm>
          <a:off x="418726" y="2203465"/>
          <a:ext cx="9049124" cy="3261111"/>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センサー部品開発</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実証現場提供</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○○株式会社</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サービス提供</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過去に他補助金事業（○○）にて、サービス提供を委託した実績があり、今回も委託先候補として検討中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四角形吹き出し 7"/>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企業リストは２－３．（１／２）の委託先体制と一致させてください。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96359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400751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4"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t>4</a:t>
            </a:r>
            <a:r>
              <a:rPr lang="ja-JP" altLang="en-US" dirty="0">
                <a:latin typeface="Meiryo UI" panose="020B0604030504040204" pitchFamily="50" charset="-128"/>
                <a:ea typeface="Meiryo UI" panose="020B0604030504040204" pitchFamily="50" charset="-128"/>
                <a:sym typeface="Meiryo UI" panose="020B0604030504040204" pitchFamily="50" charset="-128"/>
              </a:rPr>
              <a:t>、</a:t>
            </a:r>
            <a:r>
              <a:rPr lang="en-US" altLang="ja-JP" dirty="0">
                <a:latin typeface="Meiryo UI" panose="020B0604030504040204" pitchFamily="50" charset="-128"/>
                <a:ea typeface="Meiryo UI" panose="020B0604030504040204" pitchFamily="50" charset="-128"/>
                <a:sym typeface="Meiryo UI" panose="020B0604030504040204" pitchFamily="50" charset="-128"/>
              </a:rPr>
              <a:t>5</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．実証事業の体制（コンソーシアム申請、共同申請の場合）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（１</a:t>
            </a:r>
            <a:r>
              <a:rPr lang="ja-JP" altLang="en-US" dirty="0">
                <a:solidFill>
                  <a:schemeClr val="accent2"/>
                </a:solidFill>
              </a:rPr>
              <a:t>／２）</a:t>
            </a:r>
            <a:endParaRPr lang="en-US" altLang="ja-JP" dirty="0">
              <a:solidFill>
                <a:schemeClr val="accent2"/>
              </a:solidFill>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9100" y="1285875"/>
            <a:ext cx="9064625" cy="55271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○○株式会社と</a:t>
            </a:r>
            <a:r>
              <a:rPr lang="ja-JP" altLang="en-US" dirty="0">
                <a:solidFill>
                  <a:schemeClr val="accent2"/>
                </a:solidFill>
              </a:rPr>
              <a:t>（コンソーシアム</a:t>
            </a:r>
            <a:r>
              <a:rPr lang="en-US" altLang="ja-JP" dirty="0">
                <a:solidFill>
                  <a:schemeClr val="accent2"/>
                </a:solidFill>
              </a:rPr>
              <a:t>/</a:t>
            </a:r>
            <a:r>
              <a:rPr lang="ja-JP" altLang="en-US" dirty="0">
                <a:solidFill>
                  <a:schemeClr val="accent2"/>
                </a:solidFill>
              </a:rPr>
              <a:t>共同申請体制）</a:t>
            </a:r>
            <a:r>
              <a:rPr lang="ja-JP" altLang="en-US" kern="0" dirty="0">
                <a:solidFill>
                  <a:schemeClr val="accent2"/>
                </a:solidFill>
              </a:rPr>
              <a:t>を組み、弊社が幹事社を務める。</a:t>
            </a:r>
            <a:endParaRPr lang="en-US" altLang="ja-JP" kern="0" dirty="0">
              <a:solidFill>
                <a:srgbClr val="FF0000"/>
              </a:solidFill>
            </a:endParaRPr>
          </a:p>
          <a:p>
            <a:pPr marL="211138" indent="-211138" eaLnBrk="1" hangingPunct="1">
              <a:buClr>
                <a:srgbClr val="5A5A5A"/>
              </a:buClr>
              <a:buSzPct val="100000"/>
              <a:buFont typeface="Wingdings"/>
              <a:buChar char="n"/>
            </a:pPr>
            <a:r>
              <a:rPr lang="ja-JP" altLang="en-US" kern="0" dirty="0">
                <a:solidFill>
                  <a:schemeClr val="accent2"/>
                </a:solidFill>
              </a:rPr>
              <a:t>センサー部品開発は</a:t>
            </a:r>
            <a:r>
              <a:rPr lang="en-US" altLang="ja-JP" kern="0" dirty="0">
                <a:solidFill>
                  <a:schemeClr val="accent2"/>
                </a:solidFill>
              </a:rPr>
              <a:t>××</a:t>
            </a:r>
            <a:r>
              <a:rPr lang="ja-JP" altLang="en-US" kern="0" dirty="0">
                <a:solidFill>
                  <a:schemeClr val="accent2"/>
                </a:solidFill>
              </a:rPr>
              <a:t>株式会社に、実証現場提供は△△株式会社に委託する。</a:t>
            </a:r>
          </a:p>
        </p:txBody>
      </p:sp>
      <p:sp>
        <p:nvSpPr>
          <p:cNvPr id="8" name="正方形/長方形 7"/>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 name="正方形/長方形 9"/>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センサー部品開発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1" name="直線コネクタ 10"/>
          <p:cNvCxnSpPr>
            <a:stCxn id="8" idx="3"/>
            <a:endCxn id="10"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2" name="カギ線コネクタ 11"/>
          <p:cNvCxnSpPr>
            <a:cxnSpLocks/>
            <a:stCxn id="8"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13" name="正方形/長方形 12"/>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4" name="正方形/長方形 13"/>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5" name="カギ線コネクタ 14"/>
          <p:cNvCxnSpPr>
            <a:cxnSpLocks/>
            <a:stCxn id="8" idx="2"/>
            <a:endCxn id="14"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16" name="正方形/長方形 15"/>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18" name="正方形/長方形 17"/>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443757" y="2399238"/>
            <a:ext cx="2773516" cy="289053"/>
          </a:xfrm>
          <a:prstGeom prst="rect">
            <a:avLst/>
          </a:prstGeom>
          <a:noFill/>
        </p:spPr>
        <p:txBody>
          <a:bodyPr wrap="none" rtlCol="0">
            <a:spAutoFit/>
          </a:bodyPr>
          <a:lstStyle/>
          <a:p>
            <a:pPr algn="l"/>
            <a:r>
              <a:rPr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20" name="テキスト ボックス 19"/>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21" name="カギ線コネクタ 24">
            <a:extLst>
              <a:ext uri="{FF2B5EF4-FFF2-40B4-BE49-F238E27FC236}">
                <a16:creationId xmlns:a16="http://schemas.microsoft.com/office/drawing/2014/main" id="{3AA0EBA6-9F37-4173-9FD8-13E1C003D31E}"/>
              </a:ext>
            </a:extLst>
          </p:cNvPr>
          <p:cNvCxnSpPr>
            <a:cxnSpLocks/>
            <a:stCxn id="8" idx="2"/>
            <a:endCxn id="13"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22" name="カギ線コネクタ 24">
            <a:extLst>
              <a:ext uri="{FF2B5EF4-FFF2-40B4-BE49-F238E27FC236}">
                <a16:creationId xmlns:a16="http://schemas.microsoft.com/office/drawing/2014/main" id="{293954DC-2829-4C8B-A63B-8AE534C2C7B1}"/>
              </a:ext>
            </a:extLst>
          </p:cNvPr>
          <p:cNvCxnSpPr>
            <a:cxnSpLocks/>
            <a:stCxn id="8" idx="2"/>
            <a:endCxn id="16"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23" name="正方形/長方形 22">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実証現場提供</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9" name="正方形/長方形 38">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サービス提供</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40" name="カギ線コネクタ 39"/>
          <p:cNvCxnSpPr>
            <a:cxnSpLocks/>
            <a:endCxn id="39"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4" name="四角形吹き出し 9">
            <a:extLst>
              <a:ext uri="{FF2B5EF4-FFF2-40B4-BE49-F238E27FC236}">
                <a16:creationId xmlns:a16="http://schemas.microsoft.com/office/drawing/2014/main" id="{AE1F612B-1999-403B-ABFF-C36AF64973B6}"/>
              </a:ext>
            </a:extLst>
          </p:cNvPr>
          <p:cNvSpPr/>
          <p:nvPr/>
        </p:nvSpPr>
        <p:spPr bwMode="auto">
          <a:xfrm>
            <a:off x="3113485" y="1962587"/>
            <a:ext cx="2159945" cy="693239"/>
          </a:xfrm>
          <a:prstGeom prst="wedgeRectCallout">
            <a:avLst>
              <a:gd name="adj1" fmla="val -68033"/>
              <a:gd name="adj2" fmla="val -388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2352309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48"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t>4</a:t>
            </a:r>
            <a:r>
              <a:rPr lang="ja-JP" altLang="en-US" dirty="0"/>
              <a:t>、</a:t>
            </a:r>
            <a:r>
              <a:rPr lang="en-US" altLang="ja-JP" dirty="0"/>
              <a:t>5</a:t>
            </a:r>
            <a:r>
              <a:rPr lang="ja-JP" altLang="en-US" dirty="0"/>
              <a:t>．実証事業の体制（コンソーシアム申請、共同申請の場合）</a:t>
            </a:r>
            <a:r>
              <a:rPr lang="ja-JP" altLang="en-US" dirty="0">
                <a:solidFill>
                  <a:schemeClr val="accent2"/>
                </a:solidFill>
              </a:rPr>
              <a:t>（２／２）</a:t>
            </a:r>
            <a:endParaRPr lang="en-US" altLang="ja-JP" b="0" dirty="0">
              <a:solidFill>
                <a:schemeClr val="tx1"/>
              </a:solidFill>
            </a:endParaRPr>
          </a:p>
        </p:txBody>
      </p:sp>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10546133"/>
              </p:ext>
            </p:extLst>
          </p:nvPr>
        </p:nvGraphicFramePr>
        <p:xfrm>
          <a:off x="418726" y="2203465"/>
          <a:ext cx="9049124" cy="3261111"/>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（コンソーシアム）</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センサー部品開発</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実証現場提供</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○○株式会社</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サービス提供</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過去に他補助金事業（○○）にて、サービス提供を委託した実績があり、今回も委託先候補として検討中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11" name="四角形吹き出し 10"/>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企業リストは２－４，５．（１／２）の体制と一致させてください。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幹事社以外はコンソーシアム参加者、共同事業者も全て記載してください。</a:t>
            </a:r>
          </a:p>
        </p:txBody>
      </p:sp>
    </p:spTree>
    <p:extLst>
      <p:ext uri="{BB962C8B-B14F-4D97-AF65-F5344CB8AC3E}">
        <p14:creationId xmlns:p14="http://schemas.microsoft.com/office/powerpoint/2010/main" val="303339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5436212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72"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a:t>
            </a:r>
            <a:r>
              <a:rPr lang="ja-JP" altLang="en-US" dirty="0"/>
              <a:t>事業完了</a:t>
            </a:r>
            <a:r>
              <a:rPr lang="ja-JP" altLang="en-US" dirty="0">
                <a:latin typeface="Meiryo UI" panose="020B0604030504040204" pitchFamily="50" charset="-128"/>
                <a:ea typeface="Meiryo UI" panose="020B0604030504040204" pitchFamily="50" charset="-128"/>
                <a:sym typeface="Meiryo UI" panose="020B0604030504040204" pitchFamily="50" charset="-128"/>
              </a:rPr>
              <a:t>後の事業展開</a:t>
            </a:r>
          </a:p>
        </p:txBody>
      </p:sp>
      <p:sp>
        <p:nvSpPr>
          <p:cNvPr id="5" name="Rectangle 1"/>
          <p:cNvSpPr>
            <a:spLocks noChangeArrowheads="1"/>
          </p:cNvSpPr>
          <p:nvPr/>
        </p:nvSpPr>
        <p:spPr bwMode="auto">
          <a:xfrm>
            <a:off x="730249" y="2280878"/>
            <a:ext cx="8709025" cy="1515543"/>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p>
        </p:txBody>
      </p:sp>
    </p:spTree>
    <p:extLst>
      <p:ext uri="{BB962C8B-B14F-4D97-AF65-F5344CB8AC3E}">
        <p14:creationId xmlns:p14="http://schemas.microsoft.com/office/powerpoint/2010/main" val="41915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126784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6"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３－</a:t>
            </a:r>
            <a:r>
              <a:rPr lang="en-US" altLang="ja-JP" dirty="0"/>
              <a:t>1</a:t>
            </a:r>
            <a:r>
              <a:rPr lang="ja-JP" altLang="en-US" dirty="0"/>
              <a:t>．実証事業完了後のスケジュール</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15"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本実証事業の完了後、○○という事業所へもシステムを導入する。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また、○年○月頃から他事業者への導入を進める予定である。</a:t>
            </a:r>
          </a:p>
        </p:txBody>
      </p:sp>
      <p:grpSp>
        <p:nvGrpSpPr>
          <p:cNvPr id="26" name="グループ化 5"/>
          <p:cNvGrpSpPr/>
          <p:nvPr/>
        </p:nvGrpSpPr>
        <p:grpSpPr>
          <a:xfrm>
            <a:off x="419099" y="1965039"/>
            <a:ext cx="9070975" cy="307777"/>
            <a:chOff x="1136650" y="2761183"/>
            <a:chExt cx="7632700" cy="307777"/>
          </a:xfrm>
        </p:grpSpPr>
        <p:sp>
          <p:nvSpPr>
            <p:cNvPr id="32" name="テキスト ボックス 3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34" name="直線コネクタ 3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14" name="表 13"/>
          <p:cNvGraphicFramePr>
            <a:graphicFrameLocks noGrp="1"/>
          </p:cNvGraphicFramePr>
          <p:nvPr>
            <p:extLst>
              <p:ext uri="{D42A27DB-BD31-4B8C-83A1-F6EECF244321}">
                <p14:modId xmlns:p14="http://schemas.microsoft.com/office/powerpoint/2010/main" val="2451239060"/>
              </p:ext>
            </p:extLst>
          </p:nvPr>
        </p:nvGraphicFramePr>
        <p:xfrm>
          <a:off x="419101" y="2667761"/>
          <a:ext cx="9048745" cy="237744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354065248"/>
                    </a:ext>
                  </a:extLst>
                </a:gridCol>
                <a:gridCol w="659050">
                  <a:extLst>
                    <a:ext uri="{9D8B030D-6E8A-4147-A177-3AD203B41FA5}">
                      <a16:colId xmlns:a16="http://schemas.microsoft.com/office/drawing/2014/main" val="2899825545"/>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他事業所への販売</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他事業者の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販売</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2"/>
                          </a:solidFill>
                          <a:latin typeface="Meiryo UI" panose="020B0604030504040204" pitchFamily="50" charset="-128"/>
                          <a:ea typeface="Meiryo UI" panose="020B0604030504040204" pitchFamily="50" charset="-128"/>
                        </a:rPr>
                        <a:t>Etc.</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6" name="ホームベース 15"/>
          <p:cNvSpPr/>
          <p:nvPr/>
        </p:nvSpPr>
        <p:spPr bwMode="auto">
          <a:xfrm>
            <a:off x="1566584" y="3663039"/>
            <a:ext cx="260200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7" name="ホームベース 16"/>
          <p:cNvSpPr/>
          <p:nvPr/>
        </p:nvSpPr>
        <p:spPr bwMode="auto">
          <a:xfrm>
            <a:off x="4224579"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8" name="ホームベース 17"/>
          <p:cNvSpPr/>
          <p:nvPr/>
        </p:nvSpPr>
        <p:spPr bwMode="auto">
          <a:xfrm>
            <a:off x="4881562"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正方形/長方形 22"/>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21" name="四角形吹き出し 9">
            <a:extLst>
              <a:ext uri="{FF2B5EF4-FFF2-40B4-BE49-F238E27FC236}">
                <a16:creationId xmlns:a16="http://schemas.microsoft.com/office/drawing/2014/main" id="{91B072AF-0FD1-4783-99FA-5C49F969FE52}"/>
              </a:ext>
            </a:extLst>
          </p:cNvPr>
          <p:cNvSpPr/>
          <p:nvPr/>
        </p:nvSpPr>
        <p:spPr bwMode="auto">
          <a:xfrm>
            <a:off x="1386444"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「２－１．実証スケジュール」以降の展開フェーズの取組内容（実証事業完了後の取組内容）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「２－１．実証スケジュール」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spTree>
    <p:extLst>
      <p:ext uri="{BB962C8B-B14F-4D97-AF65-F5344CB8AC3E}">
        <p14:creationId xmlns:p14="http://schemas.microsoft.com/office/powerpoint/2010/main" val="90648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119324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0"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8"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組織的なコミットメント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○○（役職）の○○が今回のプロジェクトのアドバイザーを担当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本実証事業の完了後に、システム開発を強化するための部署を新設予定</a:t>
            </a: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３－</a:t>
            </a:r>
            <a:r>
              <a:rPr lang="en-US" altLang="ja-JP" dirty="0"/>
              <a:t>2</a:t>
            </a:r>
            <a:r>
              <a:rPr lang="ja-JP" altLang="en-US" dirty="0"/>
              <a:t>．産業保安高度化に向けた会社方針・計画・取組</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13" name="Rectangle 3"/>
          <p:cNvSpPr txBox="1">
            <a:spLocks noChangeArrowheads="1"/>
          </p:cNvSpPr>
          <p:nvPr/>
        </p:nvSpPr>
        <p:spPr bwMode="auto">
          <a:xfrm>
            <a:off x="419100" y="1285875"/>
            <a:ext cx="9064625"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現在、スマート保安推進に向けてエンジニア育成制度の強化を図っている。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また本実証事業完了後には、スマート保安推進に向けてシステム開発を強化するための部署を新設する予定である。</a:t>
            </a:r>
          </a:p>
        </p:txBody>
      </p:sp>
      <p:grpSp>
        <p:nvGrpSpPr>
          <p:cNvPr id="14" name="グループ化 5"/>
          <p:cNvGrpSpPr/>
          <p:nvPr/>
        </p:nvGrpSpPr>
        <p:grpSpPr>
          <a:xfrm>
            <a:off x="419099" y="2396636"/>
            <a:ext cx="9070975" cy="307777"/>
            <a:chOff x="1136650" y="2761183"/>
            <a:chExt cx="7632700" cy="307777"/>
          </a:xfrm>
        </p:grpSpPr>
        <p:sp>
          <p:nvSpPr>
            <p:cNvPr id="15" name="テキスト ボックス 1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6" name="直線コネクタ 1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7" name="四角形吹き出し 16"/>
          <p:cNvSpPr/>
          <p:nvPr/>
        </p:nvSpPr>
        <p:spPr bwMode="auto">
          <a:xfrm>
            <a:off x="6549082" y="3867667"/>
            <a:ext cx="2940994" cy="1869274"/>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2" name="正方形/長方形 11"/>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4980345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QRW_xhz.6xim2XQ6G8luV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REFqqPrApSzglRCNkNQIa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EWqzsL1WDRNwkXrxXwRVh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nn4VAfeYKedJHbyZPfqB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935MEpPE2HdlCQ7XvvXpt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3208</Words>
  <Application>Microsoft Office PowerPoint</Application>
  <PresentationFormat>A4 210 x 297 mm</PresentationFormat>
  <Paragraphs>392</Paragraphs>
  <Slides>17</Slides>
  <Notes>17</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17</vt:i4>
      </vt:variant>
    </vt:vector>
  </HeadingPairs>
  <TitlesOfParts>
    <vt:vector size="25" baseType="lpstr">
      <vt:lpstr>Meiryo UI</vt:lpstr>
      <vt:lpstr>ＭＳ Ｐゴシック</vt:lpstr>
      <vt:lpstr>ＭＳ Ｐ明朝</vt:lpstr>
      <vt:lpstr>Arial</vt:lpstr>
      <vt:lpstr>Times New Roman</vt:lpstr>
      <vt:lpstr>Wingdings</vt:lpstr>
      <vt:lpstr>1_新しいﾌﾟﾚｾﾞﾝﾃｰｼｮﾝ</vt:lpstr>
      <vt:lpstr>think-cell スライド</vt:lpstr>
      <vt:lpstr>令和３年度補正 産業保安高度化推進事業費補助金　  補助事業概要説明書</vt:lpstr>
      <vt:lpstr>１．実証技術・システムの全体像</vt:lpstr>
      <vt:lpstr>１－１．概要とその位置づけ</vt:lpstr>
      <vt:lpstr>１－２．期待される効果</vt:lpstr>
      <vt:lpstr>１－２．期待される効果（規制の見直しに関する検討方針）</vt:lpstr>
      <vt:lpstr>１－３．ユーザーニーズ</vt:lpstr>
      <vt:lpstr>２．実施事業の概要</vt:lpstr>
      <vt:lpstr>２－１．実証事業のスケジュール</vt:lpstr>
      <vt:lpstr>２－２．実証における実施項目および方法</vt:lpstr>
      <vt:lpstr>２－２．実証における実施項目および方法</vt:lpstr>
      <vt:lpstr>２－3．実証事業の体制（単独申請の場合）（１／２）</vt:lpstr>
      <vt:lpstr>２－3．実証事業の体制（単独申請の場合）（２／２）</vt:lpstr>
      <vt:lpstr>２－4、5．実証事業の体制（コンソーシアム申請、共同申請の場合）（１／２）</vt:lpstr>
      <vt:lpstr>２－4、5．実証事業の体制（コンソーシアム申請、共同申請の場合）（２／２）</vt:lpstr>
      <vt:lpstr>３．実証事業完了後の事業展開</vt:lpstr>
      <vt:lpstr>３－1．実証事業完了後のスケジュール</vt:lpstr>
      <vt:lpstr>３－2．産業保安高度化に向けた会社方針・計画・取組</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2019-04-04T07:02:18Z</dcterms:created>
  <dcterms:modified xsi:type="dcterms:W3CDTF">2022-04-20T12:16:40Z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-1569458660</vt:i4>
  </property>
  <property fmtid="{D5CDD505-2E9C-101B-9397-08002B2CF9AE}" pid="3" name="_NewReviewCycle">
    <vt:lpwstr/>
  </property>
</Properties>
</file>