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tags/tag17.xml" ContentType="application/vnd.openxmlformats-officedocument.presentationml.tags+xml"/>
  <Override PartName="/ppt/notesSlides/notesSlide10.xml" ContentType="application/vnd.openxmlformats-officedocument.presentationml.notesSlide+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5.xml" ContentType="application/vnd.openxmlformats-officedocument.presentationml.notesSlide+xml"/>
  <Override PartName="/ppt/tags/tag27.xml" ContentType="application/vnd.openxmlformats-officedocument.presentationml.tags+xml"/>
  <Override PartName="/ppt/notesSlides/notesSlide16.xml" ContentType="application/vnd.openxmlformats-officedocument.presentationml.notesSlide+xml"/>
  <Override PartName="/ppt/tags/tag28.xml" ContentType="application/vnd.openxmlformats-officedocument.presentationml.tags+xml"/>
  <Override PartName="/ppt/notesSlides/notesSlide17.xml" ContentType="application/vnd.openxmlformats-officedocument.presentationml.notesSlide+xml"/>
  <Override PartName="/ppt/tags/tag29.xml" ContentType="application/vnd.openxmlformats-officedocument.presentationml.tags+xml"/>
  <Override PartName="/ppt/notesSlides/notesSlide18.xml" ContentType="application/vnd.openxmlformats-officedocument.presentationml.notesSlide+xml"/>
  <Override PartName="/ppt/tags/tag30.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50" r:id="rId1"/>
  </p:sldMasterIdLst>
  <p:notesMasterIdLst>
    <p:notesMasterId r:id="rId21"/>
  </p:notesMasterIdLst>
  <p:handoutMasterIdLst>
    <p:handoutMasterId r:id="rId22"/>
  </p:handoutMasterIdLst>
  <p:sldIdLst>
    <p:sldId id="501" r:id="rId2"/>
    <p:sldId id="517" r:id="rId3"/>
    <p:sldId id="489" r:id="rId4"/>
    <p:sldId id="525" r:id="rId5"/>
    <p:sldId id="530" r:id="rId6"/>
    <p:sldId id="476" r:id="rId7"/>
    <p:sldId id="497" r:id="rId8"/>
    <p:sldId id="505" r:id="rId9"/>
    <p:sldId id="528" r:id="rId10"/>
    <p:sldId id="491" r:id="rId11"/>
    <p:sldId id="527" r:id="rId12"/>
    <p:sldId id="495" r:id="rId13"/>
    <p:sldId id="509" r:id="rId14"/>
    <p:sldId id="496" r:id="rId15"/>
    <p:sldId id="510" r:id="rId16"/>
    <p:sldId id="504" r:id="rId17"/>
    <p:sldId id="499" r:id="rId18"/>
    <p:sldId id="518" r:id="rId19"/>
    <p:sldId id="508" r:id="rId20"/>
  </p:sldIdLst>
  <p:sldSz cx="9906000" cy="6858000" type="A4"/>
  <p:notesSz cx="6807200" cy="9939338"/>
  <p:custDataLst>
    <p:tags r:id="rId23"/>
  </p:custDataLst>
  <p:defaultTextStyle>
    <a:defPPr>
      <a:defRPr lang="ja-JP"/>
    </a:defPPr>
    <a:lvl1pPr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1pPr>
    <a:lvl2pPr marL="4572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2pPr>
    <a:lvl3pPr marL="9144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3pPr>
    <a:lvl4pPr marL="13716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4pPr>
    <a:lvl5pPr marL="18288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5pPr>
    <a:lvl6pPr marL="2286000" algn="l" defTabSz="914400" rtl="0" eaLnBrk="1" latinLnBrk="0" hangingPunct="1">
      <a:defRPr kumimoji="1" sz="1000" kern="1200">
        <a:solidFill>
          <a:srgbClr val="000000"/>
        </a:solidFill>
        <a:latin typeface="Arial" charset="0"/>
        <a:ea typeface="ＭＳ Ｐゴシック" charset="-128"/>
        <a:cs typeface="+mn-cs"/>
      </a:defRPr>
    </a:lvl6pPr>
    <a:lvl7pPr marL="2743200" algn="l" defTabSz="914400" rtl="0" eaLnBrk="1" latinLnBrk="0" hangingPunct="1">
      <a:defRPr kumimoji="1" sz="1000" kern="1200">
        <a:solidFill>
          <a:srgbClr val="000000"/>
        </a:solidFill>
        <a:latin typeface="Arial" charset="0"/>
        <a:ea typeface="ＭＳ Ｐゴシック" charset="-128"/>
        <a:cs typeface="+mn-cs"/>
      </a:defRPr>
    </a:lvl7pPr>
    <a:lvl8pPr marL="3200400" algn="l" defTabSz="914400" rtl="0" eaLnBrk="1" latinLnBrk="0" hangingPunct="1">
      <a:defRPr kumimoji="1" sz="1000" kern="1200">
        <a:solidFill>
          <a:srgbClr val="000000"/>
        </a:solidFill>
        <a:latin typeface="Arial" charset="0"/>
        <a:ea typeface="ＭＳ Ｐゴシック" charset="-128"/>
        <a:cs typeface="+mn-cs"/>
      </a:defRPr>
    </a:lvl8pPr>
    <a:lvl9pPr marL="3657600" algn="l" defTabSz="914400" rtl="0" eaLnBrk="1" latinLnBrk="0" hangingPunct="1">
      <a:defRPr kumimoji="1" sz="1000" kern="1200">
        <a:solidFill>
          <a:srgbClr val="000000"/>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3952" userDrawn="1">
          <p15:clr>
            <a:srgbClr val="A4A3A4"/>
          </p15:clr>
        </p15:guide>
        <p15:guide id="2" orient="horz" pos="1071" userDrawn="1">
          <p15:clr>
            <a:srgbClr val="A4A3A4"/>
          </p15:clr>
        </p15:guide>
        <p15:guide id="4" orient="horz" pos="2409" userDrawn="1">
          <p15:clr>
            <a:srgbClr val="A4A3A4"/>
          </p15:clr>
        </p15:guide>
        <p15:guide id="5" orient="horz" pos="1979" userDrawn="1">
          <p15:clr>
            <a:srgbClr val="A4A3A4"/>
          </p15:clr>
        </p15:guide>
        <p15:guide id="6" orient="horz" pos="845">
          <p15:clr>
            <a:srgbClr val="A4A3A4"/>
          </p15:clr>
        </p15:guide>
        <p15:guide id="7" orient="horz" pos="346" userDrawn="1">
          <p15:clr>
            <a:srgbClr val="A4A3A4"/>
          </p15:clr>
        </p15:guide>
        <p15:guide id="8" orient="horz" pos="686" userDrawn="1">
          <p15:clr>
            <a:srgbClr val="A4A3A4"/>
          </p15:clr>
        </p15:guide>
        <p15:guide id="9" orient="horz" pos="307">
          <p15:clr>
            <a:srgbClr val="A4A3A4"/>
          </p15:clr>
        </p15:guide>
        <p15:guide id="10" pos="3165" userDrawn="1">
          <p15:clr>
            <a:srgbClr val="A4A3A4"/>
          </p15:clr>
        </p15:guide>
        <p15:guide id="11" pos="1623">
          <p15:clr>
            <a:srgbClr val="A4A3A4"/>
          </p15:clr>
        </p15:guide>
        <p15:guide id="12" pos="262">
          <p15:clr>
            <a:srgbClr val="A4A3A4"/>
          </p15:clr>
        </p15:guide>
        <p15:guide id="13" pos="4526">
          <p15:clr>
            <a:srgbClr val="A4A3A4"/>
          </p15:clr>
        </p15:guide>
        <p15:guide id="14" pos="4617">
          <p15:clr>
            <a:srgbClr val="A4A3A4"/>
          </p15:clr>
        </p15:guide>
        <p15:guide id="15" pos="5978">
          <p15:clr>
            <a:srgbClr val="A4A3A4"/>
          </p15:clr>
        </p15:guide>
        <p15:guide id="16" pos="1714">
          <p15:clr>
            <a:srgbClr val="A4A3A4"/>
          </p15:clr>
        </p15:guide>
        <p15:guide id="17" pos="3075">
          <p15:clr>
            <a:srgbClr val="A4A3A4"/>
          </p15:clr>
        </p15:guide>
        <p15:guide id="18" orient="horz" pos="1434" userDrawn="1">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成者" initials="A" lastIdx="1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3300"/>
    <a:srgbClr val="EB956F"/>
    <a:srgbClr val="FEE3CE"/>
    <a:srgbClr val="FFCCCC"/>
    <a:srgbClr val="66A02C"/>
    <a:srgbClr val="26A287"/>
    <a:srgbClr val="0F99BC"/>
    <a:srgbClr val="5F8AC3"/>
    <a:srgbClr val="5585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07" autoAdjust="0"/>
    <p:restoredTop sz="94672" autoAdjust="0"/>
  </p:normalViewPr>
  <p:slideViewPr>
    <p:cSldViewPr snapToGrid="0" snapToObjects="1" showGuides="1">
      <p:cViewPr varScale="1">
        <p:scale>
          <a:sx n="85" d="100"/>
          <a:sy n="85" d="100"/>
        </p:scale>
        <p:origin x="1243" y="72"/>
      </p:cViewPr>
      <p:guideLst>
        <p:guide orient="horz" pos="3952"/>
        <p:guide orient="horz" pos="1071"/>
        <p:guide orient="horz" pos="2409"/>
        <p:guide orient="horz" pos="1979"/>
        <p:guide orient="horz" pos="845"/>
        <p:guide orient="horz" pos="346"/>
        <p:guide orient="horz" pos="686"/>
        <p:guide orient="horz" pos="307"/>
        <p:guide pos="3165"/>
        <p:guide pos="1623"/>
        <p:guide pos="262"/>
        <p:guide pos="4526"/>
        <p:guide pos="4617"/>
        <p:guide pos="5978"/>
        <p:guide pos="1714"/>
        <p:guide pos="3075"/>
        <p:guide orient="horz" pos="14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74" d="100"/>
          <a:sy n="74" d="100"/>
        </p:scale>
        <p:origin x="-2190"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1" name="Rectangle 3"/>
          <p:cNvSpPr>
            <a:spLocks noGrp="1" noChangeArrowheads="1"/>
          </p:cNvSpPr>
          <p:nvPr>
            <p:ph type="dt" sz="quarter"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F70B82FE-5075-4CE8-B77B-2FF6A92D721A}" type="datetime8">
              <a:rPr lang="en-US"/>
              <a:pPr>
                <a:defRPr/>
              </a:pPr>
              <a:t>4/20/2022 9:08 PM</a:t>
            </a:fld>
            <a:endParaRPr lang="en-US" altLang="ja-JP"/>
          </a:p>
        </p:txBody>
      </p:sp>
      <p:sp>
        <p:nvSpPr>
          <p:cNvPr id="2052" name="Rectangle 4"/>
          <p:cNvSpPr>
            <a:spLocks noGrp="1" noChangeArrowheads="1"/>
          </p:cNvSpPr>
          <p:nvPr>
            <p:ph type="ftr" sz="quarter" idx="2"/>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3" name="Rectangle 5"/>
          <p:cNvSpPr>
            <a:spLocks noGrp="1" noChangeArrowheads="1"/>
          </p:cNvSpPr>
          <p:nvPr>
            <p:ph type="sldNum" sz="quarter" idx="3"/>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31F3DE14-D951-4F7E-86C9-727CE98764F2}" type="slidenum">
              <a:rPr lang="en-US" altLang="ja-JP"/>
              <a:pPr>
                <a:defRPr/>
              </a:pPr>
              <a:t>‹#›</a:t>
            </a:fld>
            <a:endParaRPr lang="en-US" altLang="ja-JP"/>
          </a:p>
        </p:txBody>
      </p:sp>
    </p:spTree>
    <p:extLst>
      <p:ext uri="{BB962C8B-B14F-4D97-AF65-F5344CB8AC3E}">
        <p14:creationId xmlns:p14="http://schemas.microsoft.com/office/powerpoint/2010/main" val="3431547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099" name="Rectangle 3"/>
          <p:cNvSpPr>
            <a:spLocks noGrp="1" noChangeArrowheads="1"/>
          </p:cNvSpPr>
          <p:nvPr>
            <p:ph type="dt"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09CB1168-961D-456A-AC38-60B30D647958}" type="datetime8">
              <a:rPr lang="en-US" smtClean="0"/>
              <a:pPr>
                <a:defRPr/>
              </a:pPr>
              <a:t>4/20/2022 9:08 PM</a:t>
            </a:fld>
            <a:endParaRPr lang="en-US" altLang="ja-JP"/>
          </a:p>
        </p:txBody>
      </p:sp>
      <p:sp>
        <p:nvSpPr>
          <p:cNvPr id="32772" name="Rectangle 4"/>
          <p:cNvSpPr>
            <a:spLocks noGrp="1" noRot="1" noChangeAspect="1" noChangeArrowheads="1"/>
          </p:cNvSpPr>
          <p:nvPr>
            <p:ph type="sldImg" idx="2"/>
          </p:nvPr>
        </p:nvSpPr>
        <p:spPr bwMode="auto">
          <a:xfrm>
            <a:off x="714375" y="746125"/>
            <a:ext cx="5383213" cy="3727450"/>
          </a:xfrm>
          <a:prstGeom prst="rect">
            <a:avLst/>
          </a:prstGeom>
          <a:noFill/>
          <a:ln w="9525">
            <a:solidFill>
              <a:schemeClr val="tx1"/>
            </a:solidFill>
            <a:miter lim="800000"/>
            <a:headEnd/>
            <a:tailEnd/>
          </a:ln>
        </p:spPr>
      </p:sp>
      <p:sp>
        <p:nvSpPr>
          <p:cNvPr id="4101" name="Rectangle 5"/>
          <p:cNvSpPr>
            <a:spLocks noGrp="1" noChangeArrowheads="1"/>
          </p:cNvSpPr>
          <p:nvPr>
            <p:ph type="body" sz="quarter" idx="3"/>
          </p:nvPr>
        </p:nvSpPr>
        <p:spPr bwMode="auto">
          <a:xfrm>
            <a:off x="908055" y="4720986"/>
            <a:ext cx="4991091" cy="4471502"/>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p>
            <a:pPr lvl="0"/>
            <a:r>
              <a:rPr lang="ja-JP" altLang="en-US" noProof="0"/>
              <a:t>マスターテキストの書式設定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103" name="Rectangle 7"/>
          <p:cNvSpPr>
            <a:spLocks noGrp="1" noChangeArrowheads="1"/>
          </p:cNvSpPr>
          <p:nvPr>
            <p:ph type="sldNum" sz="quarter" idx="5"/>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56DB1398-0BD8-4795-A1F2-1363C218C2BD}" type="slidenum">
              <a:rPr lang="en-US" altLang="ja-JP" smtClean="0"/>
              <a:pPr>
                <a:defRPr/>
              </a:pPr>
              <a:t>‹#›</a:t>
            </a:fld>
            <a:endParaRPr lang="en-US" altLang="ja-JP"/>
          </a:p>
        </p:txBody>
      </p:sp>
    </p:spTree>
    <p:extLst>
      <p:ext uri="{BB962C8B-B14F-4D97-AF65-F5344CB8AC3E}">
        <p14:creationId xmlns:p14="http://schemas.microsoft.com/office/powerpoint/2010/main" val="1621393175"/>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4572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2pPr>
    <a:lvl3pPr marL="9144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3pPr>
    <a:lvl4pPr marL="13716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4pPr>
    <a:lvl5pPr marL="18288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dt" sz="quarter" idx="1"/>
          </p:nvPr>
        </p:nvSpPr>
        <p:spPr>
          <a:noFill/>
        </p:spPr>
        <p:txBody>
          <a:bodyPr/>
          <a:lstStyle/>
          <a:p>
            <a:fld id="{68CF2B48-1AAF-4240-8692-0C5ACB15EECC}" type="datetime8">
              <a:rPr lang="en-US" altLang="ja-JP"/>
              <a:pPr/>
              <a:t>4/20/2022 9:08 PM</a:t>
            </a:fld>
            <a:endParaRPr lang="en-US" altLang="ja-JP"/>
          </a:p>
        </p:txBody>
      </p:sp>
      <p:sp>
        <p:nvSpPr>
          <p:cNvPr id="33795" name="Rectangle 7"/>
          <p:cNvSpPr>
            <a:spLocks noGrp="1" noChangeArrowheads="1"/>
          </p:cNvSpPr>
          <p:nvPr>
            <p:ph type="sldNum" sz="quarter" idx="5"/>
          </p:nvPr>
        </p:nvSpPr>
        <p:spPr>
          <a:noFill/>
        </p:spPr>
        <p:txBody>
          <a:bodyPr/>
          <a:lstStyle/>
          <a:p>
            <a:fld id="{3F075CE8-DE8B-4A0E-875B-71368BF1EB13}" type="slidenum">
              <a:rPr lang="en-US" altLang="ja-JP"/>
              <a:pPr/>
              <a:t>0</a:t>
            </a:fld>
            <a:endParaRPr lang="en-US" altLang="ja-JP"/>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21756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4/20/2022 9:08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a:t>
            </a:fld>
            <a:endParaRPr lang="en-US" altLang="ja-JP"/>
          </a:p>
        </p:txBody>
      </p:sp>
    </p:spTree>
    <p:extLst>
      <p:ext uri="{BB962C8B-B14F-4D97-AF65-F5344CB8AC3E}">
        <p14:creationId xmlns:p14="http://schemas.microsoft.com/office/powerpoint/2010/main" val="1130715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798187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317255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4244533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5</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269751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901104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4/20/2022 9:09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7</a:t>
            </a:fld>
            <a:endParaRPr lang="en-US" altLang="ja-JP"/>
          </a:p>
        </p:txBody>
      </p:sp>
    </p:spTree>
    <p:extLst>
      <p:ext uri="{BB962C8B-B14F-4D97-AF65-F5344CB8AC3E}">
        <p14:creationId xmlns:p14="http://schemas.microsoft.com/office/powerpoint/2010/main" val="2837111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615118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9</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874160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10</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213913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11</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48078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471848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707395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4232525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4/20/2022 9:09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15</a:t>
            </a:fld>
            <a:endParaRPr lang="en-US" altLang="ja-JP"/>
          </a:p>
        </p:txBody>
      </p:sp>
    </p:spTree>
    <p:extLst>
      <p:ext uri="{BB962C8B-B14F-4D97-AF65-F5344CB8AC3E}">
        <p14:creationId xmlns:p14="http://schemas.microsoft.com/office/powerpoint/2010/main" val="1746736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616640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17</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435797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9:09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5981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2"/>
            </p:custDataLst>
            <p:extLst>
              <p:ext uri="{D42A27DB-BD31-4B8C-83A1-F6EECF244321}">
                <p14:modId xmlns:p14="http://schemas.microsoft.com/office/powerpoint/2010/main" val="30054513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6"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1667" name="Rectangle 3"/>
          <p:cNvSpPr>
            <a:spLocks noGrp="1" noChangeArrowheads="1"/>
          </p:cNvSpPr>
          <p:nvPr>
            <p:ph type="ctrTitle" hasCustomPrompt="1"/>
          </p:nvPr>
        </p:nvSpPr>
        <p:spPr>
          <a:xfrm>
            <a:off x="2720975" y="317942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ja-JP" altLang="en-US" dirty="0"/>
              <a:t>タイトル</a:t>
            </a:r>
            <a:r>
              <a:rPr kumimoji="1" lang="en-US" altLang="ja-JP" dirty="0"/>
              <a:t>MSP</a:t>
            </a:r>
            <a:r>
              <a:rPr kumimoji="1" lang="ja-JP" altLang="en-US" dirty="0"/>
              <a:t>ゴシック</a:t>
            </a:r>
            <a:r>
              <a:rPr kumimoji="1" lang="en-US" altLang="ja-JP" dirty="0"/>
              <a:t>28pt</a:t>
            </a:r>
            <a:r>
              <a:rPr lang="ja-JP" altLang="en-US" dirty="0"/>
              <a:t>□□□□</a:t>
            </a:r>
          </a:p>
        </p:txBody>
      </p:sp>
      <p:sp>
        <p:nvSpPr>
          <p:cNvPr id="43" name="テキスト プレースホルダ 41"/>
          <p:cNvSpPr>
            <a:spLocks noGrp="1"/>
          </p:cNvSpPr>
          <p:nvPr>
            <p:ph type="body" sz="quarter" idx="10" hasCustomPrompt="1"/>
          </p:nvPr>
        </p:nvSpPr>
        <p:spPr>
          <a:xfrm>
            <a:off x="2574925" y="2458885"/>
            <a:ext cx="2904641" cy="301778"/>
          </a:xfrm>
          <a:noFill/>
          <a:ln w="9525" algn="ctr">
            <a:noFill/>
            <a:miter lim="800000"/>
            <a:headEnd/>
            <a:tailEnd/>
          </a:ln>
        </p:spPr>
        <p:txBody>
          <a:bodyPr wrap="none" lIns="0" tIns="35988" rIns="0" bIns="49511" anchor="b">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予備タイトル（使用しない場合は削除）</a:t>
            </a:r>
          </a:p>
        </p:txBody>
      </p:sp>
      <p:sp>
        <p:nvSpPr>
          <p:cNvPr id="46" name="テキスト プレースホルダ 44"/>
          <p:cNvSpPr>
            <a:spLocks noGrp="1"/>
          </p:cNvSpPr>
          <p:nvPr>
            <p:ph type="body" sz="quarter" idx="11" hasCustomPrompt="1"/>
          </p:nvPr>
        </p:nvSpPr>
        <p:spPr>
          <a:xfrm>
            <a:off x="2714625" y="4419600"/>
            <a:ext cx="1615827" cy="30177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○○○○年○月○日</a:t>
            </a:r>
          </a:p>
        </p:txBody>
      </p:sp>
      <p:sp>
        <p:nvSpPr>
          <p:cNvPr id="50" name="テキスト プレースホルダ 48"/>
          <p:cNvSpPr>
            <a:spLocks noGrp="1"/>
          </p:cNvSpPr>
          <p:nvPr>
            <p:ph type="body" sz="quarter" idx="12" hasCustomPrompt="1"/>
          </p:nvPr>
        </p:nvSpPr>
        <p:spPr>
          <a:xfrm>
            <a:off x="2727129" y="784506"/>
            <a:ext cx="2348400" cy="42488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zh-CN" altLang="en-US" sz="2200" b="1"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stStyle>
          <a:p>
            <a:pPr lvl="0"/>
            <a:r>
              <a:rPr kumimoji="1" lang="zh-CN" altLang="en-US" dirty="0"/>
              <a:t>○○株式会社 御中</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セクション見出し">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2"/>
            </p:custDataLst>
            <p:extLst>
              <p:ext uri="{D42A27DB-BD31-4B8C-83A1-F6EECF244321}">
                <p14:modId xmlns:p14="http://schemas.microsoft.com/office/powerpoint/2010/main" val="3101536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90"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6" name="テキスト ボックス 35"/>
          <p:cNvSpPr txBox="1"/>
          <p:nvPr userDrawn="1"/>
        </p:nvSpPr>
        <p:spPr>
          <a:xfrm>
            <a:off x="9083675" y="6477000"/>
            <a:ext cx="406400" cy="260350"/>
          </a:xfrm>
          <a:prstGeom prst="rect">
            <a:avLst/>
          </a:prstGeom>
          <a:noFill/>
        </p:spPr>
        <p:txBody>
          <a:bodyPr wrap="none"/>
          <a:lstStyle/>
          <a:p>
            <a:pPr algn="r">
              <a:defRPr/>
            </a:pPr>
            <a:fld id="{5B83CBD0-757A-40FF-BAE8-D8C56A0E7A67}"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テキスト ボックス 36"/>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241667" name="Rectangle 3"/>
          <p:cNvSpPr>
            <a:spLocks noGrp="1" noChangeArrowheads="1"/>
          </p:cNvSpPr>
          <p:nvPr>
            <p:ph type="ctrTitle" hasCustomPrompt="1"/>
          </p:nvPr>
        </p:nvSpPr>
        <p:spPr>
          <a:xfrm>
            <a:off x="2720975" y="182687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en-US" altLang="ja-JP" dirty="0"/>
              <a:t>I.</a:t>
            </a:r>
            <a:r>
              <a:rPr kumimoji="1" lang="ja-JP" altLang="en-US" dirty="0"/>
              <a:t> タイトル</a:t>
            </a:r>
            <a:r>
              <a:rPr kumimoji="1" lang="en-US" altLang="ja-JP" dirty="0"/>
              <a:t>MSP</a:t>
            </a:r>
            <a:r>
              <a:rPr kumimoji="1" lang="ja-JP" altLang="en-US" dirty="0"/>
              <a:t>ゴシック</a:t>
            </a:r>
            <a:r>
              <a:rPr kumimoji="1" lang="en-US" altLang="ja-JP" dirty="0"/>
              <a:t>28pt</a:t>
            </a:r>
            <a:r>
              <a:rPr lang="ja-JP" altLang="en-US" dirty="0"/>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本文スライド">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2"/>
            </p:custDataLst>
            <p:extLst>
              <p:ext uri="{D42A27DB-BD31-4B8C-83A1-F6EECF244321}">
                <p14:modId xmlns:p14="http://schemas.microsoft.com/office/powerpoint/2010/main" val="37072936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14"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hasCustomPrompt="1"/>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lvl1pPr>
              <a:defRPr kumimoji="1" lang="ja-JP" altLang="en-US" sz="2000" b="1" dirty="0">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stStyle>
          <a:p>
            <a:pPr lvl="0" algn="l" defTabSz="990600" rtl="0" eaLnBrk="0" fontAlgn="base" hangingPunct="0">
              <a:spcBef>
                <a:spcPct val="0"/>
              </a:spcBef>
              <a:spcAft>
                <a:spcPct val="0"/>
              </a:spcAft>
            </a:pPr>
            <a:r>
              <a:rPr lang="ja-JP" altLang="en-US" dirty="0"/>
              <a:t>タイトル</a:t>
            </a:r>
            <a:r>
              <a:rPr lang="en-US" altLang="ja-JP" dirty="0"/>
              <a:t>MSP</a:t>
            </a:r>
            <a:r>
              <a:rPr lang="ja-JP" altLang="en-US" dirty="0"/>
              <a:t>ゴシック</a:t>
            </a:r>
            <a:r>
              <a:rPr lang="en-US" altLang="ja-JP" dirty="0"/>
              <a:t>20pt□□□□</a:t>
            </a:r>
            <a:endParaRPr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vmlDrawing" Target="../drawings/vmlDrawing1.v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6"/>
            </p:custDataLst>
            <p:extLst>
              <p:ext uri="{D42A27DB-BD31-4B8C-83A1-F6EECF244321}">
                <p14:modId xmlns:p14="http://schemas.microsoft.com/office/powerpoint/2010/main" val="20000180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2" name="think-cell スライド" r:id="rId7" imgW="554" imgH="551" progId="TCLayout.ActiveDocument.1">
                  <p:embed/>
                </p:oleObj>
              </mc:Choice>
              <mc:Fallback>
                <p:oleObj name="think-cell スライド" r:id="rId7" imgW="554" imgH="551"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8" name="テキスト ボックス 37"/>
          <p:cNvSpPr txBox="1"/>
          <p:nvPr userDrawn="1"/>
        </p:nvSpPr>
        <p:spPr>
          <a:xfrm>
            <a:off x="9083675" y="6477000"/>
            <a:ext cx="406400" cy="260350"/>
          </a:xfrm>
          <a:prstGeom prst="rect">
            <a:avLst/>
          </a:prstGeom>
          <a:noFill/>
        </p:spPr>
        <p:txBody>
          <a:bodyPr wrap="none"/>
          <a:lstStyle/>
          <a:p>
            <a:pPr algn="r">
              <a:defRPr/>
            </a:pPr>
            <a:fld id="{54FC02CB-9E9B-446E-AF88-F271348760CE}"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9" name="テキスト ボックス 38"/>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29" name="Rectangle 35"/>
          <p:cNvSpPr>
            <a:spLocks noGrp="1" noChangeArrowheads="1"/>
          </p:cNvSpPr>
          <p:nvPr userDrawn="1">
            <p:ph type="title"/>
          </p:nvPr>
        </p:nvSpPr>
        <p:spPr bwMode="auto">
          <a:xfrm>
            <a:off x="406400" y="662087"/>
            <a:ext cx="9061450" cy="307777"/>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ja-JP" altLang="en-US" dirty="0"/>
              <a:t>マスタータイトルの書式設定</a:t>
            </a:r>
          </a:p>
        </p:txBody>
      </p:sp>
      <p:sp>
        <p:nvSpPr>
          <p:cNvPr id="1030" name="Rectangle 37"/>
          <p:cNvSpPr>
            <a:spLocks noGrp="1" noChangeArrowheads="1"/>
          </p:cNvSpPr>
          <p:nvPr userDrawn="1">
            <p:ph type="body" idx="1"/>
          </p:nvPr>
        </p:nvSpPr>
        <p:spPr bwMode="auto">
          <a:xfrm>
            <a:off x="419100" y="1285875"/>
            <a:ext cx="9064625" cy="51657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ja-JP" altLang="en-US"/>
              <a:t>第 </a:t>
            </a:r>
            <a:r>
              <a:rPr lang="en-US" altLang="ja-JP"/>
              <a:t>1 </a:t>
            </a:r>
            <a:r>
              <a:rPr lang="ja-JP" altLang="en-US"/>
              <a:t>レベル</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240676" name="Line 36"/>
          <p:cNvSpPr>
            <a:spLocks noChangeShapeType="1"/>
          </p:cNvSpPr>
          <p:nvPr userDrawn="1"/>
        </p:nvSpPr>
        <p:spPr bwMode="auto">
          <a:xfrm flipV="1">
            <a:off x="374650" y="549275"/>
            <a:ext cx="9156654" cy="0"/>
          </a:xfrm>
          <a:prstGeom prst="line">
            <a:avLst/>
          </a:prstGeom>
          <a:noFill/>
          <a:ln w="25400">
            <a:solidFill>
              <a:srgbClr val="E6000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
        <p:nvSpPr>
          <p:cNvPr id="240681" name="Line 41"/>
          <p:cNvSpPr>
            <a:spLocks noChangeShapeType="1"/>
          </p:cNvSpPr>
          <p:nvPr userDrawn="1"/>
        </p:nvSpPr>
        <p:spPr bwMode="auto">
          <a:xfrm flipV="1">
            <a:off x="374650" y="1082675"/>
            <a:ext cx="9161463" cy="0"/>
          </a:xfrm>
          <a:prstGeom prst="line">
            <a:avLst/>
          </a:prstGeom>
          <a:noFill/>
          <a:ln w="15875">
            <a:solidFill>
              <a:srgbClr val="80808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68" r:id="rId3"/>
  </p:sldLayoutIdLst>
  <p:hf hdr="0" ftr="0" dt="0"/>
  <p:txStyles>
    <p:titleStyle>
      <a:lvl1pPr algn="l" defTabSz="990600" rtl="0" eaLnBrk="0" fontAlgn="base" hangingPunct="0">
        <a:spcBef>
          <a:spcPct val="0"/>
        </a:spcBef>
        <a:spcAft>
          <a:spcPct val="0"/>
        </a:spcAft>
        <a:defRPr kumimoji="1" sz="2000" b="1">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vl2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2pPr>
      <a:lvl3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3pPr>
      <a:lvl4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4pPr>
      <a:lvl5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5pPr>
      <a:lvl6pPr marL="457200" algn="l" defTabSz="990600" rtl="0" fontAlgn="base">
        <a:spcBef>
          <a:spcPct val="0"/>
        </a:spcBef>
        <a:spcAft>
          <a:spcPct val="0"/>
        </a:spcAft>
        <a:defRPr kumimoji="1" sz="2000" b="1">
          <a:solidFill>
            <a:schemeClr val="tx2"/>
          </a:solidFill>
          <a:latin typeface="Arial" charset="0"/>
          <a:ea typeface="ＭＳ Ｐゴシック" charset="-128"/>
        </a:defRPr>
      </a:lvl6pPr>
      <a:lvl7pPr marL="914400" algn="l" defTabSz="990600" rtl="0" fontAlgn="base">
        <a:spcBef>
          <a:spcPct val="0"/>
        </a:spcBef>
        <a:spcAft>
          <a:spcPct val="0"/>
        </a:spcAft>
        <a:defRPr kumimoji="1" sz="2000" b="1">
          <a:solidFill>
            <a:schemeClr val="tx2"/>
          </a:solidFill>
          <a:latin typeface="Arial" charset="0"/>
          <a:ea typeface="ＭＳ Ｐゴシック" charset="-128"/>
        </a:defRPr>
      </a:lvl7pPr>
      <a:lvl8pPr marL="1371600" algn="l" defTabSz="990600" rtl="0" fontAlgn="base">
        <a:spcBef>
          <a:spcPct val="0"/>
        </a:spcBef>
        <a:spcAft>
          <a:spcPct val="0"/>
        </a:spcAft>
        <a:defRPr kumimoji="1" sz="2000" b="1">
          <a:solidFill>
            <a:schemeClr val="tx2"/>
          </a:solidFill>
          <a:latin typeface="Arial" charset="0"/>
          <a:ea typeface="ＭＳ Ｐゴシック" charset="-128"/>
        </a:defRPr>
      </a:lvl8pPr>
      <a:lvl9pPr marL="1828800" algn="l" defTabSz="990600" rtl="0" fontAlgn="base">
        <a:spcBef>
          <a:spcPct val="0"/>
        </a:spcBef>
        <a:spcAft>
          <a:spcPct val="0"/>
        </a:spcAft>
        <a:defRPr kumimoji="1" sz="2000" b="1">
          <a:solidFill>
            <a:schemeClr val="tx2"/>
          </a:solidFill>
          <a:latin typeface="Arial" charset="0"/>
          <a:ea typeface="ＭＳ Ｐゴシック" charset="-128"/>
        </a:defRPr>
      </a:lvl9pPr>
    </p:titleStyle>
    <p:body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emf"/><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1.emf"/><Relationship Id="rId2" Type="http://schemas.openxmlformats.org/officeDocument/2006/relationships/tags" Target="../tags/tag11.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notesSlide" Target="../notesSlides/notesSlide5.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3.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6.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7.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1.emf"/><Relationship Id="rId2" Type="http://schemas.openxmlformats.org/officeDocument/2006/relationships/tags" Target="../tags/tag19.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1.emf"/><Relationship Id="rId2" Type="http://schemas.openxmlformats.org/officeDocument/2006/relationships/tags" Target="../tags/tag21.xml"/><Relationship Id="rId1" Type="http://schemas.openxmlformats.org/officeDocument/2006/relationships/vmlDrawing" Target="../drawings/vmlDrawing17.vml"/><Relationship Id="rId6" Type="http://schemas.openxmlformats.org/officeDocument/2006/relationships/oleObject" Target="../embeddings/oleObject17.bin"/><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1.emf"/><Relationship Id="rId2" Type="http://schemas.openxmlformats.org/officeDocument/2006/relationships/tags" Target="../tags/tag23.xml"/><Relationship Id="rId1" Type="http://schemas.openxmlformats.org/officeDocument/2006/relationships/vmlDrawing" Target="../drawings/vmlDrawing18.vml"/><Relationship Id="rId6" Type="http://schemas.openxmlformats.org/officeDocument/2006/relationships/oleObject" Target="../embeddings/oleObject18.bin"/><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vmlDrawing" Target="../drawings/vmlDrawing19.vml"/><Relationship Id="rId6" Type="http://schemas.openxmlformats.org/officeDocument/2006/relationships/oleObject" Target="../embeddings/oleObject19.bin"/><Relationship Id="rId5" Type="http://schemas.openxmlformats.org/officeDocument/2006/relationships/notesSlide" Target="../notesSlides/notesSlide15.xml"/><Relationship Id="rId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vmlDrawing" Target="../drawings/vmlDrawing20.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8.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9.xml"/><Relationship Id="rId1" Type="http://schemas.openxmlformats.org/officeDocument/2006/relationships/vmlDrawing" Target="../drawings/vmlDrawing22.v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0.xml"/><Relationship Id="rId1" Type="http://schemas.openxmlformats.org/officeDocument/2006/relationships/vmlDrawing" Target="../drawings/vmlDrawing23.vml"/><Relationship Id="rId6" Type="http://schemas.openxmlformats.org/officeDocument/2006/relationships/image" Target="../media/image1.emf"/><Relationship Id="rId5" Type="http://schemas.openxmlformats.org/officeDocument/2006/relationships/oleObject" Target="../embeddings/oleObject23.bin"/><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オブジェクト 4" hidden="1"/>
          <p:cNvGraphicFramePr>
            <a:graphicFrameLocks noChangeAspect="1"/>
          </p:cNvGraphicFramePr>
          <p:nvPr>
            <p:custDataLst>
              <p:tags r:id="rId2"/>
            </p:custDataLst>
            <p:extLst>
              <p:ext uri="{D42A27DB-BD31-4B8C-83A1-F6EECF244321}">
                <p14:modId xmlns:p14="http://schemas.microsoft.com/office/powerpoint/2010/main" val="5013879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8"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zh-TW"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15" name="Rectangle 2"/>
          <p:cNvSpPr>
            <a:spLocks noGrp="1" noChangeArrowheads="1"/>
          </p:cNvSpPr>
          <p:nvPr>
            <p:ph type="ctrTitle"/>
          </p:nvPr>
        </p:nvSpPr>
        <p:spPr>
          <a:xfrm>
            <a:off x="1116013" y="1700213"/>
            <a:ext cx="7531100" cy="1441449"/>
          </a:xfrm>
          <a:solidFill>
            <a:schemeClr val="accent6">
              <a:lumMod val="20000"/>
              <a:lumOff val="80000"/>
            </a:schemeClr>
          </a:solidFill>
        </p:spPr>
        <p:txBody>
          <a:bodyPr vert="horz">
            <a:noAutofit/>
          </a:bodyPr>
          <a:lstStyle/>
          <a:p>
            <a:pPr algn="ctr" eaLnBrk="1">
              <a:spcAft>
                <a:spcPts val="600"/>
              </a:spcAft>
            </a:pPr>
            <a:r>
              <a:rPr lang="ja-JP" altLang="en-US"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令和</a:t>
            </a:r>
            <a:r>
              <a:rPr lang="ja-JP" altLang="en-US" sz="2000" dirty="0">
                <a:solidFill>
                  <a:schemeClr val="tx1"/>
                </a:solidFill>
              </a:rPr>
              <a:t>３</a:t>
            </a:r>
            <a:r>
              <a:rPr lang="ja-JP" altLang="en-US"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年度補正</a:t>
            </a:r>
            <a:br>
              <a:rPr lang="en-US" altLang="ja-JP" sz="2000" strike="sngStrike"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br>
            <a:r>
              <a:rPr lang="zh-TW" altLang="en-US"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産業保安高度化推進事業費補助金　</a:t>
            </a:r>
            <a:br>
              <a:rPr lang="en-US" altLang="zh-TW"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br>
              <a:rPr lang="en-US" altLang="ja-JP"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r>
              <a:rPr lang="ja-JP" altLang="en-US"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補助事業概要説明書</a:t>
            </a:r>
          </a:p>
        </p:txBody>
      </p:sp>
      <p:sp>
        <p:nvSpPr>
          <p:cNvPr id="7" name="テキスト ボックス 6"/>
          <p:cNvSpPr txBox="1"/>
          <p:nvPr/>
        </p:nvSpPr>
        <p:spPr>
          <a:xfrm>
            <a:off x="415925" y="262259"/>
            <a:ext cx="1117600" cy="485774"/>
          </a:xfrm>
          <a:prstGeom prst="rect">
            <a:avLst/>
          </a:prstGeom>
          <a:noFill/>
          <a:ln>
            <a:solidFill>
              <a:schemeClr val="tx1">
                <a:lumMod val="95000"/>
                <a:lumOff val="5000"/>
              </a:schemeClr>
            </a:solidFill>
          </a:ln>
        </p:spPr>
        <p:txBody>
          <a:bodyPr wrap="square" rtlCol="0">
            <a:spAutoFit/>
          </a:bodyPr>
          <a:lstStyle/>
          <a:p>
            <a:r>
              <a:rPr lang="ja-JP" altLang="en-US" sz="2400" b="1" dirty="0">
                <a:latin typeface="Meiryo UI" panose="020B0604030504040204" pitchFamily="50" charset="-128"/>
                <a:ea typeface="Meiryo UI" panose="020B0604030504040204" pitchFamily="50" charset="-128"/>
                <a:sym typeface="Meiryo UI" panose="020B0604030504040204" pitchFamily="50" charset="-128"/>
              </a:rPr>
              <a:t>類型</a:t>
            </a:r>
            <a:r>
              <a:rPr lang="en-US" altLang="ja-JP" sz="2400" b="1" dirty="0">
                <a:latin typeface="Meiryo UI" panose="020B0604030504040204" pitchFamily="50" charset="-128"/>
                <a:ea typeface="Meiryo UI" panose="020B0604030504040204" pitchFamily="50" charset="-128"/>
                <a:sym typeface="Meiryo UI" panose="020B0604030504040204" pitchFamily="50" charset="-128"/>
              </a:rPr>
              <a:t>B</a:t>
            </a:r>
          </a:p>
        </p:txBody>
      </p:sp>
      <p:sp>
        <p:nvSpPr>
          <p:cNvPr id="9" name="テキスト プレースホルダ 21"/>
          <p:cNvSpPr>
            <a:spLocks noGrp="1"/>
          </p:cNvSpPr>
          <p:nvPr>
            <p:ph type="body" sz="quarter" idx="11"/>
          </p:nvPr>
        </p:nvSpPr>
        <p:spPr>
          <a:xfrm>
            <a:off x="1116013" y="3811185"/>
            <a:ext cx="3334246" cy="1163552"/>
          </a:xfrm>
        </p:spPr>
        <p:txBody>
          <a:bodyPr/>
          <a:lstStyle/>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提出日：</a:t>
            </a:r>
            <a:r>
              <a:rPr lang="ja-JP" altLang="en-US" sz="2000" b="1" dirty="0">
                <a:solidFill>
                  <a:schemeClr val="accent5">
                    <a:lumMod val="50000"/>
                  </a:schemeClr>
                </a:solidFill>
              </a:rPr>
              <a:t>２０２２</a:t>
            </a:r>
            <a:r>
              <a:rPr lang="ja-JP" altLang="en-US"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年○月○日</a:t>
            </a:r>
            <a:endParaRPr lang="en-US" altLang="ja-JP"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申請者</a:t>
            </a:r>
            <a:r>
              <a:rPr lang="ja-JP" altLang="en-US" sz="2000" b="1" dirty="0"/>
              <a:t>：</a:t>
            </a:r>
            <a:r>
              <a:rPr lang="ja-JP" altLang="en-US" sz="2000" b="1" dirty="0">
                <a:solidFill>
                  <a:schemeClr val="accent2"/>
                </a:solidFill>
              </a:rPr>
              <a:t>○○</a:t>
            </a:r>
            <a:endParaRPr lang="en-US" altLang="ja-JP" sz="2000" b="1" dirty="0">
              <a:solidFill>
                <a:schemeClr val="accent2"/>
              </a:solidFill>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事業名：</a:t>
            </a:r>
            <a:r>
              <a:rPr lang="ja-JP" altLang="en-US" sz="2000" b="1" dirty="0">
                <a:solidFill>
                  <a:schemeClr val="accent2"/>
                </a:solidFill>
                <a:sym typeface="Meiryo UI" panose="020B0604030504040204" pitchFamily="50" charset="-128"/>
              </a:rPr>
              <a:t>○○</a:t>
            </a:r>
            <a:endParaRPr lang="en-US" altLang="zh-TW" sz="2000" b="1" dirty="0">
              <a:solidFill>
                <a:schemeClr val="accent2"/>
              </a:solidFill>
              <a:sym typeface="Meiryo UI" panose="020B0604030504040204" pitchFamily="50" charset="-128"/>
            </a:endParaRPr>
          </a:p>
        </p:txBody>
      </p:sp>
      <p:sp>
        <p:nvSpPr>
          <p:cNvPr id="16" name="四角形吹き出し 9">
            <a:extLst>
              <a:ext uri="{FF2B5EF4-FFF2-40B4-BE49-F238E27FC236}">
                <a16:creationId xmlns:a16="http://schemas.microsoft.com/office/drawing/2014/main" id="{8C6CF8CC-3AEF-4D63-835A-0B404C263E66}"/>
              </a:ext>
            </a:extLst>
          </p:cNvPr>
          <p:cNvSpPr/>
          <p:nvPr/>
        </p:nvSpPr>
        <p:spPr bwMode="auto">
          <a:xfrm>
            <a:off x="1386445" y="5133157"/>
            <a:ext cx="5362698" cy="761685"/>
          </a:xfrm>
          <a:prstGeom prst="wedgeRectCallout">
            <a:avLst>
              <a:gd name="adj1" fmla="val -26155"/>
              <a:gd name="adj2" fmla="val -752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r>
              <a:rPr lang="ja-JP" altLang="en-US" dirty="0">
                <a:solidFill>
                  <a:srgbClr val="FF0000"/>
                </a:solidFill>
                <a:latin typeface="Meiryo UI" panose="020B0604030504040204" pitchFamily="50" charset="-128"/>
                <a:ea typeface="Meiryo UI" panose="020B0604030504040204" pitchFamily="50" charset="-128"/>
              </a:rPr>
              <a:t>表紙に下記の項目を記載ください。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algn="l"/>
            <a:r>
              <a:rPr lang="ja-JP" altLang="en-US" dirty="0">
                <a:solidFill>
                  <a:srgbClr val="FF0000"/>
                </a:solidFill>
                <a:latin typeface="Meiryo UI" panose="020B0604030504040204" pitchFamily="50" charset="-128"/>
                <a:ea typeface="Meiryo UI" panose="020B0604030504040204" pitchFamily="50" charset="-128"/>
              </a:rPr>
              <a:t>・「申請者」の欄には、組織名（例：株式会社○○、一般社団法人○○）を記載ください。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algn="l"/>
            <a:r>
              <a:rPr lang="ja-JP" altLang="en-US" dirty="0">
                <a:solidFill>
                  <a:srgbClr val="FF0000"/>
                </a:solidFill>
                <a:latin typeface="Meiryo UI" panose="020B0604030504040204" pitchFamily="50" charset="-128"/>
                <a:ea typeface="Meiryo UI" panose="020B0604030504040204" pitchFamily="50" charset="-128"/>
              </a:rPr>
              <a:t>・「事業名」の欄には、事業名（例：○○における</a:t>
            </a:r>
            <a:r>
              <a:rPr lang="en-US" altLang="ja-JP" dirty="0">
                <a:solidFill>
                  <a:srgbClr val="FF0000"/>
                </a:solidFill>
                <a:latin typeface="Meiryo UI" panose="020B0604030504040204" pitchFamily="50" charset="-128"/>
                <a:ea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rPr>
              <a:t>を活用した点検システム構築事業）を記載ください。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7312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62"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１．実証技術・システムの全体像</a:t>
            </a:r>
          </a:p>
        </p:txBody>
      </p:sp>
      <p:sp>
        <p:nvSpPr>
          <p:cNvPr id="3" name="Rectangle 1"/>
          <p:cNvSpPr>
            <a:spLocks noChangeArrowheads="1"/>
          </p:cNvSpPr>
          <p:nvPr/>
        </p:nvSpPr>
        <p:spPr bwMode="auto">
          <a:xfrm>
            <a:off x="730249" y="2002585"/>
            <a:ext cx="8709585" cy="4162422"/>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r>
              <a:rPr kumimoji="1" 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概要とその位置づけ</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実証を行う防爆モビリティの概要と、防爆モビリティを適用する対象・範囲、発揮される効果や果たす役割について説明すること。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期待される効果</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rPr>
              <a:t>実証を行う防爆モビリティが国民生活維持、保安力（正確で効果的な点検や検査等を通じて災害、事故、予期せぬ運転停止等の安全を損ねる事態を防止する能力）の維持・向上、保安、運転業務の省力化・無人化等にもたらす効果を説明すること</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。その際、可能な限り定量的に効果を算出すること。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実証前後での保安業務内容の変化について、前後それぞれの具体的な業務内容を含めて説明すること。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で得られる評価・検証結果が規制の見直しの議論に利用できるものである場合、関連する規制、実証で得られるデータ、当該データを規制の見直しにどのように活用できるかのイメージを具体的に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ユーザーニーズ</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実証を行う防爆モビリティに対するユーザーのニーズ、また対象とする運転・保安業務について具体的に説明すること。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1-4.</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防爆モビリティの革新性</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実証を行う防爆モビリティの既存技術に対する革新性について説明すること。</a:t>
            </a:r>
          </a:p>
        </p:txBody>
      </p:sp>
    </p:spTree>
    <p:extLst>
      <p:ext uri="{BB962C8B-B14F-4D97-AF65-F5344CB8AC3E}">
        <p14:creationId xmlns:p14="http://schemas.microsoft.com/office/powerpoint/2010/main" val="1714709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942509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86"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１－１．概要とその位置づけ</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8726" y="1285875"/>
            <a:ext cx="9064625" cy="552715"/>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実証を行う防爆ドローンは、○○を目的としたものである。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防爆ドローンを活用することで、○○業務を○○という観点で効率化する。</a:t>
            </a:r>
            <a:endParaRPr lang="en-US" altLang="ja-JP" dirty="0">
              <a:solidFill>
                <a:schemeClr val="accent2"/>
              </a:solidFill>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4" name="グループ化 5"/>
          <p:cNvGrpSpPr/>
          <p:nvPr/>
        </p:nvGrpSpPr>
        <p:grpSpPr>
          <a:xfrm>
            <a:off x="415925" y="2403953"/>
            <a:ext cx="9021866" cy="307777"/>
            <a:chOff x="1136650" y="2761183"/>
            <a:chExt cx="7632700" cy="307777"/>
          </a:xfrm>
        </p:grpSpPr>
        <p:sp>
          <p:nvSpPr>
            <p:cNvPr id="25" name="テキスト ボックス 2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実証する防爆ドローンの導入エリアとその役割</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6" name="直線コネクタ 2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2" name="正方形/長方形 31"/>
          <p:cNvSpPr/>
          <p:nvPr/>
        </p:nvSpPr>
        <p:spPr bwMode="auto">
          <a:xfrm>
            <a:off x="422109" y="2924735"/>
            <a:ext cx="9015682" cy="320460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稼働中のプラントにおける○○業務は、○○の役割を担っている。</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○○業務に防爆ドローンを導入することで、○○ができるようになる。</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2" name="四角形吹き出し 9">
            <a:extLst>
              <a:ext uri="{FF2B5EF4-FFF2-40B4-BE49-F238E27FC236}">
                <a16:creationId xmlns:a16="http://schemas.microsoft.com/office/drawing/2014/main" id="{5E5BCAD6-877D-4C8C-B418-2A60066D81D8}"/>
              </a:ext>
            </a:extLst>
          </p:cNvPr>
          <p:cNvSpPr/>
          <p:nvPr/>
        </p:nvSpPr>
        <p:spPr bwMode="auto">
          <a:xfrm>
            <a:off x="4704008" y="2038194"/>
            <a:ext cx="3323172" cy="615554"/>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1" name="四角形吹き出し 9">
            <a:extLst>
              <a:ext uri="{FF2B5EF4-FFF2-40B4-BE49-F238E27FC236}">
                <a16:creationId xmlns:a16="http://schemas.microsoft.com/office/drawing/2014/main" id="{2DBD529E-A097-4C65-81B1-123F7EEE400B}"/>
              </a:ext>
            </a:extLst>
          </p:cNvPr>
          <p:cNvSpPr/>
          <p:nvPr/>
        </p:nvSpPr>
        <p:spPr bwMode="auto">
          <a:xfrm>
            <a:off x="5026025" y="5866790"/>
            <a:ext cx="3001155" cy="503187"/>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防爆モビリティのユースケースの概要と</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開発する防爆モビリティの機能等を記載ください。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46355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1246040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10" name="think-cell スライド" r:id="rId5" imgW="554" imgH="551" progId="TCLayout.ActiveDocument.1">
                  <p:embed/>
                </p:oleObj>
              </mc:Choice>
              <mc:Fallback>
                <p:oleObj name="think-cell スライド" r:id="rId5" imgW="554" imgH="551" progId="TCLayout.ActiveDocument.1">
                  <p:embed/>
                  <p:pic>
                    <p:nvPicPr>
                      <p:cNvPr id="3" name="オブジェクト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１－２．期待される効果</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52715"/>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○○というプロセスが○○と集約することにより、○○の効果を得られる。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実証する防爆ドローンが○○することにより○○％の省力化につながる。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0" name="四角形吹き出し 27">
            <a:extLst>
              <a:ext uri="{FF2B5EF4-FFF2-40B4-BE49-F238E27FC236}">
                <a16:creationId xmlns:a16="http://schemas.microsoft.com/office/drawing/2014/main" id="{9DC767BC-9D4A-4009-BC6B-8FE6A85B1752}"/>
              </a:ext>
            </a:extLst>
          </p:cNvPr>
          <p:cNvSpPr/>
          <p:nvPr/>
        </p:nvSpPr>
        <p:spPr bwMode="auto">
          <a:xfrm>
            <a:off x="420190" y="5948523"/>
            <a:ext cx="2821594" cy="773429"/>
          </a:xfrm>
          <a:prstGeom prst="wedgeRectCallout">
            <a:avLst>
              <a:gd name="adj1" fmla="val -11795"/>
              <a:gd name="adj2" fmla="val -61603"/>
            </a:avLst>
          </a:prstGeom>
          <a:solidFill>
            <a:schemeClr val="bg1"/>
          </a:solidFill>
          <a:ln w="12700" cap="flat" cmpd="sng" algn="ctr">
            <a:solidFill>
              <a:srgbClr val="FF00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適用範囲の業務フローについて、詳細なプロセスごとに変化を記載ください。（上図の例では、前ページの○○業務をプロセス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A~D</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に詳細化。防爆モビリティ導入後には新たなプロセス</a:t>
            </a:r>
            <a:r>
              <a:rPr lang="en-US" altLang="ja-JP" dirty="0" err="1">
                <a:solidFill>
                  <a:srgbClr val="FF0000"/>
                </a:solidFill>
                <a:latin typeface="Meiryo UI" panose="020B0604030504040204" pitchFamily="50" charset="-128"/>
                <a:ea typeface="Meiryo UI" panose="020B0604030504040204" pitchFamily="50" charset="-128"/>
                <a:sym typeface="Meiryo UI" panose="020B0604030504040204" pitchFamily="50" charset="-128"/>
              </a:rPr>
              <a:t>a~c</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として業務概要や効果を記載）</a:t>
            </a:r>
          </a:p>
        </p:txBody>
      </p:sp>
      <p:cxnSp>
        <p:nvCxnSpPr>
          <p:cNvPr id="106" name="直線コネクタ 105">
            <a:extLst>
              <a:ext uri="{FF2B5EF4-FFF2-40B4-BE49-F238E27FC236}">
                <a16:creationId xmlns:a16="http://schemas.microsoft.com/office/drawing/2014/main" id="{2E43E20C-F55C-4535-88F0-B6F866DA3DC9}"/>
              </a:ext>
            </a:extLst>
          </p:cNvPr>
          <p:cNvCxnSpPr>
            <a:cxnSpLocks/>
          </p:cNvCxnSpPr>
          <p:nvPr/>
        </p:nvCxnSpPr>
        <p:spPr>
          <a:xfrm>
            <a:off x="420190" y="5249882"/>
            <a:ext cx="9069885"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126" name="四角形吹き出し 27">
            <a:extLst>
              <a:ext uri="{FF2B5EF4-FFF2-40B4-BE49-F238E27FC236}">
                <a16:creationId xmlns:a16="http://schemas.microsoft.com/office/drawing/2014/main" id="{8519B986-1E9B-4A8F-972F-99D875CD9181}"/>
              </a:ext>
            </a:extLst>
          </p:cNvPr>
          <p:cNvSpPr/>
          <p:nvPr/>
        </p:nvSpPr>
        <p:spPr bwMode="auto">
          <a:xfrm>
            <a:off x="3315338" y="6119801"/>
            <a:ext cx="1986635" cy="487308"/>
          </a:xfrm>
          <a:prstGeom prst="wedgeRectCallout">
            <a:avLst>
              <a:gd name="adj1" fmla="val -39056"/>
              <a:gd name="adj2" fmla="val -10899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矢印を使って導入前後のプロセスの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対応関係が分かるようにしてください。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32" name="グループ化 131">
            <a:extLst>
              <a:ext uri="{FF2B5EF4-FFF2-40B4-BE49-F238E27FC236}">
                <a16:creationId xmlns:a16="http://schemas.microsoft.com/office/drawing/2014/main" id="{E6AE0A79-4280-4AB0-AE9A-44C265E9C15E}"/>
              </a:ext>
            </a:extLst>
          </p:cNvPr>
          <p:cNvGrpSpPr/>
          <p:nvPr/>
        </p:nvGrpSpPr>
        <p:grpSpPr>
          <a:xfrm>
            <a:off x="6601097" y="2593401"/>
            <a:ext cx="2888978" cy="3291792"/>
            <a:chOff x="5904043" y="2403953"/>
            <a:chExt cx="3586033" cy="3291792"/>
          </a:xfrm>
        </p:grpSpPr>
        <p:grpSp>
          <p:nvGrpSpPr>
            <p:cNvPr id="133" name="グループ化 132">
              <a:extLst>
                <a:ext uri="{FF2B5EF4-FFF2-40B4-BE49-F238E27FC236}">
                  <a16:creationId xmlns:a16="http://schemas.microsoft.com/office/drawing/2014/main" id="{8F618A1A-563D-46EF-BF40-016B4090E5A0}"/>
                </a:ext>
              </a:extLst>
            </p:cNvPr>
            <p:cNvGrpSpPr/>
            <p:nvPr/>
          </p:nvGrpSpPr>
          <p:grpSpPr>
            <a:xfrm>
              <a:off x="5904411" y="2403953"/>
              <a:ext cx="3585665" cy="307777"/>
              <a:chOff x="1136650" y="2761183"/>
              <a:chExt cx="7632700" cy="307777"/>
            </a:xfrm>
          </p:grpSpPr>
          <p:sp>
            <p:nvSpPr>
              <p:cNvPr id="137" name="テキスト ボックス 136">
                <a:extLst>
                  <a:ext uri="{FF2B5EF4-FFF2-40B4-BE49-F238E27FC236}">
                    <a16:creationId xmlns:a16="http://schemas.microsoft.com/office/drawing/2014/main" id="{AD729F38-9DB0-49F2-8840-73F93415C16B}"/>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導入後の期待される効果（見込み）</a:t>
                </a:r>
              </a:p>
            </p:txBody>
          </p:sp>
          <p:cxnSp>
            <p:nvCxnSpPr>
              <p:cNvPr id="138" name="直線コネクタ 137">
                <a:extLst>
                  <a:ext uri="{FF2B5EF4-FFF2-40B4-BE49-F238E27FC236}">
                    <a16:creationId xmlns:a16="http://schemas.microsoft.com/office/drawing/2014/main" id="{1B915C64-57C7-400C-8068-471E5C8CFC6C}"/>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34" name="正方形/長方形 133">
              <a:extLst>
                <a:ext uri="{FF2B5EF4-FFF2-40B4-BE49-F238E27FC236}">
                  <a16:creationId xmlns:a16="http://schemas.microsoft.com/office/drawing/2014/main" id="{BB0F0965-F579-46E4-A7B9-E8714F0900E8}"/>
                </a:ext>
              </a:extLst>
            </p:cNvPr>
            <p:cNvSpPr/>
            <p:nvPr/>
          </p:nvSpPr>
          <p:spPr bwMode="auto">
            <a:xfrm>
              <a:off x="5904043" y="2940748"/>
              <a:ext cx="3585665"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点検エリアが〇％拡大</a:t>
              </a:r>
            </a:p>
          </p:txBody>
        </p:sp>
        <p:sp>
          <p:nvSpPr>
            <p:cNvPr id="135" name="正方形/長方形 134">
              <a:extLst>
                <a:ext uri="{FF2B5EF4-FFF2-40B4-BE49-F238E27FC236}">
                  <a16:creationId xmlns:a16="http://schemas.microsoft.com/office/drawing/2014/main" id="{BD3879B5-3BF6-4D2A-B54A-E242B7CFBCA6}"/>
                </a:ext>
              </a:extLst>
            </p:cNvPr>
            <p:cNvSpPr/>
            <p:nvPr/>
          </p:nvSpPr>
          <p:spPr bwMode="auto">
            <a:xfrm>
              <a:off x="5904410" y="3640669"/>
              <a:ext cx="3585297" cy="133815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防爆ドローンで無人監視の実現により、巡視が不要</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点検回数が月〇回から</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回に削減</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36" name="正方形/長方形 135">
              <a:extLst>
                <a:ext uri="{FF2B5EF4-FFF2-40B4-BE49-F238E27FC236}">
                  <a16:creationId xmlns:a16="http://schemas.microsoft.com/office/drawing/2014/main" id="{B3867C57-AA3E-49EC-A03D-4017DA81622E}"/>
                </a:ext>
              </a:extLst>
            </p:cNvPr>
            <p:cNvSpPr/>
            <p:nvPr/>
          </p:nvSpPr>
          <p:spPr bwMode="auto">
            <a:xfrm>
              <a:off x="5904411" y="5091503"/>
              <a:ext cx="3585297"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導入前：故障時の修繕措置</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中心の対応</a:t>
              </a:r>
              <a:endParaRPr kumimoji="1" lang="en-US" altLang="ja-JP"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導入後：故障前の予防措置中心の対応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grpSp>
        <p:nvGrpSpPr>
          <p:cNvPr id="139" name="グループ化 138">
            <a:extLst>
              <a:ext uri="{FF2B5EF4-FFF2-40B4-BE49-F238E27FC236}">
                <a16:creationId xmlns:a16="http://schemas.microsoft.com/office/drawing/2014/main" id="{070C1972-1D8C-42B2-8ECD-BA1836CA4C19}"/>
              </a:ext>
            </a:extLst>
          </p:cNvPr>
          <p:cNvGrpSpPr/>
          <p:nvPr/>
        </p:nvGrpSpPr>
        <p:grpSpPr>
          <a:xfrm>
            <a:off x="3560530" y="2593401"/>
            <a:ext cx="2910003" cy="3291793"/>
            <a:chOff x="3560530" y="2416653"/>
            <a:chExt cx="2910003" cy="3291793"/>
          </a:xfrm>
        </p:grpSpPr>
        <p:grpSp>
          <p:nvGrpSpPr>
            <p:cNvPr id="140" name="グループ化 139">
              <a:extLst>
                <a:ext uri="{FF2B5EF4-FFF2-40B4-BE49-F238E27FC236}">
                  <a16:creationId xmlns:a16="http://schemas.microsoft.com/office/drawing/2014/main" id="{29A0ECE0-53D7-47E1-B123-8BD30B9F5165}"/>
                </a:ext>
              </a:extLst>
            </p:cNvPr>
            <p:cNvGrpSpPr/>
            <p:nvPr/>
          </p:nvGrpSpPr>
          <p:grpSpPr>
            <a:xfrm>
              <a:off x="3560530" y="2416653"/>
              <a:ext cx="2909939" cy="307777"/>
              <a:chOff x="1136650" y="2761183"/>
              <a:chExt cx="7632700" cy="307777"/>
            </a:xfrm>
          </p:grpSpPr>
          <p:sp>
            <p:nvSpPr>
              <p:cNvPr id="149" name="テキスト ボックス 148">
                <a:extLst>
                  <a:ext uri="{FF2B5EF4-FFF2-40B4-BE49-F238E27FC236}">
                    <a16:creationId xmlns:a16="http://schemas.microsoft.com/office/drawing/2014/main" id="{B9F0BB4D-2266-456B-86B5-23DADCE97A32}"/>
                  </a:ext>
                </a:extLst>
              </p:cNvPr>
              <p:cNvSpPr txBox="1">
                <a:spLocks noChangeArrowheads="1"/>
              </p:cNvSpPr>
              <p:nvPr/>
            </p:nvSpPr>
            <p:spPr bwMode="auto">
              <a:xfrm>
                <a:off x="4200661" y="2761183"/>
                <a:ext cx="4568689"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p>
            </p:txBody>
          </p:sp>
          <p:cxnSp>
            <p:nvCxnSpPr>
              <p:cNvPr id="150" name="直線コネクタ 149">
                <a:extLst>
                  <a:ext uri="{FF2B5EF4-FFF2-40B4-BE49-F238E27FC236}">
                    <a16:creationId xmlns:a16="http://schemas.microsoft.com/office/drawing/2014/main" id="{6FDF1B80-CABC-40BB-9F70-752FEF5BE70A}"/>
                  </a:ext>
                </a:extLst>
              </p:cNvPr>
              <p:cNvCxnSpPr>
                <a:cxnSpLocks/>
              </p:cNvCxnSpPr>
              <p:nvPr/>
            </p:nvCxnSpPr>
            <p:spPr>
              <a:xfrm>
                <a:off x="4200661" y="3068960"/>
                <a:ext cx="456868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51" name="テキスト ボックス 150">
                <a:extLst>
                  <a:ext uri="{FF2B5EF4-FFF2-40B4-BE49-F238E27FC236}">
                    <a16:creationId xmlns:a16="http://schemas.microsoft.com/office/drawing/2014/main" id="{79BE9E66-6337-48DE-9738-A0612873A4A0}"/>
                  </a:ext>
                </a:extLst>
              </p:cNvPr>
              <p:cNvSpPr txBox="1">
                <a:spLocks noChangeArrowheads="1"/>
              </p:cNvSpPr>
              <p:nvPr/>
            </p:nvSpPr>
            <p:spPr bwMode="auto">
              <a:xfrm>
                <a:off x="1136650" y="2761183"/>
                <a:ext cx="2718757"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p>
            </p:txBody>
          </p:sp>
          <p:cxnSp>
            <p:nvCxnSpPr>
              <p:cNvPr id="152" name="直線コネクタ 151">
                <a:extLst>
                  <a:ext uri="{FF2B5EF4-FFF2-40B4-BE49-F238E27FC236}">
                    <a16:creationId xmlns:a16="http://schemas.microsoft.com/office/drawing/2014/main" id="{1BB91D57-F488-4F38-A891-156FEB18B535}"/>
                  </a:ext>
                </a:extLst>
              </p:cNvPr>
              <p:cNvCxnSpPr>
                <a:cxnSpLocks/>
              </p:cNvCxnSpPr>
              <p:nvPr/>
            </p:nvCxnSpPr>
            <p:spPr>
              <a:xfrm>
                <a:off x="1136650" y="3068960"/>
                <a:ext cx="27187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1" name="グループ化 140">
              <a:extLst>
                <a:ext uri="{FF2B5EF4-FFF2-40B4-BE49-F238E27FC236}">
                  <a16:creationId xmlns:a16="http://schemas.microsoft.com/office/drawing/2014/main" id="{E91F4B5A-09AF-41CE-96CD-5659640EF342}"/>
                </a:ext>
              </a:extLst>
            </p:cNvPr>
            <p:cNvGrpSpPr/>
            <p:nvPr/>
          </p:nvGrpSpPr>
          <p:grpSpPr>
            <a:xfrm>
              <a:off x="3560530" y="2947787"/>
              <a:ext cx="1036516" cy="2760658"/>
              <a:chOff x="426727" y="3141663"/>
              <a:chExt cx="1650843" cy="2931738"/>
            </a:xfrm>
            <a:solidFill>
              <a:schemeClr val="accent5"/>
            </a:solidFill>
          </p:grpSpPr>
          <p:sp>
            <p:nvSpPr>
              <p:cNvPr id="146" name="フローチャート: 他ページ結合子 145">
                <a:extLst>
                  <a:ext uri="{FF2B5EF4-FFF2-40B4-BE49-F238E27FC236}">
                    <a16:creationId xmlns:a16="http://schemas.microsoft.com/office/drawing/2014/main" id="{2CA226E3-5600-4CB7-8C7D-E77B92F164BC}"/>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47" name="フローチャート: 他ページ結合子 146">
                <a:extLst>
                  <a:ext uri="{FF2B5EF4-FFF2-40B4-BE49-F238E27FC236}">
                    <a16:creationId xmlns:a16="http://schemas.microsoft.com/office/drawing/2014/main" id="{D008DEE3-6E2D-4349-84D3-7C53F14A8349}"/>
                  </a:ext>
                </a:extLst>
              </p:cNvPr>
              <p:cNvSpPr/>
              <p:nvPr/>
            </p:nvSpPr>
            <p:spPr bwMode="auto">
              <a:xfrm>
                <a:off x="426727" y="3895445"/>
                <a:ext cx="1650843" cy="1424175"/>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b</a:t>
                </a:r>
              </a:p>
            </p:txBody>
          </p:sp>
          <p:sp>
            <p:nvSpPr>
              <p:cNvPr id="148" name="フローチャート: 他ページ結合子 147">
                <a:extLst>
                  <a:ext uri="{FF2B5EF4-FFF2-40B4-BE49-F238E27FC236}">
                    <a16:creationId xmlns:a16="http://schemas.microsoft.com/office/drawing/2014/main" id="{3A4DB5B7-68D1-4FD3-929B-534B54A86F38}"/>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42" name="グループ化 141">
              <a:extLst>
                <a:ext uri="{FF2B5EF4-FFF2-40B4-BE49-F238E27FC236}">
                  <a16:creationId xmlns:a16="http://schemas.microsoft.com/office/drawing/2014/main" id="{DC1BDB72-51E2-4108-A876-B775D176C366}"/>
                </a:ext>
              </a:extLst>
            </p:cNvPr>
            <p:cNvGrpSpPr/>
            <p:nvPr/>
          </p:nvGrpSpPr>
          <p:grpSpPr>
            <a:xfrm>
              <a:off x="4728673" y="2947788"/>
              <a:ext cx="1741860" cy="2760658"/>
              <a:chOff x="4728673" y="2953448"/>
              <a:chExt cx="1741860" cy="2754997"/>
            </a:xfrm>
          </p:grpSpPr>
          <p:sp>
            <p:nvSpPr>
              <p:cNvPr id="143" name="正方形/長方形 142">
                <a:extLst>
                  <a:ext uri="{FF2B5EF4-FFF2-40B4-BE49-F238E27FC236}">
                    <a16:creationId xmlns:a16="http://schemas.microsoft.com/office/drawing/2014/main" id="{7C6323A4-67FC-48DC-A0A3-7724C05CB3A0}"/>
                  </a:ext>
                </a:extLst>
              </p:cNvPr>
              <p:cNvSpPr/>
              <p:nvPr/>
            </p:nvSpPr>
            <p:spPr bwMode="auto">
              <a:xfrm>
                <a:off x="4728673"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44" name="正方形/長方形 143">
                <a:extLst>
                  <a:ext uri="{FF2B5EF4-FFF2-40B4-BE49-F238E27FC236}">
                    <a16:creationId xmlns:a16="http://schemas.microsoft.com/office/drawing/2014/main" id="{8D4319DD-7414-4201-9FFF-CADEFF360753}"/>
                  </a:ext>
                </a:extLst>
              </p:cNvPr>
              <p:cNvSpPr/>
              <p:nvPr/>
            </p:nvSpPr>
            <p:spPr bwMode="auto">
              <a:xfrm>
                <a:off x="4728917" y="3657582"/>
                <a:ext cx="1741616" cy="1335406"/>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45" name="正方形/長方形 144">
                <a:extLst>
                  <a:ext uri="{FF2B5EF4-FFF2-40B4-BE49-F238E27FC236}">
                    <a16:creationId xmlns:a16="http://schemas.microsoft.com/office/drawing/2014/main" id="{DCEE4D69-CCC5-472D-B89F-3F9CED303547}"/>
                  </a:ext>
                </a:extLst>
              </p:cNvPr>
              <p:cNvSpPr/>
              <p:nvPr/>
            </p:nvSpPr>
            <p:spPr bwMode="auto">
              <a:xfrm>
                <a:off x="4728917"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53" name="グループ化 152">
            <a:extLst>
              <a:ext uri="{FF2B5EF4-FFF2-40B4-BE49-F238E27FC236}">
                <a16:creationId xmlns:a16="http://schemas.microsoft.com/office/drawing/2014/main" id="{222690D9-B781-4C98-AF99-119BEC8419A1}"/>
              </a:ext>
            </a:extLst>
          </p:cNvPr>
          <p:cNvGrpSpPr/>
          <p:nvPr/>
        </p:nvGrpSpPr>
        <p:grpSpPr>
          <a:xfrm>
            <a:off x="415925" y="2593401"/>
            <a:ext cx="2916130" cy="3291793"/>
            <a:chOff x="415925" y="2416653"/>
            <a:chExt cx="2916130" cy="3291793"/>
          </a:xfrm>
        </p:grpSpPr>
        <p:grpSp>
          <p:nvGrpSpPr>
            <p:cNvPr id="154" name="グループ化 153">
              <a:extLst>
                <a:ext uri="{FF2B5EF4-FFF2-40B4-BE49-F238E27FC236}">
                  <a16:creationId xmlns:a16="http://schemas.microsoft.com/office/drawing/2014/main" id="{5841DFBC-756C-4545-BA37-7E6E407A537F}"/>
                </a:ext>
              </a:extLst>
            </p:cNvPr>
            <p:cNvGrpSpPr/>
            <p:nvPr/>
          </p:nvGrpSpPr>
          <p:grpSpPr>
            <a:xfrm>
              <a:off x="415925" y="2416653"/>
              <a:ext cx="2899413" cy="307777"/>
              <a:chOff x="1125409" y="2761183"/>
              <a:chExt cx="7643941" cy="307777"/>
            </a:xfrm>
          </p:grpSpPr>
          <p:sp>
            <p:nvSpPr>
              <p:cNvPr id="165" name="テキスト ボックス 164">
                <a:extLst>
                  <a:ext uri="{FF2B5EF4-FFF2-40B4-BE49-F238E27FC236}">
                    <a16:creationId xmlns:a16="http://schemas.microsoft.com/office/drawing/2014/main" id="{2D511D1C-2EB8-4FCD-9A9A-3525A7868586}"/>
                  </a:ext>
                </a:extLst>
              </p:cNvPr>
              <p:cNvSpPr txBox="1">
                <a:spLocks noChangeArrowheads="1"/>
              </p:cNvSpPr>
              <p:nvPr/>
            </p:nvSpPr>
            <p:spPr bwMode="auto">
              <a:xfrm>
                <a:off x="4177322" y="2761183"/>
                <a:ext cx="459202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66" name="直線コネクタ 165">
                <a:extLst>
                  <a:ext uri="{FF2B5EF4-FFF2-40B4-BE49-F238E27FC236}">
                    <a16:creationId xmlns:a16="http://schemas.microsoft.com/office/drawing/2014/main" id="{79FEEE49-9047-4C5B-8A8B-802733041E95}"/>
                  </a:ext>
                </a:extLst>
              </p:cNvPr>
              <p:cNvCxnSpPr>
                <a:cxnSpLocks/>
              </p:cNvCxnSpPr>
              <p:nvPr/>
            </p:nvCxnSpPr>
            <p:spPr>
              <a:xfrm>
                <a:off x="4177322" y="3068960"/>
                <a:ext cx="45920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67" name="テキスト ボックス 166">
                <a:extLst>
                  <a:ext uri="{FF2B5EF4-FFF2-40B4-BE49-F238E27FC236}">
                    <a16:creationId xmlns:a16="http://schemas.microsoft.com/office/drawing/2014/main" id="{A114D414-703E-41F3-ABE6-A6890412DC20}"/>
                  </a:ext>
                </a:extLst>
              </p:cNvPr>
              <p:cNvSpPr txBox="1">
                <a:spLocks noChangeArrowheads="1"/>
              </p:cNvSpPr>
              <p:nvPr/>
            </p:nvSpPr>
            <p:spPr bwMode="auto">
              <a:xfrm>
                <a:off x="1125409" y="2761183"/>
                <a:ext cx="270674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68" name="直線コネクタ 167">
                <a:extLst>
                  <a:ext uri="{FF2B5EF4-FFF2-40B4-BE49-F238E27FC236}">
                    <a16:creationId xmlns:a16="http://schemas.microsoft.com/office/drawing/2014/main" id="{78DD340D-42A8-4F57-AFDD-922FFC7C9C3A}"/>
                  </a:ext>
                </a:extLst>
              </p:cNvPr>
              <p:cNvCxnSpPr>
                <a:cxnSpLocks/>
              </p:cNvCxnSpPr>
              <p:nvPr/>
            </p:nvCxnSpPr>
            <p:spPr>
              <a:xfrm>
                <a:off x="1136653" y="3068960"/>
                <a:ext cx="26955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55" name="グループ化 154">
              <a:extLst>
                <a:ext uri="{FF2B5EF4-FFF2-40B4-BE49-F238E27FC236}">
                  <a16:creationId xmlns:a16="http://schemas.microsoft.com/office/drawing/2014/main" id="{D9394510-517F-4865-B61B-DAB800FA25DB}"/>
                </a:ext>
              </a:extLst>
            </p:cNvPr>
            <p:cNvGrpSpPr/>
            <p:nvPr/>
          </p:nvGrpSpPr>
          <p:grpSpPr>
            <a:xfrm>
              <a:off x="420190" y="2947787"/>
              <a:ext cx="1036516" cy="2760658"/>
              <a:chOff x="426727" y="3141663"/>
              <a:chExt cx="1650843" cy="2931738"/>
            </a:xfrm>
            <a:solidFill>
              <a:schemeClr val="accent5"/>
            </a:solidFill>
          </p:grpSpPr>
          <p:sp>
            <p:nvSpPr>
              <p:cNvPr id="161" name="フローチャート: 他ページ結合子 160">
                <a:extLst>
                  <a:ext uri="{FF2B5EF4-FFF2-40B4-BE49-F238E27FC236}">
                    <a16:creationId xmlns:a16="http://schemas.microsoft.com/office/drawing/2014/main" id="{C1CDF787-805A-4C34-9DEA-C7476686045E}"/>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62" name="フローチャート: 他ページ結合子 161">
                <a:extLst>
                  <a:ext uri="{FF2B5EF4-FFF2-40B4-BE49-F238E27FC236}">
                    <a16:creationId xmlns:a16="http://schemas.microsoft.com/office/drawing/2014/main" id="{6ECF0EB6-672F-485F-8B66-CB10FD432B4C}"/>
                  </a:ext>
                </a:extLst>
              </p:cNvPr>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B</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63" name="フローチャート: 他ページ結合子 162">
                <a:extLst>
                  <a:ext uri="{FF2B5EF4-FFF2-40B4-BE49-F238E27FC236}">
                    <a16:creationId xmlns:a16="http://schemas.microsoft.com/office/drawing/2014/main" id="{188A514C-E61D-4F83-9CED-694E7574C722}"/>
                  </a:ext>
                </a:extLst>
              </p:cNvPr>
              <p:cNvSpPr/>
              <p:nvPr/>
            </p:nvSpPr>
            <p:spPr bwMode="auto">
              <a:xfrm>
                <a:off x="426727" y="4671919"/>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p>
            </p:txBody>
          </p:sp>
          <p:sp>
            <p:nvSpPr>
              <p:cNvPr id="164" name="フローチャート: 他ページ結合子 163">
                <a:extLst>
                  <a:ext uri="{FF2B5EF4-FFF2-40B4-BE49-F238E27FC236}">
                    <a16:creationId xmlns:a16="http://schemas.microsoft.com/office/drawing/2014/main" id="{9C46E656-D74A-4114-B6D9-CDF38BEFF7A9}"/>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D</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56" name="グループ化 155">
              <a:extLst>
                <a:ext uri="{FF2B5EF4-FFF2-40B4-BE49-F238E27FC236}">
                  <a16:creationId xmlns:a16="http://schemas.microsoft.com/office/drawing/2014/main" id="{93904910-F500-4B0F-8AE9-3F3686744CF1}"/>
                </a:ext>
              </a:extLst>
            </p:cNvPr>
            <p:cNvGrpSpPr/>
            <p:nvPr/>
          </p:nvGrpSpPr>
          <p:grpSpPr>
            <a:xfrm>
              <a:off x="1590195" y="2947788"/>
              <a:ext cx="1741860" cy="2760658"/>
              <a:chOff x="1590195" y="2953448"/>
              <a:chExt cx="1741860" cy="2754997"/>
            </a:xfrm>
          </p:grpSpPr>
          <p:sp>
            <p:nvSpPr>
              <p:cNvPr id="157" name="正方形/長方形 156">
                <a:extLst>
                  <a:ext uri="{FF2B5EF4-FFF2-40B4-BE49-F238E27FC236}">
                    <a16:creationId xmlns:a16="http://schemas.microsoft.com/office/drawing/2014/main" id="{EA3CA9D8-9430-49A0-9198-9EA9220C0888}"/>
                  </a:ext>
                </a:extLst>
              </p:cNvPr>
              <p:cNvSpPr/>
              <p:nvPr/>
            </p:nvSpPr>
            <p:spPr bwMode="auto">
              <a:xfrm>
                <a:off x="1590195"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58" name="正方形/長方形 157">
                <a:extLst>
                  <a:ext uri="{FF2B5EF4-FFF2-40B4-BE49-F238E27FC236}">
                    <a16:creationId xmlns:a16="http://schemas.microsoft.com/office/drawing/2014/main" id="{42496FEC-4167-4BB2-9340-F07E239FCFCE}"/>
                  </a:ext>
                </a:extLst>
              </p:cNvPr>
              <p:cNvSpPr/>
              <p:nvPr/>
            </p:nvSpPr>
            <p:spPr bwMode="auto">
              <a:xfrm>
                <a:off x="1590439" y="3657582"/>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59" name="正方形/長方形 158">
                <a:extLst>
                  <a:ext uri="{FF2B5EF4-FFF2-40B4-BE49-F238E27FC236}">
                    <a16:creationId xmlns:a16="http://schemas.microsoft.com/office/drawing/2014/main" id="{5E3BAC94-C26E-46BF-94AE-7ED70BE72CCF}"/>
                  </a:ext>
                </a:extLst>
              </p:cNvPr>
              <p:cNvSpPr/>
              <p:nvPr/>
            </p:nvSpPr>
            <p:spPr bwMode="auto">
              <a:xfrm>
                <a:off x="1590439" y="4388746"/>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60" name="正方形/長方形 159">
                <a:extLst>
                  <a:ext uri="{FF2B5EF4-FFF2-40B4-BE49-F238E27FC236}">
                    <a16:creationId xmlns:a16="http://schemas.microsoft.com/office/drawing/2014/main" id="{5C7B7DFB-EB10-4C51-B68B-A3585290E4A3}"/>
                  </a:ext>
                </a:extLst>
              </p:cNvPr>
              <p:cNvSpPr/>
              <p:nvPr/>
            </p:nvSpPr>
            <p:spPr bwMode="auto">
              <a:xfrm>
                <a:off x="1590439"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69" name="グループ化 168">
            <a:extLst>
              <a:ext uri="{FF2B5EF4-FFF2-40B4-BE49-F238E27FC236}">
                <a16:creationId xmlns:a16="http://schemas.microsoft.com/office/drawing/2014/main" id="{B2CCB06D-DCFB-4CB7-BBF4-3168B05E2B3A}"/>
              </a:ext>
            </a:extLst>
          </p:cNvPr>
          <p:cNvGrpSpPr/>
          <p:nvPr/>
        </p:nvGrpSpPr>
        <p:grpSpPr>
          <a:xfrm>
            <a:off x="420189" y="2200757"/>
            <a:ext cx="2895149" cy="307777"/>
            <a:chOff x="1136650" y="2761183"/>
            <a:chExt cx="7632700" cy="307777"/>
          </a:xfrm>
        </p:grpSpPr>
        <p:sp>
          <p:nvSpPr>
            <p:cNvPr id="170" name="テキスト ボックス 169">
              <a:extLst>
                <a:ext uri="{FF2B5EF4-FFF2-40B4-BE49-F238E27FC236}">
                  <a16:creationId xmlns:a16="http://schemas.microsoft.com/office/drawing/2014/main" id="{6FB76C3F-668F-4867-901E-92B91FE851F0}"/>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導入前</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71" name="直線コネクタ 170">
              <a:extLst>
                <a:ext uri="{FF2B5EF4-FFF2-40B4-BE49-F238E27FC236}">
                  <a16:creationId xmlns:a16="http://schemas.microsoft.com/office/drawing/2014/main" id="{673298A5-155C-41CA-9D35-6F9265B35C1A}"/>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2" name="グループ化 171">
            <a:extLst>
              <a:ext uri="{FF2B5EF4-FFF2-40B4-BE49-F238E27FC236}">
                <a16:creationId xmlns:a16="http://schemas.microsoft.com/office/drawing/2014/main" id="{767991C2-55AC-475C-9D9E-FA6D400ECBF6}"/>
              </a:ext>
            </a:extLst>
          </p:cNvPr>
          <p:cNvGrpSpPr/>
          <p:nvPr/>
        </p:nvGrpSpPr>
        <p:grpSpPr>
          <a:xfrm>
            <a:off x="3560530" y="2200757"/>
            <a:ext cx="5929545" cy="307777"/>
            <a:chOff x="1136650" y="2761183"/>
            <a:chExt cx="7632700" cy="307777"/>
          </a:xfrm>
        </p:grpSpPr>
        <p:sp>
          <p:nvSpPr>
            <p:cNvPr id="173" name="テキスト ボックス 172">
              <a:extLst>
                <a:ext uri="{FF2B5EF4-FFF2-40B4-BE49-F238E27FC236}">
                  <a16:creationId xmlns:a16="http://schemas.microsoft.com/office/drawing/2014/main" id="{BAF29252-E030-421B-BB85-BC11E224BB53}"/>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a:t>
              </a:r>
            </a:p>
          </p:txBody>
        </p:sp>
        <p:cxnSp>
          <p:nvCxnSpPr>
            <p:cNvPr id="174" name="直線コネクタ 173">
              <a:extLst>
                <a:ext uri="{FF2B5EF4-FFF2-40B4-BE49-F238E27FC236}">
                  <a16:creationId xmlns:a16="http://schemas.microsoft.com/office/drawing/2014/main" id="{3B0A5E34-FD34-4AD2-8B0E-7C0EA382B992}"/>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175" name="直線矢印コネクタ 174">
            <a:extLst>
              <a:ext uri="{FF2B5EF4-FFF2-40B4-BE49-F238E27FC236}">
                <a16:creationId xmlns:a16="http://schemas.microsoft.com/office/drawing/2014/main" id="{669EB04E-E0AC-4BF4-86F8-C6C881C105F3}"/>
              </a:ext>
            </a:extLst>
          </p:cNvPr>
          <p:cNvCxnSpPr>
            <a:cxnSpLocks/>
            <a:stCxn id="157" idx="3"/>
            <a:endCxn id="146" idx="1"/>
          </p:cNvCxnSpPr>
          <p:nvPr/>
        </p:nvCxnSpPr>
        <p:spPr bwMode="auto">
          <a:xfrm>
            <a:off x="3331991" y="3427278"/>
            <a:ext cx="228539" cy="2209"/>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176" name="直線矢印コネクタ 175">
            <a:extLst>
              <a:ext uri="{FF2B5EF4-FFF2-40B4-BE49-F238E27FC236}">
                <a16:creationId xmlns:a16="http://schemas.microsoft.com/office/drawing/2014/main" id="{663CA08B-05F5-47E5-916C-2719E20BF286}"/>
              </a:ext>
            </a:extLst>
          </p:cNvPr>
          <p:cNvCxnSpPr>
            <a:cxnSpLocks/>
            <a:stCxn id="158" idx="3"/>
            <a:endCxn id="147" idx="1"/>
          </p:cNvCxnSpPr>
          <p:nvPr/>
        </p:nvCxnSpPr>
        <p:spPr bwMode="auto">
          <a:xfrm>
            <a:off x="3332055" y="4132859"/>
            <a:ext cx="228475" cy="372005"/>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177" name="直線矢印コネクタ 176">
            <a:extLst>
              <a:ext uri="{FF2B5EF4-FFF2-40B4-BE49-F238E27FC236}">
                <a16:creationId xmlns:a16="http://schemas.microsoft.com/office/drawing/2014/main" id="{A5F734A3-E261-462C-8FDE-E33E1B0876CF}"/>
              </a:ext>
            </a:extLst>
          </p:cNvPr>
          <p:cNvCxnSpPr>
            <a:cxnSpLocks/>
            <a:stCxn id="159" idx="3"/>
            <a:endCxn id="147" idx="1"/>
          </p:cNvCxnSpPr>
          <p:nvPr/>
        </p:nvCxnSpPr>
        <p:spPr bwMode="auto">
          <a:xfrm flipV="1">
            <a:off x="3332055" y="4504864"/>
            <a:ext cx="228475" cy="36066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178" name="直線矢印コネクタ 177">
            <a:extLst>
              <a:ext uri="{FF2B5EF4-FFF2-40B4-BE49-F238E27FC236}">
                <a16:creationId xmlns:a16="http://schemas.microsoft.com/office/drawing/2014/main" id="{CE9B2936-0816-4523-9484-C849CCB4B4D5}"/>
              </a:ext>
            </a:extLst>
          </p:cNvPr>
          <p:cNvCxnSpPr>
            <a:cxnSpLocks/>
            <a:stCxn id="160" idx="3"/>
            <a:endCxn id="148" idx="1"/>
          </p:cNvCxnSpPr>
          <p:nvPr/>
        </p:nvCxnSpPr>
        <p:spPr bwMode="auto">
          <a:xfrm flipV="1">
            <a:off x="3332055" y="5580241"/>
            <a:ext cx="228475" cy="221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sp>
        <p:nvSpPr>
          <p:cNvPr id="104" name="四角形吹き出し 27">
            <a:extLst>
              <a:ext uri="{FF2B5EF4-FFF2-40B4-BE49-F238E27FC236}">
                <a16:creationId xmlns:a16="http://schemas.microsoft.com/office/drawing/2014/main" id="{40C0A495-BBDC-4423-BD39-B59756ACABBC}"/>
              </a:ext>
            </a:extLst>
          </p:cNvPr>
          <p:cNvSpPr/>
          <p:nvPr/>
        </p:nvSpPr>
        <p:spPr bwMode="auto">
          <a:xfrm>
            <a:off x="6445711" y="1193222"/>
            <a:ext cx="2729223" cy="1136682"/>
          </a:xfrm>
          <a:prstGeom prst="wedgeRectCallout">
            <a:avLst>
              <a:gd name="adj1" fmla="val 24620"/>
              <a:gd name="adj2" fmla="val 6888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効果が存在する項目のみ記載ください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複数のプロセスで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つの効果を記載する形も可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なお、算定の考え方についても記載ください。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定量効果の記載が難しい場合は、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導入前後の変化が定性的に分かる</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29301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34" name="think-cell スライド" r:id="rId6" imgW="554" imgH="551" progId="TCLayout.ActiveDocument.1">
                  <p:embed/>
                </p:oleObj>
              </mc:Choice>
              <mc:Fallback>
                <p:oleObj name="think-cell スライド" r:id="rId6" imgW="554" imgH="551" progId="TCLayout.ActiveDocument.1">
                  <p:embed/>
                  <p:pic>
                    <p:nvPicPr>
                      <p:cNvPr id="2" name="オブジェクト 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１－２．期待される効果（規制の見直しに関する検討方針）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9" name="グループ化 5">
            <a:extLst>
              <a:ext uri="{FF2B5EF4-FFF2-40B4-BE49-F238E27FC236}">
                <a16:creationId xmlns:a16="http://schemas.microsoft.com/office/drawing/2014/main" id="{457245E8-2A55-47F2-A137-64C3BFFC5673}"/>
              </a:ext>
            </a:extLst>
          </p:cNvPr>
          <p:cNvGrpSpPr/>
          <p:nvPr/>
        </p:nvGrpSpPr>
        <p:grpSpPr>
          <a:xfrm>
            <a:off x="419101" y="1201715"/>
            <a:ext cx="1618864" cy="580609"/>
            <a:chOff x="1136650" y="2761183"/>
            <a:chExt cx="7632700" cy="307777"/>
          </a:xfrm>
        </p:grpSpPr>
        <p:sp>
          <p:nvSpPr>
            <p:cNvPr id="20" name="テキスト ボックス 19">
              <a:extLst>
                <a:ext uri="{FF2B5EF4-FFF2-40B4-BE49-F238E27FC236}">
                  <a16:creationId xmlns:a16="http://schemas.microsoft.com/office/drawing/2014/main" id="{320DBA47-840B-46BA-964F-965AEDD40F00}"/>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本実証における特徴</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1" name="直線コネクタ 20">
              <a:extLst>
                <a:ext uri="{FF2B5EF4-FFF2-40B4-BE49-F238E27FC236}">
                  <a16:creationId xmlns:a16="http://schemas.microsoft.com/office/drawing/2014/main" id="{59E5760A-56AA-49F3-AC7F-AF13504E3A7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グループ化 5">
            <a:extLst>
              <a:ext uri="{FF2B5EF4-FFF2-40B4-BE49-F238E27FC236}">
                <a16:creationId xmlns:a16="http://schemas.microsoft.com/office/drawing/2014/main" id="{12646C98-AC38-41E9-AE95-2A9290A00496}"/>
              </a:ext>
            </a:extLst>
          </p:cNvPr>
          <p:cNvGrpSpPr/>
          <p:nvPr/>
        </p:nvGrpSpPr>
        <p:grpSpPr>
          <a:xfrm>
            <a:off x="2161309" y="1206943"/>
            <a:ext cx="2389750" cy="580609"/>
            <a:chOff x="1136650" y="2761183"/>
            <a:chExt cx="7632700" cy="307777"/>
          </a:xfrm>
        </p:grpSpPr>
        <p:sp>
          <p:nvSpPr>
            <p:cNvPr id="47" name="テキスト ボックス 46">
              <a:extLst>
                <a:ext uri="{FF2B5EF4-FFF2-40B4-BE49-F238E27FC236}">
                  <a16:creationId xmlns:a16="http://schemas.microsoft.com/office/drawing/2014/main" id="{AD89709F-6B8C-4F2C-ABFE-46BC88E3E3E1}"/>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該当する法規制および内容</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条項番号含む</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48" name="直線コネクタ 47">
              <a:extLst>
                <a:ext uri="{FF2B5EF4-FFF2-40B4-BE49-F238E27FC236}">
                  <a16:creationId xmlns:a16="http://schemas.microsoft.com/office/drawing/2014/main" id="{A21C9975-7E40-4DC8-A203-250C81F8ACF3}"/>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2" name="グループ化 5">
            <a:extLst>
              <a:ext uri="{FF2B5EF4-FFF2-40B4-BE49-F238E27FC236}">
                <a16:creationId xmlns:a16="http://schemas.microsoft.com/office/drawing/2014/main" id="{4C00AD18-87B7-4BB8-8546-B7732F2A723B}"/>
              </a:ext>
            </a:extLst>
          </p:cNvPr>
          <p:cNvGrpSpPr/>
          <p:nvPr/>
        </p:nvGrpSpPr>
        <p:grpSpPr>
          <a:xfrm>
            <a:off x="4646812" y="1206943"/>
            <a:ext cx="2346526" cy="580609"/>
            <a:chOff x="1136650" y="2761183"/>
            <a:chExt cx="7632700" cy="307777"/>
          </a:xfrm>
        </p:grpSpPr>
        <p:sp>
          <p:nvSpPr>
            <p:cNvPr id="53" name="テキスト ボックス 52">
              <a:extLst>
                <a:ext uri="{FF2B5EF4-FFF2-40B4-BE49-F238E27FC236}">
                  <a16:creationId xmlns:a16="http://schemas.microsoft.com/office/drawing/2014/main" id="{3738BEB4-E427-4A38-A299-7D0A3D0058D4}"/>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見直しの提言案</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54" name="直線コネクタ 53">
              <a:extLst>
                <a:ext uri="{FF2B5EF4-FFF2-40B4-BE49-F238E27FC236}">
                  <a16:creationId xmlns:a16="http://schemas.microsoft.com/office/drawing/2014/main" id="{15FC9FA2-FBE1-4012-92D5-3F050D3A144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9" name="グループ化 5">
            <a:extLst>
              <a:ext uri="{FF2B5EF4-FFF2-40B4-BE49-F238E27FC236}">
                <a16:creationId xmlns:a16="http://schemas.microsoft.com/office/drawing/2014/main" id="{800DABB6-FC03-4EAB-8C0F-AB9FE364F882}"/>
              </a:ext>
            </a:extLst>
          </p:cNvPr>
          <p:cNvGrpSpPr/>
          <p:nvPr/>
        </p:nvGrpSpPr>
        <p:grpSpPr>
          <a:xfrm>
            <a:off x="7080106" y="1196484"/>
            <a:ext cx="2346527" cy="580609"/>
            <a:chOff x="1136650" y="2761183"/>
            <a:chExt cx="7632700" cy="307777"/>
          </a:xfrm>
        </p:grpSpPr>
        <p:sp>
          <p:nvSpPr>
            <p:cNvPr id="61" name="テキスト ボックス 60">
              <a:extLst>
                <a:ext uri="{FF2B5EF4-FFF2-40B4-BE49-F238E27FC236}">
                  <a16:creationId xmlns:a16="http://schemas.microsoft.com/office/drawing/2014/main" id="{4E4D2623-2137-46A1-BB2F-13F4569BA2B3}"/>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提言に資する本実証で立証可能な</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具体的根拠およびデータ</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62" name="直線コネクタ 61">
              <a:extLst>
                <a:ext uri="{FF2B5EF4-FFF2-40B4-BE49-F238E27FC236}">
                  <a16:creationId xmlns:a16="http://schemas.microsoft.com/office/drawing/2014/main" id="{A5424D40-0774-4BCB-A1FE-AA4589FBD729}"/>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グループ化 4">
            <a:extLst>
              <a:ext uri="{FF2B5EF4-FFF2-40B4-BE49-F238E27FC236}">
                <a16:creationId xmlns:a16="http://schemas.microsoft.com/office/drawing/2014/main" id="{22F986CE-B1D7-4F70-99BD-AC88B09AD607}"/>
              </a:ext>
            </a:extLst>
          </p:cNvPr>
          <p:cNvGrpSpPr/>
          <p:nvPr/>
        </p:nvGrpSpPr>
        <p:grpSpPr>
          <a:xfrm>
            <a:off x="419100" y="1855336"/>
            <a:ext cx="9065705" cy="4645699"/>
            <a:chOff x="419100" y="2383218"/>
            <a:chExt cx="9065705" cy="3976501"/>
          </a:xfrm>
        </p:grpSpPr>
        <p:sp>
          <p:nvSpPr>
            <p:cNvPr id="37" name="正方形/長方形 36">
              <a:extLst>
                <a:ext uri="{FF2B5EF4-FFF2-40B4-BE49-F238E27FC236}">
                  <a16:creationId xmlns:a16="http://schemas.microsoft.com/office/drawing/2014/main" id="{18E31B5D-9535-4C70-90C0-20469474783E}"/>
                </a:ext>
              </a:extLst>
            </p:cNvPr>
            <p:cNvSpPr/>
            <p:nvPr/>
          </p:nvSpPr>
          <p:spPr bwMode="auto">
            <a:xfrm>
              <a:off x="419100" y="2383218"/>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8" name="正方形/長方形 37">
              <a:extLst>
                <a:ext uri="{FF2B5EF4-FFF2-40B4-BE49-F238E27FC236}">
                  <a16:creationId xmlns:a16="http://schemas.microsoft.com/office/drawing/2014/main" id="{E7DDA5F6-2B47-4063-969B-C1047177B5D3}"/>
                </a:ext>
              </a:extLst>
            </p:cNvPr>
            <p:cNvSpPr/>
            <p:nvPr/>
          </p:nvSpPr>
          <p:spPr bwMode="auto">
            <a:xfrm>
              <a:off x="2157679"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0" name="正方形/長方形 39">
              <a:extLst>
                <a:ext uri="{FF2B5EF4-FFF2-40B4-BE49-F238E27FC236}">
                  <a16:creationId xmlns:a16="http://schemas.microsoft.com/office/drawing/2014/main" id="{FBDEFEF3-F572-4D52-B3AD-2279D5F6D559}"/>
                </a:ext>
              </a:extLst>
            </p:cNvPr>
            <p:cNvSpPr/>
            <p:nvPr/>
          </p:nvSpPr>
          <p:spPr bwMode="auto">
            <a:xfrm>
              <a:off x="4612947"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1" name="正方形/長方形 40">
              <a:extLst>
                <a:ext uri="{FF2B5EF4-FFF2-40B4-BE49-F238E27FC236}">
                  <a16:creationId xmlns:a16="http://schemas.microsoft.com/office/drawing/2014/main" id="{7A816500-BAF8-44BD-8B9B-E16B8BAD33C9}"/>
                </a:ext>
              </a:extLst>
            </p:cNvPr>
            <p:cNvSpPr/>
            <p:nvPr/>
          </p:nvSpPr>
          <p:spPr bwMode="auto">
            <a:xfrm>
              <a:off x="7088653" y="2395426"/>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3" name="正方形/長方形 42">
              <a:extLst>
                <a:ext uri="{FF2B5EF4-FFF2-40B4-BE49-F238E27FC236}">
                  <a16:creationId xmlns:a16="http://schemas.microsoft.com/office/drawing/2014/main" id="{17C715D8-469A-4226-99AC-F6E5CA59337D}"/>
                </a:ext>
              </a:extLst>
            </p:cNvPr>
            <p:cNvSpPr/>
            <p:nvPr/>
          </p:nvSpPr>
          <p:spPr bwMode="auto">
            <a:xfrm>
              <a:off x="421872" y="4405980"/>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正方形/長方形 44">
              <a:extLst>
                <a:ext uri="{FF2B5EF4-FFF2-40B4-BE49-F238E27FC236}">
                  <a16:creationId xmlns:a16="http://schemas.microsoft.com/office/drawing/2014/main" id="{151C8F08-0A96-4256-BFE3-6CBCF45DEE24}"/>
                </a:ext>
              </a:extLst>
            </p:cNvPr>
            <p:cNvSpPr/>
            <p:nvPr/>
          </p:nvSpPr>
          <p:spPr bwMode="auto">
            <a:xfrm>
              <a:off x="2160451"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6" name="正方形/長方形 45">
              <a:extLst>
                <a:ext uri="{FF2B5EF4-FFF2-40B4-BE49-F238E27FC236}">
                  <a16:creationId xmlns:a16="http://schemas.microsoft.com/office/drawing/2014/main" id="{DF5E2801-FC01-4715-BF5A-0B27D2F7557D}"/>
                </a:ext>
              </a:extLst>
            </p:cNvPr>
            <p:cNvSpPr/>
            <p:nvPr/>
          </p:nvSpPr>
          <p:spPr bwMode="auto">
            <a:xfrm>
              <a:off x="4615719"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0" name="正方形/長方形 49">
              <a:extLst>
                <a:ext uri="{FF2B5EF4-FFF2-40B4-BE49-F238E27FC236}">
                  <a16:creationId xmlns:a16="http://schemas.microsoft.com/office/drawing/2014/main" id="{D54B3A8D-35D3-4E32-83BA-E8E9EB0FA8D9}"/>
                </a:ext>
              </a:extLst>
            </p:cNvPr>
            <p:cNvSpPr/>
            <p:nvPr/>
          </p:nvSpPr>
          <p:spPr bwMode="auto">
            <a:xfrm>
              <a:off x="7091425" y="4418188"/>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sp>
        <p:nvSpPr>
          <p:cNvPr id="58" name="四角形吹き出し 9">
            <a:extLst>
              <a:ext uri="{FF2B5EF4-FFF2-40B4-BE49-F238E27FC236}">
                <a16:creationId xmlns:a16="http://schemas.microsoft.com/office/drawing/2014/main" id="{7D44802B-0EDD-46A8-8C54-13E6703C9ED9}"/>
              </a:ext>
            </a:extLst>
          </p:cNvPr>
          <p:cNvSpPr/>
          <p:nvPr/>
        </p:nvSpPr>
        <p:spPr bwMode="auto">
          <a:xfrm>
            <a:off x="2214411" y="4610837"/>
            <a:ext cx="2262791" cy="615870"/>
          </a:xfrm>
          <a:prstGeom prst="wedgeRectCallout">
            <a:avLst>
              <a:gd name="adj1" fmla="val -36749"/>
              <a:gd name="adj2" fmla="val -142401"/>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高圧ガス保安法等の該当する法規制の名称およびその内容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条項番号があれば併せて記載</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四角形吹き出し 9">
            <a:extLst>
              <a:ext uri="{FF2B5EF4-FFF2-40B4-BE49-F238E27FC236}">
                <a16:creationId xmlns:a16="http://schemas.microsoft.com/office/drawing/2014/main" id="{C5A2FAE1-B365-4E76-A0D8-389079BF8980}"/>
              </a:ext>
            </a:extLst>
          </p:cNvPr>
          <p:cNvSpPr/>
          <p:nvPr/>
        </p:nvSpPr>
        <p:spPr bwMode="auto">
          <a:xfrm>
            <a:off x="4673545" y="4610838"/>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現状で想定される、具体的な提言案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改定案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を記載ください。提言案の内容は、以下のいづれかの視点での記載をお願いします。</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・当該技術による保安力向上等の理由から現状の保安規制・基準等の緩和を促すもの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・当該技術の導入障壁となり得る保安規制・基準等の変更・見直しを促すもの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3" name="四角形吹き出し 9">
            <a:extLst>
              <a:ext uri="{FF2B5EF4-FFF2-40B4-BE49-F238E27FC236}">
                <a16:creationId xmlns:a16="http://schemas.microsoft.com/office/drawing/2014/main" id="{835DC184-914A-4A6D-8809-76E95362D6D3}"/>
              </a:ext>
            </a:extLst>
          </p:cNvPr>
          <p:cNvSpPr/>
          <p:nvPr/>
        </p:nvSpPr>
        <p:spPr bwMode="auto">
          <a:xfrm>
            <a:off x="7164021" y="4610837"/>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左記の提言に対する理由・根拠について、</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本事業で立証できる具体的な定量的な成果に基づいて説明ください</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立証可能性については、現状想定・見込みで構いません</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4" name="四角形吹き出し 9">
            <a:extLst>
              <a:ext uri="{FF2B5EF4-FFF2-40B4-BE49-F238E27FC236}">
                <a16:creationId xmlns:a16="http://schemas.microsoft.com/office/drawing/2014/main" id="{EA905146-BBBB-44C1-8EDB-4EEB5A3A8F12}"/>
              </a:ext>
            </a:extLst>
          </p:cNvPr>
          <p:cNvSpPr/>
          <p:nvPr/>
        </p:nvSpPr>
        <p:spPr bwMode="auto">
          <a:xfrm>
            <a:off x="484203" y="4598132"/>
            <a:ext cx="1488657" cy="1478447"/>
          </a:xfrm>
          <a:prstGeom prst="wedgeRectCallout">
            <a:avLst>
              <a:gd name="adj1" fmla="val -36955"/>
              <a:gd name="adj2" fmla="val -87977"/>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実証技術の技術的特徴、</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前ページでご記載頂いた導入前後における業務変化</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本実証で実現可能となるポイント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等を具体的に記載ください。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5" name="正方形/長方形 64">
            <a:extLst>
              <a:ext uri="{FF2B5EF4-FFF2-40B4-BE49-F238E27FC236}">
                <a16:creationId xmlns:a16="http://schemas.microsoft.com/office/drawing/2014/main" id="{E0E08FB4-DFA6-4994-A512-722C7DC669AA}"/>
              </a:ext>
            </a:extLst>
          </p:cNvPr>
          <p:cNvSpPr/>
          <p:nvPr/>
        </p:nvSpPr>
        <p:spPr bwMode="auto">
          <a:xfrm>
            <a:off x="6843085" y="179047"/>
            <a:ext cx="2884516" cy="750941"/>
          </a:xfrm>
          <a:prstGeom prst="rect">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rm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rPr>
              <a:t>本項目は、審査項目における加点項目としての位置づけとなります</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公募要領のうち「審査項目」のページを参照</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。本事業を通じた、今後の経済産業省による法規制の見直しに向けた参考となります。</a:t>
            </a:r>
          </a:p>
        </p:txBody>
      </p:sp>
    </p:spTree>
    <p:extLst>
      <p:ext uri="{BB962C8B-B14F-4D97-AF65-F5344CB8AC3E}">
        <p14:creationId xmlns:p14="http://schemas.microsoft.com/office/powerpoint/2010/main" val="3449830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1486767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8"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１－３．ユーザーニーズ</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271000" cy="565026"/>
          </a:xfrm>
          <a:prstGeom prst="rect">
            <a:avLst/>
          </a:prstGeom>
        </p:spPr>
        <p:txBody>
          <a:bodyPr wrap="square">
            <a:spAutoFit/>
          </a:bodyPr>
          <a:lstStyle/>
          <a:p>
            <a:pPr marL="211138" indent="-211138" eaLnBrk="1" hangingPunct="1">
              <a:spcBef>
                <a:spcPts val="0"/>
              </a:spcBef>
              <a:spcAft>
                <a:spcPts val="600"/>
              </a:spcAft>
              <a:buClr>
                <a:srgbClr val="5A5A5A"/>
              </a:buClr>
              <a:buSzPct val="100000"/>
              <a:buFont typeface="Wingdings"/>
              <a:buChar char="n"/>
            </a:pPr>
            <a:r>
              <a:rPr lang="ja-JP" altLang="en-US" dirty="0">
                <a:solidFill>
                  <a:schemeClr val="accent2"/>
                </a:solidFill>
              </a:rPr>
              <a:t>○○業界では、○○ができるようになるために、防爆ドローンの開発が期待されている。</a:t>
            </a:r>
            <a:endParaRPr lang="en-US" altLang="ja-JP" dirty="0">
              <a:solidFill>
                <a:schemeClr val="accent2"/>
              </a:solidFill>
            </a:endParaRPr>
          </a:p>
          <a:p>
            <a:pPr marL="211138" indent="-211138" eaLnBrk="1" hangingPunct="1">
              <a:spcBef>
                <a:spcPts val="0"/>
              </a:spcBef>
              <a:spcAft>
                <a:spcPts val="600"/>
              </a:spcAft>
              <a:buClr>
                <a:srgbClr val="5A5A5A"/>
              </a:buClr>
              <a:buSzPct val="100000"/>
              <a:buFont typeface="Wingdings"/>
              <a:buChar char="n"/>
            </a:pPr>
            <a:r>
              <a:rPr lang="ja-JP" altLang="en-US" dirty="0">
                <a:solidFill>
                  <a:schemeClr val="accent2"/>
                </a:solidFill>
              </a:rPr>
              <a:t>○○ができるようにすることで、年間○件ほどの事故を減少させることができると考えられる。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6" name="グループ化 5"/>
          <p:cNvGrpSpPr/>
          <p:nvPr/>
        </p:nvGrpSpPr>
        <p:grpSpPr>
          <a:xfrm>
            <a:off x="419101" y="2792353"/>
            <a:ext cx="4435856" cy="307777"/>
            <a:chOff x="1136650" y="2761183"/>
            <a:chExt cx="7632700" cy="307777"/>
          </a:xfrm>
        </p:grpSpPr>
        <p:sp>
          <p:nvSpPr>
            <p:cNvPr id="8" name="テキスト ボックス 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○○ユーザー・業界の課題・ニーズ</a:t>
              </a:r>
            </a:p>
          </p:txBody>
        </p:sp>
        <p:cxnSp>
          <p:nvCxnSpPr>
            <p:cNvPr id="9" name="直線コネクタ 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0" name="正方形/長方形 9"/>
          <p:cNvSpPr/>
          <p:nvPr/>
        </p:nvSpPr>
        <p:spPr bwMode="auto">
          <a:xfrm>
            <a:off x="419100" y="3530063"/>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「プラント内で使える防爆ドローンがあれば、稼働を止めなくても点検ができるようになるため、我が社でも導入したい」（○○社ヒアリング結果）</a:t>
            </a:r>
          </a:p>
        </p:txBody>
      </p:sp>
      <p:grpSp>
        <p:nvGrpSpPr>
          <p:cNvPr id="11" name="グループ化 10"/>
          <p:cNvGrpSpPr/>
          <p:nvPr/>
        </p:nvGrpSpPr>
        <p:grpSpPr>
          <a:xfrm>
            <a:off x="5054219" y="2792353"/>
            <a:ext cx="4435856"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○○事故の件数（○年～○年）</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 name="グループ化 13"/>
          <p:cNvGrpSpPr/>
          <p:nvPr/>
        </p:nvGrpSpPr>
        <p:grpSpPr>
          <a:xfrm>
            <a:off x="5720223" y="3607799"/>
            <a:ext cx="3111500" cy="2089943"/>
            <a:chOff x="5720223" y="3548857"/>
            <a:chExt cx="3111500" cy="2089943"/>
          </a:xfrm>
          <a:solidFill>
            <a:schemeClr val="accent5"/>
          </a:solidFill>
        </p:grpSpPr>
        <p:cxnSp>
          <p:nvCxnSpPr>
            <p:cNvPr id="15" name="直線矢印コネクタ 14"/>
            <p:cNvCxnSpPr/>
            <p:nvPr/>
          </p:nvCxnSpPr>
          <p:spPr bwMode="auto">
            <a:xfrm>
              <a:off x="5720223" y="5638800"/>
              <a:ext cx="3111500" cy="0"/>
            </a:xfrm>
            <a:prstGeom prst="straightConnector1">
              <a:avLst/>
            </a:prstGeom>
            <a:grpFill/>
            <a:ln w="12700" cap="flat" cmpd="sng" algn="ctr">
              <a:solidFill>
                <a:schemeClr val="accent2"/>
              </a:solidFill>
              <a:prstDash val="solid"/>
              <a:round/>
              <a:headEnd type="none" w="med" len="med"/>
              <a:tailEnd type="arrow"/>
            </a:ln>
            <a:effectLst/>
          </p:spPr>
        </p:cxnSp>
        <p:cxnSp>
          <p:nvCxnSpPr>
            <p:cNvPr id="16" name="直線矢印コネクタ 15"/>
            <p:cNvCxnSpPr/>
            <p:nvPr/>
          </p:nvCxnSpPr>
          <p:spPr bwMode="auto">
            <a:xfrm flipV="1">
              <a:off x="5720223" y="3548857"/>
              <a:ext cx="0" cy="2089943"/>
            </a:xfrm>
            <a:prstGeom prst="straightConnector1">
              <a:avLst/>
            </a:prstGeom>
            <a:grpFill/>
            <a:ln w="12700" cap="flat" cmpd="sng" algn="ctr">
              <a:solidFill>
                <a:schemeClr val="accent2"/>
              </a:solidFill>
              <a:prstDash val="solid"/>
              <a:round/>
              <a:headEnd type="none" w="med" len="med"/>
              <a:tailEnd type="arrow"/>
            </a:ln>
            <a:effectLst/>
          </p:spPr>
        </p:cxnSp>
        <p:cxnSp>
          <p:nvCxnSpPr>
            <p:cNvPr id="17" name="直線コネクタ 16"/>
            <p:cNvCxnSpPr/>
            <p:nvPr/>
          </p:nvCxnSpPr>
          <p:spPr bwMode="auto">
            <a:xfrm flipV="1">
              <a:off x="5974223" y="4135438"/>
              <a:ext cx="2565400" cy="1020762"/>
            </a:xfrm>
            <a:prstGeom prst="line">
              <a:avLst/>
            </a:prstGeom>
            <a:grpFill/>
            <a:ln w="12700" cap="flat" cmpd="sng" algn="ctr">
              <a:solidFill>
                <a:schemeClr val="accent2"/>
              </a:solidFill>
              <a:prstDash val="solid"/>
              <a:round/>
              <a:headEnd type="none" w="med" len="med"/>
              <a:tailEnd type="none" w="med" len="med"/>
            </a:ln>
            <a:effectLst/>
          </p:spPr>
        </p:cxnSp>
        <p:sp>
          <p:nvSpPr>
            <p:cNvPr id="18" name="正方形/長方形 17"/>
            <p:cNvSpPr/>
            <p:nvPr/>
          </p:nvSpPr>
          <p:spPr bwMode="auto">
            <a:xfrm>
              <a:off x="6152023" y="3645354"/>
              <a:ext cx="2209800" cy="402318"/>
            </a:xfrm>
            <a:prstGeom prst="rect">
              <a:avLst/>
            </a:prstGeom>
            <a:grp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R="0" defTabSz="914400" rtl="0" eaLnBrk="1" fontAlgn="base" latinLnBrk="0" hangingPunct="1">
                <a:lnSpc>
                  <a:spcPct val="120000"/>
                </a:lnSpc>
                <a:spcBef>
                  <a:spcPct val="50000"/>
                </a:spcBef>
                <a:spcAft>
                  <a:spcPct val="0"/>
                </a:spcAft>
                <a:buClr>
                  <a:schemeClr val="bg2"/>
                </a:buClr>
                <a:buSzTx/>
                <a:tabLst/>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○○年　○○件</a:t>
              </a:r>
            </a:p>
          </p:txBody>
        </p:sp>
      </p:grpSp>
      <p:sp>
        <p:nvSpPr>
          <p:cNvPr id="19" name="正方形/長方形 18"/>
          <p:cNvSpPr/>
          <p:nvPr/>
        </p:nvSpPr>
        <p:spPr bwMode="auto">
          <a:xfrm>
            <a:off x="419101" y="5090097"/>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点検は目視で行う必要があるため、高所の点検の範囲に限界がある。</a:t>
            </a:r>
          </a:p>
        </p:txBody>
      </p:sp>
      <p:sp>
        <p:nvSpPr>
          <p:cNvPr id="20" name="正方形/長方形 19"/>
          <p:cNvSpPr/>
          <p:nvPr/>
        </p:nvSpPr>
        <p:spPr bwMode="auto">
          <a:xfrm>
            <a:off x="419100" y="4310080"/>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作業員が目視で点検していることにより、○○に関する事故は年間○○件程度起きている。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21" name="四角形吹き出し 20"/>
          <p:cNvSpPr/>
          <p:nvPr/>
        </p:nvSpPr>
        <p:spPr bwMode="auto">
          <a:xfrm>
            <a:off x="8132667" y="2649664"/>
            <a:ext cx="1549587" cy="1193483"/>
          </a:xfrm>
          <a:prstGeom prst="wedgeRectCallout">
            <a:avLst>
              <a:gd name="adj1" fmla="val -49961"/>
              <a:gd name="adj2" fmla="val 67143"/>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ユーザーニーズが大きいことを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示すための定量的な</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エビデンスを記載して下さい。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（例：事故件数のグラフ、</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市場規模推移等）</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4" name="四角形吹き出し 9">
            <a:extLst>
              <a:ext uri="{FF2B5EF4-FFF2-40B4-BE49-F238E27FC236}">
                <a16:creationId xmlns:a16="http://schemas.microsoft.com/office/drawing/2014/main" id="{48A1D839-8548-478F-BADF-20479687BE05}"/>
              </a:ext>
            </a:extLst>
          </p:cNvPr>
          <p:cNvSpPr/>
          <p:nvPr/>
        </p:nvSpPr>
        <p:spPr bwMode="auto">
          <a:xfrm>
            <a:off x="4006316" y="2083846"/>
            <a:ext cx="3323172" cy="615554"/>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84159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39334903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82" name="think-cell スライド" r:id="rId5" imgW="554" imgH="551" progId="TCLayout.ActiveDocument.1">
                  <p:embed/>
                </p:oleObj>
              </mc:Choice>
              <mc:Fallback>
                <p:oleObj name="think-cell スライド" r:id="rId5" imgW="554" imgH="551" progId="TCLayout.ActiveDocument.1">
                  <p:embed/>
                  <p:pic>
                    <p:nvPicPr>
                      <p:cNvPr id="3" name="オブジェクト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１－４．防爆モビリティの革新性</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70975" cy="565026"/>
          </a:xfrm>
          <a:prstGeom prst="rect">
            <a:avLst/>
          </a:prstGeom>
        </p:spPr>
        <p:txBody>
          <a:bodyPr wrap="square">
            <a:spAutoFit/>
          </a:bodyPr>
          <a:lstStyle/>
          <a:p>
            <a:pPr marL="211138" indent="-211138" eaLnBrk="1" hangingPunct="1">
              <a:spcAft>
                <a:spcPts val="0"/>
              </a:spcAft>
              <a:buClr>
                <a:srgbClr val="5A5A5A"/>
              </a:buClr>
              <a:buSzPct val="100000"/>
              <a:buFont typeface="Wingdings"/>
              <a:buChar char="n"/>
            </a:pPr>
            <a:r>
              <a:rPr lang="ja-JP" altLang="en-US" dirty="0">
                <a:solidFill>
                  <a:schemeClr val="accent2"/>
                </a:solidFill>
              </a:rPr>
              <a:t>実証する防爆ドローンは、○○という点で革新性を有したものである。</a:t>
            </a:r>
            <a:endParaRPr lang="en-US" altLang="ja-JP" dirty="0">
              <a:solidFill>
                <a:schemeClr val="accent2"/>
              </a:solidFill>
            </a:endParaRPr>
          </a:p>
          <a:p>
            <a:pPr marL="211138" indent="-211138" eaLnBrk="1" hangingPunct="1">
              <a:spcAft>
                <a:spcPts val="0"/>
              </a:spcAft>
              <a:buClr>
                <a:srgbClr val="5A5A5A"/>
              </a:buClr>
              <a:buSzPct val="100000"/>
              <a:buFont typeface="Wingdings"/>
              <a:buChar char="n"/>
            </a:pPr>
            <a:r>
              <a:rPr lang="ja-JP" altLang="en-US" dirty="0">
                <a:solidFill>
                  <a:schemeClr val="accent2"/>
                </a:solidFill>
                <a:sym typeface="Meiryo UI" panose="020B0604030504040204" pitchFamily="50" charset="-128"/>
              </a:rPr>
              <a:t>○○が多かった○○のプロセスに導入する仕組みを構築する点で革新性を有する。</a:t>
            </a: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37" name="グループ化 5"/>
          <p:cNvGrpSpPr/>
          <p:nvPr/>
        </p:nvGrpSpPr>
        <p:grpSpPr>
          <a:xfrm>
            <a:off x="419100" y="2403360"/>
            <a:ext cx="9018690" cy="307777"/>
            <a:chOff x="1136650" y="2761183"/>
            <a:chExt cx="7632700" cy="307777"/>
          </a:xfrm>
        </p:grpSpPr>
        <p:sp>
          <p:nvSpPr>
            <p:cNvPr id="38" name="テキスト ボックス 3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実証を行う防爆ドローンの革新性</a:t>
              </a:r>
            </a:p>
          </p:txBody>
        </p:sp>
        <p:cxnSp>
          <p:nvCxnSpPr>
            <p:cNvPr id="39" name="直線コネクタ 3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3" name="正方形/長方形 22">
            <a:extLst>
              <a:ext uri="{FF2B5EF4-FFF2-40B4-BE49-F238E27FC236}">
                <a16:creationId xmlns:a16="http://schemas.microsoft.com/office/drawing/2014/main" id="{D0F1D214-F528-4AC1-A41A-D6E2DE647805}"/>
              </a:ext>
            </a:extLst>
          </p:cNvPr>
          <p:cNvSpPr/>
          <p:nvPr/>
        </p:nvSpPr>
        <p:spPr bwMode="auto">
          <a:xfrm>
            <a:off x="419100" y="3141663"/>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開発する防爆ドローン</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4" name="正方形/長方形 23">
            <a:extLst>
              <a:ext uri="{FF2B5EF4-FFF2-40B4-BE49-F238E27FC236}">
                <a16:creationId xmlns:a16="http://schemas.microsoft.com/office/drawing/2014/main" id="{A2E8D930-BFDC-4414-B4DE-405ABBBB405B}"/>
              </a:ext>
            </a:extLst>
          </p:cNvPr>
          <p:cNvSpPr/>
          <p:nvPr/>
        </p:nvSpPr>
        <p:spPr bwMode="auto">
          <a:xfrm>
            <a:off x="419101" y="4701697"/>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開発した防爆ドローンの導入・運用方法</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5" name="正方形/長方形 24">
            <a:extLst>
              <a:ext uri="{FF2B5EF4-FFF2-40B4-BE49-F238E27FC236}">
                <a16:creationId xmlns:a16="http://schemas.microsoft.com/office/drawing/2014/main" id="{FED1EA56-8529-4A8B-8125-DCE90A074382}"/>
              </a:ext>
            </a:extLst>
          </p:cNvPr>
          <p:cNvSpPr/>
          <p:nvPr/>
        </p:nvSpPr>
        <p:spPr bwMode="auto">
          <a:xfrm>
            <a:off x="419100" y="3921680"/>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防爆ドローンの開発方法</a:t>
            </a:r>
          </a:p>
        </p:txBody>
      </p:sp>
      <p:sp>
        <p:nvSpPr>
          <p:cNvPr id="32" name="正方形/長方形 31">
            <a:extLst>
              <a:ext uri="{FF2B5EF4-FFF2-40B4-BE49-F238E27FC236}">
                <a16:creationId xmlns:a16="http://schemas.microsoft.com/office/drawing/2014/main" id="{D5551A89-FCAD-46D7-A62D-305614F06B4D}"/>
              </a:ext>
            </a:extLst>
          </p:cNvPr>
          <p:cNvSpPr/>
          <p:nvPr/>
        </p:nvSpPr>
        <p:spPr bwMode="auto">
          <a:xfrm>
            <a:off x="419101" y="5481638"/>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その他</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33" name="グループ化 5">
            <a:extLst>
              <a:ext uri="{FF2B5EF4-FFF2-40B4-BE49-F238E27FC236}">
                <a16:creationId xmlns:a16="http://schemas.microsoft.com/office/drawing/2014/main" id="{57FEC66D-E2A5-495E-876B-1BCB5DC1478F}"/>
              </a:ext>
            </a:extLst>
          </p:cNvPr>
          <p:cNvGrpSpPr/>
          <p:nvPr/>
        </p:nvGrpSpPr>
        <p:grpSpPr>
          <a:xfrm>
            <a:off x="419100" y="2781966"/>
            <a:ext cx="4328425" cy="307777"/>
            <a:chOff x="1136650" y="2761183"/>
            <a:chExt cx="7632700" cy="307777"/>
          </a:xfrm>
        </p:grpSpPr>
        <p:sp>
          <p:nvSpPr>
            <p:cNvPr id="34" name="テキスト ボックス 33">
              <a:extLst>
                <a:ext uri="{FF2B5EF4-FFF2-40B4-BE49-F238E27FC236}">
                  <a16:creationId xmlns:a16="http://schemas.microsoft.com/office/drawing/2014/main" id="{961E8F5E-428E-427F-B5E0-2042CD6C50E2}"/>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革新性の観点</a:t>
              </a:r>
            </a:p>
          </p:txBody>
        </p:sp>
        <p:cxnSp>
          <p:nvCxnSpPr>
            <p:cNvPr id="35" name="直線コネクタ 34">
              <a:extLst>
                <a:ext uri="{FF2B5EF4-FFF2-40B4-BE49-F238E27FC236}">
                  <a16:creationId xmlns:a16="http://schemas.microsoft.com/office/drawing/2014/main" id="{D3DC490C-8DC6-4D62-954F-DAECB778E2D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6" name="グループ化 5">
            <a:extLst>
              <a:ext uri="{FF2B5EF4-FFF2-40B4-BE49-F238E27FC236}">
                <a16:creationId xmlns:a16="http://schemas.microsoft.com/office/drawing/2014/main" id="{6ECEA703-F844-4330-A205-51D89ECA518F}"/>
              </a:ext>
            </a:extLst>
          </p:cNvPr>
          <p:cNvGrpSpPr/>
          <p:nvPr/>
        </p:nvGrpSpPr>
        <p:grpSpPr>
          <a:xfrm>
            <a:off x="4952999" y="2781966"/>
            <a:ext cx="4484791" cy="307777"/>
            <a:chOff x="1136650" y="2761183"/>
            <a:chExt cx="7632700" cy="307777"/>
          </a:xfrm>
        </p:grpSpPr>
        <p:sp>
          <p:nvSpPr>
            <p:cNvPr id="43" name="テキスト ボックス 42">
              <a:extLst>
                <a:ext uri="{FF2B5EF4-FFF2-40B4-BE49-F238E27FC236}">
                  <a16:creationId xmlns:a16="http://schemas.microsoft.com/office/drawing/2014/main" id="{C2049697-1037-486D-9827-CD3F1A1A0F84}"/>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革新性の詳細</a:t>
              </a:r>
            </a:p>
          </p:txBody>
        </p:sp>
        <p:cxnSp>
          <p:nvCxnSpPr>
            <p:cNvPr id="44" name="直線コネクタ 43">
              <a:extLst>
                <a:ext uri="{FF2B5EF4-FFF2-40B4-BE49-F238E27FC236}">
                  <a16:creationId xmlns:a16="http://schemas.microsoft.com/office/drawing/2014/main" id="{326C02BF-DB39-404F-AAB9-5B7DAB573CC2}"/>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1" name="四角形吹き出し 9">
            <a:extLst>
              <a:ext uri="{FF2B5EF4-FFF2-40B4-BE49-F238E27FC236}">
                <a16:creationId xmlns:a16="http://schemas.microsoft.com/office/drawing/2014/main" id="{1C22FD5C-90F0-4A5E-AC08-0BC2B1E032E9}"/>
              </a:ext>
            </a:extLst>
          </p:cNvPr>
          <p:cNvSpPr/>
          <p:nvPr/>
        </p:nvSpPr>
        <p:spPr bwMode="auto">
          <a:xfrm>
            <a:off x="6165033" y="2009113"/>
            <a:ext cx="3318691" cy="988831"/>
          </a:xfrm>
          <a:prstGeom prst="wedgeRectCallout">
            <a:avLst>
              <a:gd name="adj1" fmla="val -44123"/>
              <a:gd name="adj2" fmla="val -6922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革新性の対象を定義したうえで、簡単な説明を追記してください。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対象例として、以下を想定</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ただし以下に限らない</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「開発する防爆モビリティ」</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「防爆モビリティの開発方法」</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「開発した防爆モビリティの導入・運用方法</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7" name="正方形/長方形 26">
            <a:extLst>
              <a:ext uri="{FF2B5EF4-FFF2-40B4-BE49-F238E27FC236}">
                <a16:creationId xmlns:a16="http://schemas.microsoft.com/office/drawing/2014/main" id="{8C2ED656-C550-4FFE-9A88-5C9A1D07973D}"/>
              </a:ext>
            </a:extLst>
          </p:cNvPr>
          <p:cNvSpPr/>
          <p:nvPr/>
        </p:nvSpPr>
        <p:spPr bwMode="auto">
          <a:xfrm>
            <a:off x="4952998" y="3144255"/>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9" name="正方形/長方形 28">
            <a:extLst>
              <a:ext uri="{FF2B5EF4-FFF2-40B4-BE49-F238E27FC236}">
                <a16:creationId xmlns:a16="http://schemas.microsoft.com/office/drawing/2014/main" id="{D26DA876-D1D7-4B58-9058-E2D5363A16D6}"/>
              </a:ext>
            </a:extLst>
          </p:cNvPr>
          <p:cNvSpPr/>
          <p:nvPr/>
        </p:nvSpPr>
        <p:spPr bwMode="auto">
          <a:xfrm>
            <a:off x="4952999" y="4704289"/>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0" name="正方形/長方形 29">
            <a:extLst>
              <a:ext uri="{FF2B5EF4-FFF2-40B4-BE49-F238E27FC236}">
                <a16:creationId xmlns:a16="http://schemas.microsoft.com/office/drawing/2014/main" id="{8D369C40-1590-457A-A35A-0D7DB627F75C}"/>
              </a:ext>
            </a:extLst>
          </p:cNvPr>
          <p:cNvSpPr/>
          <p:nvPr/>
        </p:nvSpPr>
        <p:spPr bwMode="auto">
          <a:xfrm>
            <a:off x="4952998" y="3924272"/>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1" name="正方形/長方形 30">
            <a:extLst>
              <a:ext uri="{FF2B5EF4-FFF2-40B4-BE49-F238E27FC236}">
                <a16:creationId xmlns:a16="http://schemas.microsoft.com/office/drawing/2014/main" id="{82AF68C1-519B-4046-BC77-179BDAD72C3F}"/>
              </a:ext>
            </a:extLst>
          </p:cNvPr>
          <p:cNvSpPr/>
          <p:nvPr/>
        </p:nvSpPr>
        <p:spPr bwMode="auto">
          <a:xfrm>
            <a:off x="4952999" y="5484230"/>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0" name="四角形吹き出し 9">
            <a:extLst>
              <a:ext uri="{FF2B5EF4-FFF2-40B4-BE49-F238E27FC236}">
                <a16:creationId xmlns:a16="http://schemas.microsoft.com/office/drawing/2014/main" id="{73A6CAB6-AEE2-4583-ABF4-22A21F710BB1}"/>
              </a:ext>
            </a:extLst>
          </p:cNvPr>
          <p:cNvSpPr/>
          <p:nvPr/>
        </p:nvSpPr>
        <p:spPr bwMode="auto">
          <a:xfrm>
            <a:off x="5568536" y="6274105"/>
            <a:ext cx="3232978" cy="384973"/>
          </a:xfrm>
          <a:prstGeom prst="wedgeRectCallout">
            <a:avLst>
              <a:gd name="adj1" fmla="val -57680"/>
              <a:gd name="adj2" fmla="val -125933"/>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可能な範囲で、既存の技術・システム等と比較するよう</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05710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2"/>
            </p:custDataLst>
            <p:extLst>
              <p:ext uri="{D42A27DB-BD31-4B8C-83A1-F6EECF244321}">
                <p14:modId xmlns:p14="http://schemas.microsoft.com/office/powerpoint/2010/main" val="11849879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06"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２．実施事業の概要</a:t>
            </a:r>
          </a:p>
        </p:txBody>
      </p:sp>
      <p:sp>
        <p:nvSpPr>
          <p:cNvPr id="3" name="Rectangle 1"/>
          <p:cNvSpPr>
            <a:spLocks noChangeArrowheads="1"/>
          </p:cNvSpPr>
          <p:nvPr/>
        </p:nvSpPr>
        <p:spPr bwMode="auto">
          <a:xfrm>
            <a:off x="730250" y="2056435"/>
            <a:ext cx="8602436" cy="3608424"/>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lang="ja-JP" altLang="ja-JP" sz="1200" b="1" dirty="0">
                <a:solidFill>
                  <a:schemeClr val="tx1"/>
                </a:solidFill>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実施項目毎に具体的なスケジュールを記載すること。また、想定される遅延リスクならびにその対応策を説明すること。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実証における実施項目および方法</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実証事業中に取り組む実施項目および各項目の実施方法を記載すること。特に、評価・検証方法については具体的に説明すること。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実証事業の体制（単独申請の場合）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実証体制について記載すること。　</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2-4</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t>
            </a: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5.</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実証事業の体制（共同申請、コンソーシアム申請の場合）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共同申請、コンソーシアム申請のいずれで申請するのかを明記すること。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の全体像（ドローン等開発者を含む）を記載し、各企業が共同申請者またはコンソーシアム登録申請者なのか外注先・委託先なのかが分かるように記載すること。またどのような目的で、どういった内容の役割分担、連携を進めるか説明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連携事業者とのコンタクト状況や、連携についての合意状況について説明すること。　</a:t>
            </a:r>
          </a:p>
        </p:txBody>
      </p:sp>
    </p:spTree>
    <p:extLst>
      <p:ext uri="{BB962C8B-B14F-4D97-AF65-F5344CB8AC3E}">
        <p14:creationId xmlns:p14="http://schemas.microsoft.com/office/powerpoint/2010/main" val="1558524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5998525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30" name="think-cell スライド" r:id="rId5" imgW="554" imgH="551" progId="TCLayout.ActiveDocument.1">
                  <p:embed/>
                </p:oleObj>
              </mc:Choice>
              <mc:Fallback>
                <p:oleObj name="think-cell スライド" r:id="rId5" imgW="554" imgH="551" progId="TCLayout.ActiveDocument.1">
                  <p:embed/>
                  <p:pic>
                    <p:nvPicPr>
                      <p:cNvPr id="3" name="オブジェクト 2" hidden="1"/>
                      <p:cNvPicPr/>
                      <p:nvPr/>
                    </p:nvPicPr>
                    <p:blipFill>
                      <a:blip r:embed="rId6"/>
                      <a:stretch>
                        <a:fillRect/>
                      </a:stretch>
                    </p:blipFill>
                    <p:spPr>
                      <a:xfrm>
                        <a:off x="1588" y="1588"/>
                        <a:ext cx="1588" cy="1588"/>
                      </a:xfrm>
                      <a:prstGeom prst="rect">
                        <a:avLst/>
                      </a:prstGeom>
                    </p:spPr>
                  </p:pic>
                </p:oleObj>
              </mc:Fallback>
            </mc:AlternateContent>
          </a:graphicData>
        </a:graphic>
      </p:graphicFrame>
      <p:graphicFrame>
        <p:nvGraphicFramePr>
          <p:cNvPr id="21" name="表 20"/>
          <p:cNvGraphicFramePr>
            <a:graphicFrameLocks noGrp="1"/>
          </p:cNvGraphicFramePr>
          <p:nvPr>
            <p:extLst>
              <p:ext uri="{D42A27DB-BD31-4B8C-83A1-F6EECF244321}">
                <p14:modId xmlns:p14="http://schemas.microsoft.com/office/powerpoint/2010/main" val="4158404364"/>
              </p:ext>
            </p:extLst>
          </p:nvPr>
        </p:nvGraphicFramePr>
        <p:xfrm>
          <a:off x="406399" y="1701217"/>
          <a:ext cx="9083678" cy="4620414"/>
        </p:xfrm>
        <a:graphic>
          <a:graphicData uri="http://schemas.openxmlformats.org/drawingml/2006/table">
            <a:tbl>
              <a:tblPr firstRow="1" bandRow="1">
                <a:tableStyleId>{5C22544A-7EE6-4342-B048-85BDC9FD1C3A}</a:tableStyleId>
              </a:tblPr>
              <a:tblGrid>
                <a:gridCol w="2183553">
                  <a:extLst>
                    <a:ext uri="{9D8B030D-6E8A-4147-A177-3AD203B41FA5}">
                      <a16:colId xmlns:a16="http://schemas.microsoft.com/office/drawing/2014/main" val="3808666533"/>
                    </a:ext>
                  </a:extLst>
                </a:gridCol>
                <a:gridCol w="1380025">
                  <a:extLst>
                    <a:ext uri="{9D8B030D-6E8A-4147-A177-3AD203B41FA5}">
                      <a16:colId xmlns:a16="http://schemas.microsoft.com/office/drawing/2014/main" val="3415615411"/>
                    </a:ext>
                  </a:extLst>
                </a:gridCol>
                <a:gridCol w="1380025">
                  <a:extLst>
                    <a:ext uri="{9D8B030D-6E8A-4147-A177-3AD203B41FA5}">
                      <a16:colId xmlns:a16="http://schemas.microsoft.com/office/drawing/2014/main" val="20001"/>
                    </a:ext>
                  </a:extLst>
                </a:gridCol>
                <a:gridCol w="1380025">
                  <a:extLst>
                    <a:ext uri="{9D8B030D-6E8A-4147-A177-3AD203B41FA5}">
                      <a16:colId xmlns:a16="http://schemas.microsoft.com/office/drawing/2014/main" val="20002"/>
                    </a:ext>
                  </a:extLst>
                </a:gridCol>
                <a:gridCol w="1380025">
                  <a:extLst>
                    <a:ext uri="{9D8B030D-6E8A-4147-A177-3AD203B41FA5}">
                      <a16:colId xmlns:a16="http://schemas.microsoft.com/office/drawing/2014/main" val="20005"/>
                    </a:ext>
                  </a:extLst>
                </a:gridCol>
                <a:gridCol w="1380025">
                  <a:extLst>
                    <a:ext uri="{9D8B030D-6E8A-4147-A177-3AD203B41FA5}">
                      <a16:colId xmlns:a16="http://schemas.microsoft.com/office/drawing/2014/main" val="20006"/>
                    </a:ext>
                  </a:extLst>
                </a:gridCol>
              </a:tblGrid>
              <a:tr h="280884">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3">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2022</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a:p>
                  </a:txBody>
                  <a:tcPr/>
                </a:tc>
                <a:tc gridSpan="2">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2023</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80884">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668469">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①防爆仕様設計</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b="1"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668469">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②システム構築</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3"/>
                  </a:ext>
                </a:extLst>
              </a:tr>
              <a:tr h="668469">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③ハードウェア製作</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668469">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④現場検証</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04547389"/>
                  </a:ext>
                </a:extLst>
              </a:tr>
              <a:tr h="668469">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⑤防爆認定</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03173252"/>
                  </a:ext>
                </a:extLst>
              </a:tr>
              <a:tr h="668469">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937687578"/>
                  </a:ext>
                </a:extLst>
              </a:tr>
            </a:tbl>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２－１．実証事業のスケジュール</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9" name="Rectangle 3"/>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本実証事業においては、仕様設計～評価・検証までを下記スケジュールで実施する。</a:t>
            </a:r>
          </a:p>
        </p:txBody>
      </p:sp>
      <p:sp>
        <p:nvSpPr>
          <p:cNvPr id="22" name="ホームベース 21"/>
          <p:cNvSpPr/>
          <p:nvPr/>
        </p:nvSpPr>
        <p:spPr bwMode="auto">
          <a:xfrm>
            <a:off x="2828135" y="2616881"/>
            <a:ext cx="1050840"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3" name="ホームベース 22"/>
          <p:cNvSpPr/>
          <p:nvPr/>
        </p:nvSpPr>
        <p:spPr bwMode="auto">
          <a:xfrm>
            <a:off x="3153335" y="3160565"/>
            <a:ext cx="1337163"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4" name="正方形/長方形 23"/>
          <p:cNvSpPr/>
          <p:nvPr/>
        </p:nvSpPr>
        <p:spPr bwMode="auto">
          <a:xfrm>
            <a:off x="2828135" y="2330317"/>
            <a:ext cx="4835408" cy="3943483"/>
          </a:xfrm>
          <a:prstGeom prst="rect">
            <a:avLst/>
          </a:prstGeom>
          <a:noFill/>
          <a:ln w="381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Arial" charset="0"/>
              <a:ea typeface="ＭＳ Ｐゴシック" charset="-128"/>
            </a:endParaRPr>
          </a:p>
        </p:txBody>
      </p:sp>
      <p:sp>
        <p:nvSpPr>
          <p:cNvPr id="27" name="Rectangle 3"/>
          <p:cNvSpPr txBox="1">
            <a:spLocks noChangeArrowheads="1"/>
          </p:cNvSpPr>
          <p:nvPr/>
        </p:nvSpPr>
        <p:spPr bwMode="auto">
          <a:xfrm>
            <a:off x="6077623" y="2407789"/>
            <a:ext cx="1490643" cy="51706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補助事業期間中の</a:t>
            </a:r>
            <a:endParaRPr lang="en-US" altLang="ja-JP" b="1" kern="0" dirty="0">
              <a:solidFill>
                <a:schemeClr val="accent2"/>
              </a:solidFill>
              <a:latin typeface="Meiryo UI" panose="020B0604030504040204" pitchFamily="50" charset="-128"/>
              <a:ea typeface="Meiryo UI" panose="020B0604030504040204" pitchFamily="50" charset="-128"/>
            </a:endParaRPr>
          </a:p>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実施事項</a:t>
            </a:r>
          </a:p>
        </p:txBody>
      </p:sp>
      <p:sp>
        <p:nvSpPr>
          <p:cNvPr id="29" name="ホームベース 12">
            <a:extLst>
              <a:ext uri="{FF2B5EF4-FFF2-40B4-BE49-F238E27FC236}">
                <a16:creationId xmlns:a16="http://schemas.microsoft.com/office/drawing/2014/main" id="{4BF0A0CD-B1DF-4C79-82C6-FCA8050A58DB}"/>
              </a:ext>
            </a:extLst>
          </p:cNvPr>
          <p:cNvSpPr/>
          <p:nvPr/>
        </p:nvSpPr>
        <p:spPr bwMode="auto">
          <a:xfrm>
            <a:off x="6581380" y="4508758"/>
            <a:ext cx="1082164"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4" name="ホームベース 9">
            <a:extLst>
              <a:ext uri="{FF2B5EF4-FFF2-40B4-BE49-F238E27FC236}">
                <a16:creationId xmlns:a16="http://schemas.microsoft.com/office/drawing/2014/main" id="{4E27A310-01D6-466A-B704-5A4374BACECE}"/>
              </a:ext>
            </a:extLst>
          </p:cNvPr>
          <p:cNvSpPr/>
          <p:nvPr/>
        </p:nvSpPr>
        <p:spPr bwMode="auto">
          <a:xfrm>
            <a:off x="4490498" y="3820135"/>
            <a:ext cx="2090881"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7" name="ホームベース 12">
            <a:extLst>
              <a:ext uri="{FF2B5EF4-FFF2-40B4-BE49-F238E27FC236}">
                <a16:creationId xmlns:a16="http://schemas.microsoft.com/office/drawing/2014/main" id="{9F444F96-5FFD-4191-B9A4-2B5C438057E0}"/>
              </a:ext>
            </a:extLst>
          </p:cNvPr>
          <p:cNvSpPr/>
          <p:nvPr/>
        </p:nvSpPr>
        <p:spPr bwMode="auto">
          <a:xfrm>
            <a:off x="5271249" y="5156783"/>
            <a:ext cx="2392294"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17" name="四角形吹き出し 9">
            <a:extLst>
              <a:ext uri="{FF2B5EF4-FFF2-40B4-BE49-F238E27FC236}">
                <a16:creationId xmlns:a16="http://schemas.microsoft.com/office/drawing/2014/main" id="{CC224162-B5E5-41B5-ACE7-6A7353141AE3}"/>
              </a:ext>
            </a:extLst>
          </p:cNvPr>
          <p:cNvSpPr/>
          <p:nvPr/>
        </p:nvSpPr>
        <p:spPr bwMode="auto">
          <a:xfrm>
            <a:off x="2663342" y="5160777"/>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r>
              <a:rPr lang="ja-JP" altLang="en-US" dirty="0">
                <a:solidFill>
                  <a:srgbClr val="FF0000"/>
                </a:solidFill>
                <a:latin typeface="Meiryo UI" panose="020B0604030504040204" pitchFamily="50" charset="-128"/>
                <a:ea typeface="Meiryo UI" panose="020B0604030504040204" pitchFamily="50" charset="-128"/>
              </a:rPr>
              <a:t>表側は</a:t>
            </a:r>
            <a:r>
              <a:rPr lang="en-US" altLang="ja-JP" dirty="0">
                <a:solidFill>
                  <a:srgbClr val="FF0000"/>
                </a:solidFill>
                <a:latin typeface="Meiryo UI" panose="020B0604030504040204" pitchFamily="50" charset="-128"/>
                <a:ea typeface="Meiryo UI" panose="020B0604030504040204" pitchFamily="50" charset="-128"/>
              </a:rPr>
              <a:t>2-2</a:t>
            </a:r>
            <a:r>
              <a:rPr lang="ja-JP" altLang="en-US" dirty="0">
                <a:solidFill>
                  <a:srgbClr val="FF0000"/>
                </a:solidFill>
                <a:latin typeface="Meiryo UI" panose="020B0604030504040204" pitchFamily="50" charset="-128"/>
                <a:ea typeface="Meiryo UI" panose="020B0604030504040204" pitchFamily="50" charset="-128"/>
              </a:rPr>
              <a:t>の実施項目に記載した「実施項目」と一致させてください。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
        <p:nvSpPr>
          <p:cNvPr id="31" name="四角形吹き出し 9">
            <a:extLst>
              <a:ext uri="{FF2B5EF4-FFF2-40B4-BE49-F238E27FC236}">
                <a16:creationId xmlns:a16="http://schemas.microsoft.com/office/drawing/2014/main" id="{CC224162-B5E5-41B5-ACE7-6A7353141AE3}"/>
              </a:ext>
            </a:extLst>
          </p:cNvPr>
          <p:cNvSpPr/>
          <p:nvPr/>
        </p:nvSpPr>
        <p:spPr bwMode="auto">
          <a:xfrm>
            <a:off x="2663342" y="4625509"/>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実証ステップやタスクが分かるように線表等にて説明してください。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項目名（「①システム構築」・・・）は適宜変更ください。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8" name="ホームベース 12">
            <a:extLst>
              <a:ext uri="{FF2B5EF4-FFF2-40B4-BE49-F238E27FC236}">
                <a16:creationId xmlns:a16="http://schemas.microsoft.com/office/drawing/2014/main" id="{BCB37564-6D95-463E-AA64-5F09F1E1D343}"/>
              </a:ext>
            </a:extLst>
          </p:cNvPr>
          <p:cNvSpPr/>
          <p:nvPr/>
        </p:nvSpPr>
        <p:spPr bwMode="auto">
          <a:xfrm>
            <a:off x="7663543" y="5803117"/>
            <a:ext cx="1714101"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0" name="四角形吹き出し 9">
            <a:extLst>
              <a:ext uri="{FF2B5EF4-FFF2-40B4-BE49-F238E27FC236}">
                <a16:creationId xmlns:a16="http://schemas.microsoft.com/office/drawing/2014/main" id="{D9F9BE7E-8758-4720-92F3-C1E037D74EF8}"/>
              </a:ext>
            </a:extLst>
          </p:cNvPr>
          <p:cNvSpPr/>
          <p:nvPr/>
        </p:nvSpPr>
        <p:spPr bwMode="auto">
          <a:xfrm>
            <a:off x="5138135" y="5656694"/>
            <a:ext cx="2430131" cy="595582"/>
          </a:xfrm>
          <a:prstGeom prst="wedgeRectCallout">
            <a:avLst>
              <a:gd name="adj1" fmla="val 58877"/>
              <a:gd name="adj2" fmla="val -1132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全項目が補助事業期間内に完了しない場合、</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2023</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年</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3</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月以降にも記載してください。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603622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55481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54"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6" name="グループ化 5"/>
          <p:cNvGrpSpPr/>
          <p:nvPr/>
        </p:nvGrpSpPr>
        <p:grpSpPr>
          <a:xfrm>
            <a:off x="5041963" y="1660217"/>
            <a:ext cx="4448112" cy="307777"/>
            <a:chOff x="1136650" y="2761183"/>
            <a:chExt cx="7632700" cy="307777"/>
          </a:xfrm>
        </p:grpSpPr>
        <p:sp>
          <p:nvSpPr>
            <p:cNvPr id="8" name="テキスト ボックス 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endPar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9" name="直線コネクタ 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0" name="グループ化 5"/>
          <p:cNvGrpSpPr/>
          <p:nvPr/>
        </p:nvGrpSpPr>
        <p:grpSpPr>
          <a:xfrm>
            <a:off x="419100" y="1653495"/>
            <a:ext cx="4448112" cy="307777"/>
            <a:chOff x="1136650" y="2761183"/>
            <a:chExt cx="7632700" cy="307777"/>
          </a:xfrm>
        </p:grpSpPr>
        <p:sp>
          <p:nvSpPr>
            <p:cNvPr id="11" name="テキスト ボックス 10"/>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実施項目</a:t>
              </a:r>
            </a:p>
          </p:txBody>
        </p:sp>
        <p:cxnSp>
          <p:nvCxnSpPr>
            <p:cNvPr id="12" name="直線コネクタ 11"/>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3" name="正方形/長方形 12"/>
          <p:cNvSpPr/>
          <p:nvPr/>
        </p:nvSpPr>
        <p:spPr bwMode="auto">
          <a:xfrm>
            <a:off x="419100" y="2100627"/>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①防爆仕様設計</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4" name="正方形/長方形 13"/>
          <p:cNvSpPr/>
          <p:nvPr/>
        </p:nvSpPr>
        <p:spPr bwMode="auto">
          <a:xfrm>
            <a:off x="419101" y="3188365"/>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③ハードウェア製作（コアパーツ）</a:t>
            </a:r>
          </a:p>
        </p:txBody>
      </p:sp>
      <p:sp>
        <p:nvSpPr>
          <p:cNvPr id="15" name="正方形/長方形 14"/>
          <p:cNvSpPr/>
          <p:nvPr/>
        </p:nvSpPr>
        <p:spPr bwMode="auto">
          <a:xfrm>
            <a:off x="419100" y="2644496"/>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②システム構築（ドローンの制御システムの構築等）</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6" name="正方形/長方形 15"/>
          <p:cNvSpPr/>
          <p:nvPr/>
        </p:nvSpPr>
        <p:spPr bwMode="auto">
          <a:xfrm>
            <a:off x="5027241" y="2105253"/>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弊社の○○という防爆ロボットの技術を転用し、○○という性能を具備できるような仕様を設計する。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7" name="正方形/長方形 16"/>
          <p:cNvSpPr/>
          <p:nvPr/>
        </p:nvSpPr>
        <p:spPr bwMode="auto">
          <a:xfrm>
            <a:off x="5027242" y="3192991"/>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コアパーツである○○、〇〇、〇〇について設計・製造する。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8" name="正方形/長方形 17"/>
          <p:cNvSpPr/>
          <p:nvPr/>
        </p:nvSpPr>
        <p:spPr bwMode="auto">
          <a:xfrm>
            <a:off x="5027241" y="2649122"/>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○○という機能を備えたシステム開発を行う。</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9" name="正方形/長方形 18"/>
          <p:cNvSpPr/>
          <p:nvPr/>
        </p:nvSpPr>
        <p:spPr bwMode="auto">
          <a:xfrm>
            <a:off x="419469" y="3732234"/>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③ハードウェア製作（コアパーツ以外）</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20" name="正方形/長方形 19"/>
          <p:cNvSpPr/>
          <p:nvPr/>
        </p:nvSpPr>
        <p:spPr bwMode="auto">
          <a:xfrm>
            <a:off x="5027610" y="3736860"/>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コアパーツ以外の○○、○○、○○について設計・製造する。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1" name="直線矢印コネクタ 20">
            <a:extLst>
              <a:ext uri="{FF2B5EF4-FFF2-40B4-BE49-F238E27FC236}">
                <a16:creationId xmlns:a16="http://schemas.microsoft.com/office/drawing/2014/main" id="{543D608C-AEFB-48C8-9C0F-84A166DD6DE5}"/>
              </a:ext>
            </a:extLst>
          </p:cNvPr>
          <p:cNvCxnSpPr>
            <a:cxnSpLocks/>
            <a:stCxn id="16" idx="1"/>
            <a:endCxn id="13" idx="3"/>
          </p:cNvCxnSpPr>
          <p:nvPr/>
        </p:nvCxnSpPr>
        <p:spPr bwMode="auto">
          <a:xfrm flipH="1" flipV="1">
            <a:off x="4881564" y="2326432"/>
            <a:ext cx="145677" cy="4626"/>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2" name="直線矢印コネクタ 21">
            <a:extLst>
              <a:ext uri="{FF2B5EF4-FFF2-40B4-BE49-F238E27FC236}">
                <a16:creationId xmlns:a16="http://schemas.microsoft.com/office/drawing/2014/main" id="{A5AAD30D-18DF-4B07-B7F4-622C35A8BF71}"/>
              </a:ext>
            </a:extLst>
          </p:cNvPr>
          <p:cNvCxnSpPr>
            <a:cxnSpLocks/>
            <a:stCxn id="18" idx="1"/>
            <a:endCxn id="15" idx="3"/>
          </p:cNvCxnSpPr>
          <p:nvPr/>
        </p:nvCxnSpPr>
        <p:spPr bwMode="auto">
          <a:xfrm flipH="1" flipV="1">
            <a:off x="4881564" y="2870300"/>
            <a:ext cx="145677" cy="4626"/>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3" name="直線矢印コネクタ 22">
            <a:extLst>
              <a:ext uri="{FF2B5EF4-FFF2-40B4-BE49-F238E27FC236}">
                <a16:creationId xmlns:a16="http://schemas.microsoft.com/office/drawing/2014/main" id="{E3ABF006-7B01-4BA4-8320-7EB37F036590}"/>
              </a:ext>
            </a:extLst>
          </p:cNvPr>
          <p:cNvCxnSpPr>
            <a:cxnSpLocks/>
            <a:stCxn id="17" idx="1"/>
            <a:endCxn id="14" idx="3"/>
          </p:cNvCxnSpPr>
          <p:nvPr/>
        </p:nvCxnSpPr>
        <p:spPr bwMode="auto">
          <a:xfrm flipH="1" flipV="1">
            <a:off x="4881565" y="3414168"/>
            <a:ext cx="145677" cy="4626"/>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4" name="直線矢印コネクタ 23">
            <a:extLst>
              <a:ext uri="{FF2B5EF4-FFF2-40B4-BE49-F238E27FC236}">
                <a16:creationId xmlns:a16="http://schemas.microsoft.com/office/drawing/2014/main" id="{4CC9EEAE-A9FA-4F30-82E5-F10D057F546E}"/>
              </a:ext>
            </a:extLst>
          </p:cNvPr>
          <p:cNvCxnSpPr>
            <a:cxnSpLocks/>
            <a:stCxn id="20" idx="1"/>
            <a:endCxn id="19" idx="3"/>
          </p:cNvCxnSpPr>
          <p:nvPr/>
        </p:nvCxnSpPr>
        <p:spPr bwMode="auto">
          <a:xfrm flipH="1" flipV="1">
            <a:off x="4881933" y="3958178"/>
            <a:ext cx="145677" cy="4626"/>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25" name="Rectangle 3"/>
          <p:cNvSpPr txBox="1">
            <a:spLocks noChangeArrowheads="1"/>
          </p:cNvSpPr>
          <p:nvPr/>
        </p:nvSpPr>
        <p:spPr bwMode="auto">
          <a:xfrm>
            <a:off x="419100" y="1285875"/>
            <a:ext cx="9064625" cy="2295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本実証事業においては○○、○○、・・・を実施する。</a:t>
            </a:r>
            <a:endParaRPr lang="en-US" altLang="ja-JP" kern="0" dirty="0">
              <a:solidFill>
                <a:schemeClr val="accent2"/>
              </a:solidFill>
            </a:endParaRPr>
          </a:p>
        </p:txBody>
      </p:sp>
      <p:sp>
        <p:nvSpPr>
          <p:cNvPr id="34" name="正方形/長方形 33"/>
          <p:cNvSpPr/>
          <p:nvPr/>
        </p:nvSpPr>
        <p:spPr bwMode="auto">
          <a:xfrm>
            <a:off x="419101" y="4276103"/>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③ハードウェア製作（機器全体）</a:t>
            </a:r>
          </a:p>
        </p:txBody>
      </p:sp>
      <p:sp>
        <p:nvSpPr>
          <p:cNvPr id="35" name="正方形/長方形 34"/>
          <p:cNvSpPr/>
          <p:nvPr/>
        </p:nvSpPr>
        <p:spPr bwMode="auto">
          <a:xfrm>
            <a:off x="5027242" y="4280729"/>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コアパーツ、コアパーツ以外の組み立て。</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6" name="正方形/長方形 35"/>
          <p:cNvSpPr/>
          <p:nvPr/>
        </p:nvSpPr>
        <p:spPr bwMode="auto">
          <a:xfrm>
            <a:off x="419469" y="4819972"/>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④現場検証</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p:cNvSpPr/>
          <p:nvPr/>
        </p:nvSpPr>
        <p:spPr bwMode="auto">
          <a:xfrm>
            <a:off x="5027610" y="4824737"/>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弊社の実証フィールドを用いて現場検証を実施</a:t>
            </a: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38" name="直線矢印コネクタ 37">
            <a:extLst>
              <a:ext uri="{FF2B5EF4-FFF2-40B4-BE49-F238E27FC236}">
                <a16:creationId xmlns:a16="http://schemas.microsoft.com/office/drawing/2014/main" id="{E3ABF006-7B01-4BA4-8320-7EB37F036590}"/>
              </a:ext>
            </a:extLst>
          </p:cNvPr>
          <p:cNvCxnSpPr>
            <a:cxnSpLocks/>
            <a:stCxn id="35" idx="1"/>
            <a:endCxn id="34" idx="3"/>
          </p:cNvCxnSpPr>
          <p:nvPr/>
        </p:nvCxnSpPr>
        <p:spPr bwMode="auto">
          <a:xfrm flipH="1" flipV="1">
            <a:off x="4881565" y="4501906"/>
            <a:ext cx="145677" cy="4626"/>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39" name="直線矢印コネクタ 38">
            <a:extLst>
              <a:ext uri="{FF2B5EF4-FFF2-40B4-BE49-F238E27FC236}">
                <a16:creationId xmlns:a16="http://schemas.microsoft.com/office/drawing/2014/main" id="{4CC9EEAE-A9FA-4F30-82E5-F10D057F546E}"/>
              </a:ext>
            </a:extLst>
          </p:cNvPr>
          <p:cNvCxnSpPr>
            <a:cxnSpLocks/>
            <a:stCxn id="37" idx="1"/>
            <a:endCxn id="36" idx="3"/>
          </p:cNvCxnSpPr>
          <p:nvPr/>
        </p:nvCxnSpPr>
        <p:spPr bwMode="auto">
          <a:xfrm flipH="1" flipV="1">
            <a:off x="4881933" y="5045777"/>
            <a:ext cx="145677" cy="476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33" name="四角形吹き出し 9">
            <a:extLst>
              <a:ext uri="{FF2B5EF4-FFF2-40B4-BE49-F238E27FC236}">
                <a16:creationId xmlns:a16="http://schemas.microsoft.com/office/drawing/2014/main" id="{5248E687-8C29-47DE-93D4-D666ADF2887A}"/>
              </a:ext>
            </a:extLst>
          </p:cNvPr>
          <p:cNvSpPr/>
          <p:nvPr/>
        </p:nvSpPr>
        <p:spPr bwMode="auto">
          <a:xfrm>
            <a:off x="1907196" y="1753124"/>
            <a:ext cx="2039980" cy="615548"/>
          </a:xfrm>
          <a:prstGeom prst="wedgeRectCallout">
            <a:avLst>
              <a:gd name="adj1" fmla="val -62736"/>
              <a:gd name="adj2" fmla="val 39988"/>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 name="タイトル 3">
            <a:extLst>
              <a:ext uri="{FF2B5EF4-FFF2-40B4-BE49-F238E27FC236}">
                <a16:creationId xmlns:a16="http://schemas.microsoft.com/office/drawing/2014/main" id="{A9D81E76-C090-43A6-A624-28B05EC15DEC}"/>
              </a:ext>
            </a:extLst>
          </p:cNvPr>
          <p:cNvSpPr>
            <a:spLocks noGrp="1"/>
          </p:cNvSpPr>
          <p:nvPr>
            <p:ph type="title"/>
          </p:nvPr>
        </p:nvSpPr>
        <p:spPr/>
        <p:txBody>
          <a:bodyPr vert="horz"/>
          <a:lstStyle/>
          <a:p>
            <a:r>
              <a:rPr lang="ja-JP" altLang="en-US" dirty="0">
                <a:solidFill>
                  <a:schemeClr val="tx1"/>
                </a:solidFill>
              </a:rPr>
              <a:t>２－２．実証における実施項目および方法</a:t>
            </a:r>
          </a:p>
        </p:txBody>
      </p:sp>
      <p:sp>
        <p:nvSpPr>
          <p:cNvPr id="44" name="正方形/長方形 43">
            <a:extLst>
              <a:ext uri="{FF2B5EF4-FFF2-40B4-BE49-F238E27FC236}">
                <a16:creationId xmlns:a16="http://schemas.microsoft.com/office/drawing/2014/main" id="{6F035922-C3B5-4FD6-82FC-CA1EDD02933C}"/>
              </a:ext>
            </a:extLst>
          </p:cNvPr>
          <p:cNvSpPr/>
          <p:nvPr/>
        </p:nvSpPr>
        <p:spPr bwMode="auto">
          <a:xfrm>
            <a:off x="419469" y="5363841"/>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⑤防爆認定</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5" name="正方形/長方形 44">
            <a:extLst>
              <a:ext uri="{FF2B5EF4-FFF2-40B4-BE49-F238E27FC236}">
                <a16:creationId xmlns:a16="http://schemas.microsoft.com/office/drawing/2014/main" id="{8AC33FE7-EABA-4274-836D-1EFF711CEDFE}"/>
              </a:ext>
            </a:extLst>
          </p:cNvPr>
          <p:cNvSpPr/>
          <p:nvPr/>
        </p:nvSpPr>
        <p:spPr bwMode="auto">
          <a:xfrm>
            <a:off x="5027610" y="5363841"/>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○○の防爆認定のため、○○を実施。</a:t>
            </a:r>
          </a:p>
        </p:txBody>
      </p:sp>
      <p:cxnSp>
        <p:nvCxnSpPr>
          <p:cNvPr id="48" name="直線矢印コネクタ 47">
            <a:extLst>
              <a:ext uri="{FF2B5EF4-FFF2-40B4-BE49-F238E27FC236}">
                <a16:creationId xmlns:a16="http://schemas.microsoft.com/office/drawing/2014/main" id="{2A59832F-37B3-4896-ADA5-76AFD84F8BA3}"/>
              </a:ext>
            </a:extLst>
          </p:cNvPr>
          <p:cNvCxnSpPr>
            <a:cxnSpLocks/>
            <a:stCxn id="45" idx="1"/>
            <a:endCxn id="44" idx="3"/>
          </p:cNvCxnSpPr>
          <p:nvPr/>
        </p:nvCxnSpPr>
        <p:spPr bwMode="auto">
          <a:xfrm flipH="1">
            <a:off x="4881933" y="5589646"/>
            <a:ext cx="145677" cy="0"/>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3" name="正方形/長方形 42">
            <a:extLst>
              <a:ext uri="{FF2B5EF4-FFF2-40B4-BE49-F238E27FC236}">
                <a16:creationId xmlns:a16="http://schemas.microsoft.com/office/drawing/2014/main" id="{DE9C958D-0026-4128-B455-017D4DFBC886}"/>
              </a:ext>
            </a:extLst>
          </p:cNvPr>
          <p:cNvSpPr/>
          <p:nvPr/>
        </p:nvSpPr>
        <p:spPr bwMode="auto">
          <a:xfrm>
            <a:off x="419469" y="5912614"/>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⑥・・・</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9" name="正方形/長方形 48">
            <a:extLst>
              <a:ext uri="{FF2B5EF4-FFF2-40B4-BE49-F238E27FC236}">
                <a16:creationId xmlns:a16="http://schemas.microsoft.com/office/drawing/2014/main" id="{E5EAE42A-B44A-4B16-B157-02FF7E219A8B}"/>
              </a:ext>
            </a:extLst>
          </p:cNvPr>
          <p:cNvSpPr/>
          <p:nvPr/>
        </p:nvSpPr>
        <p:spPr bwMode="auto">
          <a:xfrm>
            <a:off x="5027610" y="5912614"/>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50" name="直線矢印コネクタ 49">
            <a:extLst>
              <a:ext uri="{FF2B5EF4-FFF2-40B4-BE49-F238E27FC236}">
                <a16:creationId xmlns:a16="http://schemas.microsoft.com/office/drawing/2014/main" id="{435FA07C-B248-43AA-9A20-2445BCF790FD}"/>
              </a:ext>
            </a:extLst>
          </p:cNvPr>
          <p:cNvCxnSpPr>
            <a:cxnSpLocks/>
            <a:stCxn id="49" idx="1"/>
            <a:endCxn id="43" idx="3"/>
          </p:cNvCxnSpPr>
          <p:nvPr/>
        </p:nvCxnSpPr>
        <p:spPr bwMode="auto">
          <a:xfrm flipH="1">
            <a:off x="4881933" y="6138419"/>
            <a:ext cx="145677" cy="0"/>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0" name="四角形吹き出し 9">
            <a:extLst>
              <a:ext uri="{FF2B5EF4-FFF2-40B4-BE49-F238E27FC236}">
                <a16:creationId xmlns:a16="http://schemas.microsoft.com/office/drawing/2014/main" id="{6A15AB60-1449-46BD-9762-0BE185F2F761}"/>
              </a:ext>
            </a:extLst>
          </p:cNvPr>
          <p:cNvSpPr/>
          <p:nvPr/>
        </p:nvSpPr>
        <p:spPr bwMode="auto">
          <a:xfrm>
            <a:off x="1104835" y="6195849"/>
            <a:ext cx="2156975"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実施</a:t>
            </a:r>
            <a:r>
              <a:rPr lang="ja-JP" altLang="en-US">
                <a:solidFill>
                  <a:srgbClr val="FF0000"/>
                </a:solidFill>
                <a:latin typeface="Meiryo UI" panose="020B0604030504040204" pitchFamily="50" charset="-128"/>
                <a:ea typeface="Meiryo UI" panose="020B0604030504040204" pitchFamily="50" charset="-128"/>
              </a:rPr>
              <a:t>項目は</a:t>
            </a:r>
            <a:r>
              <a:rPr lang="en-US" altLang="ja-JP" dirty="0">
                <a:solidFill>
                  <a:srgbClr val="FF0000"/>
                </a:solidFill>
                <a:latin typeface="Meiryo UI" panose="020B0604030504040204" pitchFamily="50" charset="-128"/>
                <a:ea typeface="Meiryo UI" panose="020B0604030504040204" pitchFamily="50" charset="-128"/>
              </a:rPr>
              <a:t>2-1</a:t>
            </a:r>
            <a:r>
              <a:rPr lang="ja-JP" altLang="en-US" dirty="0">
                <a:solidFill>
                  <a:srgbClr val="FF0000"/>
                </a:solidFill>
                <a:latin typeface="Meiryo UI" panose="020B0604030504040204" pitchFamily="50" charset="-128"/>
                <a:ea typeface="Meiryo UI" panose="020B0604030504040204" pitchFamily="50" charset="-128"/>
              </a:rPr>
              <a:t>の実施</a:t>
            </a:r>
            <a:r>
              <a:rPr lang="ja-JP" altLang="en-US">
                <a:solidFill>
                  <a:srgbClr val="FF0000"/>
                </a:solidFill>
                <a:latin typeface="Meiryo UI" panose="020B0604030504040204" pitchFamily="50" charset="-128"/>
                <a:ea typeface="Meiryo UI" panose="020B0604030504040204" pitchFamily="50" charset="-128"/>
              </a:rPr>
              <a:t>スケジュールの</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表側の項目と一致させて</a:t>
            </a:r>
            <a:r>
              <a:rPr lang="ja-JP" altLang="en-US">
                <a:solidFill>
                  <a:srgbClr val="FF0000"/>
                </a:solidFill>
                <a:latin typeface="Meiryo UI" panose="020B0604030504040204" pitchFamily="50" charset="-128"/>
                <a:ea typeface="Meiryo UI" panose="020B0604030504040204" pitchFamily="50" charset="-128"/>
              </a:rPr>
              <a:t>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
        <p:nvSpPr>
          <p:cNvPr id="32" name="四角形吹き出し 27">
            <a:extLst>
              <a:ext uri="{FF2B5EF4-FFF2-40B4-BE49-F238E27FC236}">
                <a16:creationId xmlns:a16="http://schemas.microsoft.com/office/drawing/2014/main" id="{0C419683-0E93-43B6-8A6F-3DD8EF025357}"/>
              </a:ext>
            </a:extLst>
          </p:cNvPr>
          <p:cNvSpPr/>
          <p:nvPr/>
        </p:nvSpPr>
        <p:spPr bwMode="auto">
          <a:xfrm>
            <a:off x="3947176" y="6289215"/>
            <a:ext cx="2156975" cy="448974"/>
          </a:xfrm>
          <a:prstGeom prst="wedgeRectCallout">
            <a:avLst>
              <a:gd name="adj1" fmla="val -264"/>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矢印を使って対応関係が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51" name="四角形吹き出し 27">
            <a:extLst>
              <a:ext uri="{FF2B5EF4-FFF2-40B4-BE49-F238E27FC236}">
                <a16:creationId xmlns:a16="http://schemas.microsoft.com/office/drawing/2014/main" id="{BD7ACD10-54FE-430C-822A-3D423BAEBDA2}"/>
              </a:ext>
            </a:extLst>
          </p:cNvPr>
          <p:cNvSpPr/>
          <p:nvPr/>
        </p:nvSpPr>
        <p:spPr bwMode="auto">
          <a:xfrm>
            <a:off x="7012938" y="1184478"/>
            <a:ext cx="2156975" cy="776794"/>
          </a:xfrm>
          <a:prstGeom prst="wedgeRectCallout">
            <a:avLst>
              <a:gd name="adj1" fmla="val -61633"/>
              <a:gd name="adj2" fmla="val 53109"/>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本ページでは、各実施事項の概要のみを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記載いただき、その詳細な実施内容は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次ページ以降に記入ください。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1" name="四角形吹き出し 27">
            <a:extLst>
              <a:ext uri="{FF2B5EF4-FFF2-40B4-BE49-F238E27FC236}">
                <a16:creationId xmlns:a16="http://schemas.microsoft.com/office/drawing/2014/main" id="{A9A0F8AC-A5AF-42DB-A047-7C2CF01B35FD}"/>
              </a:ext>
            </a:extLst>
          </p:cNvPr>
          <p:cNvSpPr/>
          <p:nvPr/>
        </p:nvSpPr>
        <p:spPr bwMode="auto">
          <a:xfrm>
            <a:off x="7585166" y="5388542"/>
            <a:ext cx="2050585" cy="613891"/>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実際の業務環境における評価・検証を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どのように実施するのかを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詳細説明のページで記載下さい。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779409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38663734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78"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２－２．実証における実施項目および方法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①「防爆仕様設計」においては、○○、○○、・・・を実施する。</a:t>
            </a:r>
            <a:endParaRPr lang="en-US" altLang="ja-JP" dirty="0">
              <a:solidFill>
                <a:schemeClr val="accent2"/>
              </a:solidFill>
            </a:endParaRPr>
          </a:p>
        </p:txBody>
      </p:sp>
      <p:grpSp>
        <p:nvGrpSpPr>
          <p:cNvPr id="42" name="グループ化 5">
            <a:extLst>
              <a:ext uri="{FF2B5EF4-FFF2-40B4-BE49-F238E27FC236}">
                <a16:creationId xmlns:a16="http://schemas.microsoft.com/office/drawing/2014/main" id="{73D0C7DD-3924-4AD0-922B-2D3F49FB48AE}"/>
              </a:ext>
            </a:extLst>
          </p:cNvPr>
          <p:cNvGrpSpPr/>
          <p:nvPr/>
        </p:nvGrpSpPr>
        <p:grpSpPr>
          <a:xfrm>
            <a:off x="419100" y="2251644"/>
            <a:ext cx="2033252" cy="307777"/>
            <a:chOff x="1136650" y="2761183"/>
            <a:chExt cx="7632700" cy="307777"/>
          </a:xfrm>
        </p:grpSpPr>
        <p:sp>
          <p:nvSpPr>
            <p:cNvPr id="44" name="テキスト ボックス 43">
              <a:extLst>
                <a:ext uri="{FF2B5EF4-FFF2-40B4-BE49-F238E27FC236}">
                  <a16:creationId xmlns:a16="http://schemas.microsoft.com/office/drawing/2014/main" id="{C872AA64-C2EA-4949-800A-FD5D4BFF2C63}"/>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実施小項目</a:t>
              </a:r>
            </a:p>
          </p:txBody>
        </p:sp>
        <p:cxnSp>
          <p:nvCxnSpPr>
            <p:cNvPr id="45" name="直線コネクタ 44">
              <a:extLst>
                <a:ext uri="{FF2B5EF4-FFF2-40B4-BE49-F238E27FC236}">
                  <a16:creationId xmlns:a16="http://schemas.microsoft.com/office/drawing/2014/main" id="{33C564E5-3637-4FA6-92A8-2E2027937D4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7" name="正方形/長方形 46">
            <a:extLst>
              <a:ext uri="{FF2B5EF4-FFF2-40B4-BE49-F238E27FC236}">
                <a16:creationId xmlns:a16="http://schemas.microsoft.com/office/drawing/2014/main" id="{A9B3EEE3-3CF7-466C-BE68-99FFDEFDAF98}"/>
              </a:ext>
            </a:extLst>
          </p:cNvPr>
          <p:cNvSpPr/>
          <p:nvPr/>
        </p:nvSpPr>
        <p:spPr bwMode="auto">
          <a:xfrm>
            <a:off x="419100" y="2672039"/>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8" name="正方形/長方形 47">
            <a:extLst>
              <a:ext uri="{FF2B5EF4-FFF2-40B4-BE49-F238E27FC236}">
                <a16:creationId xmlns:a16="http://schemas.microsoft.com/office/drawing/2014/main" id="{42790B5B-699B-40EC-8C59-A73BCC02BA67}"/>
              </a:ext>
            </a:extLst>
          </p:cNvPr>
          <p:cNvSpPr/>
          <p:nvPr/>
        </p:nvSpPr>
        <p:spPr bwMode="auto">
          <a:xfrm>
            <a:off x="419100" y="4232073"/>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9" name="正方形/長方形 48">
            <a:extLst>
              <a:ext uri="{FF2B5EF4-FFF2-40B4-BE49-F238E27FC236}">
                <a16:creationId xmlns:a16="http://schemas.microsoft.com/office/drawing/2014/main" id="{20E77AF7-9B34-490C-8DF2-4083DAECE4B2}"/>
              </a:ext>
            </a:extLst>
          </p:cNvPr>
          <p:cNvSpPr/>
          <p:nvPr/>
        </p:nvSpPr>
        <p:spPr bwMode="auto">
          <a:xfrm>
            <a:off x="419100" y="3452056"/>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0" name="正方形/長方形 49">
            <a:extLst>
              <a:ext uri="{FF2B5EF4-FFF2-40B4-BE49-F238E27FC236}">
                <a16:creationId xmlns:a16="http://schemas.microsoft.com/office/drawing/2014/main" id="{5F929BED-D249-431C-813C-A522DFEFF413}"/>
              </a:ext>
            </a:extLst>
          </p:cNvPr>
          <p:cNvSpPr/>
          <p:nvPr/>
        </p:nvSpPr>
        <p:spPr bwMode="auto">
          <a:xfrm>
            <a:off x="419269" y="5012090"/>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grpSp>
        <p:nvGrpSpPr>
          <p:cNvPr id="51" name="グループ化 5">
            <a:extLst>
              <a:ext uri="{FF2B5EF4-FFF2-40B4-BE49-F238E27FC236}">
                <a16:creationId xmlns:a16="http://schemas.microsoft.com/office/drawing/2014/main" id="{B1FAD74B-342E-4EAA-80CB-DFE6D75050F0}"/>
              </a:ext>
            </a:extLst>
          </p:cNvPr>
          <p:cNvGrpSpPr/>
          <p:nvPr/>
        </p:nvGrpSpPr>
        <p:grpSpPr>
          <a:xfrm>
            <a:off x="2552763" y="2245666"/>
            <a:ext cx="3414700" cy="307777"/>
            <a:chOff x="1136650" y="2761183"/>
            <a:chExt cx="7632700" cy="307777"/>
          </a:xfrm>
        </p:grpSpPr>
        <p:sp>
          <p:nvSpPr>
            <p:cNvPr id="57" name="テキスト ボックス 56">
              <a:extLst>
                <a:ext uri="{FF2B5EF4-FFF2-40B4-BE49-F238E27FC236}">
                  <a16:creationId xmlns:a16="http://schemas.microsoft.com/office/drawing/2014/main" id="{A1AEB4CC-28FD-42CE-8377-4553E947F5E6}"/>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p>
          </p:txBody>
        </p:sp>
        <p:cxnSp>
          <p:nvCxnSpPr>
            <p:cNvPr id="58" name="直線コネクタ 57">
              <a:extLst>
                <a:ext uri="{FF2B5EF4-FFF2-40B4-BE49-F238E27FC236}">
                  <a16:creationId xmlns:a16="http://schemas.microsoft.com/office/drawing/2014/main" id="{BCE76306-D038-4A33-93CB-BE0CDBC62E9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9" name="正方形/長方形 58">
            <a:extLst>
              <a:ext uri="{FF2B5EF4-FFF2-40B4-BE49-F238E27FC236}">
                <a16:creationId xmlns:a16="http://schemas.microsoft.com/office/drawing/2014/main" id="{3ECA0A51-43F2-44D3-B914-16A5AA3A8EBF}"/>
              </a:ext>
            </a:extLst>
          </p:cNvPr>
          <p:cNvSpPr/>
          <p:nvPr/>
        </p:nvSpPr>
        <p:spPr bwMode="auto">
          <a:xfrm>
            <a:off x="2552763"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正方形/長方形 59">
            <a:extLst>
              <a:ext uri="{FF2B5EF4-FFF2-40B4-BE49-F238E27FC236}">
                <a16:creationId xmlns:a16="http://schemas.microsoft.com/office/drawing/2014/main" id="{BD58C57A-BD6B-4576-AD77-E0B85DA5F08D}"/>
              </a:ext>
            </a:extLst>
          </p:cNvPr>
          <p:cNvSpPr/>
          <p:nvPr/>
        </p:nvSpPr>
        <p:spPr bwMode="auto">
          <a:xfrm>
            <a:off x="2552764"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61" name="正方形/長方形 60">
            <a:extLst>
              <a:ext uri="{FF2B5EF4-FFF2-40B4-BE49-F238E27FC236}">
                <a16:creationId xmlns:a16="http://schemas.microsoft.com/office/drawing/2014/main" id="{C6640A9A-ECF2-4681-BBA3-13F6D836F035}"/>
              </a:ext>
            </a:extLst>
          </p:cNvPr>
          <p:cNvSpPr/>
          <p:nvPr/>
        </p:nvSpPr>
        <p:spPr bwMode="auto">
          <a:xfrm>
            <a:off x="2552763"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2" name="正方形/長方形 61">
            <a:extLst>
              <a:ext uri="{FF2B5EF4-FFF2-40B4-BE49-F238E27FC236}">
                <a16:creationId xmlns:a16="http://schemas.microsoft.com/office/drawing/2014/main" id="{A5487027-EE01-4FB5-B25C-E6973CDDCFEC}"/>
              </a:ext>
            </a:extLst>
          </p:cNvPr>
          <p:cNvSpPr/>
          <p:nvPr/>
        </p:nvSpPr>
        <p:spPr bwMode="auto">
          <a:xfrm>
            <a:off x="2553046"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grpSp>
        <p:nvGrpSpPr>
          <p:cNvPr id="63" name="グループ化 5">
            <a:extLst>
              <a:ext uri="{FF2B5EF4-FFF2-40B4-BE49-F238E27FC236}">
                <a16:creationId xmlns:a16="http://schemas.microsoft.com/office/drawing/2014/main" id="{40460A55-D77A-4AA4-B494-9CED9F0E142D}"/>
              </a:ext>
            </a:extLst>
          </p:cNvPr>
          <p:cNvGrpSpPr/>
          <p:nvPr/>
        </p:nvGrpSpPr>
        <p:grpSpPr>
          <a:xfrm>
            <a:off x="6041849" y="2245666"/>
            <a:ext cx="3414700" cy="307777"/>
            <a:chOff x="1136650" y="2761183"/>
            <a:chExt cx="7632700" cy="307777"/>
          </a:xfrm>
        </p:grpSpPr>
        <p:sp>
          <p:nvSpPr>
            <p:cNvPr id="64" name="テキスト ボックス 63">
              <a:extLst>
                <a:ext uri="{FF2B5EF4-FFF2-40B4-BE49-F238E27FC236}">
                  <a16:creationId xmlns:a16="http://schemas.microsoft.com/office/drawing/2014/main" id="{61E0D263-43D4-4E88-9FF0-935D3D346B1F}"/>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想定される成果物</a:t>
              </a:r>
            </a:p>
          </p:txBody>
        </p:sp>
        <p:cxnSp>
          <p:nvCxnSpPr>
            <p:cNvPr id="65" name="直線コネクタ 64">
              <a:extLst>
                <a:ext uri="{FF2B5EF4-FFF2-40B4-BE49-F238E27FC236}">
                  <a16:creationId xmlns:a16="http://schemas.microsoft.com/office/drawing/2014/main" id="{9CD20C7E-42F3-4F74-9E57-76A2E46DD93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66" name="正方形/長方形 65">
            <a:extLst>
              <a:ext uri="{FF2B5EF4-FFF2-40B4-BE49-F238E27FC236}">
                <a16:creationId xmlns:a16="http://schemas.microsoft.com/office/drawing/2014/main" id="{A9F48911-1BF8-49E2-B716-DF2DB3C3F196}"/>
              </a:ext>
            </a:extLst>
          </p:cNvPr>
          <p:cNvSpPr/>
          <p:nvPr/>
        </p:nvSpPr>
        <p:spPr bwMode="auto">
          <a:xfrm>
            <a:off x="6041849"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7" name="正方形/長方形 66">
            <a:extLst>
              <a:ext uri="{FF2B5EF4-FFF2-40B4-BE49-F238E27FC236}">
                <a16:creationId xmlns:a16="http://schemas.microsoft.com/office/drawing/2014/main" id="{E3C87A9B-1FA5-4827-9550-0D6E41B8158B}"/>
              </a:ext>
            </a:extLst>
          </p:cNvPr>
          <p:cNvSpPr/>
          <p:nvPr/>
        </p:nvSpPr>
        <p:spPr bwMode="auto">
          <a:xfrm>
            <a:off x="6041850"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68" name="正方形/長方形 67">
            <a:extLst>
              <a:ext uri="{FF2B5EF4-FFF2-40B4-BE49-F238E27FC236}">
                <a16:creationId xmlns:a16="http://schemas.microsoft.com/office/drawing/2014/main" id="{1BEBE34D-79CD-4405-B1F3-BB95F542767A}"/>
              </a:ext>
            </a:extLst>
          </p:cNvPr>
          <p:cNvSpPr/>
          <p:nvPr/>
        </p:nvSpPr>
        <p:spPr bwMode="auto">
          <a:xfrm>
            <a:off x="6041849"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9" name="正方形/長方形 68">
            <a:extLst>
              <a:ext uri="{FF2B5EF4-FFF2-40B4-BE49-F238E27FC236}">
                <a16:creationId xmlns:a16="http://schemas.microsoft.com/office/drawing/2014/main" id="{4D4A0E5E-02B8-4D8A-BB3D-8377588C5E92}"/>
              </a:ext>
            </a:extLst>
          </p:cNvPr>
          <p:cNvSpPr/>
          <p:nvPr/>
        </p:nvSpPr>
        <p:spPr bwMode="auto">
          <a:xfrm>
            <a:off x="6042133"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33" name="正方形/長方形 32">
            <a:extLst>
              <a:ext uri="{FF2B5EF4-FFF2-40B4-BE49-F238E27FC236}">
                <a16:creationId xmlns:a16="http://schemas.microsoft.com/office/drawing/2014/main" id="{3C659D3B-4D30-438D-A757-9727FD9C5D9B}"/>
              </a:ext>
            </a:extLst>
          </p:cNvPr>
          <p:cNvSpPr/>
          <p:nvPr/>
        </p:nvSpPr>
        <p:spPr bwMode="auto">
          <a:xfrm>
            <a:off x="8151223" y="101601"/>
            <a:ext cx="1332501"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P8</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の実施項目ごとに</a:t>
            </a:r>
            <a:b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四角形吹き出し 27">
            <a:extLst>
              <a:ext uri="{FF2B5EF4-FFF2-40B4-BE49-F238E27FC236}">
                <a16:creationId xmlns:a16="http://schemas.microsoft.com/office/drawing/2014/main" id="{FCECA832-A16C-410F-BF2E-C073A86E7A25}"/>
              </a:ext>
            </a:extLst>
          </p:cNvPr>
          <p:cNvSpPr/>
          <p:nvPr/>
        </p:nvSpPr>
        <p:spPr bwMode="auto">
          <a:xfrm>
            <a:off x="5374019" y="807365"/>
            <a:ext cx="3447854" cy="611589"/>
          </a:xfrm>
          <a:prstGeom prst="wedgeRectCallout">
            <a:avLst>
              <a:gd name="adj1" fmla="val -62691"/>
              <a:gd name="adj2" fmla="val 4757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実施項目ごとにページを作成してください。（例示として</a:t>
            </a:r>
            <a:b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b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①のみですが、全ての項目に対して</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ページずつ記載ください。）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5" name="四角形吹き出し 9">
            <a:extLst>
              <a:ext uri="{FF2B5EF4-FFF2-40B4-BE49-F238E27FC236}">
                <a16:creationId xmlns:a16="http://schemas.microsoft.com/office/drawing/2014/main" id="{4E51B979-671A-41AE-A284-7B9C8C12026D}"/>
              </a:ext>
            </a:extLst>
          </p:cNvPr>
          <p:cNvSpPr/>
          <p:nvPr/>
        </p:nvSpPr>
        <p:spPr bwMode="auto">
          <a:xfrm>
            <a:off x="4301345" y="1593741"/>
            <a:ext cx="3447854" cy="615554"/>
          </a:xfrm>
          <a:prstGeom prst="wedgeRectCallout">
            <a:avLst>
              <a:gd name="adj1" fmla="val -57380"/>
              <a:gd name="adj2" fmla="val -5310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必要に応じて、文章や図表等を用いて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6" name="四角形吹き出し 9">
            <a:extLst>
              <a:ext uri="{FF2B5EF4-FFF2-40B4-BE49-F238E27FC236}">
                <a16:creationId xmlns:a16="http://schemas.microsoft.com/office/drawing/2014/main" id="{87E6034D-8404-49DC-94C9-15E9350FB28A}"/>
              </a:ext>
            </a:extLst>
          </p:cNvPr>
          <p:cNvSpPr/>
          <p:nvPr/>
        </p:nvSpPr>
        <p:spPr bwMode="auto">
          <a:xfrm>
            <a:off x="1700985" y="5760729"/>
            <a:ext cx="2039980" cy="615548"/>
          </a:xfrm>
          <a:prstGeom prst="wedgeRectCallout">
            <a:avLst>
              <a:gd name="adj1" fmla="val 92851"/>
              <a:gd name="adj2" fmla="val -8913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四角形吹き出し 9">
            <a:extLst>
              <a:ext uri="{FF2B5EF4-FFF2-40B4-BE49-F238E27FC236}">
                <a16:creationId xmlns:a16="http://schemas.microsoft.com/office/drawing/2014/main" id="{3D7D5868-80DF-4AF4-B9BF-62CB4538B5CB}"/>
              </a:ext>
            </a:extLst>
          </p:cNvPr>
          <p:cNvSpPr/>
          <p:nvPr/>
        </p:nvSpPr>
        <p:spPr bwMode="auto">
          <a:xfrm>
            <a:off x="6432324" y="5760729"/>
            <a:ext cx="2305050" cy="615548"/>
          </a:xfrm>
          <a:prstGeom prst="wedgeRectCallout">
            <a:avLst>
              <a:gd name="adj1" fmla="val -10238"/>
              <a:gd name="adj2" fmla="val -10564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成果物が存在する小項目のみ記載ください。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複数の小項目で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つの成果物も認める</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815103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39681162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02"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t>3</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．実証事業の体制（単独申請の場合</a:t>
            </a:r>
            <a:r>
              <a:rPr lang="ja-JP" altLang="en-US" dirty="0"/>
              <a:t>）</a:t>
            </a:r>
            <a:r>
              <a:rPr lang="ja-JP" altLang="en-US" dirty="0">
                <a:solidFill>
                  <a:schemeClr val="accent2"/>
                </a:solidFill>
              </a:rPr>
              <a:t>（１／２）</a:t>
            </a:r>
            <a:endParaRPr lang="en-US" altLang="ja-JP" dirty="0">
              <a:solidFill>
                <a:schemeClr val="accent2"/>
              </a:solidFill>
              <a:sym typeface="Meiryo UI" panose="020B0604030504040204" pitchFamily="50" charset="-128"/>
            </a:endParaRPr>
          </a:p>
        </p:txBody>
      </p:sp>
      <p:sp>
        <p:nvSpPr>
          <p:cNvPr id="8" name="正方形/長方形 7"/>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9" name="Rectangle 3"/>
          <p:cNvSpPr txBox="1">
            <a:spLocks noChangeArrowheads="1"/>
          </p:cNvSpPr>
          <p:nvPr/>
        </p:nvSpPr>
        <p:spPr bwMode="auto">
          <a:xfrm>
            <a:off x="419100" y="1285875"/>
            <a:ext cx="9064625" cy="5816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自社内では主に○○部と○○部が本実証事業を担当する。</a:t>
            </a:r>
            <a:endParaRPr lang="en-US" altLang="ja-JP" kern="0" dirty="0">
              <a:solidFill>
                <a:schemeClr val="accent2"/>
              </a:solidFill>
            </a:endParaRPr>
          </a:p>
          <a:p>
            <a:pPr marL="211138" indent="-211138" eaLnBrk="1" hangingPunct="1">
              <a:buClr>
                <a:srgbClr val="5A5A5A"/>
              </a:buClr>
              <a:buSzPct val="100000"/>
              <a:buFont typeface="Wingdings"/>
              <a:buChar char="n"/>
            </a:pPr>
            <a:r>
              <a:rPr lang="en-US" altLang="ja-JP" kern="0" dirty="0">
                <a:solidFill>
                  <a:schemeClr val="accent2"/>
                </a:solidFill>
              </a:rPr>
              <a:t>××</a:t>
            </a:r>
            <a:r>
              <a:rPr lang="ja-JP" altLang="en-US" kern="0" dirty="0">
                <a:solidFill>
                  <a:schemeClr val="accent2"/>
                </a:solidFill>
              </a:rPr>
              <a:t>株式会社に○○部品開発を、△△株式会社には防爆認定試験のコンサルティングを委託する。</a:t>
            </a:r>
          </a:p>
        </p:txBody>
      </p:sp>
      <p:sp>
        <p:nvSpPr>
          <p:cNvPr id="14" name="正方形/長方形 13"/>
          <p:cNvSpPr/>
          <p:nvPr/>
        </p:nvSpPr>
        <p:spPr bwMode="auto">
          <a:xfrm>
            <a:off x="630309" y="3387193"/>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販売</a:t>
            </a:r>
            <a:r>
              <a:rPr lang="en-US" altLang="ja-JP" dirty="0">
                <a:solidFill>
                  <a:schemeClr val="accent2"/>
                </a:solidFill>
                <a:latin typeface="Meiryo UI" panose="020B0604030504040204" pitchFamily="50" charset="-128"/>
                <a:ea typeface="Meiryo UI" panose="020B0604030504040204" pitchFamily="50" charset="-128"/>
              </a:rPr>
              <a:t>/PM</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5" name="正方形/長方形 14"/>
          <p:cNvSpPr/>
          <p:nvPr/>
        </p:nvSpPr>
        <p:spPr bwMode="auto">
          <a:xfrm>
            <a:off x="6193368" y="3387194"/>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○○部品開発</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6" name="正方形/長方形 15"/>
          <p:cNvSpPr/>
          <p:nvPr/>
        </p:nvSpPr>
        <p:spPr bwMode="auto">
          <a:xfrm>
            <a:off x="6193368" y="4322237"/>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認証試験のコンサルティング</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17" name="直線コネクタ 16"/>
          <p:cNvCxnSpPr>
            <a:stCxn id="14" idx="3"/>
            <a:endCxn id="15" idx="1"/>
          </p:cNvCxnSpPr>
          <p:nvPr/>
        </p:nvCxnSpPr>
        <p:spPr bwMode="auto">
          <a:xfrm>
            <a:off x="2201934" y="3639606"/>
            <a:ext cx="3991434" cy="1"/>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18" name="カギ線コネクタ 17"/>
          <p:cNvCxnSpPr>
            <a:stCxn id="14" idx="3"/>
            <a:endCxn id="16" idx="1"/>
          </p:cNvCxnSpPr>
          <p:nvPr/>
        </p:nvCxnSpPr>
        <p:spPr bwMode="auto">
          <a:xfrm>
            <a:off x="2201934" y="3639606"/>
            <a:ext cx="3991434" cy="93504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20" name="正方形/長方形 19"/>
          <p:cNvSpPr/>
          <p:nvPr/>
        </p:nvSpPr>
        <p:spPr bwMode="auto">
          <a:xfrm>
            <a:off x="3028426" y="2696632"/>
            <a:ext cx="6115572" cy="3763435"/>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3028426" y="2370727"/>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sp>
        <p:nvSpPr>
          <p:cNvPr id="22" name="正方形/長方形 21"/>
          <p:cNvSpPr/>
          <p:nvPr/>
        </p:nvSpPr>
        <p:spPr bwMode="auto">
          <a:xfrm>
            <a:off x="6193368" y="525728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実証フィールド提供</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23" name="カギ線コネクタ 22"/>
          <p:cNvCxnSpPr>
            <a:stCxn id="14" idx="3"/>
            <a:endCxn id="22" idx="1"/>
          </p:cNvCxnSpPr>
          <p:nvPr/>
        </p:nvCxnSpPr>
        <p:spPr bwMode="auto">
          <a:xfrm>
            <a:off x="2201934" y="3639606"/>
            <a:ext cx="3991434" cy="1870087"/>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3681608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962446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26"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rPr>
              <a:t>２－</a:t>
            </a:r>
            <a:r>
              <a:rPr lang="en-US" altLang="ja-JP" dirty="0">
                <a:solidFill>
                  <a:schemeClr val="tx1"/>
                </a:solidFill>
              </a:rPr>
              <a:t>3</a:t>
            </a:r>
            <a:r>
              <a:rPr lang="ja-JP" altLang="en-US" dirty="0">
                <a:solidFill>
                  <a:schemeClr val="tx1"/>
                </a:solidFill>
              </a:rPr>
              <a:t>．実証事業の体制（単独申請の場合）</a:t>
            </a:r>
            <a:r>
              <a:rPr lang="ja-JP" altLang="en-US" dirty="0">
                <a:solidFill>
                  <a:schemeClr val="accent2"/>
                </a:solidFill>
              </a:rPr>
              <a:t>（２／２）</a:t>
            </a:r>
            <a:endParaRPr lang="en-US" altLang="ja-JP"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3618420608"/>
              </p:ext>
            </p:extLst>
          </p:nvPr>
        </p:nvGraphicFramePr>
        <p:xfrm>
          <a:off x="418726" y="2203465"/>
          <a:ext cx="9049124" cy="3261111"/>
        </p:xfrm>
        <a:graphic>
          <a:graphicData uri="http://schemas.openxmlformats.org/drawingml/2006/table">
            <a:tbl>
              <a:tblPr firstRow="1" bandRow="1">
                <a:tableStyleId>{5C22544A-7EE6-4342-B048-85BDC9FD1C3A}</a:tableStyleId>
              </a:tblPr>
              <a:tblGrid>
                <a:gridCol w="1439513">
                  <a:extLst>
                    <a:ext uri="{9D8B030D-6E8A-4147-A177-3AD203B41FA5}">
                      <a16:colId xmlns:a16="http://schemas.microsoft.com/office/drawing/2014/main" val="20000"/>
                    </a:ext>
                  </a:extLst>
                </a:gridCol>
                <a:gridCol w="1902403">
                  <a:extLst>
                    <a:ext uri="{9D8B030D-6E8A-4147-A177-3AD203B41FA5}">
                      <a16:colId xmlns:a16="http://schemas.microsoft.com/office/drawing/2014/main" val="20001"/>
                    </a:ext>
                  </a:extLst>
                </a:gridCol>
                <a:gridCol w="1902403">
                  <a:extLst>
                    <a:ext uri="{9D8B030D-6E8A-4147-A177-3AD203B41FA5}">
                      <a16:colId xmlns:a16="http://schemas.microsoft.com/office/drawing/2014/main" val="2892814046"/>
                    </a:ext>
                  </a:extLst>
                </a:gridCol>
                <a:gridCol w="3804805">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詳細</a:t>
                      </a:r>
                      <a:endParaRPr kumimoji="1" lang="ja-JP" altLang="en-US"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83837">
                <a:tc>
                  <a:txBody>
                    <a:bodyPr/>
                    <a:lstStyle/>
                    <a:p>
                      <a:pPr>
                        <a:spcAft>
                          <a:spcPts val="600"/>
                        </a:spcAft>
                      </a:pP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dirty="0">
                          <a:solidFill>
                            <a:schemeClr val="accent2"/>
                          </a:solidFill>
                          <a:latin typeface="Meiryo UI" panose="020B0604030504040204" pitchFamily="50" charset="-128"/>
                          <a:ea typeface="Meiryo UI" panose="020B0604030504040204" pitchFamily="50" charset="-128"/>
                        </a:rPr>
                        <a:t>（委託）</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○○部品開発</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認証試験のコンサルティング</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打診中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実証フィールド提供</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委託先候補として</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検討中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Wingdings" panose="05000000000000000000" pitchFamily="2" charset="2"/>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○月頃から調整開始予定</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四角形吹き出し 9"/>
          <p:cNvSpPr/>
          <p:nvPr/>
        </p:nvSpPr>
        <p:spPr bwMode="auto">
          <a:xfrm>
            <a:off x="1386445" y="5724005"/>
            <a:ext cx="4288214" cy="454026"/>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企業リストは２－３．（１／２）の委託先体制と一致させてください。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41613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32993855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50"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7" name="Rectangle 3"/>
          <p:cNvSpPr txBox="1">
            <a:spLocks noChangeArrowheads="1"/>
          </p:cNvSpPr>
          <p:nvPr/>
        </p:nvSpPr>
        <p:spPr bwMode="auto">
          <a:xfrm>
            <a:off x="419100" y="1285875"/>
            <a:ext cx="9064625" cy="55271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○○株式会社と</a:t>
            </a:r>
            <a:r>
              <a:rPr lang="ja-JP" altLang="en-US" dirty="0">
                <a:solidFill>
                  <a:schemeClr val="accent2"/>
                </a:solidFill>
              </a:rPr>
              <a:t>（コンソーシアム</a:t>
            </a:r>
            <a:r>
              <a:rPr lang="en-US" altLang="ja-JP" dirty="0">
                <a:solidFill>
                  <a:schemeClr val="accent2"/>
                </a:solidFill>
              </a:rPr>
              <a:t>/</a:t>
            </a:r>
            <a:r>
              <a:rPr lang="ja-JP" altLang="en-US" dirty="0">
                <a:solidFill>
                  <a:schemeClr val="accent2"/>
                </a:solidFill>
              </a:rPr>
              <a:t>共同申請体制）</a:t>
            </a:r>
            <a:r>
              <a:rPr lang="ja-JP" altLang="en-US" kern="0" dirty="0">
                <a:solidFill>
                  <a:schemeClr val="accent2"/>
                </a:solidFill>
              </a:rPr>
              <a:t>を組み、弊社が幹事社を務める。</a:t>
            </a:r>
            <a:endParaRPr lang="en-US" altLang="ja-JP" kern="0" dirty="0">
              <a:solidFill>
                <a:schemeClr val="accent2"/>
              </a:solidFill>
            </a:endParaRPr>
          </a:p>
          <a:p>
            <a:pPr marL="211138" indent="-211138" eaLnBrk="1" hangingPunct="1">
              <a:buClr>
                <a:srgbClr val="5A5A5A"/>
              </a:buClr>
              <a:buSzPct val="100000"/>
              <a:buFont typeface="Wingdings"/>
              <a:buChar char="n"/>
            </a:pPr>
            <a:r>
              <a:rPr lang="en-US" altLang="ja-JP" kern="0" dirty="0">
                <a:solidFill>
                  <a:schemeClr val="accent2"/>
                </a:solidFill>
              </a:rPr>
              <a:t>××</a:t>
            </a:r>
            <a:r>
              <a:rPr lang="ja-JP" altLang="en-US" kern="0" dirty="0">
                <a:solidFill>
                  <a:schemeClr val="accent2"/>
                </a:solidFill>
              </a:rPr>
              <a:t>株式会社に○○部品開発を、△△株式会社には防爆認定試験のコンサルティングを委託する。</a:t>
            </a:r>
          </a:p>
        </p:txBody>
      </p:sp>
      <p:sp>
        <p:nvSpPr>
          <p:cNvPr id="25" name="Rectangle 2"/>
          <p:cNvSpPr txBox="1">
            <a:spLocks noGrp="1" noChangeArrowheads="1"/>
          </p:cNvSpPr>
          <p:nvPr>
            <p:ph type="title"/>
          </p:nvPr>
        </p:nvSpPr>
        <p:spPr bwMode="auto">
          <a:xfrm>
            <a:off x="406400" y="662087"/>
            <a:ext cx="9499600" cy="307777"/>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l" defTabSz="990600" rtl="0" eaLnBrk="0" fontAlgn="base" hangingPunct="0">
              <a:spcBef>
                <a:spcPct val="0"/>
              </a:spcBef>
              <a:spcAft>
                <a:spcPct val="0"/>
              </a:spcAft>
              <a:defRPr kumimoji="1" lang="ja-JP" altLang="en-US" sz="2000" b="1" dirty="0">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vl2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2pPr>
            <a:lvl3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3pPr>
            <a:lvl4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4pPr>
            <a:lvl5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5pPr>
            <a:lvl6pPr marL="457200" algn="l" defTabSz="990600" rtl="0" fontAlgn="base">
              <a:spcBef>
                <a:spcPct val="0"/>
              </a:spcBef>
              <a:spcAft>
                <a:spcPct val="0"/>
              </a:spcAft>
              <a:defRPr kumimoji="1" sz="2000" b="1">
                <a:solidFill>
                  <a:schemeClr val="tx2"/>
                </a:solidFill>
                <a:latin typeface="Arial" charset="0"/>
                <a:ea typeface="ＭＳ Ｐゴシック" charset="-128"/>
              </a:defRPr>
            </a:lvl6pPr>
            <a:lvl7pPr marL="914400" algn="l" defTabSz="990600" rtl="0" fontAlgn="base">
              <a:spcBef>
                <a:spcPct val="0"/>
              </a:spcBef>
              <a:spcAft>
                <a:spcPct val="0"/>
              </a:spcAft>
              <a:defRPr kumimoji="1" sz="2000" b="1">
                <a:solidFill>
                  <a:schemeClr val="tx2"/>
                </a:solidFill>
                <a:latin typeface="Arial" charset="0"/>
                <a:ea typeface="ＭＳ Ｐゴシック" charset="-128"/>
              </a:defRPr>
            </a:lvl7pPr>
            <a:lvl8pPr marL="1371600" algn="l" defTabSz="990600" rtl="0" fontAlgn="base">
              <a:spcBef>
                <a:spcPct val="0"/>
              </a:spcBef>
              <a:spcAft>
                <a:spcPct val="0"/>
              </a:spcAft>
              <a:defRPr kumimoji="1" sz="2000" b="1">
                <a:solidFill>
                  <a:schemeClr val="tx2"/>
                </a:solidFill>
                <a:latin typeface="Arial" charset="0"/>
                <a:ea typeface="ＭＳ Ｐゴシック" charset="-128"/>
              </a:defRPr>
            </a:lvl8pPr>
            <a:lvl9pPr marL="1828800" algn="l" defTabSz="990600" rtl="0" fontAlgn="base">
              <a:spcBef>
                <a:spcPct val="0"/>
              </a:spcBef>
              <a:spcAft>
                <a:spcPct val="0"/>
              </a:spcAft>
              <a:defRPr kumimoji="1" sz="2000" b="1">
                <a:solidFill>
                  <a:schemeClr val="tx2"/>
                </a:solidFill>
                <a:latin typeface="Arial" charset="0"/>
                <a:ea typeface="ＭＳ Ｐゴシック" charset="-128"/>
              </a:defRPr>
            </a:lvl9pPr>
          </a:lstStyle>
          <a:p>
            <a:pPr eaLnBrk="1" hangingPunct="1">
              <a:lnSpc>
                <a:spcPct val="100000"/>
              </a:lnSpc>
              <a:buClrTx/>
              <a:buFontTx/>
            </a:pPr>
            <a:r>
              <a:rPr lang="ja-JP" altLang="en-US" kern="0" dirty="0"/>
              <a:t>２－</a:t>
            </a:r>
            <a:r>
              <a:rPr lang="en-US" altLang="ja-JP" dirty="0"/>
              <a:t>4</a:t>
            </a:r>
            <a:r>
              <a:rPr lang="ja-JP" altLang="en-US" kern="0" dirty="0"/>
              <a:t>、</a:t>
            </a:r>
            <a:r>
              <a:rPr lang="en-US" altLang="ja-JP" dirty="0"/>
              <a:t>5</a:t>
            </a:r>
            <a:r>
              <a:rPr lang="ja-JP" altLang="en-US" kern="0" dirty="0"/>
              <a:t>．実証事業の体制（コンソーシアム申請、共同申請の場合）</a:t>
            </a:r>
            <a:r>
              <a:rPr lang="ja-JP" altLang="en-US" kern="0" dirty="0">
                <a:solidFill>
                  <a:schemeClr val="accent2"/>
                </a:solidFill>
              </a:rPr>
              <a:t>（１／２）</a:t>
            </a:r>
            <a:endParaRPr lang="ja-JP" altLang="en-US" kern="0" dirty="0"/>
          </a:p>
        </p:txBody>
      </p:sp>
      <p:sp>
        <p:nvSpPr>
          <p:cNvPr id="30" name="正方形/長方形 29"/>
          <p:cNvSpPr/>
          <p:nvPr/>
        </p:nvSpPr>
        <p:spPr bwMode="auto">
          <a:xfrm>
            <a:off x="1084787" y="318359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PM</a:t>
            </a:r>
            <a:r>
              <a:rPr lang="ja-JP" altLang="en-US" dirty="0">
                <a:solidFill>
                  <a:schemeClr val="accent2"/>
                </a:solidFill>
                <a:latin typeface="Meiryo UI" panose="020B0604030504040204" pitchFamily="50" charset="-128"/>
                <a:ea typeface="Meiryo UI" panose="020B0604030504040204" pitchFamily="50" charset="-128"/>
              </a:rPr>
              <a:t>（幹事社）</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1" name="正方形/長方形 30"/>
          <p:cNvSpPr/>
          <p:nvPr/>
        </p:nvSpPr>
        <p:spPr bwMode="auto">
          <a:xfrm>
            <a:off x="6159500" y="318399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○○部品開発</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5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32" name="直線コネクタ 31"/>
          <p:cNvCxnSpPr>
            <a:stCxn id="30" idx="3"/>
            <a:endCxn id="31" idx="1"/>
          </p:cNvCxnSpPr>
          <p:nvPr/>
        </p:nvCxnSpPr>
        <p:spPr bwMode="auto">
          <a:xfrm>
            <a:off x="2656412" y="3436012"/>
            <a:ext cx="3503088" cy="392"/>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33" name="カギ線コネクタ 32"/>
          <p:cNvCxnSpPr>
            <a:cxnSpLocks/>
            <a:stCxn id="30" idx="3"/>
          </p:cNvCxnSpPr>
          <p:nvPr/>
        </p:nvCxnSpPr>
        <p:spPr bwMode="auto">
          <a:xfrm>
            <a:off x="2656412" y="3436012"/>
            <a:ext cx="3503088" cy="90077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34" name="正方形/長方形 33"/>
          <p:cNvSpPr/>
          <p:nvPr/>
        </p:nvSpPr>
        <p:spPr bwMode="auto">
          <a:xfrm>
            <a:off x="2408236" y="503634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a:t>
            </a: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5" name="正方形/長方形 34"/>
          <p:cNvSpPr/>
          <p:nvPr/>
        </p:nvSpPr>
        <p:spPr bwMode="auto">
          <a:xfrm>
            <a:off x="2408237" y="429604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36" name="カギ線コネクタ 35"/>
          <p:cNvCxnSpPr>
            <a:cxnSpLocks/>
            <a:stCxn id="30" idx="2"/>
            <a:endCxn id="35" idx="1"/>
          </p:cNvCxnSpPr>
          <p:nvPr/>
        </p:nvCxnSpPr>
        <p:spPr bwMode="auto">
          <a:xfrm rot="16200000" flipH="1">
            <a:off x="1709404" y="3849619"/>
            <a:ext cx="860029" cy="537637"/>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37" name="正方形/長方形 36"/>
          <p:cNvSpPr/>
          <p:nvPr/>
        </p:nvSpPr>
        <p:spPr bwMode="auto">
          <a:xfrm>
            <a:off x="2408235" y="582532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8" name="正方形/長方形 37"/>
          <p:cNvSpPr/>
          <p:nvPr/>
        </p:nvSpPr>
        <p:spPr bwMode="auto">
          <a:xfrm>
            <a:off x="520700"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39" name="正方形/長方形 38"/>
          <p:cNvSpPr/>
          <p:nvPr/>
        </p:nvSpPr>
        <p:spPr bwMode="auto">
          <a:xfrm>
            <a:off x="5092698"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40" name="テキスト ボックス 39"/>
          <p:cNvSpPr txBox="1"/>
          <p:nvPr/>
        </p:nvSpPr>
        <p:spPr>
          <a:xfrm>
            <a:off x="443757" y="2399238"/>
            <a:ext cx="2773516" cy="289053"/>
          </a:xfrm>
          <a:prstGeom prst="rect">
            <a:avLst/>
          </a:prstGeom>
          <a:noFill/>
        </p:spPr>
        <p:txBody>
          <a:bodyPr wrap="none" rtlCol="0">
            <a:spAutoFit/>
          </a:bodyPr>
          <a:lstStyle/>
          <a:p>
            <a:pPr algn="l"/>
            <a:r>
              <a:rPr lang="ja-JP" altLang="en-US" sz="1200" dirty="0">
                <a:solidFill>
                  <a:schemeClr val="accent2"/>
                </a:solidFill>
                <a:latin typeface="Meiryo UI" panose="020B0604030504040204" pitchFamily="50" charset="-128"/>
                <a:ea typeface="Meiryo UI" panose="020B0604030504040204" pitchFamily="50" charset="-128"/>
              </a:rPr>
              <a:t>（コンソーシアム内体制</a:t>
            </a: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共同申請体制）</a:t>
            </a:r>
          </a:p>
        </p:txBody>
      </p:sp>
      <p:sp>
        <p:nvSpPr>
          <p:cNvPr id="41" name="テキスト ボックス 40"/>
          <p:cNvSpPr txBox="1"/>
          <p:nvPr/>
        </p:nvSpPr>
        <p:spPr>
          <a:xfrm>
            <a:off x="5169641" y="2399238"/>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cxnSp>
        <p:nvCxnSpPr>
          <p:cNvPr id="42" name="カギ線コネクタ 24">
            <a:extLst>
              <a:ext uri="{FF2B5EF4-FFF2-40B4-BE49-F238E27FC236}">
                <a16:creationId xmlns:a16="http://schemas.microsoft.com/office/drawing/2014/main" id="{3AA0EBA6-9F37-4173-9FD8-13E1C003D31E}"/>
              </a:ext>
            </a:extLst>
          </p:cNvPr>
          <p:cNvCxnSpPr>
            <a:cxnSpLocks/>
            <a:stCxn id="30" idx="2"/>
            <a:endCxn id="34" idx="1"/>
          </p:cNvCxnSpPr>
          <p:nvPr/>
        </p:nvCxnSpPr>
        <p:spPr bwMode="auto">
          <a:xfrm rot="16200000" flipH="1">
            <a:off x="1339253" y="4219771"/>
            <a:ext cx="1600331" cy="537636"/>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43" name="カギ線コネクタ 24">
            <a:extLst>
              <a:ext uri="{FF2B5EF4-FFF2-40B4-BE49-F238E27FC236}">
                <a16:creationId xmlns:a16="http://schemas.microsoft.com/office/drawing/2014/main" id="{293954DC-2829-4C8B-A63B-8AE534C2C7B1}"/>
              </a:ext>
            </a:extLst>
          </p:cNvPr>
          <p:cNvCxnSpPr>
            <a:cxnSpLocks/>
            <a:stCxn id="30" idx="2"/>
            <a:endCxn id="37" idx="1"/>
          </p:cNvCxnSpPr>
          <p:nvPr/>
        </p:nvCxnSpPr>
        <p:spPr bwMode="auto">
          <a:xfrm rot="16200000" flipH="1">
            <a:off x="944758" y="4614265"/>
            <a:ext cx="2389318" cy="537635"/>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44" name="正方形/長方形 43">
            <a:extLst>
              <a:ext uri="{FF2B5EF4-FFF2-40B4-BE49-F238E27FC236}">
                <a16:creationId xmlns:a16="http://schemas.microsoft.com/office/drawing/2014/main" id="{8A1CF82E-5CD3-4F9D-BC90-9C2BFCBE7847}"/>
              </a:ext>
            </a:extLst>
          </p:cNvPr>
          <p:cNvSpPr/>
          <p:nvPr/>
        </p:nvSpPr>
        <p:spPr bwMode="auto">
          <a:xfrm>
            <a:off x="6159500" y="4072866"/>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認証試験のコンサルティング</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45" name="正方形/長方形 44">
            <a:extLst>
              <a:ext uri="{FF2B5EF4-FFF2-40B4-BE49-F238E27FC236}">
                <a16:creationId xmlns:a16="http://schemas.microsoft.com/office/drawing/2014/main" id="{8A1CF82E-5CD3-4F9D-BC90-9C2BFCBE7847}"/>
              </a:ext>
            </a:extLst>
          </p:cNvPr>
          <p:cNvSpPr/>
          <p:nvPr/>
        </p:nvSpPr>
        <p:spPr bwMode="auto">
          <a:xfrm>
            <a:off x="6159500" y="496174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実証フィールドの借用</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46" name="カギ線コネクタ 45"/>
          <p:cNvCxnSpPr>
            <a:cxnSpLocks/>
            <a:stCxn id="30" idx="3"/>
            <a:endCxn id="45" idx="1"/>
          </p:cNvCxnSpPr>
          <p:nvPr/>
        </p:nvCxnSpPr>
        <p:spPr bwMode="auto">
          <a:xfrm>
            <a:off x="2656412" y="3436012"/>
            <a:ext cx="3503088" cy="1778142"/>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24" name="四角形吹き出し 9">
            <a:extLst>
              <a:ext uri="{FF2B5EF4-FFF2-40B4-BE49-F238E27FC236}">
                <a16:creationId xmlns:a16="http://schemas.microsoft.com/office/drawing/2014/main" id="{810A48DE-9EC2-4CF9-9767-EFE0569D3FF5}"/>
              </a:ext>
            </a:extLst>
          </p:cNvPr>
          <p:cNvSpPr/>
          <p:nvPr/>
        </p:nvSpPr>
        <p:spPr bwMode="auto">
          <a:xfrm>
            <a:off x="3113485" y="1962587"/>
            <a:ext cx="2159945" cy="693239"/>
          </a:xfrm>
          <a:prstGeom prst="wedgeRectCallout">
            <a:avLst>
              <a:gd name="adj1" fmla="val -68033"/>
              <a:gd name="adj2" fmla="val -3881"/>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コンソーシアム</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共同申請いずれなのかが</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分かるようにして下さい</a:t>
            </a:r>
          </a:p>
        </p:txBody>
      </p:sp>
    </p:spTree>
    <p:extLst>
      <p:ext uri="{BB962C8B-B14F-4D97-AF65-F5344CB8AC3E}">
        <p14:creationId xmlns:p14="http://schemas.microsoft.com/office/powerpoint/2010/main" val="3193441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1677868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74"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362888"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２－</a:t>
            </a:r>
            <a:r>
              <a:rPr lang="en-US" altLang="ja-JP" dirty="0"/>
              <a:t>4</a:t>
            </a:r>
            <a:r>
              <a:rPr lang="ja-JP" altLang="en-US" dirty="0"/>
              <a:t>、</a:t>
            </a:r>
            <a:r>
              <a:rPr lang="en-US" altLang="ja-JP" dirty="0"/>
              <a:t>5</a:t>
            </a:r>
            <a:r>
              <a:rPr lang="ja-JP" altLang="en-US" dirty="0"/>
              <a:t>．実証事業の体制（コンソーシアム申請、共同申請の場合）</a:t>
            </a:r>
            <a:r>
              <a:rPr lang="ja-JP" altLang="en-US" dirty="0">
                <a:solidFill>
                  <a:schemeClr val="accent2"/>
                </a:solidFill>
              </a:rPr>
              <a:t>（２／２）</a:t>
            </a:r>
            <a:endParaRPr lang="en-US" altLang="ja-JP"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3643106477"/>
              </p:ext>
            </p:extLst>
          </p:nvPr>
        </p:nvGraphicFramePr>
        <p:xfrm>
          <a:off x="418726" y="2203465"/>
          <a:ext cx="9049124" cy="3261111"/>
        </p:xfrm>
        <a:graphic>
          <a:graphicData uri="http://schemas.openxmlformats.org/drawingml/2006/table">
            <a:tbl>
              <a:tblPr firstRow="1" bandRow="1">
                <a:tableStyleId>{5C22544A-7EE6-4342-B048-85BDC9FD1C3A}</a:tableStyleId>
              </a:tblPr>
              <a:tblGrid>
                <a:gridCol w="1439513">
                  <a:extLst>
                    <a:ext uri="{9D8B030D-6E8A-4147-A177-3AD203B41FA5}">
                      <a16:colId xmlns:a16="http://schemas.microsoft.com/office/drawing/2014/main" val="20000"/>
                    </a:ext>
                  </a:extLst>
                </a:gridCol>
                <a:gridCol w="1902403">
                  <a:extLst>
                    <a:ext uri="{9D8B030D-6E8A-4147-A177-3AD203B41FA5}">
                      <a16:colId xmlns:a16="http://schemas.microsoft.com/office/drawing/2014/main" val="20001"/>
                    </a:ext>
                  </a:extLst>
                </a:gridCol>
                <a:gridCol w="1902403">
                  <a:extLst>
                    <a:ext uri="{9D8B030D-6E8A-4147-A177-3AD203B41FA5}">
                      <a16:colId xmlns:a16="http://schemas.microsoft.com/office/drawing/2014/main" val="2892814046"/>
                    </a:ext>
                  </a:extLst>
                </a:gridCol>
                <a:gridCol w="3804805">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詳細</a:t>
                      </a:r>
                      <a:endParaRPr kumimoji="1" lang="ja-JP" altLang="en-US"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83837">
                <a:tc>
                  <a:txBody>
                    <a:bodyPr/>
                    <a:lstStyle/>
                    <a:p>
                      <a:pPr>
                        <a:spcAft>
                          <a:spcPts val="600"/>
                        </a:spcAft>
                      </a:pP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dirty="0">
                          <a:solidFill>
                            <a:schemeClr val="accent2"/>
                          </a:solidFill>
                          <a:latin typeface="Meiryo UI" panose="020B0604030504040204" pitchFamily="50" charset="-128"/>
                          <a:ea typeface="Meiryo UI" panose="020B0604030504040204" pitchFamily="50" charset="-128"/>
                        </a:rPr>
                        <a:t>（コンソーシアム）</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○○部品開発</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a:solidFill>
                            <a:schemeClr val="accent2"/>
                          </a:solidFill>
                          <a:latin typeface="Meiryo UI" panose="020B0604030504040204" pitchFamily="50" charset="-128"/>
                          <a:ea typeface="Meiryo UI" panose="020B0604030504040204" pitchFamily="50" charset="-128"/>
                        </a:rPr>
                        <a:t>合意済</a:t>
                      </a:r>
                      <a:endParaRPr kumimoji="1" lang="ja-JP" altLang="en-US">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認証試験のコンサルティング</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実証フィールドの借用</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委託先候補として</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検討中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Wingdings" panose="05000000000000000000" pitchFamily="2" charset="2"/>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○月頃から調整開始予定</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1" name="四角形吹き出し 10"/>
          <p:cNvSpPr/>
          <p:nvPr/>
        </p:nvSpPr>
        <p:spPr bwMode="auto">
          <a:xfrm>
            <a:off x="1386444" y="5724005"/>
            <a:ext cx="4829797" cy="601294"/>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企業リストは２－４，５．（１／２）の体制と一致させてください。</a:t>
            </a: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　</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幹事社以外はコンソーシアム参加者、共同事業者も全て記載してください。</a:t>
            </a:r>
          </a:p>
        </p:txBody>
      </p:sp>
    </p:spTree>
    <p:extLst>
      <p:ext uri="{BB962C8B-B14F-4D97-AF65-F5344CB8AC3E}">
        <p14:creationId xmlns:p14="http://schemas.microsoft.com/office/powerpoint/2010/main" val="1532954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2"/>
            </p:custDataLst>
            <p:extLst>
              <p:ext uri="{D42A27DB-BD31-4B8C-83A1-F6EECF244321}">
                <p14:modId xmlns:p14="http://schemas.microsoft.com/office/powerpoint/2010/main" val="15300729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8"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３．実証事業完了後の事業展開</a:t>
            </a:r>
          </a:p>
        </p:txBody>
      </p:sp>
      <p:sp>
        <p:nvSpPr>
          <p:cNvPr id="3" name="Rectangle 1"/>
          <p:cNvSpPr>
            <a:spLocks noChangeArrowheads="1"/>
          </p:cNvSpPr>
          <p:nvPr/>
        </p:nvSpPr>
        <p:spPr bwMode="auto">
          <a:xfrm>
            <a:off x="730249" y="2280878"/>
            <a:ext cx="8709025" cy="2185214"/>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r>
              <a:rPr kumimoji="1" 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実証事業完了後の取組方針</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本実証事業の完了後の取組方針（</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他設備、他事業者、他業界への導入計画等</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）について説明すること。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実証事業完了後のスケジュール</a:t>
            </a: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本実証事業の完了後のスケジュールについて説明すること。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3-3.</a:t>
            </a:r>
            <a:r>
              <a:rPr lang="ja-JP" altLang="en-US"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産業保安高度化に向けた会社方針・計画・取組</a:t>
            </a:r>
            <a:endPar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スマート保安推進に向けた会社方針や計画、取組などについて説明すること。またその中での本実証事業の位置づけを説明すること。</a:t>
            </a:r>
          </a:p>
        </p:txBody>
      </p:sp>
    </p:spTree>
    <p:extLst>
      <p:ext uri="{BB962C8B-B14F-4D97-AF65-F5344CB8AC3E}">
        <p14:creationId xmlns:p14="http://schemas.microsoft.com/office/powerpoint/2010/main" val="984335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20954198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22"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３－１</a:t>
            </a:r>
            <a:r>
              <a:rPr lang="ja-JP" altLang="en-US" dirty="0"/>
              <a:t>．実証事業完了後の取組方針</a:t>
            </a:r>
          </a:p>
        </p:txBody>
      </p:sp>
      <p:sp>
        <p:nvSpPr>
          <p:cNvPr id="6" name="Rectangle 3"/>
          <p:cNvSpPr txBox="1">
            <a:spLocks noChangeArrowheads="1"/>
          </p:cNvSpPr>
          <p:nvPr/>
        </p:nvSpPr>
        <p:spPr bwMode="auto">
          <a:xfrm>
            <a:off x="419100" y="1285875"/>
            <a:ext cx="9064625" cy="5816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本実証事業の完了後には、継続して○○社と協業体制を続ける。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また、○○技術の開発を行い、○○業界に販路を拡大する。</a:t>
            </a:r>
          </a:p>
        </p:txBody>
      </p:sp>
      <p:grpSp>
        <p:nvGrpSpPr>
          <p:cNvPr id="8" name="グループ化 5"/>
          <p:cNvGrpSpPr/>
          <p:nvPr/>
        </p:nvGrpSpPr>
        <p:grpSpPr>
          <a:xfrm>
            <a:off x="5041963" y="2403358"/>
            <a:ext cx="4448112" cy="307777"/>
            <a:chOff x="1136650" y="2761183"/>
            <a:chExt cx="7632700" cy="307777"/>
          </a:xfrm>
        </p:grpSpPr>
        <p:sp>
          <p:nvSpPr>
            <p:cNvPr id="9" name="テキスト ボックス 8"/>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実証事業完了後の事業展開</a:t>
              </a:r>
            </a:p>
          </p:txBody>
        </p:sp>
        <p:cxnSp>
          <p:nvCxnSpPr>
            <p:cNvPr id="10" name="直線コネクタ 9"/>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5"/>
          <p:cNvGrpSpPr/>
          <p:nvPr/>
        </p:nvGrpSpPr>
        <p:grpSpPr>
          <a:xfrm>
            <a:off x="419100" y="2396636"/>
            <a:ext cx="4448112"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実証事業完了後の取組体制</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Rectangle 3"/>
          <p:cNvSpPr txBox="1">
            <a:spLocks noChangeArrowheads="1"/>
          </p:cNvSpPr>
          <p:nvPr/>
        </p:nvSpPr>
        <p:spPr bwMode="auto">
          <a:xfrm>
            <a:off x="5041963" y="3313045"/>
            <a:ext cx="4448112" cy="89845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他業界への導入計画</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○○という新たな技術開発を行い、○○業界に転用</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ドローン開発に際して得られた技術のライセンスを○○業界の○○という属性の企業に販売</a:t>
            </a:r>
          </a:p>
        </p:txBody>
      </p:sp>
      <p:sp>
        <p:nvSpPr>
          <p:cNvPr id="15" name="正方形/長方形 14"/>
          <p:cNvSpPr/>
          <p:nvPr/>
        </p:nvSpPr>
        <p:spPr bwMode="auto">
          <a:xfrm>
            <a:off x="1924441" y="368265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〇〇</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6" name="正方形/長方形 15"/>
          <p:cNvSpPr/>
          <p:nvPr/>
        </p:nvSpPr>
        <p:spPr bwMode="auto">
          <a:xfrm>
            <a:off x="1459199" y="4611342"/>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7" name="正方形/長方形 16"/>
          <p:cNvSpPr/>
          <p:nvPr/>
        </p:nvSpPr>
        <p:spPr bwMode="auto">
          <a:xfrm>
            <a:off x="1001644" y="3313045"/>
            <a:ext cx="3479800" cy="2259080"/>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18" name="正方形/長方形 17"/>
          <p:cNvSpPr/>
          <p:nvPr/>
        </p:nvSpPr>
        <p:spPr bwMode="auto">
          <a:xfrm>
            <a:off x="2870655" y="4611340"/>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19" name="カギ線コネクタ 18"/>
          <p:cNvCxnSpPr>
            <a:cxnSpLocks/>
            <a:stCxn id="16" idx="0"/>
            <a:endCxn id="15" idx="2"/>
          </p:cNvCxnSpPr>
          <p:nvPr/>
        </p:nvCxnSpPr>
        <p:spPr bwMode="auto">
          <a:xfrm rot="5400000" flipH="1" flipV="1">
            <a:off x="2142142" y="4043230"/>
            <a:ext cx="423865" cy="712360"/>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20" name="カギ線コネクタ 19"/>
          <p:cNvCxnSpPr>
            <a:cxnSpLocks/>
            <a:stCxn id="15" idx="2"/>
            <a:endCxn id="18" idx="0"/>
          </p:cNvCxnSpPr>
          <p:nvPr/>
        </p:nvCxnSpPr>
        <p:spPr bwMode="auto">
          <a:xfrm rot="16200000" flipH="1">
            <a:off x="2847871" y="4049860"/>
            <a:ext cx="423863" cy="699096"/>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21" name="正方形/長方形 20"/>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2788982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46"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３－２．</a:t>
            </a:r>
            <a:r>
              <a:rPr lang="ja-JP" altLang="en-US" dirty="0"/>
              <a:t>実証事業完了後のスケジュール</a:t>
            </a:r>
          </a:p>
        </p:txBody>
      </p:sp>
      <p:sp>
        <p:nvSpPr>
          <p:cNvPr id="16" name="Rectangle 3"/>
          <p:cNvSpPr txBox="1">
            <a:spLocks noChangeArrowheads="1"/>
          </p:cNvSpPr>
          <p:nvPr/>
        </p:nvSpPr>
        <p:spPr bwMode="auto">
          <a:xfrm>
            <a:off x="419100" y="1285875"/>
            <a:ext cx="9064625" cy="2295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本実証事業の完了後、○年○月頃から○○業界への販売を実施する。</a:t>
            </a:r>
          </a:p>
        </p:txBody>
      </p:sp>
      <p:sp>
        <p:nvSpPr>
          <p:cNvPr id="26" name="四角形吹き出し 9">
            <a:extLst>
              <a:ext uri="{FF2B5EF4-FFF2-40B4-BE49-F238E27FC236}">
                <a16:creationId xmlns:a16="http://schemas.microsoft.com/office/drawing/2014/main" id="{1FB143ED-71FD-4B9C-B898-A6938E4DD5AF}"/>
              </a:ext>
            </a:extLst>
          </p:cNvPr>
          <p:cNvSpPr/>
          <p:nvPr/>
        </p:nvSpPr>
        <p:spPr bwMode="auto">
          <a:xfrm>
            <a:off x="2125280" y="5665483"/>
            <a:ext cx="5116769" cy="940142"/>
          </a:xfrm>
          <a:prstGeom prst="wedgeRectCallout">
            <a:avLst>
              <a:gd name="adj1" fmla="val -33874"/>
              <a:gd name="adj2" fmla="val -10635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「２－１．実証スケジュール」以降の展開フェーズの取組内容（実証事業完了後の取組内容）</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なお、必要に応じてスケジュール期間を修正してください（ 「２－１．実証スケジュール」</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で実証事業が完了する月の翌月以降のスケジュールを本スライドに記載してください。 ）。</a:t>
            </a:r>
          </a:p>
        </p:txBody>
      </p:sp>
      <p:grpSp>
        <p:nvGrpSpPr>
          <p:cNvPr id="27" name="グループ化 5"/>
          <p:cNvGrpSpPr/>
          <p:nvPr/>
        </p:nvGrpSpPr>
        <p:grpSpPr>
          <a:xfrm>
            <a:off x="419099" y="1965039"/>
            <a:ext cx="9070975" cy="307777"/>
            <a:chOff x="1136650" y="2761183"/>
            <a:chExt cx="7632700" cy="307777"/>
          </a:xfrm>
        </p:grpSpPr>
        <p:sp>
          <p:nvSpPr>
            <p:cNvPr id="31" name="テキスト ボックス 30"/>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実証事業完了後のスケジュール</a:t>
              </a:r>
            </a:p>
          </p:txBody>
        </p:sp>
        <p:cxnSp>
          <p:nvCxnSpPr>
            <p:cNvPr id="33" name="直線コネクタ 3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正方形/長方形 13"/>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aphicFrame>
        <p:nvGraphicFramePr>
          <p:cNvPr id="17" name="表 16"/>
          <p:cNvGraphicFramePr>
            <a:graphicFrameLocks noGrp="1"/>
          </p:cNvGraphicFramePr>
          <p:nvPr>
            <p:extLst>
              <p:ext uri="{D42A27DB-BD31-4B8C-83A1-F6EECF244321}">
                <p14:modId xmlns:p14="http://schemas.microsoft.com/office/powerpoint/2010/main" val="832210793"/>
              </p:ext>
            </p:extLst>
          </p:nvPr>
        </p:nvGraphicFramePr>
        <p:xfrm>
          <a:off x="1157937" y="2667761"/>
          <a:ext cx="7730645" cy="2377440"/>
        </p:xfrm>
        <a:graphic>
          <a:graphicData uri="http://schemas.openxmlformats.org/drawingml/2006/table">
            <a:tbl>
              <a:tblPr firstRow="1" bandRow="1">
                <a:tableStyleId>{5C22544A-7EE6-4342-B048-85BDC9FD1C3A}</a:tableStyleId>
              </a:tblPr>
              <a:tblGrid>
                <a:gridCol w="1140145">
                  <a:extLst>
                    <a:ext uri="{9D8B030D-6E8A-4147-A177-3AD203B41FA5}">
                      <a16:colId xmlns:a16="http://schemas.microsoft.com/office/drawing/2014/main" val="3808666533"/>
                    </a:ext>
                  </a:extLst>
                </a:gridCol>
                <a:gridCol w="659050">
                  <a:extLst>
                    <a:ext uri="{9D8B030D-6E8A-4147-A177-3AD203B41FA5}">
                      <a16:colId xmlns:a16="http://schemas.microsoft.com/office/drawing/2014/main" val="1309187351"/>
                    </a:ext>
                  </a:extLst>
                </a:gridCol>
                <a:gridCol w="659050">
                  <a:extLst>
                    <a:ext uri="{9D8B030D-6E8A-4147-A177-3AD203B41FA5}">
                      <a16:colId xmlns:a16="http://schemas.microsoft.com/office/drawing/2014/main" val="20002"/>
                    </a:ext>
                  </a:extLst>
                </a:gridCol>
                <a:gridCol w="659050">
                  <a:extLst>
                    <a:ext uri="{9D8B030D-6E8A-4147-A177-3AD203B41FA5}">
                      <a16:colId xmlns:a16="http://schemas.microsoft.com/office/drawing/2014/main" val="20005"/>
                    </a:ext>
                  </a:extLst>
                </a:gridCol>
                <a:gridCol w="659050">
                  <a:extLst>
                    <a:ext uri="{9D8B030D-6E8A-4147-A177-3AD203B41FA5}">
                      <a16:colId xmlns:a16="http://schemas.microsoft.com/office/drawing/2014/main" val="20004"/>
                    </a:ext>
                  </a:extLst>
                </a:gridCol>
                <a:gridCol w="659050">
                  <a:extLst>
                    <a:ext uri="{9D8B030D-6E8A-4147-A177-3AD203B41FA5}">
                      <a16:colId xmlns:a16="http://schemas.microsoft.com/office/drawing/2014/main" val="20006"/>
                    </a:ext>
                  </a:extLst>
                </a:gridCol>
                <a:gridCol w="659050">
                  <a:extLst>
                    <a:ext uri="{9D8B030D-6E8A-4147-A177-3AD203B41FA5}">
                      <a16:colId xmlns:a16="http://schemas.microsoft.com/office/drawing/2014/main" val="20007"/>
                    </a:ext>
                  </a:extLst>
                </a:gridCol>
                <a:gridCol w="659050">
                  <a:extLst>
                    <a:ext uri="{9D8B030D-6E8A-4147-A177-3AD203B41FA5}">
                      <a16:colId xmlns:a16="http://schemas.microsoft.com/office/drawing/2014/main" val="20008"/>
                    </a:ext>
                  </a:extLst>
                </a:gridCol>
                <a:gridCol w="659050">
                  <a:extLst>
                    <a:ext uri="{9D8B030D-6E8A-4147-A177-3AD203B41FA5}">
                      <a16:colId xmlns:a16="http://schemas.microsoft.com/office/drawing/2014/main" val="20009"/>
                    </a:ext>
                  </a:extLst>
                </a:gridCol>
                <a:gridCol w="659050">
                  <a:extLst>
                    <a:ext uri="{9D8B030D-6E8A-4147-A177-3AD203B41FA5}">
                      <a16:colId xmlns:a16="http://schemas.microsoft.com/office/drawing/2014/main" val="20010"/>
                    </a:ext>
                  </a:extLst>
                </a:gridCol>
                <a:gridCol w="659050">
                  <a:extLst>
                    <a:ext uri="{9D8B030D-6E8A-4147-A177-3AD203B41FA5}">
                      <a16:colId xmlns:a16="http://schemas.microsoft.com/office/drawing/2014/main" val="20011"/>
                    </a:ext>
                  </a:extLst>
                </a:gridCol>
              </a:tblGrid>
              <a:tr h="250368">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2">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2023</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2024</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2025</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50368">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518160">
                <a:tc>
                  <a:txBody>
                    <a:bodyPr/>
                    <a:lstStyle/>
                    <a:p>
                      <a:pPr algn="ctr"/>
                      <a:r>
                        <a:rPr kumimoji="1" lang="en-US" altLang="ja-JP" sz="1400" dirty="0">
                          <a:solidFill>
                            <a:schemeClr val="accent2"/>
                          </a:solidFill>
                          <a:latin typeface="Meiryo UI" panose="020B0604030504040204" pitchFamily="50" charset="-128"/>
                          <a:ea typeface="Meiryo UI" panose="020B0604030504040204" pitchFamily="50" charset="-128"/>
                        </a:rPr>
                        <a:t>A</a:t>
                      </a:r>
                      <a:r>
                        <a:rPr kumimoji="1" lang="ja-JP" altLang="en-US" sz="1400" dirty="0">
                          <a:solidFill>
                            <a:schemeClr val="accent2"/>
                          </a:solidFill>
                          <a:latin typeface="Meiryo UI" panose="020B0604030504040204" pitchFamily="50" charset="-128"/>
                          <a:ea typeface="Meiryo UI" panose="020B0604030504040204" pitchFamily="50" charset="-128"/>
                        </a:rPr>
                        <a:t>業界への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algn="ctr"/>
                      <a:r>
                        <a:rPr kumimoji="1" lang="ja-JP" altLang="en-US" sz="1400" dirty="0">
                          <a:solidFill>
                            <a:schemeClr val="accent2"/>
                          </a:solidFill>
                          <a:latin typeface="Meiryo UI" panose="020B0604030504040204" pitchFamily="50" charset="-128"/>
                          <a:ea typeface="Meiryo UI" panose="020B0604030504040204" pitchFamily="50" charset="-128"/>
                        </a:rPr>
                        <a:t>販売</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518160">
                <a:tc>
                  <a:txBody>
                    <a:bodyPr/>
                    <a:lstStyle/>
                    <a:p>
                      <a:pPr algn="ctr"/>
                      <a:r>
                        <a:rPr kumimoji="1" lang="en-US" altLang="ja-JP" sz="1400" dirty="0">
                          <a:solidFill>
                            <a:schemeClr val="accent2"/>
                          </a:solidFill>
                          <a:latin typeface="Meiryo UI" panose="020B0604030504040204" pitchFamily="50" charset="-128"/>
                          <a:ea typeface="Meiryo UI" panose="020B0604030504040204" pitchFamily="50" charset="-128"/>
                        </a:rPr>
                        <a:t>B</a:t>
                      </a:r>
                      <a:r>
                        <a:rPr kumimoji="1" lang="ja-JP" altLang="en-US" sz="1400" dirty="0">
                          <a:solidFill>
                            <a:schemeClr val="accent2"/>
                          </a:solidFill>
                          <a:latin typeface="Meiryo UI" panose="020B0604030504040204" pitchFamily="50" charset="-128"/>
                          <a:ea typeface="Meiryo UI" panose="020B0604030504040204" pitchFamily="50" charset="-128"/>
                        </a:rPr>
                        <a:t>業界への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algn="ctr"/>
                      <a:r>
                        <a:rPr kumimoji="1" lang="ja-JP" altLang="en-US" sz="1400" dirty="0">
                          <a:solidFill>
                            <a:schemeClr val="accent2"/>
                          </a:solidFill>
                          <a:latin typeface="Meiryo UI" panose="020B0604030504040204" pitchFamily="50" charset="-128"/>
                          <a:ea typeface="Meiryo UI" panose="020B0604030504040204" pitchFamily="50" charset="-128"/>
                        </a:rPr>
                        <a:t>販売</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5"/>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accent2"/>
                          </a:solidFill>
                          <a:latin typeface="Meiryo UI" panose="020B0604030504040204" pitchFamily="50" charset="-128"/>
                          <a:ea typeface="Meiryo UI" panose="020B0604030504040204" pitchFamily="50" charset="-128"/>
                        </a:rPr>
                        <a:t>Etc.</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18" name="ホームベース 17"/>
          <p:cNvSpPr/>
          <p:nvPr/>
        </p:nvSpPr>
        <p:spPr bwMode="auto">
          <a:xfrm>
            <a:off x="2311607" y="3663039"/>
            <a:ext cx="1279084"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19" name="ホームベース 18"/>
          <p:cNvSpPr/>
          <p:nvPr/>
        </p:nvSpPr>
        <p:spPr bwMode="auto">
          <a:xfrm>
            <a:off x="3646682" y="4179071"/>
            <a:ext cx="162817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0" name="ホームベース 19"/>
          <p:cNvSpPr/>
          <p:nvPr/>
        </p:nvSpPr>
        <p:spPr bwMode="auto">
          <a:xfrm>
            <a:off x="4303665" y="4698697"/>
            <a:ext cx="4586287"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Tree>
    <p:extLst>
      <p:ext uri="{BB962C8B-B14F-4D97-AF65-F5344CB8AC3E}">
        <p14:creationId xmlns:p14="http://schemas.microsoft.com/office/powerpoint/2010/main" val="1410139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10151865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70"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Rectangle 3"/>
          <p:cNvSpPr txBox="1">
            <a:spLocks noChangeArrowheads="1"/>
          </p:cNvSpPr>
          <p:nvPr/>
        </p:nvSpPr>
        <p:spPr bwMode="auto">
          <a:xfrm>
            <a:off x="415925" y="2866535"/>
            <a:ext cx="9074150" cy="2987675"/>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経営層のコミットメント</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弊社専務の○○が今回のプロジェクトのアドバイザーを担当</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ドローン開発のエンジニア育成体制の強化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エンジニア採用（新卒・中途）の強化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社内のエンジニア育成制度を新設（社外の勉強会への参加のサポート等）</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専門部署の設立（予定）</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本実証事業の完了後に、防爆ドローン販売を強化するための営業部を新設予定</a:t>
            </a: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３－３</a:t>
            </a:r>
            <a:r>
              <a:rPr lang="ja-JP" altLang="en-US" dirty="0"/>
              <a:t>．産業保安高度化に向けた会社方針・計画・取組</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6" name="Rectangle 3"/>
          <p:cNvSpPr txBox="1">
            <a:spLocks noChangeArrowheads="1"/>
          </p:cNvSpPr>
          <p:nvPr/>
        </p:nvSpPr>
        <p:spPr bwMode="auto">
          <a:xfrm>
            <a:off x="419100" y="1285875"/>
            <a:ext cx="9064625" cy="5816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現在、スマート保安推進に向けてドローン開発のエンジニア育成制度の強化を図っている。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また本実証事業の完了後には、スマート保安推進に向けてドローン販売を強化するための営業部を新設する予定である。</a:t>
            </a:r>
          </a:p>
        </p:txBody>
      </p:sp>
      <p:grpSp>
        <p:nvGrpSpPr>
          <p:cNvPr id="8" name="グループ化 5"/>
          <p:cNvGrpSpPr/>
          <p:nvPr/>
        </p:nvGrpSpPr>
        <p:grpSpPr>
          <a:xfrm>
            <a:off x="419099" y="2396636"/>
            <a:ext cx="9070975" cy="307777"/>
            <a:chOff x="1136650" y="2761183"/>
            <a:chExt cx="7632700" cy="307777"/>
          </a:xfrm>
        </p:grpSpPr>
        <p:sp>
          <p:nvSpPr>
            <p:cNvPr id="9" name="テキスト ボックス 8"/>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スマート保安推進に向けて実施している、または計画している取組について</a:t>
              </a:r>
            </a:p>
          </p:txBody>
        </p:sp>
        <p:cxnSp>
          <p:nvCxnSpPr>
            <p:cNvPr id="10" name="直線コネクタ 9"/>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1" name="四角形吹き出し 10"/>
          <p:cNvSpPr/>
          <p:nvPr/>
        </p:nvSpPr>
        <p:spPr bwMode="auto">
          <a:xfrm>
            <a:off x="6679474" y="3924300"/>
            <a:ext cx="2810601" cy="1812641"/>
          </a:xfrm>
          <a:prstGeom prst="wedgeRectCallout">
            <a:avLst>
              <a:gd name="adj1" fmla="val -82278"/>
              <a:gd name="adj2" fmla="val -2620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スマート保安推進に向けて実施している、</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または計画している取組について記載してください。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中期経営計画等におけるスマート保安等への言及、</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体制整備（経営層のコミットメント、</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人材育成体制の整備、専門部署設立）等。</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なお、可能な範囲でエビデンスとなる画像</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（中期経営計画の該当箇所等）も挿入してください。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
        <p:nvSpPr>
          <p:cNvPr id="14" name="正方形/長方形 13"/>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40737899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YnPvA_tjbhHu4wR0EfdBb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w06DYHay_7dAwb_Q_4E0D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ltDkxsgmkK_7SnIueQuwR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kNP3jRjb26JJ3.pgGjh05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ltDkxsgmkK_7SnIueQuwR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新しいﾌﾟﾚｾﾞﾝﾃｰｼｮﾝ">
  <a:themeElements>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fontScheme name="1_新しいﾌﾟﾚｾﾞﾝﾃｰｼｮﾝ">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bg2"/>
          </a:solidFill>
          <a:prstDash val="solid"/>
          <a:round/>
          <a:headEnd type="none" w="med" len="med"/>
          <a:tailEnd type="none" w="med" len="med"/>
        </a:ln>
        <a:effectLst/>
      </a:spPr>
      <a:bodyPr vert="horz" wrap="none" lIns="18000" tIns="18000" rIns="18000" bIns="18000" numCol="1" anchor="ctr" anchorCtr="0" compatLnSpc="1">
        <a:prstTxWarp prst="textNoShape">
          <a:avLst/>
        </a:prstTxWarp>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kumimoji="1" lang="ja-JP" altLang="en-US" sz="1000" b="0" i="0" u="none" strike="noStrike" cap="none" normalizeH="0" baseline="0" smtClean="0">
            <a:ln>
              <a:noFill/>
            </a:ln>
            <a:solidFill>
              <a:srgbClr val="000000"/>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bg2"/>
          </a:solidFill>
          <a:prstDash val="solid"/>
          <a:round/>
          <a:headEnd type="none" w="med" len="med"/>
          <a:tailEnd type="none" w="med" len="med"/>
        </a:ln>
        <a:effectLst/>
      </a:spPr>
      <a:bodyPr vert="horz" wrap="none" lIns="18000" tIns="18000" rIns="18000" bIns="18000" numCol="1" anchor="ctr" anchorCtr="0" compatLnSpc="1">
        <a:prstTxWarp prst="textNoShape">
          <a:avLst/>
        </a:prstTxWarp>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kumimoji="1" lang="ja-JP" altLang="en-US" sz="1000" b="0" i="0" u="none" strike="noStrike" cap="none" normalizeH="0" baseline="0" smtClean="0">
            <a:ln>
              <a:noFill/>
            </a:ln>
            <a:solidFill>
              <a:srgbClr val="000000"/>
            </a:solidFill>
            <a:effectLst/>
            <a:latin typeface="Arial" charset="0"/>
            <a:ea typeface="ＭＳ Ｐゴシック" charset="-128"/>
          </a:defRPr>
        </a:defPPr>
      </a:lstStyle>
    </a:lnDef>
  </a:objectDefaults>
  <a:extraClrSchemeLst>
    <a:extraClrScheme>
      <a:clrScheme name="1_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1_新しいﾌﾟﾚｾﾞﾝﾃｰｼｮﾝ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新しいﾌﾟﾚｾﾞﾝﾃｰｼｮﾝ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新しいﾌﾟﾚｾﾞﾝﾃｰｼｮﾝ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新しいﾌﾟﾚｾﾞﾝﾃｰｼｮﾝ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1_新しいﾌﾟﾚｾﾞﾝﾃｰｼｮﾝ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8">
        <a:dk1>
          <a:srgbClr val="000000"/>
        </a:dk1>
        <a:lt1>
          <a:srgbClr val="FFFFFF"/>
        </a:lt1>
        <a:dk2>
          <a:srgbClr val="000000"/>
        </a:dk2>
        <a:lt2>
          <a:srgbClr val="5A5A5A"/>
        </a:lt2>
        <a:accent1>
          <a:srgbClr val="CCDAEC"/>
        </a:accent1>
        <a:accent2>
          <a:srgbClr val="F1DB9D"/>
        </a:accent2>
        <a:accent3>
          <a:srgbClr val="FFFFFF"/>
        </a:accent3>
        <a:accent4>
          <a:srgbClr val="000000"/>
        </a:accent4>
        <a:accent5>
          <a:srgbClr val="E2EAF4"/>
        </a:accent5>
        <a:accent6>
          <a:srgbClr val="DAC68E"/>
        </a:accent6>
        <a:hlink>
          <a:srgbClr val="DADADA"/>
        </a:hlink>
        <a:folHlink>
          <a:srgbClr val="3D6AA7"/>
        </a:folHlink>
      </a:clrScheme>
      <a:clrMap bg1="lt1" tx1="dk1" bg2="lt2" tx2="dk2" accent1="accent1" accent2="accent2" accent3="accent3" accent4="accent4" accent5="accent5" accent6="accent6" hlink="hlink" folHlink="folHlink"/>
    </a:extraClrScheme>
    <a:extraClrScheme>
      <a:clrScheme name="1_新しいﾌﾟﾚｾﾞﾝﾃｰｼｮﾝ 9">
        <a:dk1>
          <a:srgbClr val="000000"/>
        </a:dk1>
        <a:lt1>
          <a:srgbClr val="FFFFFF"/>
        </a:lt1>
        <a:dk2>
          <a:srgbClr val="000000"/>
        </a:dk2>
        <a:lt2>
          <a:srgbClr val="5A5A5A"/>
        </a:lt2>
        <a:accent1>
          <a:srgbClr val="CCDAEC"/>
        </a:accent1>
        <a:accent2>
          <a:srgbClr val="3D6AA7"/>
        </a:accent2>
        <a:accent3>
          <a:srgbClr val="FFFFFF"/>
        </a:accent3>
        <a:accent4>
          <a:srgbClr val="000000"/>
        </a:accent4>
        <a:accent5>
          <a:srgbClr val="E2EAF4"/>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3427</Words>
  <Application>Microsoft Office PowerPoint</Application>
  <PresentationFormat>A4 210 x 297 mm</PresentationFormat>
  <Paragraphs>437</Paragraphs>
  <Slides>19</Slides>
  <Notes>19</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19</vt:i4>
      </vt:variant>
    </vt:vector>
  </HeadingPairs>
  <TitlesOfParts>
    <vt:vector size="27" baseType="lpstr">
      <vt:lpstr>Meiryo UI</vt:lpstr>
      <vt:lpstr>ＭＳ Ｐゴシック</vt:lpstr>
      <vt:lpstr>ＭＳ Ｐ明朝</vt:lpstr>
      <vt:lpstr>Arial</vt:lpstr>
      <vt:lpstr>Times New Roman</vt:lpstr>
      <vt:lpstr>Wingdings</vt:lpstr>
      <vt:lpstr>1_新しいﾌﾟﾚｾﾞﾝﾃｰｼｮﾝ</vt:lpstr>
      <vt:lpstr>think-cell スライド</vt:lpstr>
      <vt:lpstr>令和３年度補正 産業保安高度化推進事業費補助金　  補助事業概要説明書</vt:lpstr>
      <vt:lpstr>１．実証技術・システムの全体像</vt:lpstr>
      <vt:lpstr>１－１．概要とその位置づけ</vt:lpstr>
      <vt:lpstr>１－２．期待される効果</vt:lpstr>
      <vt:lpstr>１－２．期待される効果（規制の見直しに関する検討方針）</vt:lpstr>
      <vt:lpstr>１－３．ユーザーニーズ</vt:lpstr>
      <vt:lpstr>１－４．防爆モビリティの革新性</vt:lpstr>
      <vt:lpstr>２．実施事業の概要</vt:lpstr>
      <vt:lpstr>２－１．実証事業のスケジュール</vt:lpstr>
      <vt:lpstr>２－２．実証における実施項目および方法</vt:lpstr>
      <vt:lpstr>２－２．実証における実施項目および方法</vt:lpstr>
      <vt:lpstr>２－3．実証事業の体制（単独申請の場合）（１／２）</vt:lpstr>
      <vt:lpstr>２－3．実証事業の体制（単独申請の場合）（２／２）</vt:lpstr>
      <vt:lpstr>２－4、5．実証事業の体制（コンソーシアム申請、共同申請の場合）（１／２）</vt:lpstr>
      <vt:lpstr>２－4、5．実証事業の体制（コンソーシアム申請、共同申請の場合）（２／２）</vt:lpstr>
      <vt:lpstr>３．実証事業完了後の事業展開</vt:lpstr>
      <vt:lpstr>３－１．実証事業完了後の取組方針</vt:lpstr>
      <vt:lpstr>３－２．実証事業完了後のスケジュール</vt:lpstr>
      <vt:lpstr>３－３．産業保安高度化に向けた会社方針・計画・取組</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2019-04-04T07:02:18Z</dcterms:created>
  <dcterms:modified xsi:type="dcterms:W3CDTF">2022-04-20T12:12:46Z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-1569458660</vt:i4>
  </property>
  <property fmtid="{D5CDD505-2E9C-101B-9397-08002B2CF9AE}" pid="3" name="_NewReviewCycle">
    <vt:lpwstr/>
  </property>
</Properties>
</file>