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Lst>
  <p:sldSz cx="9144000" cy="6858000" type="screen4x3"/>
  <p:notesSz cx="6865938" cy="99949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236952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89650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60862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3469D75-7CDD-4F28-9221-DCB6C9DD866A}" type="datetimeFigureOut">
              <a:rPr kumimoji="1" lang="ja-JP" altLang="en-US" smtClean="0"/>
              <a:t>2022/3/10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034503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3469D75-7CDD-4F28-9221-DCB6C9DD866A}" type="datetimeFigureOut">
              <a:rPr kumimoji="1" lang="ja-JP" altLang="en-US" smtClean="0"/>
              <a:t>2022/3/10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2016825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3469D75-7CDD-4F28-9221-DCB6C9DD866A}" type="datetimeFigureOut">
              <a:rPr kumimoji="1" lang="ja-JP" altLang="en-US" smtClean="0"/>
              <a:t>2022/3/10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667818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3469D75-7CDD-4F28-9221-DCB6C9DD866A}" type="datetimeFigureOut">
              <a:rPr kumimoji="1" lang="ja-JP" altLang="en-US" smtClean="0"/>
              <a:t>2022/3/10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1594910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3469D75-7CDD-4F28-9221-DCB6C9DD866A}" type="datetimeFigureOut">
              <a:rPr kumimoji="1" lang="ja-JP" altLang="en-US" smtClean="0"/>
              <a:t>2022/3/10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839913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3469D75-7CDD-4F28-9221-DCB6C9DD866A}" type="datetimeFigureOut">
              <a:rPr kumimoji="1" lang="ja-JP" altLang="en-US" smtClean="0"/>
              <a:t>2022/3/10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1298652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6420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3469D75-7CDD-4F28-9221-DCB6C9DD866A}" type="datetimeFigureOut">
              <a:rPr kumimoji="1" lang="ja-JP" altLang="en-US" smtClean="0"/>
              <a:t>2022/3/10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135289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69D75-7CDD-4F28-9221-DCB6C9DD866A}" type="datetimeFigureOut">
              <a:rPr kumimoji="1" lang="ja-JP" altLang="en-US" smtClean="0"/>
              <a:t>2022/3/10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4CBDC4-354A-4617-BDDC-7C50B040A884}" type="slidenum">
              <a:rPr kumimoji="1" lang="ja-JP" altLang="en-US" smtClean="0"/>
              <a:t>‹#›</a:t>
            </a:fld>
            <a:endParaRPr kumimoji="1" lang="ja-JP" altLang="en-US"/>
          </a:p>
        </p:txBody>
      </p:sp>
    </p:spTree>
    <p:extLst>
      <p:ext uri="{BB962C8B-B14F-4D97-AF65-F5344CB8AC3E}">
        <p14:creationId xmlns:p14="http://schemas.microsoft.com/office/powerpoint/2010/main" val="3485976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テキスト ボックス 68"/>
          <p:cNvSpPr txBox="1"/>
          <p:nvPr/>
        </p:nvSpPr>
        <p:spPr>
          <a:xfrm>
            <a:off x="239662" y="982662"/>
            <a:ext cx="4005209" cy="2246769"/>
          </a:xfrm>
          <a:prstGeom prst="rect">
            <a:avLst/>
          </a:prstGeom>
          <a:noFill/>
          <a:ln w="12700">
            <a:solidFill>
              <a:schemeClr val="tx1"/>
            </a:solidFill>
          </a:ln>
        </p:spPr>
        <p:txBody>
          <a:bodyPr wrap="square" rtlCol="0">
            <a:spAutoFit/>
          </a:bodyPr>
          <a:lstStyle/>
          <a:p>
            <a:r>
              <a:rPr lang="zh-TW" altLang="en-US" sz="1400" b="1" dirty="0">
                <a:latin typeface="ＭＳ Ｐゴシック" panose="020B0600070205080204" pitchFamily="50" charset="-128"/>
                <a:ea typeface="ＭＳ Ｐゴシック" panose="020B0600070205080204" pitchFamily="50" charset="-128"/>
              </a:rPr>
              <a:t>企業名：</a:t>
            </a:r>
          </a:p>
          <a:p>
            <a:r>
              <a:rPr lang="zh-TW" altLang="en-US" sz="1400" b="1" dirty="0">
                <a:latin typeface="ＭＳ Ｐゴシック" panose="020B0600070205080204" pitchFamily="50" charset="-128"/>
                <a:ea typeface="ＭＳ Ｐゴシック" panose="020B0600070205080204" pitchFamily="50" charset="-128"/>
              </a:rPr>
              <a:t>代表者：</a:t>
            </a:r>
            <a:endParaRPr lang="en-US" altLang="zh-TW" sz="1400" b="1" dirty="0">
              <a:latin typeface="ＭＳ Ｐゴシック" panose="020B0600070205080204" pitchFamily="50" charset="-128"/>
              <a:ea typeface="ＭＳ Ｐゴシック" panose="020B0600070205080204" pitchFamily="50" charset="-128"/>
            </a:endParaRPr>
          </a:p>
          <a:p>
            <a:r>
              <a:rPr lang="zh-TW" altLang="en-US" sz="1400" b="1" dirty="0">
                <a:latin typeface="ＭＳ Ｐゴシック" panose="020B0600070205080204" pitchFamily="50" charset="-128"/>
                <a:ea typeface="ＭＳ Ｐゴシック" panose="020B0600070205080204" pitchFamily="50" charset="-128"/>
              </a:rPr>
              <a:t>資本金：</a:t>
            </a:r>
            <a:endParaRPr lang="en-US" altLang="zh-TW" sz="1400" b="1" dirty="0">
              <a:latin typeface="ＭＳ Ｐゴシック" panose="020B0600070205080204" pitchFamily="50" charset="-128"/>
              <a:ea typeface="ＭＳ Ｐゴシック" panose="020B0600070205080204" pitchFamily="50" charset="-128"/>
            </a:endParaRPr>
          </a:p>
          <a:p>
            <a:r>
              <a:rPr lang="zh-TW" altLang="en-US" sz="1400" b="1" dirty="0">
                <a:latin typeface="ＭＳ Ｐゴシック" panose="020B0600070205080204" pitchFamily="50" charset="-128"/>
                <a:ea typeface="ＭＳ Ｐゴシック" panose="020B0600070205080204" pitchFamily="50" charset="-128"/>
              </a:rPr>
              <a:t>売　上：</a:t>
            </a:r>
            <a:endParaRPr lang="en-US" altLang="zh-TW" sz="1400" b="1" dirty="0">
              <a:latin typeface="ＭＳ Ｐゴシック" panose="020B0600070205080204" pitchFamily="50" charset="-128"/>
              <a:ea typeface="ＭＳ Ｐゴシック" panose="020B0600070205080204" pitchFamily="50" charset="-128"/>
            </a:endParaRPr>
          </a:p>
          <a:p>
            <a:r>
              <a:rPr lang="zh-TW" altLang="en-US" sz="1400" b="1" dirty="0">
                <a:latin typeface="ＭＳ Ｐゴシック" panose="020B0600070205080204" pitchFamily="50" charset="-128"/>
                <a:ea typeface="ＭＳ Ｐゴシック" panose="020B0600070205080204" pitchFamily="50" charset="-128"/>
              </a:rPr>
              <a:t>従業員：</a:t>
            </a:r>
          </a:p>
          <a:p>
            <a:r>
              <a:rPr lang="zh-TW" altLang="en-US" sz="1400" b="1" dirty="0">
                <a:latin typeface="ＭＳ Ｐゴシック" panose="020B0600070205080204" pitchFamily="50" charset="-128"/>
                <a:ea typeface="ＭＳ Ｐゴシック" panose="020B0600070205080204" pitchFamily="50" charset="-128"/>
              </a:rPr>
              <a:t>業　種</a:t>
            </a:r>
            <a:r>
              <a:rPr lang="ja-JP" altLang="en-US" sz="1400" b="1" dirty="0">
                <a:latin typeface="ＭＳ Ｐゴシック" panose="020B0600070205080204" pitchFamily="50" charset="-128"/>
                <a:ea typeface="ＭＳ Ｐゴシック" panose="020B0600070205080204" pitchFamily="50" charset="-128"/>
              </a:rPr>
              <a:t>：</a:t>
            </a:r>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zh-TW" altLang="en-US" sz="1400" b="1" dirty="0">
              <a:latin typeface="ＭＳ Ｐゴシック" panose="020B0600070205080204" pitchFamily="50" charset="-128"/>
              <a:ea typeface="ＭＳ Ｐゴシック" panose="020B0600070205080204" pitchFamily="50" charset="-128"/>
            </a:endParaRPr>
          </a:p>
          <a:p>
            <a:endParaRPr lang="zh-TW" altLang="en-US" sz="1400" b="1" dirty="0">
              <a:latin typeface="+mn-ea"/>
            </a:endParaRPr>
          </a:p>
        </p:txBody>
      </p:sp>
      <p:sp>
        <p:nvSpPr>
          <p:cNvPr id="7" name="正方形/長方形 6"/>
          <p:cNvSpPr/>
          <p:nvPr/>
        </p:nvSpPr>
        <p:spPr>
          <a:xfrm>
            <a:off x="163959" y="347923"/>
            <a:ext cx="8939329" cy="40001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r>
              <a:rPr lang="ja-JP" altLang="en-US" b="1" dirty="0">
                <a:solidFill>
                  <a:schemeClr val="tx1"/>
                </a:solidFill>
              </a:rPr>
              <a:t>事業名：</a:t>
            </a:r>
            <a:endParaRPr kumimoji="1" lang="ja-JP" altLang="en-US" b="1" dirty="0">
              <a:solidFill>
                <a:schemeClr val="tx1"/>
              </a:solidFill>
            </a:endParaRPr>
          </a:p>
        </p:txBody>
      </p:sp>
      <p:sp>
        <p:nvSpPr>
          <p:cNvPr id="32" name="テキスト ボックス 31"/>
          <p:cNvSpPr txBox="1"/>
          <p:nvPr/>
        </p:nvSpPr>
        <p:spPr>
          <a:xfrm>
            <a:off x="186134" y="3448111"/>
            <a:ext cx="4005209" cy="492443"/>
          </a:xfrm>
          <a:prstGeom prst="rect">
            <a:avLst/>
          </a:prstGeom>
          <a:noFill/>
        </p:spPr>
        <p:txBody>
          <a:bodyPr wrap="square" rtlCol="0">
            <a:spAutoFit/>
          </a:bodyPr>
          <a:lstStyle/>
          <a:p>
            <a:r>
              <a:rPr lang="ja-JP" altLang="en-US" sz="1400" b="1" dirty="0"/>
              <a:t>補助事業実施の背景および自社の現状・課題</a:t>
            </a:r>
            <a:endParaRPr lang="en-US" altLang="ja-JP" sz="1400" b="1" dirty="0"/>
          </a:p>
          <a:p>
            <a:r>
              <a:rPr kumimoji="1" lang="ja-JP" altLang="en-US" sz="1200" dirty="0">
                <a:latin typeface="ＭＳ 明朝" panose="02020609040205080304" pitchFamily="17" charset="-128"/>
                <a:ea typeface="ＭＳ 明朝" panose="02020609040205080304" pitchFamily="17" charset="-128"/>
              </a:rPr>
              <a:t>　</a:t>
            </a:r>
            <a:endParaRPr lang="en-US" altLang="ja-JP" sz="1200" dirty="0">
              <a:latin typeface="ＭＳ 明朝" panose="02020609040205080304" pitchFamily="17" charset="-128"/>
              <a:ea typeface="ＭＳ 明朝" panose="02020609040205080304" pitchFamily="17" charset="-128"/>
            </a:endParaRPr>
          </a:p>
        </p:txBody>
      </p:sp>
      <p:sp>
        <p:nvSpPr>
          <p:cNvPr id="33" name="テキスト ボックス 32"/>
          <p:cNvSpPr txBox="1"/>
          <p:nvPr/>
        </p:nvSpPr>
        <p:spPr>
          <a:xfrm>
            <a:off x="163959" y="5281561"/>
            <a:ext cx="4065879" cy="492443"/>
          </a:xfrm>
          <a:prstGeom prst="rect">
            <a:avLst/>
          </a:prstGeom>
          <a:noFill/>
        </p:spPr>
        <p:txBody>
          <a:bodyPr wrap="square" rtlCol="0">
            <a:spAutoFit/>
          </a:bodyPr>
          <a:lstStyle/>
          <a:p>
            <a:r>
              <a:rPr lang="ja-JP" altLang="en-US" sz="1400" b="1" dirty="0"/>
              <a:t>補助事業の内容</a:t>
            </a:r>
            <a:endParaRPr kumimoji="1" lang="en-US" altLang="ja-JP" sz="1400" b="1" dirty="0"/>
          </a:p>
          <a:p>
            <a:r>
              <a:rPr kumimoji="1" lang="ja-JP" altLang="en-US" sz="1200" dirty="0"/>
              <a:t>　</a:t>
            </a:r>
            <a:endParaRPr lang="en-US" altLang="ja-JP" sz="1200" dirty="0">
              <a:latin typeface="ＭＳ 明朝" panose="02020609040205080304" pitchFamily="17" charset="-128"/>
              <a:ea typeface="ＭＳ 明朝" panose="02020609040205080304" pitchFamily="17" charset="-128"/>
            </a:endParaRPr>
          </a:p>
        </p:txBody>
      </p:sp>
      <p:sp>
        <p:nvSpPr>
          <p:cNvPr id="34" name="正方形/長方形 33"/>
          <p:cNvSpPr/>
          <p:nvPr/>
        </p:nvSpPr>
        <p:spPr>
          <a:xfrm>
            <a:off x="4427984" y="982662"/>
            <a:ext cx="4552225" cy="45345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66"/>
          <p:cNvSpPr/>
          <p:nvPr/>
        </p:nvSpPr>
        <p:spPr>
          <a:xfrm>
            <a:off x="4427984" y="5589240"/>
            <a:ext cx="4552224" cy="105783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t"/>
          <a:lstStyle/>
          <a:p>
            <a:r>
              <a:rPr kumimoji="1" lang="en-US" altLang="ja-JP" sz="1200" b="1" dirty="0">
                <a:solidFill>
                  <a:schemeClr val="tx1"/>
                </a:solidFill>
              </a:rPr>
              <a:t>【</a:t>
            </a:r>
            <a:r>
              <a:rPr lang="ja-JP" altLang="en-US" sz="1200" b="1" dirty="0">
                <a:solidFill>
                  <a:schemeClr val="tx1"/>
                </a:solidFill>
              </a:rPr>
              <a:t>補助事業により得られる成果</a:t>
            </a:r>
            <a:r>
              <a:rPr lang="en-US" altLang="ja-JP" sz="1200" b="1" dirty="0">
                <a:solidFill>
                  <a:schemeClr val="tx1"/>
                </a:solidFill>
              </a:rPr>
              <a:t>】</a:t>
            </a:r>
            <a:endParaRPr kumimoji="1" lang="en-US" altLang="ja-JP" sz="1200" b="1" dirty="0">
              <a:solidFill>
                <a:schemeClr val="tx1"/>
              </a:solidFill>
            </a:endParaRPr>
          </a:p>
        </p:txBody>
      </p:sp>
      <p:sp>
        <p:nvSpPr>
          <p:cNvPr id="70" name="テキスト ボックス 69"/>
          <p:cNvSpPr txBox="1"/>
          <p:nvPr/>
        </p:nvSpPr>
        <p:spPr>
          <a:xfrm>
            <a:off x="100405" y="61320"/>
            <a:ext cx="912053"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別紙３　</a:t>
            </a:r>
            <a:endParaRPr lang="en-US" altLang="ja-JP" sz="1200" dirty="0">
              <a:latin typeface="ＭＳ 明朝" panose="02020609040205080304" pitchFamily="17" charset="-128"/>
              <a:ea typeface="ＭＳ 明朝" panose="02020609040205080304" pitchFamily="17" charset="-128"/>
            </a:endParaRPr>
          </a:p>
        </p:txBody>
      </p:sp>
      <p:sp>
        <p:nvSpPr>
          <p:cNvPr id="75" name="テキスト ボックス 74"/>
          <p:cNvSpPr txBox="1"/>
          <p:nvPr/>
        </p:nvSpPr>
        <p:spPr>
          <a:xfrm>
            <a:off x="4442792" y="982661"/>
            <a:ext cx="3801616" cy="307777"/>
          </a:xfrm>
          <a:prstGeom prst="rect">
            <a:avLst/>
          </a:prstGeom>
          <a:noFill/>
        </p:spPr>
        <p:txBody>
          <a:bodyPr wrap="square" rtlCol="0">
            <a:spAutoFit/>
          </a:bodyPr>
          <a:lstStyle/>
          <a:p>
            <a:r>
              <a:rPr lang="ja-JP" altLang="en-US" sz="1400" b="1" dirty="0"/>
              <a:t>導入するデジタルツール・システム等の概要</a:t>
            </a:r>
            <a:endParaRPr lang="en-US" altLang="ja-JP" sz="14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367011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正方形/長方形 1030">
            <a:extLst>
              <a:ext uri="{FF2B5EF4-FFF2-40B4-BE49-F238E27FC236}">
                <a16:creationId xmlns:a16="http://schemas.microsoft.com/office/drawing/2014/main" id="{59200E7F-567B-4B4A-AC61-66CBFD3FB68B}"/>
              </a:ext>
            </a:extLst>
          </p:cNvPr>
          <p:cNvSpPr/>
          <p:nvPr/>
        </p:nvSpPr>
        <p:spPr>
          <a:xfrm>
            <a:off x="6575638" y="3073197"/>
            <a:ext cx="2353439" cy="2162212"/>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descr="https://icon-rainbow.com/i/icon_04745/icon_047450_256.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0380" y="1568226"/>
            <a:ext cx="1422642" cy="802314"/>
          </a:xfrm>
          <a:prstGeom prst="rect">
            <a:avLst/>
          </a:prstGeom>
          <a:noFill/>
          <a:extLst>
            <a:ext uri="{909E8E84-426E-40DD-AFC4-6F175D3DCCD1}">
              <a14:hiddenFill xmlns:a14="http://schemas.microsoft.com/office/drawing/2010/main">
                <a:solidFill>
                  <a:srgbClr val="FFFFFF"/>
                </a:solidFill>
              </a14:hiddenFill>
            </a:ext>
          </a:extLst>
        </p:spPr>
      </p:pic>
      <p:sp>
        <p:nvSpPr>
          <p:cNvPr id="69" name="テキスト ボックス 68"/>
          <p:cNvSpPr txBox="1"/>
          <p:nvPr/>
        </p:nvSpPr>
        <p:spPr>
          <a:xfrm>
            <a:off x="239662" y="982662"/>
            <a:ext cx="4005209" cy="2246769"/>
          </a:xfrm>
          <a:prstGeom prst="rect">
            <a:avLst/>
          </a:prstGeom>
          <a:noFill/>
          <a:ln w="12700">
            <a:solidFill>
              <a:schemeClr val="tx1"/>
            </a:solidFill>
          </a:ln>
        </p:spPr>
        <p:txBody>
          <a:bodyPr wrap="square" rtlCol="0">
            <a:spAutoFit/>
          </a:bodyPr>
          <a:lstStyle/>
          <a:p>
            <a:r>
              <a:rPr lang="zh-TW" altLang="en-US" sz="1400" b="1" dirty="0">
                <a:latin typeface="ＭＳ Ｐゴシック" panose="020B0600070205080204" pitchFamily="50" charset="-128"/>
                <a:ea typeface="ＭＳ Ｐゴシック" panose="020B0600070205080204" pitchFamily="50" charset="-128"/>
              </a:rPr>
              <a:t>企業名：●●●●（●●市）</a:t>
            </a:r>
          </a:p>
          <a:p>
            <a:r>
              <a:rPr lang="zh-TW" altLang="en-US" sz="1400" b="1" dirty="0">
                <a:latin typeface="ＭＳ Ｐゴシック" panose="020B0600070205080204" pitchFamily="50" charset="-128"/>
                <a:ea typeface="ＭＳ Ｐゴシック" panose="020B0600070205080204" pitchFamily="50" charset="-128"/>
              </a:rPr>
              <a:t>代表者：代表取締役　□□　□□</a:t>
            </a:r>
          </a:p>
          <a:p>
            <a:r>
              <a:rPr lang="zh-TW" altLang="en-US" sz="1400" b="1" dirty="0">
                <a:latin typeface="ＭＳ Ｐゴシック" panose="020B0600070205080204" pitchFamily="50" charset="-128"/>
                <a:ea typeface="ＭＳ Ｐゴシック" panose="020B0600070205080204" pitchFamily="50" charset="-128"/>
              </a:rPr>
              <a:t>資本金：○○百万円</a:t>
            </a:r>
          </a:p>
          <a:p>
            <a:r>
              <a:rPr lang="zh-TW" altLang="en-US" sz="1400" b="1" dirty="0">
                <a:latin typeface="ＭＳ Ｐゴシック" panose="020B0600070205080204" pitchFamily="50" charset="-128"/>
                <a:ea typeface="ＭＳ Ｐゴシック" panose="020B0600070205080204" pitchFamily="50" charset="-128"/>
              </a:rPr>
              <a:t>売　上：△△百万円［直前期］</a:t>
            </a:r>
          </a:p>
          <a:p>
            <a:r>
              <a:rPr lang="zh-TW" altLang="en-US" sz="1400" b="1" dirty="0">
                <a:latin typeface="ＭＳ Ｐゴシック" panose="020B0600070205080204" pitchFamily="50" charset="-128"/>
                <a:ea typeface="ＭＳ Ｐゴシック" panose="020B0600070205080204" pitchFamily="50" charset="-128"/>
              </a:rPr>
              <a:t>従業員：★人</a:t>
            </a:r>
          </a:p>
          <a:p>
            <a:r>
              <a:rPr lang="zh-TW" altLang="en-US" sz="1400" b="1" dirty="0">
                <a:latin typeface="ＭＳ Ｐゴシック" panose="020B0600070205080204" pitchFamily="50" charset="-128"/>
                <a:ea typeface="ＭＳ Ｐゴシック" panose="020B0600070205080204" pitchFamily="50" charset="-128"/>
              </a:rPr>
              <a:t>業　種：製造業（</a:t>
            </a:r>
            <a:r>
              <a:rPr lang="ja-JP" altLang="en-US" sz="1400" b="1" dirty="0">
                <a:latin typeface="ＭＳ Ｐゴシック" panose="020B0600070205080204" pitchFamily="50" charset="-128"/>
                <a:ea typeface="ＭＳ Ｐゴシック" panose="020B0600070205080204" pitchFamily="50" charset="-128"/>
              </a:rPr>
              <a:t>金属加工</a:t>
            </a:r>
            <a:r>
              <a:rPr lang="zh-TW" altLang="en-US" sz="1400" b="1" dirty="0">
                <a:latin typeface="ＭＳ Ｐゴシック" panose="020B0600070205080204" pitchFamily="50" charset="-128"/>
                <a:ea typeface="ＭＳ Ｐゴシック" panose="020B0600070205080204" pitchFamily="50" charset="-128"/>
              </a:rPr>
              <a:t>）</a:t>
            </a:r>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en-US" altLang="zh-TW" sz="1400" b="1" dirty="0">
              <a:latin typeface="ＭＳ Ｐゴシック" panose="020B0600070205080204" pitchFamily="50" charset="-128"/>
              <a:ea typeface="ＭＳ Ｐゴシック" panose="020B0600070205080204" pitchFamily="50" charset="-128"/>
            </a:endParaRPr>
          </a:p>
          <a:p>
            <a:endParaRPr lang="zh-TW" altLang="en-US" sz="1400" b="1" dirty="0">
              <a:latin typeface="ＭＳ Ｐゴシック" panose="020B0600070205080204" pitchFamily="50" charset="-128"/>
              <a:ea typeface="ＭＳ Ｐゴシック" panose="020B0600070205080204" pitchFamily="50" charset="-128"/>
            </a:endParaRPr>
          </a:p>
          <a:p>
            <a:endParaRPr lang="zh-TW" altLang="en-US" sz="1400" b="1" dirty="0">
              <a:latin typeface="+mn-ea"/>
            </a:endParaRPr>
          </a:p>
        </p:txBody>
      </p:sp>
      <p:sp>
        <p:nvSpPr>
          <p:cNvPr id="7" name="正方形/長方形 6"/>
          <p:cNvSpPr/>
          <p:nvPr/>
        </p:nvSpPr>
        <p:spPr>
          <a:xfrm>
            <a:off x="163959" y="347923"/>
            <a:ext cx="8939329" cy="40001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r>
              <a:rPr lang="ja-JP" altLang="en-US" b="1" dirty="0">
                <a:solidFill>
                  <a:schemeClr val="tx1"/>
                </a:solidFill>
              </a:rPr>
              <a:t>事業名：ＩｏＴによる生産状況管理</a:t>
            </a:r>
            <a:endParaRPr kumimoji="1" lang="ja-JP" altLang="en-US" b="1" dirty="0">
              <a:solidFill>
                <a:schemeClr val="tx1"/>
              </a:solidFill>
            </a:endParaRPr>
          </a:p>
        </p:txBody>
      </p:sp>
      <p:sp>
        <p:nvSpPr>
          <p:cNvPr id="32" name="テキスト ボックス 31"/>
          <p:cNvSpPr txBox="1"/>
          <p:nvPr/>
        </p:nvSpPr>
        <p:spPr>
          <a:xfrm>
            <a:off x="195224" y="3265638"/>
            <a:ext cx="4005209" cy="1969770"/>
          </a:xfrm>
          <a:prstGeom prst="rect">
            <a:avLst/>
          </a:prstGeom>
          <a:noFill/>
        </p:spPr>
        <p:txBody>
          <a:bodyPr wrap="square" rtlCol="0">
            <a:spAutoFit/>
          </a:bodyPr>
          <a:lstStyle/>
          <a:p>
            <a:r>
              <a:rPr lang="ja-JP" altLang="en-US" sz="1400" b="1" dirty="0"/>
              <a:t>補助事業実施の背景および自社の現状・課題</a:t>
            </a:r>
            <a:endParaRPr lang="en-US" altLang="ja-JP" sz="1400" b="1" dirty="0"/>
          </a:p>
          <a:p>
            <a:r>
              <a:rPr kumimoji="1" lang="ja-JP" altLang="en-US" sz="1200" dirty="0">
                <a:latin typeface="ＭＳ 明朝" panose="02020609040205080304" pitchFamily="17" charset="-128"/>
                <a:ea typeface="ＭＳ 明朝" panose="02020609040205080304" pitchFamily="17" charset="-128"/>
              </a:rPr>
              <a:t>　加工管理について、現在は</a:t>
            </a:r>
            <a:r>
              <a:rPr lang="ja-JP" altLang="en-US" sz="1200" dirty="0">
                <a:latin typeface="ＭＳ 明朝" panose="02020609040205080304" pitchFamily="17" charset="-128"/>
                <a:ea typeface="ＭＳ 明朝" panose="02020609040205080304" pitchFamily="17" charset="-128"/>
              </a:rPr>
              <a:t>各工程ごとに作業時間や作業内容を手書きで記入し、一日の作業後にまとめて事務所でパソコンに入力しているため、生産状況や生産設備の稼働状況がリアルタイムで把握できていない。</a:t>
            </a:r>
            <a:endParaRPr lang="en-US" altLang="ja-JP" sz="1200" dirty="0">
              <a:latin typeface="ＭＳ 明朝" panose="02020609040205080304" pitchFamily="17" charset="-128"/>
              <a:ea typeface="ＭＳ 明朝" panose="02020609040205080304" pitchFamily="17" charset="-128"/>
            </a:endParaRPr>
          </a:p>
          <a:p>
            <a:r>
              <a:rPr lang="ja-JP" altLang="en-US" sz="1200" dirty="0">
                <a:latin typeface="ＭＳ 明朝" panose="02020609040205080304" pitchFamily="17" charset="-128"/>
                <a:ea typeface="ＭＳ 明朝" panose="02020609040205080304" pitchFamily="17" charset="-128"/>
              </a:rPr>
              <a:t>　そのため、生産状況について問い合わせがあったときは、都度工場に確認しなければならず、迅速な対応ができていない。</a:t>
            </a:r>
            <a:endParaRPr lang="en-US" altLang="ja-JP" sz="1200" dirty="0">
              <a:latin typeface="ＭＳ 明朝" panose="02020609040205080304" pitchFamily="17" charset="-128"/>
              <a:ea typeface="ＭＳ 明朝" panose="02020609040205080304" pitchFamily="17" charset="-128"/>
            </a:endParaRPr>
          </a:p>
          <a:p>
            <a:r>
              <a:rPr lang="ja-JP" altLang="en-US" sz="1200" dirty="0">
                <a:latin typeface="ＭＳ 明朝" panose="02020609040205080304" pitchFamily="17" charset="-128"/>
                <a:ea typeface="ＭＳ 明朝" panose="02020609040205080304" pitchFamily="17" charset="-128"/>
              </a:rPr>
              <a:t>　また、生産設備の稼働状況が把握できないことにより、営業活動においては機会損失が発生している。</a:t>
            </a:r>
            <a:endParaRPr lang="en-US" altLang="ja-JP" sz="1200" dirty="0">
              <a:latin typeface="ＭＳ 明朝" panose="02020609040205080304" pitchFamily="17" charset="-128"/>
              <a:ea typeface="ＭＳ 明朝" panose="02020609040205080304" pitchFamily="17" charset="-128"/>
            </a:endParaRPr>
          </a:p>
        </p:txBody>
      </p:sp>
      <p:sp>
        <p:nvSpPr>
          <p:cNvPr id="33" name="テキスト ボックス 32"/>
          <p:cNvSpPr txBox="1"/>
          <p:nvPr/>
        </p:nvSpPr>
        <p:spPr>
          <a:xfrm>
            <a:off x="157288" y="5271615"/>
            <a:ext cx="4081080" cy="1415772"/>
          </a:xfrm>
          <a:prstGeom prst="rect">
            <a:avLst/>
          </a:prstGeom>
          <a:noFill/>
        </p:spPr>
        <p:txBody>
          <a:bodyPr wrap="square" rtlCol="0">
            <a:spAutoFit/>
          </a:bodyPr>
          <a:lstStyle/>
          <a:p>
            <a:r>
              <a:rPr lang="ja-JP" altLang="en-US" sz="1400" b="1" dirty="0"/>
              <a:t>補助事業の内容</a:t>
            </a:r>
            <a:endParaRPr kumimoji="1" lang="en-US" altLang="ja-JP" sz="1400" b="1" dirty="0"/>
          </a:p>
          <a:p>
            <a:r>
              <a:rPr lang="ja-JP" altLang="en-US" sz="1200" dirty="0">
                <a:latin typeface="ＭＳ 明朝" panose="02020609040205080304" pitchFamily="17" charset="-128"/>
                <a:ea typeface="ＭＳ 明朝" panose="02020609040205080304" pitchFamily="17" charset="-128"/>
              </a:rPr>
              <a:t>　</a:t>
            </a:r>
            <a:r>
              <a:rPr lang="en-US" altLang="ja-JP" sz="1200" dirty="0">
                <a:latin typeface="ＭＳ 明朝" panose="02020609040205080304" pitchFamily="17" charset="-128"/>
                <a:ea typeface="ＭＳ 明朝" panose="02020609040205080304" pitchFamily="17" charset="-128"/>
              </a:rPr>
              <a:t>IoT</a:t>
            </a:r>
            <a:r>
              <a:rPr lang="ja-JP" altLang="en-US" sz="1200" dirty="0">
                <a:latin typeface="ＭＳ 明朝" panose="02020609040205080304" pitchFamily="17" charset="-128"/>
                <a:ea typeface="ＭＳ 明朝" panose="02020609040205080304" pitchFamily="17" charset="-128"/>
              </a:rPr>
              <a:t>技術を活用し、生産状況の「見える化」を実施する。 </a:t>
            </a:r>
            <a:r>
              <a:rPr kumimoji="1" lang="ja-JP" altLang="en-US" sz="1200" dirty="0"/>
              <a:t>　</a:t>
            </a:r>
            <a:endParaRPr kumimoji="1" lang="en-US" altLang="ja-JP" sz="1200" dirty="0"/>
          </a:p>
          <a:p>
            <a:r>
              <a:rPr lang="ja-JP" altLang="en-US" sz="1200" dirty="0">
                <a:latin typeface="ＭＳ 明朝" panose="02020609040205080304" pitchFamily="17" charset="-128"/>
                <a:ea typeface="ＭＳ 明朝" panose="02020609040205080304" pitchFamily="17" charset="-128"/>
              </a:rPr>
              <a:t>　生産設備にセンサーを設置し、稼働状況をリアルタイムでリアルタイムに収集するシステムを導入する。</a:t>
            </a:r>
            <a:endParaRPr lang="en-US" altLang="ja-JP" sz="1200" dirty="0">
              <a:latin typeface="ＭＳ 明朝" panose="02020609040205080304" pitchFamily="17" charset="-128"/>
              <a:ea typeface="ＭＳ 明朝" panose="02020609040205080304" pitchFamily="17" charset="-128"/>
            </a:endParaRPr>
          </a:p>
          <a:p>
            <a:r>
              <a:rPr lang="ja-JP" altLang="en-US" sz="1200" dirty="0">
                <a:latin typeface="ＭＳ 明朝" panose="02020609040205080304" pitchFamily="17" charset="-128"/>
                <a:ea typeface="ＭＳ 明朝" panose="02020609040205080304" pitchFamily="17" charset="-128"/>
              </a:rPr>
              <a:t>　これにより、計画に対する生産状況の進捗や、生産設備の稼働状況を事務所や営業先でリアルタイムに把握・管理することが可能となる。</a:t>
            </a:r>
            <a:endParaRPr lang="en-US" altLang="ja-JP" sz="1200" dirty="0">
              <a:latin typeface="ＭＳ 明朝" panose="02020609040205080304" pitchFamily="17" charset="-128"/>
              <a:ea typeface="ＭＳ 明朝" panose="02020609040205080304" pitchFamily="17" charset="-128"/>
            </a:endParaRPr>
          </a:p>
        </p:txBody>
      </p:sp>
      <p:sp>
        <p:nvSpPr>
          <p:cNvPr id="34" name="正方形/長方形 33"/>
          <p:cNvSpPr/>
          <p:nvPr/>
        </p:nvSpPr>
        <p:spPr>
          <a:xfrm>
            <a:off x="4427984" y="982662"/>
            <a:ext cx="4552225" cy="45345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p:cNvGrpSpPr/>
          <p:nvPr/>
        </p:nvGrpSpPr>
        <p:grpSpPr>
          <a:xfrm>
            <a:off x="4690708" y="1452647"/>
            <a:ext cx="1648639" cy="1200709"/>
            <a:chOff x="1944361" y="861804"/>
            <a:chExt cx="1700417" cy="1168175"/>
          </a:xfrm>
          <a:solidFill>
            <a:schemeClr val="bg1"/>
          </a:solidFill>
        </p:grpSpPr>
        <p:sp>
          <p:nvSpPr>
            <p:cNvPr id="49" name="角丸四角形 48"/>
            <p:cNvSpPr/>
            <p:nvPr/>
          </p:nvSpPr>
          <p:spPr>
            <a:xfrm>
              <a:off x="1944361" y="861804"/>
              <a:ext cx="1700417" cy="1168175"/>
            </a:xfrm>
            <a:prstGeom prst="roundRect">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58" name="図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7230" y="1030611"/>
              <a:ext cx="983637" cy="854359"/>
            </a:xfrm>
            <a:prstGeom prst="rect">
              <a:avLst/>
            </a:prstGeom>
            <a:grpFill/>
            <a:ln>
              <a:noFill/>
            </a:ln>
          </p:spPr>
        </p:pic>
      </p:grpSp>
      <p:cxnSp>
        <p:nvCxnSpPr>
          <p:cNvPr id="64" name="直線矢印コネクタ 63"/>
          <p:cNvCxnSpPr>
            <a:cxnSpLocks/>
          </p:cNvCxnSpPr>
          <p:nvPr/>
        </p:nvCxnSpPr>
        <p:spPr>
          <a:xfrm flipV="1">
            <a:off x="7342942" y="2433868"/>
            <a:ext cx="547978" cy="831771"/>
          </a:xfrm>
          <a:prstGeom prst="straightConnector1">
            <a:avLst/>
          </a:prstGeom>
          <a:ln w="2540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a:cxnSpLocks/>
          </p:cNvCxnSpPr>
          <p:nvPr/>
        </p:nvCxnSpPr>
        <p:spPr>
          <a:xfrm flipV="1">
            <a:off x="8366702" y="2409984"/>
            <a:ext cx="0" cy="855654"/>
          </a:xfrm>
          <a:prstGeom prst="straightConnector1">
            <a:avLst/>
          </a:prstGeom>
          <a:ln w="2540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a:cxnSpLocks/>
            <a:stCxn id="1026" idx="1"/>
          </p:cNvCxnSpPr>
          <p:nvPr/>
        </p:nvCxnSpPr>
        <p:spPr>
          <a:xfrm flipH="1">
            <a:off x="6148854" y="1969383"/>
            <a:ext cx="1291526" cy="120401"/>
          </a:xfrm>
          <a:prstGeom prst="straightConnector1">
            <a:avLst/>
          </a:prstGeom>
          <a:ln w="25400">
            <a:solidFill>
              <a:schemeClr val="bg2">
                <a:lumMod val="1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5" name="テキスト ボックス 44"/>
          <p:cNvSpPr txBox="1"/>
          <p:nvPr/>
        </p:nvSpPr>
        <p:spPr>
          <a:xfrm>
            <a:off x="6764234" y="4659167"/>
            <a:ext cx="2015272" cy="400110"/>
          </a:xfrm>
          <a:prstGeom prst="rect">
            <a:avLst/>
          </a:prstGeom>
          <a:solidFill>
            <a:schemeClr val="bg1"/>
          </a:solidFill>
          <a:ln>
            <a:noFill/>
          </a:ln>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各工程の生産設備の稼働状況を</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クラウド</a:t>
            </a:r>
            <a:r>
              <a:rPr lang="en-US" altLang="ja-JP" sz="1000" dirty="0">
                <a:latin typeface="メイリオ" panose="020B0604030504040204" pitchFamily="50" charset="-128"/>
                <a:ea typeface="メイリオ" panose="020B0604030504040204" pitchFamily="50" charset="-128"/>
              </a:rPr>
              <a:t>DB</a:t>
            </a:r>
            <a:r>
              <a:rPr lang="ja-JP" altLang="en-US" sz="1000" dirty="0">
                <a:latin typeface="メイリオ" panose="020B0604030504040204" pitchFamily="50" charset="-128"/>
                <a:ea typeface="メイリオ" panose="020B0604030504040204" pitchFamily="50" charset="-128"/>
              </a:rPr>
              <a:t>にアップロード</a:t>
            </a:r>
          </a:p>
        </p:txBody>
      </p:sp>
      <p:sp>
        <p:nvSpPr>
          <p:cNvPr id="12" name="テキスト ボックス 11"/>
          <p:cNvSpPr txBox="1"/>
          <p:nvPr/>
        </p:nvSpPr>
        <p:spPr>
          <a:xfrm>
            <a:off x="7845756" y="378603"/>
            <a:ext cx="1368152" cy="369332"/>
          </a:xfrm>
          <a:prstGeom prst="rect">
            <a:avLst/>
          </a:prstGeom>
          <a:noFill/>
        </p:spPr>
        <p:txBody>
          <a:bodyPr wrap="square" rtlCol="0">
            <a:spAutoFit/>
          </a:bodyPr>
          <a:lstStyle/>
          <a:p>
            <a:r>
              <a:rPr kumimoji="1" lang="en-US" altLang="ja-JP" dirty="0"/>
              <a:t>【</a:t>
            </a:r>
            <a:r>
              <a:rPr kumimoji="1" lang="ja-JP" altLang="en-US" dirty="0"/>
              <a:t>記載例</a:t>
            </a:r>
            <a:r>
              <a:rPr kumimoji="1" lang="en-US" altLang="ja-JP" dirty="0"/>
              <a:t>】</a:t>
            </a:r>
            <a:endParaRPr kumimoji="1" lang="ja-JP" altLang="en-US" dirty="0"/>
          </a:p>
        </p:txBody>
      </p:sp>
      <p:sp>
        <p:nvSpPr>
          <p:cNvPr id="48" name="正方形/長方形 47"/>
          <p:cNvSpPr/>
          <p:nvPr/>
        </p:nvSpPr>
        <p:spPr>
          <a:xfrm>
            <a:off x="1032597" y="2412844"/>
            <a:ext cx="1046891" cy="692445"/>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製品の写真</a:t>
            </a:r>
          </a:p>
        </p:txBody>
      </p:sp>
      <p:sp>
        <p:nvSpPr>
          <p:cNvPr id="67" name="正方形/長方形 66"/>
          <p:cNvSpPr/>
          <p:nvPr/>
        </p:nvSpPr>
        <p:spPr>
          <a:xfrm>
            <a:off x="4427984" y="5630956"/>
            <a:ext cx="4552224" cy="108222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r>
              <a:rPr kumimoji="1" lang="en-US" altLang="ja-JP" sz="1200" b="1" dirty="0">
                <a:solidFill>
                  <a:schemeClr val="tx1"/>
                </a:solidFill>
              </a:rPr>
              <a:t>【</a:t>
            </a:r>
            <a:r>
              <a:rPr lang="ja-JP" altLang="en-US" sz="1200" b="1" dirty="0">
                <a:solidFill>
                  <a:schemeClr val="tx1"/>
                </a:solidFill>
              </a:rPr>
              <a:t>補助事業により得られる成果</a:t>
            </a:r>
            <a:r>
              <a:rPr lang="en-US" altLang="ja-JP" sz="1200" b="1" dirty="0">
                <a:solidFill>
                  <a:schemeClr val="tx1"/>
                </a:solidFill>
              </a:rPr>
              <a:t>】</a:t>
            </a:r>
            <a:endParaRPr kumimoji="1" lang="en-US" altLang="ja-JP" sz="1200" b="1" dirty="0">
              <a:solidFill>
                <a:schemeClr val="tx1"/>
              </a:solidFill>
            </a:endParaRPr>
          </a:p>
          <a:p>
            <a:r>
              <a:rPr lang="ja-JP" altLang="en-US" sz="1200" b="1" dirty="0">
                <a:solidFill>
                  <a:schemeClr val="tx1"/>
                </a:solidFill>
              </a:rPr>
              <a:t>・進捗状況の確認にかかっていた時間○○分削減</a:t>
            </a:r>
            <a:endParaRPr lang="en-US" altLang="ja-JP" sz="1200" b="1" dirty="0">
              <a:solidFill>
                <a:schemeClr val="tx1"/>
              </a:solidFill>
            </a:endParaRPr>
          </a:p>
          <a:p>
            <a:r>
              <a:rPr lang="ja-JP" altLang="en-US" sz="1200" b="1" dirty="0">
                <a:solidFill>
                  <a:schemeClr val="tx1"/>
                </a:solidFill>
              </a:rPr>
              <a:t>・機会損失を防ぎ、売上を年間●●円増加</a:t>
            </a:r>
            <a:endParaRPr lang="en-US" altLang="ja-JP" sz="1200" b="1" dirty="0">
              <a:solidFill>
                <a:schemeClr val="tx1"/>
              </a:solidFill>
            </a:endParaRPr>
          </a:p>
          <a:p>
            <a:r>
              <a:rPr lang="ja-JP" altLang="en-US" sz="1200" b="1" dirty="0">
                <a:solidFill>
                  <a:schemeClr val="tx1"/>
                </a:solidFill>
              </a:rPr>
              <a:t>・生産設備ごとの生産量・稼働状況のデータを収集・分析し、効率的</a:t>
            </a:r>
            <a:endParaRPr lang="en-US" altLang="ja-JP" sz="1200" b="1" dirty="0">
              <a:solidFill>
                <a:schemeClr val="tx1"/>
              </a:solidFill>
            </a:endParaRPr>
          </a:p>
          <a:p>
            <a:r>
              <a:rPr lang="ja-JP" altLang="en-US" sz="1200" b="1" dirty="0">
                <a:solidFill>
                  <a:schemeClr val="tx1"/>
                </a:solidFill>
              </a:rPr>
              <a:t>　な生産計画を策定</a:t>
            </a:r>
            <a:endParaRPr lang="en-US" altLang="ja-JP" sz="1200" b="1" dirty="0">
              <a:solidFill>
                <a:schemeClr val="tx1"/>
              </a:solidFill>
            </a:endParaRPr>
          </a:p>
        </p:txBody>
      </p:sp>
      <p:sp>
        <p:nvSpPr>
          <p:cNvPr id="70" name="テキスト ボックス 69"/>
          <p:cNvSpPr txBox="1"/>
          <p:nvPr/>
        </p:nvSpPr>
        <p:spPr>
          <a:xfrm>
            <a:off x="100405" y="61320"/>
            <a:ext cx="912053" cy="276999"/>
          </a:xfrm>
          <a:prstGeom prst="rect">
            <a:avLst/>
          </a:prstGeom>
          <a:noFill/>
        </p:spPr>
        <p:txBody>
          <a:bodyPr wrap="square" rtlCol="0">
            <a:spAutoFit/>
          </a:bodyPr>
          <a:lstStyle/>
          <a:p>
            <a:r>
              <a:rPr kumimoji="1" lang="ja-JP" altLang="en-US" sz="1200">
                <a:latin typeface="ＭＳ 明朝" panose="02020609040205080304" pitchFamily="17" charset="-128"/>
                <a:ea typeface="ＭＳ 明朝" panose="02020609040205080304" pitchFamily="17" charset="-128"/>
              </a:rPr>
              <a:t>別紙３　</a:t>
            </a:r>
            <a:endParaRPr lang="en-US" altLang="ja-JP" sz="1200" dirty="0">
              <a:latin typeface="ＭＳ 明朝" panose="02020609040205080304" pitchFamily="17" charset="-128"/>
              <a:ea typeface="ＭＳ 明朝" panose="02020609040205080304" pitchFamily="17" charset="-128"/>
            </a:endParaRPr>
          </a:p>
        </p:txBody>
      </p:sp>
      <p:sp>
        <p:nvSpPr>
          <p:cNvPr id="71" name="正方形/長方形 70"/>
          <p:cNvSpPr/>
          <p:nvPr/>
        </p:nvSpPr>
        <p:spPr>
          <a:xfrm>
            <a:off x="2472429" y="2412844"/>
            <a:ext cx="1046891" cy="692445"/>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製品の写真</a:t>
            </a:r>
          </a:p>
        </p:txBody>
      </p:sp>
      <p:sp>
        <p:nvSpPr>
          <p:cNvPr id="72" name="テキスト ボックス 71"/>
          <p:cNvSpPr txBox="1"/>
          <p:nvPr/>
        </p:nvSpPr>
        <p:spPr>
          <a:xfrm>
            <a:off x="7679304" y="1898198"/>
            <a:ext cx="917288" cy="246221"/>
          </a:xfrm>
          <a:prstGeom prst="rect">
            <a:avLst/>
          </a:prstGeom>
          <a:noFill/>
          <a:ln>
            <a:noFill/>
          </a:ln>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クラウド</a:t>
            </a:r>
            <a:r>
              <a:rPr kumimoji="1" lang="en-US" altLang="ja-JP" sz="1000" dirty="0">
                <a:latin typeface="メイリオ" panose="020B0604030504040204" pitchFamily="50" charset="-128"/>
                <a:ea typeface="メイリオ" panose="020B0604030504040204" pitchFamily="50" charset="-128"/>
              </a:rPr>
              <a:t>DB</a:t>
            </a:r>
            <a:endParaRPr kumimoji="1" lang="ja-JP" altLang="en-US" sz="1000" dirty="0">
              <a:latin typeface="メイリオ" panose="020B0604030504040204" pitchFamily="50" charset="-128"/>
              <a:ea typeface="メイリオ" panose="020B0604030504040204" pitchFamily="50" charset="-128"/>
            </a:endParaRPr>
          </a:p>
        </p:txBody>
      </p:sp>
      <p:grpSp>
        <p:nvGrpSpPr>
          <p:cNvPr id="19" name="グループ化 18"/>
          <p:cNvGrpSpPr/>
          <p:nvPr/>
        </p:nvGrpSpPr>
        <p:grpSpPr>
          <a:xfrm>
            <a:off x="4877262" y="1799116"/>
            <a:ext cx="303709" cy="526439"/>
            <a:chOff x="4821826" y="1820250"/>
            <a:chExt cx="303709" cy="526439"/>
          </a:xfrm>
        </p:grpSpPr>
        <p:sp>
          <p:nvSpPr>
            <p:cNvPr id="5" name="台形 4"/>
            <p:cNvSpPr/>
            <p:nvPr/>
          </p:nvSpPr>
          <p:spPr>
            <a:xfrm>
              <a:off x="4856671" y="2023866"/>
              <a:ext cx="227565" cy="322823"/>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楕円 3"/>
            <p:cNvSpPr/>
            <p:nvPr/>
          </p:nvSpPr>
          <p:spPr>
            <a:xfrm>
              <a:off x="4821826" y="1820250"/>
              <a:ext cx="303709" cy="2906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3" name="テキスト ボックス 72"/>
          <p:cNvSpPr txBox="1"/>
          <p:nvPr/>
        </p:nvSpPr>
        <p:spPr>
          <a:xfrm>
            <a:off x="4734535" y="1502771"/>
            <a:ext cx="717514" cy="246221"/>
          </a:xfrm>
          <a:prstGeom prst="rect">
            <a:avLst/>
          </a:prstGeom>
          <a:noFill/>
          <a:ln>
            <a:noFill/>
          </a:ln>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事務所</a:t>
            </a:r>
            <a:endParaRPr kumimoji="1" lang="en-US" altLang="ja-JP" sz="1000" dirty="0">
              <a:latin typeface="メイリオ" panose="020B0604030504040204" pitchFamily="50" charset="-128"/>
              <a:ea typeface="メイリオ" panose="020B0604030504040204" pitchFamily="50" charset="-128"/>
            </a:endParaRPr>
          </a:p>
        </p:txBody>
      </p:sp>
      <p:sp>
        <p:nvSpPr>
          <p:cNvPr id="75" name="テキスト ボックス 74"/>
          <p:cNvSpPr txBox="1"/>
          <p:nvPr/>
        </p:nvSpPr>
        <p:spPr>
          <a:xfrm>
            <a:off x="4442790" y="982661"/>
            <a:ext cx="3873625" cy="307777"/>
          </a:xfrm>
          <a:prstGeom prst="rect">
            <a:avLst/>
          </a:prstGeom>
          <a:noFill/>
        </p:spPr>
        <p:txBody>
          <a:bodyPr wrap="square" rtlCol="0">
            <a:spAutoFit/>
          </a:bodyPr>
          <a:lstStyle/>
          <a:p>
            <a:r>
              <a:rPr lang="ja-JP" altLang="en-US" sz="1400" b="1" dirty="0"/>
              <a:t>導入するデジタルツール・システム等の概要</a:t>
            </a:r>
            <a:endParaRPr lang="en-US" altLang="ja-JP" sz="1400" dirty="0">
              <a:latin typeface="ＭＳ 明朝" panose="02020609040205080304" pitchFamily="17" charset="-128"/>
              <a:ea typeface="ＭＳ 明朝" panose="02020609040205080304" pitchFamily="17" charset="-128"/>
            </a:endParaRPr>
          </a:p>
        </p:txBody>
      </p:sp>
      <p:sp>
        <p:nvSpPr>
          <p:cNvPr id="46" name="テキスト ボックス 45"/>
          <p:cNvSpPr txBox="1"/>
          <p:nvPr/>
        </p:nvSpPr>
        <p:spPr>
          <a:xfrm>
            <a:off x="4621208" y="2757707"/>
            <a:ext cx="1859622" cy="400110"/>
          </a:xfrm>
          <a:prstGeom prst="rect">
            <a:avLst/>
          </a:prstGeom>
          <a:solidFill>
            <a:schemeClr val="bg1"/>
          </a:solidFill>
          <a:ln>
            <a:noFill/>
          </a:ln>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管理画面で稼働・進捗状況を</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リアルタイムに確認</a:t>
            </a:r>
          </a:p>
        </p:txBody>
      </p:sp>
      <p:sp>
        <p:nvSpPr>
          <p:cNvPr id="77" name="角丸四角形 48">
            <a:extLst>
              <a:ext uri="{FF2B5EF4-FFF2-40B4-BE49-F238E27FC236}">
                <a16:creationId xmlns:a16="http://schemas.microsoft.com/office/drawing/2014/main" id="{BCF5A519-E710-49DA-A3B9-108EB81BC20E}"/>
              </a:ext>
            </a:extLst>
          </p:cNvPr>
          <p:cNvSpPr/>
          <p:nvPr/>
        </p:nvSpPr>
        <p:spPr>
          <a:xfrm>
            <a:off x="4690708" y="3330549"/>
            <a:ext cx="1710976" cy="1201481"/>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9" name="図 28">
            <a:extLst>
              <a:ext uri="{FF2B5EF4-FFF2-40B4-BE49-F238E27FC236}">
                <a16:creationId xmlns:a16="http://schemas.microsoft.com/office/drawing/2014/main" id="{D11EACAE-4C30-4C35-9B1E-4A4E47213F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5955" y="3689255"/>
            <a:ext cx="628865" cy="721680"/>
          </a:xfrm>
          <a:prstGeom prst="rect">
            <a:avLst/>
          </a:prstGeom>
        </p:spPr>
      </p:pic>
      <p:sp>
        <p:nvSpPr>
          <p:cNvPr id="82" name="テキスト ボックス 81">
            <a:extLst>
              <a:ext uri="{FF2B5EF4-FFF2-40B4-BE49-F238E27FC236}">
                <a16:creationId xmlns:a16="http://schemas.microsoft.com/office/drawing/2014/main" id="{A5B7B9E0-FA68-4D77-8091-CEE9002276BD}"/>
              </a:ext>
            </a:extLst>
          </p:cNvPr>
          <p:cNvSpPr txBox="1"/>
          <p:nvPr/>
        </p:nvSpPr>
        <p:spPr>
          <a:xfrm>
            <a:off x="4744058" y="3415710"/>
            <a:ext cx="717514" cy="246221"/>
          </a:xfrm>
          <a:prstGeom prst="rect">
            <a:avLst/>
          </a:prstGeom>
          <a:noFill/>
          <a:ln>
            <a:noFill/>
          </a:ln>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営業先</a:t>
            </a:r>
            <a:endParaRPr kumimoji="1" lang="en-US" altLang="ja-JP" sz="1000" dirty="0">
              <a:latin typeface="メイリオ" panose="020B0604030504040204" pitchFamily="50" charset="-128"/>
              <a:ea typeface="メイリオ" panose="020B0604030504040204" pitchFamily="50" charset="-128"/>
            </a:endParaRPr>
          </a:p>
        </p:txBody>
      </p:sp>
      <p:cxnSp>
        <p:nvCxnSpPr>
          <p:cNvPr id="68" name="直線矢印コネクタ 67">
            <a:extLst>
              <a:ext uri="{FF2B5EF4-FFF2-40B4-BE49-F238E27FC236}">
                <a16:creationId xmlns:a16="http://schemas.microsoft.com/office/drawing/2014/main" id="{7B34B14E-A061-46A4-B481-B564309AEBA2}"/>
              </a:ext>
            </a:extLst>
          </p:cNvPr>
          <p:cNvCxnSpPr>
            <a:cxnSpLocks/>
          </p:cNvCxnSpPr>
          <p:nvPr/>
        </p:nvCxnSpPr>
        <p:spPr>
          <a:xfrm flipH="1">
            <a:off x="6004919" y="2153821"/>
            <a:ext cx="1448723" cy="1479556"/>
          </a:xfrm>
          <a:prstGeom prst="straightConnector1">
            <a:avLst/>
          </a:prstGeom>
          <a:ln w="25400">
            <a:solidFill>
              <a:schemeClr val="bg2">
                <a:lumMod val="1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83" name="グループ化 82">
            <a:extLst>
              <a:ext uri="{FF2B5EF4-FFF2-40B4-BE49-F238E27FC236}">
                <a16:creationId xmlns:a16="http://schemas.microsoft.com/office/drawing/2014/main" id="{F9EACD60-4BEF-45B2-94E9-7B89A9765EC3}"/>
              </a:ext>
            </a:extLst>
          </p:cNvPr>
          <p:cNvGrpSpPr/>
          <p:nvPr/>
        </p:nvGrpSpPr>
        <p:grpSpPr>
          <a:xfrm>
            <a:off x="4951943" y="3692815"/>
            <a:ext cx="296514" cy="561411"/>
            <a:chOff x="4821826" y="1820250"/>
            <a:chExt cx="303709" cy="526439"/>
          </a:xfrm>
        </p:grpSpPr>
        <p:sp>
          <p:nvSpPr>
            <p:cNvPr id="84" name="台形 83">
              <a:extLst>
                <a:ext uri="{FF2B5EF4-FFF2-40B4-BE49-F238E27FC236}">
                  <a16:creationId xmlns:a16="http://schemas.microsoft.com/office/drawing/2014/main" id="{FA9B83F8-0967-4593-AC72-69E482428B37}"/>
                </a:ext>
              </a:extLst>
            </p:cNvPr>
            <p:cNvSpPr/>
            <p:nvPr/>
          </p:nvSpPr>
          <p:spPr>
            <a:xfrm>
              <a:off x="4856671" y="2023866"/>
              <a:ext cx="227565" cy="322823"/>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楕円 84">
              <a:extLst>
                <a:ext uri="{FF2B5EF4-FFF2-40B4-BE49-F238E27FC236}">
                  <a16:creationId xmlns:a16="http://schemas.microsoft.com/office/drawing/2014/main" id="{4278D47B-4211-4A1D-AFB6-5CDCBA495398}"/>
                </a:ext>
              </a:extLst>
            </p:cNvPr>
            <p:cNvSpPr/>
            <p:nvPr/>
          </p:nvSpPr>
          <p:spPr>
            <a:xfrm>
              <a:off x="4821826" y="1820250"/>
              <a:ext cx="303709" cy="2906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91" name="図 90">
            <a:extLst>
              <a:ext uri="{FF2B5EF4-FFF2-40B4-BE49-F238E27FC236}">
                <a16:creationId xmlns:a16="http://schemas.microsoft.com/office/drawing/2014/main" id="{DCB81B35-9EC9-4E6D-BE3B-7F73F5ECB2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58533" y="3429000"/>
            <a:ext cx="816339" cy="816339"/>
          </a:xfrm>
          <a:prstGeom prst="rect">
            <a:avLst/>
          </a:prstGeom>
        </p:spPr>
      </p:pic>
      <p:pic>
        <p:nvPicPr>
          <p:cNvPr id="93" name="図 92">
            <a:extLst>
              <a:ext uri="{FF2B5EF4-FFF2-40B4-BE49-F238E27FC236}">
                <a16:creationId xmlns:a16="http://schemas.microsoft.com/office/drawing/2014/main" id="{626A71C5-D0ED-4E39-95F9-199CE6AE49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4964" y="3347865"/>
            <a:ext cx="895306" cy="895306"/>
          </a:xfrm>
          <a:prstGeom prst="rect">
            <a:avLst/>
          </a:prstGeom>
        </p:spPr>
      </p:pic>
      <p:sp>
        <p:nvSpPr>
          <p:cNvPr id="1029" name="四角形: 角を丸くする 1028">
            <a:extLst>
              <a:ext uri="{FF2B5EF4-FFF2-40B4-BE49-F238E27FC236}">
                <a16:creationId xmlns:a16="http://schemas.microsoft.com/office/drawing/2014/main" id="{67CDB150-9339-46AE-BD56-3BF5EB2EB81B}"/>
              </a:ext>
            </a:extLst>
          </p:cNvPr>
          <p:cNvSpPr/>
          <p:nvPr/>
        </p:nvSpPr>
        <p:spPr>
          <a:xfrm>
            <a:off x="6727180" y="4250523"/>
            <a:ext cx="889751" cy="302155"/>
          </a:xfrm>
          <a:prstGeom prst="roundRect">
            <a:avLst/>
          </a:prstGeom>
          <a:solidFill>
            <a:schemeClr val="accent1">
              <a:lumMod val="20000"/>
              <a:lumOff val="80000"/>
            </a:schemeClr>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ln w="0"/>
                <a:solidFill>
                  <a:schemeClr val="tx1"/>
                </a:solidFill>
                <a:effectLst>
                  <a:outerShdw blurRad="38100" dist="19050" dir="2700000" algn="tl" rotWithShape="0">
                    <a:schemeClr val="dk1">
                      <a:alpha val="40000"/>
                    </a:schemeClr>
                  </a:outerShdw>
                </a:effectLst>
              </a:rPr>
              <a:t>一次加工</a:t>
            </a:r>
          </a:p>
        </p:txBody>
      </p:sp>
      <p:sp>
        <p:nvSpPr>
          <p:cNvPr id="102" name="四角形: 角を丸くする 101">
            <a:extLst>
              <a:ext uri="{FF2B5EF4-FFF2-40B4-BE49-F238E27FC236}">
                <a16:creationId xmlns:a16="http://schemas.microsoft.com/office/drawing/2014/main" id="{377E6F30-D87B-423B-9F7D-58D2131E09CB}"/>
              </a:ext>
            </a:extLst>
          </p:cNvPr>
          <p:cNvSpPr/>
          <p:nvPr/>
        </p:nvSpPr>
        <p:spPr>
          <a:xfrm>
            <a:off x="7924429" y="4250523"/>
            <a:ext cx="889751" cy="302155"/>
          </a:xfrm>
          <a:prstGeom prst="roundRect">
            <a:avLst/>
          </a:prstGeom>
          <a:solidFill>
            <a:schemeClr val="accent1">
              <a:lumMod val="20000"/>
              <a:lumOff val="80000"/>
            </a:schemeClr>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a:ln w="0"/>
                <a:solidFill>
                  <a:schemeClr val="tx1"/>
                </a:solidFill>
                <a:effectLst>
                  <a:outerShdw blurRad="38100" dist="19050" dir="2700000" algn="tl" rotWithShape="0">
                    <a:schemeClr val="dk1">
                      <a:alpha val="40000"/>
                    </a:schemeClr>
                  </a:outerShdw>
                </a:effectLst>
              </a:rPr>
              <a:t>二</a:t>
            </a:r>
            <a:r>
              <a:rPr kumimoji="1" lang="ja-JP" altLang="en-US" sz="1100" dirty="0">
                <a:ln w="0"/>
                <a:solidFill>
                  <a:schemeClr val="tx1"/>
                </a:solidFill>
                <a:effectLst>
                  <a:outerShdw blurRad="38100" dist="19050" dir="2700000" algn="tl" rotWithShape="0">
                    <a:schemeClr val="dk1">
                      <a:alpha val="40000"/>
                    </a:schemeClr>
                  </a:outerShdw>
                </a:effectLst>
              </a:rPr>
              <a:t>次加工</a:t>
            </a:r>
          </a:p>
        </p:txBody>
      </p:sp>
      <p:sp>
        <p:nvSpPr>
          <p:cNvPr id="1030" name="矢印: 右 1029">
            <a:extLst>
              <a:ext uri="{FF2B5EF4-FFF2-40B4-BE49-F238E27FC236}">
                <a16:creationId xmlns:a16="http://schemas.microsoft.com/office/drawing/2014/main" id="{D0ABA371-C5CD-4768-8135-505C106D0542}"/>
              </a:ext>
            </a:extLst>
          </p:cNvPr>
          <p:cNvSpPr/>
          <p:nvPr/>
        </p:nvSpPr>
        <p:spPr>
          <a:xfrm>
            <a:off x="7708469" y="4271170"/>
            <a:ext cx="165178" cy="2608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テキスト ボックス 104">
            <a:extLst>
              <a:ext uri="{FF2B5EF4-FFF2-40B4-BE49-F238E27FC236}">
                <a16:creationId xmlns:a16="http://schemas.microsoft.com/office/drawing/2014/main" id="{F73E6F37-0F41-45A5-88E7-04B0888E9CE2}"/>
              </a:ext>
            </a:extLst>
          </p:cNvPr>
          <p:cNvSpPr txBox="1"/>
          <p:nvPr/>
        </p:nvSpPr>
        <p:spPr>
          <a:xfrm>
            <a:off x="6662974" y="3154341"/>
            <a:ext cx="717514" cy="246221"/>
          </a:xfrm>
          <a:prstGeom prst="rect">
            <a:avLst/>
          </a:prstGeom>
          <a:noFill/>
          <a:ln>
            <a:noFill/>
          </a:ln>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工場</a:t>
            </a:r>
            <a:endParaRPr kumimoji="1" lang="en-US" altLang="ja-JP" sz="1000" dirty="0">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884DC265-2F62-43B0-B80F-6E6B405E78F4}"/>
              </a:ext>
            </a:extLst>
          </p:cNvPr>
          <p:cNvSpPr txBox="1"/>
          <p:nvPr/>
        </p:nvSpPr>
        <p:spPr>
          <a:xfrm>
            <a:off x="4611386" y="4624521"/>
            <a:ext cx="1859622" cy="400110"/>
          </a:xfrm>
          <a:prstGeom prst="rect">
            <a:avLst/>
          </a:prstGeom>
          <a:solidFill>
            <a:schemeClr val="bg1"/>
          </a:solidFill>
          <a:ln>
            <a:noFill/>
          </a:ln>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営業先で稼働・進捗状況を</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リアルタイムに確認</a:t>
            </a:r>
          </a:p>
        </p:txBody>
      </p:sp>
    </p:spTree>
    <p:extLst>
      <p:ext uri="{BB962C8B-B14F-4D97-AF65-F5344CB8AC3E}">
        <p14:creationId xmlns:p14="http://schemas.microsoft.com/office/powerpoint/2010/main" val="17296910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1297</TotalTime>
  <Words>418</Words>
  <Application>Microsoft Office PowerPoint</Application>
  <PresentationFormat>画面に合わせる (4:3)</PresentationFormat>
  <Paragraphs>55</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ＭＳ Ｐゴシック</vt:lpstr>
      <vt:lpstr>ＭＳ 明朝</vt:lpstr>
      <vt:lpstr>新細明體</vt:lpstr>
      <vt:lpstr>メイリオ</vt:lpstr>
      <vt:lpstr>Arial</vt:lpstr>
      <vt:lpstr>Calibri</vt:lpstr>
      <vt:lpstr>Office ​​テーマ</vt:lpstr>
      <vt:lpstr>PowerPoint プレゼンテーション</vt:lpstr>
      <vt:lpstr>PowerPoint プレゼンテーション</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860662</dc:creator>
  <cp:lastModifiedBy>須谷 元</cp:lastModifiedBy>
  <cp:revision>96</cp:revision>
  <cp:lastPrinted>2021-04-02T01:38:57Z</cp:lastPrinted>
  <dcterms:created xsi:type="dcterms:W3CDTF">2017-11-14T07:05:41Z</dcterms:created>
  <dcterms:modified xsi:type="dcterms:W3CDTF">2022-03-10T02:46:11Z</dcterms:modified>
</cp:coreProperties>
</file>