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1" r:id="rId1"/>
  </p:sldMasterIdLst>
  <p:notesMasterIdLst>
    <p:notesMasterId r:id="rId16"/>
  </p:notesMasterIdLst>
  <p:handoutMasterIdLst>
    <p:handoutMasterId r:id="rId17"/>
  </p:handoutMasterIdLst>
  <p:sldIdLst>
    <p:sldId id="699" r:id="rId2"/>
    <p:sldId id="700" r:id="rId3"/>
    <p:sldId id="686" r:id="rId4"/>
    <p:sldId id="694" r:id="rId5"/>
    <p:sldId id="691" r:id="rId6"/>
    <p:sldId id="695" r:id="rId7"/>
    <p:sldId id="705" r:id="rId8"/>
    <p:sldId id="688" r:id="rId9"/>
    <p:sldId id="692" r:id="rId10"/>
    <p:sldId id="693" r:id="rId11"/>
    <p:sldId id="687" r:id="rId12"/>
    <p:sldId id="698" r:id="rId13"/>
    <p:sldId id="696" r:id="rId14"/>
    <p:sldId id="690" r:id="rId15"/>
  </p:sldIdLst>
  <p:sldSz cx="9906000" cy="6858000" type="A4"/>
  <p:notesSz cx="6807200" cy="9939338"/>
  <p:custDataLst>
    <p:tags r:id="rId18"/>
  </p:custDataLst>
  <p:defaultTextStyle>
    <a:defPPr>
      <a:defRPr lang="ja-JP"/>
    </a:defPPr>
    <a:lvl1pPr algn="l" rtl="0" eaLnBrk="0" fontAlgn="base" hangingPunct="0">
      <a:spcBef>
        <a:spcPct val="0"/>
      </a:spcBef>
      <a:spcAft>
        <a:spcPct val="0"/>
      </a:spcAft>
      <a:defRPr kumimoji="1" kern="1200">
        <a:solidFill>
          <a:schemeClr val="tx1"/>
        </a:solidFill>
        <a:latin typeface="Meiryo UI" panose="020B0604030504040204" pitchFamily="50" charset="-128"/>
        <a:ea typeface="Meiryo UI" panose="020B0604030504040204" pitchFamily="50" charset="-128"/>
        <a:cs typeface="+mn-cs"/>
      </a:defRPr>
    </a:lvl1pPr>
    <a:lvl2pPr marL="457200" algn="l" rtl="0" eaLnBrk="0" fontAlgn="base" hangingPunct="0">
      <a:spcBef>
        <a:spcPct val="0"/>
      </a:spcBef>
      <a:spcAft>
        <a:spcPct val="0"/>
      </a:spcAft>
      <a:defRPr kumimoji="1" kern="1200">
        <a:solidFill>
          <a:schemeClr val="tx1"/>
        </a:solidFill>
        <a:latin typeface="Meiryo UI" panose="020B0604030504040204" pitchFamily="50" charset="-128"/>
        <a:ea typeface="Meiryo UI" panose="020B0604030504040204" pitchFamily="50" charset="-128"/>
        <a:cs typeface="+mn-cs"/>
      </a:defRPr>
    </a:lvl2pPr>
    <a:lvl3pPr marL="914400" algn="l" rtl="0" eaLnBrk="0" fontAlgn="base" hangingPunct="0">
      <a:spcBef>
        <a:spcPct val="0"/>
      </a:spcBef>
      <a:spcAft>
        <a:spcPct val="0"/>
      </a:spcAft>
      <a:defRPr kumimoji="1" kern="1200">
        <a:solidFill>
          <a:schemeClr val="tx1"/>
        </a:solidFill>
        <a:latin typeface="Meiryo UI" panose="020B0604030504040204" pitchFamily="50" charset="-128"/>
        <a:ea typeface="Meiryo UI" panose="020B0604030504040204" pitchFamily="50" charset="-128"/>
        <a:cs typeface="+mn-cs"/>
      </a:defRPr>
    </a:lvl3pPr>
    <a:lvl4pPr marL="1371600" algn="l" rtl="0" eaLnBrk="0" fontAlgn="base" hangingPunct="0">
      <a:spcBef>
        <a:spcPct val="0"/>
      </a:spcBef>
      <a:spcAft>
        <a:spcPct val="0"/>
      </a:spcAft>
      <a:defRPr kumimoji="1" kern="1200">
        <a:solidFill>
          <a:schemeClr val="tx1"/>
        </a:solidFill>
        <a:latin typeface="Meiryo UI" panose="020B0604030504040204" pitchFamily="50" charset="-128"/>
        <a:ea typeface="Meiryo UI" panose="020B0604030504040204" pitchFamily="50" charset="-128"/>
        <a:cs typeface="+mn-cs"/>
      </a:defRPr>
    </a:lvl4pPr>
    <a:lvl5pPr marL="1828800" algn="l" rtl="0" eaLnBrk="0" fontAlgn="base" hangingPunct="0">
      <a:spcBef>
        <a:spcPct val="0"/>
      </a:spcBef>
      <a:spcAft>
        <a:spcPct val="0"/>
      </a:spcAft>
      <a:defRPr kumimoji="1" kern="1200">
        <a:solidFill>
          <a:schemeClr val="tx1"/>
        </a:solidFill>
        <a:latin typeface="Meiryo UI" panose="020B0604030504040204" pitchFamily="50" charset="-128"/>
        <a:ea typeface="Meiryo UI" panose="020B0604030504040204" pitchFamily="50" charset="-128"/>
        <a:cs typeface="+mn-cs"/>
      </a:defRPr>
    </a:lvl5pPr>
    <a:lvl6pPr marL="2286000" algn="l" defTabSz="914400" rtl="0" eaLnBrk="1" latinLnBrk="0" hangingPunct="1">
      <a:defRPr kumimoji="1" kern="1200">
        <a:solidFill>
          <a:schemeClr val="tx1"/>
        </a:solidFill>
        <a:latin typeface="Meiryo UI" panose="020B0604030504040204" pitchFamily="50" charset="-128"/>
        <a:ea typeface="Meiryo UI" panose="020B0604030504040204" pitchFamily="50" charset="-128"/>
        <a:cs typeface="+mn-cs"/>
      </a:defRPr>
    </a:lvl6pPr>
    <a:lvl7pPr marL="2743200" algn="l" defTabSz="914400" rtl="0" eaLnBrk="1" latinLnBrk="0" hangingPunct="1">
      <a:defRPr kumimoji="1" kern="1200">
        <a:solidFill>
          <a:schemeClr val="tx1"/>
        </a:solidFill>
        <a:latin typeface="Meiryo UI" panose="020B0604030504040204" pitchFamily="50" charset="-128"/>
        <a:ea typeface="Meiryo UI" panose="020B0604030504040204" pitchFamily="50" charset="-128"/>
        <a:cs typeface="+mn-cs"/>
      </a:defRPr>
    </a:lvl7pPr>
    <a:lvl8pPr marL="3200400" algn="l" defTabSz="914400" rtl="0" eaLnBrk="1" latinLnBrk="0" hangingPunct="1">
      <a:defRPr kumimoji="1" kern="1200">
        <a:solidFill>
          <a:schemeClr val="tx1"/>
        </a:solidFill>
        <a:latin typeface="Meiryo UI" panose="020B0604030504040204" pitchFamily="50" charset="-128"/>
        <a:ea typeface="Meiryo UI" panose="020B0604030504040204" pitchFamily="50" charset="-128"/>
        <a:cs typeface="+mn-cs"/>
      </a:defRPr>
    </a:lvl8pPr>
    <a:lvl9pPr marL="3657600" algn="l" defTabSz="914400" rtl="0" eaLnBrk="1" latinLnBrk="0" hangingPunct="1">
      <a:defRPr kumimoji="1" kern="1200">
        <a:solidFill>
          <a:schemeClr val="tx1"/>
        </a:solidFill>
        <a:latin typeface="Meiryo UI" panose="020B0604030504040204" pitchFamily="50" charset="-128"/>
        <a:ea typeface="Meiryo UI" panose="020B0604030504040204" pitchFamily="50" charset="-128"/>
        <a:cs typeface="+mn-cs"/>
      </a:defRPr>
    </a:lvl9pPr>
  </p:defaultTextStyle>
  <p:extLst>
    <p:ext uri="{EFAFB233-063F-42B5-8137-9DF3F51BA10A}">
      <p15:sldGuideLst xmlns:p15="http://schemas.microsoft.com/office/powerpoint/2012/main">
        <p15:guide id="1" orient="horz" pos="119" userDrawn="1">
          <p15:clr>
            <a:srgbClr val="A4A3A4"/>
          </p15:clr>
        </p15:guide>
        <p15:guide id="2" pos="6068" userDrawn="1">
          <p15:clr>
            <a:srgbClr val="A4A3A4"/>
          </p15:clr>
        </p15:guide>
        <p15:guide id="3" pos="172" userDrawn="1">
          <p15:clr>
            <a:srgbClr val="A4A3A4"/>
          </p15:clr>
        </p15:guide>
        <p15:guide id="4" orient="horz" pos="4065" userDrawn="1">
          <p15:clr>
            <a:srgbClr val="A4A3A4"/>
          </p15:clr>
        </p15:guide>
      </p15:sldGuideLst>
    </p:ext>
    <p:ext uri="{2D200454-40CA-4A62-9FC3-DE9A4176ACB9}">
      <p15:notesGuideLst xmlns:p15="http://schemas.microsoft.com/office/powerpoint/2012/main">
        <p15:guide id="1" orient="horz" pos="3018" userDrawn="1">
          <p15:clr>
            <a:srgbClr val="A4A3A4"/>
          </p15:clr>
        </p15:guide>
        <p15:guide id="2" pos="2035" userDrawn="1">
          <p15:clr>
            <a:srgbClr val="A4A3A4"/>
          </p15:clr>
        </p15:guide>
        <p15:guide id="3" orient="horz" pos="3131" userDrawn="1">
          <p15:clr>
            <a:srgbClr val="A4A3A4"/>
          </p15:clr>
        </p15:guide>
        <p15:guide id="4" pos="2145"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020" autoAdjust="0"/>
    <p:restoredTop sz="99101" autoAdjust="0"/>
  </p:normalViewPr>
  <p:slideViewPr>
    <p:cSldViewPr>
      <p:cViewPr varScale="1">
        <p:scale>
          <a:sx n="89" d="100"/>
          <a:sy n="89" d="100"/>
        </p:scale>
        <p:origin x="106" y="480"/>
      </p:cViewPr>
      <p:guideLst>
        <p:guide orient="horz" pos="119"/>
        <p:guide pos="6068"/>
        <p:guide pos="172"/>
        <p:guide orient="horz" pos="4065"/>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1290"/>
    </p:cViewPr>
  </p:sorterViewPr>
  <p:notesViewPr>
    <p:cSldViewPr>
      <p:cViewPr>
        <p:scale>
          <a:sx n="90" d="100"/>
          <a:sy n="90" d="100"/>
        </p:scale>
        <p:origin x="2856" y="0"/>
      </p:cViewPr>
      <p:guideLst>
        <p:guide orient="horz" pos="3018"/>
        <p:guide pos="2035"/>
        <p:guide orient="horz" pos="3131"/>
        <p:guide pos="214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3"/>
            <a:ext cx="2950375" cy="497367"/>
          </a:xfrm>
          <a:prstGeom prst="rect">
            <a:avLst/>
          </a:prstGeom>
        </p:spPr>
        <p:txBody>
          <a:bodyPr vert="horz" lIns="92224" tIns="46113" rIns="92224" bIns="46113" rtlCol="0"/>
          <a:lstStyle>
            <a:lvl1pPr algn="l" eaLnBrk="1" fontAlgn="auto" hangingPunct="1">
              <a:spcBef>
                <a:spcPts val="0"/>
              </a:spcBef>
              <a:spcAft>
                <a:spcPts val="0"/>
              </a:spcAft>
              <a:defRPr sz="1300">
                <a:latin typeface="+mn-lt"/>
                <a:ea typeface="+mn-ea"/>
              </a:defRPr>
            </a:lvl1pPr>
          </a:lstStyle>
          <a:p>
            <a:pPr>
              <a:defRPr/>
            </a:pPr>
            <a:endParaRPr lang="ja-JP" altLang="en-US" dirty="0"/>
          </a:p>
        </p:txBody>
      </p:sp>
      <p:sp>
        <p:nvSpPr>
          <p:cNvPr id="3" name="日付プレースホルダー 2"/>
          <p:cNvSpPr>
            <a:spLocks noGrp="1"/>
          </p:cNvSpPr>
          <p:nvPr>
            <p:ph type="dt" sz="quarter" idx="1"/>
          </p:nvPr>
        </p:nvSpPr>
        <p:spPr>
          <a:xfrm>
            <a:off x="3855221" y="3"/>
            <a:ext cx="2950374" cy="497367"/>
          </a:xfrm>
          <a:prstGeom prst="rect">
            <a:avLst/>
          </a:prstGeom>
        </p:spPr>
        <p:txBody>
          <a:bodyPr vert="horz" lIns="92224" tIns="46113" rIns="92224" bIns="46113" rtlCol="0"/>
          <a:lstStyle>
            <a:lvl1pPr algn="r" eaLnBrk="1" fontAlgn="auto" hangingPunct="1">
              <a:spcBef>
                <a:spcPts val="0"/>
              </a:spcBef>
              <a:spcAft>
                <a:spcPts val="0"/>
              </a:spcAft>
              <a:defRPr sz="1400">
                <a:latin typeface="ＭＳ Ｐゴシック" pitchFamily="50" charset="-128"/>
                <a:ea typeface="ＭＳ Ｐゴシック" pitchFamily="50" charset="-128"/>
              </a:defRPr>
            </a:lvl1pPr>
          </a:lstStyle>
          <a:p>
            <a:pPr>
              <a:defRPr/>
            </a:pPr>
            <a:r>
              <a:rPr lang="ja-JP" altLang="en-US" dirty="0"/>
              <a:t>機密性○</a:t>
            </a:r>
          </a:p>
        </p:txBody>
      </p:sp>
      <p:sp>
        <p:nvSpPr>
          <p:cNvPr id="4" name="フッター プレースホルダー 3"/>
          <p:cNvSpPr>
            <a:spLocks noGrp="1"/>
          </p:cNvSpPr>
          <p:nvPr>
            <p:ph type="ftr" sz="quarter" idx="2"/>
          </p:nvPr>
        </p:nvSpPr>
        <p:spPr>
          <a:xfrm>
            <a:off x="2" y="9440372"/>
            <a:ext cx="2950375" cy="497366"/>
          </a:xfrm>
          <a:prstGeom prst="rect">
            <a:avLst/>
          </a:prstGeom>
        </p:spPr>
        <p:txBody>
          <a:bodyPr vert="horz" lIns="92224" tIns="46113" rIns="92224" bIns="46113" rtlCol="0" anchor="b"/>
          <a:lstStyle>
            <a:lvl1pPr algn="l" eaLnBrk="1" fontAlgn="auto" hangingPunct="1">
              <a:spcBef>
                <a:spcPts val="0"/>
              </a:spcBef>
              <a:spcAft>
                <a:spcPts val="0"/>
              </a:spcAft>
              <a:defRPr sz="1300">
                <a:latin typeface="+mn-lt"/>
                <a:ea typeface="+mn-ea"/>
              </a:defRPr>
            </a:lvl1pPr>
          </a:lstStyle>
          <a:p>
            <a:pPr>
              <a:defRPr/>
            </a:pPr>
            <a:endParaRPr lang="ja-JP" altLang="en-US" dirty="0"/>
          </a:p>
        </p:txBody>
      </p:sp>
      <p:sp>
        <p:nvSpPr>
          <p:cNvPr id="5" name="スライド番号プレースホルダー 4"/>
          <p:cNvSpPr>
            <a:spLocks noGrp="1"/>
          </p:cNvSpPr>
          <p:nvPr>
            <p:ph type="sldNum" sz="quarter" idx="3"/>
          </p:nvPr>
        </p:nvSpPr>
        <p:spPr>
          <a:xfrm>
            <a:off x="3855221" y="9440372"/>
            <a:ext cx="2950374" cy="497366"/>
          </a:xfrm>
          <a:prstGeom prst="rect">
            <a:avLst/>
          </a:prstGeom>
        </p:spPr>
        <p:txBody>
          <a:bodyPr vert="horz" lIns="92224" tIns="46113" rIns="92224" bIns="46113" rtlCol="0" anchor="b"/>
          <a:lstStyle>
            <a:lvl1pPr algn="r" eaLnBrk="1" fontAlgn="auto" hangingPunct="1">
              <a:spcBef>
                <a:spcPts val="0"/>
              </a:spcBef>
              <a:spcAft>
                <a:spcPts val="0"/>
              </a:spcAft>
              <a:defRPr sz="1300">
                <a:latin typeface="+mn-lt"/>
                <a:ea typeface="+mn-ea"/>
              </a:defRPr>
            </a:lvl1pPr>
          </a:lstStyle>
          <a:p>
            <a:pPr>
              <a:defRPr/>
            </a:pPr>
            <a:fld id="{1EC4FBD0-7633-4554-A01D-57EBE408A745}" type="slidenum">
              <a:rPr lang="ja-JP" altLang="en-US"/>
              <a:pPr>
                <a:defRPr/>
              </a:pPr>
              <a:t>‹#›</a:t>
            </a:fld>
            <a:endParaRPr lang="ja-JP" altLang="en-US" dirty="0"/>
          </a:p>
        </p:txBody>
      </p:sp>
    </p:spTree>
    <p:extLst>
      <p:ext uri="{BB962C8B-B14F-4D97-AF65-F5344CB8AC3E}">
        <p14:creationId xmlns:p14="http://schemas.microsoft.com/office/powerpoint/2010/main" val="267950727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3"/>
            <a:ext cx="2950375" cy="497367"/>
          </a:xfrm>
          <a:prstGeom prst="rect">
            <a:avLst/>
          </a:prstGeom>
        </p:spPr>
        <p:txBody>
          <a:bodyPr vert="horz" lIns="92224" tIns="46113" rIns="92224" bIns="46113" rtlCol="0"/>
          <a:lstStyle>
            <a:lvl1pPr algn="l" eaLnBrk="1" fontAlgn="auto" hangingPunct="1">
              <a:spcBef>
                <a:spcPts val="0"/>
              </a:spcBef>
              <a:spcAft>
                <a:spcPts val="0"/>
              </a:spcAft>
              <a:defRPr sz="1300">
                <a:latin typeface="+mn-lt"/>
                <a:ea typeface="+mn-ea"/>
              </a:defRPr>
            </a:lvl1pPr>
          </a:lstStyle>
          <a:p>
            <a:pPr>
              <a:defRPr/>
            </a:pPr>
            <a:endParaRPr lang="ja-JP" altLang="en-US" dirty="0"/>
          </a:p>
        </p:txBody>
      </p:sp>
      <p:sp>
        <p:nvSpPr>
          <p:cNvPr id="3" name="日付プレースホルダー 2"/>
          <p:cNvSpPr>
            <a:spLocks noGrp="1"/>
          </p:cNvSpPr>
          <p:nvPr>
            <p:ph type="dt" idx="1"/>
          </p:nvPr>
        </p:nvSpPr>
        <p:spPr>
          <a:xfrm>
            <a:off x="3855221" y="3"/>
            <a:ext cx="2950374" cy="497367"/>
          </a:xfrm>
          <a:prstGeom prst="rect">
            <a:avLst/>
          </a:prstGeom>
        </p:spPr>
        <p:txBody>
          <a:bodyPr vert="horz" lIns="92224" tIns="46113" rIns="92224" bIns="46113" rtlCol="0"/>
          <a:lstStyle>
            <a:lvl1pPr algn="r" eaLnBrk="1" fontAlgn="auto" hangingPunct="1">
              <a:spcBef>
                <a:spcPts val="0"/>
              </a:spcBef>
              <a:spcAft>
                <a:spcPts val="0"/>
              </a:spcAft>
              <a:defRPr sz="1400">
                <a:latin typeface="ＭＳ Ｐゴシック" pitchFamily="50" charset="-128"/>
                <a:ea typeface="ＭＳ Ｐゴシック" pitchFamily="50" charset="-128"/>
              </a:defRPr>
            </a:lvl1pPr>
          </a:lstStyle>
          <a:p>
            <a:pPr>
              <a:defRPr/>
            </a:pPr>
            <a:r>
              <a:rPr lang="ja-JP" altLang="en-US" dirty="0"/>
              <a:t>機密性○</a:t>
            </a:r>
            <a:endParaRPr lang="en-US" altLang="ja-JP" dirty="0"/>
          </a:p>
        </p:txBody>
      </p:sp>
      <p:sp>
        <p:nvSpPr>
          <p:cNvPr id="4" name="スライド イメージ プレースホルダー 3"/>
          <p:cNvSpPr>
            <a:spLocks noGrp="1" noRot="1" noChangeAspect="1"/>
          </p:cNvSpPr>
          <p:nvPr>
            <p:ph type="sldImg" idx="2"/>
          </p:nvPr>
        </p:nvSpPr>
        <p:spPr>
          <a:xfrm>
            <a:off x="711200" y="744538"/>
            <a:ext cx="5384800" cy="3729037"/>
          </a:xfrm>
          <a:prstGeom prst="rect">
            <a:avLst/>
          </a:prstGeom>
          <a:noFill/>
          <a:ln w="12700">
            <a:solidFill>
              <a:prstClr val="black"/>
            </a:solidFill>
          </a:ln>
        </p:spPr>
        <p:txBody>
          <a:bodyPr vert="horz" lIns="92224" tIns="46113" rIns="92224" bIns="46113" rtlCol="0" anchor="ctr"/>
          <a:lstStyle/>
          <a:p>
            <a:pPr lvl="0"/>
            <a:endParaRPr lang="ja-JP" altLang="en-US" noProof="0" dirty="0"/>
          </a:p>
        </p:txBody>
      </p:sp>
      <p:sp>
        <p:nvSpPr>
          <p:cNvPr id="5" name="ノート プレースホルダー 4"/>
          <p:cNvSpPr>
            <a:spLocks noGrp="1"/>
          </p:cNvSpPr>
          <p:nvPr>
            <p:ph type="body" sz="quarter" idx="3"/>
          </p:nvPr>
        </p:nvSpPr>
        <p:spPr>
          <a:xfrm>
            <a:off x="680239" y="4720986"/>
            <a:ext cx="5446723" cy="4473102"/>
          </a:xfrm>
          <a:prstGeom prst="rect">
            <a:avLst/>
          </a:prstGeom>
        </p:spPr>
        <p:txBody>
          <a:bodyPr vert="horz" lIns="92224" tIns="46113" rIns="92224" bIns="46113"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p:cNvSpPr>
            <a:spLocks noGrp="1"/>
          </p:cNvSpPr>
          <p:nvPr>
            <p:ph type="ftr" sz="quarter" idx="4"/>
          </p:nvPr>
        </p:nvSpPr>
        <p:spPr>
          <a:xfrm>
            <a:off x="2" y="9440372"/>
            <a:ext cx="2950375" cy="497366"/>
          </a:xfrm>
          <a:prstGeom prst="rect">
            <a:avLst/>
          </a:prstGeom>
        </p:spPr>
        <p:txBody>
          <a:bodyPr vert="horz" lIns="92224" tIns="46113" rIns="92224" bIns="46113" rtlCol="0" anchor="b"/>
          <a:lstStyle>
            <a:lvl1pPr algn="l" eaLnBrk="1" fontAlgn="auto" hangingPunct="1">
              <a:spcBef>
                <a:spcPts val="0"/>
              </a:spcBef>
              <a:spcAft>
                <a:spcPts val="0"/>
              </a:spcAft>
              <a:defRPr sz="1300">
                <a:latin typeface="+mn-lt"/>
                <a:ea typeface="+mn-ea"/>
              </a:defRPr>
            </a:lvl1pPr>
          </a:lstStyle>
          <a:p>
            <a:pPr>
              <a:defRPr/>
            </a:pPr>
            <a:endParaRPr lang="ja-JP" altLang="en-US" dirty="0"/>
          </a:p>
        </p:txBody>
      </p:sp>
      <p:sp>
        <p:nvSpPr>
          <p:cNvPr id="7" name="スライド番号プレースホルダー 6"/>
          <p:cNvSpPr>
            <a:spLocks noGrp="1"/>
          </p:cNvSpPr>
          <p:nvPr>
            <p:ph type="sldNum" sz="quarter" idx="5"/>
          </p:nvPr>
        </p:nvSpPr>
        <p:spPr>
          <a:xfrm>
            <a:off x="3855221" y="9440372"/>
            <a:ext cx="2950374" cy="497366"/>
          </a:xfrm>
          <a:prstGeom prst="rect">
            <a:avLst/>
          </a:prstGeom>
        </p:spPr>
        <p:txBody>
          <a:bodyPr vert="horz" lIns="92224" tIns="46113" rIns="92224" bIns="46113" rtlCol="0" anchor="b"/>
          <a:lstStyle>
            <a:lvl1pPr algn="r" eaLnBrk="1" fontAlgn="auto" hangingPunct="1">
              <a:spcBef>
                <a:spcPts val="0"/>
              </a:spcBef>
              <a:spcAft>
                <a:spcPts val="0"/>
              </a:spcAft>
              <a:defRPr sz="1300">
                <a:latin typeface="+mn-lt"/>
                <a:ea typeface="+mn-ea"/>
              </a:defRPr>
            </a:lvl1pPr>
          </a:lstStyle>
          <a:p>
            <a:pPr>
              <a:defRPr/>
            </a:pPr>
            <a:fld id="{9AE3D2EF-E1DA-43A1-AAB5-1C750E1C4922}" type="slidenum">
              <a:rPr lang="ja-JP" altLang="en-US"/>
              <a:pPr>
                <a:defRPr/>
              </a:pPr>
              <a:t>‹#›</a:t>
            </a:fld>
            <a:endParaRPr lang="ja-JP" altLang="en-US" dirty="0"/>
          </a:p>
        </p:txBody>
      </p:sp>
    </p:spTree>
    <p:extLst>
      <p:ext uri="{BB962C8B-B14F-4D97-AF65-F5344CB8AC3E}">
        <p14:creationId xmlns:p14="http://schemas.microsoft.com/office/powerpoint/2010/main" val="692927990"/>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oleObject" Target="../embeddings/oleObject2.bin"/></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vmlDrawing" Target="../drawings/vmlDrawing3.vml"/><Relationship Id="rId5" Type="http://schemas.openxmlformats.org/officeDocument/2006/relationships/image" Target="../media/image2.emf"/><Relationship Id="rId4" Type="http://schemas.openxmlformats.org/officeDocument/2006/relationships/oleObject" Target="../embeddings/oleObject3.bin"/></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graphicFrame>
        <p:nvGraphicFramePr>
          <p:cNvPr id="8" name="オブジェクト 7" hidden="1">
            <a:extLst>
              <a:ext uri="{FF2B5EF4-FFF2-40B4-BE49-F238E27FC236}">
                <a16:creationId xmlns:a16="http://schemas.microsoft.com/office/drawing/2014/main" id="{FCDFCB6F-CB79-493B-962A-D4F23955F8A0}"/>
              </a:ext>
            </a:extLst>
          </p:cNvPr>
          <p:cNvGraphicFramePr>
            <a:graphicFrameLocks noChangeAspect="1"/>
          </p:cNvGraphicFramePr>
          <p:nvPr userDrawn="1">
            <p:custDataLst>
              <p:tags r:id="rId2"/>
            </p:custDataLst>
            <p:extLst>
              <p:ext uri="{D42A27DB-BD31-4B8C-83A1-F6EECF244321}">
                <p14:modId xmlns:p14="http://schemas.microsoft.com/office/powerpoint/2010/main" val="13171009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114" name="think-cell スライド" r:id="rId4" imgW="353" imgH="353" progId="TCLayout.ActiveDocument.1">
                  <p:embed/>
                </p:oleObj>
              </mc:Choice>
              <mc:Fallback>
                <p:oleObj name="think-cell スライド" r:id="rId4" imgW="353" imgH="353"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658565" y="1052737"/>
            <a:ext cx="8420100" cy="936104"/>
          </a:xfrm>
          <a:prstGeom prst="rect">
            <a:avLst/>
          </a:prstGeom>
        </p:spPr>
        <p:txBody>
          <a:bodyPr vert="horz" anchor="b" anchorCtr="0"/>
          <a:lstStyle>
            <a:lvl1pPr>
              <a:defRPr sz="2400">
                <a:latin typeface="メイリオ" panose="020B0604030504040204" pitchFamily="50" charset="-128"/>
                <a:ea typeface="メイリオ" panose="020B0604030504040204" pitchFamily="50" charset="-128"/>
              </a:defRPr>
            </a:lvl1pPr>
          </a:lstStyle>
          <a:p>
            <a:r>
              <a:rPr lang="ja-JP" altLang="en-US"/>
              <a:t>マスター タイトルの書式設定</a:t>
            </a:r>
          </a:p>
        </p:txBody>
      </p:sp>
      <p:sp>
        <p:nvSpPr>
          <p:cNvPr id="7" name="正方形/長方形 6"/>
          <p:cNvSpPr/>
          <p:nvPr userDrawn="1"/>
        </p:nvSpPr>
        <p:spPr>
          <a:xfrm>
            <a:off x="9202" y="1988840"/>
            <a:ext cx="9912350" cy="45719"/>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4" name="テキスト ボックス 3">
            <a:extLst>
              <a:ext uri="{FF2B5EF4-FFF2-40B4-BE49-F238E27FC236}">
                <a16:creationId xmlns:a16="http://schemas.microsoft.com/office/drawing/2014/main" id="{38AB913E-EEF6-4146-BF82-B4BFBC7E23E6}"/>
              </a:ext>
            </a:extLst>
          </p:cNvPr>
          <p:cNvSpPr txBox="1"/>
          <p:nvPr userDrawn="1"/>
        </p:nvSpPr>
        <p:spPr>
          <a:xfrm>
            <a:off x="284857" y="188640"/>
            <a:ext cx="4680520" cy="369332"/>
          </a:xfrm>
          <a:prstGeom prst="rect">
            <a:avLst/>
          </a:prstGeom>
          <a:noFill/>
        </p:spPr>
        <p:txBody>
          <a:bodyPr wrap="square" rtlCol="0">
            <a:spAutoFit/>
          </a:bodyPr>
          <a:lstStyle/>
          <a:p>
            <a:r>
              <a:rPr kumimoji="1" lang="ja-JP" altLang="en-US" b="1" dirty="0"/>
              <a:t>地域復興実用化開発等促進事業費補助金</a:t>
            </a:r>
          </a:p>
        </p:txBody>
      </p:sp>
      <p:sp>
        <p:nvSpPr>
          <p:cNvPr id="5" name="スライド番号プレースホルダー 5">
            <a:extLst>
              <a:ext uri="{FF2B5EF4-FFF2-40B4-BE49-F238E27FC236}">
                <a16:creationId xmlns:a16="http://schemas.microsoft.com/office/drawing/2014/main" id="{03960CF3-3D27-4FE5-A0EA-393F55774526}"/>
              </a:ext>
            </a:extLst>
          </p:cNvPr>
          <p:cNvSpPr>
            <a:spLocks noGrp="1"/>
          </p:cNvSpPr>
          <p:nvPr>
            <p:ph type="sldNum" sz="quarter" idx="12"/>
          </p:nvPr>
        </p:nvSpPr>
        <p:spPr>
          <a:xfrm>
            <a:off x="344489" y="6481514"/>
            <a:ext cx="576064" cy="365125"/>
          </a:xfrm>
          <a:prstGeom prst="rect">
            <a:avLst/>
          </a:prstGeom>
        </p:spPr>
        <p:txBody>
          <a:bodyPr vert="horz" lIns="36000" tIns="36000" rIns="36000" bIns="36000" anchor="ctr" anchorCtr="0"/>
          <a:lstStyle>
            <a:lvl1pPr algn="l" eaLnBrk="1" fontAlgn="auto" hangingPunct="1">
              <a:spcBef>
                <a:spcPts val="0"/>
              </a:spcBef>
              <a:spcAft>
                <a:spcPts val="0"/>
              </a:spcAft>
              <a:defRPr sz="1200">
                <a:solidFill>
                  <a:prstClr val="black">
                    <a:tint val="75000"/>
                  </a:prstClr>
                </a:solidFill>
                <a:latin typeface="メイリオ" panose="020B0604030504040204" pitchFamily="50" charset="-128"/>
                <a:ea typeface="メイリオ" panose="020B0604030504040204" pitchFamily="50" charset="-128"/>
              </a:defRPr>
            </a:lvl1pPr>
          </a:lstStyle>
          <a:p>
            <a:pPr>
              <a:defRPr/>
            </a:pPr>
            <a:fld id="{CA8D4A6D-85F2-41B7-A27E-54BD60322951}" type="slidenum">
              <a:rPr lang="ja-JP" altLang="en-US" smtClean="0"/>
              <a:pPr>
                <a:defRPr/>
              </a:pPr>
              <a:t>‹#›</a:t>
            </a:fld>
            <a:endParaRPr lang="ja-JP" altLang="en-US" dirty="0"/>
          </a:p>
        </p:txBody>
      </p:sp>
      <p:sp>
        <p:nvSpPr>
          <p:cNvPr id="6" name="フッター プレースホルダー 4">
            <a:extLst>
              <a:ext uri="{FF2B5EF4-FFF2-40B4-BE49-F238E27FC236}">
                <a16:creationId xmlns:a16="http://schemas.microsoft.com/office/drawing/2014/main" id="{D39CE525-0659-419D-938D-400F4AF609BF}"/>
              </a:ext>
            </a:extLst>
          </p:cNvPr>
          <p:cNvSpPr>
            <a:spLocks noGrp="1"/>
          </p:cNvSpPr>
          <p:nvPr>
            <p:ph type="ftr" sz="quarter" idx="3"/>
          </p:nvPr>
        </p:nvSpPr>
        <p:spPr>
          <a:xfrm>
            <a:off x="920553" y="6481514"/>
            <a:ext cx="8712967" cy="365125"/>
          </a:xfrm>
          <a:prstGeom prst="rect">
            <a:avLst/>
          </a:prstGeom>
        </p:spPr>
        <p:txBody>
          <a:bodyPr vert="horz" lIns="36000" tIns="36000" rIns="36000" bIns="36000" rtlCol="0" anchor="ctr" anchorCtr="0"/>
          <a:lstStyle>
            <a:lvl1pPr algn="l">
              <a:defRPr sz="900">
                <a:solidFill>
                  <a:schemeClr val="tx1">
                    <a:tint val="75000"/>
                  </a:schemeClr>
                </a:solidFill>
              </a:defRPr>
            </a:lvl1pPr>
          </a:lstStyle>
          <a:p>
            <a:r>
              <a:rPr lang="zh-TW" altLang="en-US" dirty="0"/>
              <a:t>「事業計画名」（事業者名</a:t>
            </a:r>
            <a:r>
              <a:rPr lang="en-US" altLang="zh-TW" dirty="0"/>
              <a:t>A</a:t>
            </a:r>
            <a:r>
              <a:rPr lang="zh-TW" altLang="en-US" dirty="0"/>
              <a:t>、事業者名</a:t>
            </a:r>
            <a:r>
              <a:rPr lang="en-US" altLang="zh-TW" dirty="0"/>
              <a:t>B</a:t>
            </a:r>
            <a:r>
              <a:rPr lang="zh-TW" altLang="en-US" dirty="0"/>
              <a:t>）</a:t>
            </a:r>
            <a:endParaRPr lang="ja-JP" altLang="en-US" dirty="0"/>
          </a:p>
        </p:txBody>
      </p:sp>
    </p:spTree>
    <p:extLst>
      <p:ext uri="{BB962C8B-B14F-4D97-AF65-F5344CB8AC3E}">
        <p14:creationId xmlns:p14="http://schemas.microsoft.com/office/powerpoint/2010/main" val="531775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graphicFrame>
        <p:nvGraphicFramePr>
          <p:cNvPr id="6" name="オブジェクト 5" hidden="1">
            <a:extLst>
              <a:ext uri="{FF2B5EF4-FFF2-40B4-BE49-F238E27FC236}">
                <a16:creationId xmlns:a16="http://schemas.microsoft.com/office/drawing/2014/main" id="{2A365AF2-8462-460C-9934-C0440B32CC10}"/>
              </a:ext>
            </a:extLst>
          </p:cNvPr>
          <p:cNvGraphicFramePr>
            <a:graphicFrameLocks noChangeAspect="1"/>
          </p:cNvGraphicFramePr>
          <p:nvPr userDrawn="1">
            <p:custDataLst>
              <p:tags r:id="rId2"/>
            </p:custDataLst>
            <p:extLst>
              <p:ext uri="{D42A27DB-BD31-4B8C-83A1-F6EECF244321}">
                <p14:modId xmlns:p14="http://schemas.microsoft.com/office/powerpoint/2010/main" val="16084074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138" name="think-cell スライド" r:id="rId4" imgW="353" imgH="353" progId="TCLayout.ActiveDocument.1">
                  <p:embed/>
                </p:oleObj>
              </mc:Choice>
              <mc:Fallback>
                <p:oleObj name="think-cell スライド" r:id="rId4" imgW="353" imgH="353"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正方形/長方形 3"/>
          <p:cNvSpPr/>
          <p:nvPr userDrawn="1"/>
        </p:nvSpPr>
        <p:spPr>
          <a:xfrm>
            <a:off x="-6350" y="548680"/>
            <a:ext cx="9912350"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タイトル 1"/>
          <p:cNvSpPr>
            <a:spLocks noGrp="1"/>
          </p:cNvSpPr>
          <p:nvPr>
            <p:ph type="title"/>
          </p:nvPr>
        </p:nvSpPr>
        <p:spPr>
          <a:xfrm>
            <a:off x="344489" y="188640"/>
            <a:ext cx="8699375" cy="351109"/>
          </a:xfrm>
          <a:prstGeom prst="rect">
            <a:avLst/>
          </a:prstGeom>
        </p:spPr>
        <p:txBody>
          <a:bodyPr vert="horz"/>
          <a:lstStyle>
            <a:lvl1pPr algn="l">
              <a:defRPr sz="2000" b="1">
                <a:latin typeface="メイリオ" panose="020B0604030504040204" pitchFamily="50" charset="-128"/>
                <a:ea typeface="メイリオ" panose="020B0604030504040204" pitchFamily="50" charset="-128"/>
              </a:defRPr>
            </a:lvl1pPr>
          </a:lstStyle>
          <a:p>
            <a:r>
              <a:rPr lang="ja-JP" altLang="en-US" dirty="0"/>
              <a:t>マスター タイトルの書式設定</a:t>
            </a:r>
          </a:p>
        </p:txBody>
      </p:sp>
      <p:sp>
        <p:nvSpPr>
          <p:cNvPr id="7" name="スライド番号プレースホルダー 5"/>
          <p:cNvSpPr>
            <a:spLocks noGrp="1"/>
          </p:cNvSpPr>
          <p:nvPr>
            <p:ph type="sldNum" sz="quarter" idx="12"/>
          </p:nvPr>
        </p:nvSpPr>
        <p:spPr>
          <a:xfrm>
            <a:off x="344489" y="6481514"/>
            <a:ext cx="576064" cy="365125"/>
          </a:xfrm>
          <a:prstGeom prst="rect">
            <a:avLst/>
          </a:prstGeom>
        </p:spPr>
        <p:txBody>
          <a:bodyPr vert="horz" lIns="36000" tIns="36000" rIns="36000" bIns="36000" anchor="ctr" anchorCtr="0"/>
          <a:lstStyle>
            <a:lvl1pPr algn="l" eaLnBrk="1" fontAlgn="auto" hangingPunct="1">
              <a:spcBef>
                <a:spcPts val="0"/>
              </a:spcBef>
              <a:spcAft>
                <a:spcPts val="0"/>
              </a:spcAft>
              <a:defRPr sz="1200">
                <a:solidFill>
                  <a:prstClr val="black">
                    <a:tint val="75000"/>
                  </a:prstClr>
                </a:solidFill>
                <a:latin typeface="メイリオ" panose="020B0604030504040204" pitchFamily="50" charset="-128"/>
                <a:ea typeface="メイリオ" panose="020B0604030504040204" pitchFamily="50" charset="-128"/>
              </a:defRPr>
            </a:lvl1pPr>
          </a:lstStyle>
          <a:p>
            <a:pPr>
              <a:defRPr/>
            </a:pPr>
            <a:fld id="{CA8D4A6D-85F2-41B7-A27E-54BD60322951}" type="slidenum">
              <a:rPr lang="ja-JP" altLang="en-US" smtClean="0"/>
              <a:pPr>
                <a:defRPr/>
              </a:pPr>
              <a:t>‹#›</a:t>
            </a:fld>
            <a:endParaRPr lang="ja-JP" altLang="en-US" dirty="0"/>
          </a:p>
        </p:txBody>
      </p:sp>
      <p:sp>
        <p:nvSpPr>
          <p:cNvPr id="5" name="フッター プレースホルダー 4">
            <a:extLst>
              <a:ext uri="{FF2B5EF4-FFF2-40B4-BE49-F238E27FC236}">
                <a16:creationId xmlns:a16="http://schemas.microsoft.com/office/drawing/2014/main" id="{59D2D8BA-D67A-4DE2-A5AC-B8B630953AFA}"/>
              </a:ext>
            </a:extLst>
          </p:cNvPr>
          <p:cNvSpPr>
            <a:spLocks noGrp="1"/>
          </p:cNvSpPr>
          <p:nvPr>
            <p:ph type="ftr" sz="quarter" idx="3"/>
          </p:nvPr>
        </p:nvSpPr>
        <p:spPr>
          <a:xfrm>
            <a:off x="920553" y="6481514"/>
            <a:ext cx="8712967" cy="365125"/>
          </a:xfrm>
          <a:prstGeom prst="rect">
            <a:avLst/>
          </a:prstGeom>
        </p:spPr>
        <p:txBody>
          <a:bodyPr vert="horz" lIns="36000" tIns="36000" rIns="36000" bIns="36000" rtlCol="0" anchor="ctr" anchorCtr="0"/>
          <a:lstStyle>
            <a:lvl1pPr algn="l">
              <a:defRPr sz="900">
                <a:solidFill>
                  <a:schemeClr val="tx1">
                    <a:tint val="75000"/>
                  </a:schemeClr>
                </a:solidFill>
              </a:defRPr>
            </a:lvl1pPr>
          </a:lstStyle>
          <a:p>
            <a:r>
              <a:rPr lang="zh-TW" altLang="en-US"/>
              <a:t>「事業計画名」（事業者名</a:t>
            </a:r>
            <a:r>
              <a:rPr lang="en-US" altLang="zh-TW"/>
              <a:t>A</a:t>
            </a:r>
            <a:r>
              <a:rPr lang="zh-TW" altLang="en-US"/>
              <a:t>、事業者名</a:t>
            </a:r>
            <a:r>
              <a:rPr lang="en-US" altLang="zh-TW"/>
              <a:t>B</a:t>
            </a:r>
            <a:r>
              <a:rPr lang="zh-TW" altLang="en-US"/>
              <a:t>）</a:t>
            </a:r>
            <a:endParaRPr lang="ja-JP" altLang="en-US" dirty="0"/>
          </a:p>
        </p:txBody>
      </p:sp>
    </p:spTree>
    <p:extLst>
      <p:ext uri="{BB962C8B-B14F-4D97-AF65-F5344CB8AC3E}">
        <p14:creationId xmlns:p14="http://schemas.microsoft.com/office/powerpoint/2010/main" val="429229091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oleObject" Target="../embeddings/oleObject1.bin"/><Relationship Id="rId5" Type="http://schemas.openxmlformats.org/officeDocument/2006/relationships/tags" Target="../tags/tag2.xml"/><Relationship Id="rId4"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EA5C758B-BF71-4A1D-8A60-C07BC96FAAD4}"/>
              </a:ext>
            </a:extLst>
          </p:cNvPr>
          <p:cNvGraphicFramePr>
            <a:graphicFrameLocks noChangeAspect="1"/>
          </p:cNvGraphicFramePr>
          <p:nvPr userDrawn="1">
            <p:custDataLst>
              <p:tags r:id="rId5"/>
            </p:custDataLst>
            <p:extLst>
              <p:ext uri="{D42A27DB-BD31-4B8C-83A1-F6EECF244321}">
                <p14:modId xmlns:p14="http://schemas.microsoft.com/office/powerpoint/2010/main" val="4904338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90" name="think-cell スライド" r:id="rId6" imgW="251" imgH="226" progId="TCLayout.ActiveDocument.1">
                  <p:embed/>
                </p:oleObj>
              </mc:Choice>
              <mc:Fallback>
                <p:oleObj name="think-cell スライド" r:id="rId6" imgW="251" imgH="226" progId="TCLayout.ActiveDocument.1">
                  <p:embed/>
                  <p:pic>
                    <p:nvPicPr>
                      <p:cNvPr id="3" name="オブジェクト 2" hidden="1">
                        <a:extLst>
                          <a:ext uri="{FF2B5EF4-FFF2-40B4-BE49-F238E27FC236}">
                            <a16:creationId xmlns:a16="http://schemas.microsoft.com/office/drawing/2014/main" id="{EA5C758B-BF71-4A1D-8A60-C07BC96FAAD4}"/>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4" name="スライド番号プレースホルダー 5">
            <a:extLst>
              <a:ext uri="{FF2B5EF4-FFF2-40B4-BE49-F238E27FC236}">
                <a16:creationId xmlns:a16="http://schemas.microsoft.com/office/drawing/2014/main" id="{6FA5FB54-C568-4674-816A-EA208A36FDDF}"/>
              </a:ext>
            </a:extLst>
          </p:cNvPr>
          <p:cNvSpPr>
            <a:spLocks noGrp="1"/>
          </p:cNvSpPr>
          <p:nvPr>
            <p:ph type="sldNum" sz="quarter" idx="4"/>
          </p:nvPr>
        </p:nvSpPr>
        <p:spPr>
          <a:xfrm>
            <a:off x="344489" y="6481514"/>
            <a:ext cx="576064" cy="365125"/>
          </a:xfrm>
          <a:prstGeom prst="rect">
            <a:avLst/>
          </a:prstGeom>
        </p:spPr>
        <p:txBody>
          <a:bodyPr vert="horz" lIns="36000" tIns="36000" rIns="36000" bIns="36000" anchor="ctr" anchorCtr="0"/>
          <a:lstStyle>
            <a:lvl1pPr algn="l" eaLnBrk="1" fontAlgn="auto" hangingPunct="1">
              <a:spcBef>
                <a:spcPts val="0"/>
              </a:spcBef>
              <a:spcAft>
                <a:spcPts val="0"/>
              </a:spcAft>
              <a:defRPr sz="1200">
                <a:solidFill>
                  <a:prstClr val="black">
                    <a:tint val="75000"/>
                  </a:prstClr>
                </a:solidFill>
                <a:latin typeface="メイリオ" panose="020B0604030504040204" pitchFamily="50" charset="-128"/>
                <a:ea typeface="メイリオ" panose="020B0604030504040204" pitchFamily="50" charset="-128"/>
              </a:defRPr>
            </a:lvl1pPr>
          </a:lstStyle>
          <a:p>
            <a:pPr>
              <a:defRPr/>
            </a:pPr>
            <a:fld id="{CA8D4A6D-85F2-41B7-A27E-54BD60322951}" type="slidenum">
              <a:rPr lang="ja-JP" altLang="en-US" smtClean="0"/>
              <a:pPr>
                <a:defRPr/>
              </a:pPr>
              <a:t>‹#›</a:t>
            </a:fld>
            <a:endParaRPr lang="ja-JP" altLang="en-US" dirty="0"/>
          </a:p>
        </p:txBody>
      </p:sp>
      <p:sp>
        <p:nvSpPr>
          <p:cNvPr id="5" name="フッター プレースホルダー 4">
            <a:extLst>
              <a:ext uri="{FF2B5EF4-FFF2-40B4-BE49-F238E27FC236}">
                <a16:creationId xmlns:a16="http://schemas.microsoft.com/office/drawing/2014/main" id="{C4BDEA9F-6022-44CE-947C-92DC35BCC1AB}"/>
              </a:ext>
            </a:extLst>
          </p:cNvPr>
          <p:cNvSpPr>
            <a:spLocks noGrp="1"/>
          </p:cNvSpPr>
          <p:nvPr>
            <p:ph type="ftr" sz="quarter" idx="3"/>
          </p:nvPr>
        </p:nvSpPr>
        <p:spPr>
          <a:xfrm>
            <a:off x="920553" y="6481514"/>
            <a:ext cx="8712967" cy="365125"/>
          </a:xfrm>
          <a:prstGeom prst="rect">
            <a:avLst/>
          </a:prstGeom>
        </p:spPr>
        <p:txBody>
          <a:bodyPr vert="horz" lIns="36000" tIns="36000" rIns="36000" bIns="36000" rtlCol="0" anchor="ctr" anchorCtr="0"/>
          <a:lstStyle>
            <a:lvl1pPr algn="l">
              <a:defRPr sz="900">
                <a:solidFill>
                  <a:schemeClr val="tx1">
                    <a:tint val="75000"/>
                  </a:schemeClr>
                </a:solidFill>
              </a:defRPr>
            </a:lvl1pPr>
          </a:lstStyle>
          <a:p>
            <a:r>
              <a:rPr lang="zh-TW" altLang="en-US"/>
              <a:t>「事業計画名」（事業者名</a:t>
            </a:r>
            <a:r>
              <a:rPr lang="en-US" altLang="zh-TW"/>
              <a:t>A</a:t>
            </a:r>
            <a:r>
              <a:rPr lang="zh-TW" altLang="en-US"/>
              <a:t>、事業者名</a:t>
            </a:r>
            <a:r>
              <a:rPr lang="en-US" altLang="zh-TW"/>
              <a:t>B</a:t>
            </a:r>
            <a:r>
              <a:rPr lang="zh-TW" altLang="en-US"/>
              <a:t>）</a:t>
            </a:r>
            <a:endParaRPr lang="ja-JP" altLang="en-US" dirty="0"/>
          </a:p>
        </p:txBody>
      </p:sp>
    </p:spTree>
  </p:cSld>
  <p:clrMap bg1="lt1" tx1="dk1" bg2="lt2" tx2="dk2" accent1="accent1" accent2="accent2" accent3="accent3" accent4="accent4" accent5="accent5" accent6="accent6" hlink="hlink" folHlink="folHlink"/>
  <p:sldLayoutIdLst>
    <p:sldLayoutId id="2147483751" r:id="rId1"/>
    <p:sldLayoutId id="2147483752" r:id="rId2"/>
  </p:sldLayoutIdLst>
  <p:hf hdr="0" dt="0"/>
  <p:txStyles>
    <p:titleStyle>
      <a:lvl1pPr algn="ctr" rtl="0" eaLnBrk="0" fontAlgn="base" hangingPunct="0">
        <a:spcBef>
          <a:spcPct val="0"/>
        </a:spcBef>
        <a:spcAft>
          <a:spcPct val="0"/>
        </a:spcAft>
        <a:defRPr kumimoji="1" sz="4400" kern="1200">
          <a:solidFill>
            <a:schemeClr val="tx1"/>
          </a:solidFill>
          <a:latin typeface="メイリオ" panose="020B0604030504040204" pitchFamily="50" charset="-128"/>
          <a:ea typeface="メイリオ" panose="020B0604030504040204" pitchFamily="50" charset="-128"/>
          <a:cs typeface="+mj-cs"/>
        </a:defRPr>
      </a:lvl1pPr>
      <a:lvl2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2pPr>
      <a:lvl3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3pPr>
      <a:lvl4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4pPr>
      <a:lvl5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5pPr>
      <a:lvl6pPr marL="4572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6pPr>
      <a:lvl7pPr marL="9144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7pPr>
      <a:lvl8pPr marL="13716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8pPr>
      <a:lvl9pPr marL="18288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メイリオ" panose="020B0604030504040204" pitchFamily="50" charset="-128"/>
          <a:ea typeface="メイリオ" panose="020B0604030504040204" pitchFamily="50" charset="-128"/>
          <a:cs typeface="+mn-cs"/>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vmlDrawing" Target="../drawings/vmlDrawing4.vml"/><Relationship Id="rId5" Type="http://schemas.openxmlformats.org/officeDocument/2006/relationships/image" Target="../media/image2.emf"/><Relationship Id="rId4" Type="http://schemas.openxmlformats.org/officeDocument/2006/relationships/oleObject" Target="../embeddings/oleObject4.bin"/></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vmlDrawing" Target="../drawings/vmlDrawing13.vml"/><Relationship Id="rId5" Type="http://schemas.openxmlformats.org/officeDocument/2006/relationships/image" Target="../media/image1.emf"/><Relationship Id="rId4" Type="http://schemas.openxmlformats.org/officeDocument/2006/relationships/oleObject" Target="../embeddings/oleObject13.bin"/></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vmlDrawing" Target="../drawings/vmlDrawing14.vml"/><Relationship Id="rId5" Type="http://schemas.openxmlformats.org/officeDocument/2006/relationships/image" Target="../media/image1.emf"/><Relationship Id="rId4" Type="http://schemas.openxmlformats.org/officeDocument/2006/relationships/oleObject" Target="../embeddings/oleObject14.bin"/></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vmlDrawing" Target="../drawings/vmlDrawing15.vml"/><Relationship Id="rId5" Type="http://schemas.openxmlformats.org/officeDocument/2006/relationships/image" Target="../media/image1.emf"/><Relationship Id="rId4" Type="http://schemas.openxmlformats.org/officeDocument/2006/relationships/oleObject" Target="../embeddings/oleObject15.bin"/></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vmlDrawing" Target="../drawings/vmlDrawing16.vml"/><Relationship Id="rId5" Type="http://schemas.openxmlformats.org/officeDocument/2006/relationships/image" Target="../media/image1.emf"/><Relationship Id="rId4" Type="http://schemas.openxmlformats.org/officeDocument/2006/relationships/oleObject" Target="../embeddings/oleObject16.bin"/></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vmlDrawing" Target="../drawings/vmlDrawing17.vml"/><Relationship Id="rId5" Type="http://schemas.openxmlformats.org/officeDocument/2006/relationships/image" Target="../media/image1.emf"/><Relationship Id="rId4" Type="http://schemas.openxmlformats.org/officeDocument/2006/relationships/oleObject" Target="../embeddings/oleObject17.bin"/></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vmlDrawing" Target="../drawings/vmlDrawing5.vml"/><Relationship Id="rId5" Type="http://schemas.openxmlformats.org/officeDocument/2006/relationships/image" Target="../media/image2.emf"/><Relationship Id="rId4" Type="http://schemas.openxmlformats.org/officeDocument/2006/relationships/oleObject" Target="../embeddings/oleObject5.bin"/></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vmlDrawing" Target="../drawings/vmlDrawing6.v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vmlDrawing" Target="../drawings/vmlDrawing7.v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vmlDrawing" Target="../drawings/vmlDrawing8.v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vmlDrawing" Target="../drawings/vmlDrawing9.vml"/><Relationship Id="rId5" Type="http://schemas.openxmlformats.org/officeDocument/2006/relationships/image" Target="../media/image1.emf"/><Relationship Id="rId4" Type="http://schemas.openxmlformats.org/officeDocument/2006/relationships/oleObject" Target="../embeddings/oleObject9.bin"/></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vmlDrawing" Target="../drawings/vmlDrawing10.vml"/><Relationship Id="rId5" Type="http://schemas.openxmlformats.org/officeDocument/2006/relationships/image" Target="../media/image1.emf"/><Relationship Id="rId4" Type="http://schemas.openxmlformats.org/officeDocument/2006/relationships/oleObject" Target="../embeddings/oleObject10.bin"/></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vmlDrawing" Target="../drawings/vmlDrawing11.v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vmlDrawing" Target="../drawings/vmlDrawing12.vml"/><Relationship Id="rId5" Type="http://schemas.openxmlformats.org/officeDocument/2006/relationships/image" Target="../media/image1.emf"/><Relationship Id="rId4" Type="http://schemas.openxmlformats.org/officeDocument/2006/relationships/oleObject" Target="../embeddings/oleObject1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オブジェクト 5" hidden="1">
            <a:extLst>
              <a:ext uri="{FF2B5EF4-FFF2-40B4-BE49-F238E27FC236}">
                <a16:creationId xmlns:a16="http://schemas.microsoft.com/office/drawing/2014/main" id="{101BF139-3623-4708-8CD7-C1ECF4AB2CB0}"/>
              </a:ext>
            </a:extLst>
          </p:cNvPr>
          <p:cNvGraphicFramePr>
            <a:graphicFrameLocks noChangeAspect="1"/>
          </p:cNvGraphicFramePr>
          <p:nvPr>
            <p:custDataLst>
              <p:tags r:id="rId2"/>
            </p:custDataLst>
            <p:extLst>
              <p:ext uri="{D42A27DB-BD31-4B8C-83A1-F6EECF244321}">
                <p14:modId xmlns:p14="http://schemas.microsoft.com/office/powerpoint/2010/main" val="22050951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162" name="think-cell スライド" r:id="rId4" imgW="353" imgH="353" progId="TCLayout.ActiveDocument.1">
                  <p:embed/>
                </p:oleObj>
              </mc:Choice>
              <mc:Fallback>
                <p:oleObj name="think-cell スライド" r:id="rId4" imgW="353" imgH="353"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8" name="タイトル 2">
            <a:extLst>
              <a:ext uri="{FF2B5EF4-FFF2-40B4-BE49-F238E27FC236}">
                <a16:creationId xmlns:a16="http://schemas.microsoft.com/office/drawing/2014/main" id="{7D8866F9-4296-41F3-8268-6B3D2F56FC70}"/>
              </a:ext>
            </a:extLst>
          </p:cNvPr>
          <p:cNvSpPr>
            <a:spLocks noGrp="1"/>
          </p:cNvSpPr>
          <p:nvPr>
            <p:ph type="ctrTitle"/>
          </p:nvPr>
        </p:nvSpPr>
        <p:spPr/>
        <p:txBody>
          <a:bodyPr vert="horz" anchor="b" anchorCtr="0"/>
          <a:lstStyle/>
          <a:p>
            <a:r>
              <a:rPr kumimoji="1" lang="ja-JP" altLang="en-US" sz="2400" b="1" dirty="0">
                <a:latin typeface="+mn-ea"/>
                <a:ea typeface="+mn-ea"/>
              </a:rPr>
              <a:t>「補助事業の</a:t>
            </a:r>
            <a:r>
              <a:rPr lang="ja-JP" altLang="en-US" sz="2400" b="1" dirty="0">
                <a:latin typeface="+mn-ea"/>
                <a:ea typeface="+mn-ea"/>
              </a:rPr>
              <a:t>事業計画名を記載」</a:t>
            </a:r>
            <a:endParaRPr kumimoji="1" lang="ja-JP" altLang="en-US" sz="2400" b="1" dirty="0">
              <a:latin typeface="+mn-ea"/>
              <a:ea typeface="+mn-ea"/>
            </a:endParaRPr>
          </a:p>
        </p:txBody>
      </p:sp>
      <p:sp>
        <p:nvSpPr>
          <p:cNvPr id="3" name="スライド番号プレースホルダー 2">
            <a:extLst>
              <a:ext uri="{FF2B5EF4-FFF2-40B4-BE49-F238E27FC236}">
                <a16:creationId xmlns:a16="http://schemas.microsoft.com/office/drawing/2014/main" id="{968C1C7A-A6DB-468E-BE39-626167A85C0E}"/>
              </a:ext>
            </a:extLst>
          </p:cNvPr>
          <p:cNvSpPr>
            <a:spLocks noGrp="1"/>
          </p:cNvSpPr>
          <p:nvPr>
            <p:ph type="sldNum" sz="quarter" idx="12"/>
          </p:nvPr>
        </p:nvSpPr>
        <p:spPr/>
        <p:txBody>
          <a:bodyPr/>
          <a:lstStyle/>
          <a:p>
            <a:pPr>
              <a:defRPr/>
            </a:pPr>
            <a:fld id="{CA8D4A6D-85F2-41B7-A27E-54BD60322951}" type="slidenum">
              <a:rPr lang="ja-JP" altLang="en-US" smtClean="0"/>
              <a:pPr>
                <a:defRPr/>
              </a:pPr>
              <a:t>1</a:t>
            </a:fld>
            <a:endParaRPr lang="ja-JP" altLang="en-US" dirty="0"/>
          </a:p>
        </p:txBody>
      </p:sp>
      <p:sp>
        <p:nvSpPr>
          <p:cNvPr id="4" name="フッター プレースホルダー 3">
            <a:extLst>
              <a:ext uri="{FF2B5EF4-FFF2-40B4-BE49-F238E27FC236}">
                <a16:creationId xmlns:a16="http://schemas.microsoft.com/office/drawing/2014/main" id="{35D0F0F9-AC34-474B-A2FD-B03F76F621A6}"/>
              </a:ext>
            </a:extLst>
          </p:cNvPr>
          <p:cNvSpPr>
            <a:spLocks noGrp="1"/>
          </p:cNvSpPr>
          <p:nvPr>
            <p:ph type="ftr" sz="quarter" idx="3"/>
          </p:nvPr>
        </p:nvSpPr>
        <p:spPr/>
        <p:txBody>
          <a:bodyPr/>
          <a:lstStyle/>
          <a:p>
            <a:r>
              <a:rPr lang="zh-TW" altLang="en-US" dirty="0"/>
              <a:t>「事業計画名」（事業者名</a:t>
            </a:r>
            <a:r>
              <a:rPr lang="en-US" altLang="zh-TW" dirty="0"/>
              <a:t>A</a:t>
            </a:r>
            <a:r>
              <a:rPr lang="zh-TW" altLang="en-US" dirty="0"/>
              <a:t>、事業者名</a:t>
            </a:r>
            <a:r>
              <a:rPr lang="en-US" altLang="zh-TW" dirty="0"/>
              <a:t>B</a:t>
            </a:r>
            <a:r>
              <a:rPr lang="zh-TW" altLang="en-US" dirty="0"/>
              <a:t>）</a:t>
            </a:r>
            <a:endParaRPr lang="ja-JP" altLang="en-US" dirty="0"/>
          </a:p>
        </p:txBody>
      </p:sp>
      <p:sp>
        <p:nvSpPr>
          <p:cNvPr id="9" name="角丸四角形吹き出し 9">
            <a:extLst>
              <a:ext uri="{FF2B5EF4-FFF2-40B4-BE49-F238E27FC236}">
                <a16:creationId xmlns:a16="http://schemas.microsoft.com/office/drawing/2014/main" id="{06126894-0225-45AA-8603-FF55452F9B64}"/>
              </a:ext>
            </a:extLst>
          </p:cNvPr>
          <p:cNvSpPr/>
          <p:nvPr/>
        </p:nvSpPr>
        <p:spPr>
          <a:xfrm>
            <a:off x="1132397" y="1226346"/>
            <a:ext cx="2164419" cy="284749"/>
          </a:xfrm>
          <a:prstGeom prst="wedgeRoundRectCallout">
            <a:avLst>
              <a:gd name="adj1" fmla="val 55776"/>
              <a:gd name="adj2" fmla="val 46620"/>
              <a:gd name="adj3" fmla="val 16667"/>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eaLnBrk="1" fontAlgn="auto" hangingPunct="1">
              <a:spcBef>
                <a:spcPts val="0"/>
              </a:spcBef>
              <a:spcAft>
                <a:spcPts val="0"/>
              </a:spcAft>
            </a:pPr>
            <a:r>
              <a:rPr kumimoji="1" lang="ja-JP" altLang="en-US" sz="1200" b="1" dirty="0">
                <a:solidFill>
                  <a:srgbClr val="0070C0"/>
                </a:solidFill>
              </a:rPr>
              <a:t>事業計画名を記入してください</a:t>
            </a:r>
          </a:p>
        </p:txBody>
      </p:sp>
      <p:sp>
        <p:nvSpPr>
          <p:cNvPr id="10" name="テキスト ボックス 9">
            <a:extLst>
              <a:ext uri="{FF2B5EF4-FFF2-40B4-BE49-F238E27FC236}">
                <a16:creationId xmlns:a16="http://schemas.microsoft.com/office/drawing/2014/main" id="{DE2EF1F9-9071-4B95-9724-27D6FA91777F}"/>
              </a:ext>
            </a:extLst>
          </p:cNvPr>
          <p:cNvSpPr txBox="1"/>
          <p:nvPr/>
        </p:nvSpPr>
        <p:spPr>
          <a:xfrm>
            <a:off x="920552" y="3717032"/>
            <a:ext cx="8065464" cy="2658026"/>
          </a:xfrm>
          <a:prstGeom prst="rect">
            <a:avLst/>
          </a:prstGeom>
          <a:solidFill>
            <a:schemeClr val="accent5">
              <a:lumMod val="20000"/>
              <a:lumOff val="80000"/>
            </a:schemeClr>
          </a:solidFill>
          <a:ln w="3175">
            <a:solidFill>
              <a:schemeClr val="tx1"/>
            </a:solidFill>
            <a:prstDash val="sysDash"/>
          </a:ln>
          <a:effectLst/>
        </p:spPr>
        <p:txBody>
          <a:bodyPr wrap="square" lIns="36000" tIns="36000" rIns="36000" bIns="36000" rtlCol="0" anchor="ctr">
            <a:spAutoFit/>
          </a:bodyPr>
          <a:lstStyle/>
          <a:p>
            <a:pPr eaLnBrk="1"/>
            <a:r>
              <a:rPr lang="en-US" altLang="ja-JP" sz="1400" b="1" dirty="0">
                <a:solidFill>
                  <a:srgbClr val="0070C0"/>
                </a:solidFill>
                <a:latin typeface="+mn-ea"/>
              </a:rPr>
              <a:t>【</a:t>
            </a:r>
            <a:r>
              <a:rPr lang="ja-JP" altLang="en-US" sz="1400" b="1" dirty="0">
                <a:solidFill>
                  <a:srgbClr val="0070C0"/>
                </a:solidFill>
                <a:latin typeface="+mn-ea"/>
              </a:rPr>
              <a:t>提出時の注意</a:t>
            </a:r>
            <a:r>
              <a:rPr lang="en-US" altLang="ja-JP" sz="1400" b="1" dirty="0">
                <a:solidFill>
                  <a:srgbClr val="0070C0"/>
                </a:solidFill>
                <a:latin typeface="+mn-ea"/>
              </a:rPr>
              <a:t>】</a:t>
            </a:r>
            <a:endParaRPr lang="en-US" altLang="ja-JP" sz="1400" dirty="0">
              <a:solidFill>
                <a:srgbClr val="0070C0"/>
              </a:solidFill>
              <a:latin typeface="+mn-ea"/>
            </a:endParaRPr>
          </a:p>
          <a:p>
            <a:pPr marL="285750" marR="0" lvl="0" indent="-285750" algn="l" defTabSz="914400" rtl="0" eaLnBrk="1" fontAlgn="base" latinLnBrk="0" hangingPunct="0">
              <a:lnSpc>
                <a:spcPct val="100000"/>
              </a:lnSpc>
              <a:spcBef>
                <a:spcPct val="0"/>
              </a:spcBef>
              <a:spcAft>
                <a:spcPct val="0"/>
              </a:spcAft>
              <a:buClrTx/>
              <a:buSzTx/>
              <a:buFont typeface="Arial" panose="020B0604020202020204" pitchFamily="34" charset="0"/>
              <a:buChar char="•"/>
              <a:tabLst/>
              <a:defRPr/>
            </a:pPr>
            <a:r>
              <a:rPr lang="en-US" altLang="ja-JP" sz="1400" dirty="0">
                <a:solidFill>
                  <a:srgbClr val="0070C0"/>
                </a:solidFill>
                <a:latin typeface="Meiryo UI"/>
              </a:rPr>
              <a:t>【</a:t>
            </a:r>
            <a:r>
              <a:rPr lang="ja-JP" altLang="en-US" sz="1400" dirty="0">
                <a:solidFill>
                  <a:srgbClr val="0070C0"/>
                </a:solidFill>
                <a:latin typeface="Meiryo UI"/>
              </a:rPr>
              <a:t>提出時の注意</a:t>
            </a:r>
            <a:r>
              <a:rPr lang="en-US" altLang="ja-JP" sz="1400" dirty="0">
                <a:solidFill>
                  <a:srgbClr val="0070C0"/>
                </a:solidFill>
                <a:latin typeface="Meiryo UI"/>
              </a:rPr>
              <a:t>】</a:t>
            </a:r>
            <a:r>
              <a:rPr lang="ja-JP" altLang="en-US" sz="1400" dirty="0">
                <a:solidFill>
                  <a:srgbClr val="0070C0"/>
                </a:solidFill>
                <a:latin typeface="Meiryo UI"/>
              </a:rPr>
              <a:t>及び</a:t>
            </a:r>
            <a:r>
              <a:rPr kumimoji="1" lang="en-US" altLang="ja-JP" sz="1400" i="0" u="none" strike="noStrike" kern="1200" cap="none" spc="0" normalizeH="0" baseline="0" noProof="0" dirty="0">
                <a:ln>
                  <a:noFill/>
                </a:ln>
                <a:solidFill>
                  <a:srgbClr val="0070C0"/>
                </a:solidFill>
                <a:effectLst/>
                <a:uLnTx/>
                <a:uFillTx/>
                <a:latin typeface="Meiryo UI"/>
                <a:ea typeface="Meiryo UI" panose="020B0604030504040204" pitchFamily="50" charset="-128"/>
                <a:cs typeface="+mn-cs"/>
              </a:rPr>
              <a:t>【</a:t>
            </a:r>
            <a:r>
              <a:rPr kumimoji="1" lang="ja-JP" altLang="en-US" sz="1400" i="0" u="none" strike="noStrike" kern="1200" cap="none" spc="0" normalizeH="0" baseline="0" noProof="0" dirty="0">
                <a:ln>
                  <a:noFill/>
                </a:ln>
                <a:solidFill>
                  <a:srgbClr val="0070C0"/>
                </a:solidFill>
                <a:effectLst/>
                <a:uLnTx/>
                <a:uFillTx/>
                <a:latin typeface="Meiryo UI"/>
                <a:ea typeface="Meiryo UI" panose="020B0604030504040204" pitchFamily="50" charset="-128"/>
                <a:cs typeface="+mn-cs"/>
              </a:rPr>
              <a:t>記入上の注意</a:t>
            </a:r>
            <a:r>
              <a:rPr kumimoji="1" lang="en-US" altLang="ja-JP" sz="1400" i="0" u="none" strike="noStrike" kern="1200" cap="none" spc="0" normalizeH="0" baseline="0" noProof="0" dirty="0">
                <a:ln>
                  <a:noFill/>
                </a:ln>
                <a:solidFill>
                  <a:srgbClr val="0070C0"/>
                </a:solidFill>
                <a:effectLst/>
                <a:uLnTx/>
                <a:uFillTx/>
                <a:latin typeface="Meiryo UI"/>
                <a:ea typeface="Meiryo UI" panose="020B0604030504040204" pitchFamily="50" charset="-128"/>
                <a:cs typeface="+mn-cs"/>
              </a:rPr>
              <a:t>】</a:t>
            </a:r>
            <a:r>
              <a:rPr lang="ja-JP" altLang="en-US" sz="1400" u="sng" dirty="0">
                <a:solidFill>
                  <a:srgbClr val="FF0000"/>
                </a:solidFill>
                <a:latin typeface="Meiryo UI"/>
              </a:rPr>
              <a:t>（</a:t>
            </a:r>
            <a:r>
              <a:rPr kumimoji="1" lang="ja-JP" altLang="en-US" sz="1400" i="0" u="sng" strike="noStrike" kern="1200" cap="none" spc="0" normalizeH="0" baseline="0" noProof="0" dirty="0">
                <a:ln>
                  <a:noFill/>
                </a:ln>
                <a:solidFill>
                  <a:srgbClr val="FF0000"/>
                </a:solidFill>
                <a:effectLst/>
                <a:uLnTx/>
                <a:uFillTx/>
                <a:latin typeface="Meiryo UI"/>
              </a:rPr>
              <a:t>青字部分）は、削除した上で、ご提出ください</a:t>
            </a:r>
            <a:endParaRPr lang="en-US" altLang="ja-JP" sz="1400" u="sng" dirty="0">
              <a:solidFill>
                <a:srgbClr val="FF0000"/>
              </a:solidFill>
              <a:latin typeface="+mn-ea"/>
            </a:endParaRPr>
          </a:p>
          <a:p>
            <a:pPr eaLnBrk="1"/>
            <a:r>
              <a:rPr lang="en-US" altLang="ja-JP" sz="1400" b="1" dirty="0">
                <a:solidFill>
                  <a:srgbClr val="0070C0"/>
                </a:solidFill>
                <a:latin typeface="+mn-ea"/>
              </a:rPr>
              <a:t>【</a:t>
            </a:r>
            <a:r>
              <a:rPr lang="ja-JP" altLang="en-US" sz="1400" b="1" dirty="0">
                <a:solidFill>
                  <a:srgbClr val="0070C0"/>
                </a:solidFill>
                <a:latin typeface="+mn-ea"/>
              </a:rPr>
              <a:t>記入上の注意</a:t>
            </a:r>
            <a:r>
              <a:rPr lang="en-US" altLang="ja-JP" sz="1400" b="1" dirty="0">
                <a:solidFill>
                  <a:srgbClr val="0070C0"/>
                </a:solidFill>
                <a:latin typeface="+mn-ea"/>
              </a:rPr>
              <a:t>】</a:t>
            </a:r>
          </a:p>
          <a:p>
            <a:pPr marL="285750" indent="-285750" eaLnBrk="1">
              <a:buFont typeface="Arial" panose="020B0604020202020204" pitchFamily="34" charset="0"/>
              <a:buChar char="•"/>
            </a:pPr>
            <a:r>
              <a:rPr lang="ja-JP" altLang="en-US" sz="1400" dirty="0">
                <a:solidFill>
                  <a:srgbClr val="0070C0"/>
                </a:solidFill>
                <a:latin typeface="+mn-ea"/>
              </a:rPr>
              <a:t>審査の公平性の観点から本資料の記載内容は、</a:t>
            </a:r>
            <a:r>
              <a:rPr lang="ja-JP" altLang="en-US" sz="1400" dirty="0">
                <a:solidFill>
                  <a:srgbClr val="FF0000"/>
                </a:solidFill>
                <a:latin typeface="+mn-ea"/>
              </a:rPr>
              <a:t>原則として交付提案書に記載されている情報に限ります</a:t>
            </a:r>
            <a:endParaRPr lang="en-US" altLang="ja-JP" sz="1400" dirty="0">
              <a:solidFill>
                <a:srgbClr val="FF0000"/>
              </a:solidFill>
              <a:latin typeface="+mn-ea"/>
            </a:endParaRPr>
          </a:p>
          <a:p>
            <a:pPr marL="285750" indent="-285750" eaLnBrk="1">
              <a:buFont typeface="Arial" panose="020B0604020202020204" pitchFamily="34" charset="0"/>
              <a:buChar char="•"/>
            </a:pPr>
            <a:r>
              <a:rPr lang="ja-JP" altLang="en-US" sz="1400" dirty="0">
                <a:solidFill>
                  <a:srgbClr val="0070C0"/>
                </a:solidFill>
                <a:latin typeface="+mn-ea"/>
              </a:rPr>
              <a:t>本資料は審査委員が提案内容を審査する際に使用しますので、以下の注意事項を遵守して作成してください</a:t>
            </a:r>
            <a:endParaRPr lang="en-US" altLang="ja-JP" sz="1400" dirty="0">
              <a:solidFill>
                <a:srgbClr val="0070C0"/>
              </a:solidFill>
              <a:latin typeface="+mn-ea"/>
            </a:endParaRPr>
          </a:p>
          <a:p>
            <a:pPr marL="539750" indent="-357188" eaLnBrk="1">
              <a:buFont typeface="+mj-ea"/>
              <a:buAutoNum type="circleNumDbPlain"/>
            </a:pPr>
            <a:r>
              <a:rPr lang="ja-JP" altLang="en-US" sz="1400" dirty="0">
                <a:solidFill>
                  <a:srgbClr val="0070C0"/>
                </a:solidFill>
                <a:latin typeface="+mn-ea"/>
              </a:rPr>
              <a:t>文字の大きさは</a:t>
            </a:r>
            <a:r>
              <a:rPr lang="en-US" altLang="ja-JP" sz="1400" dirty="0">
                <a:solidFill>
                  <a:srgbClr val="0070C0"/>
                </a:solidFill>
                <a:latin typeface="+mn-ea"/>
              </a:rPr>
              <a:t>14pt</a:t>
            </a:r>
            <a:r>
              <a:rPr lang="ja-JP" altLang="en-US" sz="1400" dirty="0">
                <a:solidFill>
                  <a:srgbClr val="0070C0"/>
                </a:solidFill>
                <a:latin typeface="+mn-ea"/>
              </a:rPr>
              <a:t>以上とすること</a:t>
            </a:r>
            <a:endParaRPr lang="en-US" altLang="ja-JP" sz="1400" dirty="0">
              <a:solidFill>
                <a:srgbClr val="0070C0"/>
              </a:solidFill>
              <a:latin typeface="+mn-ea"/>
            </a:endParaRPr>
          </a:p>
          <a:p>
            <a:pPr marL="539750" indent="-357188" eaLnBrk="1">
              <a:buFont typeface="+mj-ea"/>
              <a:buAutoNum type="circleNumDbPlain"/>
            </a:pPr>
            <a:r>
              <a:rPr lang="ja-JP" altLang="en-US" sz="1400" dirty="0">
                <a:solidFill>
                  <a:srgbClr val="0070C0"/>
                </a:solidFill>
                <a:latin typeface="+mn-ea"/>
              </a:rPr>
              <a:t>既定のフォントを使用すること</a:t>
            </a:r>
            <a:endParaRPr lang="en-US" altLang="ja-JP" sz="1400" dirty="0">
              <a:solidFill>
                <a:srgbClr val="0070C0"/>
              </a:solidFill>
              <a:latin typeface="+mn-ea"/>
            </a:endParaRPr>
          </a:p>
          <a:p>
            <a:pPr marL="539750" indent="-357188" eaLnBrk="1">
              <a:buFont typeface="+mj-ea"/>
              <a:buAutoNum type="circleNumDbPlain"/>
            </a:pPr>
            <a:r>
              <a:rPr lang="ja-JP" altLang="en-US" sz="1400" u="sng" dirty="0" smtClean="0">
                <a:solidFill>
                  <a:srgbClr val="FF0000"/>
                </a:solidFill>
                <a:latin typeface="+mn-ea"/>
              </a:rPr>
              <a:t>原則、スライド</a:t>
            </a:r>
            <a:r>
              <a:rPr lang="ja-JP" altLang="en-US" sz="1400" u="sng" dirty="0">
                <a:solidFill>
                  <a:srgbClr val="FF0000"/>
                </a:solidFill>
                <a:latin typeface="+mn-ea"/>
              </a:rPr>
              <a:t>枚数</a:t>
            </a:r>
            <a:r>
              <a:rPr lang="ja-JP" altLang="en-US" sz="1400" u="sng" dirty="0" smtClean="0">
                <a:solidFill>
                  <a:srgbClr val="FF0000"/>
                </a:solidFill>
                <a:latin typeface="+mn-ea"/>
              </a:rPr>
              <a:t>は変更</a:t>
            </a:r>
            <a:r>
              <a:rPr lang="ja-JP" altLang="en-US" sz="1400" u="sng" dirty="0">
                <a:solidFill>
                  <a:srgbClr val="FF0000"/>
                </a:solidFill>
                <a:latin typeface="+mn-ea"/>
              </a:rPr>
              <a:t>しないこと</a:t>
            </a:r>
            <a:r>
              <a:rPr lang="ja-JP" altLang="en-US" sz="1400" u="sng" dirty="0" smtClean="0">
                <a:solidFill>
                  <a:srgbClr val="FF0000"/>
                </a:solidFill>
                <a:latin typeface="+mn-ea"/>
              </a:rPr>
              <a:t>（該当しないページがある場合は削除すること）</a:t>
            </a:r>
            <a:endParaRPr lang="en-US" altLang="ja-JP" sz="1400" u="sng" dirty="0">
              <a:solidFill>
                <a:srgbClr val="FF0000"/>
              </a:solidFill>
              <a:latin typeface="+mn-ea"/>
            </a:endParaRPr>
          </a:p>
          <a:p>
            <a:pPr marL="539750" indent="-357188" eaLnBrk="1">
              <a:buFont typeface="+mj-ea"/>
              <a:buAutoNum type="circleNumDbPlain"/>
            </a:pPr>
            <a:r>
              <a:rPr lang="ja-JP" altLang="en-US" sz="1400" dirty="0">
                <a:solidFill>
                  <a:srgbClr val="0070C0"/>
                </a:solidFill>
                <a:latin typeface="+mn-ea"/>
              </a:rPr>
              <a:t>図表（写真</a:t>
            </a:r>
            <a:r>
              <a:rPr lang="ja-JP" altLang="en-US" sz="1400" dirty="0" smtClean="0">
                <a:solidFill>
                  <a:srgbClr val="0070C0"/>
                </a:solidFill>
                <a:latin typeface="+mn-ea"/>
              </a:rPr>
              <a:t>、透視図、</a:t>
            </a:r>
            <a:r>
              <a:rPr lang="ja-JP" altLang="en-US" sz="1400" dirty="0">
                <a:solidFill>
                  <a:srgbClr val="0070C0"/>
                </a:solidFill>
                <a:latin typeface="+mn-ea"/>
              </a:rPr>
              <a:t>位置図、体制図、グラフ、線表等）などを用い</a:t>
            </a:r>
            <a:r>
              <a:rPr lang="ja-JP" altLang="en-US" sz="1400" dirty="0" smtClean="0">
                <a:solidFill>
                  <a:srgbClr val="0070C0"/>
                </a:solidFill>
                <a:latin typeface="+mn-ea"/>
              </a:rPr>
              <a:t>、表現</a:t>
            </a:r>
            <a:r>
              <a:rPr lang="ja-JP" altLang="en-US" sz="1400" dirty="0">
                <a:solidFill>
                  <a:srgbClr val="0070C0"/>
                </a:solidFill>
                <a:latin typeface="+mn-ea"/>
              </a:rPr>
              <a:t>を工夫すること</a:t>
            </a:r>
            <a:endParaRPr lang="en-US" altLang="ja-JP" sz="1400" dirty="0">
              <a:solidFill>
                <a:srgbClr val="0070C0"/>
              </a:solidFill>
              <a:latin typeface="+mn-ea"/>
            </a:endParaRPr>
          </a:p>
          <a:p>
            <a:pPr marL="539750" indent="-357188" eaLnBrk="1">
              <a:buFont typeface="+mj-ea"/>
              <a:buAutoNum type="circleNumDbPlain"/>
            </a:pPr>
            <a:r>
              <a:rPr lang="ja-JP" altLang="en-US" sz="1400" dirty="0">
                <a:solidFill>
                  <a:srgbClr val="0070C0"/>
                </a:solidFill>
                <a:latin typeface="+mn-ea"/>
              </a:rPr>
              <a:t>説明は、</a:t>
            </a:r>
            <a:r>
              <a:rPr lang="ja-JP" altLang="en-US" sz="1400" dirty="0">
                <a:solidFill>
                  <a:srgbClr val="FF0000"/>
                </a:solidFill>
                <a:latin typeface="+mn-ea"/>
              </a:rPr>
              <a:t>可能な限り具体的・定量的</a:t>
            </a:r>
            <a:r>
              <a:rPr lang="ja-JP" altLang="en-US" sz="1400" dirty="0">
                <a:solidFill>
                  <a:srgbClr val="0070C0"/>
                </a:solidFill>
                <a:latin typeface="+mn-ea"/>
              </a:rPr>
              <a:t>にすること</a:t>
            </a:r>
            <a:endParaRPr lang="en-US" altLang="ja-JP" sz="1400" dirty="0">
              <a:solidFill>
                <a:srgbClr val="0070C0"/>
              </a:solidFill>
              <a:latin typeface="+mn-ea"/>
            </a:endParaRPr>
          </a:p>
          <a:p>
            <a:pPr marL="539750" indent="-357188" eaLnBrk="1">
              <a:buFont typeface="+mj-ea"/>
              <a:buAutoNum type="circleNumDbPlain"/>
            </a:pPr>
            <a:r>
              <a:rPr lang="ja-JP" altLang="en-US" sz="1400" dirty="0">
                <a:solidFill>
                  <a:srgbClr val="0070C0"/>
                </a:solidFill>
                <a:latin typeface="+mn-ea"/>
              </a:rPr>
              <a:t>枠線については、適宜変更を行い、行の追加等を行うこと</a:t>
            </a:r>
            <a:endParaRPr lang="en-US" altLang="ja-JP" sz="1400" dirty="0">
              <a:solidFill>
                <a:srgbClr val="0070C0"/>
              </a:solidFill>
              <a:latin typeface="+mn-ea"/>
            </a:endParaRPr>
          </a:p>
          <a:p>
            <a:pPr marL="539750" indent="-357188" eaLnBrk="1">
              <a:buFont typeface="+mj-ea"/>
              <a:buAutoNum type="circleNumDbPlain"/>
            </a:pPr>
            <a:r>
              <a:rPr kumimoji="1" lang="ja-JP" altLang="en-US" sz="1400" dirty="0">
                <a:solidFill>
                  <a:srgbClr val="FF0000"/>
                </a:solidFill>
              </a:rPr>
              <a:t>連携申請の場合は、連携事業者間で調整し、同一の内容で提出</a:t>
            </a:r>
            <a:r>
              <a:rPr kumimoji="1" lang="ja-JP" altLang="en-US" sz="1400" dirty="0">
                <a:solidFill>
                  <a:srgbClr val="0070C0"/>
                </a:solidFill>
              </a:rPr>
              <a:t>してください</a:t>
            </a:r>
          </a:p>
        </p:txBody>
      </p:sp>
      <p:sp>
        <p:nvSpPr>
          <p:cNvPr id="11" name="角丸四角形吹き出し 10">
            <a:extLst>
              <a:ext uri="{FF2B5EF4-FFF2-40B4-BE49-F238E27FC236}">
                <a16:creationId xmlns:a16="http://schemas.microsoft.com/office/drawing/2014/main" id="{72B5BE35-C06A-49D0-AEA1-BD30CB41574C}"/>
              </a:ext>
            </a:extLst>
          </p:cNvPr>
          <p:cNvSpPr/>
          <p:nvPr/>
        </p:nvSpPr>
        <p:spPr>
          <a:xfrm>
            <a:off x="3296816" y="548680"/>
            <a:ext cx="3024336" cy="489060"/>
          </a:xfrm>
          <a:prstGeom prst="wedgeRoundRectCallout">
            <a:avLst>
              <a:gd name="adj1" fmla="val 53662"/>
              <a:gd name="adj2" fmla="val -43548"/>
              <a:gd name="adj3" fmla="val 16667"/>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eaLnBrk="1" fontAlgn="auto" hangingPunct="1">
              <a:spcBef>
                <a:spcPts val="0"/>
              </a:spcBef>
              <a:spcAft>
                <a:spcPts val="0"/>
              </a:spcAft>
            </a:pPr>
            <a:r>
              <a:rPr lang="ja-JP" altLang="en-US" sz="1200" b="1" dirty="0">
                <a:solidFill>
                  <a:srgbClr val="0070C0"/>
                </a:solidFill>
              </a:rPr>
              <a:t>交付提案書に記載されている</a:t>
            </a:r>
            <a:r>
              <a:rPr lang="ja-JP" altLang="en-US" sz="1200" b="1" dirty="0">
                <a:solidFill>
                  <a:schemeClr val="accent1"/>
                </a:solidFill>
              </a:rPr>
              <a:t>申請分野区分</a:t>
            </a:r>
            <a:r>
              <a:rPr lang="ja-JP" altLang="en-US" sz="1200" b="1" dirty="0">
                <a:solidFill>
                  <a:srgbClr val="0070C0"/>
                </a:solidFill>
              </a:rPr>
              <a:t>と補助金交付申請額等を記入してください</a:t>
            </a:r>
            <a:endParaRPr kumimoji="1" lang="ja-JP" altLang="en-US" sz="1200" b="1" dirty="0">
              <a:solidFill>
                <a:srgbClr val="0070C0"/>
              </a:solidFill>
            </a:endParaRPr>
          </a:p>
        </p:txBody>
      </p:sp>
      <p:graphicFrame>
        <p:nvGraphicFramePr>
          <p:cNvPr id="12" name="表 19">
            <a:extLst>
              <a:ext uri="{FF2B5EF4-FFF2-40B4-BE49-F238E27FC236}">
                <a16:creationId xmlns:a16="http://schemas.microsoft.com/office/drawing/2014/main" id="{0D76439F-D32B-457A-BC0D-2291B4F534C4}"/>
              </a:ext>
            </a:extLst>
          </p:cNvPr>
          <p:cNvGraphicFramePr>
            <a:graphicFrameLocks noGrp="1"/>
          </p:cNvGraphicFramePr>
          <p:nvPr>
            <p:extLst>
              <p:ext uri="{D42A27DB-BD31-4B8C-83A1-F6EECF244321}">
                <p14:modId xmlns:p14="http://schemas.microsoft.com/office/powerpoint/2010/main" val="2205454948"/>
              </p:ext>
            </p:extLst>
          </p:nvPr>
        </p:nvGraphicFramePr>
        <p:xfrm>
          <a:off x="6467937" y="188913"/>
          <a:ext cx="3165013" cy="1141440"/>
        </p:xfrm>
        <a:graphic>
          <a:graphicData uri="http://schemas.openxmlformats.org/drawingml/2006/table">
            <a:tbl>
              <a:tblPr firstRow="1" bandRow="1">
                <a:tableStyleId>{5C22544A-7EE6-4342-B048-85BDC9FD1C3A}</a:tableStyleId>
              </a:tblPr>
              <a:tblGrid>
                <a:gridCol w="1554725">
                  <a:extLst>
                    <a:ext uri="{9D8B030D-6E8A-4147-A177-3AD203B41FA5}">
                      <a16:colId xmlns:a16="http://schemas.microsoft.com/office/drawing/2014/main" val="612360882"/>
                    </a:ext>
                  </a:extLst>
                </a:gridCol>
                <a:gridCol w="1610288">
                  <a:extLst>
                    <a:ext uri="{9D8B030D-6E8A-4147-A177-3AD203B41FA5}">
                      <a16:colId xmlns:a16="http://schemas.microsoft.com/office/drawing/2014/main" val="417653922"/>
                    </a:ext>
                  </a:extLst>
                </a:gridCol>
              </a:tblGrid>
              <a:tr h="0">
                <a:tc>
                  <a:txBody>
                    <a:bodyPr/>
                    <a:lstStyle/>
                    <a:p>
                      <a:r>
                        <a:rPr kumimoji="1" lang="ja-JP" altLang="en-US" sz="1400" b="0" dirty="0">
                          <a:solidFill>
                            <a:schemeClr val="tx1"/>
                          </a:solidFill>
                        </a:rPr>
                        <a:t>新規・継続の別</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ctr"/>
                      <a:r>
                        <a:rPr kumimoji="1" lang="ja-JP" altLang="en-US" sz="1400" b="0" dirty="0">
                          <a:solidFill>
                            <a:schemeClr val="tx1"/>
                          </a:solidFill>
                        </a:rPr>
                        <a:t>新規　　継続</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2738288"/>
                  </a:ext>
                </a:extLst>
              </a:tr>
              <a:tr h="0">
                <a:tc>
                  <a:txBody>
                    <a:bodyPr/>
                    <a:lstStyle/>
                    <a:p>
                      <a:r>
                        <a:rPr kumimoji="1" lang="ja-JP" altLang="en-US" sz="1400" b="0" dirty="0">
                          <a:solidFill>
                            <a:schemeClr val="tx1"/>
                          </a:solidFill>
                        </a:rPr>
                        <a:t>計画年数及び年数</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ctr"/>
                      <a:r>
                        <a:rPr kumimoji="1" lang="en-US" altLang="ja-JP" sz="1400" b="0" dirty="0">
                          <a:solidFill>
                            <a:schemeClr val="tx1"/>
                          </a:solidFill>
                        </a:rPr>
                        <a:t>X</a:t>
                      </a:r>
                      <a:r>
                        <a:rPr kumimoji="1" lang="ja-JP" altLang="en-US" sz="1400" b="0" dirty="0">
                          <a:solidFill>
                            <a:schemeClr val="tx1"/>
                          </a:solidFill>
                        </a:rPr>
                        <a:t>年計画・</a:t>
                      </a:r>
                      <a:r>
                        <a:rPr kumimoji="1" lang="en-US" altLang="ja-JP" sz="1400" b="0" dirty="0">
                          <a:solidFill>
                            <a:schemeClr val="tx1"/>
                          </a:solidFill>
                        </a:rPr>
                        <a:t>X</a:t>
                      </a:r>
                      <a:r>
                        <a:rPr kumimoji="1" lang="ja-JP" altLang="en-US" sz="1400" b="0" dirty="0">
                          <a:solidFill>
                            <a:schemeClr val="tx1"/>
                          </a:solidFill>
                        </a:rPr>
                        <a:t>年目</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81291746"/>
                  </a:ext>
                </a:extLst>
              </a:tr>
              <a:tr h="0">
                <a:tc>
                  <a:txBody>
                    <a:bodyPr/>
                    <a:lstStyle/>
                    <a:p>
                      <a:r>
                        <a:rPr kumimoji="1" lang="ja-JP" altLang="en-US" sz="1400" b="0" dirty="0">
                          <a:solidFill>
                            <a:schemeClr val="tx1"/>
                          </a:solidFill>
                        </a:rPr>
                        <a:t>申請分野区分</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ctr"/>
                      <a:r>
                        <a:rPr kumimoji="1" lang="en-US" altLang="ja-JP" sz="1400" b="0" dirty="0">
                          <a:solidFill>
                            <a:schemeClr val="tx1"/>
                          </a:solidFill>
                        </a:rPr>
                        <a:t>XXXX</a:t>
                      </a:r>
                      <a:r>
                        <a:rPr kumimoji="1" lang="ja-JP" altLang="en-US" sz="1400" b="0" dirty="0">
                          <a:solidFill>
                            <a:schemeClr val="tx1"/>
                          </a:solidFill>
                        </a:rPr>
                        <a:t>分野</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8016542"/>
                  </a:ext>
                </a:extLst>
              </a:tr>
              <a:tr h="0">
                <a:tc>
                  <a:txBody>
                    <a:bodyPr/>
                    <a:lstStyle/>
                    <a:p>
                      <a:r>
                        <a:rPr kumimoji="1" lang="ja-JP" altLang="en-US" sz="1400" b="0" dirty="0">
                          <a:solidFill>
                            <a:schemeClr val="tx1"/>
                          </a:solidFill>
                        </a:rPr>
                        <a:t>補助金交付申請額</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r"/>
                      <a:r>
                        <a:rPr kumimoji="1" lang="en-US" altLang="ja-JP" sz="1400" b="0" dirty="0">
                          <a:solidFill>
                            <a:schemeClr val="tx1"/>
                          </a:solidFill>
                        </a:rPr>
                        <a:t>000,000,000</a:t>
                      </a:r>
                      <a:r>
                        <a:rPr kumimoji="1" lang="ja-JP" altLang="en-US" sz="1400" b="0" dirty="0">
                          <a:solidFill>
                            <a:schemeClr val="tx1"/>
                          </a:solidFill>
                        </a:rPr>
                        <a:t>円</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89693127"/>
                  </a:ext>
                </a:extLst>
              </a:tr>
            </a:tbl>
          </a:graphicData>
        </a:graphic>
      </p:graphicFrame>
      <p:graphicFrame>
        <p:nvGraphicFramePr>
          <p:cNvPr id="13" name="表 19">
            <a:extLst>
              <a:ext uri="{FF2B5EF4-FFF2-40B4-BE49-F238E27FC236}">
                <a16:creationId xmlns:a16="http://schemas.microsoft.com/office/drawing/2014/main" id="{747144FC-E4E4-4AE3-B451-1B9E82050758}"/>
              </a:ext>
            </a:extLst>
          </p:cNvPr>
          <p:cNvGraphicFramePr>
            <a:graphicFrameLocks noGrp="1"/>
          </p:cNvGraphicFramePr>
          <p:nvPr>
            <p:extLst>
              <p:ext uri="{D42A27DB-BD31-4B8C-83A1-F6EECF244321}">
                <p14:modId xmlns:p14="http://schemas.microsoft.com/office/powerpoint/2010/main" val="1284811544"/>
              </p:ext>
            </p:extLst>
          </p:nvPr>
        </p:nvGraphicFramePr>
        <p:xfrm>
          <a:off x="632520" y="2132856"/>
          <a:ext cx="8640960" cy="1426800"/>
        </p:xfrm>
        <a:graphic>
          <a:graphicData uri="http://schemas.openxmlformats.org/drawingml/2006/table">
            <a:tbl>
              <a:tblPr firstRow="1" bandRow="1">
                <a:tableStyleId>{5C22544A-7EE6-4342-B048-85BDC9FD1C3A}</a:tableStyleId>
              </a:tblPr>
              <a:tblGrid>
                <a:gridCol w="3072375">
                  <a:extLst>
                    <a:ext uri="{9D8B030D-6E8A-4147-A177-3AD203B41FA5}">
                      <a16:colId xmlns:a16="http://schemas.microsoft.com/office/drawing/2014/main" val="612360882"/>
                    </a:ext>
                  </a:extLst>
                </a:gridCol>
                <a:gridCol w="5568585">
                  <a:extLst>
                    <a:ext uri="{9D8B030D-6E8A-4147-A177-3AD203B41FA5}">
                      <a16:colId xmlns:a16="http://schemas.microsoft.com/office/drawing/2014/main" val="417653922"/>
                    </a:ext>
                  </a:extLst>
                </a:gridCol>
              </a:tblGrid>
              <a:tr h="0">
                <a:tc>
                  <a:txBody>
                    <a:bodyPr/>
                    <a:lstStyle/>
                    <a:p>
                      <a:r>
                        <a:rPr kumimoji="1" lang="ja-JP" altLang="en-US" sz="1400" b="0" dirty="0">
                          <a:solidFill>
                            <a:schemeClr val="tx1"/>
                          </a:solidFill>
                        </a:rPr>
                        <a:t>事業計画の概要</a:t>
                      </a:r>
                      <a:r>
                        <a:rPr kumimoji="1" lang="ja-JP" altLang="en-US" sz="1050" b="0" dirty="0">
                          <a:solidFill>
                            <a:schemeClr val="tx1"/>
                          </a:solidFill>
                        </a:rPr>
                        <a:t>（</a:t>
                      </a:r>
                      <a:r>
                        <a:rPr kumimoji="1" lang="en-US" altLang="ja-JP" sz="1050" b="0" dirty="0">
                          <a:solidFill>
                            <a:schemeClr val="tx1"/>
                          </a:solidFill>
                        </a:rPr>
                        <a:t>100</a:t>
                      </a:r>
                      <a:r>
                        <a:rPr kumimoji="1" lang="ja-JP" altLang="en-US" sz="1050" b="0" dirty="0">
                          <a:solidFill>
                            <a:schemeClr val="tx1"/>
                          </a:solidFill>
                        </a:rPr>
                        <a:t>字程度）</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r>
                        <a:rPr kumimoji="1" lang="en-US" altLang="ja-JP" sz="1400" b="0" dirty="0">
                          <a:solidFill>
                            <a:schemeClr val="tx1"/>
                          </a:solidFill>
                        </a:rPr>
                        <a:t>XXXX</a:t>
                      </a:r>
                      <a:endParaRPr kumimoji="1" lang="ja-JP" altLang="en-US" sz="1400" b="0" dirty="0">
                        <a:solidFill>
                          <a:schemeClr val="tx1"/>
                        </a:solidFill>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8016542"/>
                  </a:ext>
                </a:extLst>
              </a:tr>
              <a:tr h="139649">
                <a:tc>
                  <a:txBody>
                    <a:bodyPr/>
                    <a:lstStyle/>
                    <a:p>
                      <a:r>
                        <a:rPr kumimoji="1" lang="ja-JP" altLang="en-US" sz="1400" b="0" dirty="0">
                          <a:solidFill>
                            <a:schemeClr val="tx1"/>
                          </a:solidFill>
                        </a:rPr>
                        <a:t>代表事業者名</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l"/>
                      <a:r>
                        <a:rPr kumimoji="1" lang="en-US" altLang="ja-JP" sz="1400" b="0" dirty="0">
                          <a:solidFill>
                            <a:schemeClr val="tx1"/>
                          </a:solidFill>
                        </a:rPr>
                        <a:t>XXXX</a:t>
                      </a:r>
                      <a:endParaRPr kumimoji="1" lang="ja-JP" altLang="en-US" sz="1400" b="0" dirty="0">
                        <a:solidFill>
                          <a:schemeClr val="tx1"/>
                        </a:solidFill>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89693127"/>
                  </a:ext>
                </a:extLst>
              </a:tr>
              <a:tr h="139649">
                <a:tc>
                  <a:txBody>
                    <a:bodyPr/>
                    <a:lstStyle/>
                    <a:p>
                      <a:r>
                        <a:rPr kumimoji="1" lang="ja-JP" altLang="en-US" sz="1400" b="0" dirty="0">
                          <a:solidFill>
                            <a:schemeClr val="tx1"/>
                          </a:solidFill>
                        </a:rPr>
                        <a:t>連携先事業者名</a:t>
                      </a:r>
                      <a:r>
                        <a:rPr kumimoji="1" lang="ja-JP" altLang="en-US" sz="1050" b="0" dirty="0">
                          <a:solidFill>
                            <a:schemeClr val="tx1"/>
                          </a:solidFill>
                        </a:rPr>
                        <a:t>（連携提案の場合）</a:t>
                      </a:r>
                      <a:endParaRPr kumimoji="1" lang="ja-JP" altLang="en-US" sz="1200" b="0" dirty="0">
                        <a:solidFill>
                          <a:schemeClr val="tx1"/>
                        </a:solidFill>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l"/>
                      <a:r>
                        <a:rPr kumimoji="1" lang="en-US" altLang="ja-JP" sz="1400" b="0" dirty="0">
                          <a:solidFill>
                            <a:schemeClr val="tx1"/>
                          </a:solidFill>
                        </a:rPr>
                        <a:t>XXXX</a:t>
                      </a:r>
                      <a:endParaRPr kumimoji="1" lang="ja-JP" altLang="en-US" sz="1400" b="0" dirty="0">
                        <a:solidFill>
                          <a:schemeClr val="tx1"/>
                        </a:solidFill>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7855228"/>
                  </a:ext>
                </a:extLst>
              </a:tr>
              <a:tr h="139649">
                <a:tc>
                  <a:txBody>
                    <a:bodyPr/>
                    <a:lstStyle/>
                    <a:p>
                      <a:r>
                        <a:rPr kumimoji="1" lang="ja-JP" altLang="en-US" sz="1400" b="0" dirty="0">
                          <a:solidFill>
                            <a:schemeClr val="tx1"/>
                          </a:solidFill>
                        </a:rPr>
                        <a:t>連携先自治体名</a:t>
                      </a:r>
                      <a:r>
                        <a:rPr kumimoji="1" lang="ja-JP" altLang="en-US" sz="1050" b="0" dirty="0">
                          <a:solidFill>
                            <a:schemeClr val="tx1"/>
                          </a:solidFill>
                        </a:rPr>
                        <a:t>（自治体連携推進枠の場合）</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l"/>
                      <a:r>
                        <a:rPr kumimoji="1" lang="ja-JP" altLang="en-US" sz="1400" b="0" dirty="0">
                          <a:solidFill>
                            <a:schemeClr val="tx1"/>
                          </a:solidFill>
                        </a:rPr>
                        <a:t>市町村名</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89517251"/>
                  </a:ext>
                </a:extLst>
              </a:tr>
              <a:tr h="139649">
                <a:tc>
                  <a:txBody>
                    <a:bodyPr/>
                    <a:lstStyle/>
                    <a:p>
                      <a:r>
                        <a:rPr kumimoji="1" lang="ja-JP" altLang="en-US" sz="1400" b="0" dirty="0">
                          <a:solidFill>
                            <a:schemeClr val="tx1"/>
                          </a:solidFill>
                        </a:rPr>
                        <a:t>実用化開発場所</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dirty="0">
                          <a:solidFill>
                            <a:schemeClr val="tx1"/>
                          </a:solidFill>
                        </a:rPr>
                        <a:t>XXXX</a:t>
                      </a:r>
                      <a:endParaRPr kumimoji="1" lang="ja-JP" altLang="en-US" sz="1400" b="0" dirty="0">
                        <a:solidFill>
                          <a:schemeClr val="tx1"/>
                        </a:solidFill>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4775457"/>
                  </a:ext>
                </a:extLst>
              </a:tr>
            </a:tbl>
          </a:graphicData>
        </a:graphic>
      </p:graphicFrame>
      <p:sp>
        <p:nvSpPr>
          <p:cNvPr id="14" name="角丸四角形吹き出し 9">
            <a:extLst>
              <a:ext uri="{FF2B5EF4-FFF2-40B4-BE49-F238E27FC236}">
                <a16:creationId xmlns:a16="http://schemas.microsoft.com/office/drawing/2014/main" id="{D1EC3EFC-DF43-4AF0-A83D-EEEA0AEA838E}"/>
              </a:ext>
            </a:extLst>
          </p:cNvPr>
          <p:cNvSpPr/>
          <p:nvPr/>
        </p:nvSpPr>
        <p:spPr>
          <a:xfrm>
            <a:off x="3591777" y="6521701"/>
            <a:ext cx="2729375" cy="284749"/>
          </a:xfrm>
          <a:prstGeom prst="wedgeRoundRectCallout">
            <a:avLst>
              <a:gd name="adj1" fmla="val -60331"/>
              <a:gd name="adj2" fmla="val 9850"/>
              <a:gd name="adj3" fmla="val 16667"/>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spAutoFit/>
          </a:bodyPr>
          <a:lstStyle/>
          <a:p>
            <a:pPr eaLnBrk="1" fontAlgn="auto" hangingPunct="1">
              <a:spcBef>
                <a:spcPts val="0"/>
              </a:spcBef>
              <a:spcAft>
                <a:spcPts val="0"/>
              </a:spcAft>
            </a:pPr>
            <a:r>
              <a:rPr kumimoji="1" lang="ja-JP" altLang="en-US" sz="1200" b="1" dirty="0">
                <a:solidFill>
                  <a:srgbClr val="0070C0"/>
                </a:solidFill>
              </a:rPr>
              <a:t>事業計画名、事業者名を入力してください</a:t>
            </a:r>
          </a:p>
        </p:txBody>
      </p:sp>
    </p:spTree>
    <p:extLst>
      <p:ext uri="{BB962C8B-B14F-4D97-AF65-F5344CB8AC3E}">
        <p14:creationId xmlns:p14="http://schemas.microsoft.com/office/powerpoint/2010/main" val="13975535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オブジェクト 4" hidden="1">
            <a:extLst>
              <a:ext uri="{FF2B5EF4-FFF2-40B4-BE49-F238E27FC236}">
                <a16:creationId xmlns:a16="http://schemas.microsoft.com/office/drawing/2014/main" id="{06F6CACE-475C-4D9E-8BE4-066337FFE157}"/>
              </a:ext>
            </a:extLst>
          </p:cNvPr>
          <p:cNvGraphicFramePr>
            <a:graphicFrameLocks noChangeAspect="1"/>
          </p:cNvGraphicFramePr>
          <p:nvPr>
            <p:custDataLst>
              <p:tags r:id="rId2"/>
            </p:custDataLst>
            <p:extLst>
              <p:ext uri="{D42A27DB-BD31-4B8C-83A1-F6EECF244321}">
                <p14:modId xmlns:p14="http://schemas.microsoft.com/office/powerpoint/2010/main" val="40580709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1330" name="think-cell スライド" r:id="rId4" imgW="251" imgH="226" progId="TCLayout.ActiveDocument.1">
                  <p:embed/>
                </p:oleObj>
              </mc:Choice>
              <mc:Fallback>
                <p:oleObj name="think-cell スライド" r:id="rId4" imgW="251" imgH="226" progId="TCLayout.ActiveDocument.1">
                  <p:embed/>
                  <p:pic>
                    <p:nvPicPr>
                      <p:cNvPr id="5" name="オブジェクト 4" hidden="1">
                        <a:extLst>
                          <a:ext uri="{FF2B5EF4-FFF2-40B4-BE49-F238E27FC236}">
                            <a16:creationId xmlns:a16="http://schemas.microsoft.com/office/drawing/2014/main" id="{06F6CACE-475C-4D9E-8BE4-066337FFE15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p:txBody>
          <a:bodyPr vert="horz"/>
          <a:lstStyle/>
          <a:p>
            <a:r>
              <a:rPr kumimoji="1" lang="ja-JP" altLang="en-US" sz="2000" b="1" dirty="0">
                <a:latin typeface="+mn-ea"/>
                <a:ea typeface="+mn-ea"/>
              </a:rPr>
              <a:t>市場性（製品やサービス</a:t>
            </a:r>
            <a:r>
              <a:rPr lang="ja-JP" altLang="en-US" dirty="0">
                <a:latin typeface="+mn-ea"/>
                <a:ea typeface="+mn-ea"/>
              </a:rPr>
              <a:t>の</a:t>
            </a:r>
            <a:r>
              <a:rPr kumimoji="1" lang="ja-JP" altLang="en-US" sz="2000" b="1" dirty="0">
                <a:latin typeface="+mn-ea"/>
                <a:ea typeface="+mn-ea"/>
              </a:rPr>
              <a:t>革新性、優位性</a:t>
            </a:r>
            <a:r>
              <a:rPr lang="ja-JP" altLang="en-US" dirty="0">
                <a:latin typeface="+mn-ea"/>
                <a:ea typeface="+mn-ea"/>
              </a:rPr>
              <a:t>）</a:t>
            </a:r>
            <a:endParaRPr kumimoji="1" lang="ja-JP" altLang="en-US" sz="2000" b="1" dirty="0">
              <a:latin typeface="+mn-ea"/>
              <a:ea typeface="+mn-ea"/>
            </a:endParaRPr>
          </a:p>
        </p:txBody>
      </p:sp>
      <p:sp>
        <p:nvSpPr>
          <p:cNvPr id="4" name="テキスト ボックス 3"/>
          <p:cNvSpPr txBox="1"/>
          <p:nvPr/>
        </p:nvSpPr>
        <p:spPr>
          <a:xfrm>
            <a:off x="273049" y="2061344"/>
            <a:ext cx="9360471" cy="4381425"/>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詳細</a:t>
            </a:r>
            <a:r>
              <a:rPr lang="en-US" altLang="ja-JP" sz="1400" dirty="0">
                <a:latin typeface="+mn-ea"/>
                <a:ea typeface="+mn-ea"/>
              </a:rPr>
              <a:t>】</a:t>
            </a:r>
          </a:p>
        </p:txBody>
      </p:sp>
      <p:sp>
        <p:nvSpPr>
          <p:cNvPr id="8" name="テキスト ボックス 7"/>
          <p:cNvSpPr txBox="1"/>
          <p:nvPr/>
        </p:nvSpPr>
        <p:spPr>
          <a:xfrm>
            <a:off x="273049" y="723900"/>
            <a:ext cx="9360471" cy="1152000"/>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要旨</a:t>
            </a:r>
            <a:r>
              <a:rPr lang="en-US" altLang="ja-JP" sz="1400" dirty="0">
                <a:latin typeface="+mn-ea"/>
                <a:ea typeface="+mn-ea"/>
              </a:rPr>
              <a:t>】</a:t>
            </a: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endParaRPr lang="ja-JP" altLang="en-US" sz="1400" dirty="0">
              <a:latin typeface="+mn-ea"/>
              <a:ea typeface="+mn-ea"/>
            </a:endParaRPr>
          </a:p>
        </p:txBody>
      </p:sp>
      <p:sp>
        <p:nvSpPr>
          <p:cNvPr id="6" name="テキスト ボックス 5"/>
          <p:cNvSpPr txBox="1"/>
          <p:nvPr/>
        </p:nvSpPr>
        <p:spPr>
          <a:xfrm>
            <a:off x="1352600" y="2699294"/>
            <a:ext cx="7920880" cy="1011422"/>
          </a:xfrm>
          <a:prstGeom prst="rect">
            <a:avLst/>
          </a:prstGeom>
          <a:noFill/>
          <a:ln w="3175">
            <a:solidFill>
              <a:schemeClr val="accent1"/>
            </a:solidFill>
            <a:prstDash val="sysDash"/>
          </a:ln>
          <a:effectLst/>
        </p:spPr>
        <p:txBody>
          <a:bodyPr wrap="square" lIns="36000" tIns="36000" rIns="36000" bIns="36000" rtlCol="0" anchor="t">
            <a:spAutoFit/>
          </a:bodyPr>
          <a:lstStyle/>
          <a:p>
            <a:pPr>
              <a:spcAft>
                <a:spcPts val="600"/>
              </a:spcAft>
            </a:pPr>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p>
          <a:p>
            <a:pPr marL="285750" indent="-285750">
              <a:spcAft>
                <a:spcPts val="600"/>
              </a:spcAft>
              <a:buFont typeface="Arial" panose="020B0604020202020204" pitchFamily="34" charset="0"/>
              <a:buChar char="•"/>
            </a:pPr>
            <a:r>
              <a:rPr lang="ja-JP" altLang="en-US" sz="1400" dirty="0">
                <a:solidFill>
                  <a:srgbClr val="0070C0"/>
                </a:solidFill>
                <a:latin typeface="+mn-ea"/>
                <a:ea typeface="+mn-ea"/>
              </a:rPr>
              <a:t>既存の技術やビジネスモデルと比較して、本事業で得られる成果の革新性や優位性を具体的かつ詳細に説明してください</a:t>
            </a:r>
            <a:r>
              <a:rPr lang="en-US" altLang="ja-JP" sz="1400" dirty="0">
                <a:solidFill>
                  <a:srgbClr val="0070C0"/>
                </a:solidFill>
                <a:latin typeface="+mn-ea"/>
                <a:ea typeface="+mn-ea"/>
              </a:rPr>
              <a:t/>
            </a:r>
            <a:br>
              <a:rPr lang="en-US" altLang="ja-JP" sz="1400" dirty="0">
                <a:solidFill>
                  <a:srgbClr val="0070C0"/>
                </a:solidFill>
                <a:latin typeface="+mn-ea"/>
                <a:ea typeface="+mn-ea"/>
              </a:rPr>
            </a:br>
            <a:r>
              <a:rPr lang="ja-JP" altLang="en-US" sz="1400" dirty="0">
                <a:solidFill>
                  <a:srgbClr val="0070C0"/>
                </a:solidFill>
                <a:latin typeface="+mn-ea"/>
                <a:ea typeface="+mn-ea"/>
              </a:rPr>
              <a:t>（必要に応じて内部環境・外部環境を分析し、提案するビジネスのポジションを明確にすること）</a:t>
            </a:r>
            <a:endParaRPr lang="en-US" altLang="ja-JP" sz="1400" dirty="0">
              <a:solidFill>
                <a:srgbClr val="0070C0"/>
              </a:solidFill>
              <a:latin typeface="+mn-ea"/>
              <a:ea typeface="+mn-ea"/>
            </a:endParaRPr>
          </a:p>
        </p:txBody>
      </p:sp>
      <p:sp>
        <p:nvSpPr>
          <p:cNvPr id="15" name="スライド番号プレースホルダー 2">
            <a:extLst>
              <a:ext uri="{FF2B5EF4-FFF2-40B4-BE49-F238E27FC236}">
                <a16:creationId xmlns:a16="http://schemas.microsoft.com/office/drawing/2014/main" id="{8B710B4B-1B7B-431F-9DFA-267253A0111C}"/>
              </a:ext>
            </a:extLst>
          </p:cNvPr>
          <p:cNvSpPr>
            <a:spLocks noGrp="1"/>
          </p:cNvSpPr>
          <p:nvPr>
            <p:ph type="sldNum" sz="quarter" idx="12"/>
          </p:nvPr>
        </p:nvSpPr>
        <p:spPr>
          <a:xfrm>
            <a:off x="344489" y="6481514"/>
            <a:ext cx="576064" cy="365125"/>
          </a:xfrm>
        </p:spPr>
        <p:txBody>
          <a:bodyPr/>
          <a:lstStyle/>
          <a:p>
            <a:pPr>
              <a:defRPr/>
            </a:pPr>
            <a:fld id="{CA8D4A6D-85F2-41B7-A27E-54BD60322951}" type="slidenum">
              <a:rPr lang="ja-JP" altLang="en-US" smtClean="0"/>
              <a:pPr>
                <a:defRPr/>
              </a:pPr>
              <a:t>10</a:t>
            </a:fld>
            <a:endParaRPr lang="ja-JP" altLang="en-US" dirty="0"/>
          </a:p>
        </p:txBody>
      </p:sp>
      <p:sp>
        <p:nvSpPr>
          <p:cNvPr id="16" name="フッター プレースホルダー 3">
            <a:extLst>
              <a:ext uri="{FF2B5EF4-FFF2-40B4-BE49-F238E27FC236}">
                <a16:creationId xmlns:a16="http://schemas.microsoft.com/office/drawing/2014/main" id="{AA7C9B2F-537E-4CF4-99C2-94989D1415E3}"/>
              </a:ext>
            </a:extLst>
          </p:cNvPr>
          <p:cNvSpPr>
            <a:spLocks noGrp="1"/>
          </p:cNvSpPr>
          <p:nvPr>
            <p:ph type="ftr" sz="quarter" idx="3"/>
          </p:nvPr>
        </p:nvSpPr>
        <p:spPr>
          <a:xfrm>
            <a:off x="920553" y="6481514"/>
            <a:ext cx="8712967" cy="365125"/>
          </a:xfrm>
        </p:spPr>
        <p:txBody>
          <a:bodyPr/>
          <a:lstStyle/>
          <a:p>
            <a:r>
              <a:rPr lang="zh-TW" altLang="en-US" dirty="0"/>
              <a:t>「事業計画名」（事業者名</a:t>
            </a:r>
            <a:r>
              <a:rPr lang="en-US" altLang="zh-TW" dirty="0"/>
              <a:t>A</a:t>
            </a:r>
            <a:r>
              <a:rPr lang="zh-TW" altLang="en-US" dirty="0"/>
              <a:t>、事業者名</a:t>
            </a:r>
            <a:r>
              <a:rPr lang="en-US" altLang="zh-TW" dirty="0"/>
              <a:t>B</a:t>
            </a:r>
            <a:r>
              <a:rPr lang="zh-TW" altLang="en-US" dirty="0"/>
              <a:t>）</a:t>
            </a:r>
            <a:endParaRPr lang="ja-JP" altLang="en-US" dirty="0"/>
          </a:p>
        </p:txBody>
      </p:sp>
      <p:sp>
        <p:nvSpPr>
          <p:cNvPr id="17" name="テキスト ボックス 16">
            <a:extLst>
              <a:ext uri="{FF2B5EF4-FFF2-40B4-BE49-F238E27FC236}">
                <a16:creationId xmlns:a16="http://schemas.microsoft.com/office/drawing/2014/main" id="{AFA91D17-13F3-4E20-B2CE-8BB8E6FF3BFC}"/>
              </a:ext>
            </a:extLst>
          </p:cNvPr>
          <p:cNvSpPr txBox="1"/>
          <p:nvPr/>
        </p:nvSpPr>
        <p:spPr>
          <a:xfrm>
            <a:off x="1351704" y="890071"/>
            <a:ext cx="3960440" cy="719034"/>
          </a:xfrm>
          <a:prstGeom prst="rect">
            <a:avLst/>
          </a:prstGeom>
          <a:noFill/>
          <a:ln w="3175">
            <a:solidFill>
              <a:schemeClr val="accent1"/>
            </a:solidFill>
            <a:prstDash val="sysDash"/>
          </a:ln>
          <a:effectLst/>
        </p:spPr>
        <p:txBody>
          <a:bodyPr wrap="square" lIns="36000" tIns="36000" rIns="36000" bIns="36000" rtlCol="0" anchor="t">
            <a:spAutoFit/>
          </a:bodyPr>
          <a:lstStyle/>
          <a:p>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箇条書きとしてください</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３項目以内にまとめてください</a:t>
            </a:r>
            <a:endParaRPr lang="en-US" altLang="ja-JP" sz="1400" dirty="0">
              <a:solidFill>
                <a:srgbClr val="0070C0"/>
              </a:solidFill>
              <a:latin typeface="+mn-ea"/>
              <a:ea typeface="+mn-ea"/>
            </a:endParaRPr>
          </a:p>
        </p:txBody>
      </p:sp>
      <p:sp>
        <p:nvSpPr>
          <p:cNvPr id="12" name="タイトル 1">
            <a:extLst>
              <a:ext uri="{FF2B5EF4-FFF2-40B4-BE49-F238E27FC236}">
                <a16:creationId xmlns:a16="http://schemas.microsoft.com/office/drawing/2014/main" id="{56E3796F-C809-4174-AB01-2E0B37A12FA3}"/>
              </a:ext>
            </a:extLst>
          </p:cNvPr>
          <p:cNvSpPr txBox="1">
            <a:spLocks/>
          </p:cNvSpPr>
          <p:nvPr/>
        </p:nvSpPr>
        <p:spPr bwMode="auto">
          <a:xfrm>
            <a:off x="8959850" y="60325"/>
            <a:ext cx="900000" cy="415925"/>
          </a:xfrm>
          <a:prstGeom prst="rect">
            <a:avLst/>
          </a:prstGeom>
          <a:solidFill>
            <a:schemeClr val="bg1"/>
          </a:solidFill>
          <a:ln w="44450">
            <a:solidFill>
              <a:srgbClr val="0070C0"/>
            </a:solidFill>
            <a:miter lim="800000"/>
            <a:headEnd/>
            <a:tailEnd/>
          </a:ln>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1400" b="1" dirty="0">
                <a:solidFill>
                  <a:srgbClr val="0070C0"/>
                </a:solidFill>
                <a:latin typeface="+mn-ea"/>
                <a:ea typeface="+mn-ea"/>
              </a:rPr>
              <a:t>１枚</a:t>
            </a:r>
          </a:p>
        </p:txBody>
      </p:sp>
    </p:spTree>
    <p:extLst>
      <p:ext uri="{BB962C8B-B14F-4D97-AF65-F5344CB8AC3E}">
        <p14:creationId xmlns:p14="http://schemas.microsoft.com/office/powerpoint/2010/main" val="17437722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B5DF59DF-944C-430D-96E0-28DEE3160D22}"/>
              </a:ext>
            </a:extLst>
          </p:cNvPr>
          <p:cNvGraphicFramePr>
            <a:graphicFrameLocks noChangeAspect="1"/>
          </p:cNvGraphicFramePr>
          <p:nvPr>
            <p:custDataLst>
              <p:tags r:id="rId2"/>
            </p:custDataLst>
            <p:extLst>
              <p:ext uri="{D42A27DB-BD31-4B8C-83A1-F6EECF244321}">
                <p14:modId xmlns:p14="http://schemas.microsoft.com/office/powerpoint/2010/main" val="175605991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3378" name="think-cell スライド" r:id="rId4" imgW="251" imgH="226" progId="TCLayout.ActiveDocument.1">
                  <p:embed/>
                </p:oleObj>
              </mc:Choice>
              <mc:Fallback>
                <p:oleObj name="think-cell スライド" r:id="rId4" imgW="251" imgH="226" progId="TCLayout.ActiveDocument.1">
                  <p:embed/>
                  <p:pic>
                    <p:nvPicPr>
                      <p:cNvPr id="3" name="オブジェクト 2" hidden="1">
                        <a:extLst>
                          <a:ext uri="{FF2B5EF4-FFF2-40B4-BE49-F238E27FC236}">
                            <a16:creationId xmlns:a16="http://schemas.microsoft.com/office/drawing/2014/main" id="{B5DF59DF-944C-430D-96E0-28DEE3160D2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p:txBody>
          <a:bodyPr vert="horz"/>
          <a:lstStyle/>
          <a:p>
            <a:r>
              <a:rPr lang="ja-JP" altLang="en-US" sz="2000" b="1">
                <a:latin typeface="+mn-ea"/>
                <a:ea typeface="+mn-ea"/>
              </a:rPr>
              <a:t>福島県浜通り地域における実用化・事業化の展開、産業復興に対する寄与</a:t>
            </a:r>
            <a:endParaRPr kumimoji="1" lang="ja-JP" altLang="en-US" sz="2000" b="1" dirty="0">
              <a:latin typeface="+mn-ea"/>
              <a:ea typeface="+mn-ea"/>
            </a:endParaRPr>
          </a:p>
        </p:txBody>
      </p:sp>
      <p:sp>
        <p:nvSpPr>
          <p:cNvPr id="4" name="テキスト ボックス 3"/>
          <p:cNvSpPr txBox="1"/>
          <p:nvPr/>
        </p:nvSpPr>
        <p:spPr>
          <a:xfrm>
            <a:off x="273049" y="2055814"/>
            <a:ext cx="9360471" cy="4397374"/>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詳細</a:t>
            </a:r>
            <a:r>
              <a:rPr lang="en-US" altLang="ja-JP" sz="1400" dirty="0">
                <a:latin typeface="+mn-ea"/>
                <a:ea typeface="+mn-ea"/>
              </a:rPr>
              <a:t>】</a:t>
            </a:r>
          </a:p>
        </p:txBody>
      </p:sp>
      <p:sp>
        <p:nvSpPr>
          <p:cNvPr id="8" name="テキスト ボックス 7"/>
          <p:cNvSpPr txBox="1"/>
          <p:nvPr/>
        </p:nvSpPr>
        <p:spPr>
          <a:xfrm>
            <a:off x="273049" y="723900"/>
            <a:ext cx="9360471" cy="1151941"/>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要旨</a:t>
            </a:r>
            <a:r>
              <a:rPr lang="en-US" altLang="ja-JP" sz="1400" dirty="0">
                <a:latin typeface="+mn-ea"/>
                <a:ea typeface="+mn-ea"/>
              </a:rPr>
              <a:t>】</a:t>
            </a: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r>
              <a:rPr lang="ja-JP" altLang="en-US" sz="1400" dirty="0">
                <a:latin typeface="+mn-ea"/>
                <a:ea typeface="+mn-ea"/>
              </a:rPr>
              <a:t>■</a:t>
            </a:r>
          </a:p>
        </p:txBody>
      </p:sp>
      <p:sp>
        <p:nvSpPr>
          <p:cNvPr id="11" name="テキスト ボックス 10"/>
          <p:cNvSpPr txBox="1"/>
          <p:nvPr/>
        </p:nvSpPr>
        <p:spPr>
          <a:xfrm>
            <a:off x="1351704" y="2708920"/>
            <a:ext cx="7921776" cy="2027084"/>
          </a:xfrm>
          <a:prstGeom prst="rect">
            <a:avLst/>
          </a:prstGeom>
          <a:noFill/>
          <a:ln w="3175">
            <a:solidFill>
              <a:schemeClr val="accent1"/>
            </a:solidFill>
            <a:prstDash val="sysDash"/>
          </a:ln>
          <a:effectLst/>
        </p:spPr>
        <p:txBody>
          <a:bodyPr wrap="square" lIns="36000" tIns="36000" rIns="36000" bIns="36000" rtlCol="0" anchor="t">
            <a:spAutoFit/>
          </a:bodyPr>
          <a:lstStyle/>
          <a:p>
            <a:pPr>
              <a:spcAft>
                <a:spcPts val="600"/>
              </a:spcAft>
            </a:pPr>
            <a:r>
              <a:rPr lang="en-US" altLang="ja-JP" sz="1400" b="1" dirty="0">
                <a:solidFill>
                  <a:srgbClr val="0070C0"/>
                </a:solidFill>
                <a:latin typeface="+mn-ea"/>
              </a:rPr>
              <a:t>【</a:t>
            </a:r>
            <a:r>
              <a:rPr lang="ja-JP" altLang="en-US" sz="1400" b="1" dirty="0">
                <a:solidFill>
                  <a:srgbClr val="0070C0"/>
                </a:solidFill>
                <a:latin typeface="+mn-ea"/>
              </a:rPr>
              <a:t>記入上の注意</a:t>
            </a:r>
            <a:r>
              <a:rPr lang="en-US" altLang="ja-JP" sz="1400" b="1" dirty="0">
                <a:solidFill>
                  <a:srgbClr val="0070C0"/>
                </a:solidFill>
                <a:latin typeface="+mn-ea"/>
              </a:rPr>
              <a:t>】</a:t>
            </a:r>
          </a:p>
          <a:p>
            <a:pPr marL="285750" indent="-285750">
              <a:spcAft>
                <a:spcPts val="600"/>
              </a:spcAft>
              <a:buFont typeface="Arial" panose="020B0604020202020204" pitchFamily="34" charset="0"/>
              <a:buChar char="•"/>
            </a:pPr>
            <a:r>
              <a:rPr lang="ja-JP" altLang="en-US" sz="1400" dirty="0">
                <a:solidFill>
                  <a:srgbClr val="0070C0"/>
                </a:solidFill>
                <a:latin typeface="+mn-ea"/>
              </a:rPr>
              <a:t>事業化・実用化が達成された場合に、提案分野の関連産業の育成・集積にどのように貢献するかについて、具体的かつ詳細に記載してください</a:t>
            </a:r>
            <a:endParaRPr lang="en-US" altLang="ja-JP" sz="1400" dirty="0">
              <a:solidFill>
                <a:srgbClr val="0070C0"/>
              </a:solidFill>
              <a:latin typeface="+mn-ea"/>
            </a:endParaRPr>
          </a:p>
          <a:p>
            <a:pPr marL="285750" indent="-285750">
              <a:spcAft>
                <a:spcPts val="600"/>
              </a:spcAft>
              <a:buFont typeface="Arial" panose="020B0604020202020204" pitchFamily="34" charset="0"/>
              <a:buChar char="•"/>
            </a:pPr>
            <a:r>
              <a:rPr lang="ja-JP" altLang="en-US" sz="1400" dirty="0">
                <a:solidFill>
                  <a:srgbClr val="0070C0"/>
                </a:solidFill>
                <a:latin typeface="+mn-ea"/>
              </a:rPr>
              <a:t>本事業終了後の事業展開において期待される浜通り地域への経済波及効果を記載してください（生産拠点や営業所の新設、地元人材の雇用　等）</a:t>
            </a:r>
            <a:endParaRPr lang="en-US" altLang="ja-JP" sz="1400" dirty="0">
              <a:solidFill>
                <a:srgbClr val="0070C0"/>
              </a:solidFill>
              <a:latin typeface="+mn-ea"/>
            </a:endParaRPr>
          </a:p>
          <a:p>
            <a:pPr marL="285750" indent="-285750">
              <a:spcAft>
                <a:spcPts val="600"/>
              </a:spcAft>
              <a:buFont typeface="Arial" panose="020B0604020202020204" pitchFamily="34" charset="0"/>
              <a:buChar char="•"/>
            </a:pPr>
            <a:r>
              <a:rPr lang="ja-JP" altLang="en-US" sz="1400" u="sng" dirty="0">
                <a:solidFill>
                  <a:srgbClr val="FF0000"/>
                </a:solidFill>
                <a:latin typeface="+mn-ea"/>
              </a:rPr>
              <a:t>本事業終了後の事業展開において、地元裨益・定着を促進するために計画している取組について記載してください。特に自治体連携推進枠を活用する場合には、自治体が抱える課題解決にどのように寄与するのか等記載してください。</a:t>
            </a:r>
            <a:endParaRPr lang="en-US" altLang="ja-JP" sz="1400" u="sng" dirty="0">
              <a:solidFill>
                <a:srgbClr val="FF0000"/>
              </a:solidFill>
              <a:latin typeface="+mn-ea"/>
            </a:endParaRPr>
          </a:p>
        </p:txBody>
      </p:sp>
      <p:sp>
        <p:nvSpPr>
          <p:cNvPr id="15" name="スライド番号プレースホルダー 2">
            <a:extLst>
              <a:ext uri="{FF2B5EF4-FFF2-40B4-BE49-F238E27FC236}">
                <a16:creationId xmlns:a16="http://schemas.microsoft.com/office/drawing/2014/main" id="{5F66D70B-864E-450C-A328-D3435FE96009}"/>
              </a:ext>
            </a:extLst>
          </p:cNvPr>
          <p:cNvSpPr>
            <a:spLocks noGrp="1"/>
          </p:cNvSpPr>
          <p:nvPr>
            <p:ph type="sldNum" sz="quarter" idx="12"/>
          </p:nvPr>
        </p:nvSpPr>
        <p:spPr>
          <a:xfrm>
            <a:off x="344489" y="6481514"/>
            <a:ext cx="576064" cy="365125"/>
          </a:xfrm>
        </p:spPr>
        <p:txBody>
          <a:bodyPr/>
          <a:lstStyle/>
          <a:p>
            <a:pPr>
              <a:defRPr/>
            </a:pPr>
            <a:fld id="{CA8D4A6D-85F2-41B7-A27E-54BD60322951}" type="slidenum">
              <a:rPr lang="ja-JP" altLang="en-US" smtClean="0"/>
              <a:pPr>
                <a:defRPr/>
              </a:pPr>
              <a:t>11</a:t>
            </a:fld>
            <a:endParaRPr lang="ja-JP" altLang="en-US" dirty="0"/>
          </a:p>
        </p:txBody>
      </p:sp>
      <p:sp>
        <p:nvSpPr>
          <p:cNvPr id="16" name="フッター プレースホルダー 3">
            <a:extLst>
              <a:ext uri="{FF2B5EF4-FFF2-40B4-BE49-F238E27FC236}">
                <a16:creationId xmlns:a16="http://schemas.microsoft.com/office/drawing/2014/main" id="{404272E5-780A-4C54-849D-ED05FE375215}"/>
              </a:ext>
            </a:extLst>
          </p:cNvPr>
          <p:cNvSpPr>
            <a:spLocks noGrp="1"/>
          </p:cNvSpPr>
          <p:nvPr>
            <p:ph type="ftr" sz="quarter" idx="3"/>
          </p:nvPr>
        </p:nvSpPr>
        <p:spPr>
          <a:xfrm>
            <a:off x="920553" y="6481514"/>
            <a:ext cx="8712967" cy="365125"/>
          </a:xfrm>
        </p:spPr>
        <p:txBody>
          <a:bodyPr/>
          <a:lstStyle/>
          <a:p>
            <a:r>
              <a:rPr lang="zh-TW" altLang="en-US" dirty="0"/>
              <a:t>「事業計画名」（事業者名</a:t>
            </a:r>
            <a:r>
              <a:rPr lang="en-US" altLang="zh-TW" dirty="0"/>
              <a:t>A</a:t>
            </a:r>
            <a:r>
              <a:rPr lang="zh-TW" altLang="en-US" dirty="0"/>
              <a:t>、事業者名</a:t>
            </a:r>
            <a:r>
              <a:rPr lang="en-US" altLang="zh-TW" dirty="0"/>
              <a:t>B</a:t>
            </a:r>
            <a:r>
              <a:rPr lang="zh-TW" altLang="en-US" dirty="0"/>
              <a:t>）</a:t>
            </a:r>
            <a:endParaRPr lang="ja-JP" altLang="en-US" dirty="0"/>
          </a:p>
        </p:txBody>
      </p:sp>
      <p:sp>
        <p:nvSpPr>
          <p:cNvPr id="17" name="テキスト ボックス 16">
            <a:extLst>
              <a:ext uri="{FF2B5EF4-FFF2-40B4-BE49-F238E27FC236}">
                <a16:creationId xmlns:a16="http://schemas.microsoft.com/office/drawing/2014/main" id="{8D3E7CB6-237E-4175-BEB1-DB87014F30EA}"/>
              </a:ext>
            </a:extLst>
          </p:cNvPr>
          <p:cNvSpPr txBox="1"/>
          <p:nvPr/>
        </p:nvSpPr>
        <p:spPr>
          <a:xfrm>
            <a:off x="1351704" y="890071"/>
            <a:ext cx="3960440" cy="719034"/>
          </a:xfrm>
          <a:prstGeom prst="rect">
            <a:avLst/>
          </a:prstGeom>
          <a:noFill/>
          <a:ln w="3175">
            <a:solidFill>
              <a:schemeClr val="accent1"/>
            </a:solidFill>
            <a:prstDash val="sysDash"/>
          </a:ln>
          <a:effectLst/>
        </p:spPr>
        <p:txBody>
          <a:bodyPr wrap="square" lIns="36000" tIns="36000" rIns="36000" bIns="36000" rtlCol="0" anchor="t">
            <a:spAutoFit/>
          </a:bodyPr>
          <a:lstStyle/>
          <a:p>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箇条書きとしてください</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３項目以内にまとめてください</a:t>
            </a:r>
            <a:endParaRPr lang="en-US" altLang="ja-JP" sz="1400" dirty="0">
              <a:solidFill>
                <a:srgbClr val="0070C0"/>
              </a:solidFill>
              <a:latin typeface="+mn-ea"/>
              <a:ea typeface="+mn-ea"/>
            </a:endParaRPr>
          </a:p>
        </p:txBody>
      </p:sp>
      <p:sp>
        <p:nvSpPr>
          <p:cNvPr id="12" name="タイトル 1">
            <a:extLst>
              <a:ext uri="{FF2B5EF4-FFF2-40B4-BE49-F238E27FC236}">
                <a16:creationId xmlns:a16="http://schemas.microsoft.com/office/drawing/2014/main" id="{9A88707E-FC93-41D8-9316-7FD86A06F585}"/>
              </a:ext>
            </a:extLst>
          </p:cNvPr>
          <p:cNvSpPr txBox="1">
            <a:spLocks/>
          </p:cNvSpPr>
          <p:nvPr/>
        </p:nvSpPr>
        <p:spPr bwMode="auto">
          <a:xfrm>
            <a:off x="8959850" y="60325"/>
            <a:ext cx="900000" cy="415925"/>
          </a:xfrm>
          <a:prstGeom prst="rect">
            <a:avLst/>
          </a:prstGeom>
          <a:solidFill>
            <a:schemeClr val="bg1"/>
          </a:solidFill>
          <a:ln w="44450">
            <a:solidFill>
              <a:srgbClr val="0070C0"/>
            </a:solidFill>
            <a:miter lim="800000"/>
            <a:headEnd/>
            <a:tailEnd/>
          </a:ln>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1400" b="1" dirty="0">
                <a:solidFill>
                  <a:srgbClr val="0070C0"/>
                </a:solidFill>
                <a:latin typeface="+mn-ea"/>
                <a:ea typeface="+mn-ea"/>
              </a:rPr>
              <a:t>１枚</a:t>
            </a:r>
          </a:p>
        </p:txBody>
      </p:sp>
    </p:spTree>
    <p:extLst>
      <p:ext uri="{BB962C8B-B14F-4D97-AF65-F5344CB8AC3E}">
        <p14:creationId xmlns:p14="http://schemas.microsoft.com/office/powerpoint/2010/main" val="5866982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B5DF59DF-944C-430D-96E0-28DEE3160D22}"/>
              </a:ext>
            </a:extLst>
          </p:cNvPr>
          <p:cNvGraphicFramePr>
            <a:graphicFrameLocks noChangeAspect="1"/>
          </p:cNvGraphicFramePr>
          <p:nvPr>
            <p:custDataLst>
              <p:tags r:id="rId2"/>
            </p:custDataLst>
            <p:extLst>
              <p:ext uri="{D42A27DB-BD31-4B8C-83A1-F6EECF244321}">
                <p14:modId xmlns:p14="http://schemas.microsoft.com/office/powerpoint/2010/main" val="10963252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4402" name="think-cell スライド" r:id="rId4" imgW="251" imgH="226" progId="TCLayout.ActiveDocument.1">
                  <p:embed/>
                </p:oleObj>
              </mc:Choice>
              <mc:Fallback>
                <p:oleObj name="think-cell スライド" r:id="rId4" imgW="251" imgH="226" progId="TCLayout.ActiveDocument.1">
                  <p:embed/>
                  <p:pic>
                    <p:nvPicPr>
                      <p:cNvPr id="3" name="オブジェクト 2" hidden="1">
                        <a:extLst>
                          <a:ext uri="{FF2B5EF4-FFF2-40B4-BE49-F238E27FC236}">
                            <a16:creationId xmlns:a16="http://schemas.microsoft.com/office/drawing/2014/main" id="{B5DF59DF-944C-430D-96E0-28DEE3160D2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p:txBody>
          <a:bodyPr vert="horz"/>
          <a:lstStyle/>
          <a:p>
            <a:r>
              <a:rPr kumimoji="1" lang="ja-JP" altLang="en-US" sz="2000" b="1" dirty="0">
                <a:latin typeface="+mn-ea"/>
                <a:ea typeface="+mn-ea"/>
              </a:rPr>
              <a:t>本事業の投資効果</a:t>
            </a:r>
          </a:p>
        </p:txBody>
      </p:sp>
      <p:sp>
        <p:nvSpPr>
          <p:cNvPr id="4" name="テキスト ボックス 3"/>
          <p:cNvSpPr txBox="1"/>
          <p:nvPr/>
        </p:nvSpPr>
        <p:spPr>
          <a:xfrm>
            <a:off x="272481" y="4295649"/>
            <a:ext cx="9360470" cy="2157540"/>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詳細</a:t>
            </a:r>
            <a:r>
              <a:rPr lang="en-US" altLang="ja-JP" sz="1400" dirty="0">
                <a:latin typeface="+mn-ea"/>
                <a:ea typeface="+mn-ea"/>
              </a:rPr>
              <a:t>】</a:t>
            </a:r>
          </a:p>
        </p:txBody>
      </p:sp>
      <p:sp>
        <p:nvSpPr>
          <p:cNvPr id="8" name="テキスト ボックス 7"/>
          <p:cNvSpPr txBox="1"/>
          <p:nvPr/>
        </p:nvSpPr>
        <p:spPr>
          <a:xfrm>
            <a:off x="271907" y="723900"/>
            <a:ext cx="9361043" cy="1151941"/>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要旨</a:t>
            </a:r>
            <a:r>
              <a:rPr lang="en-US" altLang="ja-JP" sz="1400" dirty="0">
                <a:latin typeface="+mn-ea"/>
                <a:ea typeface="+mn-ea"/>
              </a:rPr>
              <a:t>】</a:t>
            </a: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r>
              <a:rPr lang="ja-JP" altLang="en-US" sz="1400" dirty="0">
                <a:latin typeface="+mn-ea"/>
                <a:ea typeface="+mn-ea"/>
              </a:rPr>
              <a:t>■</a:t>
            </a:r>
          </a:p>
        </p:txBody>
      </p:sp>
      <p:sp>
        <p:nvSpPr>
          <p:cNvPr id="11" name="テキスト ボックス 10"/>
          <p:cNvSpPr txBox="1"/>
          <p:nvPr/>
        </p:nvSpPr>
        <p:spPr>
          <a:xfrm>
            <a:off x="1351704" y="4581128"/>
            <a:ext cx="5013158" cy="719034"/>
          </a:xfrm>
          <a:prstGeom prst="rect">
            <a:avLst/>
          </a:prstGeom>
          <a:noFill/>
          <a:ln w="3175">
            <a:solidFill>
              <a:schemeClr val="accent1"/>
            </a:solidFill>
            <a:prstDash val="sysDash"/>
          </a:ln>
          <a:effectLst/>
        </p:spPr>
        <p:txBody>
          <a:bodyPr wrap="none" lIns="36000" tIns="36000" rIns="36000" bIns="36000" rtlCol="0" anchor="t">
            <a:spAutoFit/>
          </a:bodyPr>
          <a:lstStyle/>
          <a:p>
            <a:r>
              <a:rPr lang="en-US" altLang="ja-JP" sz="1400" b="1" dirty="0">
                <a:solidFill>
                  <a:srgbClr val="0070C0"/>
                </a:solidFill>
                <a:latin typeface="+mn-ea"/>
              </a:rPr>
              <a:t>【</a:t>
            </a:r>
            <a:r>
              <a:rPr lang="ja-JP" altLang="en-US" sz="1400" b="1" dirty="0">
                <a:solidFill>
                  <a:srgbClr val="0070C0"/>
                </a:solidFill>
                <a:latin typeface="+mn-ea"/>
              </a:rPr>
              <a:t>記入上の注意</a:t>
            </a:r>
            <a:r>
              <a:rPr lang="en-US" altLang="ja-JP" sz="1400" b="1" dirty="0">
                <a:solidFill>
                  <a:srgbClr val="0070C0"/>
                </a:solidFill>
                <a:latin typeface="+mn-ea"/>
              </a:rPr>
              <a:t>】</a:t>
            </a:r>
          </a:p>
          <a:p>
            <a:pPr marL="285750" indent="-285750">
              <a:buFont typeface="Arial" panose="020B0604020202020204" pitchFamily="34" charset="0"/>
              <a:buChar char="•"/>
            </a:pPr>
            <a:r>
              <a:rPr lang="ja-JP" altLang="en-US" sz="1400" dirty="0">
                <a:solidFill>
                  <a:srgbClr val="0070C0"/>
                </a:solidFill>
                <a:latin typeface="+mn-ea"/>
              </a:rPr>
              <a:t>投資効果の表について補足説明がある場合には記載してください</a:t>
            </a:r>
            <a:endParaRPr lang="en-US" altLang="ja-JP" sz="1400" dirty="0">
              <a:solidFill>
                <a:schemeClr val="accent6">
                  <a:lumMod val="75000"/>
                </a:schemeClr>
              </a:solidFill>
              <a:latin typeface="+mn-ea"/>
            </a:endParaRPr>
          </a:p>
          <a:p>
            <a:pPr marL="285750" indent="-285750">
              <a:buFont typeface="Arial" panose="020B0604020202020204" pitchFamily="34" charset="0"/>
              <a:buChar char="•"/>
            </a:pPr>
            <a:r>
              <a:rPr lang="ja-JP" altLang="en-US" sz="1400" dirty="0">
                <a:solidFill>
                  <a:srgbClr val="0070C0"/>
                </a:solidFill>
                <a:latin typeface="+mn-ea"/>
              </a:rPr>
              <a:t>投資効果の表については、必要があれば行を追加して記載ください</a:t>
            </a:r>
            <a:endParaRPr lang="en-US" altLang="ja-JP" sz="1400" dirty="0">
              <a:solidFill>
                <a:srgbClr val="0070C0"/>
              </a:solidFill>
              <a:latin typeface="+mn-ea"/>
            </a:endParaRPr>
          </a:p>
        </p:txBody>
      </p:sp>
      <p:graphicFrame>
        <p:nvGraphicFramePr>
          <p:cNvPr id="5" name="表 5">
            <a:extLst>
              <a:ext uri="{FF2B5EF4-FFF2-40B4-BE49-F238E27FC236}">
                <a16:creationId xmlns:a16="http://schemas.microsoft.com/office/drawing/2014/main" id="{18D5B788-E0CE-4434-B333-B890B872EDFF}"/>
              </a:ext>
            </a:extLst>
          </p:cNvPr>
          <p:cNvGraphicFramePr>
            <a:graphicFrameLocks noGrp="1"/>
          </p:cNvGraphicFramePr>
          <p:nvPr>
            <p:extLst>
              <p:ext uri="{D42A27DB-BD31-4B8C-83A1-F6EECF244321}">
                <p14:modId xmlns:p14="http://schemas.microsoft.com/office/powerpoint/2010/main" val="3697247656"/>
              </p:ext>
            </p:extLst>
          </p:nvPr>
        </p:nvGraphicFramePr>
        <p:xfrm>
          <a:off x="272480" y="1988840"/>
          <a:ext cx="9361043" cy="2157540"/>
        </p:xfrm>
        <a:graphic>
          <a:graphicData uri="http://schemas.openxmlformats.org/drawingml/2006/table">
            <a:tbl>
              <a:tblPr firstRow="1" bandRow="1">
                <a:tableStyleId>{5C22544A-7EE6-4342-B048-85BDC9FD1C3A}</a:tableStyleId>
              </a:tblPr>
              <a:tblGrid>
                <a:gridCol w="2153285">
                  <a:extLst>
                    <a:ext uri="{9D8B030D-6E8A-4147-A177-3AD203B41FA5}">
                      <a16:colId xmlns:a16="http://schemas.microsoft.com/office/drawing/2014/main" val="3428763244"/>
                    </a:ext>
                  </a:extLst>
                </a:gridCol>
                <a:gridCol w="1201293">
                  <a:extLst>
                    <a:ext uri="{9D8B030D-6E8A-4147-A177-3AD203B41FA5}">
                      <a16:colId xmlns:a16="http://schemas.microsoft.com/office/drawing/2014/main" val="1817939334"/>
                    </a:ext>
                  </a:extLst>
                </a:gridCol>
                <a:gridCol w="1201293">
                  <a:extLst>
                    <a:ext uri="{9D8B030D-6E8A-4147-A177-3AD203B41FA5}">
                      <a16:colId xmlns:a16="http://schemas.microsoft.com/office/drawing/2014/main" val="4094096247"/>
                    </a:ext>
                  </a:extLst>
                </a:gridCol>
                <a:gridCol w="1201293">
                  <a:extLst>
                    <a:ext uri="{9D8B030D-6E8A-4147-A177-3AD203B41FA5}">
                      <a16:colId xmlns:a16="http://schemas.microsoft.com/office/drawing/2014/main" val="2429560283"/>
                    </a:ext>
                  </a:extLst>
                </a:gridCol>
                <a:gridCol w="1201293">
                  <a:extLst>
                    <a:ext uri="{9D8B030D-6E8A-4147-A177-3AD203B41FA5}">
                      <a16:colId xmlns:a16="http://schemas.microsoft.com/office/drawing/2014/main" val="2810599656"/>
                    </a:ext>
                  </a:extLst>
                </a:gridCol>
                <a:gridCol w="1201293">
                  <a:extLst>
                    <a:ext uri="{9D8B030D-6E8A-4147-A177-3AD203B41FA5}">
                      <a16:colId xmlns:a16="http://schemas.microsoft.com/office/drawing/2014/main" val="3937835942"/>
                    </a:ext>
                  </a:extLst>
                </a:gridCol>
                <a:gridCol w="1201293">
                  <a:extLst>
                    <a:ext uri="{9D8B030D-6E8A-4147-A177-3AD203B41FA5}">
                      <a16:colId xmlns:a16="http://schemas.microsoft.com/office/drawing/2014/main" val="346738070"/>
                    </a:ext>
                  </a:extLst>
                </a:gridCol>
              </a:tblGrid>
              <a:tr h="224729">
                <a:tc>
                  <a:txBody>
                    <a:bodyPr/>
                    <a:lstStyle/>
                    <a:p>
                      <a:pPr marL="0" indent="0" algn="l" rtl="0" eaLnBrk="0" fontAlgn="base" hangingPunct="0">
                        <a:spcBef>
                          <a:spcPct val="0"/>
                        </a:spcBef>
                        <a:spcAft>
                          <a:spcPct val="0"/>
                        </a:spcAft>
                        <a:buFontTx/>
                        <a:buNone/>
                      </a:pPr>
                      <a:r>
                        <a:rPr kumimoji="1" lang="ja-JP" altLang="en-US" sz="1400" b="0" kern="1200" dirty="0">
                          <a:solidFill>
                            <a:schemeClr val="tx1"/>
                          </a:solidFill>
                          <a:latin typeface="+mn-ea"/>
                          <a:ea typeface="+mn-ea"/>
                          <a:cs typeface="+mn-cs"/>
                        </a:rPr>
                        <a:t>投資効果</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indent="0" algn="ctr" rtl="0" eaLnBrk="0" fontAlgn="base" hangingPunct="0">
                        <a:spcBef>
                          <a:spcPct val="0"/>
                        </a:spcBef>
                        <a:spcAft>
                          <a:spcPct val="0"/>
                        </a:spcAft>
                        <a:buFontTx/>
                        <a:buNone/>
                      </a:pPr>
                      <a:r>
                        <a:rPr kumimoji="1" lang="ja-JP" altLang="en-US" sz="1400" b="0" kern="1200" dirty="0">
                          <a:solidFill>
                            <a:schemeClr val="tx1"/>
                          </a:solidFill>
                          <a:latin typeface="+mn-ea"/>
                          <a:ea typeface="+mn-ea"/>
                          <a:cs typeface="+mn-cs"/>
                        </a:rPr>
                        <a:t>令和４年度</a:t>
                      </a:r>
                      <a:endParaRPr kumimoji="1" lang="en-US" altLang="ja-JP" sz="1400" b="0" kern="1200" dirty="0">
                        <a:solidFill>
                          <a:schemeClr val="tx1"/>
                        </a:solidFill>
                        <a:latin typeface="+mn-ea"/>
                        <a:ea typeface="+mn-ea"/>
                        <a:cs typeface="+mn-cs"/>
                      </a:endParaRPr>
                    </a:p>
                    <a:p>
                      <a:pPr marL="0" indent="0" algn="ctr" rtl="0" eaLnBrk="0" fontAlgn="base" hangingPunct="0">
                        <a:spcBef>
                          <a:spcPct val="0"/>
                        </a:spcBef>
                        <a:spcAft>
                          <a:spcPct val="0"/>
                        </a:spcAft>
                        <a:buFontTx/>
                        <a:buNone/>
                      </a:pPr>
                      <a:r>
                        <a:rPr kumimoji="1" lang="en-US" altLang="ja-JP" sz="1050" b="0" kern="1200" dirty="0">
                          <a:solidFill>
                            <a:schemeClr val="tx1"/>
                          </a:solidFill>
                          <a:latin typeface="+mn-ea"/>
                          <a:ea typeface="+mn-ea"/>
                          <a:cs typeface="+mn-cs"/>
                        </a:rPr>
                        <a:t>(</a:t>
                      </a:r>
                      <a:r>
                        <a:rPr kumimoji="1" lang="ja-JP" altLang="en-US" sz="1050" b="0" kern="1200" dirty="0">
                          <a:solidFill>
                            <a:schemeClr val="tx1"/>
                          </a:solidFill>
                          <a:latin typeface="+mn-ea"/>
                          <a:ea typeface="+mn-ea"/>
                          <a:cs typeface="+mn-cs"/>
                        </a:rPr>
                        <a:t>補助</a:t>
                      </a:r>
                      <a:r>
                        <a:rPr kumimoji="1" lang="ja-JP" altLang="en-US" sz="1050" b="0" kern="1200" dirty="0" smtClean="0">
                          <a:solidFill>
                            <a:schemeClr val="tx1"/>
                          </a:solidFill>
                          <a:latin typeface="+mn-ea"/>
                          <a:ea typeface="+mn-ea"/>
                          <a:cs typeface="+mn-cs"/>
                        </a:rPr>
                        <a:t>採択○年目</a:t>
                      </a:r>
                      <a:r>
                        <a:rPr kumimoji="1" lang="en-US" altLang="ja-JP" sz="1050" b="0" kern="1200" dirty="0">
                          <a:solidFill>
                            <a:schemeClr val="tx1"/>
                          </a:solidFill>
                          <a:latin typeface="+mn-ea"/>
                          <a:ea typeface="+mn-ea"/>
                          <a:cs typeface="+mn-cs"/>
                        </a:rPr>
                        <a:t>)</a:t>
                      </a:r>
                      <a:endParaRPr kumimoji="1" lang="ja-JP" altLang="en-US" sz="105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400" b="0" kern="1200" dirty="0">
                          <a:solidFill>
                            <a:schemeClr val="tx1"/>
                          </a:solidFill>
                          <a:latin typeface="+mn-ea"/>
                          <a:ea typeface="+mn-ea"/>
                          <a:cs typeface="+mn-cs"/>
                        </a:rPr>
                        <a:t>令和５年度</a:t>
                      </a:r>
                      <a:endParaRPr kumimoji="1" lang="en-US" altLang="ja-JP"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400" b="0" kern="1200" dirty="0">
                          <a:solidFill>
                            <a:schemeClr val="tx1"/>
                          </a:solidFill>
                          <a:latin typeface="+mn-ea"/>
                          <a:ea typeface="+mn-ea"/>
                          <a:cs typeface="+mn-cs"/>
                        </a:rPr>
                        <a:t>令和○年度</a:t>
                      </a:r>
                      <a:endParaRPr kumimoji="1" lang="en-US" altLang="ja-JP"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400" b="0" kern="1200" dirty="0">
                          <a:solidFill>
                            <a:schemeClr val="tx1"/>
                          </a:solidFill>
                          <a:latin typeface="+mn-ea"/>
                          <a:ea typeface="+mn-ea"/>
                          <a:cs typeface="+mn-cs"/>
                        </a:rPr>
                        <a:t>令和○年度</a:t>
                      </a:r>
                      <a:endParaRPr kumimoji="1" lang="en-US" altLang="ja-JP" sz="1400" b="0" kern="1200" dirty="0">
                        <a:solidFill>
                          <a:schemeClr val="tx1"/>
                        </a:solidFill>
                        <a:latin typeface="+mn-ea"/>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1050" b="0" kern="1200" dirty="0">
                          <a:solidFill>
                            <a:schemeClr val="tx1"/>
                          </a:solidFill>
                          <a:latin typeface="+mn-ea"/>
                          <a:ea typeface="+mn-ea"/>
                          <a:cs typeface="+mn-cs"/>
                        </a:rPr>
                        <a:t>(</a:t>
                      </a:r>
                      <a:r>
                        <a:rPr kumimoji="1" lang="ja-JP" altLang="en-US" sz="1050" b="0" kern="1200" dirty="0">
                          <a:solidFill>
                            <a:schemeClr val="tx1"/>
                          </a:solidFill>
                          <a:latin typeface="+mn-ea"/>
                          <a:ea typeface="+mn-ea"/>
                          <a:cs typeface="+mn-cs"/>
                        </a:rPr>
                        <a:t>事業化後</a:t>
                      </a:r>
                      <a:r>
                        <a:rPr kumimoji="1" lang="en-US" altLang="ja-JP" sz="1050" b="0" kern="1200" dirty="0">
                          <a:solidFill>
                            <a:schemeClr val="tx1"/>
                          </a:solidFill>
                          <a:latin typeface="+mn-ea"/>
                          <a:ea typeface="+mn-ea"/>
                          <a:cs typeface="+mn-cs"/>
                        </a:rPr>
                        <a:t>)</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n-ea"/>
                          <a:ea typeface="+mn-ea"/>
                          <a:cs typeface="+mn-cs"/>
                        </a:rPr>
                        <a:t>令和○年度</a:t>
                      </a:r>
                      <a:endParaRPr kumimoji="1" lang="en-US" altLang="ja-JP" sz="1400" b="0" i="0" u="none" strike="noStrike" kern="1200" cap="none" spc="0" normalizeH="0" baseline="0" noProof="0" dirty="0">
                        <a:ln>
                          <a:noFill/>
                        </a:ln>
                        <a:solidFill>
                          <a:prstClr val="black"/>
                        </a:solidFill>
                        <a:effectLst/>
                        <a:uLnTx/>
                        <a:uFillTx/>
                        <a:latin typeface="+mn-ea"/>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mn-ea"/>
                          <a:ea typeface="+mn-ea"/>
                          <a:cs typeface="+mn-cs"/>
                        </a:rPr>
                        <a:t>(</a:t>
                      </a:r>
                      <a:r>
                        <a:rPr kumimoji="1" lang="ja-JP" altLang="en-US" sz="1050" b="0" i="0" u="none" strike="noStrike" kern="1200" cap="none" spc="0" normalizeH="0" baseline="0" noProof="0" dirty="0">
                          <a:ln>
                            <a:noFill/>
                          </a:ln>
                          <a:solidFill>
                            <a:prstClr val="black"/>
                          </a:solidFill>
                          <a:effectLst/>
                          <a:uLnTx/>
                          <a:uFillTx/>
                          <a:latin typeface="+mn-ea"/>
                          <a:ea typeface="+mn-ea"/>
                          <a:cs typeface="+mn-cs"/>
                        </a:rPr>
                        <a:t>事業化後</a:t>
                      </a:r>
                      <a:r>
                        <a:rPr kumimoji="1" lang="en-US" altLang="ja-JP" sz="1050" b="0" i="0" u="none" strike="noStrike" kern="1200" cap="none" spc="0" normalizeH="0" baseline="0" noProof="0" dirty="0">
                          <a:ln>
                            <a:noFill/>
                          </a:ln>
                          <a:solidFill>
                            <a:prstClr val="black"/>
                          </a:solidFill>
                          <a:effectLst/>
                          <a:uLnTx/>
                          <a:uFillTx/>
                          <a:latin typeface="+mn-ea"/>
                          <a:ea typeface="+mn-ea"/>
                          <a:cs typeface="+mn-cs"/>
                        </a:rPr>
                        <a:t>)</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n-ea"/>
                          <a:ea typeface="+mn-ea"/>
                          <a:cs typeface="+mn-cs"/>
                        </a:rPr>
                        <a:t>令和○年度</a:t>
                      </a:r>
                      <a:endParaRPr kumimoji="1" lang="en-US" altLang="ja-JP" sz="1400" b="0" i="0" u="none" strike="noStrike" kern="1200" cap="none" spc="0" normalizeH="0" baseline="0" noProof="0" dirty="0">
                        <a:ln>
                          <a:noFill/>
                        </a:ln>
                        <a:solidFill>
                          <a:prstClr val="black"/>
                        </a:solidFill>
                        <a:effectLst/>
                        <a:uLnTx/>
                        <a:uFillTx/>
                        <a:latin typeface="+mn-ea"/>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mn-ea"/>
                          <a:ea typeface="+mn-ea"/>
                          <a:cs typeface="+mn-cs"/>
                        </a:rPr>
                        <a:t>(</a:t>
                      </a:r>
                      <a:r>
                        <a:rPr kumimoji="1" lang="ja-JP" altLang="en-US" sz="1050" b="0" i="0" u="none" strike="noStrike" kern="1200" cap="none" spc="0" normalizeH="0" baseline="0" noProof="0" dirty="0">
                          <a:ln>
                            <a:noFill/>
                          </a:ln>
                          <a:solidFill>
                            <a:prstClr val="black"/>
                          </a:solidFill>
                          <a:effectLst/>
                          <a:uLnTx/>
                          <a:uFillTx/>
                          <a:latin typeface="+mn-ea"/>
                          <a:ea typeface="+mn-ea"/>
                          <a:cs typeface="+mn-cs"/>
                        </a:rPr>
                        <a:t>事業化後</a:t>
                      </a:r>
                      <a:r>
                        <a:rPr kumimoji="1" lang="en-US" altLang="ja-JP" sz="1050" b="0" i="0" u="none" strike="noStrike" kern="1200" cap="none" spc="0" normalizeH="0" baseline="0" noProof="0" dirty="0">
                          <a:ln>
                            <a:noFill/>
                          </a:ln>
                          <a:solidFill>
                            <a:prstClr val="black"/>
                          </a:solidFill>
                          <a:effectLst/>
                          <a:uLnTx/>
                          <a:uFillTx/>
                          <a:latin typeface="+mn-ea"/>
                          <a:ea typeface="+mn-ea"/>
                          <a:cs typeface="+mn-cs"/>
                        </a:rPr>
                        <a:t>)</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0292228"/>
                  </a:ext>
                </a:extLst>
              </a:tr>
              <a:tr h="224729">
                <a:tc>
                  <a:txBody>
                    <a:bodyPr/>
                    <a:lstStyle/>
                    <a:p>
                      <a:pPr marL="0" indent="0" algn="l" rtl="0" eaLnBrk="0" fontAlgn="base" hangingPunct="0">
                        <a:spcBef>
                          <a:spcPct val="0"/>
                        </a:spcBef>
                        <a:spcAft>
                          <a:spcPct val="0"/>
                        </a:spcAft>
                        <a:buFontTx/>
                        <a:buNone/>
                      </a:pPr>
                      <a:r>
                        <a:rPr kumimoji="1" lang="ja-JP" altLang="en-US" sz="1400" b="0" kern="1200" dirty="0">
                          <a:solidFill>
                            <a:schemeClr val="tx1"/>
                          </a:solidFill>
                          <a:latin typeface="+mn-ea"/>
                          <a:ea typeface="+mn-ea"/>
                          <a:cs typeface="+mn-cs"/>
                        </a:rPr>
                        <a:t>新規立地件数（件）</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56760915"/>
                  </a:ext>
                </a:extLst>
              </a:tr>
              <a:tr h="224729">
                <a:tc>
                  <a:txBody>
                    <a:bodyPr/>
                    <a:lstStyle/>
                    <a:p>
                      <a:pPr marL="0" indent="0" algn="l" rtl="0" eaLnBrk="0" fontAlgn="base" hangingPunct="0">
                        <a:spcBef>
                          <a:spcPct val="0"/>
                        </a:spcBef>
                        <a:spcAft>
                          <a:spcPct val="0"/>
                        </a:spcAft>
                        <a:buFontTx/>
                        <a:buNone/>
                      </a:pPr>
                      <a:r>
                        <a:rPr kumimoji="1" lang="ja-JP" altLang="en-US" sz="1400" b="0" kern="1200" dirty="0">
                          <a:solidFill>
                            <a:schemeClr val="tx1"/>
                          </a:solidFill>
                          <a:latin typeface="+mn-ea"/>
                          <a:ea typeface="+mn-ea"/>
                          <a:cs typeface="+mn-cs"/>
                        </a:rPr>
                        <a:t>知的財産出願件数（件）</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48801141"/>
                  </a:ext>
                </a:extLst>
              </a:tr>
              <a:tr h="224729">
                <a:tc>
                  <a:txBody>
                    <a:bodyPr/>
                    <a:lstStyle/>
                    <a:p>
                      <a:pPr marL="0" indent="0" algn="l" rtl="0" eaLnBrk="0" fontAlgn="base" hangingPunct="0">
                        <a:spcBef>
                          <a:spcPct val="0"/>
                        </a:spcBef>
                        <a:spcAft>
                          <a:spcPct val="0"/>
                        </a:spcAft>
                        <a:buFontTx/>
                        <a:buNone/>
                      </a:pPr>
                      <a:r>
                        <a:rPr kumimoji="1" lang="ja-JP" altLang="en-US" sz="1400" b="0" kern="1200" dirty="0">
                          <a:solidFill>
                            <a:schemeClr val="tx1"/>
                          </a:solidFill>
                          <a:latin typeface="+mn-ea"/>
                          <a:ea typeface="+mn-ea"/>
                          <a:cs typeface="+mn-cs"/>
                        </a:rPr>
                        <a:t>販売契約件数（件）</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8424857"/>
                  </a:ext>
                </a:extLst>
              </a:tr>
              <a:tr h="224729">
                <a:tc>
                  <a:txBody>
                    <a:bodyPr/>
                    <a:lstStyle/>
                    <a:p>
                      <a:pPr marL="0" indent="0" algn="l" rtl="0" eaLnBrk="0" fontAlgn="base" hangingPunct="0">
                        <a:spcBef>
                          <a:spcPct val="0"/>
                        </a:spcBef>
                        <a:spcAft>
                          <a:spcPct val="0"/>
                        </a:spcAft>
                        <a:buFontTx/>
                        <a:buNone/>
                      </a:pPr>
                      <a:r>
                        <a:rPr kumimoji="1" lang="ja-JP" altLang="en-US" sz="1400" b="0" kern="1200" dirty="0">
                          <a:solidFill>
                            <a:schemeClr val="tx1"/>
                          </a:solidFill>
                          <a:latin typeface="+mn-ea"/>
                          <a:ea typeface="+mn-ea"/>
                          <a:cs typeface="+mn-cs"/>
                        </a:rPr>
                        <a:t>売上高（百万円）</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5218400"/>
                  </a:ext>
                </a:extLst>
              </a:tr>
              <a:tr h="224729">
                <a:tc>
                  <a:txBody>
                    <a:bodyPr/>
                    <a:lstStyle/>
                    <a:p>
                      <a:pPr marL="0" indent="0" algn="l" rtl="0" eaLnBrk="0" fontAlgn="base" hangingPunct="0">
                        <a:spcBef>
                          <a:spcPct val="0"/>
                        </a:spcBef>
                        <a:spcAft>
                          <a:spcPct val="0"/>
                        </a:spcAft>
                        <a:buFontTx/>
                        <a:buNone/>
                      </a:pPr>
                      <a:r>
                        <a:rPr kumimoji="1" lang="ja-JP" altLang="en-US" sz="1400" b="0" kern="1200" dirty="0">
                          <a:solidFill>
                            <a:schemeClr val="tx1"/>
                          </a:solidFill>
                          <a:latin typeface="+mn-ea"/>
                          <a:ea typeface="+mn-ea"/>
                          <a:cs typeface="+mn-cs"/>
                        </a:rPr>
                        <a:t>収益（百万円）</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80235030"/>
                  </a:ext>
                </a:extLst>
              </a:tr>
              <a:tr h="224729">
                <a:tc>
                  <a:txBody>
                    <a:bodyPr/>
                    <a:lstStyle/>
                    <a:p>
                      <a:pPr marL="0" indent="0" algn="l" rtl="0" eaLnBrk="0" fontAlgn="base" hangingPunct="0">
                        <a:spcBef>
                          <a:spcPct val="0"/>
                        </a:spcBef>
                        <a:spcAft>
                          <a:spcPct val="0"/>
                        </a:spcAft>
                        <a:buFontTx/>
                        <a:buNone/>
                      </a:pPr>
                      <a:r>
                        <a:rPr kumimoji="1" lang="ja-JP" altLang="en-US" sz="1400" b="0" kern="1200" dirty="0">
                          <a:solidFill>
                            <a:schemeClr val="tx1"/>
                          </a:solidFill>
                          <a:latin typeface="+mn-ea"/>
                          <a:ea typeface="+mn-ea"/>
                          <a:cs typeface="+mn-cs"/>
                        </a:rPr>
                        <a:t>直接新規雇用者数（人）</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indent="0" algn="r" rtl="0" eaLnBrk="0" fontAlgn="base" hangingPunct="0">
                        <a:spcBef>
                          <a:spcPct val="0"/>
                        </a:spcBef>
                        <a:spcAft>
                          <a:spcPct val="0"/>
                        </a:spcAft>
                        <a:buFontTx/>
                        <a:buNone/>
                      </a:pPr>
                      <a:endParaRPr kumimoji="1" lang="ja-JP" altLang="en-US" sz="1400" b="0" kern="1200" dirty="0">
                        <a:solidFill>
                          <a:schemeClr val="tx1"/>
                        </a:solidFill>
                        <a:latin typeface="+mn-ea"/>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3837922"/>
                  </a:ext>
                </a:extLst>
              </a:tr>
            </a:tbl>
          </a:graphicData>
        </a:graphic>
      </p:graphicFrame>
      <p:sp>
        <p:nvSpPr>
          <p:cNvPr id="16" name="スライド番号プレースホルダー 2">
            <a:extLst>
              <a:ext uri="{FF2B5EF4-FFF2-40B4-BE49-F238E27FC236}">
                <a16:creationId xmlns:a16="http://schemas.microsoft.com/office/drawing/2014/main" id="{64A4CC8E-A9A6-4A5A-BA46-A532AFBAEF3B}"/>
              </a:ext>
            </a:extLst>
          </p:cNvPr>
          <p:cNvSpPr>
            <a:spLocks noGrp="1"/>
          </p:cNvSpPr>
          <p:nvPr>
            <p:ph type="sldNum" sz="quarter" idx="12"/>
          </p:nvPr>
        </p:nvSpPr>
        <p:spPr>
          <a:xfrm>
            <a:off x="344489" y="6481514"/>
            <a:ext cx="576064" cy="365125"/>
          </a:xfrm>
        </p:spPr>
        <p:txBody>
          <a:bodyPr/>
          <a:lstStyle/>
          <a:p>
            <a:pPr>
              <a:defRPr/>
            </a:pPr>
            <a:fld id="{CA8D4A6D-85F2-41B7-A27E-54BD60322951}" type="slidenum">
              <a:rPr lang="ja-JP" altLang="en-US" smtClean="0"/>
              <a:pPr>
                <a:defRPr/>
              </a:pPr>
              <a:t>12</a:t>
            </a:fld>
            <a:endParaRPr lang="ja-JP" altLang="en-US" dirty="0"/>
          </a:p>
        </p:txBody>
      </p:sp>
      <p:sp>
        <p:nvSpPr>
          <p:cNvPr id="17" name="フッター プレースホルダー 3">
            <a:extLst>
              <a:ext uri="{FF2B5EF4-FFF2-40B4-BE49-F238E27FC236}">
                <a16:creationId xmlns:a16="http://schemas.microsoft.com/office/drawing/2014/main" id="{8CFA2BB9-1449-4702-9030-333EEAE2A810}"/>
              </a:ext>
            </a:extLst>
          </p:cNvPr>
          <p:cNvSpPr>
            <a:spLocks noGrp="1"/>
          </p:cNvSpPr>
          <p:nvPr>
            <p:ph type="ftr" sz="quarter" idx="3"/>
          </p:nvPr>
        </p:nvSpPr>
        <p:spPr>
          <a:xfrm>
            <a:off x="920553" y="6481514"/>
            <a:ext cx="8712967" cy="365125"/>
          </a:xfrm>
        </p:spPr>
        <p:txBody>
          <a:bodyPr/>
          <a:lstStyle/>
          <a:p>
            <a:r>
              <a:rPr lang="zh-TW" altLang="en-US" dirty="0"/>
              <a:t>「事業計画名」（事業者名</a:t>
            </a:r>
            <a:r>
              <a:rPr lang="en-US" altLang="zh-TW" dirty="0"/>
              <a:t>A</a:t>
            </a:r>
            <a:r>
              <a:rPr lang="zh-TW" altLang="en-US" dirty="0"/>
              <a:t>、事業者名</a:t>
            </a:r>
            <a:r>
              <a:rPr lang="en-US" altLang="zh-TW" dirty="0"/>
              <a:t>B</a:t>
            </a:r>
            <a:r>
              <a:rPr lang="zh-TW" altLang="en-US" dirty="0"/>
              <a:t>）</a:t>
            </a:r>
            <a:endParaRPr lang="ja-JP" altLang="en-US" dirty="0"/>
          </a:p>
        </p:txBody>
      </p:sp>
      <p:sp>
        <p:nvSpPr>
          <p:cNvPr id="18" name="テキスト ボックス 17">
            <a:extLst>
              <a:ext uri="{FF2B5EF4-FFF2-40B4-BE49-F238E27FC236}">
                <a16:creationId xmlns:a16="http://schemas.microsoft.com/office/drawing/2014/main" id="{1043976A-5EAA-4665-9EF0-13816652876F}"/>
              </a:ext>
            </a:extLst>
          </p:cNvPr>
          <p:cNvSpPr txBox="1"/>
          <p:nvPr/>
        </p:nvSpPr>
        <p:spPr>
          <a:xfrm>
            <a:off x="1351704" y="890071"/>
            <a:ext cx="3960440" cy="719034"/>
          </a:xfrm>
          <a:prstGeom prst="rect">
            <a:avLst/>
          </a:prstGeom>
          <a:noFill/>
          <a:ln w="3175">
            <a:solidFill>
              <a:schemeClr val="accent1"/>
            </a:solidFill>
            <a:prstDash val="sysDash"/>
          </a:ln>
          <a:effectLst/>
        </p:spPr>
        <p:txBody>
          <a:bodyPr wrap="square" lIns="36000" tIns="36000" rIns="36000" bIns="36000" rtlCol="0" anchor="t">
            <a:spAutoFit/>
          </a:bodyPr>
          <a:lstStyle/>
          <a:p>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箇条書きとしてください</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３項目以内にまとめてください</a:t>
            </a:r>
            <a:endParaRPr lang="en-US" altLang="ja-JP" sz="1400" dirty="0">
              <a:solidFill>
                <a:srgbClr val="0070C0"/>
              </a:solidFill>
              <a:latin typeface="+mn-ea"/>
              <a:ea typeface="+mn-ea"/>
            </a:endParaRPr>
          </a:p>
        </p:txBody>
      </p:sp>
      <p:sp>
        <p:nvSpPr>
          <p:cNvPr id="12" name="タイトル 1">
            <a:extLst>
              <a:ext uri="{FF2B5EF4-FFF2-40B4-BE49-F238E27FC236}">
                <a16:creationId xmlns:a16="http://schemas.microsoft.com/office/drawing/2014/main" id="{52A620DE-829D-4A06-BA30-14F965B3405C}"/>
              </a:ext>
            </a:extLst>
          </p:cNvPr>
          <p:cNvSpPr txBox="1">
            <a:spLocks/>
          </p:cNvSpPr>
          <p:nvPr/>
        </p:nvSpPr>
        <p:spPr bwMode="auto">
          <a:xfrm>
            <a:off x="8959850" y="60325"/>
            <a:ext cx="900000" cy="415925"/>
          </a:xfrm>
          <a:prstGeom prst="rect">
            <a:avLst/>
          </a:prstGeom>
          <a:solidFill>
            <a:schemeClr val="bg1"/>
          </a:solidFill>
          <a:ln w="44450">
            <a:solidFill>
              <a:srgbClr val="0070C0"/>
            </a:solidFill>
            <a:miter lim="800000"/>
            <a:headEnd/>
            <a:tailEnd/>
          </a:ln>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1400" b="1" dirty="0">
                <a:solidFill>
                  <a:srgbClr val="0070C0"/>
                </a:solidFill>
                <a:latin typeface="+mn-ea"/>
                <a:ea typeface="+mn-ea"/>
              </a:rPr>
              <a:t>１枚</a:t>
            </a:r>
          </a:p>
        </p:txBody>
      </p:sp>
    </p:spTree>
    <p:extLst>
      <p:ext uri="{BB962C8B-B14F-4D97-AF65-F5344CB8AC3E}">
        <p14:creationId xmlns:p14="http://schemas.microsoft.com/office/powerpoint/2010/main" val="563382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D19BA738-57B4-4DA5-9979-BBBD716E955A}"/>
              </a:ext>
            </a:extLst>
          </p:cNvPr>
          <p:cNvGraphicFramePr>
            <a:graphicFrameLocks noChangeAspect="1"/>
          </p:cNvGraphicFramePr>
          <p:nvPr>
            <p:custDataLst>
              <p:tags r:id="rId2"/>
            </p:custDataLst>
            <p:extLst>
              <p:ext uri="{D42A27DB-BD31-4B8C-83A1-F6EECF244321}">
                <p14:modId xmlns:p14="http://schemas.microsoft.com/office/powerpoint/2010/main" val="32360139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7474" name="think-cell スライド" r:id="rId4" imgW="251" imgH="226" progId="TCLayout.ActiveDocument.1">
                  <p:embed/>
                </p:oleObj>
              </mc:Choice>
              <mc:Fallback>
                <p:oleObj name="think-cell スライド" r:id="rId4" imgW="251" imgH="226" progId="TCLayout.ActiveDocument.1">
                  <p:embed/>
                  <p:pic>
                    <p:nvPicPr>
                      <p:cNvPr id="3" name="オブジェクト 2" hidden="1">
                        <a:extLst>
                          <a:ext uri="{FF2B5EF4-FFF2-40B4-BE49-F238E27FC236}">
                            <a16:creationId xmlns:a16="http://schemas.microsoft.com/office/drawing/2014/main" id="{D19BA738-57B4-4DA5-9979-BBBD716E955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p:txBody>
          <a:bodyPr vert="horz"/>
          <a:lstStyle/>
          <a:p>
            <a:r>
              <a:rPr lang="ja-JP" altLang="en-US" sz="2000" b="1" dirty="0">
                <a:latin typeface="+mn-ea"/>
                <a:ea typeface="+mn-ea"/>
              </a:rPr>
              <a:t>事業者の適格性</a:t>
            </a:r>
            <a:r>
              <a:rPr lang="ja-JP" altLang="en-US" sz="2000" b="1" dirty="0" smtClean="0">
                <a:latin typeface="+mn-ea"/>
                <a:ea typeface="+mn-ea"/>
              </a:rPr>
              <a:t>（補助申請額及び資金</a:t>
            </a:r>
            <a:r>
              <a:rPr lang="ja-JP" altLang="en-US" sz="2000" b="1" dirty="0">
                <a:latin typeface="+mn-ea"/>
                <a:ea typeface="+mn-ea"/>
              </a:rPr>
              <a:t>計画）</a:t>
            </a:r>
            <a:endParaRPr kumimoji="1" lang="ja-JP" altLang="en-US" sz="2000" b="1" dirty="0">
              <a:latin typeface="+mn-ea"/>
              <a:ea typeface="+mn-ea"/>
            </a:endParaRPr>
          </a:p>
        </p:txBody>
      </p:sp>
      <p:sp>
        <p:nvSpPr>
          <p:cNvPr id="4" name="テキスト ボックス 3"/>
          <p:cNvSpPr txBox="1"/>
          <p:nvPr/>
        </p:nvSpPr>
        <p:spPr>
          <a:xfrm>
            <a:off x="272480" y="1772816"/>
            <a:ext cx="9359900" cy="4752528"/>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詳細</a:t>
            </a:r>
            <a:r>
              <a:rPr lang="en-US" altLang="ja-JP" sz="1400" dirty="0" smtClean="0">
                <a:latin typeface="+mn-ea"/>
                <a:ea typeface="+mn-ea"/>
              </a:rPr>
              <a:t>】</a:t>
            </a:r>
          </a:p>
          <a:p>
            <a:pPr eaLnBrk="1" fontAlgn="auto" hangingPunct="1">
              <a:spcBef>
                <a:spcPts val="0"/>
              </a:spcBef>
              <a:spcAft>
                <a:spcPts val="0"/>
              </a:spcAft>
              <a:defRPr/>
            </a:pPr>
            <a:r>
              <a:rPr lang="ja-JP" altLang="en-US" sz="1400" dirty="0" smtClean="0">
                <a:latin typeface="+mn-ea"/>
                <a:ea typeface="+mn-ea"/>
              </a:rPr>
              <a:t>■</a:t>
            </a:r>
            <a:endParaRPr lang="en-US" altLang="ja-JP" sz="1400" dirty="0" smtClean="0">
              <a:latin typeface="+mn-ea"/>
              <a:ea typeface="+mn-ea"/>
            </a:endParaRPr>
          </a:p>
          <a:p>
            <a:pPr eaLnBrk="1" fontAlgn="auto" hangingPunct="1">
              <a:spcBef>
                <a:spcPts val="0"/>
              </a:spcBef>
              <a:spcAft>
                <a:spcPts val="0"/>
              </a:spcAft>
              <a:defRPr/>
            </a:pPr>
            <a:r>
              <a:rPr lang="ja-JP" altLang="en-US" sz="1400" dirty="0" smtClean="0">
                <a:latin typeface="+mn-ea"/>
                <a:ea typeface="+mn-ea"/>
              </a:rPr>
              <a:t>■</a:t>
            </a:r>
            <a:endParaRPr lang="en-US" altLang="ja-JP" sz="1400" dirty="0" smtClean="0">
              <a:latin typeface="+mn-ea"/>
              <a:ea typeface="+mn-ea"/>
            </a:endParaRPr>
          </a:p>
          <a:p>
            <a:pPr eaLnBrk="1" fontAlgn="auto" hangingPunct="1">
              <a:spcBef>
                <a:spcPts val="0"/>
              </a:spcBef>
              <a:spcAft>
                <a:spcPts val="0"/>
              </a:spcAft>
              <a:defRPr/>
            </a:pPr>
            <a:r>
              <a:rPr lang="ja-JP" altLang="en-US" sz="1400" dirty="0" smtClean="0">
                <a:latin typeface="+mn-ea"/>
                <a:ea typeface="+mn-ea"/>
              </a:rPr>
              <a:t>■</a:t>
            </a:r>
            <a:endParaRPr lang="en-US" altLang="ja-JP" sz="1400" dirty="0" smtClean="0">
              <a:latin typeface="+mn-ea"/>
              <a:ea typeface="+mn-ea"/>
            </a:endParaRPr>
          </a:p>
          <a:p>
            <a:pPr eaLnBrk="1" fontAlgn="auto" hangingPunct="1">
              <a:spcBef>
                <a:spcPts val="0"/>
              </a:spcBef>
              <a:spcAft>
                <a:spcPts val="0"/>
              </a:spcAft>
              <a:defRPr/>
            </a:pPr>
            <a:r>
              <a:rPr lang="ja-JP" altLang="en-US" sz="1400" dirty="0" smtClean="0">
                <a:latin typeface="+mn-ea"/>
                <a:ea typeface="+mn-ea"/>
              </a:rPr>
              <a:t>■</a:t>
            </a:r>
            <a:endParaRPr lang="en-US" altLang="ja-JP" sz="1400" dirty="0">
              <a:latin typeface="+mn-ea"/>
              <a:ea typeface="+mn-ea"/>
            </a:endParaRPr>
          </a:p>
        </p:txBody>
      </p:sp>
      <p:sp>
        <p:nvSpPr>
          <p:cNvPr id="5" name="テキスト ボックス 4"/>
          <p:cNvSpPr txBox="1"/>
          <p:nvPr/>
        </p:nvSpPr>
        <p:spPr>
          <a:xfrm>
            <a:off x="273051" y="723901"/>
            <a:ext cx="9359900" cy="976908"/>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要旨</a:t>
            </a:r>
            <a:r>
              <a:rPr lang="en-US" altLang="ja-JP" sz="1400" dirty="0">
                <a:latin typeface="+mn-ea"/>
                <a:ea typeface="+mn-ea"/>
              </a:rPr>
              <a:t>】</a:t>
            </a:r>
          </a:p>
          <a:p>
            <a:pPr eaLnBrk="1" fontAlgn="auto" hangingPunct="1">
              <a:spcBef>
                <a:spcPts val="0"/>
              </a:spcBef>
              <a:spcAft>
                <a:spcPts val="0"/>
              </a:spcAft>
              <a:defRPr/>
            </a:pPr>
            <a:r>
              <a:rPr lang="ja-JP" altLang="en-US" sz="1400" dirty="0">
                <a:latin typeface="+mn-ea"/>
                <a:ea typeface="+mn-ea"/>
              </a:rPr>
              <a:t>■</a:t>
            </a: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r>
              <a:rPr lang="ja-JP" altLang="en-US" sz="1400" dirty="0">
                <a:latin typeface="+mn-ea"/>
                <a:ea typeface="+mn-ea"/>
              </a:rPr>
              <a:t>■</a:t>
            </a:r>
          </a:p>
        </p:txBody>
      </p:sp>
      <p:sp>
        <p:nvSpPr>
          <p:cNvPr id="15" name="テキスト ボックス 14">
            <a:extLst>
              <a:ext uri="{FF2B5EF4-FFF2-40B4-BE49-F238E27FC236}">
                <a16:creationId xmlns:a16="http://schemas.microsoft.com/office/drawing/2014/main" id="{593EC227-0BF6-49F2-90CD-F0743FE80F3E}"/>
              </a:ext>
            </a:extLst>
          </p:cNvPr>
          <p:cNvSpPr txBox="1"/>
          <p:nvPr/>
        </p:nvSpPr>
        <p:spPr>
          <a:xfrm>
            <a:off x="632520" y="2060848"/>
            <a:ext cx="3888432" cy="2355379"/>
          </a:xfrm>
          <a:prstGeom prst="rect">
            <a:avLst/>
          </a:prstGeom>
          <a:noFill/>
          <a:ln w="3175">
            <a:solidFill>
              <a:schemeClr val="accent1"/>
            </a:solidFill>
            <a:prstDash val="sysDash"/>
          </a:ln>
          <a:effectLst/>
        </p:spPr>
        <p:txBody>
          <a:bodyPr wrap="square" lIns="36000" tIns="36000" rIns="36000" bIns="36000" rtlCol="0" anchor="t">
            <a:spAutoFit/>
          </a:bodyPr>
          <a:lstStyle/>
          <a:p>
            <a:pPr eaLnBrk="1">
              <a:lnSpc>
                <a:spcPts val="1400"/>
              </a:lnSpc>
              <a:spcAft>
                <a:spcPts val="600"/>
              </a:spcAft>
            </a:pPr>
            <a:r>
              <a:rPr lang="en-US" altLang="ja-JP" sz="1300" b="1" dirty="0">
                <a:solidFill>
                  <a:srgbClr val="0070C0"/>
                </a:solidFill>
                <a:latin typeface="+mn-ea"/>
                <a:ea typeface="+mn-ea"/>
              </a:rPr>
              <a:t>【</a:t>
            </a:r>
            <a:r>
              <a:rPr lang="ja-JP" altLang="en-US" sz="1300" b="1" dirty="0">
                <a:solidFill>
                  <a:srgbClr val="0070C0"/>
                </a:solidFill>
                <a:latin typeface="+mn-ea"/>
                <a:ea typeface="+mn-ea"/>
              </a:rPr>
              <a:t>記入上の注意</a:t>
            </a:r>
            <a:r>
              <a:rPr lang="en-US" altLang="ja-JP" sz="1300" b="1" dirty="0">
                <a:solidFill>
                  <a:srgbClr val="0070C0"/>
                </a:solidFill>
                <a:latin typeface="+mn-ea"/>
                <a:ea typeface="+mn-ea"/>
              </a:rPr>
              <a:t>】</a:t>
            </a:r>
          </a:p>
          <a:p>
            <a:pPr marL="285750" indent="-285750" eaLnBrk="1">
              <a:lnSpc>
                <a:spcPts val="1400"/>
              </a:lnSpc>
              <a:spcAft>
                <a:spcPts val="600"/>
              </a:spcAft>
              <a:buFont typeface="Arial" panose="020B0604020202020204" pitchFamily="34" charset="0"/>
              <a:buChar char="•"/>
            </a:pPr>
            <a:r>
              <a:rPr lang="ja-JP" altLang="en-US" sz="1300" dirty="0">
                <a:solidFill>
                  <a:srgbClr val="0070C0"/>
                </a:solidFill>
                <a:latin typeface="+mn-ea"/>
                <a:ea typeface="+mn-ea"/>
              </a:rPr>
              <a:t>事業者の財務基盤、事業実績、当期決算見込み（地方公共団体等は除く）等について、具体的かつ詳細に記載してください</a:t>
            </a:r>
            <a:endParaRPr lang="en-US" altLang="ja-JP" sz="1300" dirty="0">
              <a:solidFill>
                <a:srgbClr val="0070C0"/>
              </a:solidFill>
              <a:latin typeface="+mn-ea"/>
              <a:ea typeface="+mn-ea"/>
            </a:endParaRPr>
          </a:p>
          <a:p>
            <a:pPr marL="285750" indent="-285750" eaLnBrk="1">
              <a:lnSpc>
                <a:spcPts val="1400"/>
              </a:lnSpc>
              <a:spcAft>
                <a:spcPts val="600"/>
              </a:spcAft>
              <a:buFont typeface="Arial" panose="020B0604020202020204" pitchFamily="34" charset="0"/>
              <a:buChar char="•"/>
            </a:pPr>
            <a:r>
              <a:rPr lang="ja-JP" altLang="en-US" sz="1300" dirty="0">
                <a:solidFill>
                  <a:srgbClr val="0070C0"/>
                </a:solidFill>
                <a:latin typeface="+mn-ea"/>
                <a:ea typeface="+mn-ea"/>
              </a:rPr>
              <a:t>本事業の実施に必要な資金を調整済みであることについて、具体的かつ詳細に記載して</a:t>
            </a:r>
            <a:r>
              <a:rPr lang="ja-JP" altLang="en-US" sz="1300" dirty="0" smtClean="0">
                <a:solidFill>
                  <a:srgbClr val="0070C0"/>
                </a:solidFill>
                <a:latin typeface="+mn-ea"/>
                <a:ea typeface="+mn-ea"/>
              </a:rPr>
              <a:t>ください</a:t>
            </a:r>
            <a:endParaRPr lang="en-US" altLang="ja-JP" sz="1300" dirty="0" smtClean="0">
              <a:solidFill>
                <a:srgbClr val="0070C0"/>
              </a:solidFill>
              <a:latin typeface="+mn-ea"/>
              <a:ea typeface="+mn-ea"/>
            </a:endParaRPr>
          </a:p>
          <a:p>
            <a:pPr marL="285750" indent="-285750" eaLnBrk="1">
              <a:lnSpc>
                <a:spcPts val="1400"/>
              </a:lnSpc>
              <a:spcAft>
                <a:spcPts val="600"/>
              </a:spcAft>
              <a:buFont typeface="Arial" panose="020B0604020202020204" pitchFamily="34" charset="0"/>
              <a:buChar char="•"/>
            </a:pPr>
            <a:r>
              <a:rPr lang="ja-JP" altLang="en-US" sz="1300" dirty="0" smtClean="0">
                <a:solidFill>
                  <a:srgbClr val="0070C0"/>
                </a:solidFill>
                <a:latin typeface="+mn-ea"/>
                <a:ea typeface="+mn-ea"/>
              </a:rPr>
              <a:t>金融</a:t>
            </a:r>
            <a:r>
              <a:rPr lang="ja-JP" altLang="en-US" sz="1300" dirty="0">
                <a:solidFill>
                  <a:srgbClr val="0070C0"/>
                </a:solidFill>
                <a:latin typeface="+mn-ea"/>
                <a:ea typeface="+mn-ea"/>
              </a:rPr>
              <a:t>機関等から借入や出資をうける等を予定している場合には、そのスケジュールや確度等についても言及して</a:t>
            </a:r>
            <a:r>
              <a:rPr lang="ja-JP" altLang="en-US" sz="1300" dirty="0" smtClean="0">
                <a:solidFill>
                  <a:srgbClr val="0070C0"/>
                </a:solidFill>
                <a:latin typeface="+mn-ea"/>
                <a:ea typeface="+mn-ea"/>
              </a:rPr>
              <a:t>ください（下表に記載してください）</a:t>
            </a:r>
            <a:endParaRPr lang="en-US" altLang="ja-JP" sz="1300" dirty="0" smtClean="0">
              <a:solidFill>
                <a:srgbClr val="0070C0"/>
              </a:solidFill>
              <a:latin typeface="+mn-ea"/>
              <a:ea typeface="+mn-ea"/>
            </a:endParaRPr>
          </a:p>
          <a:p>
            <a:pPr marL="285750" indent="-285750" eaLnBrk="1">
              <a:lnSpc>
                <a:spcPts val="1400"/>
              </a:lnSpc>
              <a:spcAft>
                <a:spcPts val="600"/>
              </a:spcAft>
              <a:buFont typeface="Arial" panose="020B0604020202020204" pitchFamily="34" charset="0"/>
              <a:buChar char="•"/>
            </a:pPr>
            <a:r>
              <a:rPr lang="ja-JP" altLang="en-US" sz="1300" u="sng" dirty="0">
                <a:solidFill>
                  <a:srgbClr val="0070C0"/>
                </a:solidFill>
                <a:latin typeface="+mn-ea"/>
              </a:rPr>
              <a:t>委託費を必要経費として計上している場合は実施内容及び必要性について記載</a:t>
            </a:r>
            <a:r>
              <a:rPr lang="ja-JP" altLang="en-US" sz="1300" dirty="0">
                <a:solidFill>
                  <a:srgbClr val="0070C0"/>
                </a:solidFill>
                <a:latin typeface="+mn-ea"/>
              </a:rPr>
              <a:t>して</a:t>
            </a:r>
            <a:r>
              <a:rPr lang="ja-JP" altLang="en-US" sz="1300" dirty="0" smtClean="0">
                <a:solidFill>
                  <a:srgbClr val="0070C0"/>
                </a:solidFill>
                <a:latin typeface="+mn-ea"/>
              </a:rPr>
              <a:t>ください</a:t>
            </a:r>
            <a:endParaRPr lang="en-US" altLang="ja-JP" sz="1300" dirty="0">
              <a:solidFill>
                <a:srgbClr val="0070C0"/>
              </a:solidFill>
              <a:latin typeface="+mn-ea"/>
            </a:endParaRPr>
          </a:p>
        </p:txBody>
      </p:sp>
      <p:sp>
        <p:nvSpPr>
          <p:cNvPr id="17" name="スライド番号プレースホルダー 2">
            <a:extLst>
              <a:ext uri="{FF2B5EF4-FFF2-40B4-BE49-F238E27FC236}">
                <a16:creationId xmlns:a16="http://schemas.microsoft.com/office/drawing/2014/main" id="{7E594C35-AF3D-41F4-835C-CCDA129A3CC3}"/>
              </a:ext>
            </a:extLst>
          </p:cNvPr>
          <p:cNvSpPr>
            <a:spLocks noGrp="1"/>
          </p:cNvSpPr>
          <p:nvPr>
            <p:ph type="sldNum" sz="quarter" idx="12"/>
          </p:nvPr>
        </p:nvSpPr>
        <p:spPr>
          <a:xfrm>
            <a:off x="344489" y="6481514"/>
            <a:ext cx="576064" cy="365125"/>
          </a:xfrm>
        </p:spPr>
        <p:txBody>
          <a:bodyPr/>
          <a:lstStyle/>
          <a:p>
            <a:pPr>
              <a:defRPr/>
            </a:pPr>
            <a:fld id="{CA8D4A6D-85F2-41B7-A27E-54BD60322951}" type="slidenum">
              <a:rPr lang="ja-JP" altLang="en-US" smtClean="0"/>
              <a:pPr>
                <a:defRPr/>
              </a:pPr>
              <a:t>13</a:t>
            </a:fld>
            <a:endParaRPr lang="ja-JP" altLang="en-US" dirty="0"/>
          </a:p>
        </p:txBody>
      </p:sp>
      <p:sp>
        <p:nvSpPr>
          <p:cNvPr id="18" name="フッター プレースホルダー 3">
            <a:extLst>
              <a:ext uri="{FF2B5EF4-FFF2-40B4-BE49-F238E27FC236}">
                <a16:creationId xmlns:a16="http://schemas.microsoft.com/office/drawing/2014/main" id="{D3B6664D-45D8-4965-A2AE-B1A8F2D3F359}"/>
              </a:ext>
            </a:extLst>
          </p:cNvPr>
          <p:cNvSpPr>
            <a:spLocks noGrp="1"/>
          </p:cNvSpPr>
          <p:nvPr>
            <p:ph type="ftr" sz="quarter" idx="3"/>
          </p:nvPr>
        </p:nvSpPr>
        <p:spPr>
          <a:xfrm>
            <a:off x="920553" y="6481514"/>
            <a:ext cx="8712967" cy="365125"/>
          </a:xfrm>
        </p:spPr>
        <p:txBody>
          <a:bodyPr/>
          <a:lstStyle/>
          <a:p>
            <a:r>
              <a:rPr lang="zh-TW" altLang="en-US" dirty="0"/>
              <a:t>「事業計画名」（事業者名</a:t>
            </a:r>
            <a:r>
              <a:rPr lang="en-US" altLang="zh-TW" dirty="0"/>
              <a:t>A</a:t>
            </a:r>
            <a:r>
              <a:rPr lang="zh-TW" altLang="en-US" dirty="0"/>
              <a:t>、事業者名</a:t>
            </a:r>
            <a:r>
              <a:rPr lang="en-US" altLang="zh-TW" dirty="0"/>
              <a:t>B</a:t>
            </a:r>
            <a:r>
              <a:rPr lang="zh-TW" altLang="en-US" dirty="0"/>
              <a:t>）</a:t>
            </a:r>
            <a:endParaRPr lang="ja-JP" altLang="en-US" dirty="0"/>
          </a:p>
        </p:txBody>
      </p:sp>
      <p:graphicFrame>
        <p:nvGraphicFramePr>
          <p:cNvPr id="22" name="表 21">
            <a:extLst>
              <a:ext uri="{FF2B5EF4-FFF2-40B4-BE49-F238E27FC236}">
                <a16:creationId xmlns:a16="http://schemas.microsoft.com/office/drawing/2014/main" id="{81D76CF1-2DBA-48B1-9D50-D097CAB0D326}"/>
              </a:ext>
            </a:extLst>
          </p:cNvPr>
          <p:cNvGraphicFramePr>
            <a:graphicFrameLocks noGrp="1"/>
          </p:cNvGraphicFramePr>
          <p:nvPr>
            <p:extLst>
              <p:ext uri="{D42A27DB-BD31-4B8C-83A1-F6EECF244321}">
                <p14:modId xmlns:p14="http://schemas.microsoft.com/office/powerpoint/2010/main" val="2376423395"/>
              </p:ext>
            </p:extLst>
          </p:nvPr>
        </p:nvGraphicFramePr>
        <p:xfrm>
          <a:off x="4592961" y="2627530"/>
          <a:ext cx="5019513" cy="1097280"/>
        </p:xfrm>
        <a:graphic>
          <a:graphicData uri="http://schemas.openxmlformats.org/drawingml/2006/table">
            <a:tbl>
              <a:tblPr firstRow="1" firstCol="1" bandRow="1"/>
              <a:tblGrid>
                <a:gridCol w="1149451">
                  <a:extLst>
                    <a:ext uri="{9D8B030D-6E8A-4147-A177-3AD203B41FA5}">
                      <a16:colId xmlns:a16="http://schemas.microsoft.com/office/drawing/2014/main" val="1348369346"/>
                    </a:ext>
                  </a:extLst>
                </a:gridCol>
                <a:gridCol w="1422686">
                  <a:extLst>
                    <a:ext uri="{9D8B030D-6E8A-4147-A177-3AD203B41FA5}">
                      <a16:colId xmlns:a16="http://schemas.microsoft.com/office/drawing/2014/main" val="1553214119"/>
                    </a:ext>
                  </a:extLst>
                </a:gridCol>
                <a:gridCol w="2447376">
                  <a:extLst>
                    <a:ext uri="{9D8B030D-6E8A-4147-A177-3AD203B41FA5}">
                      <a16:colId xmlns:a16="http://schemas.microsoft.com/office/drawing/2014/main" val="267808582"/>
                    </a:ext>
                  </a:extLst>
                </a:gridCol>
              </a:tblGrid>
              <a:tr h="0">
                <a:tc>
                  <a:txBody>
                    <a:bodyPr/>
                    <a:lstStyle/>
                    <a:p>
                      <a:pPr algn="ctr"/>
                      <a:r>
                        <a:rPr lang="ja-JP" sz="1200" kern="100" dirty="0">
                          <a:solidFill>
                            <a:srgbClr val="000000"/>
                          </a:solidFill>
                          <a:effectLst/>
                          <a:latin typeface="+mn-ea"/>
                          <a:ea typeface="+mn-ea"/>
                          <a:cs typeface="Times New Roman" panose="02020603050405020304" pitchFamily="18" charset="0"/>
                        </a:rPr>
                        <a:t>区　分</a:t>
                      </a:r>
                      <a:endParaRPr lang="ja-JP" sz="12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ja-JP" sz="1200" kern="100" dirty="0">
                          <a:solidFill>
                            <a:srgbClr val="000000"/>
                          </a:solidFill>
                          <a:effectLst/>
                          <a:latin typeface="+mn-ea"/>
                          <a:ea typeface="+mn-ea"/>
                          <a:cs typeface="Times New Roman" panose="02020603050405020304" pitchFamily="18" charset="0"/>
                        </a:rPr>
                        <a:t>予算額</a:t>
                      </a:r>
                      <a:endParaRPr lang="ja-JP" sz="12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ja-JP" sz="1200" kern="100" dirty="0">
                          <a:solidFill>
                            <a:srgbClr val="000000"/>
                          </a:solidFill>
                          <a:effectLst/>
                          <a:latin typeface="+mn-ea"/>
                          <a:ea typeface="+mn-ea"/>
                          <a:cs typeface="Times New Roman" panose="02020603050405020304" pitchFamily="18" charset="0"/>
                        </a:rPr>
                        <a:t>調達先（金額の内訳）</a:t>
                      </a:r>
                      <a:endParaRPr lang="ja-JP" sz="12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311383891"/>
                  </a:ext>
                </a:extLst>
              </a:tr>
              <a:tr h="0">
                <a:tc>
                  <a:txBody>
                    <a:bodyPr/>
                    <a:lstStyle/>
                    <a:p>
                      <a:pPr algn="ctr"/>
                      <a:r>
                        <a:rPr lang="ja-JP" sz="1200" kern="100">
                          <a:solidFill>
                            <a:srgbClr val="000000"/>
                          </a:solidFill>
                          <a:effectLst/>
                          <a:latin typeface="+mn-ea"/>
                          <a:ea typeface="+mn-ea"/>
                          <a:cs typeface="Times New Roman" panose="02020603050405020304" pitchFamily="18" charset="0"/>
                        </a:rPr>
                        <a:t>自己資金</a:t>
                      </a:r>
                      <a:endParaRPr lang="ja-JP" sz="1200" kern="10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r>
                        <a:rPr lang="en-US" sz="1200" kern="100" dirty="0">
                          <a:solidFill>
                            <a:srgbClr val="000000"/>
                          </a:solidFill>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6322732"/>
                  </a:ext>
                </a:extLst>
              </a:tr>
              <a:tr h="0">
                <a:tc>
                  <a:txBody>
                    <a:bodyPr/>
                    <a:lstStyle/>
                    <a:p>
                      <a:pPr algn="ctr"/>
                      <a:r>
                        <a:rPr lang="ja-JP" sz="1200" kern="100">
                          <a:solidFill>
                            <a:srgbClr val="000000"/>
                          </a:solidFill>
                          <a:effectLst/>
                          <a:latin typeface="+mn-ea"/>
                          <a:ea typeface="+mn-ea"/>
                          <a:cs typeface="Times New Roman" panose="02020603050405020304" pitchFamily="18" charset="0"/>
                        </a:rPr>
                        <a:t>借　入</a:t>
                      </a:r>
                      <a:endParaRPr lang="ja-JP" sz="1200" kern="10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r>
                        <a:rPr lang="en-US" sz="1200" kern="100" dirty="0">
                          <a:solidFill>
                            <a:srgbClr val="000000"/>
                          </a:solidFill>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5686281"/>
                  </a:ext>
                </a:extLst>
              </a:tr>
              <a:tr h="0">
                <a:tc>
                  <a:txBody>
                    <a:bodyPr/>
                    <a:lstStyle/>
                    <a:p>
                      <a:pPr algn="ctr"/>
                      <a:r>
                        <a:rPr lang="ja-JP" sz="1200" kern="100">
                          <a:solidFill>
                            <a:srgbClr val="000000"/>
                          </a:solidFill>
                          <a:effectLst/>
                          <a:latin typeface="+mn-ea"/>
                          <a:ea typeface="+mn-ea"/>
                          <a:cs typeface="Times New Roman" panose="02020603050405020304" pitchFamily="18" charset="0"/>
                        </a:rPr>
                        <a:t>その他</a:t>
                      </a:r>
                      <a:endParaRPr lang="ja-JP" sz="1200" kern="10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r>
                        <a:rPr lang="en-US" sz="1200" kern="100" dirty="0">
                          <a:solidFill>
                            <a:srgbClr val="000000"/>
                          </a:solidFill>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82581357"/>
                  </a:ext>
                </a:extLst>
              </a:tr>
              <a:tr h="0">
                <a:tc>
                  <a:txBody>
                    <a:bodyPr/>
                    <a:lstStyle/>
                    <a:p>
                      <a:pPr algn="ctr"/>
                      <a:r>
                        <a:rPr lang="ja-JP" sz="1200" kern="100">
                          <a:solidFill>
                            <a:srgbClr val="000000"/>
                          </a:solidFill>
                          <a:effectLst/>
                          <a:latin typeface="+mn-ea"/>
                          <a:ea typeface="+mn-ea"/>
                          <a:cs typeface="Times New Roman" panose="02020603050405020304" pitchFamily="18" charset="0"/>
                        </a:rPr>
                        <a:t>補助金申請額</a:t>
                      </a:r>
                      <a:endParaRPr lang="ja-JP" sz="1200" kern="10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r>
                        <a:rPr lang="ja-JP" sz="1200" kern="100" dirty="0">
                          <a:solidFill>
                            <a:srgbClr val="000000"/>
                          </a:solidFill>
                          <a:effectLst/>
                          <a:latin typeface="+mn-ea"/>
                          <a:ea typeface="+mn-ea"/>
                          <a:cs typeface="Times New Roman" panose="02020603050405020304" pitchFamily="18" charset="0"/>
                        </a:rPr>
                        <a:t>福島県補助金</a:t>
                      </a:r>
                      <a:endParaRPr lang="ja-JP" sz="12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76322175"/>
                  </a:ext>
                </a:extLst>
              </a:tr>
              <a:tr h="0">
                <a:tc>
                  <a:txBody>
                    <a:bodyPr/>
                    <a:lstStyle/>
                    <a:p>
                      <a:pPr algn="ctr"/>
                      <a:r>
                        <a:rPr lang="ja-JP" sz="1200" b="1" kern="100" dirty="0">
                          <a:solidFill>
                            <a:srgbClr val="000000"/>
                          </a:solidFill>
                          <a:effectLst/>
                          <a:latin typeface="+mn-ea"/>
                          <a:ea typeface="+mn-ea"/>
                          <a:cs typeface="Times New Roman" panose="02020603050405020304" pitchFamily="18" charset="0"/>
                        </a:rPr>
                        <a:t>合　計</a:t>
                      </a:r>
                      <a:endParaRPr lang="ja-JP" sz="1200" b="1"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n-lt"/>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r>
                        <a:rPr lang="en-US" sz="1200" kern="100" dirty="0">
                          <a:solidFill>
                            <a:srgbClr val="000000"/>
                          </a:solidFill>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09851073"/>
                  </a:ext>
                </a:extLst>
              </a:tr>
            </a:tbl>
          </a:graphicData>
        </a:graphic>
      </p:graphicFrame>
      <p:graphicFrame>
        <p:nvGraphicFramePr>
          <p:cNvPr id="23" name="表 22">
            <a:extLst>
              <a:ext uri="{FF2B5EF4-FFF2-40B4-BE49-F238E27FC236}">
                <a16:creationId xmlns:a16="http://schemas.microsoft.com/office/drawing/2014/main" id="{90FD47A1-6325-49D3-B917-77795264E44F}"/>
              </a:ext>
            </a:extLst>
          </p:cNvPr>
          <p:cNvGraphicFramePr>
            <a:graphicFrameLocks noGrp="1"/>
          </p:cNvGraphicFramePr>
          <p:nvPr>
            <p:extLst>
              <p:ext uri="{D42A27DB-BD31-4B8C-83A1-F6EECF244321}">
                <p14:modId xmlns:p14="http://schemas.microsoft.com/office/powerpoint/2010/main" val="1285436546"/>
              </p:ext>
            </p:extLst>
          </p:nvPr>
        </p:nvGraphicFramePr>
        <p:xfrm>
          <a:off x="4593530" y="4122978"/>
          <a:ext cx="5010120" cy="2284216"/>
        </p:xfrm>
        <a:graphic>
          <a:graphicData uri="http://schemas.openxmlformats.org/drawingml/2006/table">
            <a:tbl>
              <a:tblPr firstRow="1" firstCol="1" bandRow="1"/>
              <a:tblGrid>
                <a:gridCol w="250924">
                  <a:extLst>
                    <a:ext uri="{9D8B030D-6E8A-4147-A177-3AD203B41FA5}">
                      <a16:colId xmlns:a16="http://schemas.microsoft.com/office/drawing/2014/main" val="4191014491"/>
                    </a:ext>
                  </a:extLst>
                </a:gridCol>
                <a:gridCol w="1124513">
                  <a:extLst>
                    <a:ext uri="{9D8B030D-6E8A-4147-A177-3AD203B41FA5}">
                      <a16:colId xmlns:a16="http://schemas.microsoft.com/office/drawing/2014/main" val="4138452893"/>
                    </a:ext>
                  </a:extLst>
                </a:gridCol>
                <a:gridCol w="1211561">
                  <a:extLst>
                    <a:ext uri="{9D8B030D-6E8A-4147-A177-3AD203B41FA5}">
                      <a16:colId xmlns:a16="http://schemas.microsoft.com/office/drawing/2014/main" val="3948310193"/>
                    </a:ext>
                  </a:extLst>
                </a:gridCol>
                <a:gridCol w="1211561">
                  <a:extLst>
                    <a:ext uri="{9D8B030D-6E8A-4147-A177-3AD203B41FA5}">
                      <a16:colId xmlns:a16="http://schemas.microsoft.com/office/drawing/2014/main" val="3384095174"/>
                    </a:ext>
                  </a:extLst>
                </a:gridCol>
                <a:gridCol w="1211561">
                  <a:extLst>
                    <a:ext uri="{9D8B030D-6E8A-4147-A177-3AD203B41FA5}">
                      <a16:colId xmlns:a16="http://schemas.microsoft.com/office/drawing/2014/main" val="3275261991"/>
                    </a:ext>
                  </a:extLst>
                </a:gridCol>
              </a:tblGrid>
              <a:tr h="272536">
                <a:tc>
                  <a:txBody>
                    <a:bodyPr/>
                    <a:lstStyle/>
                    <a:p>
                      <a:pPr algn="ctr"/>
                      <a:r>
                        <a:rPr lang="en-US" sz="1200" kern="100">
                          <a:solidFill>
                            <a:srgbClr val="000000"/>
                          </a:solidFill>
                          <a:effectLst/>
                          <a:latin typeface="+mn-ea"/>
                          <a:ea typeface="+mn-ea"/>
                          <a:cs typeface="Times New Roman" panose="02020603050405020304" pitchFamily="18" charset="0"/>
                        </a:rPr>
                        <a:t> </a:t>
                      </a:r>
                      <a:endParaRPr lang="ja-JP" sz="1200" kern="10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ja-JP" sz="1200" kern="100" dirty="0">
                          <a:solidFill>
                            <a:srgbClr val="000000"/>
                          </a:solidFill>
                          <a:effectLst/>
                          <a:latin typeface="+mn-ea"/>
                          <a:ea typeface="+mn-ea"/>
                          <a:cs typeface="Times New Roman" panose="02020603050405020304" pitchFamily="18" charset="0"/>
                        </a:rPr>
                        <a:t>経費区分</a:t>
                      </a:r>
                      <a:endParaRPr lang="ja-JP" sz="12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ja-JP" sz="1200" kern="100" dirty="0">
                          <a:solidFill>
                            <a:srgbClr val="000000"/>
                          </a:solidFill>
                          <a:effectLst/>
                          <a:latin typeface="+mn-ea"/>
                          <a:ea typeface="+mn-ea"/>
                          <a:cs typeface="Times New Roman" panose="02020603050405020304" pitchFamily="18" charset="0"/>
                        </a:rPr>
                        <a:t>経費全体額</a:t>
                      </a:r>
                      <a:endParaRPr lang="ja-JP" sz="12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ja-JP" sz="1200" kern="100" dirty="0">
                          <a:solidFill>
                            <a:srgbClr val="000000"/>
                          </a:solidFill>
                          <a:effectLst/>
                          <a:latin typeface="+mn-ea"/>
                          <a:ea typeface="+mn-ea"/>
                          <a:cs typeface="Times New Roman" panose="02020603050405020304" pitchFamily="18" charset="0"/>
                        </a:rPr>
                        <a:t>補助対象経費</a:t>
                      </a:r>
                      <a:endParaRPr lang="ja-JP" sz="12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ja-JP" sz="1200" kern="100" dirty="0">
                          <a:solidFill>
                            <a:srgbClr val="000000"/>
                          </a:solidFill>
                          <a:effectLst/>
                          <a:latin typeface="+mn-ea"/>
                          <a:ea typeface="+mn-ea"/>
                          <a:cs typeface="Times New Roman" panose="02020603050405020304" pitchFamily="18" charset="0"/>
                        </a:rPr>
                        <a:t>補助金申請額</a:t>
                      </a:r>
                      <a:endParaRPr lang="ja-JP" sz="12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748979327"/>
                  </a:ext>
                </a:extLst>
              </a:tr>
              <a:tr h="155941">
                <a:tc rowSpan="9">
                  <a:txBody>
                    <a:bodyPr/>
                    <a:lstStyle/>
                    <a:p>
                      <a:pPr marL="266700" indent="-266700" algn="just"/>
                      <a:r>
                        <a:rPr lang="en-US" sz="1200" kern="100">
                          <a:solidFill>
                            <a:srgbClr val="000000"/>
                          </a:solidFill>
                          <a:effectLst/>
                          <a:latin typeface="+mn-ea"/>
                          <a:ea typeface="+mn-ea"/>
                          <a:cs typeface="Times New Roman" panose="02020603050405020304" pitchFamily="18" charset="0"/>
                        </a:rPr>
                        <a:t> </a:t>
                      </a:r>
                      <a:endParaRPr lang="ja-JP" sz="1200" kern="100">
                        <a:effectLst/>
                        <a:latin typeface="+mn-ea"/>
                        <a:ea typeface="+mn-ea"/>
                        <a:cs typeface="Times New Roman" panose="02020603050405020304" pitchFamily="18" charset="0"/>
                      </a:endParaRPr>
                    </a:p>
                    <a:p>
                      <a:pPr marL="266700" indent="-266700" algn="just"/>
                      <a:r>
                        <a:rPr lang="en-US" sz="1200" kern="100">
                          <a:solidFill>
                            <a:srgbClr val="000000"/>
                          </a:solidFill>
                          <a:effectLst/>
                          <a:latin typeface="+mn-ea"/>
                          <a:ea typeface="+mn-ea"/>
                          <a:cs typeface="Times New Roman" panose="02020603050405020304" pitchFamily="18" charset="0"/>
                        </a:rPr>
                        <a:t> </a:t>
                      </a:r>
                      <a:endParaRPr lang="ja-JP" sz="1200" kern="100">
                        <a:effectLst/>
                        <a:latin typeface="+mn-ea"/>
                        <a:ea typeface="+mn-ea"/>
                        <a:cs typeface="Times New Roman" panose="02020603050405020304" pitchFamily="18" charset="0"/>
                      </a:endParaRPr>
                    </a:p>
                    <a:p>
                      <a:pPr marL="266700" indent="-266700" algn="just"/>
                      <a:r>
                        <a:rPr lang="ja-JP" sz="1200" kern="100">
                          <a:solidFill>
                            <a:srgbClr val="000000"/>
                          </a:solidFill>
                          <a:effectLst/>
                          <a:latin typeface="+mn-ea"/>
                          <a:ea typeface="+mn-ea"/>
                          <a:cs typeface="Times New Roman" panose="02020603050405020304" pitchFamily="18" charset="0"/>
                        </a:rPr>
                        <a:t>１</a:t>
                      </a:r>
                      <a:endParaRPr lang="ja-JP" sz="1200" kern="100">
                        <a:effectLst/>
                        <a:latin typeface="+mn-ea"/>
                        <a:ea typeface="+mn-ea"/>
                        <a:cs typeface="Times New Roman" panose="02020603050405020304" pitchFamily="18" charset="0"/>
                      </a:endParaRPr>
                    </a:p>
                    <a:p>
                      <a:pPr marL="266700" indent="-266700" algn="ctr"/>
                      <a:r>
                        <a:rPr lang="ja-JP" sz="1200" kern="100">
                          <a:solidFill>
                            <a:srgbClr val="000000"/>
                          </a:solidFill>
                          <a:effectLst/>
                          <a:latin typeface="+mn-ea"/>
                          <a:ea typeface="+mn-ea"/>
                          <a:cs typeface="Times New Roman" panose="02020603050405020304" pitchFamily="18" charset="0"/>
                        </a:rPr>
                        <a:t>直</a:t>
                      </a:r>
                      <a:endParaRPr lang="ja-JP" sz="1200" kern="100">
                        <a:effectLst/>
                        <a:latin typeface="+mn-ea"/>
                        <a:ea typeface="+mn-ea"/>
                        <a:cs typeface="Times New Roman" panose="02020603050405020304" pitchFamily="18" charset="0"/>
                      </a:endParaRPr>
                    </a:p>
                    <a:p>
                      <a:pPr marL="266700" indent="-266700" algn="ctr"/>
                      <a:r>
                        <a:rPr lang="ja-JP" sz="1200" kern="100">
                          <a:solidFill>
                            <a:srgbClr val="000000"/>
                          </a:solidFill>
                          <a:effectLst/>
                          <a:latin typeface="+mn-ea"/>
                          <a:ea typeface="+mn-ea"/>
                          <a:cs typeface="Times New Roman" panose="02020603050405020304" pitchFamily="18" charset="0"/>
                        </a:rPr>
                        <a:t>接</a:t>
                      </a:r>
                      <a:endParaRPr lang="ja-JP" sz="1200" kern="100">
                        <a:effectLst/>
                        <a:latin typeface="+mn-ea"/>
                        <a:ea typeface="+mn-ea"/>
                        <a:cs typeface="Times New Roman" panose="02020603050405020304" pitchFamily="18" charset="0"/>
                      </a:endParaRPr>
                    </a:p>
                    <a:p>
                      <a:pPr marL="266700" indent="-266700" algn="ctr"/>
                      <a:r>
                        <a:rPr lang="ja-JP" sz="1200" kern="100">
                          <a:solidFill>
                            <a:srgbClr val="000000"/>
                          </a:solidFill>
                          <a:effectLst/>
                          <a:latin typeface="+mn-ea"/>
                          <a:ea typeface="+mn-ea"/>
                          <a:cs typeface="Times New Roman" panose="02020603050405020304" pitchFamily="18" charset="0"/>
                        </a:rPr>
                        <a:t>経</a:t>
                      </a:r>
                      <a:endParaRPr lang="ja-JP" sz="1200" kern="100">
                        <a:effectLst/>
                        <a:latin typeface="+mn-ea"/>
                        <a:ea typeface="+mn-ea"/>
                        <a:cs typeface="Times New Roman" panose="02020603050405020304" pitchFamily="18" charset="0"/>
                      </a:endParaRPr>
                    </a:p>
                    <a:p>
                      <a:pPr marL="266700" indent="-266700" algn="ctr"/>
                      <a:r>
                        <a:rPr lang="ja-JP" sz="1200" kern="100">
                          <a:solidFill>
                            <a:srgbClr val="000000"/>
                          </a:solidFill>
                          <a:effectLst/>
                          <a:latin typeface="+mn-ea"/>
                          <a:ea typeface="+mn-ea"/>
                          <a:cs typeface="Times New Roman" panose="02020603050405020304" pitchFamily="18" charset="0"/>
                        </a:rPr>
                        <a:t>費</a:t>
                      </a:r>
                      <a:endParaRPr lang="ja-JP" sz="1200" kern="10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1270" algn="l"/>
                      <a:r>
                        <a:rPr lang="ja-JP" sz="1200" kern="100">
                          <a:solidFill>
                            <a:srgbClr val="000000"/>
                          </a:solidFill>
                          <a:effectLst/>
                          <a:latin typeface="+mn-ea"/>
                          <a:ea typeface="+mn-ea"/>
                          <a:cs typeface="Times New Roman" panose="02020603050405020304" pitchFamily="18" charset="0"/>
                        </a:rPr>
                        <a:t>①施設工事費</a:t>
                      </a:r>
                      <a:endParaRPr lang="ja-JP" sz="1200" kern="10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0955814"/>
                  </a:ext>
                </a:extLst>
              </a:tr>
              <a:tr h="155941">
                <a:tc vMerge="1">
                  <a:txBody>
                    <a:bodyPr/>
                    <a:lstStyle/>
                    <a:p>
                      <a:endParaRPr kumimoji="1" lang="ja-JP" altLang="en-US"/>
                    </a:p>
                  </a:txBody>
                  <a:tcPr/>
                </a:tc>
                <a:tc>
                  <a:txBody>
                    <a:bodyPr/>
                    <a:lstStyle/>
                    <a:p>
                      <a:pPr algn="l"/>
                      <a:r>
                        <a:rPr lang="ja-JP" sz="1200" kern="100" dirty="0">
                          <a:solidFill>
                            <a:srgbClr val="000000"/>
                          </a:solidFill>
                          <a:effectLst/>
                          <a:latin typeface="+mn-ea"/>
                          <a:ea typeface="+mn-ea"/>
                          <a:cs typeface="Times New Roman" panose="02020603050405020304" pitchFamily="18" charset="0"/>
                        </a:rPr>
                        <a:t>②機械設備費</a:t>
                      </a:r>
                      <a:endParaRPr lang="ja-JP" sz="12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7890926"/>
                  </a:ext>
                </a:extLst>
              </a:tr>
              <a:tr h="155941">
                <a:tc vMerge="1">
                  <a:txBody>
                    <a:bodyPr/>
                    <a:lstStyle/>
                    <a:p>
                      <a:endParaRPr kumimoji="1" lang="ja-JP" altLang="en-US"/>
                    </a:p>
                  </a:txBody>
                  <a:tcPr/>
                </a:tc>
                <a:tc>
                  <a:txBody>
                    <a:bodyPr/>
                    <a:lstStyle/>
                    <a:p>
                      <a:pPr algn="l"/>
                      <a:r>
                        <a:rPr lang="ja-JP" sz="1200" kern="100" dirty="0">
                          <a:solidFill>
                            <a:srgbClr val="000000"/>
                          </a:solidFill>
                          <a:effectLst/>
                          <a:latin typeface="+mn-ea"/>
                          <a:ea typeface="+mn-ea"/>
                          <a:cs typeface="Times New Roman" panose="02020603050405020304" pitchFamily="18" charset="0"/>
                        </a:rPr>
                        <a:t>③調査設計費</a:t>
                      </a:r>
                      <a:endParaRPr lang="ja-JP" sz="12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52308818"/>
                  </a:ext>
                </a:extLst>
              </a:tr>
              <a:tr h="155941">
                <a:tc vMerge="1">
                  <a:txBody>
                    <a:bodyPr/>
                    <a:lstStyle/>
                    <a:p>
                      <a:endParaRPr kumimoji="1" lang="ja-JP" altLang="en-US"/>
                    </a:p>
                  </a:txBody>
                  <a:tcPr/>
                </a:tc>
                <a:tc>
                  <a:txBody>
                    <a:bodyPr/>
                    <a:lstStyle/>
                    <a:p>
                      <a:pPr algn="l"/>
                      <a:r>
                        <a:rPr lang="ja-JP" sz="1200" kern="100">
                          <a:solidFill>
                            <a:srgbClr val="000000"/>
                          </a:solidFill>
                          <a:effectLst/>
                          <a:latin typeface="+mn-ea"/>
                          <a:ea typeface="+mn-ea"/>
                          <a:cs typeface="Times New Roman" panose="02020603050405020304" pitchFamily="18" charset="0"/>
                        </a:rPr>
                        <a:t>④人件費</a:t>
                      </a:r>
                      <a:endParaRPr lang="ja-JP" sz="1200" kern="10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4410272"/>
                  </a:ext>
                </a:extLst>
              </a:tr>
              <a:tr h="155941">
                <a:tc vMerge="1">
                  <a:txBody>
                    <a:bodyPr/>
                    <a:lstStyle/>
                    <a:p>
                      <a:endParaRPr kumimoji="1" lang="ja-JP" altLang="en-US"/>
                    </a:p>
                  </a:txBody>
                  <a:tcPr/>
                </a:tc>
                <a:tc>
                  <a:txBody>
                    <a:bodyPr/>
                    <a:lstStyle/>
                    <a:p>
                      <a:pPr algn="l"/>
                      <a:r>
                        <a:rPr lang="ja-JP" sz="1200" kern="100">
                          <a:solidFill>
                            <a:srgbClr val="000000"/>
                          </a:solidFill>
                          <a:effectLst/>
                          <a:latin typeface="+mn-ea"/>
                          <a:ea typeface="+mn-ea"/>
                          <a:cs typeface="Times New Roman" panose="02020603050405020304" pitchFamily="18" charset="0"/>
                        </a:rPr>
                        <a:t>⑤材料費等</a:t>
                      </a:r>
                      <a:endParaRPr lang="ja-JP" sz="1200" kern="10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80054751"/>
                  </a:ext>
                </a:extLst>
              </a:tr>
              <a:tr h="155941">
                <a:tc vMerge="1">
                  <a:txBody>
                    <a:bodyPr/>
                    <a:lstStyle/>
                    <a:p>
                      <a:endParaRPr kumimoji="1" lang="ja-JP" altLang="en-US"/>
                    </a:p>
                  </a:txBody>
                  <a:tcPr/>
                </a:tc>
                <a:tc>
                  <a:txBody>
                    <a:bodyPr/>
                    <a:lstStyle/>
                    <a:p>
                      <a:pPr algn="l"/>
                      <a:r>
                        <a:rPr lang="ja-JP" sz="1200" kern="100">
                          <a:solidFill>
                            <a:srgbClr val="000000"/>
                          </a:solidFill>
                          <a:effectLst/>
                          <a:latin typeface="+mn-ea"/>
                          <a:ea typeface="+mn-ea"/>
                          <a:cs typeface="Times New Roman" panose="02020603050405020304" pitchFamily="18" charset="0"/>
                        </a:rPr>
                        <a:t>⑥外注費</a:t>
                      </a:r>
                      <a:endParaRPr lang="ja-JP" sz="1200" kern="10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8916220"/>
                  </a:ext>
                </a:extLst>
              </a:tr>
              <a:tr h="155941">
                <a:tc vMerge="1">
                  <a:txBody>
                    <a:bodyPr/>
                    <a:lstStyle/>
                    <a:p>
                      <a:endParaRPr kumimoji="1" lang="ja-JP" altLang="en-US"/>
                    </a:p>
                  </a:txBody>
                  <a:tcPr/>
                </a:tc>
                <a:tc>
                  <a:txBody>
                    <a:bodyPr/>
                    <a:lstStyle/>
                    <a:p>
                      <a:pPr algn="l"/>
                      <a:r>
                        <a:rPr lang="ja-JP" sz="1200" kern="100">
                          <a:solidFill>
                            <a:srgbClr val="000000"/>
                          </a:solidFill>
                          <a:effectLst/>
                          <a:latin typeface="+mn-ea"/>
                          <a:ea typeface="+mn-ea"/>
                          <a:cs typeface="Times New Roman" panose="02020603050405020304" pitchFamily="18" charset="0"/>
                        </a:rPr>
                        <a:t>⑦委託費</a:t>
                      </a:r>
                      <a:endParaRPr lang="ja-JP" sz="1200" kern="10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1157969"/>
                  </a:ext>
                </a:extLst>
              </a:tr>
              <a:tr h="155941">
                <a:tc vMerge="1">
                  <a:txBody>
                    <a:bodyPr/>
                    <a:lstStyle/>
                    <a:p>
                      <a:endParaRPr kumimoji="1" lang="ja-JP" altLang="en-US"/>
                    </a:p>
                  </a:txBody>
                  <a:tcPr/>
                </a:tc>
                <a:tc>
                  <a:txBody>
                    <a:bodyPr/>
                    <a:lstStyle/>
                    <a:p>
                      <a:pPr algn="l"/>
                      <a:r>
                        <a:rPr lang="ja-JP" sz="1200" kern="100">
                          <a:solidFill>
                            <a:srgbClr val="000000"/>
                          </a:solidFill>
                          <a:effectLst/>
                          <a:latin typeface="+mn-ea"/>
                          <a:ea typeface="+mn-ea"/>
                          <a:cs typeface="Times New Roman" panose="02020603050405020304" pitchFamily="18" charset="0"/>
                        </a:rPr>
                        <a:t>⑧その他諸経費</a:t>
                      </a:r>
                      <a:endParaRPr lang="ja-JP" sz="1200" kern="10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542990"/>
                  </a:ext>
                </a:extLst>
              </a:tr>
              <a:tr h="155941">
                <a:tc vMerge="1">
                  <a:txBody>
                    <a:bodyPr/>
                    <a:lstStyle/>
                    <a:p>
                      <a:endParaRPr kumimoji="1" lang="ja-JP" altLang="en-US"/>
                    </a:p>
                  </a:txBody>
                  <a:tcPr/>
                </a:tc>
                <a:tc>
                  <a:txBody>
                    <a:bodyPr/>
                    <a:lstStyle/>
                    <a:p>
                      <a:pPr algn="ctr"/>
                      <a:r>
                        <a:rPr lang="ja-JP" sz="1200" b="1" kern="100">
                          <a:solidFill>
                            <a:srgbClr val="000000"/>
                          </a:solidFill>
                          <a:effectLst/>
                          <a:latin typeface="+mn-ea"/>
                          <a:ea typeface="+mn-ea"/>
                          <a:cs typeface="Times New Roman" panose="02020603050405020304" pitchFamily="18" charset="0"/>
                        </a:rPr>
                        <a:t>小　計</a:t>
                      </a:r>
                      <a:endParaRPr lang="ja-JP" sz="1200" kern="10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93615522"/>
                  </a:ext>
                </a:extLst>
              </a:tr>
              <a:tr h="155941">
                <a:tc gridSpan="2">
                  <a:txBody>
                    <a:bodyPr/>
                    <a:lstStyle/>
                    <a:p>
                      <a:pPr algn="l"/>
                      <a:r>
                        <a:rPr lang="ja-JP" sz="1200" kern="100">
                          <a:solidFill>
                            <a:srgbClr val="000000"/>
                          </a:solidFill>
                          <a:effectLst/>
                          <a:latin typeface="+mn-ea"/>
                          <a:ea typeface="+mn-ea"/>
                          <a:cs typeface="Times New Roman" panose="02020603050405020304" pitchFamily="18" charset="0"/>
                        </a:rPr>
                        <a:t>２ 間 接 経 費</a:t>
                      </a:r>
                      <a:endParaRPr lang="ja-JP" sz="1200" kern="10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7496604"/>
                  </a:ext>
                </a:extLst>
              </a:tr>
              <a:tr h="155941">
                <a:tc gridSpan="2">
                  <a:txBody>
                    <a:bodyPr/>
                    <a:lstStyle/>
                    <a:p>
                      <a:pPr algn="ctr"/>
                      <a:r>
                        <a:rPr lang="ja-JP" sz="1200" b="1" kern="100" dirty="0">
                          <a:solidFill>
                            <a:srgbClr val="000000"/>
                          </a:solidFill>
                          <a:effectLst/>
                          <a:latin typeface="+mn-ea"/>
                          <a:ea typeface="+mn-ea"/>
                          <a:cs typeface="Times New Roman" panose="02020603050405020304" pitchFamily="18" charset="0"/>
                        </a:rPr>
                        <a:t>合　計</a:t>
                      </a:r>
                      <a:endParaRPr lang="ja-JP" sz="12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200" b="0" i="0" u="none" strike="noStrike" kern="100" cap="none" spc="0" normalizeH="0" baseline="0" noProof="0" dirty="0">
                        <a:ln>
                          <a:noFill/>
                        </a:ln>
                        <a:solidFill>
                          <a:prstClr val="black"/>
                        </a:solidFill>
                        <a:effectLst/>
                        <a:uLnTx/>
                        <a:uFillTx/>
                        <a:latin typeface="Meiryo UI"/>
                        <a:ea typeface="Meiryo UI"/>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1860309"/>
                  </a:ext>
                </a:extLst>
              </a:tr>
            </a:tbl>
          </a:graphicData>
        </a:graphic>
      </p:graphicFrame>
      <p:sp>
        <p:nvSpPr>
          <p:cNvPr id="27" name="テキスト ボックス 26">
            <a:extLst>
              <a:ext uri="{FF2B5EF4-FFF2-40B4-BE49-F238E27FC236}">
                <a16:creationId xmlns:a16="http://schemas.microsoft.com/office/drawing/2014/main" id="{557863F1-05CD-4F25-8E69-656154FAC8D5}"/>
              </a:ext>
            </a:extLst>
          </p:cNvPr>
          <p:cNvSpPr txBox="1"/>
          <p:nvPr/>
        </p:nvSpPr>
        <p:spPr>
          <a:xfrm>
            <a:off x="1351704" y="890071"/>
            <a:ext cx="3960440" cy="719034"/>
          </a:xfrm>
          <a:prstGeom prst="rect">
            <a:avLst/>
          </a:prstGeom>
          <a:noFill/>
          <a:ln w="3175">
            <a:solidFill>
              <a:schemeClr val="accent1"/>
            </a:solidFill>
            <a:prstDash val="sysDash"/>
          </a:ln>
          <a:effectLst/>
        </p:spPr>
        <p:txBody>
          <a:bodyPr wrap="square" lIns="36000" tIns="36000" rIns="36000" bIns="36000" rtlCol="0" anchor="t">
            <a:spAutoFit/>
          </a:bodyPr>
          <a:lstStyle/>
          <a:p>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箇条書きとしてください</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３項目以内にまとめてください</a:t>
            </a:r>
            <a:endParaRPr lang="en-US" altLang="ja-JP" sz="1400" dirty="0">
              <a:solidFill>
                <a:srgbClr val="0070C0"/>
              </a:solidFill>
              <a:latin typeface="+mn-ea"/>
              <a:ea typeface="+mn-ea"/>
            </a:endParaRPr>
          </a:p>
        </p:txBody>
      </p:sp>
      <p:sp>
        <p:nvSpPr>
          <p:cNvPr id="16" name="タイトル 1">
            <a:extLst>
              <a:ext uri="{FF2B5EF4-FFF2-40B4-BE49-F238E27FC236}">
                <a16:creationId xmlns:a16="http://schemas.microsoft.com/office/drawing/2014/main" id="{8AB541E3-CAA4-470F-8D94-FE3187238870}"/>
              </a:ext>
            </a:extLst>
          </p:cNvPr>
          <p:cNvSpPr txBox="1">
            <a:spLocks/>
          </p:cNvSpPr>
          <p:nvPr/>
        </p:nvSpPr>
        <p:spPr bwMode="auto">
          <a:xfrm>
            <a:off x="8959850" y="60325"/>
            <a:ext cx="900000" cy="415925"/>
          </a:xfrm>
          <a:prstGeom prst="rect">
            <a:avLst/>
          </a:prstGeom>
          <a:solidFill>
            <a:schemeClr val="bg1"/>
          </a:solidFill>
          <a:ln w="44450">
            <a:solidFill>
              <a:srgbClr val="0070C0"/>
            </a:solidFill>
            <a:miter lim="800000"/>
            <a:headEnd/>
            <a:tailEnd/>
          </a:ln>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1400" b="1" dirty="0">
                <a:solidFill>
                  <a:srgbClr val="0070C0"/>
                </a:solidFill>
                <a:latin typeface="+mn-ea"/>
                <a:ea typeface="+mn-ea"/>
              </a:rPr>
              <a:t>１枚</a:t>
            </a:r>
          </a:p>
        </p:txBody>
      </p:sp>
      <p:sp>
        <p:nvSpPr>
          <p:cNvPr id="6" name="テキスト ボックス 5">
            <a:extLst>
              <a:ext uri="{FF2B5EF4-FFF2-40B4-BE49-F238E27FC236}">
                <a16:creationId xmlns:a16="http://schemas.microsoft.com/office/drawing/2014/main" id="{52E85679-0C9C-4BE9-B4D0-DC77FCD201C0}"/>
              </a:ext>
            </a:extLst>
          </p:cNvPr>
          <p:cNvSpPr txBox="1"/>
          <p:nvPr/>
        </p:nvSpPr>
        <p:spPr>
          <a:xfrm>
            <a:off x="4592960" y="2362179"/>
            <a:ext cx="5076113" cy="257369"/>
          </a:xfrm>
          <a:prstGeom prst="rect">
            <a:avLst/>
          </a:prstGeom>
          <a:noFill/>
        </p:spPr>
        <p:txBody>
          <a:bodyPr wrap="square" lIns="0" tIns="36000" rIns="36000" bIns="36000" rtlCol="0">
            <a:spAutoFit/>
          </a:bodyPr>
          <a:lstStyle/>
          <a:p>
            <a:r>
              <a:rPr kumimoji="1" lang="ja-JP" altLang="en-US" sz="1200" dirty="0"/>
              <a:t>（収入の部）　　　　　　　　　　　　　　　　　　　　　　　　　　　　　　　　　</a:t>
            </a:r>
            <a:r>
              <a:rPr kumimoji="1" lang="en-US" altLang="ja-JP" sz="1200" dirty="0"/>
              <a:t>[</a:t>
            </a:r>
            <a:r>
              <a:rPr kumimoji="1" lang="ja-JP" altLang="en-US" sz="1200" dirty="0"/>
              <a:t>単位：円</a:t>
            </a:r>
            <a:r>
              <a:rPr kumimoji="1" lang="en-US" altLang="ja-JP" sz="1200" dirty="0"/>
              <a:t>]</a:t>
            </a:r>
            <a:endParaRPr kumimoji="1" lang="ja-JP" altLang="en-US" sz="1200" dirty="0"/>
          </a:p>
        </p:txBody>
      </p:sp>
      <p:sp>
        <p:nvSpPr>
          <p:cNvPr id="20" name="テキスト ボックス 19">
            <a:extLst>
              <a:ext uri="{FF2B5EF4-FFF2-40B4-BE49-F238E27FC236}">
                <a16:creationId xmlns:a16="http://schemas.microsoft.com/office/drawing/2014/main" id="{588FF9D7-73AD-4B17-A5C9-04EAF68DB3D4}"/>
              </a:ext>
            </a:extLst>
          </p:cNvPr>
          <p:cNvSpPr txBox="1"/>
          <p:nvPr/>
        </p:nvSpPr>
        <p:spPr>
          <a:xfrm>
            <a:off x="4592960" y="3874526"/>
            <a:ext cx="5076113" cy="257369"/>
          </a:xfrm>
          <a:prstGeom prst="rect">
            <a:avLst/>
          </a:prstGeom>
          <a:noFill/>
        </p:spPr>
        <p:txBody>
          <a:bodyPr wrap="square" lIns="0" tIns="36000" rIns="36000" bIns="36000" rtlCol="0">
            <a:spAutoFit/>
          </a:bodyPr>
          <a:lstStyle/>
          <a:p>
            <a:r>
              <a:rPr kumimoji="1" lang="ja-JP" altLang="en-US" sz="1200" dirty="0"/>
              <a:t>（支出の部）　　　　　　　　　　　　　　　　　　　　　　　　　　　　　　　　　</a:t>
            </a:r>
            <a:r>
              <a:rPr kumimoji="1" lang="en-US" altLang="ja-JP" sz="1200" dirty="0"/>
              <a:t>[</a:t>
            </a:r>
            <a:r>
              <a:rPr kumimoji="1" lang="ja-JP" altLang="en-US" sz="1200" dirty="0"/>
              <a:t>単位：円</a:t>
            </a:r>
            <a:r>
              <a:rPr kumimoji="1" lang="en-US" altLang="ja-JP" sz="1200" dirty="0"/>
              <a:t>]</a:t>
            </a:r>
            <a:endParaRPr kumimoji="1" lang="ja-JP" altLang="en-US" sz="1200" dirty="0"/>
          </a:p>
        </p:txBody>
      </p:sp>
      <p:sp>
        <p:nvSpPr>
          <p:cNvPr id="21" name="テキスト ボックス 20">
            <a:extLst>
              <a:ext uri="{FF2B5EF4-FFF2-40B4-BE49-F238E27FC236}">
                <a16:creationId xmlns:a16="http://schemas.microsoft.com/office/drawing/2014/main" id="{919C9646-8BDF-42E1-B888-DD4CD2E833B1}"/>
              </a:ext>
            </a:extLst>
          </p:cNvPr>
          <p:cNvSpPr txBox="1"/>
          <p:nvPr/>
        </p:nvSpPr>
        <p:spPr>
          <a:xfrm>
            <a:off x="4592960" y="2132856"/>
            <a:ext cx="5010689" cy="257369"/>
          </a:xfrm>
          <a:prstGeom prst="rect">
            <a:avLst/>
          </a:prstGeom>
          <a:noFill/>
        </p:spPr>
        <p:txBody>
          <a:bodyPr wrap="square" lIns="0" tIns="36000" rIns="36000" bIns="36000" rtlCol="0">
            <a:spAutoFit/>
          </a:bodyPr>
          <a:lstStyle/>
          <a:p>
            <a:pPr algn="ctr"/>
            <a:r>
              <a:rPr kumimoji="1" lang="ja-JP" altLang="en-US" sz="1200" dirty="0" smtClean="0"/>
              <a:t>＜収支明細書＞</a:t>
            </a:r>
            <a:endParaRPr kumimoji="1" lang="ja-JP" altLang="en-US" sz="1200" dirty="0"/>
          </a:p>
        </p:txBody>
      </p:sp>
      <p:graphicFrame>
        <p:nvGraphicFramePr>
          <p:cNvPr id="19" name="表 18">
            <a:extLst>
              <a:ext uri="{FF2B5EF4-FFF2-40B4-BE49-F238E27FC236}">
                <a16:creationId xmlns:a16="http://schemas.microsoft.com/office/drawing/2014/main" id="{81D76CF1-2DBA-48B1-9D50-D097CAB0D326}"/>
              </a:ext>
            </a:extLst>
          </p:cNvPr>
          <p:cNvGraphicFramePr>
            <a:graphicFrameLocks noGrp="1"/>
          </p:cNvGraphicFramePr>
          <p:nvPr>
            <p:extLst>
              <p:ext uri="{D42A27DB-BD31-4B8C-83A1-F6EECF244321}">
                <p14:modId xmlns:p14="http://schemas.microsoft.com/office/powerpoint/2010/main" val="531276845"/>
              </p:ext>
            </p:extLst>
          </p:nvPr>
        </p:nvGraphicFramePr>
        <p:xfrm>
          <a:off x="344488" y="4581128"/>
          <a:ext cx="4176464" cy="1844040"/>
        </p:xfrm>
        <a:graphic>
          <a:graphicData uri="http://schemas.openxmlformats.org/drawingml/2006/table">
            <a:tbl>
              <a:tblPr firstRow="1" firstCol="1" bandRow="1"/>
              <a:tblGrid>
                <a:gridCol w="239656">
                  <a:extLst>
                    <a:ext uri="{9D8B030D-6E8A-4147-A177-3AD203B41FA5}">
                      <a16:colId xmlns:a16="http://schemas.microsoft.com/office/drawing/2014/main" val="1348369346"/>
                    </a:ext>
                  </a:extLst>
                </a:gridCol>
                <a:gridCol w="1225770">
                  <a:extLst>
                    <a:ext uri="{9D8B030D-6E8A-4147-A177-3AD203B41FA5}">
                      <a16:colId xmlns:a16="http://schemas.microsoft.com/office/drawing/2014/main" val="1553214119"/>
                    </a:ext>
                  </a:extLst>
                </a:gridCol>
                <a:gridCol w="2711038">
                  <a:extLst>
                    <a:ext uri="{9D8B030D-6E8A-4147-A177-3AD203B41FA5}">
                      <a16:colId xmlns:a16="http://schemas.microsoft.com/office/drawing/2014/main" val="267808582"/>
                    </a:ext>
                  </a:extLst>
                </a:gridCol>
              </a:tblGrid>
              <a:tr h="0">
                <a:tc gridSpan="2">
                  <a:txBody>
                    <a:bodyPr/>
                    <a:lstStyle/>
                    <a:p>
                      <a:pPr algn="ctr"/>
                      <a:r>
                        <a:rPr lang="ja-JP" altLang="en-US" sz="1100" kern="100" dirty="0" smtClean="0">
                          <a:effectLst/>
                          <a:latin typeface="+mn-ea"/>
                          <a:ea typeface="+mn-ea"/>
                          <a:cs typeface="Times New Roman" panose="02020603050405020304" pitchFamily="18" charset="0"/>
                        </a:rPr>
                        <a:t>選択（複数回答可）</a:t>
                      </a:r>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ja-JP" altLang="en-US" sz="1100" kern="100" dirty="0" smtClean="0">
                          <a:solidFill>
                            <a:srgbClr val="000000"/>
                          </a:solidFill>
                          <a:effectLst/>
                          <a:latin typeface="+mn-ea"/>
                          <a:ea typeface="+mn-ea"/>
                          <a:cs typeface="Times New Roman" panose="02020603050405020304" pitchFamily="18" charset="0"/>
                        </a:rPr>
                        <a:t>説明（相談先名称や種別（金融機関等）</a:t>
                      </a:r>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311383891"/>
                  </a:ext>
                </a:extLst>
              </a:tr>
              <a:tr h="0">
                <a:tc>
                  <a:txBody>
                    <a:bodyPr/>
                    <a:lstStyle/>
                    <a:p>
                      <a:pPr algn="ctr"/>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ja-JP" altLang="en-US" sz="1100" kern="100" dirty="0" smtClean="0">
                          <a:effectLst/>
                          <a:latin typeface="+mn-ea"/>
                          <a:ea typeface="+mn-ea"/>
                          <a:cs typeface="Times New Roman" panose="02020603050405020304" pitchFamily="18" charset="0"/>
                        </a:rPr>
                        <a:t>調達先の検討未了</a:t>
                      </a:r>
                      <a:endParaRPr lang="en-US" altLang="ja-JP" sz="1100" kern="100" dirty="0" smtClean="0">
                        <a:effectLst/>
                        <a:latin typeface="+mn-ea"/>
                        <a:ea typeface="+mn-ea"/>
                        <a:cs typeface="Times New Roman" panose="02020603050405020304" pitchFamily="18" charset="0"/>
                      </a:endParaRPr>
                    </a:p>
                    <a:p>
                      <a:pPr algn="l"/>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r>
                        <a:rPr lang="en-US" sz="1100" kern="100" dirty="0">
                          <a:solidFill>
                            <a:srgbClr val="000000"/>
                          </a:solidFill>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6322732"/>
                  </a:ext>
                </a:extLst>
              </a:tr>
              <a:tr h="0">
                <a:tc>
                  <a:txBody>
                    <a:bodyPr/>
                    <a:lstStyle/>
                    <a:p>
                      <a:pPr algn="ctr"/>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ja-JP" altLang="en-US" sz="1100" kern="100" dirty="0" smtClean="0">
                          <a:effectLst/>
                          <a:latin typeface="+mn-ea"/>
                          <a:ea typeface="+mn-ea"/>
                          <a:cs typeface="Times New Roman" panose="02020603050405020304" pitchFamily="18" charset="0"/>
                        </a:rPr>
                        <a:t>調達先の検討済</a:t>
                      </a:r>
                      <a:endParaRPr lang="en-US" altLang="ja-JP" sz="1100" kern="100" dirty="0" smtClean="0">
                        <a:effectLst/>
                        <a:latin typeface="+mn-ea"/>
                        <a:ea typeface="+mn-ea"/>
                        <a:cs typeface="Times New Roman" panose="02020603050405020304" pitchFamily="18" charset="0"/>
                      </a:endParaRPr>
                    </a:p>
                    <a:p>
                      <a:pPr algn="l"/>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5686281"/>
                  </a:ext>
                </a:extLst>
              </a:tr>
              <a:tr h="0">
                <a:tc>
                  <a:txBody>
                    <a:bodyPr/>
                    <a:lstStyle/>
                    <a:p>
                      <a:pPr algn="ctr"/>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ja-JP" altLang="en-US" sz="1100" kern="100" dirty="0" smtClean="0">
                          <a:effectLst/>
                          <a:latin typeface="+mn-ea"/>
                          <a:ea typeface="+mn-ea"/>
                          <a:cs typeface="Times New Roman" panose="02020603050405020304" pitchFamily="18" charset="0"/>
                        </a:rPr>
                        <a:t>金融機関等の専門家への相談済</a:t>
                      </a:r>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r>
                        <a:rPr lang="en-US" sz="1100" kern="100" dirty="0">
                          <a:solidFill>
                            <a:srgbClr val="000000"/>
                          </a:solidFill>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82581357"/>
                  </a:ext>
                </a:extLst>
              </a:tr>
              <a:tr h="0">
                <a:tc>
                  <a:txBody>
                    <a:bodyPr/>
                    <a:lstStyle/>
                    <a:p>
                      <a:pPr algn="ctr"/>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ja-JP" altLang="en-US" sz="1100" kern="100" dirty="0" smtClean="0">
                          <a:effectLst/>
                          <a:latin typeface="+mn-ea"/>
                          <a:ea typeface="+mn-ea"/>
                          <a:cs typeface="Times New Roman" panose="02020603050405020304" pitchFamily="18" charset="0"/>
                        </a:rPr>
                        <a:t>金融機関から借入内諾済</a:t>
                      </a:r>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76322175"/>
                  </a:ext>
                </a:extLst>
              </a:tr>
              <a:tr h="0">
                <a:tc>
                  <a:txBody>
                    <a:bodyPr/>
                    <a:lstStyle/>
                    <a:p>
                      <a:pPr algn="ctr"/>
                      <a:endParaRPr lang="ja-JP" sz="1100" b="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zh-TW" altLang="en-US" sz="1100" b="0" kern="100" dirty="0" smtClean="0">
                          <a:effectLst/>
                          <a:latin typeface="+mn-ea"/>
                          <a:ea typeface="+mn-ea"/>
                          <a:cs typeface="Times New Roman" panose="02020603050405020304" pitchFamily="18" charset="0"/>
                        </a:rPr>
                        <a:t>補助金以外全額自己資金対応</a:t>
                      </a:r>
                      <a:endParaRPr lang="ja-JP" sz="1100" b="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r>
                        <a:rPr lang="en-US" sz="1100" kern="100" dirty="0">
                          <a:solidFill>
                            <a:srgbClr val="000000"/>
                          </a:solidFill>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09851073"/>
                  </a:ext>
                </a:extLst>
              </a:tr>
            </a:tbl>
          </a:graphicData>
        </a:graphic>
      </p:graphicFrame>
    </p:spTree>
    <p:extLst>
      <p:ext uri="{BB962C8B-B14F-4D97-AF65-F5344CB8AC3E}">
        <p14:creationId xmlns:p14="http://schemas.microsoft.com/office/powerpoint/2010/main" val="3940323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7FBF8AFB-87B0-4AC5-B78C-53949C75C55B}"/>
              </a:ext>
            </a:extLst>
          </p:cNvPr>
          <p:cNvGraphicFramePr>
            <a:graphicFrameLocks noChangeAspect="1"/>
          </p:cNvGraphicFramePr>
          <p:nvPr>
            <p:custDataLst>
              <p:tags r:id="rId2"/>
            </p:custDataLst>
            <p:extLst>
              <p:ext uri="{D42A27DB-BD31-4B8C-83A1-F6EECF244321}">
                <p14:modId xmlns:p14="http://schemas.microsoft.com/office/powerpoint/2010/main" val="408675621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8498" name="think-cell スライド" r:id="rId4" imgW="251" imgH="226" progId="TCLayout.ActiveDocument.1">
                  <p:embed/>
                </p:oleObj>
              </mc:Choice>
              <mc:Fallback>
                <p:oleObj name="think-cell スライド" r:id="rId4" imgW="251" imgH="226" progId="TCLayout.ActiveDocument.1">
                  <p:embed/>
                  <p:pic>
                    <p:nvPicPr>
                      <p:cNvPr id="3" name="オブジェクト 2" hidden="1">
                        <a:extLst>
                          <a:ext uri="{FF2B5EF4-FFF2-40B4-BE49-F238E27FC236}">
                            <a16:creationId xmlns:a16="http://schemas.microsoft.com/office/drawing/2014/main" id="{7FBF8AFB-87B0-4AC5-B78C-53949C75C55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p:txBody>
          <a:bodyPr vert="horz"/>
          <a:lstStyle/>
          <a:p>
            <a:r>
              <a:rPr kumimoji="1" lang="ja-JP" altLang="en-US" sz="2000" b="1" dirty="0">
                <a:latin typeface="+mn-ea"/>
                <a:ea typeface="+mn-ea"/>
              </a:rPr>
              <a:t>自治体（浜通り地域）との調整状況・連携状況</a:t>
            </a:r>
          </a:p>
        </p:txBody>
      </p:sp>
      <p:sp>
        <p:nvSpPr>
          <p:cNvPr id="4" name="テキスト ボックス 3"/>
          <p:cNvSpPr txBox="1"/>
          <p:nvPr/>
        </p:nvSpPr>
        <p:spPr>
          <a:xfrm>
            <a:off x="273051" y="2055814"/>
            <a:ext cx="9359900" cy="4397374"/>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詳細</a:t>
            </a:r>
            <a:r>
              <a:rPr lang="en-US" altLang="ja-JP" sz="1400" dirty="0">
                <a:latin typeface="+mn-ea"/>
                <a:ea typeface="+mn-ea"/>
              </a:rPr>
              <a:t>】</a:t>
            </a:r>
          </a:p>
        </p:txBody>
      </p:sp>
      <p:sp>
        <p:nvSpPr>
          <p:cNvPr id="8" name="テキスト ボックス 7"/>
          <p:cNvSpPr txBox="1"/>
          <p:nvPr/>
        </p:nvSpPr>
        <p:spPr>
          <a:xfrm>
            <a:off x="273051" y="723900"/>
            <a:ext cx="9359900" cy="1151941"/>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要旨</a:t>
            </a:r>
            <a:r>
              <a:rPr lang="en-US" altLang="ja-JP" sz="1400" dirty="0">
                <a:latin typeface="+mn-ea"/>
                <a:ea typeface="+mn-ea"/>
              </a:rPr>
              <a:t>】</a:t>
            </a: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r>
              <a:rPr lang="ja-JP" altLang="en-US" sz="1400" dirty="0">
                <a:latin typeface="+mn-ea"/>
                <a:ea typeface="+mn-ea"/>
              </a:rPr>
              <a:t>■</a:t>
            </a:r>
          </a:p>
        </p:txBody>
      </p:sp>
      <p:sp>
        <p:nvSpPr>
          <p:cNvPr id="11" name="テキスト ボックス 10"/>
          <p:cNvSpPr txBox="1"/>
          <p:nvPr/>
        </p:nvSpPr>
        <p:spPr>
          <a:xfrm>
            <a:off x="1351704" y="2708920"/>
            <a:ext cx="7921776" cy="2042473"/>
          </a:xfrm>
          <a:prstGeom prst="rect">
            <a:avLst/>
          </a:prstGeom>
          <a:noFill/>
          <a:ln w="3175">
            <a:solidFill>
              <a:schemeClr val="accent1"/>
            </a:solidFill>
            <a:prstDash val="sysDash"/>
          </a:ln>
          <a:effectLst/>
        </p:spPr>
        <p:txBody>
          <a:bodyPr wrap="square" lIns="36000" tIns="36000" rIns="36000" bIns="36000" rtlCol="0" anchor="t">
            <a:spAutoFit/>
          </a:bodyPr>
          <a:lstStyle/>
          <a:p>
            <a:pPr>
              <a:spcAft>
                <a:spcPts val="600"/>
              </a:spcAft>
            </a:pPr>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p>
          <a:p>
            <a:pPr marL="285750" indent="-285750">
              <a:spcAft>
                <a:spcPts val="600"/>
              </a:spcAft>
              <a:buFont typeface="Arial" panose="020B0604020202020204" pitchFamily="34" charset="0"/>
              <a:buChar char="•"/>
            </a:pPr>
            <a:r>
              <a:rPr lang="ja-JP" altLang="en-US" sz="1400" dirty="0">
                <a:solidFill>
                  <a:srgbClr val="0070C0"/>
                </a:solidFill>
                <a:latin typeface="+mn-ea"/>
                <a:ea typeface="+mn-ea"/>
              </a:rPr>
              <a:t>自治体連携推進枠として提案する場合は、連携する自治体の担当部署を記載ください</a:t>
            </a:r>
            <a:endParaRPr lang="en-US" altLang="ja-JP" sz="1400" dirty="0">
              <a:solidFill>
                <a:srgbClr val="0070C0"/>
              </a:solidFill>
              <a:latin typeface="+mn-ea"/>
              <a:ea typeface="+mn-ea"/>
            </a:endParaRPr>
          </a:p>
          <a:p>
            <a:pPr marL="285750" indent="-285750">
              <a:spcAft>
                <a:spcPts val="600"/>
              </a:spcAft>
              <a:buFont typeface="Arial" panose="020B0604020202020204" pitchFamily="34" charset="0"/>
              <a:buChar char="•"/>
            </a:pPr>
            <a:r>
              <a:rPr lang="ja-JP" altLang="en-US" sz="1400" dirty="0">
                <a:solidFill>
                  <a:srgbClr val="0070C0"/>
                </a:solidFill>
                <a:latin typeface="+mn-ea"/>
                <a:ea typeface="+mn-ea"/>
              </a:rPr>
              <a:t>募集要領に記載のある以下の評価のポイントと照らして、自治体との連携内容を具体的に記載してください</a:t>
            </a:r>
            <a:endParaRPr lang="en-US" altLang="ja-JP" sz="1400" dirty="0">
              <a:solidFill>
                <a:srgbClr val="0070C0"/>
              </a:solidFill>
              <a:latin typeface="+mn-ea"/>
              <a:ea typeface="+mn-ea"/>
            </a:endParaRPr>
          </a:p>
          <a:p>
            <a:pPr marL="800100" lvl="1" indent="-342900">
              <a:spcAft>
                <a:spcPts val="600"/>
              </a:spcAft>
              <a:buFont typeface="+mj-lt"/>
              <a:buAutoNum type="arabicPeriod"/>
            </a:pPr>
            <a:r>
              <a:rPr lang="ja-JP" altLang="en-US" sz="1400" dirty="0">
                <a:solidFill>
                  <a:srgbClr val="0070C0"/>
                </a:solidFill>
                <a:latin typeface="+mn-ea"/>
                <a:ea typeface="+mn-ea"/>
              </a:rPr>
              <a:t>自治体による協力内容の具体性</a:t>
            </a:r>
            <a:endParaRPr lang="en-US" altLang="ja-JP" sz="1400" dirty="0">
              <a:solidFill>
                <a:srgbClr val="0070C0"/>
              </a:solidFill>
              <a:latin typeface="+mn-ea"/>
              <a:ea typeface="+mn-ea"/>
            </a:endParaRPr>
          </a:p>
          <a:p>
            <a:pPr marL="800100" lvl="1" indent="-342900">
              <a:spcAft>
                <a:spcPts val="600"/>
              </a:spcAft>
              <a:buFont typeface="+mj-lt"/>
              <a:buAutoNum type="arabicPeriod"/>
            </a:pPr>
            <a:r>
              <a:rPr lang="ja-JP" altLang="en-US" sz="1400" dirty="0">
                <a:solidFill>
                  <a:srgbClr val="0070C0"/>
                </a:solidFill>
                <a:latin typeface="+mn-ea"/>
                <a:ea typeface="+mn-ea"/>
              </a:rPr>
              <a:t>実用化開発への自治体の貢献度合</a:t>
            </a:r>
            <a:endParaRPr lang="en-US" altLang="ja-JP" sz="1400" dirty="0">
              <a:solidFill>
                <a:srgbClr val="0070C0"/>
              </a:solidFill>
              <a:latin typeface="+mn-ea"/>
              <a:ea typeface="+mn-ea"/>
            </a:endParaRPr>
          </a:p>
          <a:p>
            <a:pPr marL="800100" lvl="1" indent="-342900">
              <a:spcAft>
                <a:spcPts val="600"/>
              </a:spcAft>
              <a:buFont typeface="+mj-lt"/>
              <a:buAutoNum type="arabicPeriod"/>
            </a:pPr>
            <a:r>
              <a:rPr lang="ja-JP" altLang="en-US" sz="1400" dirty="0">
                <a:solidFill>
                  <a:srgbClr val="0070C0"/>
                </a:solidFill>
                <a:latin typeface="+mn-ea"/>
                <a:ea typeface="+mn-ea"/>
              </a:rPr>
              <a:t>自治体の協力体制の十分性</a:t>
            </a:r>
            <a:endParaRPr lang="en-US" altLang="ja-JP" sz="1400" dirty="0">
              <a:solidFill>
                <a:srgbClr val="0070C0"/>
              </a:solidFill>
              <a:latin typeface="+mn-ea"/>
              <a:ea typeface="+mn-ea"/>
            </a:endParaRPr>
          </a:p>
          <a:p>
            <a:pPr marL="800100" lvl="1" indent="-342900">
              <a:spcAft>
                <a:spcPts val="600"/>
              </a:spcAft>
              <a:buFont typeface="+mj-lt"/>
              <a:buAutoNum type="arabicPeriod"/>
            </a:pPr>
            <a:r>
              <a:rPr lang="ja-JP" altLang="en-US" sz="1400" dirty="0">
                <a:solidFill>
                  <a:srgbClr val="0070C0"/>
                </a:solidFill>
                <a:latin typeface="+mn-ea"/>
                <a:ea typeface="+mn-ea"/>
              </a:rPr>
              <a:t>自治体による地域への技術導入、定着の促進</a:t>
            </a:r>
            <a:endParaRPr lang="en-US" altLang="ja-JP" sz="1400" dirty="0">
              <a:solidFill>
                <a:srgbClr val="0070C0"/>
              </a:solidFill>
              <a:latin typeface="+mn-ea"/>
              <a:ea typeface="+mn-ea"/>
            </a:endParaRPr>
          </a:p>
        </p:txBody>
      </p:sp>
      <p:sp>
        <p:nvSpPr>
          <p:cNvPr id="15" name="スライド番号プレースホルダー 2">
            <a:extLst>
              <a:ext uri="{FF2B5EF4-FFF2-40B4-BE49-F238E27FC236}">
                <a16:creationId xmlns:a16="http://schemas.microsoft.com/office/drawing/2014/main" id="{DB1CECE5-AA5C-434B-B214-CBE4A38D5020}"/>
              </a:ext>
            </a:extLst>
          </p:cNvPr>
          <p:cNvSpPr>
            <a:spLocks noGrp="1"/>
          </p:cNvSpPr>
          <p:nvPr>
            <p:ph type="sldNum" sz="quarter" idx="12"/>
          </p:nvPr>
        </p:nvSpPr>
        <p:spPr>
          <a:xfrm>
            <a:off x="344489" y="6481514"/>
            <a:ext cx="576064" cy="365125"/>
          </a:xfrm>
        </p:spPr>
        <p:txBody>
          <a:bodyPr/>
          <a:lstStyle/>
          <a:p>
            <a:pPr>
              <a:defRPr/>
            </a:pPr>
            <a:fld id="{CA8D4A6D-85F2-41B7-A27E-54BD60322951}" type="slidenum">
              <a:rPr lang="ja-JP" altLang="en-US" smtClean="0"/>
              <a:pPr>
                <a:defRPr/>
              </a:pPr>
              <a:t>14</a:t>
            </a:fld>
            <a:endParaRPr lang="ja-JP" altLang="en-US" dirty="0"/>
          </a:p>
        </p:txBody>
      </p:sp>
      <p:sp>
        <p:nvSpPr>
          <p:cNvPr id="16" name="フッター プレースホルダー 3">
            <a:extLst>
              <a:ext uri="{FF2B5EF4-FFF2-40B4-BE49-F238E27FC236}">
                <a16:creationId xmlns:a16="http://schemas.microsoft.com/office/drawing/2014/main" id="{49990953-D400-4936-8A49-96A1BE711203}"/>
              </a:ext>
            </a:extLst>
          </p:cNvPr>
          <p:cNvSpPr>
            <a:spLocks noGrp="1"/>
          </p:cNvSpPr>
          <p:nvPr>
            <p:ph type="ftr" sz="quarter" idx="3"/>
          </p:nvPr>
        </p:nvSpPr>
        <p:spPr>
          <a:xfrm>
            <a:off x="920553" y="6481514"/>
            <a:ext cx="8712967" cy="365125"/>
          </a:xfrm>
        </p:spPr>
        <p:txBody>
          <a:bodyPr/>
          <a:lstStyle/>
          <a:p>
            <a:r>
              <a:rPr lang="zh-TW" altLang="en-US" dirty="0"/>
              <a:t>「事業計画名」（事業者名</a:t>
            </a:r>
            <a:r>
              <a:rPr lang="en-US" altLang="zh-TW" dirty="0"/>
              <a:t>A</a:t>
            </a:r>
            <a:r>
              <a:rPr lang="zh-TW" altLang="en-US" dirty="0"/>
              <a:t>、事業者名</a:t>
            </a:r>
            <a:r>
              <a:rPr lang="en-US" altLang="zh-TW" dirty="0"/>
              <a:t>B</a:t>
            </a:r>
            <a:r>
              <a:rPr lang="zh-TW" altLang="en-US" dirty="0"/>
              <a:t>）</a:t>
            </a:r>
            <a:endParaRPr lang="ja-JP" altLang="en-US" dirty="0"/>
          </a:p>
        </p:txBody>
      </p:sp>
      <p:sp>
        <p:nvSpPr>
          <p:cNvPr id="17" name="テキスト ボックス 16">
            <a:extLst>
              <a:ext uri="{FF2B5EF4-FFF2-40B4-BE49-F238E27FC236}">
                <a16:creationId xmlns:a16="http://schemas.microsoft.com/office/drawing/2014/main" id="{CE35AC23-C7A7-4399-9C9B-396F1A69AD13}"/>
              </a:ext>
            </a:extLst>
          </p:cNvPr>
          <p:cNvSpPr txBox="1"/>
          <p:nvPr/>
        </p:nvSpPr>
        <p:spPr>
          <a:xfrm>
            <a:off x="1351704" y="890071"/>
            <a:ext cx="3960440" cy="719034"/>
          </a:xfrm>
          <a:prstGeom prst="rect">
            <a:avLst/>
          </a:prstGeom>
          <a:noFill/>
          <a:ln w="3175">
            <a:solidFill>
              <a:schemeClr val="accent1"/>
            </a:solidFill>
            <a:prstDash val="sysDash"/>
          </a:ln>
          <a:effectLst/>
        </p:spPr>
        <p:txBody>
          <a:bodyPr wrap="square" lIns="36000" tIns="36000" rIns="36000" bIns="36000" rtlCol="0" anchor="t">
            <a:spAutoFit/>
          </a:bodyPr>
          <a:lstStyle/>
          <a:p>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箇条書きとしてください</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３項目以内にまとめてください</a:t>
            </a:r>
            <a:endParaRPr lang="en-US" altLang="ja-JP" sz="1400" dirty="0">
              <a:solidFill>
                <a:srgbClr val="0070C0"/>
              </a:solidFill>
              <a:latin typeface="+mn-ea"/>
              <a:ea typeface="+mn-ea"/>
            </a:endParaRPr>
          </a:p>
        </p:txBody>
      </p:sp>
      <p:sp>
        <p:nvSpPr>
          <p:cNvPr id="12" name="タイトル 1">
            <a:extLst>
              <a:ext uri="{FF2B5EF4-FFF2-40B4-BE49-F238E27FC236}">
                <a16:creationId xmlns:a16="http://schemas.microsoft.com/office/drawing/2014/main" id="{4C24B95F-8100-4B41-BF3D-59F96AEEF466}"/>
              </a:ext>
            </a:extLst>
          </p:cNvPr>
          <p:cNvSpPr txBox="1">
            <a:spLocks/>
          </p:cNvSpPr>
          <p:nvPr/>
        </p:nvSpPr>
        <p:spPr bwMode="auto">
          <a:xfrm>
            <a:off x="8959850" y="60325"/>
            <a:ext cx="900000" cy="415925"/>
          </a:xfrm>
          <a:prstGeom prst="rect">
            <a:avLst/>
          </a:prstGeom>
          <a:solidFill>
            <a:schemeClr val="bg1"/>
          </a:solidFill>
          <a:ln w="44450">
            <a:solidFill>
              <a:srgbClr val="0070C0"/>
            </a:solidFill>
            <a:miter lim="800000"/>
            <a:headEnd/>
            <a:tailEnd/>
          </a:ln>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1400" b="1" dirty="0">
                <a:solidFill>
                  <a:srgbClr val="0070C0"/>
                </a:solidFill>
                <a:latin typeface="+mn-ea"/>
                <a:ea typeface="+mn-ea"/>
              </a:rPr>
              <a:t>１枚</a:t>
            </a:r>
          </a:p>
        </p:txBody>
      </p:sp>
    </p:spTree>
    <p:extLst>
      <p:ext uri="{BB962C8B-B14F-4D97-AF65-F5344CB8AC3E}">
        <p14:creationId xmlns:p14="http://schemas.microsoft.com/office/powerpoint/2010/main" val="3980914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オブジェクト 4" hidden="1">
            <a:extLst>
              <a:ext uri="{FF2B5EF4-FFF2-40B4-BE49-F238E27FC236}">
                <a16:creationId xmlns:a16="http://schemas.microsoft.com/office/drawing/2014/main" id="{9D79546F-A0BA-4C16-817E-8176915E98BA}"/>
              </a:ext>
            </a:extLst>
          </p:cNvPr>
          <p:cNvGraphicFramePr>
            <a:graphicFrameLocks noChangeAspect="1"/>
          </p:cNvGraphicFramePr>
          <p:nvPr>
            <p:custDataLst>
              <p:tags r:id="rId2"/>
            </p:custDataLst>
            <p:extLst>
              <p:ext uri="{D42A27DB-BD31-4B8C-83A1-F6EECF244321}">
                <p14:modId xmlns:p14="http://schemas.microsoft.com/office/powerpoint/2010/main" val="2186861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86" name="think-cell スライド" r:id="rId4" imgW="353" imgH="353" progId="TCLayout.ActiveDocument.1">
                  <p:embed/>
                </p:oleObj>
              </mc:Choice>
              <mc:Fallback>
                <p:oleObj name="think-cell スライド" r:id="rId4" imgW="353" imgH="353"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タイトル 1">
            <a:extLst>
              <a:ext uri="{FF2B5EF4-FFF2-40B4-BE49-F238E27FC236}">
                <a16:creationId xmlns:a16="http://schemas.microsoft.com/office/drawing/2014/main" id="{D5147466-79F4-495E-841B-BFEC9345334B}"/>
              </a:ext>
            </a:extLst>
          </p:cNvPr>
          <p:cNvSpPr>
            <a:spLocks noGrp="1"/>
          </p:cNvSpPr>
          <p:nvPr>
            <p:ph type="title"/>
          </p:nvPr>
        </p:nvSpPr>
        <p:spPr/>
        <p:txBody>
          <a:bodyPr vert="horz"/>
          <a:lstStyle/>
          <a:p>
            <a:r>
              <a:rPr kumimoji="1" lang="ja-JP" altLang="en-US" sz="2000" b="1" dirty="0">
                <a:latin typeface="+mn-ea"/>
                <a:ea typeface="+mn-ea"/>
              </a:rPr>
              <a:t>事業計画サマリー</a:t>
            </a:r>
          </a:p>
        </p:txBody>
      </p:sp>
      <p:sp>
        <p:nvSpPr>
          <p:cNvPr id="3" name="スライド番号プレースホルダー 2">
            <a:extLst>
              <a:ext uri="{FF2B5EF4-FFF2-40B4-BE49-F238E27FC236}">
                <a16:creationId xmlns:a16="http://schemas.microsoft.com/office/drawing/2014/main" id="{607A46AC-1ACD-4A2E-82C4-36A0ABD28F2D}"/>
              </a:ext>
            </a:extLst>
          </p:cNvPr>
          <p:cNvSpPr>
            <a:spLocks noGrp="1"/>
          </p:cNvSpPr>
          <p:nvPr>
            <p:ph type="sldNum" sz="quarter" idx="12"/>
          </p:nvPr>
        </p:nvSpPr>
        <p:spPr/>
        <p:txBody>
          <a:bodyPr/>
          <a:lstStyle/>
          <a:p>
            <a:pPr>
              <a:defRPr/>
            </a:pPr>
            <a:fld id="{CA8D4A6D-85F2-41B7-A27E-54BD60322951}" type="slidenum">
              <a:rPr lang="ja-JP" altLang="en-US" smtClean="0"/>
              <a:pPr>
                <a:defRPr/>
              </a:pPr>
              <a:t>2</a:t>
            </a:fld>
            <a:endParaRPr lang="ja-JP" altLang="en-US" dirty="0"/>
          </a:p>
        </p:txBody>
      </p:sp>
      <p:sp>
        <p:nvSpPr>
          <p:cNvPr id="4" name="フッター プレースホルダー 3">
            <a:extLst>
              <a:ext uri="{FF2B5EF4-FFF2-40B4-BE49-F238E27FC236}">
                <a16:creationId xmlns:a16="http://schemas.microsoft.com/office/drawing/2014/main" id="{E229E5A8-F34E-4DB7-84E3-BA95ACFC27E5}"/>
              </a:ext>
            </a:extLst>
          </p:cNvPr>
          <p:cNvSpPr>
            <a:spLocks noGrp="1"/>
          </p:cNvSpPr>
          <p:nvPr>
            <p:ph type="ftr" sz="quarter" idx="3"/>
          </p:nvPr>
        </p:nvSpPr>
        <p:spPr/>
        <p:txBody>
          <a:bodyPr/>
          <a:lstStyle/>
          <a:p>
            <a:r>
              <a:rPr lang="zh-TW" altLang="en-US" dirty="0"/>
              <a:t>「事業計画名」（事業者名</a:t>
            </a:r>
            <a:r>
              <a:rPr lang="en-US" altLang="zh-TW" dirty="0"/>
              <a:t>A</a:t>
            </a:r>
            <a:r>
              <a:rPr lang="zh-TW" altLang="en-US" dirty="0"/>
              <a:t>、事業者名</a:t>
            </a:r>
            <a:r>
              <a:rPr lang="en-US" altLang="zh-TW" dirty="0"/>
              <a:t>B</a:t>
            </a:r>
            <a:r>
              <a:rPr lang="zh-TW" altLang="en-US" dirty="0"/>
              <a:t>）</a:t>
            </a:r>
            <a:endParaRPr lang="ja-JP" altLang="en-US" dirty="0"/>
          </a:p>
        </p:txBody>
      </p:sp>
      <p:sp>
        <p:nvSpPr>
          <p:cNvPr id="7" name="正方形/長方形 6">
            <a:extLst>
              <a:ext uri="{FF2B5EF4-FFF2-40B4-BE49-F238E27FC236}">
                <a16:creationId xmlns:a16="http://schemas.microsoft.com/office/drawing/2014/main" id="{55F51D45-B9C6-4F93-B8DD-16598EF2216B}"/>
              </a:ext>
            </a:extLst>
          </p:cNvPr>
          <p:cNvSpPr/>
          <p:nvPr/>
        </p:nvSpPr>
        <p:spPr>
          <a:xfrm>
            <a:off x="5023417" y="692581"/>
            <a:ext cx="3476396" cy="288147"/>
          </a:xfrm>
          <a:prstGeom prst="rect">
            <a:avLst/>
          </a:prstGeom>
        </p:spPr>
        <p:txBody>
          <a:bodyPr wrap="none" lIns="0" tIns="36000" rIns="36000" bIns="36000">
            <a:spAutoFit/>
          </a:bodyPr>
          <a:lstStyle/>
          <a:p>
            <a:r>
              <a:rPr lang="en-US" altLang="ja-JP" sz="1400" dirty="0" smtClean="0">
                <a:latin typeface="+mn-ea"/>
                <a:ea typeface="+mn-ea"/>
              </a:rPr>
              <a:t>(</a:t>
            </a:r>
            <a:r>
              <a:rPr lang="en-US" altLang="ja-JP" sz="1400" dirty="0">
                <a:latin typeface="+mn-ea"/>
                <a:ea typeface="+mn-ea"/>
              </a:rPr>
              <a:t>2</a:t>
            </a:r>
            <a:r>
              <a:rPr lang="en-US" altLang="ja-JP" sz="1400" dirty="0" smtClean="0">
                <a:latin typeface="+mn-ea"/>
                <a:ea typeface="+mn-ea"/>
              </a:rPr>
              <a:t>) </a:t>
            </a:r>
            <a:r>
              <a:rPr lang="ja-JP" altLang="en-US" sz="1400" dirty="0">
                <a:latin typeface="+mn-ea"/>
                <a:ea typeface="+mn-ea"/>
              </a:rPr>
              <a:t>市場性（普及可能性、革新性、優位性）</a:t>
            </a:r>
          </a:p>
        </p:txBody>
      </p:sp>
      <p:sp>
        <p:nvSpPr>
          <p:cNvPr id="8" name="テキスト ボックス 7">
            <a:extLst>
              <a:ext uri="{FF2B5EF4-FFF2-40B4-BE49-F238E27FC236}">
                <a16:creationId xmlns:a16="http://schemas.microsoft.com/office/drawing/2014/main" id="{5354FEF2-B150-4A25-835E-67A6E20A3A40}"/>
              </a:ext>
            </a:extLst>
          </p:cNvPr>
          <p:cNvSpPr txBox="1"/>
          <p:nvPr/>
        </p:nvSpPr>
        <p:spPr>
          <a:xfrm>
            <a:off x="272480" y="987235"/>
            <a:ext cx="4607943" cy="5466101"/>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endParaRPr lang="ja-JP" altLang="en-US" sz="1400" dirty="0">
              <a:latin typeface="+mn-ea"/>
              <a:ea typeface="+mn-ea"/>
            </a:endParaRPr>
          </a:p>
        </p:txBody>
      </p:sp>
      <p:sp>
        <p:nvSpPr>
          <p:cNvPr id="10" name="タイトル 1">
            <a:extLst>
              <a:ext uri="{FF2B5EF4-FFF2-40B4-BE49-F238E27FC236}">
                <a16:creationId xmlns:a16="http://schemas.microsoft.com/office/drawing/2014/main" id="{32515FA6-CAAF-47CA-B824-F97C064907F1}"/>
              </a:ext>
            </a:extLst>
          </p:cNvPr>
          <p:cNvSpPr txBox="1">
            <a:spLocks/>
          </p:cNvSpPr>
          <p:nvPr/>
        </p:nvSpPr>
        <p:spPr bwMode="auto">
          <a:xfrm>
            <a:off x="8959850" y="60325"/>
            <a:ext cx="900000" cy="415925"/>
          </a:xfrm>
          <a:prstGeom prst="rect">
            <a:avLst/>
          </a:prstGeom>
          <a:solidFill>
            <a:schemeClr val="bg1"/>
          </a:solidFill>
          <a:ln w="44450">
            <a:solidFill>
              <a:srgbClr val="0070C0"/>
            </a:solidFill>
            <a:miter lim="800000"/>
            <a:headEnd/>
            <a:tailEnd/>
          </a:ln>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1400" b="1" dirty="0" smtClean="0">
                <a:solidFill>
                  <a:srgbClr val="0070C0"/>
                </a:solidFill>
                <a:latin typeface="+mn-ea"/>
                <a:ea typeface="+mn-ea"/>
              </a:rPr>
              <a:t>２枚まで</a:t>
            </a:r>
            <a:endParaRPr lang="ja-JP" altLang="en-US" sz="1400" b="1" dirty="0">
              <a:solidFill>
                <a:srgbClr val="0070C0"/>
              </a:solidFill>
              <a:latin typeface="+mn-ea"/>
              <a:ea typeface="+mn-ea"/>
            </a:endParaRPr>
          </a:p>
        </p:txBody>
      </p:sp>
      <p:sp>
        <p:nvSpPr>
          <p:cNvPr id="11" name="テキスト ボックス 10">
            <a:extLst>
              <a:ext uri="{FF2B5EF4-FFF2-40B4-BE49-F238E27FC236}">
                <a16:creationId xmlns:a16="http://schemas.microsoft.com/office/drawing/2014/main" id="{DEDC7ECD-8252-4226-956E-985D4F124279}"/>
              </a:ext>
            </a:extLst>
          </p:cNvPr>
          <p:cNvSpPr txBox="1"/>
          <p:nvPr/>
        </p:nvSpPr>
        <p:spPr>
          <a:xfrm>
            <a:off x="5023986" y="992059"/>
            <a:ext cx="4607943" cy="2436941"/>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要旨</a:t>
            </a:r>
            <a:r>
              <a:rPr lang="en-US" altLang="ja-JP" sz="1400" dirty="0">
                <a:latin typeface="+mn-ea"/>
                <a:ea typeface="+mn-ea"/>
              </a:rPr>
              <a:t>】</a:t>
            </a:r>
          </a:p>
          <a:p>
            <a:pPr eaLnBrk="1" fontAlgn="auto" hangingPunct="1">
              <a:spcBef>
                <a:spcPts val="0"/>
              </a:spcBef>
              <a:spcAft>
                <a:spcPts val="0"/>
              </a:spcAft>
              <a:defRPr/>
            </a:pPr>
            <a:r>
              <a:rPr lang="ja-JP" altLang="en-US" sz="1400" dirty="0">
                <a:latin typeface="+mn-ea"/>
              </a:rPr>
              <a:t>■</a:t>
            </a:r>
            <a:endParaRPr lang="en-US" altLang="ja-JP" sz="1400" dirty="0">
              <a:latin typeface="+mn-ea"/>
            </a:endParaRPr>
          </a:p>
          <a:p>
            <a:pPr eaLnBrk="1" fontAlgn="auto" hangingPunct="1">
              <a:spcBef>
                <a:spcPts val="0"/>
              </a:spcBef>
              <a:spcAft>
                <a:spcPts val="0"/>
              </a:spcAft>
              <a:defRPr/>
            </a:pPr>
            <a:r>
              <a:rPr lang="ja-JP" altLang="en-US" sz="1400" dirty="0">
                <a:latin typeface="+mn-ea"/>
              </a:rPr>
              <a:t>■</a:t>
            </a:r>
            <a:endParaRPr lang="en-US" altLang="ja-JP" sz="1400" dirty="0">
              <a:latin typeface="+mn-ea"/>
            </a:endParaRPr>
          </a:p>
          <a:p>
            <a:pPr eaLnBrk="1" fontAlgn="auto" hangingPunct="1">
              <a:spcBef>
                <a:spcPts val="0"/>
              </a:spcBef>
              <a:spcAft>
                <a:spcPts val="0"/>
              </a:spcAft>
              <a:defRPr/>
            </a:pPr>
            <a:r>
              <a:rPr lang="ja-JP" altLang="en-US" sz="1400" dirty="0">
                <a:latin typeface="+mn-ea"/>
              </a:rPr>
              <a:t>■</a:t>
            </a:r>
            <a:endParaRPr lang="en-US" altLang="ja-JP" sz="1400" dirty="0">
              <a:latin typeface="+mn-ea"/>
            </a:endParaRPr>
          </a:p>
          <a:p>
            <a:pPr eaLnBrk="1" fontAlgn="auto" hangingPunct="1">
              <a:spcBef>
                <a:spcPts val="0"/>
              </a:spcBef>
              <a:spcAft>
                <a:spcPts val="0"/>
              </a:spcAft>
              <a:defRPr/>
            </a:pPr>
            <a:r>
              <a:rPr lang="ja-JP" altLang="en-US" sz="1400" dirty="0">
                <a:latin typeface="+mn-ea"/>
              </a:rPr>
              <a:t>■</a:t>
            </a:r>
            <a:endParaRPr lang="en-US" altLang="ja-JP" sz="1400" dirty="0">
              <a:latin typeface="+mn-ea"/>
            </a:endParaRPr>
          </a:p>
          <a:p>
            <a:pPr eaLnBrk="1" fontAlgn="auto" hangingPunct="1">
              <a:spcBef>
                <a:spcPts val="0"/>
              </a:spcBef>
              <a:spcAft>
                <a:spcPts val="0"/>
              </a:spcAft>
              <a:defRPr/>
            </a:pPr>
            <a:r>
              <a:rPr lang="ja-JP" altLang="en-US" sz="1400" dirty="0">
                <a:latin typeface="+mn-ea"/>
              </a:rPr>
              <a:t>■</a:t>
            </a:r>
            <a:endParaRPr lang="en-US" altLang="ja-JP" sz="1400" dirty="0">
              <a:latin typeface="+mn-ea"/>
            </a:endParaRPr>
          </a:p>
          <a:p>
            <a:pPr eaLnBrk="1" fontAlgn="auto" hangingPunct="1">
              <a:spcBef>
                <a:spcPts val="0"/>
              </a:spcBef>
              <a:spcAft>
                <a:spcPts val="0"/>
              </a:spcAft>
              <a:defRPr/>
            </a:pPr>
            <a:r>
              <a:rPr lang="ja-JP" altLang="en-US" sz="1400" dirty="0">
                <a:latin typeface="+mn-ea"/>
              </a:rPr>
              <a:t>■</a:t>
            </a:r>
            <a:endParaRPr lang="en-US" altLang="ja-JP" sz="1400" dirty="0">
              <a:latin typeface="+mn-ea"/>
            </a:endParaRPr>
          </a:p>
        </p:txBody>
      </p:sp>
      <p:sp>
        <p:nvSpPr>
          <p:cNvPr id="13" name="正方形/長方形 12">
            <a:extLst>
              <a:ext uri="{FF2B5EF4-FFF2-40B4-BE49-F238E27FC236}">
                <a16:creationId xmlns:a16="http://schemas.microsoft.com/office/drawing/2014/main" id="{BDBA823F-4833-492E-9764-950400316707}"/>
              </a:ext>
            </a:extLst>
          </p:cNvPr>
          <p:cNvSpPr/>
          <p:nvPr/>
        </p:nvSpPr>
        <p:spPr>
          <a:xfrm>
            <a:off x="5023417" y="3500893"/>
            <a:ext cx="4705900" cy="288147"/>
          </a:xfrm>
          <a:prstGeom prst="rect">
            <a:avLst/>
          </a:prstGeom>
        </p:spPr>
        <p:txBody>
          <a:bodyPr wrap="none" lIns="0" tIns="36000" rIns="36000" bIns="36000">
            <a:spAutoFit/>
          </a:bodyPr>
          <a:lstStyle/>
          <a:p>
            <a:r>
              <a:rPr lang="en-US" altLang="ja-JP" sz="1400" dirty="0" smtClean="0">
                <a:latin typeface="+mn-ea"/>
                <a:ea typeface="+mn-ea"/>
              </a:rPr>
              <a:t>(3) </a:t>
            </a:r>
            <a:r>
              <a:rPr lang="ja-JP" altLang="en-US" sz="1400" dirty="0">
                <a:latin typeface="+mn-ea"/>
                <a:ea typeface="+mn-ea"/>
              </a:rPr>
              <a:t>その他特筆すべき</a:t>
            </a:r>
            <a:r>
              <a:rPr lang="ja-JP" altLang="en-US" sz="1400" dirty="0" smtClean="0">
                <a:latin typeface="+mn-ea"/>
                <a:ea typeface="+mn-ea"/>
              </a:rPr>
              <a:t>事項</a:t>
            </a:r>
            <a:r>
              <a:rPr lang="en-US" altLang="ja-JP" sz="1400" dirty="0" smtClean="0">
                <a:latin typeface="+mn-ea"/>
                <a:ea typeface="+mn-ea"/>
              </a:rPr>
              <a:t>(</a:t>
            </a:r>
            <a:r>
              <a:rPr lang="ja-JP" altLang="en-US" sz="1000" dirty="0" smtClean="0">
                <a:latin typeface="+mn-ea"/>
                <a:ea typeface="+mn-ea"/>
              </a:rPr>
              <a:t>これまでの成果や浜通り地域への経済波及効果等</a:t>
            </a:r>
            <a:r>
              <a:rPr lang="en-US" altLang="ja-JP" sz="1400" dirty="0" smtClean="0">
                <a:latin typeface="+mn-ea"/>
                <a:ea typeface="+mn-ea"/>
              </a:rPr>
              <a:t>)</a:t>
            </a:r>
            <a:endParaRPr lang="ja-JP" altLang="en-US" sz="1400" dirty="0">
              <a:latin typeface="+mn-ea"/>
              <a:ea typeface="+mn-ea"/>
            </a:endParaRPr>
          </a:p>
        </p:txBody>
      </p:sp>
      <p:sp>
        <p:nvSpPr>
          <p:cNvPr id="15" name="テキスト ボックス 14">
            <a:extLst>
              <a:ext uri="{FF2B5EF4-FFF2-40B4-BE49-F238E27FC236}">
                <a16:creationId xmlns:a16="http://schemas.microsoft.com/office/drawing/2014/main" id="{583D7D6D-234A-4356-B760-3CE3B9FA3F76}"/>
              </a:ext>
            </a:extLst>
          </p:cNvPr>
          <p:cNvSpPr txBox="1"/>
          <p:nvPr/>
        </p:nvSpPr>
        <p:spPr>
          <a:xfrm>
            <a:off x="5025189" y="3861048"/>
            <a:ext cx="4607943" cy="2592288"/>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要旨</a:t>
            </a:r>
            <a:r>
              <a:rPr lang="en-US" altLang="ja-JP" sz="1400" dirty="0">
                <a:latin typeface="+mn-ea"/>
                <a:ea typeface="+mn-ea"/>
              </a:rPr>
              <a:t>】</a:t>
            </a:r>
          </a:p>
          <a:p>
            <a:pPr eaLnBrk="1" fontAlgn="auto" hangingPunct="1">
              <a:spcBef>
                <a:spcPts val="0"/>
              </a:spcBef>
              <a:spcAft>
                <a:spcPts val="0"/>
              </a:spcAft>
              <a:defRPr/>
            </a:pPr>
            <a:r>
              <a:rPr lang="ja-JP" altLang="en-US" sz="1400" dirty="0">
                <a:latin typeface="+mn-ea"/>
              </a:rPr>
              <a:t>■</a:t>
            </a:r>
            <a:endParaRPr lang="en-US" altLang="ja-JP" sz="1400" dirty="0">
              <a:latin typeface="+mn-ea"/>
            </a:endParaRPr>
          </a:p>
          <a:p>
            <a:pPr eaLnBrk="1" fontAlgn="auto" hangingPunct="1">
              <a:spcBef>
                <a:spcPts val="0"/>
              </a:spcBef>
              <a:spcAft>
                <a:spcPts val="0"/>
              </a:spcAft>
              <a:defRPr/>
            </a:pPr>
            <a:r>
              <a:rPr lang="ja-JP" altLang="en-US" sz="1400" dirty="0">
                <a:latin typeface="+mn-ea"/>
              </a:rPr>
              <a:t>■</a:t>
            </a:r>
            <a:endParaRPr lang="en-US" altLang="ja-JP" sz="1400" dirty="0">
              <a:latin typeface="+mn-ea"/>
            </a:endParaRPr>
          </a:p>
          <a:p>
            <a:pPr eaLnBrk="1" fontAlgn="auto" hangingPunct="1">
              <a:spcBef>
                <a:spcPts val="0"/>
              </a:spcBef>
              <a:spcAft>
                <a:spcPts val="0"/>
              </a:spcAft>
              <a:defRPr/>
            </a:pPr>
            <a:r>
              <a:rPr lang="ja-JP" altLang="en-US" sz="1400" dirty="0" smtClean="0">
                <a:latin typeface="+mn-ea"/>
              </a:rPr>
              <a:t>■</a:t>
            </a:r>
            <a:endParaRPr lang="en-US" altLang="ja-JP" sz="1400" dirty="0" smtClean="0">
              <a:latin typeface="+mn-ea"/>
            </a:endParaRPr>
          </a:p>
          <a:p>
            <a:pPr eaLnBrk="1" fontAlgn="auto" hangingPunct="1">
              <a:spcBef>
                <a:spcPts val="0"/>
              </a:spcBef>
              <a:spcAft>
                <a:spcPts val="0"/>
              </a:spcAft>
              <a:defRPr/>
            </a:pPr>
            <a:r>
              <a:rPr lang="ja-JP" altLang="en-US" sz="1400" dirty="0" smtClean="0">
                <a:latin typeface="+mn-ea"/>
              </a:rPr>
              <a:t>■</a:t>
            </a:r>
            <a:endParaRPr lang="en-US" altLang="ja-JP" sz="1400" dirty="0" smtClean="0">
              <a:latin typeface="+mn-ea"/>
            </a:endParaRPr>
          </a:p>
          <a:p>
            <a:pPr eaLnBrk="1" fontAlgn="auto" hangingPunct="1">
              <a:spcBef>
                <a:spcPts val="0"/>
              </a:spcBef>
              <a:spcAft>
                <a:spcPts val="0"/>
              </a:spcAft>
              <a:defRPr/>
            </a:pPr>
            <a:r>
              <a:rPr lang="ja-JP" altLang="en-US" sz="1400" dirty="0" smtClean="0">
                <a:latin typeface="+mn-ea"/>
              </a:rPr>
              <a:t>■</a:t>
            </a:r>
            <a:endParaRPr lang="en-US" altLang="ja-JP" sz="1400" dirty="0" smtClean="0">
              <a:latin typeface="+mn-ea"/>
            </a:endParaRPr>
          </a:p>
          <a:p>
            <a:pPr eaLnBrk="1" fontAlgn="auto" hangingPunct="1">
              <a:spcBef>
                <a:spcPts val="0"/>
              </a:spcBef>
              <a:spcAft>
                <a:spcPts val="0"/>
              </a:spcAft>
              <a:defRPr/>
            </a:pPr>
            <a:r>
              <a:rPr lang="ja-JP" altLang="en-US" sz="1400" dirty="0" smtClean="0">
                <a:latin typeface="+mn-ea"/>
              </a:rPr>
              <a:t>■</a:t>
            </a:r>
            <a:endParaRPr lang="en-US" altLang="ja-JP" sz="1400" dirty="0">
              <a:latin typeface="+mn-ea"/>
            </a:endParaRPr>
          </a:p>
        </p:txBody>
      </p:sp>
      <p:sp>
        <p:nvSpPr>
          <p:cNvPr id="16" name="テキスト ボックス 15">
            <a:extLst>
              <a:ext uri="{FF2B5EF4-FFF2-40B4-BE49-F238E27FC236}">
                <a16:creationId xmlns:a16="http://schemas.microsoft.com/office/drawing/2014/main" id="{07EC339B-D2C4-48D4-9254-95D1D69767DC}"/>
              </a:ext>
            </a:extLst>
          </p:cNvPr>
          <p:cNvSpPr txBox="1"/>
          <p:nvPr/>
        </p:nvSpPr>
        <p:spPr>
          <a:xfrm>
            <a:off x="5815505" y="1448880"/>
            <a:ext cx="2552549" cy="719034"/>
          </a:xfrm>
          <a:prstGeom prst="rect">
            <a:avLst/>
          </a:prstGeom>
          <a:noFill/>
          <a:ln w="3175">
            <a:solidFill>
              <a:schemeClr val="accent1"/>
            </a:solidFill>
            <a:prstDash val="sysDash"/>
          </a:ln>
          <a:effectLst/>
        </p:spPr>
        <p:txBody>
          <a:bodyPr wrap="square" lIns="36000" tIns="36000" rIns="36000" bIns="36000" rtlCol="0" anchor="t">
            <a:spAutoFit/>
          </a:bodyPr>
          <a:lstStyle/>
          <a:p>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箇条書きとしてください</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smtClean="0">
                <a:solidFill>
                  <a:srgbClr val="0070C0"/>
                </a:solidFill>
                <a:latin typeface="+mn-ea"/>
                <a:ea typeface="+mn-ea"/>
              </a:rPr>
              <a:t>６項目以内にまとめて</a:t>
            </a:r>
            <a:r>
              <a:rPr lang="ja-JP" altLang="en-US" sz="1400" dirty="0">
                <a:solidFill>
                  <a:srgbClr val="0070C0"/>
                </a:solidFill>
                <a:latin typeface="+mn-ea"/>
                <a:ea typeface="+mn-ea"/>
              </a:rPr>
              <a:t>ください</a:t>
            </a:r>
            <a:endParaRPr lang="en-US" altLang="ja-JP" sz="1400" dirty="0">
              <a:solidFill>
                <a:srgbClr val="0070C0"/>
              </a:solidFill>
              <a:latin typeface="+mn-ea"/>
              <a:ea typeface="+mn-ea"/>
            </a:endParaRPr>
          </a:p>
        </p:txBody>
      </p:sp>
      <p:sp>
        <p:nvSpPr>
          <p:cNvPr id="19" name="テキスト ボックス 18">
            <a:extLst>
              <a:ext uri="{FF2B5EF4-FFF2-40B4-BE49-F238E27FC236}">
                <a16:creationId xmlns:a16="http://schemas.microsoft.com/office/drawing/2014/main" id="{EF6D988E-1A8F-483F-8696-AE33456C0916}"/>
              </a:ext>
            </a:extLst>
          </p:cNvPr>
          <p:cNvSpPr txBox="1"/>
          <p:nvPr/>
        </p:nvSpPr>
        <p:spPr>
          <a:xfrm>
            <a:off x="488504" y="1412776"/>
            <a:ext cx="4266161" cy="1149921"/>
          </a:xfrm>
          <a:prstGeom prst="rect">
            <a:avLst/>
          </a:prstGeom>
          <a:noFill/>
          <a:ln w="3175">
            <a:solidFill>
              <a:schemeClr val="accent1"/>
            </a:solidFill>
            <a:prstDash val="sysDash"/>
          </a:ln>
          <a:effectLst/>
        </p:spPr>
        <p:txBody>
          <a:bodyPr wrap="square" lIns="36000" tIns="36000" rIns="36000" bIns="36000" rtlCol="0" anchor="t">
            <a:spAutoFit/>
          </a:bodyPr>
          <a:lstStyle/>
          <a:p>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開発等が必要な背景、開発内容や目標、目標達成により解決される課題</a:t>
            </a:r>
            <a:r>
              <a:rPr lang="ja-JP" altLang="en-US" sz="1400" dirty="0" smtClean="0">
                <a:solidFill>
                  <a:srgbClr val="0070C0"/>
                </a:solidFill>
                <a:latin typeface="+mn-ea"/>
                <a:ea typeface="+mn-ea"/>
              </a:rPr>
              <a:t>等の</a:t>
            </a:r>
            <a:r>
              <a:rPr lang="ja-JP" altLang="en-US" sz="1400" dirty="0" smtClean="0">
                <a:solidFill>
                  <a:srgbClr val="FF0000"/>
                </a:solidFill>
                <a:latin typeface="+mn-ea"/>
                <a:ea typeface="+mn-ea"/>
              </a:rPr>
              <a:t>全体像を簡潔に記載</a:t>
            </a:r>
            <a:r>
              <a:rPr lang="ja-JP" altLang="en-US" sz="1400" dirty="0">
                <a:solidFill>
                  <a:srgbClr val="FF0000"/>
                </a:solidFill>
                <a:latin typeface="+mn-ea"/>
                <a:ea typeface="+mn-ea"/>
              </a:rPr>
              <a:t>ください</a:t>
            </a:r>
            <a:r>
              <a:rPr lang="ja-JP" altLang="en-US" sz="1400" dirty="0">
                <a:solidFill>
                  <a:srgbClr val="0070C0"/>
                </a:solidFill>
                <a:latin typeface="+mn-ea"/>
                <a:ea typeface="+mn-ea"/>
              </a:rPr>
              <a:t>。</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smtClean="0">
                <a:solidFill>
                  <a:srgbClr val="0070C0"/>
                </a:solidFill>
                <a:latin typeface="+mn-ea"/>
                <a:ea typeface="+mn-ea"/>
              </a:rPr>
              <a:t>必要に応じて、図表</a:t>
            </a:r>
            <a:r>
              <a:rPr lang="ja-JP" altLang="en-US" sz="1400" dirty="0">
                <a:solidFill>
                  <a:srgbClr val="0070C0"/>
                </a:solidFill>
                <a:latin typeface="+mn-ea"/>
                <a:ea typeface="+mn-ea"/>
              </a:rPr>
              <a:t>（写真</a:t>
            </a:r>
            <a:r>
              <a:rPr lang="ja-JP" altLang="en-US" sz="1400" dirty="0" smtClean="0">
                <a:solidFill>
                  <a:srgbClr val="0070C0"/>
                </a:solidFill>
                <a:latin typeface="+mn-ea"/>
                <a:ea typeface="+mn-ea"/>
              </a:rPr>
              <a:t>、透視図、</a:t>
            </a:r>
            <a:r>
              <a:rPr lang="ja-JP" altLang="en-US" sz="1400" dirty="0">
                <a:solidFill>
                  <a:srgbClr val="0070C0"/>
                </a:solidFill>
                <a:latin typeface="+mn-ea"/>
                <a:ea typeface="+mn-ea"/>
              </a:rPr>
              <a:t>ビジネスプラン等）</a:t>
            </a:r>
            <a:r>
              <a:rPr lang="ja-JP" altLang="en-US" sz="1400" dirty="0" smtClean="0">
                <a:solidFill>
                  <a:srgbClr val="0070C0"/>
                </a:solidFill>
                <a:latin typeface="+mn-ea"/>
                <a:ea typeface="+mn-ea"/>
              </a:rPr>
              <a:t>も用いて表現して</a:t>
            </a:r>
            <a:r>
              <a:rPr lang="ja-JP" altLang="en-US" sz="1400" dirty="0">
                <a:solidFill>
                  <a:srgbClr val="0070C0"/>
                </a:solidFill>
                <a:latin typeface="+mn-ea"/>
                <a:ea typeface="+mn-ea"/>
              </a:rPr>
              <a:t>ください</a:t>
            </a:r>
            <a:endParaRPr lang="en-US" altLang="ja-JP" sz="1400" dirty="0">
              <a:solidFill>
                <a:srgbClr val="0070C0"/>
              </a:solidFill>
              <a:latin typeface="+mn-ea"/>
              <a:ea typeface="+mn-ea"/>
            </a:endParaRPr>
          </a:p>
        </p:txBody>
      </p:sp>
      <p:sp>
        <p:nvSpPr>
          <p:cNvPr id="22" name="テキスト ボックス 21">
            <a:extLst>
              <a:ext uri="{FF2B5EF4-FFF2-40B4-BE49-F238E27FC236}">
                <a16:creationId xmlns:a16="http://schemas.microsoft.com/office/drawing/2014/main" id="{060446ED-3A0B-4D6A-A848-A001F3CCAA05}"/>
              </a:ext>
            </a:extLst>
          </p:cNvPr>
          <p:cNvSpPr txBox="1"/>
          <p:nvPr/>
        </p:nvSpPr>
        <p:spPr>
          <a:xfrm>
            <a:off x="5817096" y="4509120"/>
            <a:ext cx="2552549" cy="719034"/>
          </a:xfrm>
          <a:prstGeom prst="rect">
            <a:avLst/>
          </a:prstGeom>
          <a:noFill/>
          <a:ln w="3175">
            <a:solidFill>
              <a:schemeClr val="accent1"/>
            </a:solidFill>
            <a:prstDash val="sysDash"/>
          </a:ln>
          <a:effectLst/>
        </p:spPr>
        <p:txBody>
          <a:bodyPr wrap="square" lIns="36000" tIns="36000" rIns="36000" bIns="36000" rtlCol="0" anchor="t">
            <a:spAutoFit/>
          </a:bodyPr>
          <a:lstStyle/>
          <a:p>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箇条書きとしてください</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smtClean="0">
                <a:solidFill>
                  <a:srgbClr val="0070C0"/>
                </a:solidFill>
                <a:latin typeface="+mn-ea"/>
                <a:ea typeface="+mn-ea"/>
              </a:rPr>
              <a:t>６項目以内に</a:t>
            </a:r>
            <a:r>
              <a:rPr lang="ja-JP" altLang="en-US" sz="1400" dirty="0">
                <a:solidFill>
                  <a:srgbClr val="0070C0"/>
                </a:solidFill>
                <a:latin typeface="+mn-ea"/>
                <a:ea typeface="+mn-ea"/>
              </a:rPr>
              <a:t>まとめてください</a:t>
            </a:r>
            <a:endParaRPr lang="en-US" altLang="ja-JP" sz="1400" dirty="0">
              <a:solidFill>
                <a:srgbClr val="0070C0"/>
              </a:solidFill>
              <a:latin typeface="+mn-ea"/>
              <a:ea typeface="+mn-ea"/>
            </a:endParaRPr>
          </a:p>
        </p:txBody>
      </p:sp>
      <p:sp>
        <p:nvSpPr>
          <p:cNvPr id="25" name="正方形/長方形 24">
            <a:extLst>
              <a:ext uri="{FF2B5EF4-FFF2-40B4-BE49-F238E27FC236}">
                <a16:creationId xmlns:a16="http://schemas.microsoft.com/office/drawing/2014/main" id="{88C7ED0C-49CF-47EF-9E07-3A94DEBF2ED4}"/>
              </a:ext>
            </a:extLst>
          </p:cNvPr>
          <p:cNvSpPr/>
          <p:nvPr/>
        </p:nvSpPr>
        <p:spPr>
          <a:xfrm>
            <a:off x="272480" y="692581"/>
            <a:ext cx="3564562" cy="288147"/>
          </a:xfrm>
          <a:prstGeom prst="rect">
            <a:avLst/>
          </a:prstGeom>
        </p:spPr>
        <p:txBody>
          <a:bodyPr wrap="none" lIns="0" tIns="36000" rIns="36000" bIns="36000">
            <a:spAutoFit/>
          </a:bodyPr>
          <a:lstStyle/>
          <a:p>
            <a:r>
              <a:rPr lang="en-US" altLang="ja-JP" sz="1400" dirty="0">
                <a:latin typeface="+mn-ea"/>
                <a:ea typeface="+mn-ea"/>
              </a:rPr>
              <a:t>(1) </a:t>
            </a:r>
            <a:r>
              <a:rPr lang="ja-JP" altLang="en-US" sz="1400" dirty="0">
                <a:latin typeface="+mn-ea"/>
                <a:ea typeface="+mn-ea"/>
              </a:rPr>
              <a:t>実用化開発等の全体</a:t>
            </a:r>
            <a:r>
              <a:rPr lang="ja-JP" altLang="en-US" sz="1400" dirty="0" smtClean="0">
                <a:latin typeface="+mn-ea"/>
                <a:ea typeface="+mn-ea"/>
              </a:rPr>
              <a:t>説明図（事業概要）</a:t>
            </a:r>
            <a:endParaRPr lang="ja-JP" altLang="en-US" sz="1400" dirty="0">
              <a:latin typeface="+mn-ea"/>
              <a:ea typeface="+mn-ea"/>
            </a:endParaRPr>
          </a:p>
        </p:txBody>
      </p:sp>
    </p:spTree>
    <p:extLst>
      <p:ext uri="{BB962C8B-B14F-4D97-AF65-F5344CB8AC3E}">
        <p14:creationId xmlns:p14="http://schemas.microsoft.com/office/powerpoint/2010/main" val="11806349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テキスト ボックス 17"/>
          <p:cNvSpPr txBox="1"/>
          <p:nvPr/>
        </p:nvSpPr>
        <p:spPr>
          <a:xfrm>
            <a:off x="5025008" y="2132856"/>
            <a:ext cx="4751957" cy="4325366"/>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詳細</a:t>
            </a:r>
            <a:r>
              <a:rPr lang="en-US" altLang="ja-JP" sz="1400" dirty="0">
                <a:latin typeface="+mn-ea"/>
                <a:ea typeface="+mn-ea"/>
              </a:rPr>
              <a:t>】</a:t>
            </a:r>
          </a:p>
        </p:txBody>
      </p:sp>
      <p:graphicFrame>
        <p:nvGraphicFramePr>
          <p:cNvPr id="3" name="オブジェクト 2" hidden="1">
            <a:extLst>
              <a:ext uri="{FF2B5EF4-FFF2-40B4-BE49-F238E27FC236}">
                <a16:creationId xmlns:a16="http://schemas.microsoft.com/office/drawing/2014/main" id="{D19BA738-57B4-4DA5-9979-BBBD716E955A}"/>
              </a:ext>
            </a:extLst>
          </p:cNvPr>
          <p:cNvGraphicFramePr>
            <a:graphicFrameLocks noChangeAspect="1"/>
          </p:cNvGraphicFramePr>
          <p:nvPr>
            <p:custDataLst>
              <p:tags r:id="rId2"/>
            </p:custDataLst>
            <p:extLst>
              <p:ext uri="{D42A27DB-BD31-4B8C-83A1-F6EECF244321}">
                <p14:modId xmlns:p14="http://schemas.microsoft.com/office/powerpoint/2010/main" val="10857919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5426" name="think-cell スライド" r:id="rId4" imgW="251" imgH="226" progId="TCLayout.ActiveDocument.1">
                  <p:embed/>
                </p:oleObj>
              </mc:Choice>
              <mc:Fallback>
                <p:oleObj name="think-cell スライド" r:id="rId4" imgW="251" imgH="226" progId="TCLayout.ActiveDocument.1">
                  <p:embed/>
                  <p:pic>
                    <p:nvPicPr>
                      <p:cNvPr id="3" name="オブジェクト 2" hidden="1">
                        <a:extLst>
                          <a:ext uri="{FF2B5EF4-FFF2-40B4-BE49-F238E27FC236}">
                            <a16:creationId xmlns:a16="http://schemas.microsoft.com/office/drawing/2014/main" id="{D19BA738-57B4-4DA5-9979-BBBD716E955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p:txBody>
          <a:bodyPr vert="horz"/>
          <a:lstStyle/>
          <a:p>
            <a:r>
              <a:rPr lang="ja-JP" altLang="en-US" sz="2000" b="1" dirty="0">
                <a:latin typeface="+mn-ea"/>
                <a:ea typeface="+mn-ea"/>
              </a:rPr>
              <a:t>事業者の適格性（実施</a:t>
            </a:r>
            <a:r>
              <a:rPr lang="ja-JP" altLang="en-US" sz="2000" b="1" dirty="0" smtClean="0">
                <a:latin typeface="+mn-ea"/>
                <a:ea typeface="+mn-ea"/>
              </a:rPr>
              <a:t>体制・開発拠点）</a:t>
            </a:r>
            <a:endParaRPr kumimoji="1" lang="ja-JP" altLang="en-US" sz="2000" b="1" dirty="0">
              <a:latin typeface="+mn-ea"/>
              <a:ea typeface="+mn-ea"/>
            </a:endParaRPr>
          </a:p>
        </p:txBody>
      </p:sp>
      <p:sp>
        <p:nvSpPr>
          <p:cNvPr id="4" name="テキスト ボックス 3"/>
          <p:cNvSpPr txBox="1"/>
          <p:nvPr/>
        </p:nvSpPr>
        <p:spPr>
          <a:xfrm>
            <a:off x="273051" y="2132856"/>
            <a:ext cx="4607941" cy="4320332"/>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詳細</a:t>
            </a:r>
            <a:r>
              <a:rPr lang="en-US" altLang="ja-JP" sz="1400" dirty="0">
                <a:latin typeface="+mn-ea"/>
                <a:ea typeface="+mn-ea"/>
              </a:rPr>
              <a:t>】</a:t>
            </a:r>
          </a:p>
        </p:txBody>
      </p:sp>
      <p:sp>
        <p:nvSpPr>
          <p:cNvPr id="5" name="テキスト ボックス 4"/>
          <p:cNvSpPr txBox="1"/>
          <p:nvPr/>
        </p:nvSpPr>
        <p:spPr>
          <a:xfrm>
            <a:off x="273051" y="980728"/>
            <a:ext cx="4607941" cy="1080120"/>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要旨</a:t>
            </a:r>
            <a:r>
              <a:rPr lang="en-US" altLang="ja-JP" sz="1400" dirty="0">
                <a:latin typeface="+mn-ea"/>
                <a:ea typeface="+mn-ea"/>
              </a:rPr>
              <a:t>】</a:t>
            </a:r>
          </a:p>
          <a:p>
            <a:pPr eaLnBrk="1" fontAlgn="auto" hangingPunct="1">
              <a:spcBef>
                <a:spcPts val="0"/>
              </a:spcBef>
              <a:spcAft>
                <a:spcPts val="0"/>
              </a:spcAft>
              <a:defRPr/>
            </a:pPr>
            <a:r>
              <a:rPr lang="ja-JP" altLang="en-US" sz="1400" dirty="0">
                <a:latin typeface="+mn-ea"/>
                <a:ea typeface="+mn-ea"/>
              </a:rPr>
              <a:t>■</a:t>
            </a: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r>
              <a:rPr lang="ja-JP" altLang="en-US" sz="1400" dirty="0">
                <a:latin typeface="+mn-ea"/>
                <a:ea typeface="+mn-ea"/>
              </a:rPr>
              <a:t>■</a:t>
            </a:r>
          </a:p>
        </p:txBody>
      </p:sp>
      <p:sp>
        <p:nvSpPr>
          <p:cNvPr id="8" name="テキスト ボックス 7"/>
          <p:cNvSpPr txBox="1"/>
          <p:nvPr/>
        </p:nvSpPr>
        <p:spPr>
          <a:xfrm>
            <a:off x="776536" y="2699294"/>
            <a:ext cx="3312369" cy="1657752"/>
          </a:xfrm>
          <a:prstGeom prst="rect">
            <a:avLst/>
          </a:prstGeom>
          <a:noFill/>
          <a:ln w="3175">
            <a:solidFill>
              <a:schemeClr val="accent1"/>
            </a:solidFill>
            <a:prstDash val="sysDash"/>
          </a:ln>
          <a:effectLst/>
        </p:spPr>
        <p:txBody>
          <a:bodyPr wrap="square" lIns="36000" tIns="36000" rIns="36000" bIns="36000" rtlCol="0" anchor="t">
            <a:spAutoFit/>
          </a:bodyPr>
          <a:lstStyle/>
          <a:p>
            <a:pPr>
              <a:spcAft>
                <a:spcPts val="600"/>
              </a:spcAft>
            </a:pPr>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endParaRPr lang="en-US" altLang="ja-JP" sz="1400" dirty="0">
              <a:solidFill>
                <a:srgbClr val="0070C0"/>
              </a:solidFill>
              <a:latin typeface="+mn-ea"/>
              <a:ea typeface="+mn-ea"/>
            </a:endParaRPr>
          </a:p>
          <a:p>
            <a:pPr marL="285750" indent="-285750">
              <a:spcAft>
                <a:spcPts val="600"/>
              </a:spcAft>
              <a:buFont typeface="Arial" panose="020B0604020202020204" pitchFamily="34" charset="0"/>
              <a:buChar char="•"/>
            </a:pPr>
            <a:r>
              <a:rPr lang="ja-JP" altLang="en-US" sz="1400" dirty="0">
                <a:solidFill>
                  <a:srgbClr val="0070C0"/>
                </a:solidFill>
                <a:latin typeface="+mn-ea"/>
                <a:ea typeface="+mn-ea"/>
              </a:rPr>
              <a:t>本事業を実施するための体制が整っていることについて等について、具体的かつ詳細に記載して</a:t>
            </a:r>
            <a:r>
              <a:rPr lang="ja-JP" altLang="en-US" sz="1400" dirty="0" smtClean="0">
                <a:solidFill>
                  <a:srgbClr val="0070C0"/>
                </a:solidFill>
                <a:latin typeface="+mn-ea"/>
                <a:ea typeface="+mn-ea"/>
              </a:rPr>
              <a:t>ください</a:t>
            </a:r>
            <a:r>
              <a:rPr lang="en-US" altLang="ja-JP" sz="1400" dirty="0">
                <a:solidFill>
                  <a:srgbClr val="0070C0"/>
                </a:solidFill>
                <a:latin typeface="+mn-ea"/>
                <a:ea typeface="+mn-ea"/>
              </a:rPr>
              <a:t/>
            </a:r>
            <a:br>
              <a:rPr lang="en-US" altLang="ja-JP" sz="1400" dirty="0">
                <a:solidFill>
                  <a:srgbClr val="0070C0"/>
                </a:solidFill>
                <a:latin typeface="+mn-ea"/>
                <a:ea typeface="+mn-ea"/>
              </a:rPr>
            </a:br>
            <a:r>
              <a:rPr lang="ja-JP" altLang="en-US" sz="1400" dirty="0" smtClean="0">
                <a:solidFill>
                  <a:srgbClr val="0070C0"/>
                </a:solidFill>
                <a:latin typeface="+mn-ea"/>
                <a:ea typeface="+mn-ea"/>
              </a:rPr>
              <a:t>（各社の役割、開発</a:t>
            </a:r>
            <a:r>
              <a:rPr lang="ja-JP" altLang="en-US" sz="1400" dirty="0">
                <a:solidFill>
                  <a:srgbClr val="0070C0"/>
                </a:solidFill>
                <a:latin typeface="+mn-ea"/>
                <a:ea typeface="+mn-ea"/>
              </a:rPr>
              <a:t>要員の確保、関連分野での開発実績、専門性を有する関係機関との連携</a:t>
            </a:r>
            <a:r>
              <a:rPr lang="ja-JP" altLang="en-US" sz="1400" dirty="0" smtClean="0">
                <a:solidFill>
                  <a:srgbClr val="0070C0"/>
                </a:solidFill>
                <a:latin typeface="+mn-ea"/>
                <a:ea typeface="+mn-ea"/>
              </a:rPr>
              <a:t>有無、委託先</a:t>
            </a:r>
            <a:r>
              <a:rPr lang="ja-JP" altLang="en-US" sz="1400" dirty="0">
                <a:solidFill>
                  <a:srgbClr val="0070C0"/>
                </a:solidFill>
                <a:latin typeface="+mn-ea"/>
                <a:ea typeface="+mn-ea"/>
              </a:rPr>
              <a:t>　等）</a:t>
            </a:r>
            <a:endParaRPr lang="en-US" altLang="ja-JP" sz="1400" dirty="0">
              <a:solidFill>
                <a:srgbClr val="0070C0"/>
              </a:solidFill>
              <a:latin typeface="+mn-ea"/>
              <a:ea typeface="+mn-ea"/>
            </a:endParaRPr>
          </a:p>
        </p:txBody>
      </p:sp>
      <p:sp>
        <p:nvSpPr>
          <p:cNvPr id="15" name="スライド番号プレースホルダー 2">
            <a:extLst>
              <a:ext uri="{FF2B5EF4-FFF2-40B4-BE49-F238E27FC236}">
                <a16:creationId xmlns:a16="http://schemas.microsoft.com/office/drawing/2014/main" id="{EDDD3616-ADC7-4603-8B76-0DD967085799}"/>
              </a:ext>
            </a:extLst>
          </p:cNvPr>
          <p:cNvSpPr>
            <a:spLocks noGrp="1"/>
          </p:cNvSpPr>
          <p:nvPr>
            <p:ph type="sldNum" sz="quarter" idx="12"/>
          </p:nvPr>
        </p:nvSpPr>
        <p:spPr>
          <a:xfrm>
            <a:off x="344489" y="6481514"/>
            <a:ext cx="576064" cy="365125"/>
          </a:xfrm>
        </p:spPr>
        <p:txBody>
          <a:bodyPr/>
          <a:lstStyle/>
          <a:p>
            <a:pPr>
              <a:defRPr/>
            </a:pPr>
            <a:fld id="{CA8D4A6D-85F2-41B7-A27E-54BD60322951}" type="slidenum">
              <a:rPr lang="ja-JP" altLang="en-US" smtClean="0"/>
              <a:pPr>
                <a:defRPr/>
              </a:pPr>
              <a:t>3</a:t>
            </a:fld>
            <a:endParaRPr lang="ja-JP" altLang="en-US" dirty="0"/>
          </a:p>
        </p:txBody>
      </p:sp>
      <p:sp>
        <p:nvSpPr>
          <p:cNvPr id="16" name="フッター プレースホルダー 3">
            <a:extLst>
              <a:ext uri="{FF2B5EF4-FFF2-40B4-BE49-F238E27FC236}">
                <a16:creationId xmlns:a16="http://schemas.microsoft.com/office/drawing/2014/main" id="{C7C7958F-04AF-4D69-9532-34944238565F}"/>
              </a:ext>
            </a:extLst>
          </p:cNvPr>
          <p:cNvSpPr>
            <a:spLocks noGrp="1"/>
          </p:cNvSpPr>
          <p:nvPr>
            <p:ph type="ftr" sz="quarter" idx="3"/>
          </p:nvPr>
        </p:nvSpPr>
        <p:spPr>
          <a:xfrm>
            <a:off x="920553" y="6481514"/>
            <a:ext cx="8712967" cy="365125"/>
          </a:xfrm>
        </p:spPr>
        <p:txBody>
          <a:bodyPr/>
          <a:lstStyle/>
          <a:p>
            <a:r>
              <a:rPr lang="zh-TW" altLang="en-US" dirty="0"/>
              <a:t>「事業計画名」（事業者名</a:t>
            </a:r>
            <a:r>
              <a:rPr lang="en-US" altLang="zh-TW" dirty="0"/>
              <a:t>A</a:t>
            </a:r>
            <a:r>
              <a:rPr lang="zh-TW" altLang="en-US" dirty="0"/>
              <a:t>、事業者名</a:t>
            </a:r>
            <a:r>
              <a:rPr lang="en-US" altLang="zh-TW" dirty="0"/>
              <a:t>B</a:t>
            </a:r>
            <a:r>
              <a:rPr lang="zh-TW" altLang="en-US" dirty="0"/>
              <a:t>）</a:t>
            </a:r>
            <a:endParaRPr lang="ja-JP" altLang="en-US" dirty="0"/>
          </a:p>
        </p:txBody>
      </p:sp>
      <p:sp>
        <p:nvSpPr>
          <p:cNvPr id="17" name="テキスト ボックス 16">
            <a:extLst>
              <a:ext uri="{FF2B5EF4-FFF2-40B4-BE49-F238E27FC236}">
                <a16:creationId xmlns:a16="http://schemas.microsoft.com/office/drawing/2014/main" id="{CCCD35A7-A226-4715-9E89-4DEE983A333D}"/>
              </a:ext>
            </a:extLst>
          </p:cNvPr>
          <p:cNvSpPr txBox="1"/>
          <p:nvPr/>
        </p:nvSpPr>
        <p:spPr>
          <a:xfrm>
            <a:off x="1280592" y="1196752"/>
            <a:ext cx="2737200" cy="719034"/>
          </a:xfrm>
          <a:prstGeom prst="rect">
            <a:avLst/>
          </a:prstGeom>
          <a:noFill/>
          <a:ln w="3175">
            <a:solidFill>
              <a:schemeClr val="accent1"/>
            </a:solidFill>
            <a:prstDash val="sysDash"/>
          </a:ln>
          <a:effectLst/>
        </p:spPr>
        <p:txBody>
          <a:bodyPr wrap="square" lIns="36000" tIns="36000" rIns="36000" bIns="36000" rtlCol="0" anchor="t">
            <a:spAutoFit/>
          </a:bodyPr>
          <a:lstStyle/>
          <a:p>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箇条書きとしてください</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３項目以内にまとめてください</a:t>
            </a:r>
            <a:endParaRPr lang="en-US" altLang="ja-JP" sz="1400" dirty="0">
              <a:solidFill>
                <a:srgbClr val="0070C0"/>
              </a:solidFill>
              <a:latin typeface="+mn-ea"/>
              <a:ea typeface="+mn-ea"/>
            </a:endParaRPr>
          </a:p>
        </p:txBody>
      </p:sp>
      <p:sp>
        <p:nvSpPr>
          <p:cNvPr id="11" name="タイトル 1">
            <a:extLst>
              <a:ext uri="{FF2B5EF4-FFF2-40B4-BE49-F238E27FC236}">
                <a16:creationId xmlns:a16="http://schemas.microsoft.com/office/drawing/2014/main" id="{4025F010-234E-43A5-B6F7-661B5C5F22AF}"/>
              </a:ext>
            </a:extLst>
          </p:cNvPr>
          <p:cNvSpPr txBox="1">
            <a:spLocks/>
          </p:cNvSpPr>
          <p:nvPr/>
        </p:nvSpPr>
        <p:spPr bwMode="auto">
          <a:xfrm>
            <a:off x="8959850" y="60325"/>
            <a:ext cx="900000" cy="415925"/>
          </a:xfrm>
          <a:prstGeom prst="rect">
            <a:avLst/>
          </a:prstGeom>
          <a:solidFill>
            <a:schemeClr val="bg1"/>
          </a:solidFill>
          <a:ln w="44450">
            <a:solidFill>
              <a:srgbClr val="0070C0"/>
            </a:solidFill>
            <a:miter lim="800000"/>
            <a:headEnd/>
            <a:tailEnd/>
          </a:ln>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1400" b="1" dirty="0">
                <a:solidFill>
                  <a:srgbClr val="0070C0"/>
                </a:solidFill>
                <a:latin typeface="+mn-ea"/>
                <a:ea typeface="+mn-ea"/>
              </a:rPr>
              <a:t>１枚</a:t>
            </a:r>
          </a:p>
        </p:txBody>
      </p:sp>
      <p:sp>
        <p:nvSpPr>
          <p:cNvPr id="12" name="テキスト ボックス 11"/>
          <p:cNvSpPr txBox="1"/>
          <p:nvPr/>
        </p:nvSpPr>
        <p:spPr>
          <a:xfrm>
            <a:off x="6033120" y="2708921"/>
            <a:ext cx="2880320" cy="2242528"/>
          </a:xfrm>
          <a:prstGeom prst="rect">
            <a:avLst/>
          </a:prstGeom>
          <a:noFill/>
          <a:ln w="3175">
            <a:solidFill>
              <a:schemeClr val="accent1"/>
            </a:solidFill>
            <a:prstDash val="sysDash"/>
          </a:ln>
          <a:effectLst/>
        </p:spPr>
        <p:txBody>
          <a:bodyPr wrap="square" lIns="36000" tIns="36000" rIns="36000" bIns="36000" rtlCol="0" anchor="t">
            <a:spAutoFit/>
          </a:bodyPr>
          <a:lstStyle/>
          <a:p>
            <a:pPr>
              <a:spcAft>
                <a:spcPts val="600"/>
              </a:spcAft>
            </a:pPr>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p>
          <a:p>
            <a:pPr marL="285750" indent="-285750">
              <a:spcAft>
                <a:spcPts val="600"/>
              </a:spcAft>
              <a:buFont typeface="Arial" panose="020B0604020202020204" pitchFamily="34" charset="0"/>
              <a:buChar char="•"/>
            </a:pPr>
            <a:r>
              <a:rPr lang="ja-JP" altLang="en-US" sz="1400" dirty="0">
                <a:solidFill>
                  <a:srgbClr val="0070C0"/>
                </a:solidFill>
                <a:latin typeface="+mn-ea"/>
                <a:ea typeface="+mn-ea"/>
              </a:rPr>
              <a:t>本事業を実施するための開発拠点について説明してください</a:t>
            </a:r>
            <a:endParaRPr lang="en-US" altLang="ja-JP" sz="1400" dirty="0">
              <a:solidFill>
                <a:srgbClr val="0070C0"/>
              </a:solidFill>
              <a:latin typeface="+mn-ea"/>
              <a:ea typeface="+mn-ea"/>
            </a:endParaRPr>
          </a:p>
          <a:p>
            <a:pPr marL="285750" indent="-285750">
              <a:spcAft>
                <a:spcPts val="600"/>
              </a:spcAft>
              <a:buFont typeface="Arial" panose="020B0604020202020204" pitchFamily="34" charset="0"/>
              <a:buChar char="•"/>
            </a:pPr>
            <a:r>
              <a:rPr lang="ja-JP" altLang="en-US" sz="1400" dirty="0">
                <a:solidFill>
                  <a:srgbClr val="0070C0"/>
                </a:solidFill>
                <a:latin typeface="+mn-ea"/>
                <a:ea typeface="+mn-ea"/>
              </a:rPr>
              <a:t>連携事業等により複数の開発拠点を予定している場合は、それぞれの位置づけを記載してください</a:t>
            </a:r>
            <a:endParaRPr lang="en-US" altLang="ja-JP" sz="1400" dirty="0">
              <a:solidFill>
                <a:srgbClr val="0070C0"/>
              </a:solidFill>
              <a:latin typeface="+mn-ea"/>
              <a:ea typeface="+mn-ea"/>
            </a:endParaRPr>
          </a:p>
          <a:p>
            <a:pPr marL="285750" indent="-285750">
              <a:spcAft>
                <a:spcPts val="600"/>
              </a:spcAft>
              <a:buFont typeface="Arial" panose="020B0604020202020204" pitchFamily="34" charset="0"/>
              <a:buChar char="•"/>
            </a:pPr>
            <a:r>
              <a:rPr lang="ja-JP" altLang="en-US" sz="1400" dirty="0">
                <a:solidFill>
                  <a:srgbClr val="0070C0"/>
                </a:solidFill>
                <a:latin typeface="+mn-ea"/>
                <a:ea typeface="+mn-ea"/>
              </a:rPr>
              <a:t>新たに拠点を整備中の場合には、整備状況や調整状況についても記載してください</a:t>
            </a:r>
            <a:endParaRPr lang="en-US" altLang="ja-JP" sz="1400" dirty="0">
              <a:solidFill>
                <a:srgbClr val="0070C0"/>
              </a:solidFill>
              <a:latin typeface="+mn-ea"/>
              <a:ea typeface="+mn-ea"/>
            </a:endParaRPr>
          </a:p>
        </p:txBody>
      </p:sp>
      <p:sp>
        <p:nvSpPr>
          <p:cNvPr id="14" name="タイトル 1"/>
          <p:cNvSpPr txBox="1">
            <a:spLocks/>
          </p:cNvSpPr>
          <p:nvPr/>
        </p:nvSpPr>
        <p:spPr>
          <a:xfrm>
            <a:off x="4736976" y="620688"/>
            <a:ext cx="1800200" cy="351109"/>
          </a:xfrm>
          <a:prstGeom prst="rect">
            <a:avLst/>
          </a:prstGeom>
        </p:spPr>
        <p:txBody>
          <a:bodyPr vert="horz"/>
          <a:lstStyle>
            <a:lvl1pPr algn="l" rtl="0" eaLnBrk="0" fontAlgn="base" hangingPunct="0">
              <a:spcBef>
                <a:spcPct val="0"/>
              </a:spcBef>
              <a:spcAft>
                <a:spcPct val="0"/>
              </a:spcAft>
              <a:defRPr kumimoji="1" sz="2000" b="1" kern="1200">
                <a:solidFill>
                  <a:schemeClr val="tx1"/>
                </a:solidFill>
                <a:latin typeface="メイリオ" panose="020B0604030504040204" pitchFamily="50" charset="-128"/>
                <a:ea typeface="メイリオ" panose="020B0604030504040204" pitchFamily="50" charset="-128"/>
                <a:cs typeface="+mj-cs"/>
              </a:defRPr>
            </a:lvl1pPr>
            <a:lvl2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2pPr>
            <a:lvl3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3pPr>
            <a:lvl4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4pPr>
            <a:lvl5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5pPr>
            <a:lvl6pPr marL="4572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6pPr>
            <a:lvl7pPr marL="9144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7pPr>
            <a:lvl8pPr marL="13716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8pPr>
            <a:lvl9pPr marL="18288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9pPr>
          </a:lstStyle>
          <a:p>
            <a:r>
              <a:rPr lang="ja-JP" altLang="en-US" sz="1600" b="0" dirty="0" smtClean="0">
                <a:latin typeface="+mn-ea"/>
                <a:ea typeface="+mn-ea"/>
              </a:rPr>
              <a:t>（２）開発拠点</a:t>
            </a:r>
            <a:endParaRPr lang="ja-JP" altLang="en-US" sz="1600" b="0" dirty="0">
              <a:latin typeface="+mn-ea"/>
              <a:ea typeface="+mn-ea"/>
            </a:endParaRPr>
          </a:p>
        </p:txBody>
      </p:sp>
      <p:sp>
        <p:nvSpPr>
          <p:cNvPr id="20" name="タイトル 1"/>
          <p:cNvSpPr txBox="1">
            <a:spLocks/>
          </p:cNvSpPr>
          <p:nvPr/>
        </p:nvSpPr>
        <p:spPr>
          <a:xfrm>
            <a:off x="0" y="620688"/>
            <a:ext cx="2376264" cy="351109"/>
          </a:xfrm>
          <a:prstGeom prst="rect">
            <a:avLst/>
          </a:prstGeom>
        </p:spPr>
        <p:txBody>
          <a:bodyPr vert="horz"/>
          <a:lstStyle>
            <a:lvl1pPr algn="l" rtl="0" eaLnBrk="0" fontAlgn="base" hangingPunct="0">
              <a:spcBef>
                <a:spcPct val="0"/>
              </a:spcBef>
              <a:spcAft>
                <a:spcPct val="0"/>
              </a:spcAft>
              <a:defRPr kumimoji="1" sz="2000" b="1" kern="1200">
                <a:solidFill>
                  <a:schemeClr val="tx1"/>
                </a:solidFill>
                <a:latin typeface="メイリオ" panose="020B0604030504040204" pitchFamily="50" charset="-128"/>
                <a:ea typeface="メイリオ" panose="020B0604030504040204" pitchFamily="50" charset="-128"/>
                <a:cs typeface="+mj-cs"/>
              </a:defRPr>
            </a:lvl1pPr>
            <a:lvl2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2pPr>
            <a:lvl3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3pPr>
            <a:lvl4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4pPr>
            <a:lvl5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5pPr>
            <a:lvl6pPr marL="4572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6pPr>
            <a:lvl7pPr marL="9144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7pPr>
            <a:lvl8pPr marL="13716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8pPr>
            <a:lvl9pPr marL="18288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9pPr>
          </a:lstStyle>
          <a:p>
            <a:r>
              <a:rPr lang="ja-JP" altLang="en-US" sz="1600" b="0" dirty="0" smtClean="0">
                <a:latin typeface="+mn-ea"/>
                <a:ea typeface="+mn-ea"/>
              </a:rPr>
              <a:t>（１）実施体制</a:t>
            </a:r>
            <a:endParaRPr lang="ja-JP" altLang="en-US" sz="1600" b="0" dirty="0">
              <a:latin typeface="+mn-ea"/>
              <a:ea typeface="+mn-ea"/>
            </a:endParaRPr>
          </a:p>
        </p:txBody>
      </p:sp>
      <p:sp>
        <p:nvSpPr>
          <p:cNvPr id="21" name="テキスト ボックス 20"/>
          <p:cNvSpPr txBox="1"/>
          <p:nvPr/>
        </p:nvSpPr>
        <p:spPr>
          <a:xfrm>
            <a:off x="5025008" y="980728"/>
            <a:ext cx="4751957" cy="1080120"/>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要旨</a:t>
            </a:r>
            <a:r>
              <a:rPr lang="en-US" altLang="ja-JP" sz="1400" dirty="0">
                <a:latin typeface="+mn-ea"/>
                <a:ea typeface="+mn-ea"/>
              </a:rPr>
              <a:t>】</a:t>
            </a:r>
          </a:p>
          <a:p>
            <a:pPr eaLnBrk="1" fontAlgn="auto" hangingPunct="1">
              <a:spcBef>
                <a:spcPts val="0"/>
              </a:spcBef>
              <a:spcAft>
                <a:spcPts val="0"/>
              </a:spcAft>
              <a:defRPr/>
            </a:pPr>
            <a:r>
              <a:rPr lang="ja-JP" altLang="en-US" sz="1400" dirty="0">
                <a:latin typeface="+mn-ea"/>
                <a:ea typeface="+mn-ea"/>
              </a:rPr>
              <a:t>■</a:t>
            </a: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r>
              <a:rPr lang="ja-JP" altLang="en-US" sz="1400" dirty="0">
                <a:latin typeface="+mn-ea"/>
                <a:ea typeface="+mn-ea"/>
              </a:rPr>
              <a:t>■</a:t>
            </a:r>
          </a:p>
        </p:txBody>
      </p:sp>
      <p:sp>
        <p:nvSpPr>
          <p:cNvPr id="22" name="テキスト ボックス 21">
            <a:extLst>
              <a:ext uri="{FF2B5EF4-FFF2-40B4-BE49-F238E27FC236}">
                <a16:creationId xmlns:a16="http://schemas.microsoft.com/office/drawing/2014/main" id="{CCCD35A7-A226-4715-9E89-4DEE983A333D}"/>
              </a:ext>
            </a:extLst>
          </p:cNvPr>
          <p:cNvSpPr txBox="1"/>
          <p:nvPr/>
        </p:nvSpPr>
        <p:spPr>
          <a:xfrm>
            <a:off x="6033120" y="1196752"/>
            <a:ext cx="2737200" cy="719034"/>
          </a:xfrm>
          <a:prstGeom prst="rect">
            <a:avLst/>
          </a:prstGeom>
          <a:noFill/>
          <a:ln w="3175">
            <a:solidFill>
              <a:schemeClr val="accent1"/>
            </a:solidFill>
            <a:prstDash val="sysDash"/>
          </a:ln>
          <a:effectLst/>
        </p:spPr>
        <p:txBody>
          <a:bodyPr wrap="square" lIns="36000" tIns="36000" rIns="36000" bIns="36000" rtlCol="0" anchor="t">
            <a:spAutoFit/>
          </a:bodyPr>
          <a:lstStyle/>
          <a:p>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箇条書きとしてください</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３項目以内にまとめてください</a:t>
            </a:r>
            <a:endParaRPr lang="en-US" altLang="ja-JP" sz="1400" dirty="0">
              <a:solidFill>
                <a:srgbClr val="0070C0"/>
              </a:solidFill>
              <a:latin typeface="+mn-ea"/>
              <a:ea typeface="+mn-ea"/>
            </a:endParaRPr>
          </a:p>
        </p:txBody>
      </p:sp>
    </p:spTree>
    <p:extLst>
      <p:ext uri="{BB962C8B-B14F-4D97-AF65-F5344CB8AC3E}">
        <p14:creationId xmlns:p14="http://schemas.microsoft.com/office/powerpoint/2010/main" val="1494002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FAEFB4D6-2D62-4046-85D8-96B4DFFF529F}"/>
              </a:ext>
            </a:extLst>
          </p:cNvPr>
          <p:cNvGraphicFramePr>
            <a:graphicFrameLocks noChangeAspect="1"/>
          </p:cNvGraphicFramePr>
          <p:nvPr>
            <p:custDataLst>
              <p:tags r:id="rId2"/>
            </p:custDataLst>
            <p:extLst>
              <p:ext uri="{D42A27DB-BD31-4B8C-83A1-F6EECF244321}">
                <p14:modId xmlns:p14="http://schemas.microsoft.com/office/powerpoint/2010/main" val="109369625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210" name="think-cell スライド" r:id="rId4" imgW="251" imgH="226" progId="TCLayout.ActiveDocument.1">
                  <p:embed/>
                </p:oleObj>
              </mc:Choice>
              <mc:Fallback>
                <p:oleObj name="think-cell スライド" r:id="rId4" imgW="251" imgH="226" progId="TCLayout.ActiveDocument.1">
                  <p:embed/>
                  <p:pic>
                    <p:nvPicPr>
                      <p:cNvPr id="3" name="オブジェクト 2" hidden="1">
                        <a:extLst>
                          <a:ext uri="{FF2B5EF4-FFF2-40B4-BE49-F238E27FC236}">
                            <a16:creationId xmlns:a16="http://schemas.microsoft.com/office/drawing/2014/main" id="{FAEFB4D6-2D62-4046-85D8-96B4DFFF529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a:xfrm>
            <a:off x="344488" y="116632"/>
            <a:ext cx="8699375" cy="351109"/>
          </a:xfrm>
        </p:spPr>
        <p:txBody>
          <a:bodyPr vert="horz"/>
          <a:lstStyle/>
          <a:p>
            <a:r>
              <a:rPr lang="ja-JP" altLang="en-US" sz="2000" b="1" dirty="0">
                <a:latin typeface="+mn-ea"/>
                <a:ea typeface="+mn-ea"/>
              </a:rPr>
              <a:t>開発計画</a:t>
            </a:r>
            <a:r>
              <a:rPr lang="ja-JP" altLang="en-US" sz="1800" b="1" dirty="0" smtClean="0">
                <a:latin typeface="+mn-ea"/>
                <a:ea typeface="+mn-ea"/>
              </a:rPr>
              <a:t>（目標を達成するための要素</a:t>
            </a:r>
            <a:r>
              <a:rPr lang="ja-JP" altLang="en-US" sz="1800" b="1" dirty="0">
                <a:latin typeface="+mn-ea"/>
                <a:ea typeface="+mn-ea"/>
              </a:rPr>
              <a:t>技術の</a:t>
            </a:r>
            <a:r>
              <a:rPr kumimoji="1" lang="ja-JP" altLang="en-US" sz="1800" b="1" dirty="0">
                <a:latin typeface="+mn-ea"/>
                <a:ea typeface="+mn-ea"/>
              </a:rPr>
              <a:t>開発課題と解決に向けたアプローチ）</a:t>
            </a:r>
          </a:p>
        </p:txBody>
      </p:sp>
      <p:sp>
        <p:nvSpPr>
          <p:cNvPr id="5" name="テキスト ボックス 4"/>
          <p:cNvSpPr txBox="1"/>
          <p:nvPr/>
        </p:nvSpPr>
        <p:spPr>
          <a:xfrm>
            <a:off x="273051" y="2055814"/>
            <a:ext cx="9360470" cy="4397374"/>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詳細</a:t>
            </a:r>
            <a:r>
              <a:rPr lang="en-US" altLang="ja-JP" sz="1400" dirty="0">
                <a:latin typeface="+mn-ea"/>
                <a:ea typeface="+mn-ea"/>
              </a:rPr>
              <a:t>】</a:t>
            </a:r>
          </a:p>
        </p:txBody>
      </p:sp>
      <p:sp>
        <p:nvSpPr>
          <p:cNvPr id="8" name="テキスト ボックス 7"/>
          <p:cNvSpPr txBox="1"/>
          <p:nvPr/>
        </p:nvSpPr>
        <p:spPr>
          <a:xfrm>
            <a:off x="273051" y="723900"/>
            <a:ext cx="9360470" cy="1151941"/>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要旨</a:t>
            </a:r>
            <a:r>
              <a:rPr lang="en-US" altLang="ja-JP" sz="1400" dirty="0">
                <a:latin typeface="+mn-ea"/>
                <a:ea typeface="+mn-ea"/>
              </a:rPr>
              <a:t>】</a:t>
            </a:r>
          </a:p>
          <a:p>
            <a:pPr eaLnBrk="1" fontAlgn="auto" hangingPunct="1">
              <a:spcBef>
                <a:spcPts val="0"/>
              </a:spcBef>
              <a:spcAft>
                <a:spcPts val="0"/>
              </a:spcAft>
              <a:defRPr/>
            </a:pPr>
            <a:r>
              <a:rPr lang="ja-JP" altLang="en-US" sz="1400" dirty="0">
                <a:latin typeface="+mn-ea"/>
                <a:ea typeface="+mn-ea"/>
              </a:rPr>
              <a:t>■</a:t>
            </a: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r>
              <a:rPr lang="ja-JP" altLang="en-US" sz="1400" dirty="0">
                <a:latin typeface="+mn-ea"/>
                <a:ea typeface="+mn-ea"/>
              </a:rPr>
              <a:t>■</a:t>
            </a:r>
          </a:p>
        </p:txBody>
      </p:sp>
      <p:sp>
        <p:nvSpPr>
          <p:cNvPr id="9" name="テキスト ボックス 8"/>
          <p:cNvSpPr txBox="1"/>
          <p:nvPr/>
        </p:nvSpPr>
        <p:spPr>
          <a:xfrm>
            <a:off x="1351704" y="2699294"/>
            <a:ext cx="7921776" cy="1380754"/>
          </a:xfrm>
          <a:prstGeom prst="rect">
            <a:avLst/>
          </a:prstGeom>
          <a:noFill/>
          <a:ln w="3175">
            <a:solidFill>
              <a:schemeClr val="accent1"/>
            </a:solidFill>
            <a:prstDash val="sysDash"/>
          </a:ln>
          <a:effectLst/>
        </p:spPr>
        <p:txBody>
          <a:bodyPr wrap="square" lIns="36000" tIns="36000" rIns="36000" bIns="36000" rtlCol="0" anchor="t">
            <a:spAutoFit/>
          </a:bodyPr>
          <a:lstStyle/>
          <a:p>
            <a:pPr>
              <a:spcAft>
                <a:spcPts val="600"/>
              </a:spcAft>
            </a:pPr>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p>
          <a:p>
            <a:pPr marL="285750" indent="-285750">
              <a:spcAft>
                <a:spcPts val="600"/>
              </a:spcAft>
              <a:buFont typeface="Arial" panose="020B0604020202020204" pitchFamily="34" charset="0"/>
              <a:buChar char="•"/>
            </a:pPr>
            <a:r>
              <a:rPr lang="ja-JP" altLang="en-US" sz="1400" dirty="0">
                <a:solidFill>
                  <a:srgbClr val="0070C0"/>
                </a:solidFill>
                <a:latin typeface="+mn-ea"/>
                <a:ea typeface="+mn-ea"/>
              </a:rPr>
              <a:t>本事業で開発する</a:t>
            </a:r>
            <a:r>
              <a:rPr lang="ja-JP" altLang="en-US" sz="1400" u="sng" dirty="0">
                <a:solidFill>
                  <a:srgbClr val="FF0000"/>
                </a:solidFill>
                <a:latin typeface="+mn-ea"/>
                <a:ea typeface="+mn-ea"/>
              </a:rPr>
              <a:t>要素技術及びとその要素技術の開発課題を示し、その解決に向けた取組方法を具体的かつ詳細に記載</a:t>
            </a:r>
            <a:r>
              <a:rPr lang="ja-JP" altLang="en-US" sz="1400" dirty="0">
                <a:solidFill>
                  <a:srgbClr val="0070C0"/>
                </a:solidFill>
                <a:latin typeface="+mn-ea"/>
                <a:ea typeface="+mn-ea"/>
              </a:rPr>
              <a:t>してください</a:t>
            </a:r>
            <a:endParaRPr lang="en-US" altLang="ja-JP" sz="1400" dirty="0">
              <a:solidFill>
                <a:srgbClr val="0070C0"/>
              </a:solidFill>
              <a:latin typeface="+mn-ea"/>
              <a:ea typeface="+mn-ea"/>
            </a:endParaRPr>
          </a:p>
          <a:p>
            <a:pPr marL="285750" indent="-285750">
              <a:spcAft>
                <a:spcPts val="600"/>
              </a:spcAft>
              <a:buFont typeface="Arial" panose="020B0604020202020204" pitchFamily="34" charset="0"/>
              <a:buChar char="•"/>
            </a:pPr>
            <a:r>
              <a:rPr lang="ja-JP" altLang="en-US" sz="1400" dirty="0">
                <a:solidFill>
                  <a:srgbClr val="0070C0"/>
                </a:solidFill>
                <a:latin typeface="+mn-ea"/>
                <a:ea typeface="+mn-ea"/>
              </a:rPr>
              <a:t>当該要素技術に関して、既に自社で保有している技術等があれば、記載してください</a:t>
            </a:r>
            <a:endParaRPr lang="en-US" altLang="ja-JP" sz="1400" dirty="0">
              <a:solidFill>
                <a:srgbClr val="0070C0"/>
              </a:solidFill>
              <a:latin typeface="+mn-ea"/>
              <a:ea typeface="+mn-ea"/>
            </a:endParaRPr>
          </a:p>
          <a:p>
            <a:pPr marL="285750" indent="-285750">
              <a:spcAft>
                <a:spcPts val="600"/>
              </a:spcAft>
              <a:buFont typeface="Arial" panose="020B0604020202020204" pitchFamily="34" charset="0"/>
              <a:buChar char="•"/>
            </a:pPr>
            <a:r>
              <a:rPr lang="ja-JP" altLang="en-US" sz="1400" dirty="0">
                <a:solidFill>
                  <a:srgbClr val="0070C0"/>
                </a:solidFill>
                <a:latin typeface="+mn-ea"/>
                <a:ea typeface="+mn-ea"/>
              </a:rPr>
              <a:t>開発課題の解決に向け、代替手段を含めて複数のアプローチがあれば、それぞれ具体的に記載してください</a:t>
            </a:r>
            <a:endParaRPr lang="en-US" altLang="ja-JP" sz="1400" dirty="0">
              <a:solidFill>
                <a:srgbClr val="0070C0"/>
              </a:solidFill>
              <a:latin typeface="+mn-ea"/>
              <a:ea typeface="+mn-ea"/>
            </a:endParaRPr>
          </a:p>
        </p:txBody>
      </p:sp>
      <p:sp>
        <p:nvSpPr>
          <p:cNvPr id="15" name="スライド番号プレースホルダー 2">
            <a:extLst>
              <a:ext uri="{FF2B5EF4-FFF2-40B4-BE49-F238E27FC236}">
                <a16:creationId xmlns:a16="http://schemas.microsoft.com/office/drawing/2014/main" id="{0ED456E9-382A-456A-89C0-CB838DB07B48}"/>
              </a:ext>
            </a:extLst>
          </p:cNvPr>
          <p:cNvSpPr>
            <a:spLocks noGrp="1"/>
          </p:cNvSpPr>
          <p:nvPr>
            <p:ph type="sldNum" sz="quarter" idx="12"/>
          </p:nvPr>
        </p:nvSpPr>
        <p:spPr>
          <a:xfrm>
            <a:off x="344489" y="6481514"/>
            <a:ext cx="576064" cy="365125"/>
          </a:xfrm>
        </p:spPr>
        <p:txBody>
          <a:bodyPr/>
          <a:lstStyle/>
          <a:p>
            <a:pPr>
              <a:defRPr/>
            </a:pPr>
            <a:fld id="{CA8D4A6D-85F2-41B7-A27E-54BD60322951}" type="slidenum">
              <a:rPr lang="ja-JP" altLang="en-US" smtClean="0"/>
              <a:pPr>
                <a:defRPr/>
              </a:pPr>
              <a:t>4</a:t>
            </a:fld>
            <a:endParaRPr lang="ja-JP" altLang="en-US" dirty="0"/>
          </a:p>
        </p:txBody>
      </p:sp>
      <p:sp>
        <p:nvSpPr>
          <p:cNvPr id="16" name="フッター プレースホルダー 3">
            <a:extLst>
              <a:ext uri="{FF2B5EF4-FFF2-40B4-BE49-F238E27FC236}">
                <a16:creationId xmlns:a16="http://schemas.microsoft.com/office/drawing/2014/main" id="{99257163-F591-4C05-A611-A0C4459D3228}"/>
              </a:ext>
            </a:extLst>
          </p:cNvPr>
          <p:cNvSpPr>
            <a:spLocks noGrp="1"/>
          </p:cNvSpPr>
          <p:nvPr>
            <p:ph type="ftr" sz="quarter" idx="3"/>
          </p:nvPr>
        </p:nvSpPr>
        <p:spPr>
          <a:xfrm>
            <a:off x="920553" y="6481514"/>
            <a:ext cx="8712967" cy="365125"/>
          </a:xfrm>
        </p:spPr>
        <p:txBody>
          <a:bodyPr/>
          <a:lstStyle/>
          <a:p>
            <a:r>
              <a:rPr lang="zh-TW" altLang="en-US" dirty="0"/>
              <a:t>「事業計画名」（事業者名</a:t>
            </a:r>
            <a:r>
              <a:rPr lang="en-US" altLang="zh-TW" dirty="0"/>
              <a:t>A</a:t>
            </a:r>
            <a:r>
              <a:rPr lang="zh-TW" altLang="en-US" dirty="0"/>
              <a:t>、事業者名</a:t>
            </a:r>
            <a:r>
              <a:rPr lang="en-US" altLang="zh-TW" dirty="0"/>
              <a:t>B</a:t>
            </a:r>
            <a:r>
              <a:rPr lang="zh-TW" altLang="en-US" dirty="0"/>
              <a:t>）</a:t>
            </a:r>
            <a:endParaRPr lang="ja-JP" altLang="en-US" dirty="0"/>
          </a:p>
        </p:txBody>
      </p:sp>
      <p:sp>
        <p:nvSpPr>
          <p:cNvPr id="17" name="テキスト ボックス 16">
            <a:extLst>
              <a:ext uri="{FF2B5EF4-FFF2-40B4-BE49-F238E27FC236}">
                <a16:creationId xmlns:a16="http://schemas.microsoft.com/office/drawing/2014/main" id="{0C9E98AA-C9D3-4144-A28A-54024C2B5CC3}"/>
              </a:ext>
            </a:extLst>
          </p:cNvPr>
          <p:cNvSpPr txBox="1"/>
          <p:nvPr/>
        </p:nvSpPr>
        <p:spPr>
          <a:xfrm>
            <a:off x="1351704" y="890071"/>
            <a:ext cx="3960440" cy="719034"/>
          </a:xfrm>
          <a:prstGeom prst="rect">
            <a:avLst/>
          </a:prstGeom>
          <a:noFill/>
          <a:ln w="3175">
            <a:solidFill>
              <a:schemeClr val="accent1"/>
            </a:solidFill>
            <a:prstDash val="sysDash"/>
          </a:ln>
          <a:effectLst/>
        </p:spPr>
        <p:txBody>
          <a:bodyPr wrap="square" lIns="36000" tIns="36000" rIns="36000" bIns="36000" rtlCol="0" anchor="t">
            <a:spAutoFit/>
          </a:bodyPr>
          <a:lstStyle/>
          <a:p>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箇条書きとしてください</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３項目以内にまとめてください</a:t>
            </a:r>
            <a:endParaRPr lang="en-US" altLang="ja-JP" sz="1400" dirty="0">
              <a:solidFill>
                <a:srgbClr val="0070C0"/>
              </a:solidFill>
              <a:latin typeface="+mn-ea"/>
              <a:ea typeface="+mn-ea"/>
            </a:endParaRPr>
          </a:p>
        </p:txBody>
      </p:sp>
      <p:sp>
        <p:nvSpPr>
          <p:cNvPr id="11" name="タイトル 1">
            <a:extLst>
              <a:ext uri="{FF2B5EF4-FFF2-40B4-BE49-F238E27FC236}">
                <a16:creationId xmlns:a16="http://schemas.microsoft.com/office/drawing/2014/main" id="{A8B67FFF-E3A1-413E-BC3A-72C08EDB526B}"/>
              </a:ext>
            </a:extLst>
          </p:cNvPr>
          <p:cNvSpPr txBox="1">
            <a:spLocks/>
          </p:cNvSpPr>
          <p:nvPr/>
        </p:nvSpPr>
        <p:spPr bwMode="auto">
          <a:xfrm>
            <a:off x="8959850" y="60325"/>
            <a:ext cx="900000" cy="415925"/>
          </a:xfrm>
          <a:prstGeom prst="rect">
            <a:avLst/>
          </a:prstGeom>
          <a:solidFill>
            <a:schemeClr val="bg1"/>
          </a:solidFill>
          <a:ln w="44450">
            <a:solidFill>
              <a:srgbClr val="0070C0"/>
            </a:solidFill>
            <a:miter lim="800000"/>
            <a:headEnd/>
            <a:tailEnd/>
          </a:ln>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1400" b="1" dirty="0">
                <a:solidFill>
                  <a:srgbClr val="0070C0"/>
                </a:solidFill>
                <a:latin typeface="+mn-ea"/>
                <a:ea typeface="+mn-ea"/>
              </a:rPr>
              <a:t>１枚</a:t>
            </a:r>
          </a:p>
        </p:txBody>
      </p:sp>
    </p:spTree>
    <p:extLst>
      <p:ext uri="{BB962C8B-B14F-4D97-AF65-F5344CB8AC3E}">
        <p14:creationId xmlns:p14="http://schemas.microsoft.com/office/powerpoint/2010/main" val="21238487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FAEFB4D6-2D62-4046-85D8-96B4DFFF529F}"/>
              </a:ext>
            </a:extLst>
          </p:cNvPr>
          <p:cNvGraphicFramePr>
            <a:graphicFrameLocks noChangeAspect="1"/>
          </p:cNvGraphicFramePr>
          <p:nvPr>
            <p:custDataLst>
              <p:tags r:id="rId2"/>
            </p:custDataLst>
            <p:extLst>
              <p:ext uri="{D42A27DB-BD31-4B8C-83A1-F6EECF244321}">
                <p14:modId xmlns:p14="http://schemas.microsoft.com/office/powerpoint/2010/main" val="422322469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234" name="think-cell スライド" r:id="rId4" imgW="251" imgH="226" progId="TCLayout.ActiveDocument.1">
                  <p:embed/>
                </p:oleObj>
              </mc:Choice>
              <mc:Fallback>
                <p:oleObj name="think-cell スライド" r:id="rId4" imgW="251" imgH="226" progId="TCLayout.ActiveDocument.1">
                  <p:embed/>
                  <p:pic>
                    <p:nvPicPr>
                      <p:cNvPr id="3" name="オブジェクト 2" hidden="1">
                        <a:extLst>
                          <a:ext uri="{FF2B5EF4-FFF2-40B4-BE49-F238E27FC236}">
                            <a16:creationId xmlns:a16="http://schemas.microsoft.com/office/drawing/2014/main" id="{FAEFB4D6-2D62-4046-85D8-96B4DFFF529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p:txBody>
          <a:bodyPr vert="horz"/>
          <a:lstStyle/>
          <a:p>
            <a:r>
              <a:rPr lang="ja-JP" altLang="en-US" sz="2000" b="1" dirty="0">
                <a:latin typeface="+mn-ea"/>
                <a:ea typeface="+mn-ea"/>
              </a:rPr>
              <a:t>開発計画（開発する要素技術の実用化の判断基準）</a:t>
            </a:r>
            <a:endParaRPr kumimoji="1" lang="ja-JP" altLang="en-US" sz="2000" b="1" dirty="0">
              <a:latin typeface="+mn-ea"/>
              <a:ea typeface="+mn-ea"/>
            </a:endParaRPr>
          </a:p>
        </p:txBody>
      </p:sp>
      <p:sp>
        <p:nvSpPr>
          <p:cNvPr id="5" name="テキスト ボックス 4"/>
          <p:cNvSpPr txBox="1"/>
          <p:nvPr/>
        </p:nvSpPr>
        <p:spPr>
          <a:xfrm>
            <a:off x="273051" y="2055814"/>
            <a:ext cx="9359900" cy="4397374"/>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詳細</a:t>
            </a:r>
            <a:r>
              <a:rPr lang="en-US" altLang="ja-JP" sz="1400" dirty="0">
                <a:latin typeface="+mn-ea"/>
                <a:ea typeface="+mn-ea"/>
              </a:rPr>
              <a:t>】</a:t>
            </a:r>
          </a:p>
        </p:txBody>
      </p:sp>
      <p:sp>
        <p:nvSpPr>
          <p:cNvPr id="8" name="テキスト ボックス 7"/>
          <p:cNvSpPr txBox="1"/>
          <p:nvPr/>
        </p:nvSpPr>
        <p:spPr>
          <a:xfrm>
            <a:off x="273051" y="723900"/>
            <a:ext cx="9359900" cy="1151941"/>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要旨</a:t>
            </a:r>
            <a:r>
              <a:rPr lang="en-US" altLang="ja-JP" sz="1400" dirty="0">
                <a:latin typeface="+mn-ea"/>
                <a:ea typeface="+mn-ea"/>
              </a:rPr>
              <a:t>】</a:t>
            </a:r>
          </a:p>
          <a:p>
            <a:pPr eaLnBrk="1" fontAlgn="auto" hangingPunct="1">
              <a:spcBef>
                <a:spcPts val="0"/>
              </a:spcBef>
              <a:spcAft>
                <a:spcPts val="0"/>
              </a:spcAft>
              <a:defRPr/>
            </a:pPr>
            <a:r>
              <a:rPr lang="ja-JP" altLang="en-US" sz="1400" dirty="0">
                <a:latin typeface="+mn-ea"/>
                <a:ea typeface="+mn-ea"/>
              </a:rPr>
              <a:t>■</a:t>
            </a: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r>
              <a:rPr lang="ja-JP" altLang="en-US" sz="1400" dirty="0">
                <a:latin typeface="+mn-ea"/>
                <a:ea typeface="+mn-ea"/>
              </a:rPr>
              <a:t>■</a:t>
            </a:r>
          </a:p>
        </p:txBody>
      </p:sp>
      <p:sp>
        <p:nvSpPr>
          <p:cNvPr id="15" name="スライド番号プレースホルダー 2">
            <a:extLst>
              <a:ext uri="{FF2B5EF4-FFF2-40B4-BE49-F238E27FC236}">
                <a16:creationId xmlns:a16="http://schemas.microsoft.com/office/drawing/2014/main" id="{E2F2FE1F-A614-438C-97CC-8A6F90A8540F}"/>
              </a:ext>
            </a:extLst>
          </p:cNvPr>
          <p:cNvSpPr>
            <a:spLocks noGrp="1"/>
          </p:cNvSpPr>
          <p:nvPr>
            <p:ph type="sldNum" sz="quarter" idx="12"/>
          </p:nvPr>
        </p:nvSpPr>
        <p:spPr>
          <a:xfrm>
            <a:off x="344489" y="6481514"/>
            <a:ext cx="576064" cy="365125"/>
          </a:xfrm>
        </p:spPr>
        <p:txBody>
          <a:bodyPr/>
          <a:lstStyle/>
          <a:p>
            <a:pPr>
              <a:defRPr/>
            </a:pPr>
            <a:fld id="{CA8D4A6D-85F2-41B7-A27E-54BD60322951}" type="slidenum">
              <a:rPr lang="ja-JP" altLang="en-US" smtClean="0"/>
              <a:pPr>
                <a:defRPr/>
              </a:pPr>
              <a:t>5</a:t>
            </a:fld>
            <a:endParaRPr lang="ja-JP" altLang="en-US" dirty="0"/>
          </a:p>
        </p:txBody>
      </p:sp>
      <p:sp>
        <p:nvSpPr>
          <p:cNvPr id="16" name="フッター プレースホルダー 3">
            <a:extLst>
              <a:ext uri="{FF2B5EF4-FFF2-40B4-BE49-F238E27FC236}">
                <a16:creationId xmlns:a16="http://schemas.microsoft.com/office/drawing/2014/main" id="{E214CECC-D0C6-4F05-861E-9C1D8C8B218D}"/>
              </a:ext>
            </a:extLst>
          </p:cNvPr>
          <p:cNvSpPr>
            <a:spLocks noGrp="1"/>
          </p:cNvSpPr>
          <p:nvPr>
            <p:ph type="ftr" sz="quarter" idx="3"/>
          </p:nvPr>
        </p:nvSpPr>
        <p:spPr>
          <a:xfrm>
            <a:off x="920553" y="6481514"/>
            <a:ext cx="8712967" cy="365125"/>
          </a:xfrm>
        </p:spPr>
        <p:txBody>
          <a:bodyPr/>
          <a:lstStyle/>
          <a:p>
            <a:r>
              <a:rPr lang="zh-TW" altLang="en-US" dirty="0"/>
              <a:t>「事業計画名」（事業者名</a:t>
            </a:r>
            <a:r>
              <a:rPr lang="en-US" altLang="zh-TW" dirty="0"/>
              <a:t>A</a:t>
            </a:r>
            <a:r>
              <a:rPr lang="zh-TW" altLang="en-US" dirty="0"/>
              <a:t>、事業者名</a:t>
            </a:r>
            <a:r>
              <a:rPr lang="en-US" altLang="zh-TW" dirty="0"/>
              <a:t>B</a:t>
            </a:r>
            <a:r>
              <a:rPr lang="zh-TW" altLang="en-US" dirty="0"/>
              <a:t>）</a:t>
            </a:r>
            <a:endParaRPr lang="ja-JP" altLang="en-US" dirty="0"/>
          </a:p>
        </p:txBody>
      </p:sp>
      <p:sp>
        <p:nvSpPr>
          <p:cNvPr id="17" name="テキスト ボックス 16">
            <a:extLst>
              <a:ext uri="{FF2B5EF4-FFF2-40B4-BE49-F238E27FC236}">
                <a16:creationId xmlns:a16="http://schemas.microsoft.com/office/drawing/2014/main" id="{2BD49046-AC9F-4CCF-9A73-73C917A7217F}"/>
              </a:ext>
            </a:extLst>
          </p:cNvPr>
          <p:cNvSpPr txBox="1"/>
          <p:nvPr/>
        </p:nvSpPr>
        <p:spPr>
          <a:xfrm>
            <a:off x="1351704" y="890071"/>
            <a:ext cx="3960440" cy="719034"/>
          </a:xfrm>
          <a:prstGeom prst="rect">
            <a:avLst/>
          </a:prstGeom>
          <a:noFill/>
          <a:ln w="3175">
            <a:solidFill>
              <a:schemeClr val="accent1"/>
            </a:solidFill>
            <a:prstDash val="sysDash"/>
          </a:ln>
          <a:effectLst/>
        </p:spPr>
        <p:txBody>
          <a:bodyPr wrap="square" lIns="36000" tIns="36000" rIns="36000" bIns="36000" rtlCol="0" anchor="t">
            <a:spAutoFit/>
          </a:bodyPr>
          <a:lstStyle/>
          <a:p>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箇条書きとしてください</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３項目以内にまとめてください</a:t>
            </a:r>
            <a:endParaRPr lang="en-US" altLang="ja-JP" sz="1400" dirty="0">
              <a:solidFill>
                <a:srgbClr val="0070C0"/>
              </a:solidFill>
              <a:latin typeface="+mn-ea"/>
              <a:ea typeface="+mn-ea"/>
            </a:endParaRPr>
          </a:p>
        </p:txBody>
      </p:sp>
      <p:sp>
        <p:nvSpPr>
          <p:cNvPr id="11" name="タイトル 1">
            <a:extLst>
              <a:ext uri="{FF2B5EF4-FFF2-40B4-BE49-F238E27FC236}">
                <a16:creationId xmlns:a16="http://schemas.microsoft.com/office/drawing/2014/main" id="{ED9CF325-4D67-4702-8569-AD89F2879305}"/>
              </a:ext>
            </a:extLst>
          </p:cNvPr>
          <p:cNvSpPr txBox="1">
            <a:spLocks/>
          </p:cNvSpPr>
          <p:nvPr/>
        </p:nvSpPr>
        <p:spPr bwMode="auto">
          <a:xfrm>
            <a:off x="8959850" y="60325"/>
            <a:ext cx="900000" cy="415925"/>
          </a:xfrm>
          <a:prstGeom prst="rect">
            <a:avLst/>
          </a:prstGeom>
          <a:solidFill>
            <a:schemeClr val="bg1"/>
          </a:solidFill>
          <a:ln w="44450">
            <a:solidFill>
              <a:srgbClr val="0070C0"/>
            </a:solidFill>
            <a:miter lim="800000"/>
            <a:headEnd/>
            <a:tailEnd/>
          </a:ln>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1400" b="1" dirty="0">
                <a:solidFill>
                  <a:srgbClr val="0070C0"/>
                </a:solidFill>
                <a:latin typeface="+mn-ea"/>
                <a:ea typeface="+mn-ea"/>
              </a:rPr>
              <a:t>１枚</a:t>
            </a:r>
          </a:p>
        </p:txBody>
      </p:sp>
      <p:sp>
        <p:nvSpPr>
          <p:cNvPr id="12" name="テキスト ボックス 11">
            <a:extLst>
              <a:ext uri="{FF2B5EF4-FFF2-40B4-BE49-F238E27FC236}">
                <a16:creationId xmlns:a16="http://schemas.microsoft.com/office/drawing/2014/main" id="{BEF294C6-B4D2-4F89-AF9D-E96ED18FDDE8}"/>
              </a:ext>
            </a:extLst>
          </p:cNvPr>
          <p:cNvSpPr txBox="1"/>
          <p:nvPr/>
        </p:nvSpPr>
        <p:spPr>
          <a:xfrm>
            <a:off x="704528" y="2852936"/>
            <a:ext cx="8640960" cy="872922"/>
          </a:xfrm>
          <a:prstGeom prst="rect">
            <a:avLst/>
          </a:prstGeom>
          <a:noFill/>
          <a:ln w="3175">
            <a:solidFill>
              <a:schemeClr val="accent1"/>
            </a:solidFill>
            <a:prstDash val="sysDash"/>
          </a:ln>
          <a:effectLst/>
        </p:spPr>
        <p:txBody>
          <a:bodyPr wrap="square" lIns="36000" tIns="36000" rIns="36000" bIns="36000" rtlCol="0" anchor="t">
            <a:spAutoFit/>
          </a:bodyPr>
          <a:lstStyle/>
          <a:p>
            <a:pPr>
              <a:spcAft>
                <a:spcPts val="600"/>
              </a:spcAft>
            </a:pPr>
            <a:r>
              <a:rPr lang="en-US" altLang="ja-JP" sz="1400" b="1" dirty="0">
                <a:solidFill>
                  <a:srgbClr val="0070C0"/>
                </a:solidFill>
                <a:latin typeface="+mn-ea"/>
              </a:rPr>
              <a:t>【</a:t>
            </a:r>
            <a:r>
              <a:rPr lang="ja-JP" altLang="en-US" sz="1400" b="1" dirty="0">
                <a:solidFill>
                  <a:srgbClr val="0070C0"/>
                </a:solidFill>
                <a:latin typeface="+mn-ea"/>
              </a:rPr>
              <a:t>記入上の注意</a:t>
            </a:r>
            <a:r>
              <a:rPr lang="en-US" altLang="ja-JP" sz="1400" b="1" dirty="0">
                <a:solidFill>
                  <a:srgbClr val="0070C0"/>
                </a:solidFill>
                <a:latin typeface="+mn-ea"/>
              </a:rPr>
              <a:t>】</a:t>
            </a:r>
          </a:p>
          <a:p>
            <a:pPr marL="285750" indent="-285750">
              <a:spcAft>
                <a:spcPts val="600"/>
              </a:spcAft>
              <a:buFont typeface="Arial" panose="020B0604020202020204" pitchFamily="34" charset="0"/>
              <a:buChar char="•"/>
            </a:pPr>
            <a:r>
              <a:rPr lang="ja-JP" altLang="en-US" sz="1400" dirty="0">
                <a:solidFill>
                  <a:srgbClr val="0070C0"/>
                </a:solidFill>
                <a:latin typeface="+mn-ea"/>
              </a:rPr>
              <a:t>本事業の開発内容が実用化済みとなるため</a:t>
            </a:r>
            <a:r>
              <a:rPr lang="ja-JP" altLang="en-US" sz="1400" dirty="0" smtClean="0">
                <a:solidFill>
                  <a:srgbClr val="0070C0"/>
                </a:solidFill>
                <a:latin typeface="+mn-ea"/>
              </a:rPr>
              <a:t>の</a:t>
            </a:r>
            <a:r>
              <a:rPr lang="ja-JP" altLang="en-US" sz="1400" dirty="0" smtClean="0">
                <a:solidFill>
                  <a:srgbClr val="FF0000"/>
                </a:solidFill>
                <a:latin typeface="+mn-ea"/>
              </a:rPr>
              <a:t>判断</a:t>
            </a:r>
            <a:r>
              <a:rPr lang="ja-JP" altLang="en-US" sz="1400" dirty="0">
                <a:solidFill>
                  <a:srgbClr val="FF0000"/>
                </a:solidFill>
                <a:latin typeface="+mn-ea"/>
              </a:rPr>
              <a:t>基準を客観的</a:t>
            </a:r>
            <a:r>
              <a:rPr lang="ja-JP" altLang="en-US" sz="1400" dirty="0" smtClean="0">
                <a:solidFill>
                  <a:srgbClr val="FF0000"/>
                </a:solidFill>
                <a:latin typeface="+mn-ea"/>
              </a:rPr>
              <a:t>に具体的</a:t>
            </a:r>
            <a:r>
              <a:rPr lang="ja-JP" altLang="en-US" sz="1400" dirty="0">
                <a:solidFill>
                  <a:srgbClr val="FF0000"/>
                </a:solidFill>
                <a:latin typeface="+mn-ea"/>
              </a:rPr>
              <a:t>かつ明確に</a:t>
            </a:r>
            <a:r>
              <a:rPr lang="ja-JP" altLang="en-US" sz="1400" dirty="0" smtClean="0">
                <a:solidFill>
                  <a:srgbClr val="FF0000"/>
                </a:solidFill>
                <a:latin typeface="+mn-ea"/>
              </a:rPr>
              <a:t>（定量的</a:t>
            </a:r>
            <a:r>
              <a:rPr lang="ja-JP" altLang="en-US" sz="1400" dirty="0">
                <a:solidFill>
                  <a:srgbClr val="FF0000"/>
                </a:solidFill>
                <a:latin typeface="+mn-ea"/>
              </a:rPr>
              <a:t>に）記載</a:t>
            </a:r>
            <a:r>
              <a:rPr lang="ja-JP" altLang="en-US" sz="1400" dirty="0">
                <a:solidFill>
                  <a:srgbClr val="0070C0"/>
                </a:solidFill>
                <a:latin typeface="+mn-ea"/>
              </a:rPr>
              <a:t>してください</a:t>
            </a:r>
            <a:endParaRPr lang="en-US" altLang="ja-JP" sz="1400" dirty="0">
              <a:solidFill>
                <a:srgbClr val="0070C0"/>
              </a:solidFill>
              <a:latin typeface="+mn-ea"/>
            </a:endParaRPr>
          </a:p>
          <a:p>
            <a:pPr marL="285750" indent="-285750">
              <a:spcAft>
                <a:spcPts val="600"/>
              </a:spcAft>
              <a:buFont typeface="Arial" panose="020B0604020202020204" pitchFamily="34" charset="0"/>
              <a:buChar char="•"/>
            </a:pPr>
            <a:r>
              <a:rPr lang="ja-JP" altLang="en-US" sz="1400" dirty="0">
                <a:solidFill>
                  <a:srgbClr val="0070C0"/>
                </a:solidFill>
                <a:latin typeface="+mn-ea"/>
              </a:rPr>
              <a:t>複数の要素技術の開発を含む場合は、それぞれの</a:t>
            </a:r>
            <a:r>
              <a:rPr lang="ja-JP" altLang="en-US" sz="1400" dirty="0">
                <a:solidFill>
                  <a:srgbClr val="FF0000"/>
                </a:solidFill>
                <a:latin typeface="+mn-ea"/>
              </a:rPr>
              <a:t>実用化の判断基準を記載</a:t>
            </a:r>
            <a:r>
              <a:rPr lang="ja-JP" altLang="en-US" sz="1400" dirty="0">
                <a:solidFill>
                  <a:srgbClr val="0070C0"/>
                </a:solidFill>
                <a:latin typeface="+mn-ea"/>
              </a:rPr>
              <a:t>してください</a:t>
            </a:r>
            <a:endParaRPr lang="en-US" altLang="ja-JP" sz="1400" dirty="0">
              <a:solidFill>
                <a:srgbClr val="0070C0"/>
              </a:solidFill>
              <a:latin typeface="+mn-ea"/>
            </a:endParaRPr>
          </a:p>
        </p:txBody>
      </p:sp>
    </p:spTree>
    <p:extLst>
      <p:ext uri="{BB962C8B-B14F-4D97-AF65-F5344CB8AC3E}">
        <p14:creationId xmlns:p14="http://schemas.microsoft.com/office/powerpoint/2010/main" val="38377258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FAEFB4D6-2D62-4046-85D8-96B4DFFF529F}"/>
              </a:ext>
            </a:extLst>
          </p:cNvPr>
          <p:cNvGraphicFramePr>
            <a:graphicFrameLocks noChangeAspect="1"/>
          </p:cNvGraphicFramePr>
          <p:nvPr>
            <p:custDataLst>
              <p:tags r:id="rId2"/>
            </p:custDataLst>
            <p:extLst>
              <p:ext uri="{D42A27DB-BD31-4B8C-83A1-F6EECF244321}">
                <p14:modId xmlns:p14="http://schemas.microsoft.com/office/powerpoint/2010/main" val="234765464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2354" name="think-cell スライド" r:id="rId4" imgW="251" imgH="226" progId="TCLayout.ActiveDocument.1">
                  <p:embed/>
                </p:oleObj>
              </mc:Choice>
              <mc:Fallback>
                <p:oleObj name="think-cell スライド" r:id="rId4" imgW="251" imgH="226" progId="TCLayout.ActiveDocument.1">
                  <p:embed/>
                  <p:pic>
                    <p:nvPicPr>
                      <p:cNvPr id="3" name="オブジェクト 2" hidden="1">
                        <a:extLst>
                          <a:ext uri="{FF2B5EF4-FFF2-40B4-BE49-F238E27FC236}">
                            <a16:creationId xmlns:a16="http://schemas.microsoft.com/office/drawing/2014/main" id="{FAEFB4D6-2D62-4046-85D8-96B4DFFF529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p:txBody>
          <a:bodyPr vert="horz"/>
          <a:lstStyle/>
          <a:p>
            <a:r>
              <a:rPr lang="ja-JP" altLang="en-US" sz="2000" b="1" dirty="0">
                <a:latin typeface="+mn-ea"/>
                <a:ea typeface="+mn-ea"/>
              </a:rPr>
              <a:t>開発スケジュール</a:t>
            </a:r>
            <a:endParaRPr kumimoji="1" lang="ja-JP" altLang="en-US" sz="2000" b="1" dirty="0">
              <a:latin typeface="+mn-ea"/>
              <a:ea typeface="+mn-ea"/>
            </a:endParaRPr>
          </a:p>
        </p:txBody>
      </p:sp>
      <p:sp>
        <p:nvSpPr>
          <p:cNvPr id="5" name="テキスト ボックス 4"/>
          <p:cNvSpPr txBox="1"/>
          <p:nvPr/>
        </p:nvSpPr>
        <p:spPr>
          <a:xfrm>
            <a:off x="273051" y="2055814"/>
            <a:ext cx="9360470" cy="4397374"/>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詳細</a:t>
            </a:r>
            <a:r>
              <a:rPr lang="en-US" altLang="ja-JP" sz="1400" dirty="0">
                <a:latin typeface="+mn-ea"/>
                <a:ea typeface="+mn-ea"/>
              </a:rPr>
              <a:t>】</a:t>
            </a:r>
          </a:p>
        </p:txBody>
      </p:sp>
      <p:sp>
        <p:nvSpPr>
          <p:cNvPr id="8" name="テキスト ボックス 7"/>
          <p:cNvSpPr txBox="1"/>
          <p:nvPr/>
        </p:nvSpPr>
        <p:spPr>
          <a:xfrm>
            <a:off x="273051" y="723900"/>
            <a:ext cx="9360470" cy="1151941"/>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要旨</a:t>
            </a:r>
            <a:r>
              <a:rPr lang="en-US" altLang="ja-JP" sz="1400" dirty="0">
                <a:latin typeface="+mn-ea"/>
                <a:ea typeface="+mn-ea"/>
              </a:rPr>
              <a:t>】</a:t>
            </a:r>
          </a:p>
          <a:p>
            <a:pPr eaLnBrk="1" fontAlgn="auto" hangingPunct="1">
              <a:spcBef>
                <a:spcPts val="0"/>
              </a:spcBef>
              <a:spcAft>
                <a:spcPts val="0"/>
              </a:spcAft>
              <a:defRPr/>
            </a:pPr>
            <a:r>
              <a:rPr lang="ja-JP" altLang="en-US" sz="1400" dirty="0">
                <a:latin typeface="+mn-ea"/>
                <a:ea typeface="+mn-ea"/>
              </a:rPr>
              <a:t>■</a:t>
            </a: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r>
              <a:rPr lang="ja-JP" altLang="en-US" sz="1400" dirty="0">
                <a:latin typeface="+mn-ea"/>
                <a:ea typeface="+mn-ea"/>
              </a:rPr>
              <a:t>■</a:t>
            </a:r>
          </a:p>
        </p:txBody>
      </p:sp>
      <p:sp>
        <p:nvSpPr>
          <p:cNvPr id="9" name="テキスト ボックス 8"/>
          <p:cNvSpPr txBox="1"/>
          <p:nvPr/>
        </p:nvSpPr>
        <p:spPr>
          <a:xfrm>
            <a:off x="1351704" y="2699294"/>
            <a:ext cx="7921776" cy="1088366"/>
          </a:xfrm>
          <a:prstGeom prst="rect">
            <a:avLst/>
          </a:prstGeom>
          <a:noFill/>
          <a:ln w="3175">
            <a:solidFill>
              <a:schemeClr val="accent1"/>
            </a:solidFill>
            <a:prstDash val="sysDash"/>
          </a:ln>
          <a:effectLst/>
        </p:spPr>
        <p:txBody>
          <a:bodyPr wrap="square" lIns="36000" tIns="36000" rIns="36000" bIns="36000" rtlCol="0" anchor="t">
            <a:spAutoFit/>
          </a:bodyPr>
          <a:lstStyle/>
          <a:p>
            <a:pPr>
              <a:spcAft>
                <a:spcPts val="600"/>
              </a:spcAft>
            </a:pPr>
            <a:r>
              <a:rPr lang="en-US" altLang="ja-JP" sz="1400" b="1" dirty="0">
                <a:solidFill>
                  <a:srgbClr val="0070C0"/>
                </a:solidFill>
                <a:latin typeface="+mn-ea"/>
              </a:rPr>
              <a:t>【</a:t>
            </a:r>
            <a:r>
              <a:rPr lang="ja-JP" altLang="en-US" sz="1400" b="1" dirty="0">
                <a:solidFill>
                  <a:srgbClr val="0070C0"/>
                </a:solidFill>
                <a:latin typeface="+mn-ea"/>
              </a:rPr>
              <a:t>記入上の注意</a:t>
            </a:r>
            <a:r>
              <a:rPr lang="en-US" altLang="ja-JP" sz="1400" b="1" dirty="0">
                <a:solidFill>
                  <a:srgbClr val="0070C0"/>
                </a:solidFill>
                <a:latin typeface="+mn-ea"/>
              </a:rPr>
              <a:t>】</a:t>
            </a:r>
          </a:p>
          <a:p>
            <a:pPr marL="285750" indent="-285750">
              <a:spcAft>
                <a:spcPts val="600"/>
              </a:spcAft>
              <a:buFont typeface="Arial" panose="020B0604020202020204" pitchFamily="34" charset="0"/>
              <a:buChar char="•"/>
            </a:pPr>
            <a:r>
              <a:rPr lang="ja-JP" altLang="en-US" sz="1400" dirty="0">
                <a:solidFill>
                  <a:srgbClr val="0070C0"/>
                </a:solidFill>
                <a:latin typeface="+mn-ea"/>
              </a:rPr>
              <a:t>本事業の開発スケジュールを記載してください</a:t>
            </a:r>
            <a:endParaRPr lang="en-US" altLang="ja-JP" sz="1400" dirty="0">
              <a:solidFill>
                <a:srgbClr val="0070C0"/>
              </a:solidFill>
              <a:latin typeface="+mn-ea"/>
            </a:endParaRPr>
          </a:p>
          <a:p>
            <a:pPr marL="285750" indent="-285750">
              <a:spcAft>
                <a:spcPts val="600"/>
              </a:spcAft>
              <a:buFont typeface="Arial" panose="020B0604020202020204" pitchFamily="34" charset="0"/>
              <a:buChar char="•"/>
            </a:pPr>
            <a:r>
              <a:rPr lang="ja-JP" altLang="en-US" sz="1400" dirty="0">
                <a:solidFill>
                  <a:srgbClr val="0070C0"/>
                </a:solidFill>
                <a:latin typeface="+mn-ea"/>
              </a:rPr>
              <a:t>複数年に渡って実施する場合は、複数年全体の開発計画を記載するとともに、本年度取り組む内容を具体的に記載してください</a:t>
            </a:r>
            <a:endParaRPr lang="en-US" altLang="ja-JP" sz="1400" dirty="0">
              <a:solidFill>
                <a:srgbClr val="0070C0"/>
              </a:solidFill>
              <a:latin typeface="+mn-ea"/>
            </a:endParaRPr>
          </a:p>
        </p:txBody>
      </p:sp>
      <p:sp>
        <p:nvSpPr>
          <p:cNvPr id="15" name="スライド番号プレースホルダー 2">
            <a:extLst>
              <a:ext uri="{FF2B5EF4-FFF2-40B4-BE49-F238E27FC236}">
                <a16:creationId xmlns:a16="http://schemas.microsoft.com/office/drawing/2014/main" id="{EF816FE3-C5C7-4895-B545-5641513AC1A3}"/>
              </a:ext>
            </a:extLst>
          </p:cNvPr>
          <p:cNvSpPr>
            <a:spLocks noGrp="1"/>
          </p:cNvSpPr>
          <p:nvPr>
            <p:ph type="sldNum" sz="quarter" idx="12"/>
          </p:nvPr>
        </p:nvSpPr>
        <p:spPr>
          <a:xfrm>
            <a:off x="344489" y="6481514"/>
            <a:ext cx="576064" cy="365125"/>
          </a:xfrm>
        </p:spPr>
        <p:txBody>
          <a:bodyPr/>
          <a:lstStyle/>
          <a:p>
            <a:pPr>
              <a:defRPr/>
            </a:pPr>
            <a:fld id="{CA8D4A6D-85F2-41B7-A27E-54BD60322951}" type="slidenum">
              <a:rPr lang="ja-JP" altLang="en-US" smtClean="0"/>
              <a:pPr>
                <a:defRPr/>
              </a:pPr>
              <a:t>6</a:t>
            </a:fld>
            <a:endParaRPr lang="ja-JP" altLang="en-US" dirty="0"/>
          </a:p>
        </p:txBody>
      </p:sp>
      <p:sp>
        <p:nvSpPr>
          <p:cNvPr id="16" name="フッター プレースホルダー 3">
            <a:extLst>
              <a:ext uri="{FF2B5EF4-FFF2-40B4-BE49-F238E27FC236}">
                <a16:creationId xmlns:a16="http://schemas.microsoft.com/office/drawing/2014/main" id="{3E8F3D0E-9A33-496D-98B2-E32C16A46A5E}"/>
              </a:ext>
            </a:extLst>
          </p:cNvPr>
          <p:cNvSpPr>
            <a:spLocks noGrp="1"/>
          </p:cNvSpPr>
          <p:nvPr>
            <p:ph type="ftr" sz="quarter" idx="3"/>
          </p:nvPr>
        </p:nvSpPr>
        <p:spPr>
          <a:xfrm>
            <a:off x="920553" y="6481514"/>
            <a:ext cx="8712967" cy="365125"/>
          </a:xfrm>
        </p:spPr>
        <p:txBody>
          <a:bodyPr/>
          <a:lstStyle/>
          <a:p>
            <a:r>
              <a:rPr lang="zh-TW" altLang="en-US" dirty="0"/>
              <a:t>「事業計画名」（事業者名</a:t>
            </a:r>
            <a:r>
              <a:rPr lang="en-US" altLang="zh-TW" dirty="0"/>
              <a:t>A</a:t>
            </a:r>
            <a:r>
              <a:rPr lang="zh-TW" altLang="en-US" dirty="0"/>
              <a:t>、事業者名</a:t>
            </a:r>
            <a:r>
              <a:rPr lang="en-US" altLang="zh-TW" dirty="0"/>
              <a:t>B</a:t>
            </a:r>
            <a:r>
              <a:rPr lang="zh-TW" altLang="en-US" dirty="0"/>
              <a:t>）</a:t>
            </a:r>
            <a:endParaRPr lang="ja-JP" altLang="en-US" dirty="0"/>
          </a:p>
        </p:txBody>
      </p:sp>
      <p:sp>
        <p:nvSpPr>
          <p:cNvPr id="17" name="テキスト ボックス 16">
            <a:extLst>
              <a:ext uri="{FF2B5EF4-FFF2-40B4-BE49-F238E27FC236}">
                <a16:creationId xmlns:a16="http://schemas.microsoft.com/office/drawing/2014/main" id="{2B0F2259-D5A7-4665-8565-24D6D1519B26}"/>
              </a:ext>
            </a:extLst>
          </p:cNvPr>
          <p:cNvSpPr txBox="1"/>
          <p:nvPr/>
        </p:nvSpPr>
        <p:spPr>
          <a:xfrm>
            <a:off x="1351704" y="890071"/>
            <a:ext cx="3960440" cy="719034"/>
          </a:xfrm>
          <a:prstGeom prst="rect">
            <a:avLst/>
          </a:prstGeom>
          <a:noFill/>
          <a:ln w="3175">
            <a:solidFill>
              <a:schemeClr val="accent1"/>
            </a:solidFill>
            <a:prstDash val="sysDash"/>
          </a:ln>
          <a:effectLst/>
        </p:spPr>
        <p:txBody>
          <a:bodyPr wrap="square" lIns="36000" tIns="36000" rIns="36000" bIns="36000" rtlCol="0" anchor="t">
            <a:spAutoFit/>
          </a:bodyPr>
          <a:lstStyle/>
          <a:p>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箇条書きとしてください</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３項目以内にまとめてください</a:t>
            </a:r>
            <a:endParaRPr lang="en-US" altLang="ja-JP" sz="1400" dirty="0">
              <a:solidFill>
                <a:srgbClr val="0070C0"/>
              </a:solidFill>
              <a:latin typeface="+mn-ea"/>
              <a:ea typeface="+mn-ea"/>
            </a:endParaRPr>
          </a:p>
        </p:txBody>
      </p:sp>
      <p:sp>
        <p:nvSpPr>
          <p:cNvPr id="11" name="タイトル 1">
            <a:extLst>
              <a:ext uri="{FF2B5EF4-FFF2-40B4-BE49-F238E27FC236}">
                <a16:creationId xmlns:a16="http://schemas.microsoft.com/office/drawing/2014/main" id="{8C3FC236-98F9-44DF-8CD6-2E6A919A7D21}"/>
              </a:ext>
            </a:extLst>
          </p:cNvPr>
          <p:cNvSpPr txBox="1">
            <a:spLocks/>
          </p:cNvSpPr>
          <p:nvPr/>
        </p:nvSpPr>
        <p:spPr bwMode="auto">
          <a:xfrm>
            <a:off x="8959850" y="60325"/>
            <a:ext cx="900000" cy="415925"/>
          </a:xfrm>
          <a:prstGeom prst="rect">
            <a:avLst/>
          </a:prstGeom>
          <a:solidFill>
            <a:schemeClr val="bg1"/>
          </a:solidFill>
          <a:ln w="44450">
            <a:solidFill>
              <a:srgbClr val="0070C0"/>
            </a:solidFill>
            <a:miter lim="800000"/>
            <a:headEnd/>
            <a:tailEnd/>
          </a:ln>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1400" b="1" dirty="0">
                <a:solidFill>
                  <a:srgbClr val="0070C0"/>
                </a:solidFill>
                <a:latin typeface="+mn-ea"/>
                <a:ea typeface="+mn-ea"/>
              </a:rPr>
              <a:t>１枚</a:t>
            </a:r>
          </a:p>
        </p:txBody>
      </p:sp>
    </p:spTree>
    <p:extLst>
      <p:ext uri="{BB962C8B-B14F-4D97-AF65-F5344CB8AC3E}">
        <p14:creationId xmlns:p14="http://schemas.microsoft.com/office/powerpoint/2010/main" val="14614779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FAEFB4D6-2D62-4046-85D8-96B4DFFF529F}"/>
              </a:ext>
            </a:extLst>
          </p:cNvPr>
          <p:cNvGraphicFramePr>
            <a:graphicFrameLocks noChangeAspect="1"/>
          </p:cNvGraphicFramePr>
          <p:nvPr>
            <p:custDataLst>
              <p:tags r:id="rId2"/>
            </p:custDataLst>
            <p:extLst>
              <p:ext uri="{D42A27DB-BD31-4B8C-83A1-F6EECF244321}">
                <p14:modId xmlns:p14="http://schemas.microsoft.com/office/powerpoint/2010/main" val="39377621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258" name="think-cell スライド" r:id="rId4" imgW="251" imgH="226" progId="TCLayout.ActiveDocument.1">
                  <p:embed/>
                </p:oleObj>
              </mc:Choice>
              <mc:Fallback>
                <p:oleObj name="think-cell スライド" r:id="rId4" imgW="251" imgH="226" progId="TCLayout.ActiveDocument.1">
                  <p:embed/>
                  <p:pic>
                    <p:nvPicPr>
                      <p:cNvPr id="3" name="オブジェクト 2" hidden="1">
                        <a:extLst>
                          <a:ext uri="{FF2B5EF4-FFF2-40B4-BE49-F238E27FC236}">
                            <a16:creationId xmlns:a16="http://schemas.microsoft.com/office/drawing/2014/main" id="{FAEFB4D6-2D62-4046-85D8-96B4DFFF529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p:txBody>
          <a:bodyPr vert="horz"/>
          <a:lstStyle/>
          <a:p>
            <a:r>
              <a:rPr lang="ja-JP" altLang="en-US" sz="2000" b="1" dirty="0">
                <a:latin typeface="+mn-ea"/>
                <a:ea typeface="+mn-ea"/>
              </a:rPr>
              <a:t>開発計画（過年度の実績確認）　</a:t>
            </a:r>
            <a:r>
              <a:rPr lang="en-US" altLang="ja-JP" sz="2000" b="1" dirty="0">
                <a:latin typeface="+mn-ea"/>
                <a:ea typeface="+mn-ea"/>
              </a:rPr>
              <a:t>【</a:t>
            </a:r>
            <a:r>
              <a:rPr lang="ja-JP" altLang="en-US" sz="2000" b="1" dirty="0">
                <a:solidFill>
                  <a:srgbClr val="FF0000"/>
                </a:solidFill>
                <a:latin typeface="+mn-ea"/>
                <a:ea typeface="+mn-ea"/>
              </a:rPr>
              <a:t>継続提案のみ</a:t>
            </a:r>
            <a:r>
              <a:rPr lang="en-US" altLang="ja-JP" sz="2000" b="1" dirty="0">
                <a:latin typeface="+mn-ea"/>
                <a:ea typeface="+mn-ea"/>
              </a:rPr>
              <a:t>】</a:t>
            </a:r>
          </a:p>
        </p:txBody>
      </p:sp>
      <p:sp>
        <p:nvSpPr>
          <p:cNvPr id="5" name="テキスト ボックス 4"/>
          <p:cNvSpPr txBox="1"/>
          <p:nvPr/>
        </p:nvSpPr>
        <p:spPr>
          <a:xfrm>
            <a:off x="272480" y="2060848"/>
            <a:ext cx="9359900" cy="4397374"/>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詳細</a:t>
            </a:r>
            <a:r>
              <a:rPr lang="en-US" altLang="ja-JP" sz="1400" dirty="0" smtClean="0">
                <a:latin typeface="+mn-ea"/>
                <a:ea typeface="+mn-ea"/>
              </a:rPr>
              <a:t>】</a:t>
            </a:r>
          </a:p>
          <a:p>
            <a:pPr eaLnBrk="1" fontAlgn="auto" hangingPunct="1">
              <a:spcBef>
                <a:spcPts val="0"/>
              </a:spcBef>
              <a:spcAft>
                <a:spcPts val="0"/>
              </a:spcAft>
              <a:defRPr/>
            </a:pPr>
            <a:r>
              <a:rPr lang="ja-JP" altLang="en-US" sz="1400" dirty="0" smtClean="0">
                <a:latin typeface="+mn-ea"/>
                <a:ea typeface="+mn-ea"/>
              </a:rPr>
              <a:t>■成果達成状況</a:t>
            </a:r>
            <a:endParaRPr lang="en-US" altLang="ja-JP" sz="1400" dirty="0" smtClean="0">
              <a:latin typeface="+mn-ea"/>
              <a:ea typeface="+mn-ea"/>
            </a:endParaRPr>
          </a:p>
          <a:p>
            <a:pPr eaLnBrk="1" fontAlgn="auto" hangingPunct="1">
              <a:spcBef>
                <a:spcPts val="0"/>
              </a:spcBef>
              <a:spcAft>
                <a:spcPts val="0"/>
              </a:spcAft>
              <a:defRPr/>
            </a:pPr>
            <a:endParaRPr lang="en-US" altLang="ja-JP" sz="1400" dirty="0">
              <a:latin typeface="+mn-ea"/>
              <a:ea typeface="+mn-ea"/>
            </a:endParaRPr>
          </a:p>
          <a:p>
            <a:pPr eaLnBrk="1" fontAlgn="auto" hangingPunct="1">
              <a:spcBef>
                <a:spcPts val="0"/>
              </a:spcBef>
              <a:spcAft>
                <a:spcPts val="0"/>
              </a:spcAft>
              <a:defRPr/>
            </a:pPr>
            <a:endParaRPr lang="en-US" altLang="ja-JP" sz="1400" dirty="0" smtClean="0">
              <a:latin typeface="+mn-ea"/>
              <a:ea typeface="+mn-ea"/>
            </a:endParaRPr>
          </a:p>
          <a:p>
            <a:pPr eaLnBrk="1" fontAlgn="auto" hangingPunct="1">
              <a:spcBef>
                <a:spcPts val="0"/>
              </a:spcBef>
              <a:spcAft>
                <a:spcPts val="0"/>
              </a:spcAft>
              <a:defRPr/>
            </a:pPr>
            <a:endParaRPr lang="en-US" altLang="ja-JP" sz="1400" dirty="0">
              <a:latin typeface="+mn-ea"/>
              <a:ea typeface="+mn-ea"/>
            </a:endParaRPr>
          </a:p>
          <a:p>
            <a:pPr eaLnBrk="1" fontAlgn="auto" hangingPunct="1">
              <a:spcBef>
                <a:spcPts val="0"/>
              </a:spcBef>
              <a:spcAft>
                <a:spcPts val="0"/>
              </a:spcAft>
              <a:defRPr/>
            </a:pPr>
            <a:endParaRPr lang="en-US" altLang="ja-JP" sz="1400" dirty="0" smtClean="0">
              <a:latin typeface="+mn-ea"/>
              <a:ea typeface="+mn-ea"/>
            </a:endParaRPr>
          </a:p>
          <a:p>
            <a:pPr eaLnBrk="1" fontAlgn="auto" hangingPunct="1">
              <a:spcBef>
                <a:spcPts val="0"/>
              </a:spcBef>
              <a:spcAft>
                <a:spcPts val="0"/>
              </a:spcAft>
              <a:defRPr/>
            </a:pPr>
            <a:endParaRPr lang="en-US" altLang="ja-JP" sz="1400" dirty="0">
              <a:latin typeface="+mn-ea"/>
              <a:ea typeface="+mn-ea"/>
            </a:endParaRPr>
          </a:p>
          <a:p>
            <a:pPr eaLnBrk="1" fontAlgn="auto" hangingPunct="1">
              <a:spcBef>
                <a:spcPts val="0"/>
              </a:spcBef>
              <a:spcAft>
                <a:spcPts val="0"/>
              </a:spcAft>
              <a:defRPr/>
            </a:pPr>
            <a:r>
              <a:rPr lang="ja-JP" altLang="en-US" sz="1400" dirty="0" smtClean="0">
                <a:latin typeface="+mn-ea"/>
                <a:ea typeface="+mn-ea"/>
              </a:rPr>
              <a:t>■成果未達の計画の現状</a:t>
            </a:r>
            <a:endParaRPr lang="en-US" altLang="ja-JP" sz="1400" dirty="0" smtClean="0">
              <a:latin typeface="+mn-ea"/>
              <a:ea typeface="+mn-ea"/>
            </a:endParaRPr>
          </a:p>
          <a:p>
            <a:pPr eaLnBrk="1" fontAlgn="auto" hangingPunct="1">
              <a:spcBef>
                <a:spcPts val="0"/>
              </a:spcBef>
              <a:spcAft>
                <a:spcPts val="0"/>
              </a:spcAft>
              <a:defRPr/>
            </a:pPr>
            <a:endParaRPr lang="en-US" altLang="ja-JP" sz="1400" dirty="0">
              <a:latin typeface="+mn-ea"/>
              <a:ea typeface="+mn-ea"/>
            </a:endParaRPr>
          </a:p>
          <a:p>
            <a:pPr eaLnBrk="1" fontAlgn="auto" hangingPunct="1">
              <a:spcBef>
                <a:spcPts val="0"/>
              </a:spcBef>
              <a:spcAft>
                <a:spcPts val="0"/>
              </a:spcAft>
              <a:defRPr/>
            </a:pPr>
            <a:endParaRPr lang="en-US" altLang="ja-JP" sz="1400" dirty="0" smtClean="0">
              <a:latin typeface="+mn-ea"/>
              <a:ea typeface="+mn-ea"/>
            </a:endParaRPr>
          </a:p>
          <a:p>
            <a:pPr eaLnBrk="1" fontAlgn="auto" hangingPunct="1">
              <a:spcBef>
                <a:spcPts val="0"/>
              </a:spcBef>
              <a:spcAft>
                <a:spcPts val="0"/>
              </a:spcAft>
              <a:defRPr/>
            </a:pPr>
            <a:endParaRPr lang="en-US" altLang="ja-JP" sz="1400" dirty="0">
              <a:latin typeface="+mn-ea"/>
              <a:ea typeface="+mn-ea"/>
            </a:endParaRPr>
          </a:p>
          <a:p>
            <a:pPr eaLnBrk="1" fontAlgn="auto" hangingPunct="1">
              <a:spcBef>
                <a:spcPts val="0"/>
              </a:spcBef>
              <a:spcAft>
                <a:spcPts val="0"/>
              </a:spcAft>
              <a:defRPr/>
            </a:pPr>
            <a:endParaRPr lang="en-US" altLang="ja-JP" sz="1400" dirty="0" smtClean="0">
              <a:latin typeface="+mn-ea"/>
              <a:ea typeface="+mn-ea"/>
            </a:endParaRPr>
          </a:p>
          <a:p>
            <a:pPr eaLnBrk="1" fontAlgn="auto" hangingPunct="1">
              <a:spcBef>
                <a:spcPts val="0"/>
              </a:spcBef>
              <a:spcAft>
                <a:spcPts val="0"/>
              </a:spcAft>
              <a:defRPr/>
            </a:pPr>
            <a:endParaRPr lang="en-US" altLang="ja-JP" sz="1400" dirty="0" smtClean="0">
              <a:latin typeface="+mn-ea"/>
              <a:ea typeface="+mn-ea"/>
            </a:endParaRPr>
          </a:p>
          <a:p>
            <a:pPr eaLnBrk="1" fontAlgn="auto" hangingPunct="1">
              <a:spcBef>
                <a:spcPts val="0"/>
              </a:spcBef>
              <a:spcAft>
                <a:spcPts val="0"/>
              </a:spcAft>
              <a:defRPr/>
            </a:pPr>
            <a:r>
              <a:rPr lang="ja-JP" altLang="en-US" sz="1400" dirty="0" smtClean="0">
                <a:latin typeface="+mn-ea"/>
                <a:ea typeface="+mn-ea"/>
              </a:rPr>
              <a:t>■成果を達成できなかった要因等</a:t>
            </a:r>
            <a:endParaRPr lang="en-US" altLang="ja-JP" sz="1400" dirty="0">
              <a:latin typeface="+mn-ea"/>
              <a:ea typeface="+mn-ea"/>
            </a:endParaRPr>
          </a:p>
        </p:txBody>
      </p:sp>
      <p:sp>
        <p:nvSpPr>
          <p:cNvPr id="8" name="テキスト ボックス 7"/>
          <p:cNvSpPr txBox="1"/>
          <p:nvPr/>
        </p:nvSpPr>
        <p:spPr>
          <a:xfrm>
            <a:off x="273051" y="723900"/>
            <a:ext cx="9359900" cy="1151941"/>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要旨</a:t>
            </a:r>
            <a:r>
              <a:rPr lang="en-US" altLang="ja-JP" sz="1400" dirty="0">
                <a:latin typeface="+mn-ea"/>
                <a:ea typeface="+mn-ea"/>
              </a:rPr>
              <a:t>】</a:t>
            </a:r>
          </a:p>
          <a:p>
            <a:pPr eaLnBrk="1" fontAlgn="auto" hangingPunct="1">
              <a:spcBef>
                <a:spcPts val="0"/>
              </a:spcBef>
              <a:spcAft>
                <a:spcPts val="0"/>
              </a:spcAft>
              <a:defRPr/>
            </a:pPr>
            <a:r>
              <a:rPr lang="ja-JP" altLang="en-US" sz="1400" dirty="0">
                <a:latin typeface="+mn-ea"/>
                <a:ea typeface="+mn-ea"/>
              </a:rPr>
              <a:t>■</a:t>
            </a: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r>
              <a:rPr lang="ja-JP" altLang="en-US" sz="1400" dirty="0">
                <a:latin typeface="+mn-ea"/>
                <a:ea typeface="+mn-ea"/>
              </a:rPr>
              <a:t>■</a:t>
            </a:r>
          </a:p>
        </p:txBody>
      </p:sp>
      <p:sp>
        <p:nvSpPr>
          <p:cNvPr id="15" name="スライド番号プレースホルダー 2">
            <a:extLst>
              <a:ext uri="{FF2B5EF4-FFF2-40B4-BE49-F238E27FC236}">
                <a16:creationId xmlns:a16="http://schemas.microsoft.com/office/drawing/2014/main" id="{E2F2FE1F-A614-438C-97CC-8A6F90A8540F}"/>
              </a:ext>
            </a:extLst>
          </p:cNvPr>
          <p:cNvSpPr>
            <a:spLocks noGrp="1"/>
          </p:cNvSpPr>
          <p:nvPr>
            <p:ph type="sldNum" sz="quarter" idx="12"/>
          </p:nvPr>
        </p:nvSpPr>
        <p:spPr>
          <a:xfrm>
            <a:off x="344489" y="6481514"/>
            <a:ext cx="576064" cy="365125"/>
          </a:xfrm>
        </p:spPr>
        <p:txBody>
          <a:bodyPr/>
          <a:lstStyle/>
          <a:p>
            <a:pPr>
              <a:defRPr/>
            </a:pPr>
            <a:fld id="{CA8D4A6D-85F2-41B7-A27E-54BD60322951}" type="slidenum">
              <a:rPr lang="ja-JP" altLang="en-US" smtClean="0"/>
              <a:pPr>
                <a:defRPr/>
              </a:pPr>
              <a:t>7</a:t>
            </a:fld>
            <a:endParaRPr lang="ja-JP" altLang="en-US" dirty="0"/>
          </a:p>
        </p:txBody>
      </p:sp>
      <p:sp>
        <p:nvSpPr>
          <p:cNvPr id="16" name="フッター プレースホルダー 3">
            <a:extLst>
              <a:ext uri="{FF2B5EF4-FFF2-40B4-BE49-F238E27FC236}">
                <a16:creationId xmlns:a16="http://schemas.microsoft.com/office/drawing/2014/main" id="{E214CECC-D0C6-4F05-861E-9C1D8C8B218D}"/>
              </a:ext>
            </a:extLst>
          </p:cNvPr>
          <p:cNvSpPr>
            <a:spLocks noGrp="1"/>
          </p:cNvSpPr>
          <p:nvPr>
            <p:ph type="ftr" sz="quarter" idx="3"/>
          </p:nvPr>
        </p:nvSpPr>
        <p:spPr>
          <a:xfrm>
            <a:off x="920553" y="6481514"/>
            <a:ext cx="8712967" cy="365125"/>
          </a:xfrm>
        </p:spPr>
        <p:txBody>
          <a:bodyPr/>
          <a:lstStyle/>
          <a:p>
            <a:r>
              <a:rPr lang="zh-TW" altLang="en-US" dirty="0"/>
              <a:t>「事業計画名」（事業者名</a:t>
            </a:r>
            <a:r>
              <a:rPr lang="en-US" altLang="zh-TW" dirty="0"/>
              <a:t>A</a:t>
            </a:r>
            <a:r>
              <a:rPr lang="zh-TW" altLang="en-US" dirty="0"/>
              <a:t>、事業者名</a:t>
            </a:r>
            <a:r>
              <a:rPr lang="en-US" altLang="zh-TW" dirty="0"/>
              <a:t>B</a:t>
            </a:r>
            <a:r>
              <a:rPr lang="zh-TW" altLang="en-US" dirty="0"/>
              <a:t>）</a:t>
            </a:r>
            <a:endParaRPr lang="ja-JP" altLang="en-US" dirty="0"/>
          </a:p>
        </p:txBody>
      </p:sp>
      <p:sp>
        <p:nvSpPr>
          <p:cNvPr id="17" name="テキスト ボックス 16">
            <a:extLst>
              <a:ext uri="{FF2B5EF4-FFF2-40B4-BE49-F238E27FC236}">
                <a16:creationId xmlns:a16="http://schemas.microsoft.com/office/drawing/2014/main" id="{2BD49046-AC9F-4CCF-9A73-73C917A7217F}"/>
              </a:ext>
            </a:extLst>
          </p:cNvPr>
          <p:cNvSpPr txBox="1"/>
          <p:nvPr/>
        </p:nvSpPr>
        <p:spPr>
          <a:xfrm>
            <a:off x="1351704" y="890071"/>
            <a:ext cx="3960440" cy="719034"/>
          </a:xfrm>
          <a:prstGeom prst="rect">
            <a:avLst/>
          </a:prstGeom>
          <a:noFill/>
          <a:ln w="3175">
            <a:solidFill>
              <a:schemeClr val="accent1"/>
            </a:solidFill>
            <a:prstDash val="sysDash"/>
          </a:ln>
          <a:effectLst/>
        </p:spPr>
        <p:txBody>
          <a:bodyPr wrap="square" lIns="36000" tIns="36000" rIns="36000" bIns="36000" rtlCol="0" anchor="t">
            <a:spAutoFit/>
          </a:bodyPr>
          <a:lstStyle/>
          <a:p>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箇条書きとしてください</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３項目以内にまとめてください</a:t>
            </a:r>
            <a:endParaRPr lang="en-US" altLang="ja-JP" sz="1400" dirty="0">
              <a:solidFill>
                <a:srgbClr val="0070C0"/>
              </a:solidFill>
              <a:latin typeface="+mn-ea"/>
              <a:ea typeface="+mn-ea"/>
            </a:endParaRPr>
          </a:p>
        </p:txBody>
      </p:sp>
      <p:sp>
        <p:nvSpPr>
          <p:cNvPr id="11" name="タイトル 1">
            <a:extLst>
              <a:ext uri="{FF2B5EF4-FFF2-40B4-BE49-F238E27FC236}">
                <a16:creationId xmlns:a16="http://schemas.microsoft.com/office/drawing/2014/main" id="{ED9CF325-4D67-4702-8569-AD89F2879305}"/>
              </a:ext>
            </a:extLst>
          </p:cNvPr>
          <p:cNvSpPr txBox="1">
            <a:spLocks/>
          </p:cNvSpPr>
          <p:nvPr/>
        </p:nvSpPr>
        <p:spPr bwMode="auto">
          <a:xfrm>
            <a:off x="8959850" y="60325"/>
            <a:ext cx="900000" cy="415925"/>
          </a:xfrm>
          <a:prstGeom prst="rect">
            <a:avLst/>
          </a:prstGeom>
          <a:solidFill>
            <a:schemeClr val="bg1"/>
          </a:solidFill>
          <a:ln w="44450">
            <a:solidFill>
              <a:srgbClr val="0070C0"/>
            </a:solidFill>
            <a:miter lim="800000"/>
            <a:headEnd/>
            <a:tailEnd/>
          </a:ln>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1400" b="1" dirty="0">
                <a:solidFill>
                  <a:srgbClr val="0070C0"/>
                </a:solidFill>
                <a:latin typeface="+mn-ea"/>
                <a:ea typeface="+mn-ea"/>
              </a:rPr>
              <a:t>１枚</a:t>
            </a:r>
          </a:p>
        </p:txBody>
      </p:sp>
      <p:sp>
        <p:nvSpPr>
          <p:cNvPr id="12" name="テキスト ボックス 11">
            <a:extLst>
              <a:ext uri="{FF2B5EF4-FFF2-40B4-BE49-F238E27FC236}">
                <a16:creationId xmlns:a16="http://schemas.microsoft.com/office/drawing/2014/main" id="{BEF294C6-B4D2-4F89-AF9D-E96ED18FDDE8}"/>
              </a:ext>
            </a:extLst>
          </p:cNvPr>
          <p:cNvSpPr txBox="1"/>
          <p:nvPr/>
        </p:nvSpPr>
        <p:spPr>
          <a:xfrm>
            <a:off x="3584848" y="2780928"/>
            <a:ext cx="5743303" cy="2027084"/>
          </a:xfrm>
          <a:prstGeom prst="rect">
            <a:avLst/>
          </a:prstGeom>
          <a:noFill/>
          <a:ln w="3175">
            <a:solidFill>
              <a:schemeClr val="accent1"/>
            </a:solidFill>
            <a:prstDash val="sysDash"/>
          </a:ln>
          <a:effectLst/>
        </p:spPr>
        <p:txBody>
          <a:bodyPr wrap="square" lIns="36000" tIns="36000" rIns="36000" bIns="36000" rtlCol="0" anchor="t">
            <a:spAutoFit/>
          </a:bodyPr>
          <a:lstStyle/>
          <a:p>
            <a:pPr>
              <a:spcAft>
                <a:spcPts val="600"/>
              </a:spcAft>
            </a:pPr>
            <a:r>
              <a:rPr lang="en-US" altLang="ja-JP" sz="1400" b="1" dirty="0">
                <a:solidFill>
                  <a:srgbClr val="0070C0"/>
                </a:solidFill>
                <a:latin typeface="+mn-ea"/>
              </a:rPr>
              <a:t>【</a:t>
            </a:r>
            <a:r>
              <a:rPr lang="ja-JP" altLang="en-US" sz="1400" b="1" dirty="0">
                <a:solidFill>
                  <a:srgbClr val="0070C0"/>
                </a:solidFill>
                <a:latin typeface="+mn-ea"/>
              </a:rPr>
              <a:t>記入上の注意</a:t>
            </a:r>
            <a:r>
              <a:rPr lang="en-US" altLang="ja-JP" sz="1400" b="1" dirty="0">
                <a:solidFill>
                  <a:srgbClr val="0070C0"/>
                </a:solidFill>
                <a:latin typeface="+mn-ea"/>
              </a:rPr>
              <a:t>】</a:t>
            </a:r>
          </a:p>
          <a:p>
            <a:pPr marL="285750" indent="-285750">
              <a:spcAft>
                <a:spcPts val="600"/>
              </a:spcAft>
              <a:buFont typeface="Arial" panose="020B0604020202020204" pitchFamily="34" charset="0"/>
              <a:buChar char="•"/>
            </a:pPr>
            <a:r>
              <a:rPr lang="zh-TW" altLang="en-US" sz="1400" dirty="0">
                <a:solidFill>
                  <a:srgbClr val="0070C0"/>
                </a:solidFill>
                <a:latin typeface="+mn-ea"/>
              </a:rPr>
              <a:t>成果達成状況</a:t>
            </a:r>
            <a:r>
              <a:rPr lang="ja-JP" altLang="en-US" sz="1400" dirty="0">
                <a:solidFill>
                  <a:srgbClr val="0070C0"/>
                </a:solidFill>
                <a:latin typeface="+mn-ea"/>
              </a:rPr>
              <a:t>について、</a:t>
            </a:r>
            <a:r>
              <a:rPr lang="ja-JP" altLang="en-US" sz="1400" dirty="0">
                <a:solidFill>
                  <a:srgbClr val="FF0000"/>
                </a:solidFill>
                <a:latin typeface="+mn-ea"/>
              </a:rPr>
              <a:t>実用化の判断基準に基づき、要素技術別に定量的に記載</a:t>
            </a:r>
            <a:r>
              <a:rPr lang="ja-JP" altLang="en-US" sz="1400" dirty="0" smtClean="0">
                <a:solidFill>
                  <a:srgbClr val="0070C0"/>
                </a:solidFill>
                <a:latin typeface="+mn-ea"/>
              </a:rPr>
              <a:t>ください</a:t>
            </a:r>
            <a:r>
              <a:rPr lang="en-US" altLang="ja-JP" sz="1400" dirty="0" smtClean="0">
                <a:solidFill>
                  <a:srgbClr val="0070C0"/>
                </a:solidFill>
                <a:latin typeface="+mn-ea"/>
              </a:rPr>
              <a:t/>
            </a:r>
            <a:br>
              <a:rPr lang="en-US" altLang="ja-JP" sz="1400" dirty="0" smtClean="0">
                <a:solidFill>
                  <a:srgbClr val="0070C0"/>
                </a:solidFill>
                <a:latin typeface="+mn-ea"/>
              </a:rPr>
            </a:br>
            <a:r>
              <a:rPr lang="ja-JP" altLang="en-US" sz="1400" dirty="0" smtClean="0">
                <a:solidFill>
                  <a:srgbClr val="0070C0"/>
                </a:solidFill>
                <a:latin typeface="+mn-ea"/>
              </a:rPr>
              <a:t>（</a:t>
            </a:r>
            <a:r>
              <a:rPr lang="ja-JP" altLang="en-US" sz="1400" dirty="0">
                <a:solidFill>
                  <a:srgbClr val="0070C0"/>
                </a:solidFill>
                <a:latin typeface="+mn-ea"/>
              </a:rPr>
              <a:t>実用化の判断基準を</a:t>
            </a:r>
            <a:r>
              <a:rPr lang="en-US" altLang="ja-JP" sz="1400" dirty="0">
                <a:solidFill>
                  <a:srgbClr val="0070C0"/>
                </a:solidFill>
                <a:latin typeface="+mn-ea"/>
              </a:rPr>
              <a:t>100</a:t>
            </a:r>
            <a:r>
              <a:rPr lang="ja-JP" altLang="en-US" sz="1400" dirty="0">
                <a:solidFill>
                  <a:srgbClr val="0070C0"/>
                </a:solidFill>
                <a:latin typeface="+mn-ea"/>
              </a:rPr>
              <a:t>とした時の進捗をイメージ）</a:t>
            </a:r>
            <a:endParaRPr lang="en-US" altLang="ja-JP" sz="1400" dirty="0">
              <a:solidFill>
                <a:srgbClr val="0070C0"/>
              </a:solidFill>
              <a:latin typeface="+mn-ea"/>
            </a:endParaRPr>
          </a:p>
          <a:p>
            <a:pPr marL="285750" indent="-285750">
              <a:spcAft>
                <a:spcPts val="600"/>
              </a:spcAft>
              <a:buFont typeface="Arial" panose="020B0604020202020204" pitchFamily="34" charset="0"/>
              <a:buChar char="•"/>
            </a:pPr>
            <a:r>
              <a:rPr lang="ja-JP" altLang="en-US" sz="1400" dirty="0" smtClean="0">
                <a:solidFill>
                  <a:srgbClr val="0070C0"/>
                </a:solidFill>
                <a:latin typeface="+mn-ea"/>
              </a:rPr>
              <a:t>過年度において、成果</a:t>
            </a:r>
            <a:r>
              <a:rPr lang="ja-JP" altLang="en-US" sz="1400" dirty="0">
                <a:solidFill>
                  <a:srgbClr val="0070C0"/>
                </a:solidFill>
                <a:latin typeface="+mn-ea"/>
              </a:rPr>
              <a:t>を達成する際に課題になったことがあれば記載ください</a:t>
            </a:r>
            <a:endParaRPr lang="en-US" altLang="ja-JP" sz="1400" dirty="0">
              <a:solidFill>
                <a:srgbClr val="0070C0"/>
              </a:solidFill>
              <a:latin typeface="+mn-ea"/>
            </a:endParaRPr>
          </a:p>
          <a:p>
            <a:pPr marL="285750" indent="-285750">
              <a:spcAft>
                <a:spcPts val="600"/>
              </a:spcAft>
              <a:buFont typeface="Arial" panose="020B0604020202020204" pitchFamily="34" charset="0"/>
              <a:buChar char="•"/>
            </a:pPr>
            <a:r>
              <a:rPr lang="ja-JP" altLang="en-US" sz="1400" dirty="0">
                <a:solidFill>
                  <a:srgbClr val="0070C0"/>
                </a:solidFill>
                <a:latin typeface="+mn-ea"/>
              </a:rPr>
              <a:t>成果未達項目がある場合は、当該項目の計画の現状及びその要因、成果達成に向けた見直し計画</a:t>
            </a:r>
            <a:r>
              <a:rPr lang="ja-JP" altLang="en-US" sz="1400" dirty="0" smtClean="0">
                <a:solidFill>
                  <a:srgbClr val="0070C0"/>
                </a:solidFill>
                <a:latin typeface="+mn-ea"/>
              </a:rPr>
              <a:t>等を（変更点（計画額の変更含む）がわかるように）具体的</a:t>
            </a:r>
            <a:r>
              <a:rPr lang="ja-JP" altLang="en-US" sz="1400" dirty="0">
                <a:solidFill>
                  <a:srgbClr val="0070C0"/>
                </a:solidFill>
                <a:latin typeface="+mn-ea"/>
              </a:rPr>
              <a:t>に記載して</a:t>
            </a:r>
            <a:r>
              <a:rPr lang="ja-JP" altLang="en-US" sz="1400" dirty="0" smtClean="0">
                <a:solidFill>
                  <a:srgbClr val="0070C0"/>
                </a:solidFill>
                <a:latin typeface="+mn-ea"/>
              </a:rPr>
              <a:t>ください</a:t>
            </a:r>
            <a:endParaRPr lang="en-US" altLang="ja-JP" sz="1400" dirty="0">
              <a:solidFill>
                <a:srgbClr val="0070C0"/>
              </a:solidFill>
              <a:latin typeface="+mn-ea"/>
            </a:endParaRPr>
          </a:p>
        </p:txBody>
      </p:sp>
    </p:spTree>
    <p:extLst>
      <p:ext uri="{BB962C8B-B14F-4D97-AF65-F5344CB8AC3E}">
        <p14:creationId xmlns:p14="http://schemas.microsoft.com/office/powerpoint/2010/main" val="4329842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オブジェクト 4" hidden="1">
            <a:extLst>
              <a:ext uri="{FF2B5EF4-FFF2-40B4-BE49-F238E27FC236}">
                <a16:creationId xmlns:a16="http://schemas.microsoft.com/office/drawing/2014/main" id="{06F6CACE-475C-4D9E-8BE4-066337FFE157}"/>
              </a:ext>
            </a:extLst>
          </p:cNvPr>
          <p:cNvGraphicFramePr>
            <a:graphicFrameLocks noChangeAspect="1"/>
          </p:cNvGraphicFramePr>
          <p:nvPr>
            <p:custDataLst>
              <p:tags r:id="rId2"/>
            </p:custDataLst>
            <p:extLst>
              <p:ext uri="{D42A27DB-BD31-4B8C-83A1-F6EECF244321}">
                <p14:modId xmlns:p14="http://schemas.microsoft.com/office/powerpoint/2010/main" val="2617052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282" name="think-cell スライド" r:id="rId4" imgW="251" imgH="226" progId="TCLayout.ActiveDocument.1">
                  <p:embed/>
                </p:oleObj>
              </mc:Choice>
              <mc:Fallback>
                <p:oleObj name="think-cell スライド" r:id="rId4" imgW="251" imgH="226" progId="TCLayout.ActiveDocument.1">
                  <p:embed/>
                  <p:pic>
                    <p:nvPicPr>
                      <p:cNvPr id="5" name="オブジェクト 4" hidden="1">
                        <a:extLst>
                          <a:ext uri="{FF2B5EF4-FFF2-40B4-BE49-F238E27FC236}">
                            <a16:creationId xmlns:a16="http://schemas.microsoft.com/office/drawing/2014/main" id="{06F6CACE-475C-4D9E-8BE4-066337FFE15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p:txBody>
          <a:bodyPr vert="horz"/>
          <a:lstStyle/>
          <a:p>
            <a:r>
              <a:rPr kumimoji="1" lang="ja-JP" altLang="en-US" sz="2000" b="1" dirty="0">
                <a:latin typeface="+mn-ea"/>
                <a:ea typeface="+mn-ea"/>
              </a:rPr>
              <a:t>市場性（製品やサービス</a:t>
            </a:r>
            <a:r>
              <a:rPr lang="ja-JP" altLang="en-US" dirty="0">
                <a:latin typeface="+mn-ea"/>
                <a:ea typeface="+mn-ea"/>
              </a:rPr>
              <a:t>の概要及び使用イメージ）</a:t>
            </a:r>
            <a:endParaRPr kumimoji="1" lang="ja-JP" altLang="en-US" sz="2000" b="1" dirty="0">
              <a:latin typeface="+mn-ea"/>
              <a:ea typeface="+mn-ea"/>
            </a:endParaRPr>
          </a:p>
        </p:txBody>
      </p:sp>
      <p:sp>
        <p:nvSpPr>
          <p:cNvPr id="4" name="テキスト ボックス 3"/>
          <p:cNvSpPr txBox="1"/>
          <p:nvPr/>
        </p:nvSpPr>
        <p:spPr>
          <a:xfrm>
            <a:off x="273051" y="2061344"/>
            <a:ext cx="9359900" cy="4391844"/>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詳細</a:t>
            </a:r>
            <a:r>
              <a:rPr lang="en-US" altLang="ja-JP" sz="1400" dirty="0">
                <a:latin typeface="+mn-ea"/>
                <a:ea typeface="+mn-ea"/>
              </a:rPr>
              <a:t>】</a:t>
            </a:r>
          </a:p>
        </p:txBody>
      </p:sp>
      <p:sp>
        <p:nvSpPr>
          <p:cNvPr id="8" name="テキスト ボックス 7"/>
          <p:cNvSpPr txBox="1"/>
          <p:nvPr/>
        </p:nvSpPr>
        <p:spPr>
          <a:xfrm>
            <a:off x="273051" y="723900"/>
            <a:ext cx="9359900" cy="1152000"/>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要旨</a:t>
            </a:r>
            <a:r>
              <a:rPr lang="en-US" altLang="ja-JP" sz="1400" dirty="0">
                <a:latin typeface="+mn-ea"/>
                <a:ea typeface="+mn-ea"/>
              </a:rPr>
              <a:t>】</a:t>
            </a: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p:txBody>
      </p:sp>
      <p:sp>
        <p:nvSpPr>
          <p:cNvPr id="6" name="テキスト ボックス 5"/>
          <p:cNvSpPr txBox="1"/>
          <p:nvPr/>
        </p:nvSpPr>
        <p:spPr>
          <a:xfrm>
            <a:off x="1352600" y="2699294"/>
            <a:ext cx="7488832" cy="1088366"/>
          </a:xfrm>
          <a:prstGeom prst="rect">
            <a:avLst/>
          </a:prstGeom>
          <a:noFill/>
          <a:ln w="3175">
            <a:solidFill>
              <a:schemeClr val="accent1"/>
            </a:solidFill>
            <a:prstDash val="sysDash"/>
          </a:ln>
          <a:effectLst/>
        </p:spPr>
        <p:txBody>
          <a:bodyPr wrap="square" lIns="36000" tIns="36000" rIns="36000" bIns="36000" rtlCol="0" anchor="t">
            <a:spAutoFit/>
          </a:bodyPr>
          <a:lstStyle/>
          <a:p>
            <a:pPr>
              <a:spcAft>
                <a:spcPts val="600"/>
              </a:spcAft>
            </a:pPr>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p>
          <a:p>
            <a:pPr marL="285750" indent="-285750">
              <a:spcAft>
                <a:spcPts val="600"/>
              </a:spcAft>
              <a:buFont typeface="Arial" panose="020B0604020202020204" pitchFamily="34" charset="0"/>
              <a:buChar char="•"/>
            </a:pPr>
            <a:r>
              <a:rPr lang="ja-JP" altLang="en-US" sz="1400" dirty="0">
                <a:solidFill>
                  <a:srgbClr val="0070C0"/>
                </a:solidFill>
                <a:latin typeface="+mn-ea"/>
                <a:ea typeface="+mn-ea"/>
              </a:rPr>
              <a:t>事業化時に販売するビジネスモデルについて、製品やサービスの概要、実施体制、販売予定先（見込み顧客）等を説明してください</a:t>
            </a:r>
            <a:endParaRPr lang="en-US" altLang="ja-JP" sz="1400" dirty="0">
              <a:solidFill>
                <a:srgbClr val="0070C0"/>
              </a:solidFill>
              <a:latin typeface="+mn-ea"/>
              <a:ea typeface="+mn-ea"/>
            </a:endParaRPr>
          </a:p>
          <a:p>
            <a:pPr marL="285750" indent="-285750">
              <a:spcAft>
                <a:spcPts val="600"/>
              </a:spcAft>
              <a:buFont typeface="Arial" panose="020B0604020202020204" pitchFamily="34" charset="0"/>
              <a:buChar char="•"/>
            </a:pPr>
            <a:r>
              <a:rPr lang="ja-JP" altLang="en-US" sz="1400" dirty="0">
                <a:solidFill>
                  <a:srgbClr val="0070C0"/>
                </a:solidFill>
                <a:latin typeface="+mn-ea"/>
                <a:ea typeface="+mn-ea"/>
              </a:rPr>
              <a:t>製品やサービスの上市後の使用イメージ等について、図表を用いて具体的かつ詳細に説明してください</a:t>
            </a:r>
            <a:endParaRPr lang="en-US" altLang="ja-JP" sz="1400" dirty="0">
              <a:solidFill>
                <a:srgbClr val="0070C0"/>
              </a:solidFill>
              <a:latin typeface="+mn-ea"/>
              <a:ea typeface="+mn-ea"/>
            </a:endParaRPr>
          </a:p>
        </p:txBody>
      </p:sp>
      <p:sp>
        <p:nvSpPr>
          <p:cNvPr id="9" name="テキスト ボックス 8"/>
          <p:cNvSpPr txBox="1"/>
          <p:nvPr/>
        </p:nvSpPr>
        <p:spPr>
          <a:xfrm>
            <a:off x="1351704" y="890071"/>
            <a:ext cx="3960440" cy="719034"/>
          </a:xfrm>
          <a:prstGeom prst="rect">
            <a:avLst/>
          </a:prstGeom>
          <a:noFill/>
          <a:ln w="3175">
            <a:solidFill>
              <a:schemeClr val="accent1"/>
            </a:solidFill>
            <a:prstDash val="sysDash"/>
          </a:ln>
          <a:effectLst/>
        </p:spPr>
        <p:txBody>
          <a:bodyPr wrap="square" lIns="36000" tIns="36000" rIns="36000" bIns="36000" rtlCol="0" anchor="t">
            <a:spAutoFit/>
          </a:bodyPr>
          <a:lstStyle/>
          <a:p>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箇条書きとしてください</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３項目以内にまとめてください</a:t>
            </a:r>
            <a:endParaRPr lang="en-US" altLang="ja-JP" sz="1400" dirty="0">
              <a:solidFill>
                <a:srgbClr val="0070C0"/>
              </a:solidFill>
              <a:latin typeface="+mn-ea"/>
              <a:ea typeface="+mn-ea"/>
            </a:endParaRPr>
          </a:p>
        </p:txBody>
      </p:sp>
      <p:sp>
        <p:nvSpPr>
          <p:cNvPr id="16" name="スライド番号プレースホルダー 2">
            <a:extLst>
              <a:ext uri="{FF2B5EF4-FFF2-40B4-BE49-F238E27FC236}">
                <a16:creationId xmlns:a16="http://schemas.microsoft.com/office/drawing/2014/main" id="{5047786E-C89D-497A-854F-55A6DDDBC381}"/>
              </a:ext>
            </a:extLst>
          </p:cNvPr>
          <p:cNvSpPr>
            <a:spLocks noGrp="1"/>
          </p:cNvSpPr>
          <p:nvPr>
            <p:ph type="sldNum" sz="quarter" idx="12"/>
          </p:nvPr>
        </p:nvSpPr>
        <p:spPr>
          <a:xfrm>
            <a:off x="344489" y="6481514"/>
            <a:ext cx="576064" cy="365125"/>
          </a:xfrm>
        </p:spPr>
        <p:txBody>
          <a:bodyPr/>
          <a:lstStyle/>
          <a:p>
            <a:pPr>
              <a:defRPr/>
            </a:pPr>
            <a:fld id="{CA8D4A6D-85F2-41B7-A27E-54BD60322951}" type="slidenum">
              <a:rPr lang="ja-JP" altLang="en-US" smtClean="0"/>
              <a:pPr>
                <a:defRPr/>
              </a:pPr>
              <a:t>8</a:t>
            </a:fld>
            <a:endParaRPr lang="ja-JP" altLang="en-US" dirty="0"/>
          </a:p>
        </p:txBody>
      </p:sp>
      <p:sp>
        <p:nvSpPr>
          <p:cNvPr id="17" name="フッター プレースホルダー 3">
            <a:extLst>
              <a:ext uri="{FF2B5EF4-FFF2-40B4-BE49-F238E27FC236}">
                <a16:creationId xmlns:a16="http://schemas.microsoft.com/office/drawing/2014/main" id="{8AF22C16-55D9-437C-8D02-40C57F685EE2}"/>
              </a:ext>
            </a:extLst>
          </p:cNvPr>
          <p:cNvSpPr>
            <a:spLocks noGrp="1"/>
          </p:cNvSpPr>
          <p:nvPr>
            <p:ph type="ftr" sz="quarter" idx="3"/>
          </p:nvPr>
        </p:nvSpPr>
        <p:spPr>
          <a:xfrm>
            <a:off x="920553" y="6481514"/>
            <a:ext cx="8712967" cy="365125"/>
          </a:xfrm>
        </p:spPr>
        <p:txBody>
          <a:bodyPr/>
          <a:lstStyle/>
          <a:p>
            <a:r>
              <a:rPr lang="zh-TW" altLang="en-US" dirty="0"/>
              <a:t>「事業計画名」（事業者名</a:t>
            </a:r>
            <a:r>
              <a:rPr lang="en-US" altLang="zh-TW" dirty="0"/>
              <a:t>A</a:t>
            </a:r>
            <a:r>
              <a:rPr lang="zh-TW" altLang="en-US" dirty="0"/>
              <a:t>、事業者名</a:t>
            </a:r>
            <a:r>
              <a:rPr lang="en-US" altLang="zh-TW" dirty="0"/>
              <a:t>B</a:t>
            </a:r>
            <a:r>
              <a:rPr lang="zh-TW" altLang="en-US" dirty="0"/>
              <a:t>）</a:t>
            </a:r>
            <a:endParaRPr lang="ja-JP" altLang="en-US" dirty="0"/>
          </a:p>
        </p:txBody>
      </p:sp>
      <p:sp>
        <p:nvSpPr>
          <p:cNvPr id="12" name="タイトル 1">
            <a:extLst>
              <a:ext uri="{FF2B5EF4-FFF2-40B4-BE49-F238E27FC236}">
                <a16:creationId xmlns:a16="http://schemas.microsoft.com/office/drawing/2014/main" id="{3C74D946-9E9A-4839-BEBE-DED6B12C577E}"/>
              </a:ext>
            </a:extLst>
          </p:cNvPr>
          <p:cNvSpPr txBox="1">
            <a:spLocks/>
          </p:cNvSpPr>
          <p:nvPr/>
        </p:nvSpPr>
        <p:spPr bwMode="auto">
          <a:xfrm>
            <a:off x="8959850" y="60325"/>
            <a:ext cx="900000" cy="415925"/>
          </a:xfrm>
          <a:prstGeom prst="rect">
            <a:avLst/>
          </a:prstGeom>
          <a:solidFill>
            <a:schemeClr val="bg1"/>
          </a:solidFill>
          <a:ln w="44450">
            <a:solidFill>
              <a:srgbClr val="0070C0"/>
            </a:solidFill>
            <a:miter lim="800000"/>
            <a:headEnd/>
            <a:tailEnd/>
          </a:ln>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1400" b="1" dirty="0">
                <a:solidFill>
                  <a:srgbClr val="0070C0"/>
                </a:solidFill>
                <a:latin typeface="+mn-ea"/>
                <a:ea typeface="+mn-ea"/>
              </a:rPr>
              <a:t>１枚</a:t>
            </a:r>
          </a:p>
        </p:txBody>
      </p:sp>
    </p:spTree>
    <p:extLst>
      <p:ext uri="{BB962C8B-B14F-4D97-AF65-F5344CB8AC3E}">
        <p14:creationId xmlns:p14="http://schemas.microsoft.com/office/powerpoint/2010/main" val="14525021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オブジェクト 4" hidden="1">
            <a:extLst>
              <a:ext uri="{FF2B5EF4-FFF2-40B4-BE49-F238E27FC236}">
                <a16:creationId xmlns:a16="http://schemas.microsoft.com/office/drawing/2014/main" id="{06F6CACE-475C-4D9E-8BE4-066337FFE157}"/>
              </a:ext>
            </a:extLst>
          </p:cNvPr>
          <p:cNvGraphicFramePr>
            <a:graphicFrameLocks noChangeAspect="1"/>
          </p:cNvGraphicFramePr>
          <p:nvPr>
            <p:custDataLst>
              <p:tags r:id="rId2"/>
            </p:custDataLst>
            <p:extLst>
              <p:ext uri="{D42A27DB-BD31-4B8C-83A1-F6EECF244321}">
                <p14:modId xmlns:p14="http://schemas.microsoft.com/office/powerpoint/2010/main" val="15640058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306" name="think-cell スライド" r:id="rId4" imgW="251" imgH="226" progId="TCLayout.ActiveDocument.1">
                  <p:embed/>
                </p:oleObj>
              </mc:Choice>
              <mc:Fallback>
                <p:oleObj name="think-cell スライド" r:id="rId4" imgW="251" imgH="226" progId="TCLayout.ActiveDocument.1">
                  <p:embed/>
                  <p:pic>
                    <p:nvPicPr>
                      <p:cNvPr id="5" name="オブジェクト 4" hidden="1">
                        <a:extLst>
                          <a:ext uri="{FF2B5EF4-FFF2-40B4-BE49-F238E27FC236}">
                            <a16:creationId xmlns:a16="http://schemas.microsoft.com/office/drawing/2014/main" id="{06F6CACE-475C-4D9E-8BE4-066337FFE15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p:txBody>
          <a:bodyPr vert="horz"/>
          <a:lstStyle/>
          <a:p>
            <a:r>
              <a:rPr kumimoji="1" lang="ja-JP" altLang="en-US" sz="2000" b="1" dirty="0">
                <a:latin typeface="+mn-ea"/>
                <a:ea typeface="+mn-ea"/>
              </a:rPr>
              <a:t>市場性（製品やサービス</a:t>
            </a:r>
            <a:r>
              <a:rPr lang="ja-JP" altLang="en-US" dirty="0">
                <a:latin typeface="+mn-ea"/>
                <a:ea typeface="+mn-ea"/>
              </a:rPr>
              <a:t>の普及可能性）</a:t>
            </a:r>
            <a:endParaRPr kumimoji="1" lang="ja-JP" altLang="en-US" sz="2000" b="1" dirty="0">
              <a:latin typeface="+mn-ea"/>
              <a:ea typeface="+mn-ea"/>
            </a:endParaRPr>
          </a:p>
        </p:txBody>
      </p:sp>
      <p:sp>
        <p:nvSpPr>
          <p:cNvPr id="4" name="テキスト ボックス 3"/>
          <p:cNvSpPr txBox="1"/>
          <p:nvPr/>
        </p:nvSpPr>
        <p:spPr>
          <a:xfrm>
            <a:off x="273051" y="2061344"/>
            <a:ext cx="9360470" cy="4381425"/>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詳細</a:t>
            </a:r>
            <a:r>
              <a:rPr lang="en-US" altLang="ja-JP" sz="1400" dirty="0">
                <a:latin typeface="+mn-ea"/>
                <a:ea typeface="+mn-ea"/>
              </a:rPr>
              <a:t>】</a:t>
            </a:r>
          </a:p>
        </p:txBody>
      </p:sp>
      <p:sp>
        <p:nvSpPr>
          <p:cNvPr id="8" name="テキスト ボックス 7"/>
          <p:cNvSpPr txBox="1"/>
          <p:nvPr/>
        </p:nvSpPr>
        <p:spPr>
          <a:xfrm>
            <a:off x="273051" y="723900"/>
            <a:ext cx="9360470" cy="1152000"/>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400" dirty="0">
                <a:latin typeface="+mn-ea"/>
                <a:ea typeface="+mn-ea"/>
              </a:rPr>
              <a:t>【</a:t>
            </a:r>
            <a:r>
              <a:rPr lang="ja-JP" altLang="en-US" sz="1400" dirty="0">
                <a:latin typeface="+mn-ea"/>
                <a:ea typeface="+mn-ea"/>
              </a:rPr>
              <a:t>要旨</a:t>
            </a:r>
            <a:r>
              <a:rPr lang="en-US" altLang="ja-JP" sz="1400" dirty="0">
                <a:latin typeface="+mn-ea"/>
                <a:ea typeface="+mn-ea"/>
              </a:rPr>
              <a:t>】</a:t>
            </a: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a:p>
            <a:pPr eaLnBrk="1" fontAlgn="auto" hangingPunct="1">
              <a:spcBef>
                <a:spcPts val="0"/>
              </a:spcBef>
              <a:spcAft>
                <a:spcPts val="0"/>
              </a:spcAft>
              <a:defRPr/>
            </a:pPr>
            <a:r>
              <a:rPr lang="ja-JP" altLang="en-US" sz="1400" dirty="0">
                <a:latin typeface="+mn-ea"/>
                <a:ea typeface="+mn-ea"/>
              </a:rPr>
              <a:t>■</a:t>
            </a:r>
            <a:endParaRPr lang="en-US" altLang="ja-JP" sz="1400" dirty="0">
              <a:latin typeface="+mn-ea"/>
              <a:ea typeface="+mn-ea"/>
            </a:endParaRPr>
          </a:p>
        </p:txBody>
      </p:sp>
      <p:sp>
        <p:nvSpPr>
          <p:cNvPr id="6" name="テキスト ボックス 5"/>
          <p:cNvSpPr txBox="1"/>
          <p:nvPr/>
        </p:nvSpPr>
        <p:spPr>
          <a:xfrm>
            <a:off x="1208584" y="2276872"/>
            <a:ext cx="7921776" cy="2242528"/>
          </a:xfrm>
          <a:prstGeom prst="rect">
            <a:avLst/>
          </a:prstGeom>
          <a:noFill/>
          <a:ln w="3175">
            <a:solidFill>
              <a:schemeClr val="accent1"/>
            </a:solidFill>
            <a:prstDash val="sysDash"/>
          </a:ln>
          <a:effectLst/>
        </p:spPr>
        <p:txBody>
          <a:bodyPr wrap="square" lIns="36000" tIns="36000" rIns="36000" bIns="36000" rtlCol="0" anchor="t">
            <a:spAutoFit/>
          </a:bodyPr>
          <a:lstStyle/>
          <a:p>
            <a:pPr>
              <a:spcAft>
                <a:spcPts val="600"/>
              </a:spcAft>
            </a:pPr>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p>
          <a:p>
            <a:pPr marL="285750" indent="-285750">
              <a:spcAft>
                <a:spcPts val="600"/>
              </a:spcAft>
              <a:buFont typeface="Arial" panose="020B0604020202020204" pitchFamily="34" charset="0"/>
              <a:buChar char="•"/>
            </a:pPr>
            <a:r>
              <a:rPr lang="ja-JP" altLang="en-US" sz="1400" dirty="0">
                <a:solidFill>
                  <a:srgbClr val="0070C0"/>
                </a:solidFill>
                <a:latin typeface="+mn-ea"/>
                <a:ea typeface="+mn-ea"/>
              </a:rPr>
              <a:t>市場ニーズがあり、本事業の成果をもとに、事業展開できる見通しがあることを市場規模や市場シェア等を用いて、具体的かつ詳細に説明してください</a:t>
            </a:r>
            <a:endParaRPr lang="en-US" altLang="ja-JP" sz="1400" dirty="0">
              <a:solidFill>
                <a:srgbClr val="0070C0"/>
              </a:solidFill>
              <a:latin typeface="+mn-ea"/>
              <a:ea typeface="+mn-ea"/>
            </a:endParaRPr>
          </a:p>
          <a:p>
            <a:pPr marL="285750" indent="-285750">
              <a:spcAft>
                <a:spcPts val="600"/>
              </a:spcAft>
              <a:buFont typeface="Arial" panose="020B0604020202020204" pitchFamily="34" charset="0"/>
              <a:buChar char="•"/>
            </a:pPr>
            <a:endParaRPr lang="en-US" altLang="ja-JP" sz="1400" dirty="0">
              <a:solidFill>
                <a:srgbClr val="0070C0"/>
              </a:solidFill>
              <a:latin typeface="+mn-ea"/>
              <a:ea typeface="+mn-ea"/>
            </a:endParaRPr>
          </a:p>
          <a:p>
            <a:pPr marL="285750" indent="-285750">
              <a:spcAft>
                <a:spcPts val="600"/>
              </a:spcAft>
              <a:buFont typeface="Arial" panose="020B0604020202020204" pitchFamily="34" charset="0"/>
              <a:buChar char="•"/>
            </a:pPr>
            <a:r>
              <a:rPr lang="en-US" altLang="ja-JP" sz="1400" dirty="0">
                <a:solidFill>
                  <a:srgbClr val="FF0000"/>
                </a:solidFill>
                <a:latin typeface="+mn-ea"/>
                <a:ea typeface="+mn-ea"/>
              </a:rPr>
              <a:t>【</a:t>
            </a:r>
            <a:r>
              <a:rPr lang="ja-JP" altLang="en-US" sz="1400" dirty="0">
                <a:solidFill>
                  <a:srgbClr val="FF0000"/>
                </a:solidFill>
                <a:latin typeface="+mn-ea"/>
                <a:ea typeface="+mn-ea"/>
              </a:rPr>
              <a:t>加点項目</a:t>
            </a:r>
            <a:r>
              <a:rPr lang="en-US" altLang="ja-JP" sz="1400" dirty="0">
                <a:solidFill>
                  <a:srgbClr val="FF0000"/>
                </a:solidFill>
                <a:latin typeface="+mn-ea"/>
                <a:ea typeface="+mn-ea"/>
              </a:rPr>
              <a:t>】</a:t>
            </a:r>
            <a:br>
              <a:rPr lang="en-US" altLang="ja-JP" sz="1400" dirty="0">
                <a:solidFill>
                  <a:srgbClr val="FF0000"/>
                </a:solidFill>
                <a:latin typeface="+mn-ea"/>
                <a:ea typeface="+mn-ea"/>
              </a:rPr>
            </a:br>
            <a:r>
              <a:rPr lang="ja-JP" altLang="en-US" sz="1400" dirty="0">
                <a:latin typeface="+mn-ea"/>
                <a:ea typeface="+mn-ea"/>
              </a:rPr>
              <a:t>実用化・事業化の実現に向けて、</a:t>
            </a:r>
            <a:r>
              <a:rPr lang="ja-JP" altLang="en-US" sz="1400" dirty="0">
                <a:solidFill>
                  <a:srgbClr val="FF0000"/>
                </a:solidFill>
                <a:latin typeface="+mn-ea"/>
                <a:ea typeface="+mn-ea"/>
              </a:rPr>
              <a:t>マーケットアドバイザーを設置して実用化開発を推進する場合には、その実施体制や、連携が本事業に及ぼす期待効果について記載</a:t>
            </a:r>
            <a:r>
              <a:rPr lang="ja-JP" altLang="en-US" sz="1400" dirty="0">
                <a:latin typeface="+mn-ea"/>
                <a:ea typeface="+mn-ea"/>
              </a:rPr>
              <a:t>してください</a:t>
            </a:r>
            <a:r>
              <a:rPr lang="en-US" altLang="ja-JP" sz="1400" dirty="0">
                <a:latin typeface="+mn-ea"/>
                <a:ea typeface="+mn-ea"/>
              </a:rPr>
              <a:t/>
            </a:r>
            <a:br>
              <a:rPr lang="en-US" altLang="ja-JP" sz="1400" dirty="0">
                <a:latin typeface="+mn-ea"/>
                <a:ea typeface="+mn-ea"/>
              </a:rPr>
            </a:br>
            <a:r>
              <a:rPr lang="en-US" altLang="ja-JP" sz="1400" dirty="0">
                <a:solidFill>
                  <a:srgbClr val="FF0000"/>
                </a:solidFill>
                <a:latin typeface="+mn-ea"/>
                <a:ea typeface="+mn-ea"/>
              </a:rPr>
              <a:t>※</a:t>
            </a:r>
            <a:r>
              <a:rPr lang="ja-JP" altLang="en-US" sz="1400" dirty="0">
                <a:solidFill>
                  <a:srgbClr val="FF0000"/>
                </a:solidFill>
                <a:latin typeface="+mn-ea"/>
                <a:ea typeface="+mn-ea"/>
              </a:rPr>
              <a:t>　</a:t>
            </a:r>
            <a:r>
              <a:rPr lang="ja-JP" altLang="en-US" sz="1400" dirty="0">
                <a:latin typeface="+mn-ea"/>
                <a:ea typeface="+mn-ea"/>
              </a:rPr>
              <a:t>マーケットアドバイザーとは、</a:t>
            </a:r>
            <a:r>
              <a:rPr lang="ja-JP" altLang="en-US" sz="1400" dirty="0">
                <a:solidFill>
                  <a:srgbClr val="FF0000"/>
                </a:solidFill>
                <a:latin typeface="+mn-ea"/>
                <a:ea typeface="+mn-ea"/>
              </a:rPr>
              <a:t>本事業で実用化する製品やサービスの想定顧客となる企業等のことを指し、研究開発やその成果の事業化に関する助言等を行うもの</a:t>
            </a:r>
            <a:endParaRPr lang="en-US" altLang="ja-JP" sz="1400" dirty="0">
              <a:solidFill>
                <a:srgbClr val="FF0000"/>
              </a:solidFill>
              <a:latin typeface="+mn-ea"/>
              <a:ea typeface="+mn-ea"/>
            </a:endParaRPr>
          </a:p>
        </p:txBody>
      </p:sp>
      <p:sp>
        <p:nvSpPr>
          <p:cNvPr id="15" name="スライド番号プレースホルダー 2">
            <a:extLst>
              <a:ext uri="{FF2B5EF4-FFF2-40B4-BE49-F238E27FC236}">
                <a16:creationId xmlns:a16="http://schemas.microsoft.com/office/drawing/2014/main" id="{7A69B4D2-7BA0-4F03-AC9D-0CFC6BB8EBBA}"/>
              </a:ext>
            </a:extLst>
          </p:cNvPr>
          <p:cNvSpPr>
            <a:spLocks noGrp="1"/>
          </p:cNvSpPr>
          <p:nvPr>
            <p:ph type="sldNum" sz="quarter" idx="12"/>
          </p:nvPr>
        </p:nvSpPr>
        <p:spPr>
          <a:xfrm>
            <a:off x="344489" y="6481514"/>
            <a:ext cx="576064" cy="365125"/>
          </a:xfrm>
        </p:spPr>
        <p:txBody>
          <a:bodyPr/>
          <a:lstStyle/>
          <a:p>
            <a:pPr>
              <a:defRPr/>
            </a:pPr>
            <a:fld id="{CA8D4A6D-85F2-41B7-A27E-54BD60322951}" type="slidenum">
              <a:rPr lang="ja-JP" altLang="en-US" smtClean="0"/>
              <a:pPr>
                <a:defRPr/>
              </a:pPr>
              <a:t>9</a:t>
            </a:fld>
            <a:endParaRPr lang="ja-JP" altLang="en-US" dirty="0"/>
          </a:p>
        </p:txBody>
      </p:sp>
      <p:sp>
        <p:nvSpPr>
          <p:cNvPr id="16" name="フッター プレースホルダー 3">
            <a:extLst>
              <a:ext uri="{FF2B5EF4-FFF2-40B4-BE49-F238E27FC236}">
                <a16:creationId xmlns:a16="http://schemas.microsoft.com/office/drawing/2014/main" id="{1757FF2D-0DDD-4F34-B368-77520FF54C3B}"/>
              </a:ext>
            </a:extLst>
          </p:cNvPr>
          <p:cNvSpPr>
            <a:spLocks noGrp="1"/>
          </p:cNvSpPr>
          <p:nvPr>
            <p:ph type="ftr" sz="quarter" idx="3"/>
          </p:nvPr>
        </p:nvSpPr>
        <p:spPr>
          <a:xfrm>
            <a:off x="920553" y="6481514"/>
            <a:ext cx="8712967" cy="365125"/>
          </a:xfrm>
        </p:spPr>
        <p:txBody>
          <a:bodyPr/>
          <a:lstStyle/>
          <a:p>
            <a:r>
              <a:rPr lang="zh-TW" altLang="en-US" dirty="0"/>
              <a:t>「事業計画名」（事業者名</a:t>
            </a:r>
            <a:r>
              <a:rPr lang="en-US" altLang="zh-TW" dirty="0"/>
              <a:t>A</a:t>
            </a:r>
            <a:r>
              <a:rPr lang="zh-TW" altLang="en-US" dirty="0"/>
              <a:t>、事業者名</a:t>
            </a:r>
            <a:r>
              <a:rPr lang="en-US" altLang="zh-TW" dirty="0"/>
              <a:t>B</a:t>
            </a:r>
            <a:r>
              <a:rPr lang="zh-TW" altLang="en-US" dirty="0"/>
              <a:t>）</a:t>
            </a:r>
            <a:endParaRPr lang="ja-JP" altLang="en-US" dirty="0"/>
          </a:p>
        </p:txBody>
      </p:sp>
      <p:sp>
        <p:nvSpPr>
          <p:cNvPr id="17" name="テキスト ボックス 16">
            <a:extLst>
              <a:ext uri="{FF2B5EF4-FFF2-40B4-BE49-F238E27FC236}">
                <a16:creationId xmlns:a16="http://schemas.microsoft.com/office/drawing/2014/main" id="{5EE5B20E-290E-4D38-8335-CDC53BC42978}"/>
              </a:ext>
            </a:extLst>
          </p:cNvPr>
          <p:cNvSpPr txBox="1"/>
          <p:nvPr/>
        </p:nvSpPr>
        <p:spPr>
          <a:xfrm>
            <a:off x="1351704" y="890071"/>
            <a:ext cx="3960440" cy="719034"/>
          </a:xfrm>
          <a:prstGeom prst="rect">
            <a:avLst/>
          </a:prstGeom>
          <a:noFill/>
          <a:ln w="3175">
            <a:solidFill>
              <a:schemeClr val="accent1"/>
            </a:solidFill>
            <a:prstDash val="sysDash"/>
          </a:ln>
          <a:effectLst/>
        </p:spPr>
        <p:txBody>
          <a:bodyPr wrap="square" lIns="36000" tIns="36000" rIns="36000" bIns="36000" rtlCol="0" anchor="t">
            <a:spAutoFit/>
          </a:bodyPr>
          <a:lstStyle/>
          <a:p>
            <a:r>
              <a:rPr lang="en-US" altLang="ja-JP" sz="1400" b="1" dirty="0">
                <a:solidFill>
                  <a:srgbClr val="0070C0"/>
                </a:solidFill>
                <a:latin typeface="+mn-ea"/>
                <a:ea typeface="+mn-ea"/>
              </a:rPr>
              <a:t>【</a:t>
            </a:r>
            <a:r>
              <a:rPr lang="ja-JP" altLang="en-US" sz="1400" b="1" dirty="0">
                <a:solidFill>
                  <a:srgbClr val="0070C0"/>
                </a:solidFill>
                <a:latin typeface="+mn-ea"/>
                <a:ea typeface="+mn-ea"/>
              </a:rPr>
              <a:t>記入上の注意</a:t>
            </a:r>
            <a:r>
              <a:rPr lang="en-US" altLang="ja-JP" sz="1400" b="1" dirty="0">
                <a:solidFill>
                  <a:srgbClr val="0070C0"/>
                </a:solidFill>
                <a:latin typeface="+mn-ea"/>
                <a:ea typeface="+mn-ea"/>
              </a:rPr>
              <a:t>】</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箇条書きとしてください</a:t>
            </a:r>
            <a:endParaRPr lang="en-US" altLang="ja-JP" sz="1400" dirty="0">
              <a:solidFill>
                <a:srgbClr val="0070C0"/>
              </a:solidFill>
              <a:latin typeface="+mn-ea"/>
              <a:ea typeface="+mn-ea"/>
            </a:endParaRPr>
          </a:p>
          <a:p>
            <a:pPr marL="285750" indent="-285750">
              <a:buFont typeface="Arial" panose="020B0604020202020204" pitchFamily="34" charset="0"/>
              <a:buChar char="•"/>
            </a:pPr>
            <a:r>
              <a:rPr lang="ja-JP" altLang="en-US" sz="1400" dirty="0">
                <a:solidFill>
                  <a:srgbClr val="0070C0"/>
                </a:solidFill>
                <a:latin typeface="+mn-ea"/>
                <a:ea typeface="+mn-ea"/>
              </a:rPr>
              <a:t>３項目以内にまとめてください</a:t>
            </a:r>
            <a:endParaRPr lang="en-US" altLang="ja-JP" sz="1400" dirty="0">
              <a:solidFill>
                <a:srgbClr val="0070C0"/>
              </a:solidFill>
              <a:latin typeface="+mn-ea"/>
              <a:ea typeface="+mn-ea"/>
            </a:endParaRPr>
          </a:p>
        </p:txBody>
      </p:sp>
      <p:sp>
        <p:nvSpPr>
          <p:cNvPr id="12" name="タイトル 1">
            <a:extLst>
              <a:ext uri="{FF2B5EF4-FFF2-40B4-BE49-F238E27FC236}">
                <a16:creationId xmlns:a16="http://schemas.microsoft.com/office/drawing/2014/main" id="{F4C3DBA6-9114-4123-850A-0A7592929739}"/>
              </a:ext>
            </a:extLst>
          </p:cNvPr>
          <p:cNvSpPr txBox="1">
            <a:spLocks/>
          </p:cNvSpPr>
          <p:nvPr/>
        </p:nvSpPr>
        <p:spPr bwMode="auto">
          <a:xfrm>
            <a:off x="8959850" y="60325"/>
            <a:ext cx="900000" cy="415925"/>
          </a:xfrm>
          <a:prstGeom prst="rect">
            <a:avLst/>
          </a:prstGeom>
          <a:solidFill>
            <a:schemeClr val="bg1"/>
          </a:solidFill>
          <a:ln w="44450">
            <a:solidFill>
              <a:srgbClr val="0070C0"/>
            </a:solidFill>
            <a:miter lim="800000"/>
            <a:headEnd/>
            <a:tailEnd/>
          </a:ln>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1400" b="1" dirty="0">
                <a:solidFill>
                  <a:srgbClr val="0070C0"/>
                </a:solidFill>
                <a:latin typeface="+mn-ea"/>
                <a:ea typeface="+mn-ea"/>
              </a:rPr>
              <a:t>１枚</a:t>
            </a:r>
          </a:p>
        </p:txBody>
      </p:sp>
      <p:sp>
        <p:nvSpPr>
          <p:cNvPr id="11" name="テキスト ボックス 10"/>
          <p:cNvSpPr txBox="1"/>
          <p:nvPr/>
        </p:nvSpPr>
        <p:spPr>
          <a:xfrm>
            <a:off x="272481" y="5013176"/>
            <a:ext cx="9360470" cy="1440012"/>
          </a:xfrm>
          <a:prstGeom prst="rect">
            <a:avLst/>
          </a:prstGeom>
          <a:solidFill>
            <a:schemeClr val="bg1"/>
          </a:solidFill>
          <a:ln w="3175">
            <a:solidFill>
              <a:schemeClr val="tx1"/>
            </a:solidFill>
          </a:ln>
          <a:effectLst/>
        </p:spPr>
        <p:txBody>
          <a:bodyPr/>
          <a:lstStyle/>
          <a:p>
            <a:pPr eaLnBrk="1" fontAlgn="auto" hangingPunct="1">
              <a:spcBef>
                <a:spcPts val="0"/>
              </a:spcBef>
              <a:spcAft>
                <a:spcPts val="0"/>
              </a:spcAft>
              <a:defRPr/>
            </a:pPr>
            <a:r>
              <a:rPr lang="en-US" altLang="ja-JP" sz="1200" dirty="0">
                <a:latin typeface="+mn-ea"/>
                <a:ea typeface="+mn-ea"/>
              </a:rPr>
              <a:t>【</a:t>
            </a:r>
            <a:r>
              <a:rPr lang="ja-JP" altLang="en-US" sz="1200" dirty="0">
                <a:latin typeface="+mn-ea"/>
                <a:ea typeface="+mn-ea"/>
              </a:rPr>
              <a:t>マーケットアドバイザー</a:t>
            </a:r>
            <a:r>
              <a:rPr lang="en-US" altLang="ja-JP" sz="1200" dirty="0">
                <a:latin typeface="+mn-ea"/>
                <a:ea typeface="+mn-ea"/>
              </a:rPr>
              <a:t>】</a:t>
            </a:r>
            <a:r>
              <a:rPr lang="ja-JP" altLang="en-US" sz="1200" dirty="0">
                <a:latin typeface="+mn-ea"/>
                <a:ea typeface="+mn-ea"/>
              </a:rPr>
              <a:t>（設置する場合、マーケットアドバイザーが記載すること）</a:t>
            </a:r>
            <a:endParaRPr lang="en-US" altLang="ja-JP" sz="1200" dirty="0">
              <a:latin typeface="+mn-ea"/>
              <a:ea typeface="+mn-ea"/>
            </a:endParaRPr>
          </a:p>
          <a:p>
            <a:pPr marL="285750" indent="-285750" eaLnBrk="1" fontAlgn="auto" hangingPunct="1">
              <a:spcBef>
                <a:spcPts val="0"/>
              </a:spcBef>
              <a:spcAft>
                <a:spcPts val="0"/>
              </a:spcAft>
              <a:buFont typeface="Wingdings" panose="05000000000000000000" pitchFamily="2" charset="2"/>
              <a:buChar char="u"/>
              <a:defRPr/>
            </a:pPr>
            <a:r>
              <a:rPr lang="ja-JP" altLang="en-US" sz="1200" dirty="0">
                <a:latin typeface="+mn-ea"/>
                <a:ea typeface="+mn-ea"/>
              </a:rPr>
              <a:t>企業名：　　　　　　　　　　　　　　　　　　　　　担当部署：</a:t>
            </a:r>
            <a:endParaRPr lang="en-US" altLang="ja-JP" sz="1200" dirty="0">
              <a:latin typeface="+mn-ea"/>
              <a:ea typeface="+mn-ea"/>
            </a:endParaRPr>
          </a:p>
          <a:p>
            <a:pPr marL="285750" indent="-285750" eaLnBrk="1" fontAlgn="auto" hangingPunct="1">
              <a:spcBef>
                <a:spcPts val="0"/>
              </a:spcBef>
              <a:spcAft>
                <a:spcPts val="0"/>
              </a:spcAft>
              <a:buFont typeface="Wingdings" panose="05000000000000000000" pitchFamily="2" charset="2"/>
              <a:buChar char="u"/>
              <a:defRPr/>
            </a:pPr>
            <a:r>
              <a:rPr lang="ja-JP" altLang="en-US" sz="1200" dirty="0">
                <a:latin typeface="+mn-ea"/>
                <a:ea typeface="+mn-ea"/>
              </a:rPr>
              <a:t>担当者：　　　　　　　　　　　　　　　　　　　　　連絡先：</a:t>
            </a:r>
            <a:endParaRPr lang="en-US" altLang="ja-JP" sz="1200" dirty="0">
              <a:latin typeface="+mn-ea"/>
              <a:ea typeface="+mn-ea"/>
            </a:endParaRPr>
          </a:p>
          <a:p>
            <a:pPr marL="285750" indent="-285750" eaLnBrk="1" fontAlgn="auto" hangingPunct="1">
              <a:spcBef>
                <a:spcPts val="0"/>
              </a:spcBef>
              <a:spcAft>
                <a:spcPts val="0"/>
              </a:spcAft>
              <a:buFont typeface="Wingdings" panose="05000000000000000000" pitchFamily="2" charset="2"/>
              <a:buChar char="u"/>
              <a:defRPr/>
            </a:pPr>
            <a:r>
              <a:rPr lang="ja-JP" altLang="en-US" sz="1200" dirty="0">
                <a:latin typeface="+mn-ea"/>
                <a:ea typeface="+mn-ea"/>
              </a:rPr>
              <a:t>本開発製品への助言等を行うための実施体制や関わり等</a:t>
            </a:r>
            <a:endParaRPr lang="en-US" altLang="ja-JP" sz="1200" dirty="0">
              <a:latin typeface="+mn-ea"/>
              <a:ea typeface="+mn-ea"/>
            </a:endParaRPr>
          </a:p>
          <a:p>
            <a:pPr marL="285750" indent="-285750" eaLnBrk="1" fontAlgn="auto" hangingPunct="1">
              <a:spcBef>
                <a:spcPts val="0"/>
              </a:spcBef>
              <a:spcAft>
                <a:spcPts val="0"/>
              </a:spcAft>
              <a:buFont typeface="Wingdings" panose="05000000000000000000" pitchFamily="2" charset="2"/>
              <a:buChar char="u"/>
              <a:defRPr/>
            </a:pPr>
            <a:endParaRPr lang="en-US" altLang="ja-JP" sz="1200" dirty="0">
              <a:latin typeface="+mn-ea"/>
              <a:ea typeface="+mn-ea"/>
            </a:endParaRPr>
          </a:p>
          <a:p>
            <a:pPr marL="285750" indent="-285750" eaLnBrk="1" fontAlgn="auto" hangingPunct="1">
              <a:spcBef>
                <a:spcPts val="0"/>
              </a:spcBef>
              <a:spcAft>
                <a:spcPts val="0"/>
              </a:spcAft>
              <a:buFont typeface="Wingdings" panose="05000000000000000000" pitchFamily="2" charset="2"/>
              <a:buChar char="u"/>
              <a:defRPr/>
            </a:pPr>
            <a:r>
              <a:rPr lang="ja-JP" altLang="en-US" sz="1200" dirty="0">
                <a:latin typeface="+mn-ea"/>
                <a:ea typeface="+mn-ea"/>
              </a:rPr>
              <a:t>本事業に期待する効果等</a:t>
            </a:r>
            <a:endParaRPr lang="en-US" altLang="ja-JP" sz="1200" dirty="0">
              <a:latin typeface="+mn-ea"/>
              <a:ea typeface="+mn-ea"/>
            </a:endParaRPr>
          </a:p>
          <a:p>
            <a:pPr marL="285750" indent="-285750" eaLnBrk="1" fontAlgn="auto" hangingPunct="1">
              <a:spcBef>
                <a:spcPts val="0"/>
              </a:spcBef>
              <a:spcAft>
                <a:spcPts val="0"/>
              </a:spcAft>
              <a:buFont typeface="Wingdings" panose="05000000000000000000" pitchFamily="2" charset="2"/>
              <a:buChar char="u"/>
              <a:defRPr/>
            </a:pPr>
            <a:endParaRPr lang="en-US" altLang="ja-JP" sz="1400" dirty="0">
              <a:latin typeface="+mn-ea"/>
              <a:ea typeface="+mn-ea"/>
            </a:endParaRPr>
          </a:p>
        </p:txBody>
      </p:sp>
    </p:spTree>
    <p:extLst>
      <p:ext uri="{BB962C8B-B14F-4D97-AF65-F5344CB8AC3E}">
        <p14:creationId xmlns:p14="http://schemas.microsoft.com/office/powerpoint/2010/main" val="391253653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eiryo UI">
      <a:majorFont>
        <a:latin typeface="Meiryo UI"/>
        <a:ea typeface="Meiryo UI"/>
        <a:cs typeface=""/>
      </a:majorFont>
      <a:minorFont>
        <a:latin typeface="Meiryo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accent3"/>
            </a:gs>
            <a:gs pos="50000">
              <a:schemeClr val="accent3"/>
            </a:gs>
            <a:gs pos="100000">
              <a:schemeClr val="accent3"/>
            </a:gs>
          </a:gsLst>
          <a:lin ang="0" scaled="1"/>
          <a:tileRect/>
        </a:gradFill>
        <a:ln>
          <a:noFill/>
        </a:ln>
      </a:spPr>
      <a:bodyPr anchor="ctr"/>
      <a:lstStyle>
        <a:defPPr algn="ctr" eaLnBrk="1" fontAlgn="auto" hangingPunct="1">
          <a:spcBef>
            <a:spcPts val="0"/>
          </a:spcBef>
          <a:spcAft>
            <a:spcPts val="0"/>
          </a:spcAft>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2499</Words>
  <Application>Microsoft Office PowerPoint</Application>
  <PresentationFormat>A4 210 x 297 mm</PresentationFormat>
  <Paragraphs>357</Paragraphs>
  <Slides>14</Slides>
  <Notes>0</Notes>
  <HiddenSlides>0</HiddenSlides>
  <MMClips>0</MMClips>
  <ScaleCrop>false</ScaleCrop>
  <HeadingPairs>
    <vt:vector size="8" baseType="variant">
      <vt:variant>
        <vt:lpstr>使用されているフォント</vt:lpstr>
      </vt:variant>
      <vt:variant>
        <vt:i4>7</vt:i4>
      </vt:variant>
      <vt:variant>
        <vt:lpstr>テーマ</vt:lpstr>
      </vt:variant>
      <vt:variant>
        <vt:i4>1</vt:i4>
      </vt:variant>
      <vt:variant>
        <vt:lpstr>埋め込まれた OLE サーバー</vt:lpstr>
      </vt:variant>
      <vt:variant>
        <vt:i4>1</vt:i4>
      </vt:variant>
      <vt:variant>
        <vt:lpstr>スライド タイトル</vt:lpstr>
      </vt:variant>
      <vt:variant>
        <vt:i4>14</vt:i4>
      </vt:variant>
    </vt:vector>
  </HeadingPairs>
  <TitlesOfParts>
    <vt:vector size="23" baseType="lpstr">
      <vt:lpstr>Meiryo UI</vt:lpstr>
      <vt:lpstr>ＭＳ Ｐゴシック</vt:lpstr>
      <vt:lpstr>メイリオ</vt:lpstr>
      <vt:lpstr>Arial</vt:lpstr>
      <vt:lpstr>Calibri</vt:lpstr>
      <vt:lpstr>Times New Roman</vt:lpstr>
      <vt:lpstr>Wingdings</vt:lpstr>
      <vt:lpstr>Office ​​テーマ</vt:lpstr>
      <vt:lpstr>think-cell スライド</vt:lpstr>
      <vt:lpstr>「補助事業の事業計画名を記載」</vt:lpstr>
      <vt:lpstr>事業計画サマリー</vt:lpstr>
      <vt:lpstr>事業者の適格性（実施体制・開発拠点）</vt:lpstr>
      <vt:lpstr>開発計画（目標を達成するための要素技術の開発課題と解決に向けたアプローチ）</vt:lpstr>
      <vt:lpstr>開発計画（開発する要素技術の実用化の判断基準）</vt:lpstr>
      <vt:lpstr>開発スケジュール</vt:lpstr>
      <vt:lpstr>開発計画（過年度の実績確認）　【継続提案のみ】</vt:lpstr>
      <vt:lpstr>市場性（製品やサービスの概要及び使用イメージ）</vt:lpstr>
      <vt:lpstr>市場性（製品やサービスの普及可能性）</vt:lpstr>
      <vt:lpstr>市場性（製品やサービスの革新性、優位性）</vt:lpstr>
      <vt:lpstr>福島県浜通り地域における実用化・事業化の展開、産業復興に対する寄与</vt:lpstr>
      <vt:lpstr>本事業の投資効果</vt:lpstr>
      <vt:lpstr>事業者の適格性（補助申請額及び資金計画）</vt:lpstr>
      <vt:lpstr>自治体（浜通り地域）との調整状況・連携状況</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modified xsi:type="dcterms:W3CDTF">2022-02-01T01:10:24Z</dcterms:modified>
</cp:coreProperties>
</file>