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48" r:id="rId1"/>
  </p:sldMasterIdLst>
  <p:notesMasterIdLst>
    <p:notesMasterId r:id="rId16"/>
  </p:notesMasterIdLst>
  <p:handoutMasterIdLst>
    <p:handoutMasterId r:id="rId17"/>
  </p:handoutMasterIdLst>
  <p:sldIdLst>
    <p:sldId id="358" r:id="rId2"/>
    <p:sldId id="366" r:id="rId3"/>
    <p:sldId id="382" r:id="rId4"/>
    <p:sldId id="379" r:id="rId5"/>
    <p:sldId id="371" r:id="rId6"/>
    <p:sldId id="372" r:id="rId7"/>
    <p:sldId id="380" r:id="rId8"/>
    <p:sldId id="373" r:id="rId9"/>
    <p:sldId id="381" r:id="rId10"/>
    <p:sldId id="374" r:id="rId11"/>
    <p:sldId id="376" r:id="rId12"/>
    <p:sldId id="377" r:id="rId13"/>
    <p:sldId id="378" r:id="rId14"/>
    <p:sldId id="383" r:id="rId15"/>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4">
          <p15:clr>
            <a:srgbClr val="A4A3A4"/>
          </p15:clr>
        </p15:guide>
        <p15:guide id="2" pos="126">
          <p15:clr>
            <a:srgbClr val="A4A3A4"/>
          </p15:clr>
        </p15:guide>
      </p15:sldGuideLst>
    </p:ext>
    <p:ext uri="{2D200454-40CA-4A62-9FC3-DE9A4176ACB9}">
      <p15:notesGuideLst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B4E3"/>
    <a:srgbClr val="99D6EC"/>
    <a:srgbClr val="FFFFFF"/>
    <a:srgbClr val="0064C8"/>
    <a:srgbClr val="FF5A00"/>
    <a:srgbClr val="0098D0"/>
    <a:srgbClr val="B197D3"/>
    <a:srgbClr val="FFBE3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1D0BA2-5490-46BC-B61D-D1100C9E300E}" v="45" dt="2022-01-19T13:13:01.185"/>
    <p1510:client id="{F9DAFFED-92D1-475A-BA5C-B861370D64AD}" v="1" dt="2022-01-19T13:26:17.924"/>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7" autoAdjust="0"/>
    <p:restoredTop sz="94647" autoAdjust="0"/>
  </p:normalViewPr>
  <p:slideViewPr>
    <p:cSldViewPr>
      <p:cViewPr varScale="1">
        <p:scale>
          <a:sx n="103" d="100"/>
          <a:sy n="103" d="100"/>
        </p:scale>
        <p:origin x="1644" y="108"/>
      </p:cViewPr>
      <p:guideLst>
        <p:guide orient="horz" pos="414"/>
        <p:guide pos="126"/>
      </p:guideLst>
    </p:cSldViewPr>
  </p:slideViewPr>
  <p:outlineViewPr>
    <p:cViewPr>
      <p:scale>
        <a:sx n="33" d="100"/>
        <a:sy n="33" d="100"/>
      </p:scale>
      <p:origin x="0" y="7668"/>
    </p:cViewPr>
  </p:outlineViewPr>
  <p:notesTextViewPr>
    <p:cViewPr>
      <p:scale>
        <a:sx n="1" d="1"/>
        <a:sy n="1" d="1"/>
      </p:scale>
      <p:origin x="0" y="0"/>
    </p:cViewPr>
  </p:notesTextViewPr>
  <p:sorterViewPr>
    <p:cViewPr>
      <p:scale>
        <a:sx n="100" d="100"/>
        <a:sy n="100" d="100"/>
      </p:scale>
      <p:origin x="0" y="0"/>
    </p:cViewPr>
  </p:sorterViewPr>
  <p:notesViewPr>
    <p:cSldViewPr>
      <p:cViewPr>
        <p:scale>
          <a:sx n="90" d="100"/>
          <a:sy n="90" d="100"/>
        </p:scale>
        <p:origin x="-2070" y="-72"/>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r>
              <a:rPr kumimoji="1" lang="ja-JP" altLang="en-US"/>
              <a:t>０１</a:t>
            </a:r>
          </a:p>
        </p:txBody>
      </p:sp>
      <p:sp>
        <p:nvSpPr>
          <p:cNvPr id="3" name="日付プレースホルダー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r>
              <a:rPr kumimoji="1" lang="ja-JP" altLang="en-US" sz="1400">
                <a:latin typeface="ＭＳ Ｐゴシック" pitchFamily="50" charset="-128"/>
                <a:ea typeface="ＭＳ Ｐゴシック" pitchFamily="50" charset="-128"/>
              </a:rPr>
              <a:t>０１</a:t>
            </a:r>
            <a:endParaRPr kumimoji="1" lang="ja-JP" altLang="en-US" sz="1400" dirty="0">
              <a:latin typeface="ＭＳ Ｐゴシック" pitchFamily="50" charset="-128"/>
              <a:ea typeface="ＭＳ Ｐゴシック" pitchFamily="50" charset="-128"/>
            </a:endParaRPr>
          </a:p>
        </p:txBody>
      </p:sp>
      <p:sp>
        <p:nvSpPr>
          <p:cNvPr id="4" name="フッター プレースホルダー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A60C1D9C-4153-45A3-ABA8-5AC906D32479}" type="slidenum">
              <a:rPr kumimoji="1" lang="ja-JP" altLang="en-US" smtClean="0"/>
              <a:t>‹#›</a:t>
            </a:fld>
            <a:endParaRPr kumimoji="1" lang="ja-JP" altLang="en-US"/>
          </a:p>
        </p:txBody>
      </p:sp>
    </p:spTree>
    <p:extLst>
      <p:ext uri="{BB962C8B-B14F-4D97-AF65-F5344CB8AC3E}">
        <p14:creationId xmlns:p14="http://schemas.microsoft.com/office/powerpoint/2010/main" val="1456108798"/>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r>
              <a:rPr kumimoji="1" lang="ja-JP" altLang="en-US"/>
              <a:t>０１</a:t>
            </a:r>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400">
                <a:latin typeface="ＭＳ Ｐゴシック" pitchFamily="50" charset="-128"/>
                <a:ea typeface="ＭＳ Ｐゴシック" pitchFamily="50" charset="-128"/>
              </a:defRPr>
            </a:lvl1pPr>
          </a:lstStyle>
          <a:p>
            <a:r>
              <a:rPr lang="ja-JP" altLang="en-US"/>
              <a:t>０１</a:t>
            </a:r>
            <a:endParaRPr lang="en-US" altLang="ja-JP" dirty="0"/>
          </a:p>
        </p:txBody>
      </p:sp>
      <p:sp>
        <p:nvSpPr>
          <p:cNvPr id="4" name="スライド イメージ プレースホルダー 3"/>
          <p:cNvSpPr>
            <a:spLocks noGrp="1" noRot="1" noChangeAspect="1"/>
          </p:cNvSpPr>
          <p:nvPr>
            <p:ph type="sldImg" idx="2"/>
          </p:nvPr>
        </p:nvSpPr>
        <p:spPr>
          <a:xfrm>
            <a:off x="695325" y="739775"/>
            <a:ext cx="534511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FD35E722-DCEB-4B9B-850A-0990A504E40F}" type="slidenum">
              <a:rPr kumimoji="1" lang="ja-JP" altLang="en-US" smtClean="0"/>
              <a:t>‹#›</a:t>
            </a:fld>
            <a:endParaRPr kumimoji="1" lang="ja-JP" altLang="en-US"/>
          </a:p>
        </p:txBody>
      </p:sp>
    </p:spTree>
    <p:extLst>
      <p:ext uri="{BB962C8B-B14F-4D97-AF65-F5344CB8AC3E}">
        <p14:creationId xmlns:p14="http://schemas.microsoft.com/office/powerpoint/2010/main" val="286926932"/>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588439"/>
            <a:ext cx="8420100" cy="55399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gn="ctr">
              <a:defRPr lang="ja-JP" altLang="en-US" sz="3600" b="1" dirty="0">
                <a:latin typeface="Meiryo UI" pitchFamily="50" charset="-128"/>
                <a:ea typeface="Meiryo UI" pitchFamily="50" charset="-128"/>
                <a:cs typeface="Meiryo UI" pitchFamily="50" charset="-128"/>
              </a:defRPr>
            </a:lvl1pPr>
          </a:lstStyle>
          <a:p>
            <a:pPr marL="0" lvl="0"/>
            <a:r>
              <a:rPr kumimoji="1" lang="ja-JP" altLang="en-US"/>
              <a:t>マスター タイトルの書式設定</a:t>
            </a:r>
            <a:endParaRPr kumimoji="1" lang="ja-JP" altLang="en-US" dirty="0"/>
          </a:p>
        </p:txBody>
      </p:sp>
      <p:sp>
        <p:nvSpPr>
          <p:cNvPr id="3" name="サブタイトル 2"/>
          <p:cNvSpPr>
            <a:spLocks noGrp="1"/>
          </p:cNvSpPr>
          <p:nvPr>
            <p:ph type="subTitle" idx="1"/>
          </p:nvPr>
        </p:nvSpPr>
        <p:spPr>
          <a:xfrm>
            <a:off x="1485900" y="4653136"/>
            <a:ext cx="6934200" cy="125572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0" indent="0" algn="ctr">
              <a:buNone/>
              <a:defRPr lang="ja-JP" altLang="en-US" sz="2400" b="1">
                <a:latin typeface="Meiryo UI" pitchFamily="50" charset="-128"/>
                <a:ea typeface="Meiryo UI" pitchFamily="50" charset="-128"/>
                <a:cs typeface="Meiryo UI" pitchFamily="50" charset="-128"/>
              </a:defRPr>
            </a:lvl1pPr>
          </a:lstStyle>
          <a:p>
            <a:pPr marL="0" lvl="0" algn="ctr"/>
            <a:r>
              <a:rPr kumimoji="1" lang="ja-JP" altLang="en-US"/>
              <a:t>マスター サブタイトルの書式設定</a:t>
            </a:r>
            <a:endParaRPr kumimoji="1" lang="ja-JP" altLang="en-US" dirty="0"/>
          </a:p>
        </p:txBody>
      </p:sp>
      <p:sp>
        <p:nvSpPr>
          <p:cNvPr id="4" name="日付プレースホルダー 3"/>
          <p:cNvSpPr>
            <a:spLocks noGrp="1"/>
          </p:cNvSpPr>
          <p:nvPr>
            <p:ph type="dt" sz="half" idx="10"/>
          </p:nvPr>
        </p:nvSpPr>
        <p:spPr>
          <a:xfrm>
            <a:off x="9273480" y="0"/>
            <a:ext cx="2311400" cy="365125"/>
          </a:xfrm>
        </p:spPr>
        <p:txBody>
          <a:bodyPr/>
          <a:lstStyle/>
          <a:p>
            <a:r>
              <a:rPr kumimoji="1" lang="ja-JP" altLang="en-US"/>
              <a:t>０１</a:t>
            </a:r>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Tree>
    <p:extLst>
      <p:ext uri="{BB962C8B-B14F-4D97-AF65-F5344CB8AC3E}">
        <p14:creationId xmlns:p14="http://schemas.microsoft.com/office/powerpoint/2010/main" val="1680666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1393439" y="1520788"/>
            <a:ext cx="7423989" cy="646331"/>
          </a:xfrm>
        </p:spPr>
        <p:txBody>
          <a:bodyPr wrap="square" anchor="t" anchorCtr="0">
            <a:spAutoFit/>
          </a:bodyPr>
          <a:lstStyle>
            <a:lvl1pPr algn="l">
              <a:defRPr lang="ja-JP" altLang="en-US" sz="3600" b="1" dirty="0">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dirty="0"/>
              <a:t>１．見出しの記入</a:t>
            </a:r>
          </a:p>
        </p:txBody>
      </p:sp>
      <p:sp>
        <p:nvSpPr>
          <p:cNvPr id="4" name="日付プレースホルダー 3"/>
          <p:cNvSpPr>
            <a:spLocks noGrp="1"/>
          </p:cNvSpPr>
          <p:nvPr>
            <p:ph type="dt" sz="half" idx="10"/>
          </p:nvPr>
        </p:nvSpPr>
        <p:spPr>
          <a:xfrm>
            <a:off x="9345488" y="0"/>
            <a:ext cx="2311400" cy="365125"/>
          </a:xfrm>
        </p:spPr>
        <p:txBody>
          <a:bodyPr/>
          <a:lstStyle/>
          <a:p>
            <a:r>
              <a:rPr kumimoji="1" lang="ja-JP" altLang="en-US"/>
              <a:t>０１</a:t>
            </a:r>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Tree>
    <p:extLst>
      <p:ext uri="{BB962C8B-B14F-4D97-AF65-F5344CB8AC3E}">
        <p14:creationId xmlns:p14="http://schemas.microsoft.com/office/powerpoint/2010/main" val="1615992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標準スライド">
    <p:spTree>
      <p:nvGrpSpPr>
        <p:cNvPr id="1" name=""/>
        <p:cNvGrpSpPr/>
        <p:nvPr/>
      </p:nvGrpSpPr>
      <p:grpSpPr>
        <a:xfrm>
          <a:off x="0" y="0"/>
          <a:ext cx="0" cy="0"/>
          <a:chOff x="0" y="0"/>
          <a:chExt cx="0" cy="0"/>
        </a:xfrm>
      </p:grpSpPr>
      <p:sp>
        <p:nvSpPr>
          <p:cNvPr id="3" name="日付プレースホルダー 2"/>
          <p:cNvSpPr>
            <a:spLocks noGrp="1"/>
          </p:cNvSpPr>
          <p:nvPr>
            <p:ph type="dt" sz="half" idx="10"/>
          </p:nvPr>
        </p:nvSpPr>
        <p:spPr>
          <a:xfrm>
            <a:off x="9273480" y="-1177"/>
            <a:ext cx="2311400" cy="365125"/>
          </a:xfrm>
        </p:spPr>
        <p:txBody>
          <a:bodyPr/>
          <a:lstStyle/>
          <a:p>
            <a:r>
              <a:rPr kumimoji="1" lang="ja-JP" altLang="en-US"/>
              <a:t>０１</a:t>
            </a:r>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
        <p:nvSpPr>
          <p:cNvPr id="6" name="タイトル 1"/>
          <p:cNvSpPr>
            <a:spLocks noGrp="1"/>
          </p:cNvSpPr>
          <p:nvPr>
            <p:ph type="title"/>
          </p:nvPr>
        </p:nvSpPr>
        <p:spPr>
          <a:xfrm>
            <a:off x="200471" y="188640"/>
            <a:ext cx="9505503" cy="461665"/>
          </a:xfrm>
        </p:spPr>
        <p:txBody>
          <a:bodyPr wrap="square">
            <a:spAutoFit/>
          </a:bodyPr>
          <a:lstStyle>
            <a:lvl1pPr algn="l">
              <a:defRPr lang="ja-JP" altLang="en-US" sz="2400" b="1">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a:t>マスター タイトルの書式設定</a:t>
            </a:r>
            <a:endParaRPr kumimoji="1" lang="ja-JP" altLang="en-US" dirty="0"/>
          </a:p>
        </p:txBody>
      </p:sp>
      <p:sp>
        <p:nvSpPr>
          <p:cNvPr id="8" name="テキスト プレースホルダー 9"/>
          <p:cNvSpPr>
            <a:spLocks noGrp="1"/>
          </p:cNvSpPr>
          <p:nvPr>
            <p:ph type="body" sz="quarter" idx="13" hasCustomPrompt="1"/>
          </p:nvPr>
        </p:nvSpPr>
        <p:spPr>
          <a:xfrm>
            <a:off x="200794" y="6309320"/>
            <a:ext cx="9396722" cy="161583"/>
          </a:xfrm>
          <a:noFill/>
        </p:spPr>
        <p:txBody>
          <a:bodyPr wrap="squar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（資料）●●</a:t>
            </a:r>
          </a:p>
        </p:txBody>
      </p:sp>
      <p:sp>
        <p:nvSpPr>
          <p:cNvPr id="9" name="テキスト プレースホルダー 9"/>
          <p:cNvSpPr>
            <a:spLocks noGrp="1"/>
          </p:cNvSpPr>
          <p:nvPr>
            <p:ph type="body" sz="quarter" idx="14" hasCustomPrompt="1"/>
          </p:nvPr>
        </p:nvSpPr>
        <p:spPr>
          <a:xfrm>
            <a:off x="200794" y="3104964"/>
            <a:ext cx="1853071" cy="307777"/>
          </a:xfrm>
          <a:noFill/>
        </p:spPr>
        <p:txBody>
          <a:bodyPr wrap="none" lIns="0" tIns="0" rIns="0" bIns="0">
            <a:spAutoFit/>
          </a:bodyPr>
          <a:lstStyle>
            <a:lvl1pPr marL="0" indent="0">
              <a:spcBef>
                <a:spcPts val="0"/>
              </a:spcBef>
              <a:spcAft>
                <a:spcPts val="0"/>
              </a:spcAft>
              <a:buNone/>
              <a:defRPr sz="200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20pt</a:t>
            </a:r>
            <a:r>
              <a:rPr kumimoji="1" lang="ja-JP" altLang="en-US" dirty="0"/>
              <a:t>）</a:t>
            </a:r>
          </a:p>
        </p:txBody>
      </p:sp>
      <p:sp>
        <p:nvSpPr>
          <p:cNvPr id="10" name="テキスト プレースホルダー 9"/>
          <p:cNvSpPr>
            <a:spLocks noGrp="1"/>
          </p:cNvSpPr>
          <p:nvPr>
            <p:ph type="body" sz="quarter" idx="15" hasCustomPrompt="1"/>
          </p:nvPr>
        </p:nvSpPr>
        <p:spPr>
          <a:xfrm>
            <a:off x="200472" y="3769295"/>
            <a:ext cx="1298432" cy="215444"/>
          </a:xfrm>
          <a:noFill/>
        </p:spPr>
        <p:txBody>
          <a:bodyPr wrap="none" lIns="0" tIns="0" rIns="0" bIns="0">
            <a:spAutoFit/>
          </a:bodyPr>
          <a:lstStyle>
            <a:lvl1pPr marL="0" indent="0">
              <a:spcBef>
                <a:spcPts val="0"/>
              </a:spcBef>
              <a:spcAft>
                <a:spcPts val="0"/>
              </a:spcAft>
              <a:buNone/>
              <a:defRPr sz="140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14pt</a:t>
            </a:r>
            <a:r>
              <a:rPr kumimoji="1" lang="ja-JP" altLang="en-US" dirty="0"/>
              <a:t>）</a:t>
            </a:r>
          </a:p>
        </p:txBody>
      </p:sp>
      <p:sp>
        <p:nvSpPr>
          <p:cNvPr id="11" name="テキスト プレースホルダー 9"/>
          <p:cNvSpPr>
            <a:spLocks noGrp="1"/>
          </p:cNvSpPr>
          <p:nvPr>
            <p:ph type="body" sz="quarter" idx="16" hasCustomPrompt="1"/>
          </p:nvPr>
        </p:nvSpPr>
        <p:spPr>
          <a:xfrm>
            <a:off x="200472" y="4365104"/>
            <a:ext cx="1102866" cy="161583"/>
          </a:xfrm>
          <a:noFill/>
        </p:spPr>
        <p:txBody>
          <a:bodyPr wrap="non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10.5pt</a:t>
            </a:r>
            <a:r>
              <a:rPr kumimoji="1" lang="ja-JP" altLang="en-US" dirty="0"/>
              <a:t>）</a:t>
            </a:r>
          </a:p>
        </p:txBody>
      </p:sp>
      <p:sp>
        <p:nvSpPr>
          <p:cNvPr id="12" name="テキスト プレースホルダー 11"/>
          <p:cNvSpPr>
            <a:spLocks noGrp="1"/>
          </p:cNvSpPr>
          <p:nvPr>
            <p:ph type="body" sz="quarter" idx="17"/>
          </p:nvPr>
        </p:nvSpPr>
        <p:spPr>
          <a:xfrm>
            <a:off x="200025" y="764704"/>
            <a:ext cx="9505950" cy="525886"/>
          </a:xfrm>
          <a:solidFill>
            <a:srgbClr val="99D6EC"/>
          </a:solidFill>
          <a:ln>
            <a:noFill/>
          </a:ln>
        </p:spPr>
        <p:txBody>
          <a:bodyPr vert="horz" wrap="square" lIns="216000" tIns="108000" rIns="216000" bIns="108000" rtlCol="0" anchor="t" anchorCtr="0">
            <a:spAutoFit/>
          </a:bodyPr>
          <a:lstStyle>
            <a:lvl1pPr>
              <a:defRPr lang="ja-JP" altLang="en-US" sz="2000" dirty="0">
                <a:latin typeface="Meiryo UI" panose="020B0604030504040204" pitchFamily="50" charset="-128"/>
                <a:ea typeface="Meiryo UI" panose="020B0604030504040204" pitchFamily="50" charset="-128"/>
                <a:cs typeface="Meiryo UI" panose="020B0604030504040204" pitchFamily="50" charset="-128"/>
              </a:defRPr>
            </a:lvl1pPr>
          </a:lstStyle>
          <a:p>
            <a:pPr marL="257175" lvl="0" indent="-257175">
              <a:spcBef>
                <a:spcPts val="600"/>
              </a:spcBef>
              <a:spcAft>
                <a:spcPts val="600"/>
              </a:spcAft>
              <a:buClr>
                <a:srgbClr val="002060"/>
              </a:buClr>
              <a:buFont typeface="Wingdings" panose="05000000000000000000" pitchFamily="2" charset="2"/>
              <a:buChar char="l"/>
            </a:pPr>
            <a:r>
              <a:rPr kumimoji="1" lang="ja-JP" altLang="en-US"/>
              <a:t>マスター テキストの書式設定</a:t>
            </a:r>
          </a:p>
        </p:txBody>
      </p:sp>
    </p:spTree>
    <p:extLst>
      <p:ext uri="{BB962C8B-B14F-4D97-AF65-F5344CB8AC3E}">
        <p14:creationId xmlns:p14="http://schemas.microsoft.com/office/powerpoint/2010/main" val="29895277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200025" y="274638"/>
            <a:ext cx="9469499" cy="382587"/>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200024" y="800708"/>
            <a:ext cx="9469499" cy="1210689"/>
          </a:xfrm>
          <a:prstGeom prst="rect">
            <a:avLst/>
          </a:prstGeom>
          <a:noFill/>
        </p:spPr>
        <p:txBody>
          <a:bodyPr vert="horz" wrap="square" lIns="216000" tIns="108000" rIns="216000" bIns="108000" rtlCol="0">
            <a:sp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p:txBody>
      </p:sp>
      <p:sp>
        <p:nvSpPr>
          <p:cNvPr id="4" name="日付プレースホルダー 3"/>
          <p:cNvSpPr>
            <a:spLocks noGrp="1"/>
          </p:cNvSpPr>
          <p:nvPr>
            <p:ph type="dt" sz="half" idx="2"/>
          </p:nvPr>
        </p:nvSpPr>
        <p:spPr>
          <a:xfrm>
            <a:off x="-10695" y="6520260"/>
            <a:ext cx="2311400" cy="365125"/>
          </a:xfrm>
          <a:prstGeom prst="rect">
            <a:avLst/>
          </a:prstGeom>
        </p:spPr>
        <p:txBody>
          <a:bodyPr vert="horz" lIns="91440" tIns="45720" rIns="91440" bIns="45720" rtlCol="0" anchor="ctr"/>
          <a:lstStyle>
            <a:lvl1pPr algn="l">
              <a:defRPr sz="1200">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a:t>０１</a:t>
            </a:r>
            <a:endParaRPr lang="ja-JP" altLang="en-US" dirty="0"/>
          </a:p>
        </p:txBody>
      </p:sp>
      <p:sp>
        <p:nvSpPr>
          <p:cNvPr id="5" name="フッター プレースホルダー 4"/>
          <p:cNvSpPr>
            <a:spLocks noGrp="1"/>
          </p:cNvSpPr>
          <p:nvPr>
            <p:ph type="ftr" sz="quarter" idx="3"/>
          </p:nvPr>
        </p:nvSpPr>
        <p:spPr>
          <a:xfrm>
            <a:off x="3392827" y="6525345"/>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605295" y="6525345"/>
            <a:ext cx="2311400" cy="365125"/>
          </a:xfrm>
          <a:prstGeom prst="rect">
            <a:avLst/>
          </a:prstGeom>
        </p:spPr>
        <p:txBody>
          <a:bodyPr vert="horz" lIns="91440" tIns="45720" rIns="91440" bIns="45720" rtlCol="0" anchor="ctr"/>
          <a:lstStyle>
            <a:lvl1pPr algn="r">
              <a:defRPr sz="14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stStyle>
          <a:p>
            <a:fld id="{D9550142-B990-490A-A107-ED7302A7FD52}" type="slidenum">
              <a:rPr lang="ja-JP" altLang="en-US" smtClean="0"/>
              <a:pPr/>
              <a:t>‹#›</a:t>
            </a:fld>
            <a:endParaRPr lang="ja-JP" altLang="en-US" dirty="0"/>
          </a:p>
        </p:txBody>
      </p:sp>
    </p:spTree>
    <p:extLst>
      <p:ext uri="{BB962C8B-B14F-4D97-AF65-F5344CB8AC3E}">
        <p14:creationId xmlns:p14="http://schemas.microsoft.com/office/powerpoint/2010/main" val="2712574064"/>
      </p:ext>
    </p:extLst>
  </p:cSld>
  <p:clrMap bg1="lt1" tx1="dk1" bg2="lt2" tx2="dk2" accent1="accent1" accent2="accent2" accent3="accent3" accent4="accent4" accent5="accent5" accent6="accent6" hlink="hlink" folHlink="folHlink"/>
  <p:sldLayoutIdLst>
    <p:sldLayoutId id="2147483659" r:id="rId1"/>
    <p:sldLayoutId id="2147483651" r:id="rId2"/>
    <p:sldLayoutId id="2147483654" r:id="rId3"/>
  </p:sldLayoutIdLst>
  <p:hf hdr="0" ftr="0"/>
  <p:txStyles>
    <p:titleStyle>
      <a:lvl1pPr algn="l" defTabSz="914400" rtl="0" eaLnBrk="1" latinLnBrk="0" hangingPunct="1">
        <a:spcBef>
          <a:spcPct val="0"/>
        </a:spcBef>
        <a:buNone/>
        <a:defRPr kumimoji="1" sz="2400" b="1"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342900" indent="-342900" algn="l" defTabSz="914400" rtl="0" eaLnBrk="1" latinLnBrk="0" hangingPunct="1">
        <a:spcBef>
          <a:spcPts val="600"/>
        </a:spcBef>
        <a:spcAft>
          <a:spcPts val="600"/>
        </a:spcAft>
        <a:buClr>
          <a:srgbClr val="002060"/>
        </a:buClr>
        <a:buFont typeface="Wingdings" panose="05000000000000000000" pitchFamily="2" charset="2"/>
        <a:buChar char="l"/>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914400" rtl="0" eaLnBrk="1" latinLnBrk="0" hangingPunct="1">
        <a:spcBef>
          <a:spcPts val="600"/>
        </a:spcBef>
        <a:spcAft>
          <a:spcPts val="600"/>
        </a:spcAft>
        <a:buFont typeface="Arial" pitchFamily="34" charset="0"/>
        <a:buChar char="–"/>
        <a:defRPr kumimoji="1" sz="14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914400" rtl="0" eaLnBrk="1" latinLnBrk="0" hangingPunct="1">
        <a:spcBef>
          <a:spcPts val="600"/>
        </a:spcBef>
        <a:spcAft>
          <a:spcPts val="600"/>
        </a:spcAft>
        <a:buFont typeface="Arial" pitchFamily="34" charset="0"/>
        <a:buChar char="•"/>
        <a:defRPr kumimoji="1" sz="105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bwMode="auto">
          <a:xfrm>
            <a:off x="0" y="929802"/>
            <a:ext cx="9906000" cy="2353214"/>
          </a:xfrm>
          <a:prstGeom prst="rect">
            <a:avLst/>
          </a:prstGeom>
          <a:solidFill>
            <a:srgbClr val="0064C8"/>
          </a:solidFill>
          <a:ln w="9525">
            <a:noFill/>
            <a:miter lim="800000"/>
            <a:headEnd/>
            <a:tailEnd/>
          </a:ln>
          <a:effectLst/>
        </p:spPr>
        <p:txBody>
          <a:bodyPr wrap="none" rtlCol="0" anchor="ctr"/>
          <a:lstStyle/>
          <a:p>
            <a:pPr algn="l"/>
            <a:endParaRPr kumimoji="0" lang="ja-JP" altLang="en-US" sz="1800" dirty="0">
              <a:latin typeface="Meiryo UI" panose="020B0604030504040204" pitchFamily="50" charset="-128"/>
              <a:ea typeface="Meiryo UI" panose="020B0604030504040204" pitchFamily="50" charset="-128"/>
            </a:endParaRPr>
          </a:p>
        </p:txBody>
      </p:sp>
      <p:sp>
        <p:nvSpPr>
          <p:cNvPr id="2" name="タイトル 1"/>
          <p:cNvSpPr>
            <a:spLocks noGrp="1"/>
          </p:cNvSpPr>
          <p:nvPr>
            <p:ph type="ctrTitle"/>
          </p:nvPr>
        </p:nvSpPr>
        <p:spPr>
          <a:xfrm>
            <a:off x="763166" y="1067025"/>
            <a:ext cx="8420100" cy="2215991"/>
          </a:xfrm>
        </p:spPr>
        <p:txBody>
          <a:bodyPr/>
          <a:lstStyle/>
          <a:p>
            <a:r>
              <a:rPr kumimoji="1" lang="ja-JP" altLang="en-US"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令和３年度</a:t>
            </a:r>
            <a:br>
              <a:rPr kumimoji="1" lang="en-US" altLang="ja-JP"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「地域の中核大学の産学融合拠点の整備」に係る補助事業</a:t>
            </a:r>
            <a:br>
              <a:rPr kumimoji="1" lang="ja-JP" altLang="en-US"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br>
              <a:rPr kumimoji="1" lang="en-US" altLang="ja-JP" sz="2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提案書</a:t>
            </a:r>
            <a:endParaRPr kumimoji="1" lang="ja-JP" altLang="en-US" sz="2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サブタイトル 2">
            <a:extLst>
              <a:ext uri="{FF2B5EF4-FFF2-40B4-BE49-F238E27FC236}">
                <a16:creationId xmlns:a16="http://schemas.microsoft.com/office/drawing/2014/main" id="{3B360348-E056-4366-9737-D4ADCA73BA06}"/>
              </a:ext>
            </a:extLst>
          </p:cNvPr>
          <p:cNvSpPr txBox="1">
            <a:spLocks/>
          </p:cNvSpPr>
          <p:nvPr/>
        </p:nvSpPr>
        <p:spPr>
          <a:xfrm>
            <a:off x="8985448" y="340964"/>
            <a:ext cx="910060"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rtlCol="0">
            <a:spAutoFit/>
          </a:bodyPr>
          <a:lstStyle>
            <a:lvl1pPr marL="0" indent="0" algn="ctr" defTabSz="914400" rtl="0" eaLnBrk="1" latinLnBrk="0" hangingPunct="1">
              <a:spcBef>
                <a:spcPts val="600"/>
              </a:spcBef>
              <a:spcAft>
                <a:spcPts val="600"/>
              </a:spcAft>
              <a:buClr>
                <a:srgbClr val="002060"/>
              </a:buClr>
              <a:buFont typeface="Wingdings" panose="05000000000000000000" pitchFamily="2" charset="2"/>
              <a:buNone/>
              <a:defRPr kumimoji="1" lang="ja-JP" altLang="en-US" sz="2400" b="1" kern="1200">
                <a:solidFill>
                  <a:schemeClr val="tx1"/>
                </a:solidFill>
                <a:latin typeface="Meiryo UI" pitchFamily="50" charset="-128"/>
                <a:ea typeface="Meiryo UI" pitchFamily="50" charset="-128"/>
                <a:cs typeface="Meiryo UI" pitchFamily="50" charset="-128"/>
              </a:defRPr>
            </a:lvl1pPr>
            <a:lvl2pPr marL="742950" indent="-285750" algn="l" defTabSz="914400" rtl="0" eaLnBrk="1" latinLnBrk="0" hangingPunct="1">
              <a:spcBef>
                <a:spcPts val="600"/>
              </a:spcBef>
              <a:spcAft>
                <a:spcPts val="600"/>
              </a:spcAft>
              <a:buFont typeface="Arial" pitchFamily="34" charset="0"/>
              <a:buChar char="–"/>
              <a:defRPr kumimoji="1" sz="14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914400" rtl="0" eaLnBrk="1" latinLnBrk="0" hangingPunct="1">
              <a:spcBef>
                <a:spcPts val="600"/>
              </a:spcBef>
              <a:spcAft>
                <a:spcPts val="600"/>
              </a:spcAft>
              <a:buFont typeface="Arial" pitchFamily="34" charset="0"/>
              <a:buChar char="•"/>
              <a:defRPr kumimoji="1" sz="105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algn="l"/>
            <a:r>
              <a:rPr lang="ja-JP" altLang="en-US" sz="1200" b="0" dirty="0">
                <a:latin typeface="メイリオ" panose="020B0604030504040204" pitchFamily="50" charset="-128"/>
                <a:ea typeface="メイリオ" panose="020B0604030504040204" pitchFamily="50" charset="-128"/>
                <a:cs typeface="メイリオ" panose="020B0604030504040204" pitchFamily="50" charset="-128"/>
              </a:rPr>
              <a:t>（様式２）</a:t>
            </a:r>
          </a:p>
        </p:txBody>
      </p:sp>
      <p:sp>
        <p:nvSpPr>
          <p:cNvPr id="4" name="テキスト ボックス 3">
            <a:extLst>
              <a:ext uri="{FF2B5EF4-FFF2-40B4-BE49-F238E27FC236}">
                <a16:creationId xmlns:a16="http://schemas.microsoft.com/office/drawing/2014/main" id="{F731B294-F387-4357-8BAC-994743B744D0}"/>
              </a:ext>
            </a:extLst>
          </p:cNvPr>
          <p:cNvSpPr txBox="1"/>
          <p:nvPr/>
        </p:nvSpPr>
        <p:spPr>
          <a:xfrm>
            <a:off x="8519926" y="44624"/>
            <a:ext cx="920552" cy="553998"/>
          </a:xfrm>
          <a:prstGeom prst="rect">
            <a:avLst/>
          </a:prstGeom>
          <a:noFill/>
          <a:ln>
            <a:noFill/>
          </a:ln>
        </p:spPr>
        <p:txBody>
          <a:bodyPr wrap="square" rtlCol="0">
            <a:spAutoFit/>
          </a:bodyPr>
          <a:lstStyle/>
          <a:p>
            <a:pPr algn="ct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管理番号</a:t>
            </a:r>
            <a:endParaRPr kumimoji="1"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kumimoji="1" lang="ja-JP" altLang="en-US" sz="10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8" name="表 10">
            <a:extLst>
              <a:ext uri="{FF2B5EF4-FFF2-40B4-BE49-F238E27FC236}">
                <a16:creationId xmlns:a16="http://schemas.microsoft.com/office/drawing/2014/main" id="{D4100052-E3A3-4C45-8BDD-8E7AE9D51D6F}"/>
              </a:ext>
            </a:extLst>
          </p:cNvPr>
          <p:cNvGraphicFramePr>
            <a:graphicFrameLocks noGrp="1"/>
          </p:cNvGraphicFramePr>
          <p:nvPr>
            <p:extLst>
              <p:ext uri="{D42A27DB-BD31-4B8C-83A1-F6EECF244321}">
                <p14:modId xmlns:p14="http://schemas.microsoft.com/office/powerpoint/2010/main" val="2918646046"/>
              </p:ext>
            </p:extLst>
          </p:nvPr>
        </p:nvGraphicFramePr>
        <p:xfrm>
          <a:off x="1121837" y="3482913"/>
          <a:ext cx="7639158" cy="3220720"/>
        </p:xfrm>
        <a:graphic>
          <a:graphicData uri="http://schemas.openxmlformats.org/drawingml/2006/table">
            <a:tbl>
              <a:tblPr>
                <a:tableStyleId>{5C22544A-7EE6-4342-B048-85BDC9FD1C3A}</a:tableStyleId>
              </a:tblPr>
              <a:tblGrid>
                <a:gridCol w="1878518">
                  <a:extLst>
                    <a:ext uri="{9D8B030D-6E8A-4147-A177-3AD203B41FA5}">
                      <a16:colId xmlns:a16="http://schemas.microsoft.com/office/drawing/2014/main" val="3518306296"/>
                    </a:ext>
                  </a:extLst>
                </a:gridCol>
                <a:gridCol w="408677">
                  <a:extLst>
                    <a:ext uri="{9D8B030D-6E8A-4147-A177-3AD203B41FA5}">
                      <a16:colId xmlns:a16="http://schemas.microsoft.com/office/drawing/2014/main" val="1833225504"/>
                    </a:ext>
                  </a:extLst>
                </a:gridCol>
                <a:gridCol w="5351963">
                  <a:extLst>
                    <a:ext uri="{9D8B030D-6E8A-4147-A177-3AD203B41FA5}">
                      <a16:colId xmlns:a16="http://schemas.microsoft.com/office/drawing/2014/main" val="2240805223"/>
                    </a:ext>
                  </a:extLst>
                </a:gridCol>
              </a:tblGrid>
              <a:tr h="370840">
                <a:tc>
                  <a:txBody>
                    <a:bodyPr/>
                    <a:lstStyle/>
                    <a:p>
                      <a:pPr algn="ctr"/>
                      <a:r>
                        <a:rPr kumimoji="1" lang="ja-JP" altLang="en-US" dirty="0"/>
                        <a:t>項目</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pPr algn="ctr"/>
                      <a:r>
                        <a:rPr kumimoji="1" lang="ja-JP" altLang="en-US" dirty="0"/>
                        <a:t>名称等記入欄</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endParaRPr kumimoji="1" lang="ja-JP" altLang="en-US" dirty="0"/>
                    </a:p>
                  </a:txBody>
                  <a:tcPr/>
                </a:tc>
                <a:extLst>
                  <a:ext uri="{0D108BD9-81ED-4DB2-BD59-A6C34878D82A}">
                    <a16:rowId xmlns:a16="http://schemas.microsoft.com/office/drawing/2014/main" val="2470564288"/>
                  </a:ext>
                </a:extLst>
              </a:tr>
              <a:tr h="370840">
                <a:tc>
                  <a:txBody>
                    <a:bodyPr/>
                    <a:lstStyle/>
                    <a:p>
                      <a:pPr algn="ct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大学等機関</a:t>
                      </a:r>
                      <a:r>
                        <a:rPr kumimoji="1" lang="ja-JP" altLang="en-US" sz="1800" dirty="0">
                          <a:latin typeface="メイリオ" panose="020B0604030504040204" pitchFamily="50" charset="-128"/>
                          <a:ea typeface="メイリオ" panose="020B0604030504040204" pitchFamily="50" charset="-128"/>
                          <a:cs typeface="メイリオ" panose="020B0604030504040204" pitchFamily="50" charset="-128"/>
                        </a:rPr>
                        <a:t>名称</a:t>
                      </a:r>
                      <a:endParaRPr kumimoji="1" lang="ja-JP" alt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tc>
                <a:extLst>
                  <a:ext uri="{0D108BD9-81ED-4DB2-BD59-A6C34878D82A}">
                    <a16:rowId xmlns:a16="http://schemas.microsoft.com/office/drawing/2014/main" val="3660328358"/>
                  </a:ext>
                </a:extLst>
              </a:tr>
              <a:tr h="370840">
                <a:tc>
                  <a:txBody>
                    <a:bodyPr/>
                    <a:lstStyle/>
                    <a:p>
                      <a:pPr algn="ct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施　設　</a:t>
                      </a:r>
                      <a:r>
                        <a:rPr kumimoji="1" lang="ja-JP" altLang="en-US" sz="1800" dirty="0">
                          <a:latin typeface="メイリオ" panose="020B0604030504040204" pitchFamily="50" charset="-128"/>
                          <a:ea typeface="メイリオ" panose="020B0604030504040204" pitchFamily="50" charset="-128"/>
                          <a:cs typeface="メイリオ" panose="020B0604030504040204" pitchFamily="50" charset="-128"/>
                        </a:rPr>
                        <a:t>名</a:t>
                      </a:r>
                      <a:endParaRPr kumimoji="1" lang="ja-JP" altLang="en-US" dirty="0">
                        <a:latin typeface="メイリオ" panose="020B0604030504040204" pitchFamily="50" charset="-128"/>
                        <a:ea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rPr>
                        <a:t>仮称でも可</a:t>
                      </a:r>
                      <a:endParaRPr kumimoji="1" lang="en-US" altLang="ja-JP"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tc>
                <a:extLst>
                  <a:ext uri="{0D108BD9-81ED-4DB2-BD59-A6C34878D82A}">
                    <a16:rowId xmlns:a16="http://schemas.microsoft.com/office/drawing/2014/main" val="6655706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a:latin typeface="メイリオ" panose="020B0604030504040204" pitchFamily="50" charset="-128"/>
                          <a:ea typeface="メイリオ" panose="020B0604030504040204" pitchFamily="50" charset="-128"/>
                        </a:rPr>
                        <a:t>共同提案をする大学等名称</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gridSpan="2">
                  <a:txBody>
                    <a:bodyPr/>
                    <a:lstStyle/>
                    <a:p>
                      <a:endParaRPr kumimoji="1" lang="ja-JP" alt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3894945863"/>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spc="-300" dirty="0">
                          <a:latin typeface="メイリオ" panose="020B0604030504040204" pitchFamily="50" charset="-128"/>
                          <a:ea typeface="メイリオ" panose="020B0604030504040204" pitchFamily="50" charset="-128"/>
                          <a:cs typeface="メイリオ" panose="020B0604030504040204" pitchFamily="50" charset="-128"/>
                        </a:rPr>
                        <a:t>参画協力機関</a:t>
                      </a:r>
                      <a:endParaRPr kumimoji="1" lang="ja-JP" alt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gridSpan="2">
                  <a:txBody>
                    <a:bodyPr/>
                    <a:lstStyle/>
                    <a:p>
                      <a:r>
                        <a:rPr kumimoji="1" lang="en-US" altLang="ja-JP"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rPr>
                        <a:t>自治</a:t>
                      </a:r>
                      <a:r>
                        <a:rPr kumimoji="1"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体</a:t>
                      </a:r>
                      <a:r>
                        <a:rPr kumimoji="1" lang="ja-JP" altLang="en-US" sz="18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rPr>
                        <a:t>名（必須）・企業名（任意）</a:t>
                      </a:r>
                      <a:endParaRPr kumimoji="1" lang="ja-JP" alt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tc>
                <a:extLst>
                  <a:ext uri="{0D108BD9-81ED-4DB2-BD59-A6C34878D82A}">
                    <a16:rowId xmlns:a16="http://schemas.microsoft.com/office/drawing/2014/main" val="1924389446"/>
                  </a:ext>
                </a:extLst>
              </a:tr>
              <a:tr h="182880">
                <a:tc rowSpan="3">
                  <a:txBody>
                    <a:bodyPr/>
                    <a:lstStyle/>
                    <a:p>
                      <a:pPr algn="ctr"/>
                      <a:r>
                        <a:rPr kumimoji="1" lang="ja-JP" altLang="en-US" sz="1800" dirty="0">
                          <a:latin typeface="メイリオ" panose="020B0604030504040204" pitchFamily="50" charset="-128"/>
                          <a:ea typeface="メイリオ" panose="020B0604030504040204" pitchFamily="50" charset="-128"/>
                          <a:cs typeface="メイリオ" panose="020B0604030504040204" pitchFamily="50" charset="-128"/>
                        </a:rPr>
                        <a:t>テーマ分類</a:t>
                      </a:r>
                      <a:endParaRPr kumimoji="1"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en-US" altLang="ja-JP" sz="1800" dirty="0">
                          <a:solidFill>
                            <a:srgbClr val="8EB4E3"/>
                          </a:solidFill>
                          <a:latin typeface="メイリオ" panose="020B0604030504040204" pitchFamily="50" charset="-128"/>
                          <a:ea typeface="メイリオ" panose="020B0604030504040204" pitchFamily="50" charset="-128"/>
                        </a:rPr>
                        <a:t>(</a:t>
                      </a:r>
                      <a:r>
                        <a:rPr kumimoji="1" lang="ja-JP" altLang="en-US" sz="1800" dirty="0">
                          <a:solidFill>
                            <a:srgbClr val="8EB4E3"/>
                          </a:solidFill>
                          <a:latin typeface="メイリオ" panose="020B0604030504040204" pitchFamily="50" charset="-128"/>
                          <a:ea typeface="メイリオ" panose="020B0604030504040204" pitchFamily="50" charset="-128"/>
                        </a:rPr>
                        <a:t>該当する</a:t>
                      </a:r>
                      <a:endParaRPr kumimoji="1" lang="en-US" altLang="ja-JP" sz="1800" dirty="0">
                        <a:solidFill>
                          <a:srgbClr val="8EB4E3"/>
                        </a:solidFill>
                        <a:latin typeface="メイリオ" panose="020B0604030504040204" pitchFamily="50" charset="-128"/>
                        <a:ea typeface="メイリオ" panose="020B0604030504040204" pitchFamily="50" charset="-128"/>
                      </a:endParaRPr>
                    </a:p>
                    <a:p>
                      <a:r>
                        <a:rPr kumimoji="1" lang="ja-JP" altLang="en-US" sz="1800" dirty="0">
                          <a:solidFill>
                            <a:srgbClr val="8EB4E3"/>
                          </a:solidFill>
                          <a:latin typeface="メイリオ" panose="020B0604030504040204" pitchFamily="50" charset="-128"/>
                          <a:ea typeface="メイリオ" panose="020B0604030504040204" pitchFamily="50" charset="-128"/>
                        </a:rPr>
                        <a:t>　ものに○</a:t>
                      </a:r>
                      <a:r>
                        <a:rPr kumimoji="1" lang="en-US" altLang="ja-JP" sz="1800" dirty="0">
                          <a:solidFill>
                            <a:srgbClr val="8EB4E3"/>
                          </a:solidFill>
                          <a:latin typeface="メイリオ" panose="020B0604030504040204" pitchFamily="50" charset="-128"/>
                          <a:ea typeface="メイリオ" panose="020B0604030504040204" pitchFamily="50" charset="-128"/>
                        </a:rPr>
                        <a:t>)</a:t>
                      </a:r>
                      <a:endParaRPr kumimoji="1" lang="ja-JP" altLang="en-US" dirty="0">
                        <a:solidFill>
                          <a:srgbClr val="8EB4E3"/>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kumimoji="1" lang="ja-JP" alt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①企業との共同実験施設・設備の整備</a:t>
                      </a:r>
                      <a:endParaRPr lang="en-US" altLang="ja-JP" sz="1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37540153"/>
                  </a:ext>
                </a:extLst>
              </a:tr>
              <a:tr h="182880">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②インキュベーション施設・設備の整備</a:t>
                      </a:r>
                      <a:endParaRPr lang="en-US" altLang="ja-JP" sz="1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55088734"/>
                  </a:ext>
                </a:extLst>
              </a:tr>
              <a:tr h="185420">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lang="ja-JP" altLang="en-US" sz="1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③オープンイノベーション推進施設・設備の整備</a:t>
                      </a:r>
                      <a:endParaRPr kumimoji="1" lang="ja-JP" altLang="en-US"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1585908"/>
                  </a:ext>
                </a:extLst>
              </a:tr>
            </a:tbl>
          </a:graphicData>
        </a:graphic>
      </p:graphicFrame>
      <p:sp>
        <p:nvSpPr>
          <p:cNvPr id="15" name="日付プレースホルダー 14">
            <a:extLst>
              <a:ext uri="{FF2B5EF4-FFF2-40B4-BE49-F238E27FC236}">
                <a16:creationId xmlns:a16="http://schemas.microsoft.com/office/drawing/2014/main" id="{6C408059-349D-40FB-921D-0F741D1D2CA4}"/>
              </a:ext>
            </a:extLst>
          </p:cNvPr>
          <p:cNvSpPr>
            <a:spLocks noGrp="1"/>
          </p:cNvSpPr>
          <p:nvPr>
            <p:ph type="dt" sz="half" idx="10"/>
          </p:nvPr>
        </p:nvSpPr>
        <p:spPr/>
        <p:txBody>
          <a:bodyPr/>
          <a:lstStyle/>
          <a:p>
            <a:r>
              <a:rPr kumimoji="1" lang="ja-JP" altLang="en-US"/>
              <a:t>０１</a:t>
            </a:r>
          </a:p>
        </p:txBody>
      </p:sp>
      <p:sp>
        <p:nvSpPr>
          <p:cNvPr id="16" name="スライド番号プレースホルダー 15">
            <a:extLst>
              <a:ext uri="{FF2B5EF4-FFF2-40B4-BE49-F238E27FC236}">
                <a16:creationId xmlns:a16="http://schemas.microsoft.com/office/drawing/2014/main" id="{088D65F6-C017-4F26-BCD6-809809402A08}"/>
              </a:ext>
            </a:extLst>
          </p:cNvPr>
          <p:cNvSpPr>
            <a:spLocks noGrp="1"/>
          </p:cNvSpPr>
          <p:nvPr>
            <p:ph type="sldNum" sz="quarter" idx="12"/>
          </p:nvPr>
        </p:nvSpPr>
        <p:spPr/>
        <p:txBody>
          <a:bodyPr/>
          <a:lstStyle/>
          <a:p>
            <a:fld id="{D9550142-B990-490A-A107-ED7302A7FD52}" type="slidenum">
              <a:rPr kumimoji="1" lang="ja-JP" altLang="en-US" smtClean="0"/>
              <a:t>0</a:t>
            </a:fld>
            <a:endParaRPr kumimoji="1" lang="ja-JP" altLang="en-US"/>
          </a:p>
        </p:txBody>
      </p:sp>
    </p:spTree>
    <p:extLst>
      <p:ext uri="{BB962C8B-B14F-4D97-AF65-F5344CB8AC3E}">
        <p14:creationId xmlns:p14="http://schemas.microsoft.com/office/powerpoint/2010/main" val="2898958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１－（１）本事業の目的・概要・重点取組・目標</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6447855F-1C6C-4320-889A-922BA8D68695}"/>
              </a:ext>
            </a:extLst>
          </p:cNvPr>
          <p:cNvSpPr txBox="1"/>
          <p:nvPr/>
        </p:nvSpPr>
        <p:spPr>
          <a:xfrm>
            <a:off x="7356839" y="3319198"/>
            <a:ext cx="2549161" cy="1477328"/>
          </a:xfrm>
          <a:prstGeom prst="rect">
            <a:avLst/>
          </a:prstGeom>
          <a:noFill/>
        </p:spPr>
        <p:txBody>
          <a:bodyPr wrap="square" rtlCol="0">
            <a:spAutoFit/>
          </a:bodyPr>
          <a:lstStyle/>
          <a:p>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フォントサイズ</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14</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以上で、本スライド</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枚内に収まるように記載してください。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枠のサイズは変更いただいて問題ありません。</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テキスト ボックス 14">
            <a:extLst>
              <a:ext uri="{FF2B5EF4-FFF2-40B4-BE49-F238E27FC236}">
                <a16:creationId xmlns:a16="http://schemas.microsoft.com/office/drawing/2014/main" id="{5AE2D3F8-DCEA-4A79-B746-81B1519B2457}"/>
              </a:ext>
            </a:extLst>
          </p:cNvPr>
          <p:cNvSpPr txBox="1"/>
          <p:nvPr/>
        </p:nvSpPr>
        <p:spPr>
          <a:xfrm>
            <a:off x="185191" y="692696"/>
            <a:ext cx="2232248" cy="307777"/>
          </a:xfrm>
          <a:prstGeom prst="rect">
            <a:avLst/>
          </a:prstGeom>
          <a:noFill/>
        </p:spPr>
        <p:txBody>
          <a:bodyPr wrap="square">
            <a:spAutoFit/>
          </a:bodyPr>
          <a:lstStyle/>
          <a:p>
            <a:r>
              <a:rPr lang="ja-JP" altLang="en-US" sz="1400" b="1" dirty="0">
                <a:latin typeface="Meiryo UI" panose="020B0604030504040204" pitchFamily="50" charset="-128"/>
                <a:ea typeface="Meiryo UI" panose="020B0604030504040204" pitchFamily="50" charset="-128"/>
                <a:cs typeface="Meiryo UI" panose="020B0604030504040204" pitchFamily="50" charset="-128"/>
              </a:rPr>
              <a:t>目的</a:t>
            </a:r>
            <a:endParaRPr kumimoji="1"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テキスト ボックス 16">
            <a:extLst>
              <a:ext uri="{FF2B5EF4-FFF2-40B4-BE49-F238E27FC236}">
                <a16:creationId xmlns:a16="http://schemas.microsoft.com/office/drawing/2014/main" id="{D6552F36-929A-4B51-9334-386FD163FB0B}"/>
              </a:ext>
            </a:extLst>
          </p:cNvPr>
          <p:cNvSpPr txBox="1"/>
          <p:nvPr/>
        </p:nvSpPr>
        <p:spPr>
          <a:xfrm>
            <a:off x="185191" y="1917398"/>
            <a:ext cx="2232248"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概要</a:t>
            </a:r>
          </a:p>
        </p:txBody>
      </p:sp>
      <p:sp>
        <p:nvSpPr>
          <p:cNvPr id="21" name="テキスト ボックス 20">
            <a:extLst>
              <a:ext uri="{FF2B5EF4-FFF2-40B4-BE49-F238E27FC236}">
                <a16:creationId xmlns:a16="http://schemas.microsoft.com/office/drawing/2014/main" id="{74A9094C-9054-4BEB-B90D-107D20805B12}"/>
              </a:ext>
            </a:extLst>
          </p:cNvPr>
          <p:cNvSpPr txBox="1"/>
          <p:nvPr/>
        </p:nvSpPr>
        <p:spPr>
          <a:xfrm>
            <a:off x="128464" y="3626975"/>
            <a:ext cx="2232248"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重点取組</a:t>
            </a:r>
          </a:p>
        </p:txBody>
      </p:sp>
      <p:sp>
        <p:nvSpPr>
          <p:cNvPr id="4" name="テキスト ボックス 3">
            <a:extLst>
              <a:ext uri="{FF2B5EF4-FFF2-40B4-BE49-F238E27FC236}">
                <a16:creationId xmlns:a16="http://schemas.microsoft.com/office/drawing/2014/main" id="{32E44B69-76AE-43AD-9D6F-D44388E1C56A}"/>
              </a:ext>
            </a:extLst>
          </p:cNvPr>
          <p:cNvSpPr txBox="1"/>
          <p:nvPr/>
        </p:nvSpPr>
        <p:spPr>
          <a:xfrm>
            <a:off x="200472" y="967747"/>
            <a:ext cx="9515213" cy="954107"/>
          </a:xfrm>
          <a:prstGeom prst="rect">
            <a:avLst/>
          </a:prstGeom>
          <a:noFill/>
          <a:ln>
            <a:solidFill>
              <a:schemeClr val="tx1"/>
            </a:solidFill>
          </a:ln>
        </p:spPr>
        <p:txBody>
          <a:bodyPr wrap="square" rtlCol="0">
            <a:spAutoFit/>
          </a:bodyPr>
          <a:lstStyle/>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テキスト ボックス 15">
            <a:extLst>
              <a:ext uri="{FF2B5EF4-FFF2-40B4-BE49-F238E27FC236}">
                <a16:creationId xmlns:a16="http://schemas.microsoft.com/office/drawing/2014/main" id="{5017010C-4ECD-411F-9C67-C9F48BB0A50D}"/>
              </a:ext>
            </a:extLst>
          </p:cNvPr>
          <p:cNvSpPr txBox="1"/>
          <p:nvPr/>
        </p:nvSpPr>
        <p:spPr>
          <a:xfrm>
            <a:off x="200472" y="2203342"/>
            <a:ext cx="9515213" cy="1384995"/>
          </a:xfrm>
          <a:prstGeom prst="rect">
            <a:avLst/>
          </a:prstGeom>
          <a:noFill/>
          <a:ln>
            <a:solidFill>
              <a:schemeClr val="tx1"/>
            </a:solidFill>
          </a:ln>
        </p:spPr>
        <p:txBody>
          <a:bodyPr wrap="square" rtlCol="0">
            <a:spAutoFit/>
          </a:bodyPr>
          <a:lstStyle/>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テキスト ボックス 17">
            <a:extLst>
              <a:ext uri="{FF2B5EF4-FFF2-40B4-BE49-F238E27FC236}">
                <a16:creationId xmlns:a16="http://schemas.microsoft.com/office/drawing/2014/main" id="{859666B2-BB6F-4A91-A00B-043CA6A0D375}"/>
              </a:ext>
            </a:extLst>
          </p:cNvPr>
          <p:cNvSpPr txBox="1"/>
          <p:nvPr/>
        </p:nvSpPr>
        <p:spPr>
          <a:xfrm>
            <a:off x="200472" y="3919696"/>
            <a:ext cx="9515213" cy="2677656"/>
          </a:xfrm>
          <a:prstGeom prst="rect">
            <a:avLst/>
          </a:prstGeom>
          <a:noFill/>
          <a:ln>
            <a:solidFill>
              <a:schemeClr val="tx1"/>
            </a:solidFill>
          </a:ln>
        </p:spPr>
        <p:txBody>
          <a:bodyPr wrap="square" rtlCol="0">
            <a:spAutoFit/>
          </a:bodyPr>
          <a:lstStyle/>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endParaRPr kumimoji="1" lang="ja-JP" altLang="en-US" sz="14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日付プレースホルダー 10">
            <a:extLst>
              <a:ext uri="{FF2B5EF4-FFF2-40B4-BE49-F238E27FC236}">
                <a16:creationId xmlns:a16="http://schemas.microsoft.com/office/drawing/2014/main" id="{E21BB896-95F9-4A6B-A154-8C51ACCC1B56}"/>
              </a:ext>
            </a:extLst>
          </p:cNvPr>
          <p:cNvSpPr>
            <a:spLocks noGrp="1"/>
          </p:cNvSpPr>
          <p:nvPr>
            <p:ph type="dt" sz="half" idx="10"/>
          </p:nvPr>
        </p:nvSpPr>
        <p:spPr/>
        <p:txBody>
          <a:bodyPr/>
          <a:lstStyle/>
          <a:p>
            <a:r>
              <a:rPr kumimoji="1" lang="ja-JP" altLang="en-US" dirty="0"/>
              <a:t>０１</a:t>
            </a:r>
          </a:p>
        </p:txBody>
      </p:sp>
      <p:sp>
        <p:nvSpPr>
          <p:cNvPr id="12" name="スライド番号プレースホルダー 11">
            <a:extLst>
              <a:ext uri="{FF2B5EF4-FFF2-40B4-BE49-F238E27FC236}">
                <a16:creationId xmlns:a16="http://schemas.microsoft.com/office/drawing/2014/main" id="{D5C0DFE7-CF18-4D7C-A5E6-12D3A6E4E93B}"/>
              </a:ext>
            </a:extLst>
          </p:cNvPr>
          <p:cNvSpPr>
            <a:spLocks noGrp="1"/>
          </p:cNvSpPr>
          <p:nvPr>
            <p:ph type="sldNum" sz="quarter" idx="12"/>
          </p:nvPr>
        </p:nvSpPr>
        <p:spPr/>
        <p:txBody>
          <a:bodyPr/>
          <a:lstStyle/>
          <a:p>
            <a:fld id="{D9550142-B990-490A-A107-ED7302A7FD52}" type="slidenum">
              <a:rPr kumimoji="1" lang="ja-JP" altLang="en-US" smtClean="0"/>
              <a:t>1</a:t>
            </a:fld>
            <a:endParaRPr kumimoji="1" lang="ja-JP" altLang="en-US"/>
          </a:p>
        </p:txBody>
      </p:sp>
      <p:sp>
        <p:nvSpPr>
          <p:cNvPr id="7" name="テキスト ボックス 6">
            <a:extLst>
              <a:ext uri="{FF2B5EF4-FFF2-40B4-BE49-F238E27FC236}">
                <a16:creationId xmlns:a16="http://schemas.microsoft.com/office/drawing/2014/main" id="{8ECCF691-84AB-49C2-9D66-B6CBF2459DEF}"/>
              </a:ext>
            </a:extLst>
          </p:cNvPr>
          <p:cNvSpPr txBox="1"/>
          <p:nvPr/>
        </p:nvSpPr>
        <p:spPr>
          <a:xfrm>
            <a:off x="776536" y="1298061"/>
            <a:ext cx="8488515" cy="369332"/>
          </a:xfrm>
          <a:prstGeom prst="rect">
            <a:avLst/>
          </a:prstGeom>
          <a:noFill/>
        </p:spPr>
        <p:txBody>
          <a:bodyPr wrap="square" rtlCol="0">
            <a:spAutoFit/>
          </a:bodyPr>
          <a:lstStyle/>
          <a:p>
            <a:r>
              <a:rPr kumimoji="1" lang="en-US" altLang="ja-JP">
                <a:solidFill>
                  <a:srgbClr val="8EB4E3"/>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a:solidFill>
                  <a:srgbClr val="8EB4E3"/>
                </a:solidFill>
                <a:latin typeface="Meiryo UI" panose="020B0604030504040204" pitchFamily="50" charset="-128"/>
                <a:ea typeface="Meiryo UI" panose="020B0604030504040204" pitchFamily="50" charset="-128"/>
                <a:cs typeface="Meiryo UI" panose="020B0604030504040204" pitchFamily="50" charset="-128"/>
              </a:rPr>
              <a:t>本事業の目的、概要を記載いただくとともに、申請段階での重点取組を特定してください。</a:t>
            </a:r>
            <a:endParaRPr kumimoji="1" lang="ja-JP" altLang="en-US" dirty="0">
              <a:solidFill>
                <a:srgbClr val="8EB4E3"/>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250968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１－（１）本事業の目的・概要・重点取組・目標</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6447855F-1C6C-4320-889A-922BA8D68695}"/>
              </a:ext>
            </a:extLst>
          </p:cNvPr>
          <p:cNvSpPr txBox="1"/>
          <p:nvPr/>
        </p:nvSpPr>
        <p:spPr>
          <a:xfrm>
            <a:off x="3997177" y="706428"/>
            <a:ext cx="5908823" cy="646331"/>
          </a:xfrm>
          <a:prstGeom prst="rect">
            <a:avLst/>
          </a:prstGeom>
          <a:noFill/>
        </p:spPr>
        <p:txBody>
          <a:bodyPr wrap="square" rtlCol="0">
            <a:spAutoFit/>
          </a:bodyPr>
          <a:lstStyle/>
          <a:p>
            <a:pPr algn="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フォントサイズ</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14</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以上で記載してください。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r"/>
            <a:r>
              <a:rPr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ページで収まらない場合はページを追加してください。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テキスト ボックス 14">
            <a:extLst>
              <a:ext uri="{FF2B5EF4-FFF2-40B4-BE49-F238E27FC236}">
                <a16:creationId xmlns:a16="http://schemas.microsoft.com/office/drawing/2014/main" id="{5AE2D3F8-DCEA-4A79-B746-81B1519B2457}"/>
              </a:ext>
            </a:extLst>
          </p:cNvPr>
          <p:cNvSpPr txBox="1"/>
          <p:nvPr/>
        </p:nvSpPr>
        <p:spPr>
          <a:xfrm>
            <a:off x="513767" y="823204"/>
            <a:ext cx="2232248" cy="307777"/>
          </a:xfrm>
          <a:prstGeom prst="rect">
            <a:avLst/>
          </a:prstGeom>
          <a:noFill/>
        </p:spPr>
        <p:txBody>
          <a:bodyPr wrap="square">
            <a:spAutoFit/>
          </a:bodyPr>
          <a:lstStyle/>
          <a:p>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○共通</a:t>
            </a:r>
            <a:r>
              <a:rPr kumimoji="1" lang="en-US" altLang="ja-JP" sz="1400" b="1" dirty="0">
                <a:latin typeface="Meiryo UI" panose="020B0604030504040204" pitchFamily="50" charset="-128"/>
                <a:ea typeface="Meiryo UI" panose="020B0604030504040204" pitchFamily="50" charset="-128"/>
                <a:cs typeface="Meiryo UI" panose="020B0604030504040204" pitchFamily="50" charset="-128"/>
              </a:rPr>
              <a:t>KPI</a:t>
            </a:r>
            <a:endParaRPr kumimoji="1"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4" name="表 3">
            <a:extLst>
              <a:ext uri="{FF2B5EF4-FFF2-40B4-BE49-F238E27FC236}">
                <a16:creationId xmlns:a16="http://schemas.microsoft.com/office/drawing/2014/main" id="{2C4C7125-9973-4BD3-AB40-C016A3078F95}"/>
              </a:ext>
            </a:extLst>
          </p:cNvPr>
          <p:cNvGraphicFramePr>
            <a:graphicFrameLocks noGrp="1"/>
          </p:cNvGraphicFramePr>
          <p:nvPr>
            <p:extLst>
              <p:ext uri="{D42A27DB-BD31-4B8C-83A1-F6EECF244321}">
                <p14:modId xmlns:p14="http://schemas.microsoft.com/office/powerpoint/2010/main" val="4231678217"/>
              </p:ext>
            </p:extLst>
          </p:nvPr>
        </p:nvGraphicFramePr>
        <p:xfrm>
          <a:off x="564679" y="1373427"/>
          <a:ext cx="8496944" cy="3245676"/>
        </p:xfrm>
        <a:graphic>
          <a:graphicData uri="http://schemas.openxmlformats.org/drawingml/2006/table">
            <a:tbl>
              <a:tblPr firstRow="1">
                <a:tableStyleId>{5C22544A-7EE6-4342-B048-85BDC9FD1C3A}</a:tableStyleId>
              </a:tblPr>
              <a:tblGrid>
                <a:gridCol w="4556121">
                  <a:extLst>
                    <a:ext uri="{9D8B030D-6E8A-4147-A177-3AD203B41FA5}">
                      <a16:colId xmlns:a16="http://schemas.microsoft.com/office/drawing/2014/main" val="923392602"/>
                    </a:ext>
                  </a:extLst>
                </a:gridCol>
                <a:gridCol w="1423787">
                  <a:extLst>
                    <a:ext uri="{9D8B030D-6E8A-4147-A177-3AD203B41FA5}">
                      <a16:colId xmlns:a16="http://schemas.microsoft.com/office/drawing/2014/main" val="2632815512"/>
                    </a:ext>
                  </a:extLst>
                </a:gridCol>
                <a:gridCol w="1258518">
                  <a:extLst>
                    <a:ext uri="{9D8B030D-6E8A-4147-A177-3AD203B41FA5}">
                      <a16:colId xmlns:a16="http://schemas.microsoft.com/office/drawing/2014/main" val="3227904587"/>
                    </a:ext>
                  </a:extLst>
                </a:gridCol>
                <a:gridCol w="1258518">
                  <a:extLst>
                    <a:ext uri="{9D8B030D-6E8A-4147-A177-3AD203B41FA5}">
                      <a16:colId xmlns:a16="http://schemas.microsoft.com/office/drawing/2014/main" val="2687830883"/>
                    </a:ext>
                  </a:extLst>
                </a:gridCol>
              </a:tblGrid>
              <a:tr h="147095">
                <a:tc rowSpan="2">
                  <a:txBody>
                    <a:bodyPr/>
                    <a:lstStyle/>
                    <a:p>
                      <a:pPr algn="ctr">
                        <a:lnSpc>
                          <a:spcPct val="100000"/>
                        </a:lnSpc>
                        <a:spcAft>
                          <a:spcPts val="0"/>
                        </a:spcAft>
                      </a:pPr>
                      <a:r>
                        <a:rPr lang="ja-JP" sz="1400" b="1" kern="100" dirty="0">
                          <a:solidFill>
                            <a:schemeClr val="tx1"/>
                          </a:solidFill>
                          <a:effectLst/>
                          <a:latin typeface="+mj-ea"/>
                          <a:ea typeface="+mj-ea"/>
                        </a:rPr>
                        <a:t>指標（</a:t>
                      </a:r>
                      <a:r>
                        <a:rPr lang="ja-JP" altLang="en-US" sz="1400" b="1" kern="100" dirty="0">
                          <a:solidFill>
                            <a:schemeClr val="tx1"/>
                          </a:solidFill>
                          <a:effectLst/>
                          <a:latin typeface="+mj-ea"/>
                          <a:ea typeface="+mj-ea"/>
                        </a:rPr>
                        <a:t>共通</a:t>
                      </a:r>
                      <a:r>
                        <a:rPr lang="en-US" altLang="ja-JP" sz="1400" b="1" kern="100" dirty="0">
                          <a:solidFill>
                            <a:schemeClr val="tx1"/>
                          </a:solidFill>
                          <a:effectLst/>
                          <a:latin typeface="+mj-ea"/>
                          <a:ea typeface="+mj-ea"/>
                        </a:rPr>
                        <a:t>KPI</a:t>
                      </a:r>
                      <a:r>
                        <a:rPr lang="ja-JP" sz="1400" b="1" kern="100" dirty="0">
                          <a:solidFill>
                            <a:schemeClr val="tx1"/>
                          </a:solidFill>
                          <a:effectLst/>
                          <a:latin typeface="+mj-ea"/>
                          <a:ea typeface="+mj-ea"/>
                        </a:rPr>
                        <a:t>Ｉ）</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rowSpan="2">
                  <a:txBody>
                    <a:bodyPr/>
                    <a:lstStyle/>
                    <a:p>
                      <a:pPr algn="ctr">
                        <a:lnSpc>
                          <a:spcPct val="100000"/>
                        </a:lnSpc>
                        <a:spcAft>
                          <a:spcPts val="0"/>
                        </a:spcAft>
                      </a:pPr>
                      <a:r>
                        <a:rPr lang="ja-JP" sz="1400" b="1" kern="100" dirty="0">
                          <a:solidFill>
                            <a:schemeClr val="tx1"/>
                          </a:solidFill>
                          <a:effectLst/>
                          <a:latin typeface="+mj-ea"/>
                          <a:ea typeface="+mj-ea"/>
                        </a:rPr>
                        <a:t>現状値</a:t>
                      </a:r>
                    </a:p>
                    <a:p>
                      <a:pPr algn="ctr">
                        <a:lnSpc>
                          <a:spcPct val="100000"/>
                        </a:lnSpc>
                        <a:spcAft>
                          <a:spcPts val="0"/>
                        </a:spcAft>
                      </a:pPr>
                      <a:r>
                        <a:rPr lang="en-US" sz="1400" b="1" kern="100" dirty="0">
                          <a:solidFill>
                            <a:schemeClr val="tx1"/>
                          </a:solidFill>
                          <a:effectLst/>
                          <a:latin typeface="+mj-ea"/>
                          <a:ea typeface="+mj-ea"/>
                        </a:rPr>
                        <a:t>(</a:t>
                      </a:r>
                      <a:r>
                        <a:rPr lang="ja-JP" sz="1400" b="1" kern="100" dirty="0">
                          <a:solidFill>
                            <a:schemeClr val="tx1"/>
                          </a:solidFill>
                          <a:effectLst/>
                          <a:latin typeface="+mj-ea"/>
                          <a:ea typeface="+mj-ea"/>
                        </a:rPr>
                        <a:t>わかれば</a:t>
                      </a:r>
                      <a:r>
                        <a:rPr lang="en-US" sz="1400" b="1" kern="100" dirty="0">
                          <a:solidFill>
                            <a:schemeClr val="tx1"/>
                          </a:solidFill>
                          <a:effectLst/>
                          <a:latin typeface="+mj-ea"/>
                          <a:ea typeface="+mj-ea"/>
                        </a:rPr>
                        <a:t>)</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gridSpan="2">
                  <a:txBody>
                    <a:bodyPr/>
                    <a:lstStyle/>
                    <a:p>
                      <a:pPr algn="ctr">
                        <a:lnSpc>
                          <a:spcPct val="100000"/>
                        </a:lnSpc>
                        <a:spcAft>
                          <a:spcPts val="0"/>
                        </a:spcAft>
                      </a:pPr>
                      <a:r>
                        <a:rPr lang="ja-JP" sz="1400" b="1" kern="100" dirty="0">
                          <a:solidFill>
                            <a:schemeClr val="tx1"/>
                          </a:solidFill>
                          <a:effectLst/>
                          <a:latin typeface="+mj-ea"/>
                          <a:ea typeface="+mj-ea"/>
                        </a:rPr>
                        <a:t>目標値</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kumimoji="1" lang="ja-JP" altLang="en-US"/>
                    </a:p>
                  </a:txBody>
                  <a:tcPr/>
                </a:tc>
                <a:extLst>
                  <a:ext uri="{0D108BD9-81ED-4DB2-BD59-A6C34878D82A}">
                    <a16:rowId xmlns:a16="http://schemas.microsoft.com/office/drawing/2014/main" val="4100868445"/>
                  </a:ext>
                </a:extLst>
              </a:tr>
              <a:tr h="147095">
                <a:tc vMerge="1">
                  <a:txBody>
                    <a:bodyPr/>
                    <a:lstStyle/>
                    <a:p>
                      <a:endParaRPr kumimoji="1" lang="ja-JP" altLang="en-US"/>
                    </a:p>
                  </a:txBody>
                  <a:tcPr/>
                </a:tc>
                <a:tc vMerge="1">
                  <a:txBody>
                    <a:bodyPr/>
                    <a:lstStyle/>
                    <a:p>
                      <a:endParaRPr kumimoji="1" lang="ja-JP" altLang="en-US"/>
                    </a:p>
                  </a:txBody>
                  <a:tcPr/>
                </a:tc>
                <a:tc>
                  <a:txBody>
                    <a:bodyPr/>
                    <a:lstStyle/>
                    <a:p>
                      <a:pPr algn="ctr">
                        <a:lnSpc>
                          <a:spcPct val="100000"/>
                        </a:lnSpc>
                        <a:spcAft>
                          <a:spcPts val="0"/>
                        </a:spcAft>
                      </a:pPr>
                      <a:r>
                        <a:rPr lang="ja-JP" sz="1400" b="1" kern="100" dirty="0">
                          <a:solidFill>
                            <a:schemeClr val="tx1"/>
                          </a:solidFill>
                          <a:effectLst/>
                          <a:latin typeface="+mj-ea"/>
                          <a:ea typeface="+mj-ea"/>
                        </a:rPr>
                        <a:t>３年後</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spcAft>
                          <a:spcPts val="0"/>
                        </a:spcAft>
                      </a:pPr>
                      <a:r>
                        <a:rPr lang="ja-JP" sz="1400" b="1" kern="100" dirty="0">
                          <a:solidFill>
                            <a:schemeClr val="tx1"/>
                          </a:solidFill>
                          <a:effectLst/>
                          <a:latin typeface="+mj-ea"/>
                          <a:ea typeface="+mj-ea"/>
                        </a:rPr>
                        <a:t>５年後</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742452440"/>
                  </a:ext>
                </a:extLst>
              </a:tr>
              <a:tr h="147095">
                <a:tc>
                  <a:txBody>
                    <a:bodyPr/>
                    <a:lstStyle/>
                    <a:p>
                      <a:pPr marL="139700" indent="-139700" algn="just">
                        <a:lnSpc>
                          <a:spcPct val="100000"/>
                        </a:lnSpc>
                        <a:spcAft>
                          <a:spcPts val="0"/>
                        </a:spcAft>
                      </a:pPr>
                      <a:r>
                        <a:rPr lang="ja-JP" sz="1400" b="0" kern="100" dirty="0">
                          <a:solidFill>
                            <a:schemeClr val="tx1"/>
                          </a:solidFill>
                          <a:effectLst/>
                          <a:latin typeface="+mj-ea"/>
                          <a:ea typeface="+mj-ea"/>
                        </a:rPr>
                        <a:t>・産学連携プロジェクト創出数</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57469372"/>
                  </a:ext>
                </a:extLst>
              </a:tr>
              <a:tr h="441284">
                <a:tc>
                  <a:txBody>
                    <a:bodyPr/>
                    <a:lstStyle/>
                    <a:p>
                      <a:pPr marL="139700" indent="-139700" algn="just">
                        <a:lnSpc>
                          <a:spcPct val="100000"/>
                        </a:lnSpc>
                        <a:spcAft>
                          <a:spcPts val="0"/>
                        </a:spcAft>
                      </a:pPr>
                      <a:r>
                        <a:rPr lang="ja-JP" sz="1400" b="0" kern="100" dirty="0">
                          <a:solidFill>
                            <a:schemeClr val="tx1"/>
                          </a:solidFill>
                          <a:effectLst/>
                          <a:latin typeface="+mj-ea"/>
                          <a:ea typeface="+mj-ea"/>
                        </a:rPr>
                        <a:t>・大型産学連携プロジェクト創出数（※共同研究</a:t>
                      </a:r>
                      <a:r>
                        <a:rPr lang="ja-JP" altLang="en-US" sz="1400" b="0" kern="100" dirty="0">
                          <a:solidFill>
                            <a:schemeClr val="tx1"/>
                          </a:solidFill>
                          <a:effectLst/>
                          <a:latin typeface="+mj-ea"/>
                          <a:ea typeface="+mj-ea"/>
                        </a:rPr>
                        <a:t>等</a:t>
                      </a:r>
                      <a:r>
                        <a:rPr lang="ja-JP" sz="1400" b="0" kern="100" dirty="0">
                          <a:solidFill>
                            <a:schemeClr val="tx1"/>
                          </a:solidFill>
                          <a:effectLst/>
                          <a:latin typeface="+mj-ea"/>
                          <a:ea typeface="+mj-ea"/>
                        </a:rPr>
                        <a:t>による研究費受入額が</a:t>
                      </a:r>
                      <a:r>
                        <a:rPr lang="en-US" sz="1400" b="0" kern="100" dirty="0">
                          <a:solidFill>
                            <a:schemeClr val="tx1"/>
                          </a:solidFill>
                          <a:effectLst/>
                          <a:latin typeface="+mj-ea"/>
                          <a:ea typeface="+mj-ea"/>
                        </a:rPr>
                        <a:t>1,000</a:t>
                      </a:r>
                      <a:r>
                        <a:rPr lang="ja-JP" sz="1400" b="0" kern="100" dirty="0">
                          <a:solidFill>
                            <a:schemeClr val="tx1"/>
                          </a:solidFill>
                          <a:effectLst/>
                          <a:latin typeface="+mj-ea"/>
                          <a:ea typeface="+mj-ea"/>
                        </a:rPr>
                        <a:t>万円以上のプロジェクトを大型プロジェクトとする）</a:t>
                      </a:r>
                      <a:r>
                        <a:rPr lang="ja-JP" altLang="en-US" sz="1400" b="0" kern="100" dirty="0">
                          <a:solidFill>
                            <a:schemeClr val="tx1"/>
                          </a:solidFill>
                          <a:effectLst/>
                          <a:latin typeface="+mj-ea"/>
                          <a:ea typeface="+mj-ea"/>
                        </a:rPr>
                        <a:t>、</a:t>
                      </a:r>
                      <a:r>
                        <a:rPr lang="ja-JP" sz="1400" b="0" kern="100" dirty="0">
                          <a:solidFill>
                            <a:schemeClr val="tx1"/>
                          </a:solidFill>
                          <a:effectLst/>
                          <a:latin typeface="+mj-ea"/>
                          <a:ea typeface="+mj-ea"/>
                        </a:rPr>
                        <a:t>全プロジェクト数に占める割合</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0411705"/>
                  </a:ext>
                </a:extLst>
              </a:tr>
              <a:tr h="294189">
                <a:tc>
                  <a:txBody>
                    <a:bodyPr/>
                    <a:lstStyle/>
                    <a:p>
                      <a:pPr marL="139700" indent="-139700" algn="just">
                        <a:lnSpc>
                          <a:spcPct val="100000"/>
                        </a:lnSpc>
                        <a:spcAft>
                          <a:spcPts val="0"/>
                        </a:spcAft>
                      </a:pPr>
                      <a:r>
                        <a:rPr lang="ja-JP" sz="1400" b="0" kern="100" dirty="0">
                          <a:solidFill>
                            <a:schemeClr val="tx1"/>
                          </a:solidFill>
                          <a:effectLst/>
                          <a:latin typeface="+mj-ea"/>
                          <a:ea typeface="+mj-ea"/>
                        </a:rPr>
                        <a:t>・外部資金調達額</a:t>
                      </a:r>
                      <a:r>
                        <a:rPr lang="ja-JP" altLang="en-US" sz="1400" b="0" kern="100" dirty="0">
                          <a:solidFill>
                            <a:schemeClr val="tx1"/>
                          </a:solidFill>
                          <a:effectLst/>
                          <a:latin typeface="+mj-ea"/>
                          <a:ea typeface="+mj-ea"/>
                        </a:rPr>
                        <a:t>、</a:t>
                      </a:r>
                      <a:r>
                        <a:rPr lang="ja-JP" sz="1400" b="0" kern="100" dirty="0">
                          <a:solidFill>
                            <a:schemeClr val="tx1"/>
                          </a:solidFill>
                          <a:effectLst/>
                          <a:latin typeface="+mj-ea"/>
                          <a:ea typeface="+mj-ea"/>
                        </a:rPr>
                        <a:t>全体収入に占める割合（※金額の高低だけでなく、その自立化に向けたシナリオを評価）</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5899266"/>
                  </a:ext>
                </a:extLst>
              </a:tr>
              <a:tr h="441284">
                <a:tc>
                  <a:txBody>
                    <a:bodyPr/>
                    <a:lstStyle/>
                    <a:p>
                      <a:pPr marL="139700" indent="-139700" algn="just">
                        <a:lnSpc>
                          <a:spcPct val="100000"/>
                        </a:lnSpc>
                        <a:spcAft>
                          <a:spcPts val="0"/>
                        </a:spcAft>
                      </a:pPr>
                      <a:r>
                        <a:rPr lang="ja-JP" sz="1400" b="0" kern="100" dirty="0">
                          <a:solidFill>
                            <a:schemeClr val="tx1"/>
                          </a:solidFill>
                          <a:effectLst/>
                          <a:latin typeface="+mj-ea"/>
                          <a:ea typeface="+mj-ea"/>
                        </a:rPr>
                        <a:t>・</a:t>
                      </a:r>
                      <a:r>
                        <a:rPr kumimoji="1" lang="ja-JP" altLang="ja-JP" sz="1400" b="0" kern="100" dirty="0">
                          <a:solidFill>
                            <a:schemeClr val="tx1"/>
                          </a:solidFill>
                          <a:effectLst/>
                          <a:latin typeface="+mj-ea"/>
                          <a:ea typeface="+mn-ea"/>
                          <a:cs typeface="+mn-cs"/>
                        </a:rPr>
                        <a:t>研究の特許化、製品の商品化等</a:t>
                      </a:r>
                      <a:r>
                        <a:rPr kumimoji="1" lang="ja-JP" altLang="en-US" sz="1400" b="0" kern="100" dirty="0">
                          <a:solidFill>
                            <a:schemeClr val="tx1"/>
                          </a:solidFill>
                          <a:effectLst/>
                          <a:latin typeface="+mj-ea"/>
                          <a:ea typeface="+mn-ea"/>
                          <a:cs typeface="+mn-cs"/>
                        </a:rPr>
                        <a:t>の</a:t>
                      </a:r>
                      <a:r>
                        <a:rPr lang="ja-JP" sz="1400" b="0" kern="100" dirty="0">
                          <a:solidFill>
                            <a:schemeClr val="tx1"/>
                          </a:solidFill>
                          <a:effectLst/>
                          <a:latin typeface="+mj-ea"/>
                          <a:ea typeface="+mj-ea"/>
                        </a:rPr>
                        <a:t>社会実装創出数（※創出数だけではなく、それに向けた大学等の産学連携に係るマネジメント力を評価）</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1494662"/>
                  </a:ext>
                </a:extLst>
              </a:tr>
              <a:tr h="294189">
                <a:tc>
                  <a:txBody>
                    <a:bodyPr/>
                    <a:lstStyle/>
                    <a:p>
                      <a:pPr marL="139700" indent="-139700" algn="just">
                        <a:lnSpc>
                          <a:spcPct val="100000"/>
                        </a:lnSpc>
                        <a:spcAft>
                          <a:spcPts val="0"/>
                        </a:spcAft>
                      </a:pPr>
                      <a:r>
                        <a:rPr lang="ja-JP" sz="1400" b="0" kern="100" dirty="0">
                          <a:solidFill>
                            <a:schemeClr val="tx1"/>
                          </a:solidFill>
                          <a:effectLst/>
                          <a:latin typeface="+mj-ea"/>
                          <a:ea typeface="+mj-ea"/>
                        </a:rPr>
                        <a:t>・自立化達成率（※運営費交付金等の大学独自財源に依らない収入の割合）</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303769"/>
                  </a:ext>
                </a:extLst>
              </a:tr>
              <a:tr h="416826">
                <a:tc>
                  <a:txBody>
                    <a:bodyPr/>
                    <a:lstStyle/>
                    <a:p>
                      <a:pPr marL="139700" indent="-139700" algn="just">
                        <a:lnSpc>
                          <a:spcPct val="100000"/>
                        </a:lnSpc>
                        <a:spcAft>
                          <a:spcPts val="0"/>
                        </a:spcAft>
                      </a:pPr>
                      <a:r>
                        <a:rPr lang="ja-JP" sz="1400" b="0" kern="100" dirty="0">
                          <a:solidFill>
                            <a:schemeClr val="tx1"/>
                          </a:solidFill>
                          <a:effectLst/>
                          <a:latin typeface="+mj-ea"/>
                          <a:ea typeface="+mj-ea"/>
                        </a:rPr>
                        <a:t>・拠点における事業規模の成長率（※拠点の収入の毎年度の増加割合）</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0473903"/>
                  </a:ext>
                </a:extLst>
              </a:tr>
            </a:tbl>
          </a:graphicData>
        </a:graphic>
      </p:graphicFrame>
      <p:sp>
        <p:nvSpPr>
          <p:cNvPr id="13" name="テキスト ボックス 12">
            <a:extLst>
              <a:ext uri="{FF2B5EF4-FFF2-40B4-BE49-F238E27FC236}">
                <a16:creationId xmlns:a16="http://schemas.microsoft.com/office/drawing/2014/main" id="{0D80DB48-8442-4627-87FF-D8EA04F3A71E}"/>
              </a:ext>
            </a:extLst>
          </p:cNvPr>
          <p:cNvSpPr txBox="1"/>
          <p:nvPr/>
        </p:nvSpPr>
        <p:spPr>
          <a:xfrm>
            <a:off x="564679" y="4850297"/>
            <a:ext cx="2232248"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独自</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KPI</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（任意）</a:t>
            </a:r>
            <a:endParaRPr kumimoji="1"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9" name="テキスト ボックス 18">
            <a:extLst>
              <a:ext uri="{FF2B5EF4-FFF2-40B4-BE49-F238E27FC236}">
                <a16:creationId xmlns:a16="http://schemas.microsoft.com/office/drawing/2014/main" id="{18C0CA15-A8C6-4C9F-B914-EAB2E46EB568}"/>
              </a:ext>
            </a:extLst>
          </p:cNvPr>
          <p:cNvSpPr txBox="1"/>
          <p:nvPr/>
        </p:nvSpPr>
        <p:spPr>
          <a:xfrm>
            <a:off x="544910" y="1083422"/>
            <a:ext cx="3119266"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①企業との共同実験施設・設備</a:t>
            </a:r>
          </a:p>
        </p:txBody>
      </p:sp>
      <p:graphicFrame>
        <p:nvGraphicFramePr>
          <p:cNvPr id="20" name="表 19">
            <a:extLst>
              <a:ext uri="{FF2B5EF4-FFF2-40B4-BE49-F238E27FC236}">
                <a16:creationId xmlns:a16="http://schemas.microsoft.com/office/drawing/2014/main" id="{7E9DECA6-7977-4D58-9FF7-359C871F8ADC}"/>
              </a:ext>
            </a:extLst>
          </p:cNvPr>
          <p:cNvGraphicFramePr>
            <a:graphicFrameLocks noGrp="1"/>
          </p:cNvGraphicFramePr>
          <p:nvPr>
            <p:extLst>
              <p:ext uri="{D42A27DB-BD31-4B8C-83A1-F6EECF244321}">
                <p14:modId xmlns:p14="http://schemas.microsoft.com/office/powerpoint/2010/main" val="1122509103"/>
              </p:ext>
            </p:extLst>
          </p:nvPr>
        </p:nvGraphicFramePr>
        <p:xfrm>
          <a:off x="564679" y="5199409"/>
          <a:ext cx="8496944" cy="1238181"/>
        </p:xfrm>
        <a:graphic>
          <a:graphicData uri="http://schemas.openxmlformats.org/drawingml/2006/table">
            <a:tbl>
              <a:tblPr firstRow="1">
                <a:tableStyleId>{5C22544A-7EE6-4342-B048-85BDC9FD1C3A}</a:tableStyleId>
              </a:tblPr>
              <a:tblGrid>
                <a:gridCol w="4556121">
                  <a:extLst>
                    <a:ext uri="{9D8B030D-6E8A-4147-A177-3AD203B41FA5}">
                      <a16:colId xmlns:a16="http://schemas.microsoft.com/office/drawing/2014/main" val="923392602"/>
                    </a:ext>
                  </a:extLst>
                </a:gridCol>
                <a:gridCol w="1423787">
                  <a:extLst>
                    <a:ext uri="{9D8B030D-6E8A-4147-A177-3AD203B41FA5}">
                      <a16:colId xmlns:a16="http://schemas.microsoft.com/office/drawing/2014/main" val="2632815512"/>
                    </a:ext>
                  </a:extLst>
                </a:gridCol>
                <a:gridCol w="1258518">
                  <a:extLst>
                    <a:ext uri="{9D8B030D-6E8A-4147-A177-3AD203B41FA5}">
                      <a16:colId xmlns:a16="http://schemas.microsoft.com/office/drawing/2014/main" val="3227904587"/>
                    </a:ext>
                  </a:extLst>
                </a:gridCol>
                <a:gridCol w="1258518">
                  <a:extLst>
                    <a:ext uri="{9D8B030D-6E8A-4147-A177-3AD203B41FA5}">
                      <a16:colId xmlns:a16="http://schemas.microsoft.com/office/drawing/2014/main" val="2687830883"/>
                    </a:ext>
                  </a:extLst>
                </a:gridCol>
              </a:tblGrid>
              <a:tr h="147095">
                <a:tc rowSpan="2">
                  <a:txBody>
                    <a:bodyPr/>
                    <a:lstStyle/>
                    <a:p>
                      <a:pPr algn="ctr">
                        <a:lnSpc>
                          <a:spcPct val="100000"/>
                        </a:lnSpc>
                        <a:spcAft>
                          <a:spcPts val="0"/>
                        </a:spcAft>
                      </a:pPr>
                      <a:r>
                        <a:rPr lang="ja-JP" sz="1400" b="1" kern="100" dirty="0">
                          <a:solidFill>
                            <a:schemeClr val="tx1"/>
                          </a:solidFill>
                          <a:effectLst/>
                          <a:latin typeface="+mj-ea"/>
                          <a:ea typeface="+mj-ea"/>
                        </a:rPr>
                        <a:t>指標（</a:t>
                      </a:r>
                      <a:r>
                        <a:rPr lang="ja-JP" altLang="en-US" sz="1400" b="1" kern="100" dirty="0">
                          <a:solidFill>
                            <a:schemeClr val="tx1"/>
                          </a:solidFill>
                          <a:effectLst/>
                          <a:latin typeface="+mj-ea"/>
                          <a:ea typeface="+mj-ea"/>
                        </a:rPr>
                        <a:t>独自</a:t>
                      </a:r>
                      <a:r>
                        <a:rPr lang="ja-JP" sz="1400" b="1" kern="100" dirty="0">
                          <a:solidFill>
                            <a:schemeClr val="tx1"/>
                          </a:solidFill>
                          <a:effectLst/>
                          <a:latin typeface="+mj-ea"/>
                          <a:ea typeface="+mj-ea"/>
                        </a:rPr>
                        <a:t>ＫＰＩ）</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rowSpan="2">
                  <a:txBody>
                    <a:bodyPr/>
                    <a:lstStyle/>
                    <a:p>
                      <a:pPr algn="ctr">
                        <a:lnSpc>
                          <a:spcPct val="100000"/>
                        </a:lnSpc>
                        <a:spcAft>
                          <a:spcPts val="0"/>
                        </a:spcAft>
                      </a:pPr>
                      <a:r>
                        <a:rPr lang="ja-JP" sz="1400" b="1" kern="100" dirty="0">
                          <a:solidFill>
                            <a:schemeClr val="tx1"/>
                          </a:solidFill>
                          <a:effectLst/>
                          <a:latin typeface="+mj-ea"/>
                          <a:ea typeface="+mj-ea"/>
                        </a:rPr>
                        <a:t>現状値</a:t>
                      </a:r>
                    </a:p>
                    <a:p>
                      <a:pPr algn="ctr">
                        <a:lnSpc>
                          <a:spcPct val="100000"/>
                        </a:lnSpc>
                        <a:spcAft>
                          <a:spcPts val="0"/>
                        </a:spcAft>
                      </a:pPr>
                      <a:r>
                        <a:rPr lang="en-US" sz="1400" b="1" kern="100" dirty="0">
                          <a:solidFill>
                            <a:schemeClr val="tx1"/>
                          </a:solidFill>
                          <a:effectLst/>
                          <a:latin typeface="+mj-ea"/>
                          <a:ea typeface="+mj-ea"/>
                        </a:rPr>
                        <a:t>(</a:t>
                      </a:r>
                      <a:r>
                        <a:rPr lang="ja-JP" sz="1400" b="1" kern="100" dirty="0">
                          <a:solidFill>
                            <a:schemeClr val="tx1"/>
                          </a:solidFill>
                          <a:effectLst/>
                          <a:latin typeface="+mj-ea"/>
                          <a:ea typeface="+mj-ea"/>
                        </a:rPr>
                        <a:t>わかれば</a:t>
                      </a:r>
                      <a:r>
                        <a:rPr lang="en-US" sz="1400" b="1" kern="100" dirty="0">
                          <a:solidFill>
                            <a:schemeClr val="tx1"/>
                          </a:solidFill>
                          <a:effectLst/>
                          <a:latin typeface="+mj-ea"/>
                          <a:ea typeface="+mj-ea"/>
                        </a:rPr>
                        <a:t>)</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gridSpan="2">
                  <a:txBody>
                    <a:bodyPr/>
                    <a:lstStyle/>
                    <a:p>
                      <a:pPr algn="ctr">
                        <a:lnSpc>
                          <a:spcPct val="100000"/>
                        </a:lnSpc>
                        <a:spcAft>
                          <a:spcPts val="0"/>
                        </a:spcAft>
                      </a:pPr>
                      <a:r>
                        <a:rPr lang="ja-JP" sz="1400" b="1" kern="100" dirty="0">
                          <a:solidFill>
                            <a:schemeClr val="tx1"/>
                          </a:solidFill>
                          <a:effectLst/>
                          <a:latin typeface="+mj-ea"/>
                          <a:ea typeface="+mj-ea"/>
                        </a:rPr>
                        <a:t>目標値</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kumimoji="1" lang="ja-JP" altLang="en-US"/>
                    </a:p>
                  </a:txBody>
                  <a:tcPr/>
                </a:tc>
                <a:extLst>
                  <a:ext uri="{0D108BD9-81ED-4DB2-BD59-A6C34878D82A}">
                    <a16:rowId xmlns:a16="http://schemas.microsoft.com/office/drawing/2014/main" val="4100868445"/>
                  </a:ext>
                </a:extLst>
              </a:tr>
              <a:tr h="147095">
                <a:tc vMerge="1">
                  <a:txBody>
                    <a:bodyPr/>
                    <a:lstStyle/>
                    <a:p>
                      <a:endParaRPr kumimoji="1" lang="ja-JP" altLang="en-US"/>
                    </a:p>
                  </a:txBody>
                  <a:tcPr/>
                </a:tc>
                <a:tc vMerge="1">
                  <a:txBody>
                    <a:bodyPr/>
                    <a:lstStyle/>
                    <a:p>
                      <a:endParaRPr kumimoji="1" lang="ja-JP" altLang="en-US"/>
                    </a:p>
                  </a:txBody>
                  <a:tcPr/>
                </a:tc>
                <a:tc>
                  <a:txBody>
                    <a:bodyPr/>
                    <a:lstStyle/>
                    <a:p>
                      <a:pPr algn="ctr">
                        <a:lnSpc>
                          <a:spcPct val="100000"/>
                        </a:lnSpc>
                        <a:spcAft>
                          <a:spcPts val="0"/>
                        </a:spcAft>
                      </a:pPr>
                      <a:r>
                        <a:rPr lang="ja-JP" sz="1400" b="1" kern="100" dirty="0">
                          <a:solidFill>
                            <a:schemeClr val="tx1"/>
                          </a:solidFill>
                          <a:effectLst/>
                          <a:latin typeface="+mj-ea"/>
                          <a:ea typeface="+mj-ea"/>
                        </a:rPr>
                        <a:t>３年後</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spcAft>
                          <a:spcPts val="0"/>
                        </a:spcAft>
                      </a:pPr>
                      <a:r>
                        <a:rPr lang="ja-JP" sz="1400" b="1" kern="100" dirty="0">
                          <a:solidFill>
                            <a:schemeClr val="tx1"/>
                          </a:solidFill>
                          <a:effectLst/>
                          <a:latin typeface="+mj-ea"/>
                          <a:ea typeface="+mj-ea"/>
                        </a:rPr>
                        <a:t>５年後</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742452440"/>
                  </a:ext>
                </a:extLst>
              </a:tr>
              <a:tr h="147095">
                <a:tc>
                  <a:txBody>
                    <a:bodyPr/>
                    <a:lstStyle/>
                    <a:p>
                      <a:pPr marL="139700" indent="-139700" algn="just">
                        <a:lnSpc>
                          <a:spcPct val="100000"/>
                        </a:lnSpc>
                        <a:spcAft>
                          <a:spcPts val="0"/>
                        </a:spcAft>
                      </a:pP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57469372"/>
                  </a:ext>
                </a:extLst>
              </a:tr>
              <a:tr h="55580">
                <a:tc>
                  <a:txBody>
                    <a:bodyPr/>
                    <a:lstStyle/>
                    <a:p>
                      <a:pPr marL="139700" indent="-139700" algn="just">
                        <a:lnSpc>
                          <a:spcPct val="100000"/>
                        </a:lnSpc>
                        <a:spcAft>
                          <a:spcPts val="0"/>
                        </a:spcAft>
                      </a:pP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0411705"/>
                  </a:ext>
                </a:extLst>
              </a:tr>
              <a:tr h="294189">
                <a:tc>
                  <a:txBody>
                    <a:bodyPr/>
                    <a:lstStyle/>
                    <a:p>
                      <a:pPr marL="139700" indent="-139700" algn="just">
                        <a:lnSpc>
                          <a:spcPct val="100000"/>
                        </a:lnSpc>
                        <a:spcAft>
                          <a:spcPts val="0"/>
                        </a:spcAft>
                      </a:pP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5899266"/>
                  </a:ext>
                </a:extLst>
              </a:tr>
            </a:tbl>
          </a:graphicData>
        </a:graphic>
      </p:graphicFrame>
      <p:graphicFrame>
        <p:nvGraphicFramePr>
          <p:cNvPr id="21" name="表 20">
            <a:extLst>
              <a:ext uri="{FF2B5EF4-FFF2-40B4-BE49-F238E27FC236}">
                <a16:creationId xmlns:a16="http://schemas.microsoft.com/office/drawing/2014/main" id="{F579642F-76C9-42CF-9B95-3812036FED93}"/>
              </a:ext>
            </a:extLst>
          </p:cNvPr>
          <p:cNvGraphicFramePr>
            <a:graphicFrameLocks noGrp="1"/>
          </p:cNvGraphicFramePr>
          <p:nvPr>
            <p:extLst>
              <p:ext uri="{D42A27DB-BD31-4B8C-83A1-F6EECF244321}">
                <p14:modId xmlns:p14="http://schemas.microsoft.com/office/powerpoint/2010/main" val="135146623"/>
              </p:ext>
            </p:extLst>
          </p:nvPr>
        </p:nvGraphicFramePr>
        <p:xfrm>
          <a:off x="10056222" y="1029865"/>
          <a:ext cx="8496944" cy="2620160"/>
        </p:xfrm>
        <a:graphic>
          <a:graphicData uri="http://schemas.openxmlformats.org/drawingml/2006/table">
            <a:tbl>
              <a:tblPr firstRow="1">
                <a:tableStyleId>{5C22544A-7EE6-4342-B048-85BDC9FD1C3A}</a:tableStyleId>
              </a:tblPr>
              <a:tblGrid>
                <a:gridCol w="4556121">
                  <a:extLst>
                    <a:ext uri="{9D8B030D-6E8A-4147-A177-3AD203B41FA5}">
                      <a16:colId xmlns:a16="http://schemas.microsoft.com/office/drawing/2014/main" val="923392602"/>
                    </a:ext>
                  </a:extLst>
                </a:gridCol>
                <a:gridCol w="1423787">
                  <a:extLst>
                    <a:ext uri="{9D8B030D-6E8A-4147-A177-3AD203B41FA5}">
                      <a16:colId xmlns:a16="http://schemas.microsoft.com/office/drawing/2014/main" val="2632815512"/>
                    </a:ext>
                  </a:extLst>
                </a:gridCol>
                <a:gridCol w="1258518">
                  <a:extLst>
                    <a:ext uri="{9D8B030D-6E8A-4147-A177-3AD203B41FA5}">
                      <a16:colId xmlns:a16="http://schemas.microsoft.com/office/drawing/2014/main" val="3227904587"/>
                    </a:ext>
                  </a:extLst>
                </a:gridCol>
                <a:gridCol w="1258518">
                  <a:extLst>
                    <a:ext uri="{9D8B030D-6E8A-4147-A177-3AD203B41FA5}">
                      <a16:colId xmlns:a16="http://schemas.microsoft.com/office/drawing/2014/main" val="2687830883"/>
                    </a:ext>
                  </a:extLst>
                </a:gridCol>
              </a:tblGrid>
              <a:tr h="147095">
                <a:tc rowSpan="2">
                  <a:txBody>
                    <a:bodyPr/>
                    <a:lstStyle/>
                    <a:p>
                      <a:pPr algn="ctr">
                        <a:lnSpc>
                          <a:spcPct val="100000"/>
                        </a:lnSpc>
                        <a:spcAft>
                          <a:spcPts val="0"/>
                        </a:spcAft>
                      </a:pPr>
                      <a:r>
                        <a:rPr lang="ja-JP" sz="1400" b="1" kern="100" dirty="0">
                          <a:solidFill>
                            <a:schemeClr val="tx1"/>
                          </a:solidFill>
                          <a:effectLst/>
                          <a:latin typeface="+mj-ea"/>
                          <a:ea typeface="+mj-ea"/>
                        </a:rPr>
                        <a:t>指標（テーマ別ＫＰＩ）</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rowSpan="2">
                  <a:txBody>
                    <a:bodyPr/>
                    <a:lstStyle/>
                    <a:p>
                      <a:pPr algn="ctr">
                        <a:lnSpc>
                          <a:spcPct val="100000"/>
                        </a:lnSpc>
                        <a:spcAft>
                          <a:spcPts val="0"/>
                        </a:spcAft>
                      </a:pPr>
                      <a:r>
                        <a:rPr lang="ja-JP" sz="1400" b="1" kern="100" dirty="0">
                          <a:solidFill>
                            <a:schemeClr val="tx1"/>
                          </a:solidFill>
                          <a:effectLst/>
                          <a:latin typeface="+mj-ea"/>
                          <a:ea typeface="+mj-ea"/>
                        </a:rPr>
                        <a:t>現状値</a:t>
                      </a:r>
                    </a:p>
                    <a:p>
                      <a:pPr algn="ctr">
                        <a:lnSpc>
                          <a:spcPct val="100000"/>
                        </a:lnSpc>
                        <a:spcAft>
                          <a:spcPts val="0"/>
                        </a:spcAft>
                      </a:pPr>
                      <a:r>
                        <a:rPr lang="en-US" sz="1400" b="1" kern="100" dirty="0">
                          <a:solidFill>
                            <a:schemeClr val="tx1"/>
                          </a:solidFill>
                          <a:effectLst/>
                          <a:latin typeface="+mj-ea"/>
                          <a:ea typeface="+mj-ea"/>
                        </a:rPr>
                        <a:t>(</a:t>
                      </a:r>
                      <a:r>
                        <a:rPr lang="ja-JP" sz="1400" b="1" kern="100" dirty="0">
                          <a:solidFill>
                            <a:schemeClr val="tx1"/>
                          </a:solidFill>
                          <a:effectLst/>
                          <a:latin typeface="+mj-ea"/>
                          <a:ea typeface="+mj-ea"/>
                        </a:rPr>
                        <a:t>わかれば</a:t>
                      </a:r>
                      <a:r>
                        <a:rPr lang="en-US" sz="1400" b="1" kern="100" dirty="0">
                          <a:solidFill>
                            <a:schemeClr val="tx1"/>
                          </a:solidFill>
                          <a:effectLst/>
                          <a:latin typeface="+mj-ea"/>
                          <a:ea typeface="+mj-ea"/>
                        </a:rPr>
                        <a:t>)</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gridSpan="2">
                  <a:txBody>
                    <a:bodyPr/>
                    <a:lstStyle/>
                    <a:p>
                      <a:pPr algn="ctr">
                        <a:lnSpc>
                          <a:spcPct val="100000"/>
                        </a:lnSpc>
                        <a:spcAft>
                          <a:spcPts val="0"/>
                        </a:spcAft>
                      </a:pPr>
                      <a:r>
                        <a:rPr lang="ja-JP" sz="1400" b="1" kern="100" dirty="0">
                          <a:solidFill>
                            <a:schemeClr val="tx1"/>
                          </a:solidFill>
                          <a:effectLst/>
                          <a:latin typeface="+mj-ea"/>
                          <a:ea typeface="+mj-ea"/>
                        </a:rPr>
                        <a:t>目標値</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kumimoji="1" lang="ja-JP" altLang="en-US"/>
                    </a:p>
                  </a:txBody>
                  <a:tcPr/>
                </a:tc>
                <a:extLst>
                  <a:ext uri="{0D108BD9-81ED-4DB2-BD59-A6C34878D82A}">
                    <a16:rowId xmlns:a16="http://schemas.microsoft.com/office/drawing/2014/main" val="4100868445"/>
                  </a:ext>
                </a:extLst>
              </a:tr>
              <a:tr h="147095">
                <a:tc vMerge="1">
                  <a:txBody>
                    <a:bodyPr/>
                    <a:lstStyle/>
                    <a:p>
                      <a:endParaRPr kumimoji="1" lang="ja-JP" altLang="en-US"/>
                    </a:p>
                  </a:txBody>
                  <a:tcPr/>
                </a:tc>
                <a:tc vMerge="1">
                  <a:txBody>
                    <a:bodyPr/>
                    <a:lstStyle/>
                    <a:p>
                      <a:endParaRPr kumimoji="1" lang="ja-JP" altLang="en-US"/>
                    </a:p>
                  </a:txBody>
                  <a:tcPr/>
                </a:tc>
                <a:tc>
                  <a:txBody>
                    <a:bodyPr/>
                    <a:lstStyle/>
                    <a:p>
                      <a:pPr algn="ctr">
                        <a:lnSpc>
                          <a:spcPct val="100000"/>
                        </a:lnSpc>
                        <a:spcAft>
                          <a:spcPts val="0"/>
                        </a:spcAft>
                      </a:pPr>
                      <a:r>
                        <a:rPr lang="ja-JP" sz="1400" b="1" kern="100" dirty="0">
                          <a:solidFill>
                            <a:schemeClr val="tx1"/>
                          </a:solidFill>
                          <a:effectLst/>
                          <a:latin typeface="+mj-ea"/>
                          <a:ea typeface="+mj-ea"/>
                        </a:rPr>
                        <a:t>３年後</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spcAft>
                          <a:spcPts val="0"/>
                        </a:spcAft>
                      </a:pPr>
                      <a:r>
                        <a:rPr lang="ja-JP" sz="1400" b="1" kern="100" dirty="0">
                          <a:solidFill>
                            <a:schemeClr val="tx1"/>
                          </a:solidFill>
                          <a:effectLst/>
                          <a:latin typeface="+mj-ea"/>
                          <a:ea typeface="+mj-ea"/>
                        </a:rPr>
                        <a:t>５年後</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742452440"/>
                  </a:ext>
                </a:extLst>
              </a:tr>
              <a:tr h="147095">
                <a:tc>
                  <a:txBody>
                    <a:bodyPr/>
                    <a:lstStyle/>
                    <a:p>
                      <a:pPr marL="139700" indent="-139700" algn="just">
                        <a:lnSpc>
                          <a:spcPct val="100000"/>
                        </a:lnSpc>
                        <a:spcAft>
                          <a:spcPts val="0"/>
                        </a:spcAft>
                      </a:pPr>
                      <a:r>
                        <a:rPr lang="ja-JP" sz="1400" b="0" kern="100" dirty="0">
                          <a:solidFill>
                            <a:schemeClr val="tx1"/>
                          </a:solidFill>
                          <a:effectLst/>
                          <a:latin typeface="+mj-ea"/>
                          <a:ea typeface="+mj-ea"/>
                        </a:rPr>
                        <a:t>・</a:t>
                      </a:r>
                      <a:r>
                        <a:rPr kumimoji="1" lang="ja-JP" altLang="ja-JP" sz="1400" kern="1200" dirty="0">
                          <a:solidFill>
                            <a:schemeClr val="dk1"/>
                          </a:solidFill>
                          <a:effectLst/>
                          <a:latin typeface="+mn-lt"/>
                          <a:ea typeface="+mn-ea"/>
                          <a:cs typeface="+mn-cs"/>
                        </a:rPr>
                        <a:t>大学等発スタートアップ創出数</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57469372"/>
                  </a:ext>
                </a:extLst>
              </a:tr>
              <a:tr h="441284">
                <a:tc>
                  <a:txBody>
                    <a:bodyPr/>
                    <a:lstStyle/>
                    <a:p>
                      <a:pPr marL="139700" indent="-139700" algn="just">
                        <a:lnSpc>
                          <a:spcPct val="100000"/>
                        </a:lnSpc>
                        <a:spcAft>
                          <a:spcPts val="0"/>
                        </a:spcAft>
                      </a:pPr>
                      <a:r>
                        <a:rPr lang="ja-JP" sz="1400" b="0" kern="100" dirty="0">
                          <a:solidFill>
                            <a:schemeClr val="tx1"/>
                          </a:solidFill>
                          <a:effectLst/>
                          <a:latin typeface="+mj-ea"/>
                          <a:ea typeface="+mj-ea"/>
                        </a:rPr>
                        <a:t>・</a:t>
                      </a:r>
                      <a:r>
                        <a:rPr kumimoji="1" lang="ja-JP" altLang="ja-JP" sz="1400" kern="1200" dirty="0">
                          <a:solidFill>
                            <a:schemeClr val="dk1"/>
                          </a:solidFill>
                          <a:effectLst/>
                          <a:latin typeface="+mn-lt"/>
                          <a:ea typeface="+mn-ea"/>
                          <a:cs typeface="+mn-cs"/>
                        </a:rPr>
                        <a:t>大学等発スタートアップの外部資金調達額（※エンジェル投資家、</a:t>
                      </a:r>
                      <a:r>
                        <a:rPr kumimoji="1" lang="en-US" altLang="ja-JP" sz="1400" kern="1200" dirty="0">
                          <a:solidFill>
                            <a:schemeClr val="dk1"/>
                          </a:solidFill>
                          <a:effectLst/>
                          <a:latin typeface="+mn-lt"/>
                          <a:ea typeface="+mn-ea"/>
                          <a:cs typeface="+mn-cs"/>
                        </a:rPr>
                        <a:t>VC</a:t>
                      </a:r>
                      <a:r>
                        <a:rPr kumimoji="1" lang="ja-JP" altLang="ja-JP" sz="1400" kern="1200" dirty="0">
                          <a:solidFill>
                            <a:schemeClr val="dk1"/>
                          </a:solidFill>
                          <a:effectLst/>
                          <a:latin typeface="+mn-lt"/>
                          <a:ea typeface="+mn-ea"/>
                          <a:cs typeface="+mn-cs"/>
                        </a:rPr>
                        <a:t>からの出資等）</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0411705"/>
                  </a:ext>
                </a:extLst>
              </a:tr>
              <a:tr h="441284">
                <a:tc>
                  <a:txBody>
                    <a:bodyPr/>
                    <a:lstStyle/>
                    <a:p>
                      <a:pPr marL="139700" indent="-139700" algn="just">
                        <a:lnSpc>
                          <a:spcPct val="100000"/>
                        </a:lnSpc>
                        <a:spcAft>
                          <a:spcPts val="0"/>
                        </a:spcAft>
                      </a:pPr>
                      <a:r>
                        <a:rPr lang="ja-JP" altLang="en-US" sz="1400" b="0" kern="100" dirty="0">
                          <a:solidFill>
                            <a:schemeClr val="tx1"/>
                          </a:solidFill>
                          <a:effectLst/>
                          <a:latin typeface="+mj-ea"/>
                          <a:ea typeface="+mj-ea"/>
                        </a:rPr>
                        <a:t>・</a:t>
                      </a:r>
                      <a:r>
                        <a:rPr kumimoji="1" lang="ja-JP" altLang="ja-JP" sz="1400" b="0" kern="100" dirty="0">
                          <a:solidFill>
                            <a:schemeClr val="tx1"/>
                          </a:solidFill>
                          <a:effectLst/>
                          <a:latin typeface="+mj-ea"/>
                          <a:ea typeface="+mn-ea"/>
                          <a:cs typeface="+mn-cs"/>
                        </a:rPr>
                        <a:t>研究の特許化、製品の商品化等</a:t>
                      </a:r>
                      <a:r>
                        <a:rPr kumimoji="1" lang="ja-JP" altLang="en-US" sz="1400" b="0" kern="100" dirty="0">
                          <a:solidFill>
                            <a:schemeClr val="tx1"/>
                          </a:solidFill>
                          <a:effectLst/>
                          <a:latin typeface="+mj-ea"/>
                          <a:ea typeface="+mn-ea"/>
                          <a:cs typeface="+mn-cs"/>
                        </a:rPr>
                        <a:t>の</a:t>
                      </a:r>
                      <a:r>
                        <a:rPr lang="ja-JP" sz="1400" b="0" kern="100" dirty="0">
                          <a:solidFill>
                            <a:schemeClr val="tx1"/>
                          </a:solidFill>
                          <a:effectLst/>
                          <a:latin typeface="+mj-ea"/>
                          <a:ea typeface="+mj-ea"/>
                        </a:rPr>
                        <a:t>社会実装創出数（※創出数だけではなく、それに向けた大学等の産学連携に係るマネジメント力を評価）</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1494662"/>
                  </a:ext>
                </a:extLst>
              </a:tr>
              <a:tr h="294189">
                <a:tc>
                  <a:txBody>
                    <a:bodyPr/>
                    <a:lstStyle/>
                    <a:p>
                      <a:pPr marL="139700" indent="-139700" algn="just">
                        <a:lnSpc>
                          <a:spcPct val="100000"/>
                        </a:lnSpc>
                        <a:spcAft>
                          <a:spcPts val="0"/>
                        </a:spcAft>
                      </a:pPr>
                      <a:r>
                        <a:rPr lang="ja-JP" sz="1400" b="0" kern="100" dirty="0">
                          <a:solidFill>
                            <a:schemeClr val="tx1"/>
                          </a:solidFill>
                          <a:effectLst/>
                          <a:latin typeface="+mj-ea"/>
                          <a:ea typeface="+mj-ea"/>
                        </a:rPr>
                        <a:t>・</a:t>
                      </a:r>
                      <a:r>
                        <a:rPr kumimoji="1" lang="ja-JP" altLang="en-US" sz="1400" b="0" kern="1200" dirty="0">
                          <a:solidFill>
                            <a:schemeClr val="dk1"/>
                          </a:solidFill>
                          <a:effectLst/>
                          <a:latin typeface="+mn-lt"/>
                          <a:ea typeface="+mn-ea"/>
                          <a:cs typeface="+mn-cs"/>
                        </a:rPr>
                        <a:t>大学等発スタートアップ育成</a:t>
                      </a:r>
                      <a:r>
                        <a:rPr kumimoji="1" lang="ja-JP" altLang="ja-JP" sz="1400" kern="1200" dirty="0">
                          <a:solidFill>
                            <a:schemeClr val="dk1"/>
                          </a:solidFill>
                          <a:effectLst/>
                          <a:latin typeface="+mn-lt"/>
                          <a:ea typeface="+mn-ea"/>
                          <a:cs typeface="+mn-cs"/>
                        </a:rPr>
                        <a:t>数（※</a:t>
                      </a:r>
                      <a:r>
                        <a:rPr kumimoji="1" lang="ja-JP" altLang="en-US" sz="1400" kern="1200" dirty="0">
                          <a:solidFill>
                            <a:schemeClr val="dk1"/>
                          </a:solidFill>
                          <a:effectLst/>
                          <a:latin typeface="+mn-lt"/>
                          <a:ea typeface="+mn-ea"/>
                          <a:cs typeface="+mn-cs"/>
                        </a:rPr>
                        <a:t>シード・アーリー・レイターステージ、</a:t>
                      </a:r>
                      <a:r>
                        <a:rPr kumimoji="1" lang="en-US" altLang="ja-JP" sz="1400" kern="1200" dirty="0">
                          <a:solidFill>
                            <a:schemeClr val="dk1"/>
                          </a:solidFill>
                          <a:effectLst/>
                          <a:latin typeface="+mn-lt"/>
                          <a:ea typeface="+mn-ea"/>
                          <a:cs typeface="+mn-cs"/>
                        </a:rPr>
                        <a:t>M&amp;A</a:t>
                      </a:r>
                      <a:r>
                        <a:rPr kumimoji="1" lang="ja-JP" altLang="ja-JP" sz="1400" kern="1200" dirty="0">
                          <a:solidFill>
                            <a:schemeClr val="dk1"/>
                          </a:solidFill>
                          <a:effectLst/>
                          <a:latin typeface="+mn-lt"/>
                          <a:ea typeface="+mn-ea"/>
                          <a:cs typeface="+mn-cs"/>
                        </a:rPr>
                        <a:t>、</a:t>
                      </a:r>
                      <a:r>
                        <a:rPr kumimoji="1" lang="en-US" altLang="ja-JP" sz="1400" kern="1200" dirty="0">
                          <a:solidFill>
                            <a:schemeClr val="dk1"/>
                          </a:solidFill>
                          <a:effectLst/>
                          <a:latin typeface="+mn-lt"/>
                          <a:ea typeface="+mn-ea"/>
                          <a:cs typeface="+mn-cs"/>
                        </a:rPr>
                        <a:t>IPO</a:t>
                      </a:r>
                      <a:r>
                        <a:rPr kumimoji="1" lang="ja-JP" altLang="ja-JP" sz="1400" kern="1200" dirty="0">
                          <a:solidFill>
                            <a:schemeClr val="dk1"/>
                          </a:solidFill>
                          <a:effectLst/>
                          <a:latin typeface="+mn-lt"/>
                          <a:ea typeface="+mn-ea"/>
                          <a:cs typeface="+mn-cs"/>
                        </a:rPr>
                        <a:t>等）</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303769"/>
                  </a:ext>
                </a:extLst>
              </a:tr>
              <a:tr h="416826">
                <a:tc>
                  <a:txBody>
                    <a:bodyPr/>
                    <a:lstStyle/>
                    <a:p>
                      <a:pPr marL="139700" indent="-139700" algn="just">
                        <a:lnSpc>
                          <a:spcPct val="100000"/>
                        </a:lnSpc>
                        <a:spcAft>
                          <a:spcPts val="0"/>
                        </a:spcAft>
                      </a:pPr>
                      <a:r>
                        <a:rPr lang="ja-JP" sz="1400" b="0" kern="100" dirty="0">
                          <a:solidFill>
                            <a:schemeClr val="tx1"/>
                          </a:solidFill>
                          <a:effectLst/>
                          <a:latin typeface="+mj-ea"/>
                          <a:ea typeface="+mj-ea"/>
                        </a:rPr>
                        <a:t>・</a:t>
                      </a:r>
                      <a:r>
                        <a:rPr kumimoji="1" lang="ja-JP" altLang="ja-JP" sz="1400" kern="1200" dirty="0">
                          <a:solidFill>
                            <a:schemeClr val="dk1"/>
                          </a:solidFill>
                          <a:effectLst/>
                          <a:latin typeface="+mn-lt"/>
                          <a:ea typeface="+mn-ea"/>
                          <a:cs typeface="+mn-cs"/>
                        </a:rPr>
                        <a:t>施設・設備の継続的な運営を可能にする目指すべき自立的なエコシステム全体の考え方</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0473903"/>
                  </a:ext>
                </a:extLst>
              </a:tr>
            </a:tbl>
          </a:graphicData>
        </a:graphic>
      </p:graphicFrame>
      <p:graphicFrame>
        <p:nvGraphicFramePr>
          <p:cNvPr id="24" name="表 23">
            <a:extLst>
              <a:ext uri="{FF2B5EF4-FFF2-40B4-BE49-F238E27FC236}">
                <a16:creationId xmlns:a16="http://schemas.microsoft.com/office/drawing/2014/main" id="{91FC09EA-82E3-421F-8C9E-1355618F00D5}"/>
              </a:ext>
            </a:extLst>
          </p:cNvPr>
          <p:cNvGraphicFramePr>
            <a:graphicFrameLocks noGrp="1"/>
          </p:cNvGraphicFramePr>
          <p:nvPr>
            <p:extLst>
              <p:ext uri="{D42A27DB-BD31-4B8C-83A1-F6EECF244321}">
                <p14:modId xmlns:p14="http://schemas.microsoft.com/office/powerpoint/2010/main" val="2526916362"/>
              </p:ext>
            </p:extLst>
          </p:nvPr>
        </p:nvGraphicFramePr>
        <p:xfrm>
          <a:off x="10036453" y="3897074"/>
          <a:ext cx="8496944" cy="3351912"/>
        </p:xfrm>
        <a:graphic>
          <a:graphicData uri="http://schemas.openxmlformats.org/drawingml/2006/table">
            <a:tbl>
              <a:tblPr firstRow="1">
                <a:tableStyleId>{5C22544A-7EE6-4342-B048-85BDC9FD1C3A}</a:tableStyleId>
              </a:tblPr>
              <a:tblGrid>
                <a:gridCol w="1539579">
                  <a:extLst>
                    <a:ext uri="{9D8B030D-6E8A-4147-A177-3AD203B41FA5}">
                      <a16:colId xmlns:a16="http://schemas.microsoft.com/office/drawing/2014/main" val="923392602"/>
                    </a:ext>
                  </a:extLst>
                </a:gridCol>
                <a:gridCol w="3016542">
                  <a:extLst>
                    <a:ext uri="{9D8B030D-6E8A-4147-A177-3AD203B41FA5}">
                      <a16:colId xmlns:a16="http://schemas.microsoft.com/office/drawing/2014/main" val="2336733450"/>
                    </a:ext>
                  </a:extLst>
                </a:gridCol>
                <a:gridCol w="1423787">
                  <a:extLst>
                    <a:ext uri="{9D8B030D-6E8A-4147-A177-3AD203B41FA5}">
                      <a16:colId xmlns:a16="http://schemas.microsoft.com/office/drawing/2014/main" val="2632815512"/>
                    </a:ext>
                  </a:extLst>
                </a:gridCol>
                <a:gridCol w="1258518">
                  <a:extLst>
                    <a:ext uri="{9D8B030D-6E8A-4147-A177-3AD203B41FA5}">
                      <a16:colId xmlns:a16="http://schemas.microsoft.com/office/drawing/2014/main" val="3227904587"/>
                    </a:ext>
                  </a:extLst>
                </a:gridCol>
                <a:gridCol w="1258518">
                  <a:extLst>
                    <a:ext uri="{9D8B030D-6E8A-4147-A177-3AD203B41FA5}">
                      <a16:colId xmlns:a16="http://schemas.microsoft.com/office/drawing/2014/main" val="2687830883"/>
                    </a:ext>
                  </a:extLst>
                </a:gridCol>
              </a:tblGrid>
              <a:tr h="147095">
                <a:tc rowSpan="2" gridSpan="2">
                  <a:txBody>
                    <a:bodyPr/>
                    <a:lstStyle/>
                    <a:p>
                      <a:pPr algn="ctr">
                        <a:lnSpc>
                          <a:spcPct val="100000"/>
                        </a:lnSpc>
                        <a:spcAft>
                          <a:spcPts val="0"/>
                        </a:spcAft>
                      </a:pPr>
                      <a:r>
                        <a:rPr lang="ja-JP" sz="1400" b="1" kern="100" dirty="0">
                          <a:solidFill>
                            <a:schemeClr val="tx1"/>
                          </a:solidFill>
                          <a:effectLst/>
                          <a:latin typeface="+mj-ea"/>
                          <a:ea typeface="+mj-ea"/>
                        </a:rPr>
                        <a:t>指標（テーマ別ＫＰＩ）</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rowSpan="2" hMerge="1">
                  <a:txBody>
                    <a:bodyPr/>
                    <a:lstStyle/>
                    <a:p>
                      <a:endParaRPr kumimoji="1" lang="ja-JP" altLang="en-US"/>
                    </a:p>
                  </a:txBody>
                  <a:tcPr/>
                </a:tc>
                <a:tc rowSpan="2">
                  <a:txBody>
                    <a:bodyPr/>
                    <a:lstStyle/>
                    <a:p>
                      <a:pPr algn="ctr">
                        <a:lnSpc>
                          <a:spcPct val="100000"/>
                        </a:lnSpc>
                        <a:spcAft>
                          <a:spcPts val="0"/>
                        </a:spcAft>
                      </a:pPr>
                      <a:r>
                        <a:rPr lang="ja-JP" sz="1400" b="1" kern="100" dirty="0">
                          <a:solidFill>
                            <a:schemeClr val="tx1"/>
                          </a:solidFill>
                          <a:effectLst/>
                          <a:latin typeface="+mj-ea"/>
                          <a:ea typeface="+mj-ea"/>
                        </a:rPr>
                        <a:t>現状値</a:t>
                      </a:r>
                    </a:p>
                    <a:p>
                      <a:pPr algn="ctr">
                        <a:lnSpc>
                          <a:spcPct val="100000"/>
                        </a:lnSpc>
                        <a:spcAft>
                          <a:spcPts val="0"/>
                        </a:spcAft>
                      </a:pPr>
                      <a:r>
                        <a:rPr lang="en-US" sz="1400" b="1" kern="100" dirty="0">
                          <a:solidFill>
                            <a:schemeClr val="tx1"/>
                          </a:solidFill>
                          <a:effectLst/>
                          <a:latin typeface="+mj-ea"/>
                          <a:ea typeface="+mj-ea"/>
                        </a:rPr>
                        <a:t>(</a:t>
                      </a:r>
                      <a:r>
                        <a:rPr lang="ja-JP" sz="1400" b="1" kern="100" dirty="0">
                          <a:solidFill>
                            <a:schemeClr val="tx1"/>
                          </a:solidFill>
                          <a:effectLst/>
                          <a:latin typeface="+mj-ea"/>
                          <a:ea typeface="+mj-ea"/>
                        </a:rPr>
                        <a:t>わかれば</a:t>
                      </a:r>
                      <a:r>
                        <a:rPr lang="en-US" sz="1400" b="1" kern="100" dirty="0">
                          <a:solidFill>
                            <a:schemeClr val="tx1"/>
                          </a:solidFill>
                          <a:effectLst/>
                          <a:latin typeface="+mj-ea"/>
                          <a:ea typeface="+mj-ea"/>
                        </a:rPr>
                        <a:t>)</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gridSpan="2">
                  <a:txBody>
                    <a:bodyPr/>
                    <a:lstStyle/>
                    <a:p>
                      <a:pPr algn="ctr">
                        <a:lnSpc>
                          <a:spcPct val="100000"/>
                        </a:lnSpc>
                        <a:spcAft>
                          <a:spcPts val="0"/>
                        </a:spcAft>
                      </a:pPr>
                      <a:r>
                        <a:rPr lang="ja-JP" sz="1400" b="1" kern="100" dirty="0">
                          <a:solidFill>
                            <a:schemeClr val="tx1"/>
                          </a:solidFill>
                          <a:effectLst/>
                          <a:latin typeface="+mj-ea"/>
                          <a:ea typeface="+mj-ea"/>
                        </a:rPr>
                        <a:t>目標値</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kumimoji="1" lang="ja-JP" altLang="en-US"/>
                    </a:p>
                  </a:txBody>
                  <a:tcPr/>
                </a:tc>
                <a:extLst>
                  <a:ext uri="{0D108BD9-81ED-4DB2-BD59-A6C34878D82A}">
                    <a16:rowId xmlns:a16="http://schemas.microsoft.com/office/drawing/2014/main" val="4100868445"/>
                  </a:ext>
                </a:extLst>
              </a:tr>
              <a:tr h="147095">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algn="ctr">
                        <a:lnSpc>
                          <a:spcPct val="100000"/>
                        </a:lnSpc>
                        <a:spcAft>
                          <a:spcPts val="0"/>
                        </a:spcAft>
                      </a:pPr>
                      <a:r>
                        <a:rPr lang="ja-JP" sz="1400" b="1" kern="100" dirty="0">
                          <a:solidFill>
                            <a:schemeClr val="tx1"/>
                          </a:solidFill>
                          <a:effectLst/>
                          <a:latin typeface="+mj-ea"/>
                          <a:ea typeface="+mj-ea"/>
                        </a:rPr>
                        <a:t>３年後</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spcAft>
                          <a:spcPts val="0"/>
                        </a:spcAft>
                      </a:pPr>
                      <a:r>
                        <a:rPr lang="ja-JP" sz="1400" b="1" kern="100" dirty="0">
                          <a:solidFill>
                            <a:schemeClr val="tx1"/>
                          </a:solidFill>
                          <a:effectLst/>
                          <a:latin typeface="+mj-ea"/>
                          <a:ea typeface="+mj-ea"/>
                        </a:rPr>
                        <a:t>５年後</a:t>
                      </a:r>
                      <a:endParaRPr lang="ja-JP" sz="1400" b="1" kern="100" dirty="0">
                        <a:solidFill>
                          <a:schemeClr val="tx1"/>
                        </a:solidFill>
                        <a:effectLst/>
                        <a:latin typeface="+mj-ea"/>
                        <a:ea typeface="+mj-ea"/>
                        <a:cs typeface="Times New Roman" panose="02020603050405020304" pitchFamily="18" charset="0"/>
                      </a:endParaRPr>
                    </a:p>
                  </a:txBody>
                  <a:tcPr marL="23596" marR="23596"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742452440"/>
                  </a:ext>
                </a:extLst>
              </a:tr>
              <a:tr h="129318">
                <a:tc rowSpan="2">
                  <a:txBody>
                    <a:bodyPr/>
                    <a:lstStyle/>
                    <a:p>
                      <a:pPr marL="139700" indent="-139700" algn="just">
                        <a:lnSpc>
                          <a:spcPct val="100000"/>
                        </a:lnSpc>
                        <a:spcAft>
                          <a:spcPts val="0"/>
                        </a:spcAft>
                      </a:pPr>
                      <a:r>
                        <a:rPr lang="ja-JP" sz="1400" b="0" kern="100" dirty="0">
                          <a:solidFill>
                            <a:schemeClr val="tx1"/>
                          </a:solidFill>
                          <a:effectLst/>
                          <a:latin typeface="+mj-ea"/>
                          <a:ea typeface="+mj-ea"/>
                        </a:rPr>
                        <a:t>・</a:t>
                      </a:r>
                      <a:r>
                        <a:rPr lang="ja-JP" altLang="en-US" sz="1400" b="0" kern="100" dirty="0">
                          <a:solidFill>
                            <a:schemeClr val="tx1"/>
                          </a:solidFill>
                          <a:effectLst/>
                          <a:latin typeface="+mj-ea"/>
                          <a:ea typeface="+mj-ea"/>
                        </a:rPr>
                        <a:t>交流人口</a:t>
                      </a:r>
                      <a:r>
                        <a:rPr lang="ja-JP" sz="1400" b="0" kern="100" dirty="0">
                          <a:solidFill>
                            <a:schemeClr val="tx1"/>
                          </a:solidFill>
                          <a:effectLst/>
                          <a:latin typeface="+mj-ea"/>
                          <a:ea typeface="+mj-ea"/>
                        </a:rPr>
                        <a:t>創出数</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just"/>
                      <a:r>
                        <a:rPr lang="en-US" sz="1200" u="none" kern="100" dirty="0">
                          <a:solidFill>
                            <a:schemeClr val="tx1"/>
                          </a:solidFill>
                          <a:effectLst/>
                          <a:latin typeface="+mj-ea"/>
                          <a:ea typeface="+mj-ea"/>
                          <a:cs typeface="Arial" panose="020B0604020202020204" pitchFamily="34" charset="0"/>
                        </a:rPr>
                        <a:t>1)</a:t>
                      </a:r>
                      <a:r>
                        <a:rPr lang="ja-JP" altLang="en-US" sz="1200" u="none" kern="100" dirty="0">
                          <a:solidFill>
                            <a:schemeClr val="tx1"/>
                          </a:solidFill>
                          <a:effectLst/>
                          <a:latin typeface="+mj-ea"/>
                          <a:ea typeface="+mj-ea"/>
                          <a:cs typeface="Arial" panose="020B0604020202020204" pitchFamily="34" charset="0"/>
                        </a:rPr>
                        <a:t>交流イベントへの参加や日常的・スポットでの施設利用など、</a:t>
                      </a:r>
                      <a:r>
                        <a:rPr lang="ja-JP" sz="1200" u="none" kern="100" dirty="0">
                          <a:solidFill>
                            <a:schemeClr val="tx1"/>
                          </a:solidFill>
                          <a:effectLst/>
                          <a:latin typeface="+mj-ea"/>
                          <a:ea typeface="+mj-ea"/>
                          <a:cs typeface="Arial" panose="020B0604020202020204" pitchFamily="34" charset="0"/>
                        </a:rPr>
                        <a:t>施設の利用者</a:t>
                      </a:r>
                      <a:endParaRPr lang="ja-JP" sz="1200" u="none" kern="100" dirty="0">
                        <a:solidFill>
                          <a:schemeClr val="tx1"/>
                        </a:solidFill>
                        <a:effectLst/>
                        <a:latin typeface="+mj-ea"/>
                        <a:ea typeface="+mj-ea"/>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57469372"/>
                  </a:ext>
                </a:extLst>
              </a:tr>
              <a:tr h="129318">
                <a:tc vMerge="1">
                  <a:txBody>
                    <a:bodyPr/>
                    <a:lstStyle/>
                    <a:p>
                      <a:pPr marL="139700" indent="-139700" algn="just">
                        <a:lnSpc>
                          <a:spcPct val="100000"/>
                        </a:lnSpc>
                        <a:spcAft>
                          <a:spcPts val="0"/>
                        </a:spcAft>
                      </a:pP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139700" indent="-139700" algn="just"/>
                      <a:r>
                        <a:rPr lang="en-US" sz="1200" u="none" kern="100" dirty="0">
                          <a:solidFill>
                            <a:schemeClr val="tx1"/>
                          </a:solidFill>
                          <a:effectLst/>
                          <a:latin typeface="+mj-ea"/>
                          <a:ea typeface="+mj-ea"/>
                          <a:cs typeface="Arial" panose="020B0604020202020204" pitchFamily="34" charset="0"/>
                        </a:rPr>
                        <a:t>2)</a:t>
                      </a:r>
                      <a:r>
                        <a:rPr lang="ja-JP" sz="1200" u="none" kern="100" dirty="0">
                          <a:solidFill>
                            <a:schemeClr val="tx1"/>
                          </a:solidFill>
                          <a:effectLst/>
                          <a:latin typeface="+mj-ea"/>
                          <a:ea typeface="+mj-ea"/>
                          <a:cs typeface="Arial" panose="020B0604020202020204" pitchFamily="34" charset="0"/>
                        </a:rPr>
                        <a:t>施設の運営</a:t>
                      </a:r>
                      <a:r>
                        <a:rPr lang="ja-JP" altLang="en-US" sz="1200" u="none" kern="100" dirty="0">
                          <a:solidFill>
                            <a:schemeClr val="tx1"/>
                          </a:solidFill>
                          <a:effectLst/>
                          <a:latin typeface="+mj-ea"/>
                          <a:ea typeface="+mj-ea"/>
                          <a:cs typeface="Arial" panose="020B0604020202020204" pitchFamily="34" charset="0"/>
                        </a:rPr>
                        <a:t>や自治体・企業・地域団体等とのネットワーク構築など、施設の運営に</a:t>
                      </a:r>
                      <a:r>
                        <a:rPr lang="ja-JP" sz="1200" u="none" kern="100" dirty="0">
                          <a:solidFill>
                            <a:schemeClr val="tx1"/>
                          </a:solidFill>
                          <a:effectLst/>
                          <a:latin typeface="+mj-ea"/>
                          <a:ea typeface="+mj-ea"/>
                          <a:cs typeface="Arial" panose="020B0604020202020204" pitchFamily="34" charset="0"/>
                        </a:rPr>
                        <a:t>関与する事業者・個人</a:t>
                      </a:r>
                      <a:endParaRPr lang="ja-JP" sz="1200" u="none" kern="100" dirty="0">
                        <a:solidFill>
                          <a:schemeClr val="tx1"/>
                        </a:solidFill>
                        <a:effectLst/>
                        <a:latin typeface="+mj-ea"/>
                        <a:ea typeface="+mj-ea"/>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86467208"/>
                  </a:ext>
                </a:extLst>
              </a:tr>
              <a:tr h="129318">
                <a:tc gridSpan="2">
                  <a:txBody>
                    <a:bodyPr/>
                    <a:lstStyle/>
                    <a:p>
                      <a:pPr marL="139700" marR="0" lvl="0" indent="-139700" algn="just" defTabSz="914400" rtl="0" eaLnBrk="1" fontAlgn="auto" latinLnBrk="0" hangingPunct="1">
                        <a:lnSpc>
                          <a:spcPct val="100000"/>
                        </a:lnSpc>
                        <a:spcBef>
                          <a:spcPts val="0"/>
                        </a:spcBef>
                        <a:spcAft>
                          <a:spcPts val="0"/>
                        </a:spcAft>
                        <a:buClrTx/>
                        <a:buSzTx/>
                        <a:buFontTx/>
                        <a:buNone/>
                        <a:tabLst/>
                        <a:defRPr/>
                      </a:pPr>
                      <a:r>
                        <a:rPr kumimoji="1" lang="ja-JP" altLang="ja-JP" sz="1400" b="0" kern="100" dirty="0">
                          <a:solidFill>
                            <a:schemeClr val="tx1"/>
                          </a:solidFill>
                          <a:effectLst/>
                          <a:latin typeface="+mj-ea"/>
                          <a:ea typeface="+mn-ea"/>
                          <a:cs typeface="+mn-cs"/>
                        </a:rPr>
                        <a:t>・</a:t>
                      </a:r>
                      <a:r>
                        <a:rPr kumimoji="1" lang="ja-JP" altLang="en-US" sz="1400" b="0" kern="100" dirty="0">
                          <a:solidFill>
                            <a:schemeClr val="tx1"/>
                          </a:solidFill>
                          <a:effectLst/>
                          <a:latin typeface="+mj-ea"/>
                          <a:ea typeface="+mn-ea"/>
                          <a:cs typeface="+mn-cs"/>
                        </a:rPr>
                        <a:t>人材育成プログラム創出数</a:t>
                      </a: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9421828"/>
                  </a:ext>
                </a:extLst>
              </a:tr>
              <a:tr h="129318">
                <a:tc gridSpan="2">
                  <a:txBody>
                    <a:bodyPr/>
                    <a:lstStyle/>
                    <a:p>
                      <a:pPr marL="139700" marR="0" lvl="0" indent="-139700" algn="just" defTabSz="914400" rtl="0" eaLnBrk="1" fontAlgn="auto" latinLnBrk="0" hangingPunct="1">
                        <a:lnSpc>
                          <a:spcPct val="100000"/>
                        </a:lnSpc>
                        <a:spcBef>
                          <a:spcPts val="0"/>
                        </a:spcBef>
                        <a:spcAft>
                          <a:spcPts val="0"/>
                        </a:spcAft>
                        <a:buClrTx/>
                        <a:buSzTx/>
                        <a:buFontTx/>
                        <a:buNone/>
                        <a:tabLst/>
                        <a:defRPr/>
                      </a:pPr>
                      <a:r>
                        <a:rPr kumimoji="1" lang="ja-JP" altLang="ja-JP" sz="1400" b="0" kern="100" dirty="0">
                          <a:solidFill>
                            <a:schemeClr val="tx1"/>
                          </a:solidFill>
                          <a:effectLst/>
                          <a:latin typeface="+mj-ea"/>
                          <a:ea typeface="+mn-ea"/>
                          <a:cs typeface="+mn-cs"/>
                        </a:rPr>
                        <a:t>・産学連携プロジェクト創出数</a:t>
                      </a:r>
                      <a:endParaRPr kumimoji="1" lang="ja-JP" altLang="ja-JP" sz="1400" b="0" kern="100" dirty="0">
                        <a:solidFill>
                          <a:schemeClr val="tx1"/>
                        </a:solidFill>
                        <a:effectLst/>
                        <a:latin typeface="+mj-ea"/>
                        <a:ea typeface="+mn-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23959118"/>
                  </a:ext>
                </a:extLst>
              </a:tr>
              <a:tr h="441284">
                <a:tc gridSpan="2">
                  <a:txBody>
                    <a:bodyPr/>
                    <a:lstStyle/>
                    <a:p>
                      <a:pPr marL="139700" indent="-139700" algn="just">
                        <a:lnSpc>
                          <a:spcPct val="100000"/>
                        </a:lnSpc>
                        <a:spcAft>
                          <a:spcPts val="0"/>
                        </a:spcAft>
                      </a:pPr>
                      <a:r>
                        <a:rPr lang="ja-JP" sz="1400" b="0" kern="100" dirty="0">
                          <a:solidFill>
                            <a:schemeClr val="tx1"/>
                          </a:solidFill>
                          <a:effectLst/>
                          <a:latin typeface="+mj-ea"/>
                          <a:ea typeface="+mj-ea"/>
                        </a:rPr>
                        <a:t>・大型産学連携プロジェクト創出数（※共同研究</a:t>
                      </a:r>
                      <a:r>
                        <a:rPr lang="ja-JP" altLang="en-US" sz="1400" b="0" kern="100" dirty="0">
                          <a:solidFill>
                            <a:schemeClr val="tx1"/>
                          </a:solidFill>
                          <a:effectLst/>
                          <a:latin typeface="+mj-ea"/>
                          <a:ea typeface="+mj-ea"/>
                        </a:rPr>
                        <a:t>等</a:t>
                      </a:r>
                      <a:r>
                        <a:rPr lang="ja-JP" sz="1400" b="0" kern="100" dirty="0">
                          <a:solidFill>
                            <a:schemeClr val="tx1"/>
                          </a:solidFill>
                          <a:effectLst/>
                          <a:latin typeface="+mj-ea"/>
                          <a:ea typeface="+mj-ea"/>
                        </a:rPr>
                        <a:t>による研究費受入額が</a:t>
                      </a:r>
                      <a:r>
                        <a:rPr lang="en-US" sz="1400" b="0" kern="100" dirty="0">
                          <a:solidFill>
                            <a:schemeClr val="tx1"/>
                          </a:solidFill>
                          <a:effectLst/>
                          <a:latin typeface="+mj-ea"/>
                          <a:ea typeface="+mj-ea"/>
                        </a:rPr>
                        <a:t>1,000</a:t>
                      </a:r>
                      <a:r>
                        <a:rPr lang="ja-JP" sz="1400" b="0" kern="100" dirty="0">
                          <a:solidFill>
                            <a:schemeClr val="tx1"/>
                          </a:solidFill>
                          <a:effectLst/>
                          <a:latin typeface="+mj-ea"/>
                          <a:ea typeface="+mj-ea"/>
                        </a:rPr>
                        <a:t>万円以上のプロジェクトを大型プロジェクトとする）</a:t>
                      </a:r>
                      <a:r>
                        <a:rPr lang="ja-JP" altLang="en-US" sz="1400" b="0" kern="100" dirty="0">
                          <a:solidFill>
                            <a:schemeClr val="tx1"/>
                          </a:solidFill>
                          <a:effectLst/>
                          <a:latin typeface="+mj-ea"/>
                          <a:ea typeface="+mj-ea"/>
                        </a:rPr>
                        <a:t>、</a:t>
                      </a:r>
                      <a:r>
                        <a:rPr lang="ja-JP" sz="1400" b="0" kern="100" dirty="0">
                          <a:solidFill>
                            <a:schemeClr val="tx1"/>
                          </a:solidFill>
                          <a:effectLst/>
                          <a:latin typeface="+mj-ea"/>
                          <a:ea typeface="+mj-ea"/>
                        </a:rPr>
                        <a:t>全プロジェクト数に占める割合</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0411705"/>
                  </a:ext>
                </a:extLst>
              </a:tr>
              <a:tr h="294189">
                <a:tc gridSpan="2">
                  <a:txBody>
                    <a:bodyPr/>
                    <a:lstStyle/>
                    <a:p>
                      <a:pPr marL="139700" indent="-139700" algn="just">
                        <a:lnSpc>
                          <a:spcPct val="100000"/>
                        </a:lnSpc>
                        <a:spcAft>
                          <a:spcPts val="0"/>
                        </a:spcAft>
                      </a:pPr>
                      <a:r>
                        <a:rPr lang="ja-JP" sz="1400" b="0" kern="100" dirty="0">
                          <a:solidFill>
                            <a:schemeClr val="tx1"/>
                          </a:solidFill>
                          <a:effectLst/>
                          <a:latin typeface="+mj-ea"/>
                          <a:ea typeface="+mj-ea"/>
                        </a:rPr>
                        <a:t>・外部資金調達額</a:t>
                      </a:r>
                      <a:r>
                        <a:rPr lang="ja-JP" altLang="en-US" sz="1400" b="0" kern="100" dirty="0">
                          <a:solidFill>
                            <a:schemeClr val="tx1"/>
                          </a:solidFill>
                          <a:effectLst/>
                          <a:latin typeface="+mj-ea"/>
                          <a:ea typeface="+mj-ea"/>
                        </a:rPr>
                        <a:t>、</a:t>
                      </a:r>
                      <a:r>
                        <a:rPr lang="ja-JP" sz="1400" b="0" kern="100" dirty="0">
                          <a:solidFill>
                            <a:schemeClr val="tx1"/>
                          </a:solidFill>
                          <a:effectLst/>
                          <a:latin typeface="+mj-ea"/>
                          <a:ea typeface="+mj-ea"/>
                        </a:rPr>
                        <a:t>全体収入に占める割合（※金額の高低だけでなく、その自立化に向けたシナリオを評価）</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5899266"/>
                  </a:ext>
                </a:extLst>
              </a:tr>
              <a:tr h="416826">
                <a:tc gridSpan="2">
                  <a:txBody>
                    <a:bodyPr/>
                    <a:lstStyle/>
                    <a:p>
                      <a:pPr marL="139700" indent="-139700" algn="just">
                        <a:lnSpc>
                          <a:spcPct val="100000"/>
                        </a:lnSpc>
                        <a:spcAft>
                          <a:spcPts val="0"/>
                        </a:spcAft>
                      </a:pPr>
                      <a:r>
                        <a:rPr lang="ja-JP" sz="1400" b="0" kern="100" dirty="0">
                          <a:solidFill>
                            <a:schemeClr val="tx1"/>
                          </a:solidFill>
                          <a:effectLst/>
                          <a:latin typeface="+mj-ea"/>
                          <a:ea typeface="+mj-ea"/>
                        </a:rPr>
                        <a:t>・</a:t>
                      </a:r>
                      <a:r>
                        <a:rPr kumimoji="1" lang="ja-JP" altLang="ja-JP" sz="1400" kern="1200" dirty="0">
                          <a:solidFill>
                            <a:schemeClr val="dk1"/>
                          </a:solidFill>
                          <a:effectLst/>
                          <a:latin typeface="+mn-lt"/>
                          <a:ea typeface="+mn-ea"/>
                          <a:cs typeface="+mn-cs"/>
                        </a:rPr>
                        <a:t>施設・設備の継続的な運営を可能にする目指すべき自立的なエコシステム全体の考え方</a:t>
                      </a:r>
                      <a:endParaRPr lang="ja-JP" sz="1400" b="0" kern="100" dirty="0">
                        <a:solidFill>
                          <a:schemeClr val="tx1"/>
                        </a:solidFill>
                        <a:effectLst/>
                        <a:latin typeface="+mj-ea"/>
                        <a:ea typeface="+mj-ea"/>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111,111 </a:t>
                      </a:r>
                      <a:endParaRPr kumimoji="1" lang="ja-JP" altLang="ja-JP" sz="1400" b="0" i="0" u="none" strike="noStrike" kern="1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23596" marR="23596"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0473903"/>
                  </a:ext>
                </a:extLst>
              </a:tr>
            </a:tbl>
          </a:graphicData>
        </a:graphic>
      </p:graphicFrame>
      <p:sp>
        <p:nvSpPr>
          <p:cNvPr id="25" name="テキスト ボックス 24">
            <a:extLst>
              <a:ext uri="{FF2B5EF4-FFF2-40B4-BE49-F238E27FC236}">
                <a16:creationId xmlns:a16="http://schemas.microsoft.com/office/drawing/2014/main" id="{342FC898-BFCB-4863-A5C8-2867AB796F62}"/>
              </a:ext>
            </a:extLst>
          </p:cNvPr>
          <p:cNvSpPr txBox="1"/>
          <p:nvPr/>
        </p:nvSpPr>
        <p:spPr>
          <a:xfrm>
            <a:off x="9993560" y="692696"/>
            <a:ext cx="3119266"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②インキュベーション施設・設備</a:t>
            </a:r>
          </a:p>
        </p:txBody>
      </p:sp>
      <p:sp>
        <p:nvSpPr>
          <p:cNvPr id="28" name="テキスト ボックス 27">
            <a:extLst>
              <a:ext uri="{FF2B5EF4-FFF2-40B4-BE49-F238E27FC236}">
                <a16:creationId xmlns:a16="http://schemas.microsoft.com/office/drawing/2014/main" id="{62BEED48-84B3-4D31-92DF-575F7A2A57CB}"/>
              </a:ext>
            </a:extLst>
          </p:cNvPr>
          <p:cNvSpPr txBox="1"/>
          <p:nvPr/>
        </p:nvSpPr>
        <p:spPr>
          <a:xfrm>
            <a:off x="9984382" y="3589297"/>
            <a:ext cx="5841826"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③オープンイノベーション推進施設・設備（</a:t>
            </a:r>
            <a:r>
              <a:rPr kumimoji="1" lang="en-US" altLang="ja-JP" sz="1400" b="1"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提案内容に応じて設定）</a:t>
            </a:r>
          </a:p>
        </p:txBody>
      </p:sp>
      <p:sp>
        <p:nvSpPr>
          <p:cNvPr id="9" name="日付プレースホルダー 8">
            <a:extLst>
              <a:ext uri="{FF2B5EF4-FFF2-40B4-BE49-F238E27FC236}">
                <a16:creationId xmlns:a16="http://schemas.microsoft.com/office/drawing/2014/main" id="{A1A08F6E-8530-48EB-821F-EDB1176ADB98}"/>
              </a:ext>
            </a:extLst>
          </p:cNvPr>
          <p:cNvSpPr>
            <a:spLocks noGrp="1"/>
          </p:cNvSpPr>
          <p:nvPr>
            <p:ph type="dt" sz="half" idx="10"/>
          </p:nvPr>
        </p:nvSpPr>
        <p:spPr/>
        <p:txBody>
          <a:bodyPr/>
          <a:lstStyle/>
          <a:p>
            <a:r>
              <a:rPr kumimoji="1" lang="ja-JP" altLang="en-US"/>
              <a:t>０１</a:t>
            </a:r>
          </a:p>
        </p:txBody>
      </p:sp>
      <p:sp>
        <p:nvSpPr>
          <p:cNvPr id="11" name="スライド番号プレースホルダー 10">
            <a:extLst>
              <a:ext uri="{FF2B5EF4-FFF2-40B4-BE49-F238E27FC236}">
                <a16:creationId xmlns:a16="http://schemas.microsoft.com/office/drawing/2014/main" id="{94CE4BF7-FB2B-4B24-9A8C-50FD33B2666B}"/>
              </a:ext>
            </a:extLst>
          </p:cNvPr>
          <p:cNvSpPr>
            <a:spLocks noGrp="1"/>
          </p:cNvSpPr>
          <p:nvPr>
            <p:ph type="sldNum" sz="quarter" idx="12"/>
          </p:nvPr>
        </p:nvSpPr>
        <p:spPr/>
        <p:txBody>
          <a:bodyPr/>
          <a:lstStyle/>
          <a:p>
            <a:fld id="{D9550142-B990-490A-A107-ED7302A7FD52}" type="slidenum">
              <a:rPr kumimoji="1" lang="ja-JP" altLang="en-US" smtClean="0"/>
              <a:t>2</a:t>
            </a:fld>
            <a:endParaRPr kumimoji="1" lang="ja-JP" altLang="en-US"/>
          </a:p>
        </p:txBody>
      </p:sp>
      <p:sp>
        <p:nvSpPr>
          <p:cNvPr id="17" name="テキスト ボックス 16">
            <a:extLst>
              <a:ext uri="{FF2B5EF4-FFF2-40B4-BE49-F238E27FC236}">
                <a16:creationId xmlns:a16="http://schemas.microsoft.com/office/drawing/2014/main" id="{E0E3BF9B-E176-4499-9F6D-B3041095EF51}"/>
              </a:ext>
            </a:extLst>
          </p:cNvPr>
          <p:cNvSpPr txBox="1"/>
          <p:nvPr/>
        </p:nvSpPr>
        <p:spPr>
          <a:xfrm>
            <a:off x="7061041" y="3260877"/>
            <a:ext cx="2897306" cy="646331"/>
          </a:xfrm>
          <a:prstGeom prst="rect">
            <a:avLst/>
          </a:prstGeom>
          <a:noFill/>
        </p:spPr>
        <p:txBody>
          <a:bodyPr wrap="square" rtlCol="0">
            <a:spAutoFit/>
          </a:bodyPr>
          <a:lstStyle/>
          <a:p>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画面右にある該当するタイプの表を利用してください。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613979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テキスト ボックス 16">
            <a:extLst>
              <a:ext uri="{FF2B5EF4-FFF2-40B4-BE49-F238E27FC236}">
                <a16:creationId xmlns:a16="http://schemas.microsoft.com/office/drawing/2014/main" id="{D6552F36-929A-4B51-9334-386FD163FB0B}"/>
              </a:ext>
            </a:extLst>
          </p:cNvPr>
          <p:cNvSpPr txBox="1"/>
          <p:nvPr/>
        </p:nvSpPr>
        <p:spPr>
          <a:xfrm>
            <a:off x="202991" y="693972"/>
            <a:ext cx="2232248"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交付要件</a:t>
            </a:r>
          </a:p>
        </p:txBody>
      </p:sp>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１－（１）本事業の目的・概要・重点取組・目標</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表 4">
            <a:extLst>
              <a:ext uri="{FF2B5EF4-FFF2-40B4-BE49-F238E27FC236}">
                <a16:creationId xmlns:a16="http://schemas.microsoft.com/office/drawing/2014/main" id="{E1D286AD-D312-45FA-A798-CF27114A8C98}"/>
              </a:ext>
            </a:extLst>
          </p:cNvPr>
          <p:cNvGraphicFramePr>
            <a:graphicFrameLocks noGrp="1"/>
          </p:cNvGraphicFramePr>
          <p:nvPr>
            <p:extLst>
              <p:ext uri="{D42A27DB-BD31-4B8C-83A1-F6EECF244321}">
                <p14:modId xmlns:p14="http://schemas.microsoft.com/office/powerpoint/2010/main" val="1532076227"/>
              </p:ext>
            </p:extLst>
          </p:nvPr>
        </p:nvGraphicFramePr>
        <p:xfrm>
          <a:off x="1223866" y="1289707"/>
          <a:ext cx="6177406" cy="1531111"/>
        </p:xfrm>
        <a:graphic>
          <a:graphicData uri="http://schemas.openxmlformats.org/drawingml/2006/table">
            <a:tbl>
              <a:tblPr>
                <a:tableStyleId>{5C22544A-7EE6-4342-B048-85BDC9FD1C3A}</a:tableStyleId>
              </a:tblPr>
              <a:tblGrid>
                <a:gridCol w="4521222">
                  <a:extLst>
                    <a:ext uri="{9D8B030D-6E8A-4147-A177-3AD203B41FA5}">
                      <a16:colId xmlns:a16="http://schemas.microsoft.com/office/drawing/2014/main" val="2150234718"/>
                    </a:ext>
                  </a:extLst>
                </a:gridCol>
                <a:gridCol w="1656184">
                  <a:extLst>
                    <a:ext uri="{9D8B030D-6E8A-4147-A177-3AD203B41FA5}">
                      <a16:colId xmlns:a16="http://schemas.microsoft.com/office/drawing/2014/main" val="4124348408"/>
                    </a:ext>
                  </a:extLst>
                </a:gridCol>
              </a:tblGrid>
              <a:tr h="244896">
                <a:tc>
                  <a:txBody>
                    <a:bodyPr/>
                    <a:lstStyle/>
                    <a:p>
                      <a:pPr algn="ctr"/>
                      <a:r>
                        <a:rPr lang="ja-JP" altLang="en-US" sz="1400" b="1" kern="100" dirty="0">
                          <a:effectLst/>
                          <a:latin typeface="+mj-ea"/>
                          <a:ea typeface="+mj-ea"/>
                        </a:rPr>
                        <a:t>指標</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ja-JP" altLang="en-US" sz="1400" b="1" kern="100" dirty="0">
                          <a:effectLst/>
                          <a:latin typeface="+mj-ea"/>
                          <a:ea typeface="+mj-ea"/>
                        </a:rPr>
                        <a:t>要件</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905279957"/>
                  </a:ext>
                </a:extLst>
              </a:tr>
              <a:tr h="306631">
                <a:tc>
                  <a:txBody>
                    <a:bodyPr/>
                    <a:lstStyle/>
                    <a:p>
                      <a:pPr marL="139700" indent="-139700" algn="just"/>
                      <a:r>
                        <a:rPr lang="ja-JP" sz="1400" u="none" kern="100" dirty="0">
                          <a:solidFill>
                            <a:schemeClr val="tx1"/>
                          </a:solidFill>
                          <a:effectLst/>
                          <a:latin typeface="+mj-ea"/>
                          <a:ea typeface="+mj-ea"/>
                          <a:cs typeface="Arial" panose="020B0604020202020204" pitchFamily="34" charset="0"/>
                        </a:rPr>
                        <a:t>・入居予定率または施設利用予定率</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a:lnSpc>
                          <a:spcPts val="2400"/>
                        </a:lnSpc>
                      </a:pPr>
                      <a:r>
                        <a:rPr kumimoji="1" lang="en-US" altLang="ja-JP" sz="1400" kern="100" dirty="0">
                          <a:solidFill>
                            <a:schemeClr val="dk1"/>
                          </a:solidFill>
                          <a:effectLst/>
                          <a:latin typeface="+mj-ea"/>
                          <a:ea typeface="+mn-ea"/>
                          <a:cs typeface="+mn-cs"/>
                        </a:rPr>
                        <a:t>111,111</a:t>
                      </a:r>
                      <a:r>
                        <a:rPr lang="en-US" sz="1400" b="0" kern="100" dirty="0">
                          <a:effectLst/>
                          <a:latin typeface="+mj-ea"/>
                          <a:ea typeface="+mj-ea"/>
                        </a:rPr>
                        <a:t> </a:t>
                      </a:r>
                      <a:endParaRPr lang="ja-JP" sz="1400" b="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7099736"/>
                  </a:ext>
                </a:extLst>
              </a:tr>
              <a:tr h="979584">
                <a:tc>
                  <a:txBody>
                    <a:bodyPr/>
                    <a:lstStyle/>
                    <a:p>
                      <a:pPr marL="139700" indent="-139700" algn="just"/>
                      <a:r>
                        <a:rPr lang="ja-JP" sz="1400" u="none" kern="100" dirty="0">
                          <a:solidFill>
                            <a:schemeClr val="tx1"/>
                          </a:solidFill>
                          <a:effectLst/>
                          <a:latin typeface="+mj-ea"/>
                          <a:ea typeface="+mj-ea"/>
                          <a:cs typeface="Arial" panose="020B0604020202020204" pitchFamily="34" charset="0"/>
                        </a:rPr>
                        <a:t>・施設の運営計画</a:t>
                      </a:r>
                      <a:r>
                        <a:rPr lang="ja-JP" altLang="en-US" sz="1400" u="none" kern="100" dirty="0">
                          <a:solidFill>
                            <a:schemeClr val="tx1"/>
                          </a:solidFill>
                          <a:effectLst/>
                          <a:latin typeface="+mj-ea"/>
                          <a:ea typeface="+mj-ea"/>
                          <a:cs typeface="Arial" panose="020B0604020202020204" pitchFamily="34" charset="0"/>
                        </a:rPr>
                        <a:t>（資金調達、運営責任者やスタッフの確保・育成、多様な主体とのネットワークの形成や連携に向けた計画、段階的なイノベーション機能の充実など）の策定・実行状況</a:t>
                      </a:r>
                      <a:endParaRPr lang="ja-JP" sz="1400" u="none" kern="100" dirty="0">
                        <a:solidFill>
                          <a:schemeClr val="tx1"/>
                        </a:solidFill>
                        <a:effectLst/>
                        <a:latin typeface="+mj-ea"/>
                        <a:ea typeface="+mj-ea"/>
                        <a:cs typeface="Arial" panose="020B0604020202020204" pitchFamily="34"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a:lnSpc>
                          <a:spcPts val="2400"/>
                        </a:lnSpc>
                      </a:pPr>
                      <a:r>
                        <a:rPr kumimoji="1" lang="en-US" altLang="ja-JP" sz="1400" kern="100" dirty="0">
                          <a:solidFill>
                            <a:schemeClr val="dk1"/>
                          </a:solidFill>
                          <a:effectLst/>
                          <a:latin typeface="+mj-ea"/>
                          <a:ea typeface="+mn-ea"/>
                          <a:cs typeface="+mn-cs"/>
                        </a:rPr>
                        <a:t>111,111</a:t>
                      </a:r>
                      <a:r>
                        <a:rPr lang="en-US" sz="1400" kern="100" dirty="0">
                          <a:effectLst/>
                          <a:latin typeface="+mj-ea"/>
                          <a:ea typeface="+mj-ea"/>
                        </a:rPr>
                        <a:t> </a:t>
                      </a: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1614304"/>
                  </a:ext>
                </a:extLst>
              </a:tr>
            </a:tbl>
          </a:graphicData>
        </a:graphic>
      </p:graphicFrame>
      <p:graphicFrame>
        <p:nvGraphicFramePr>
          <p:cNvPr id="6" name="表 5">
            <a:extLst>
              <a:ext uri="{FF2B5EF4-FFF2-40B4-BE49-F238E27FC236}">
                <a16:creationId xmlns:a16="http://schemas.microsoft.com/office/drawing/2014/main" id="{376BE89E-3E6D-4B31-B28E-19DA07EBFB13}"/>
              </a:ext>
            </a:extLst>
          </p:cNvPr>
          <p:cNvGraphicFramePr>
            <a:graphicFrameLocks noGrp="1"/>
          </p:cNvGraphicFramePr>
          <p:nvPr>
            <p:extLst>
              <p:ext uri="{D42A27DB-BD31-4B8C-83A1-F6EECF244321}">
                <p14:modId xmlns:p14="http://schemas.microsoft.com/office/powerpoint/2010/main" val="1221129824"/>
              </p:ext>
            </p:extLst>
          </p:nvPr>
        </p:nvGraphicFramePr>
        <p:xfrm>
          <a:off x="10014945" y="4995357"/>
          <a:ext cx="6177406" cy="1547305"/>
        </p:xfrm>
        <a:graphic>
          <a:graphicData uri="http://schemas.openxmlformats.org/drawingml/2006/table">
            <a:tbl>
              <a:tblPr>
                <a:tableStyleId>{5C22544A-7EE6-4342-B048-85BDC9FD1C3A}</a:tableStyleId>
              </a:tblPr>
              <a:tblGrid>
                <a:gridCol w="4536504">
                  <a:extLst>
                    <a:ext uri="{9D8B030D-6E8A-4147-A177-3AD203B41FA5}">
                      <a16:colId xmlns:a16="http://schemas.microsoft.com/office/drawing/2014/main" val="2907643014"/>
                    </a:ext>
                  </a:extLst>
                </a:gridCol>
                <a:gridCol w="1640902">
                  <a:extLst>
                    <a:ext uri="{9D8B030D-6E8A-4147-A177-3AD203B41FA5}">
                      <a16:colId xmlns:a16="http://schemas.microsoft.com/office/drawing/2014/main" val="3108720722"/>
                    </a:ext>
                  </a:extLst>
                </a:gridCol>
              </a:tblGrid>
              <a:tr h="0">
                <a:tc>
                  <a:txBody>
                    <a:bodyPr/>
                    <a:lstStyle/>
                    <a:p>
                      <a:pPr algn="ctr"/>
                      <a:r>
                        <a:rPr lang="ja-JP" altLang="en-US" sz="1400" b="1" kern="100" dirty="0">
                          <a:effectLst/>
                          <a:latin typeface="+mj-ea"/>
                          <a:ea typeface="+mj-ea"/>
                        </a:rPr>
                        <a:t>指標</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ja-JP" altLang="en-US" sz="1400" b="1" kern="100" dirty="0">
                          <a:effectLst/>
                          <a:latin typeface="+mj-ea"/>
                          <a:ea typeface="+mj-ea"/>
                        </a:rPr>
                        <a:t>要件</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779958803"/>
                  </a:ext>
                </a:extLst>
              </a:tr>
              <a:tr h="216885">
                <a:tc>
                  <a:txBody>
                    <a:bodyPr/>
                    <a:lstStyle/>
                    <a:p>
                      <a:pPr marL="139700" indent="-139700" algn="just"/>
                      <a:r>
                        <a:rPr lang="ja-JP" sz="1400" u="none" kern="100" dirty="0">
                          <a:solidFill>
                            <a:schemeClr val="tx1"/>
                          </a:solidFill>
                          <a:effectLst/>
                          <a:latin typeface="+mj-ea"/>
                          <a:ea typeface="+mj-ea"/>
                          <a:cs typeface="Arial" panose="020B0604020202020204" pitchFamily="34" charset="0"/>
                        </a:rPr>
                        <a:t>・</a:t>
                      </a:r>
                      <a:r>
                        <a:rPr lang="ja-JP" altLang="en-US" sz="1400" u="none" kern="100" dirty="0">
                          <a:solidFill>
                            <a:schemeClr val="tx1"/>
                          </a:solidFill>
                          <a:effectLst/>
                          <a:latin typeface="+mj-ea"/>
                          <a:ea typeface="+mj-ea"/>
                          <a:cs typeface="Arial" panose="020B0604020202020204" pitchFamily="34" charset="0"/>
                        </a:rPr>
                        <a:t>産学連携企業数・規模</a:t>
                      </a:r>
                      <a:endParaRPr lang="ja-JP" sz="1400" u="none" kern="100" dirty="0">
                        <a:solidFill>
                          <a:schemeClr val="tx1"/>
                        </a:solidFill>
                        <a:effectLst/>
                        <a:latin typeface="+mj-ea"/>
                        <a:ea typeface="+mj-ea"/>
                        <a:cs typeface="Arial" panose="020B0604020202020204" pitchFamily="34"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a:lnSpc>
                          <a:spcPts val="2400"/>
                        </a:lnSpc>
                      </a:pPr>
                      <a:r>
                        <a:rPr kumimoji="1" lang="en-US" altLang="ja-JP" sz="1400" kern="100" dirty="0">
                          <a:solidFill>
                            <a:schemeClr val="dk1"/>
                          </a:solidFill>
                          <a:effectLst/>
                          <a:latin typeface="+mj-ea"/>
                          <a:ea typeface="+mn-ea"/>
                          <a:cs typeface="+mn-cs"/>
                        </a:rPr>
                        <a:t>111,111</a:t>
                      </a:r>
                      <a:r>
                        <a:rPr lang="en-US" sz="1400" b="0" kern="100" dirty="0">
                          <a:effectLst/>
                          <a:latin typeface="+mj-ea"/>
                          <a:ea typeface="+mj-ea"/>
                        </a:rPr>
                        <a:t> </a:t>
                      </a:r>
                      <a:endParaRPr lang="ja-JP" sz="1400" b="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79984504"/>
                  </a:ext>
                </a:extLst>
              </a:tr>
              <a:tr h="133573">
                <a:tc>
                  <a:txBody>
                    <a:bodyPr/>
                    <a:lstStyle/>
                    <a:p>
                      <a:pPr marL="139700" indent="-139700" algn="just"/>
                      <a:r>
                        <a:rPr lang="ja-JP" sz="1400" u="none" kern="100" dirty="0">
                          <a:solidFill>
                            <a:schemeClr val="tx1"/>
                          </a:solidFill>
                          <a:effectLst/>
                          <a:latin typeface="+mj-ea"/>
                          <a:ea typeface="+mj-ea"/>
                          <a:cs typeface="Arial" panose="020B0604020202020204" pitchFamily="34" charset="0"/>
                        </a:rPr>
                        <a:t>・</a:t>
                      </a:r>
                      <a:r>
                        <a:rPr lang="ja-JP" altLang="en-US" sz="1400" u="none" kern="100" dirty="0">
                          <a:solidFill>
                            <a:schemeClr val="tx1"/>
                          </a:solidFill>
                          <a:effectLst/>
                          <a:latin typeface="+mj-ea"/>
                          <a:ea typeface="+mj-ea"/>
                          <a:cs typeface="Arial" panose="020B0604020202020204" pitchFamily="34" charset="0"/>
                        </a:rPr>
                        <a:t>施設整備前の先行的な取組の実施（産学共同人材育成プログラムなどの先行的な実施等）</a:t>
                      </a:r>
                      <a:endParaRPr lang="ja-JP" sz="1400" u="none" kern="100" dirty="0">
                        <a:solidFill>
                          <a:schemeClr val="tx1"/>
                        </a:solidFill>
                        <a:effectLst/>
                        <a:latin typeface="+mj-ea"/>
                        <a:ea typeface="+mj-ea"/>
                        <a:cs typeface="Arial" panose="020B0604020202020204" pitchFamily="34"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a:lnSpc>
                          <a:spcPts val="2400"/>
                        </a:lnSpc>
                      </a:pPr>
                      <a:r>
                        <a:rPr kumimoji="1" lang="en-US" altLang="ja-JP" sz="1400" kern="100" dirty="0">
                          <a:solidFill>
                            <a:schemeClr val="dk1"/>
                          </a:solidFill>
                          <a:effectLst/>
                          <a:latin typeface="+mj-ea"/>
                          <a:ea typeface="+mn-ea"/>
                          <a:cs typeface="+mn-cs"/>
                        </a:rPr>
                        <a:t>111,111</a:t>
                      </a:r>
                      <a:r>
                        <a:rPr lang="en-US" sz="1400" kern="100" dirty="0">
                          <a:effectLst/>
                          <a:latin typeface="+mj-ea"/>
                          <a:ea typeface="+mj-ea"/>
                        </a:rPr>
                        <a:t> </a:t>
                      </a: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8315147"/>
                  </a:ext>
                </a:extLst>
              </a:tr>
              <a:tr h="133573">
                <a:tc>
                  <a:txBody>
                    <a:bodyPr/>
                    <a:lstStyle/>
                    <a:p>
                      <a:pPr marL="139700" indent="-139700" algn="just"/>
                      <a:r>
                        <a:rPr lang="ja-JP" altLang="en-US" sz="1400" u="none" kern="100" dirty="0">
                          <a:solidFill>
                            <a:schemeClr val="tx1"/>
                          </a:solidFill>
                          <a:effectLst/>
                          <a:latin typeface="+mj-ea"/>
                          <a:ea typeface="+mj-ea"/>
                          <a:cs typeface="Arial" panose="020B0604020202020204" pitchFamily="34" charset="0"/>
                        </a:rPr>
                        <a:t>・自治体、企業等とのオープンイノベーションを促進するための特徴的な取組状況・</a:t>
                      </a:r>
                      <a:r>
                        <a:rPr kumimoji="1" lang="ja-JP" altLang="en-US" sz="1400" u="none" kern="100" dirty="0">
                          <a:solidFill>
                            <a:schemeClr val="tx1"/>
                          </a:solidFill>
                          <a:effectLst/>
                          <a:latin typeface="+mj-ea"/>
                          <a:ea typeface="+mn-ea"/>
                          <a:cs typeface="Arial" panose="020B0604020202020204" pitchFamily="34" charset="0"/>
                        </a:rPr>
                        <a:t>イベントの先行的な取組の実施、もしくは実施の計画</a:t>
                      </a:r>
                      <a:endParaRPr lang="ja-JP" sz="1400" u="none" kern="100" dirty="0">
                        <a:solidFill>
                          <a:schemeClr val="tx1"/>
                        </a:solidFill>
                        <a:effectLst/>
                        <a:latin typeface="+mj-ea"/>
                        <a:ea typeface="+mj-ea"/>
                        <a:cs typeface="Arial" panose="020B0604020202020204" pitchFamily="34"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kern="100" dirty="0">
                          <a:solidFill>
                            <a:schemeClr val="dk1"/>
                          </a:solidFill>
                          <a:effectLst/>
                          <a:latin typeface="+mj-ea"/>
                          <a:ea typeface="+mn-ea"/>
                          <a:cs typeface="+mn-cs"/>
                        </a:rPr>
                        <a:t>111,111 </a:t>
                      </a:r>
                      <a:endParaRPr kumimoji="1" lang="ja-JP" altLang="ja-JP" sz="1400" kern="100" dirty="0">
                        <a:solidFill>
                          <a:schemeClr val="dk1"/>
                        </a:solidFill>
                        <a:effectLst/>
                        <a:latin typeface="+mj-ea"/>
                        <a:ea typeface="+mn-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2381676"/>
                  </a:ext>
                </a:extLst>
              </a:tr>
            </a:tbl>
          </a:graphicData>
        </a:graphic>
      </p:graphicFrame>
      <p:graphicFrame>
        <p:nvGraphicFramePr>
          <p:cNvPr id="16" name="表 15">
            <a:extLst>
              <a:ext uri="{FF2B5EF4-FFF2-40B4-BE49-F238E27FC236}">
                <a16:creationId xmlns:a16="http://schemas.microsoft.com/office/drawing/2014/main" id="{C3798170-DC79-4BF8-826E-827928E13EF0}"/>
              </a:ext>
            </a:extLst>
          </p:cNvPr>
          <p:cNvGraphicFramePr>
            <a:graphicFrameLocks noGrp="1"/>
          </p:cNvGraphicFramePr>
          <p:nvPr>
            <p:extLst>
              <p:ext uri="{D42A27DB-BD31-4B8C-83A1-F6EECF244321}">
                <p14:modId xmlns:p14="http://schemas.microsoft.com/office/powerpoint/2010/main" val="1994723601"/>
              </p:ext>
            </p:extLst>
          </p:nvPr>
        </p:nvGraphicFramePr>
        <p:xfrm>
          <a:off x="1232597" y="3250248"/>
          <a:ext cx="6177406" cy="1974025"/>
        </p:xfrm>
        <a:graphic>
          <a:graphicData uri="http://schemas.openxmlformats.org/drawingml/2006/table">
            <a:tbl>
              <a:tblPr>
                <a:tableStyleId>{5C22544A-7EE6-4342-B048-85BDC9FD1C3A}</a:tableStyleId>
              </a:tblPr>
              <a:tblGrid>
                <a:gridCol w="4512491">
                  <a:extLst>
                    <a:ext uri="{9D8B030D-6E8A-4147-A177-3AD203B41FA5}">
                      <a16:colId xmlns:a16="http://schemas.microsoft.com/office/drawing/2014/main" val="2907643014"/>
                    </a:ext>
                  </a:extLst>
                </a:gridCol>
                <a:gridCol w="1664915">
                  <a:extLst>
                    <a:ext uri="{9D8B030D-6E8A-4147-A177-3AD203B41FA5}">
                      <a16:colId xmlns:a16="http://schemas.microsoft.com/office/drawing/2014/main" val="3108720722"/>
                    </a:ext>
                  </a:extLst>
                </a:gridCol>
              </a:tblGrid>
              <a:tr h="0">
                <a:tc>
                  <a:txBody>
                    <a:bodyPr/>
                    <a:lstStyle/>
                    <a:p>
                      <a:pPr algn="ctr"/>
                      <a:r>
                        <a:rPr lang="ja-JP" altLang="en-US" sz="1400" b="1" kern="100" dirty="0">
                          <a:effectLst/>
                          <a:latin typeface="+mj-ea"/>
                          <a:ea typeface="+mj-ea"/>
                        </a:rPr>
                        <a:t>指標</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ja-JP" altLang="en-US" sz="1400" b="1" kern="100" dirty="0">
                          <a:effectLst/>
                          <a:latin typeface="+mj-ea"/>
                          <a:ea typeface="+mj-ea"/>
                        </a:rPr>
                        <a:t>要件</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779958803"/>
                  </a:ext>
                </a:extLst>
              </a:tr>
              <a:tr h="216885">
                <a:tc>
                  <a:txBody>
                    <a:bodyPr/>
                    <a:lstStyle/>
                    <a:p>
                      <a:pPr marL="139700" indent="-139700" algn="just"/>
                      <a:r>
                        <a:rPr lang="ja-JP" sz="1400" u="none" kern="100" dirty="0">
                          <a:solidFill>
                            <a:schemeClr val="tx1"/>
                          </a:solidFill>
                          <a:effectLst/>
                          <a:latin typeface="+mj-ea"/>
                          <a:ea typeface="+mj-ea"/>
                          <a:cs typeface="Arial" panose="020B0604020202020204" pitchFamily="34" charset="0"/>
                        </a:rPr>
                        <a:t>・</a:t>
                      </a:r>
                      <a:r>
                        <a:rPr lang="ja-JP" altLang="en-US" sz="1400" u="none" kern="100" dirty="0">
                          <a:solidFill>
                            <a:schemeClr val="tx1"/>
                          </a:solidFill>
                          <a:effectLst/>
                          <a:latin typeface="+mj-ea"/>
                          <a:ea typeface="+mj-ea"/>
                          <a:cs typeface="Arial" panose="020B0604020202020204" pitchFamily="34" charset="0"/>
                        </a:rPr>
                        <a:t>産学連携企業数・規模</a:t>
                      </a:r>
                      <a:endParaRPr lang="ja-JP" sz="1400" u="none" kern="100" dirty="0">
                        <a:solidFill>
                          <a:schemeClr val="tx1"/>
                        </a:solidFill>
                        <a:effectLst/>
                        <a:latin typeface="+mj-ea"/>
                        <a:ea typeface="+mj-ea"/>
                        <a:cs typeface="Arial" panose="020B0604020202020204" pitchFamily="34"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a:lnSpc>
                          <a:spcPts val="2400"/>
                        </a:lnSpc>
                      </a:pPr>
                      <a:r>
                        <a:rPr kumimoji="1" lang="en-US" altLang="ja-JP" sz="1400" kern="100" dirty="0">
                          <a:solidFill>
                            <a:schemeClr val="dk1"/>
                          </a:solidFill>
                          <a:effectLst/>
                          <a:latin typeface="+mj-ea"/>
                          <a:ea typeface="+mn-ea"/>
                          <a:cs typeface="+mn-cs"/>
                        </a:rPr>
                        <a:t>111,111</a:t>
                      </a:r>
                      <a:r>
                        <a:rPr lang="en-US" sz="1400" b="0" kern="100" dirty="0">
                          <a:effectLst/>
                          <a:latin typeface="+mj-ea"/>
                          <a:ea typeface="+mj-ea"/>
                        </a:rPr>
                        <a:t> </a:t>
                      </a:r>
                      <a:endParaRPr lang="ja-JP" sz="1400" b="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79984504"/>
                  </a:ext>
                </a:extLst>
              </a:tr>
              <a:tr h="133573">
                <a:tc>
                  <a:txBody>
                    <a:bodyPr/>
                    <a:lstStyle/>
                    <a:p>
                      <a:pPr marL="139700" indent="-139700" algn="just"/>
                      <a:r>
                        <a:rPr lang="ja-JP" sz="1400" u="none" kern="100" dirty="0">
                          <a:solidFill>
                            <a:schemeClr val="tx1"/>
                          </a:solidFill>
                          <a:effectLst/>
                          <a:latin typeface="+mj-ea"/>
                          <a:ea typeface="+mj-ea"/>
                          <a:cs typeface="Arial" panose="020B0604020202020204" pitchFamily="34" charset="0"/>
                        </a:rPr>
                        <a:t>・</a:t>
                      </a:r>
                      <a:r>
                        <a:rPr lang="ja-JP" altLang="en-US" sz="1400" u="none" kern="100" dirty="0">
                          <a:solidFill>
                            <a:schemeClr val="tx1"/>
                          </a:solidFill>
                          <a:effectLst/>
                          <a:latin typeface="+mj-ea"/>
                          <a:ea typeface="+mj-ea"/>
                          <a:cs typeface="Arial" panose="020B0604020202020204" pitchFamily="34" charset="0"/>
                        </a:rPr>
                        <a:t>施設整備前の先行的な取組の実施（共同研究の先行的な実施等）</a:t>
                      </a:r>
                      <a:endParaRPr lang="ja-JP" sz="1400" u="none" kern="100" dirty="0">
                        <a:solidFill>
                          <a:schemeClr val="tx1"/>
                        </a:solidFill>
                        <a:effectLst/>
                        <a:latin typeface="+mj-ea"/>
                        <a:ea typeface="+mj-ea"/>
                        <a:cs typeface="Arial" panose="020B0604020202020204" pitchFamily="34"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a:lnSpc>
                          <a:spcPts val="2400"/>
                        </a:lnSpc>
                      </a:pPr>
                      <a:r>
                        <a:rPr kumimoji="1" lang="en-US" altLang="ja-JP" sz="1400" kern="100" dirty="0">
                          <a:solidFill>
                            <a:schemeClr val="dk1"/>
                          </a:solidFill>
                          <a:effectLst/>
                          <a:latin typeface="+mj-ea"/>
                          <a:ea typeface="+mn-ea"/>
                          <a:cs typeface="+mn-cs"/>
                        </a:rPr>
                        <a:t>111,111</a:t>
                      </a:r>
                      <a:r>
                        <a:rPr lang="en-US" sz="1400" kern="100" dirty="0">
                          <a:effectLst/>
                          <a:latin typeface="+mj-ea"/>
                          <a:ea typeface="+mj-ea"/>
                        </a:rPr>
                        <a:t> </a:t>
                      </a: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8315147"/>
                  </a:ext>
                </a:extLst>
              </a:tr>
              <a:tr h="133573">
                <a:tc>
                  <a:txBody>
                    <a:bodyPr/>
                    <a:lstStyle/>
                    <a:p>
                      <a:pPr marL="139700" indent="-139700" algn="just"/>
                      <a:r>
                        <a:rPr lang="ja-JP" altLang="en-US" sz="1400" u="none" kern="100" dirty="0">
                          <a:solidFill>
                            <a:schemeClr val="tx1"/>
                          </a:solidFill>
                          <a:effectLst/>
                          <a:latin typeface="+mj-ea"/>
                          <a:ea typeface="+mj-ea"/>
                          <a:cs typeface="Arial" panose="020B0604020202020204" pitchFamily="34" charset="0"/>
                        </a:rPr>
                        <a:t>・産学官連携による共同研究強化のためのガイドライン等を踏まえ、民間からの投資増に向けた大学等の機関内における関連制度の整備状況（</a:t>
                      </a:r>
                      <a:r>
                        <a:rPr lang="en-US" altLang="ja-JP" sz="1400" u="none" kern="100" dirty="0">
                          <a:solidFill>
                            <a:schemeClr val="tx1"/>
                          </a:solidFill>
                          <a:effectLst/>
                          <a:latin typeface="+mj-ea"/>
                          <a:ea typeface="+mj-ea"/>
                          <a:cs typeface="Arial" panose="020B0604020202020204" pitchFamily="34" charset="0"/>
                        </a:rPr>
                        <a:t>※</a:t>
                      </a:r>
                      <a:r>
                        <a:rPr lang="ja-JP" altLang="en-US" sz="1400" u="none" kern="100" dirty="0">
                          <a:solidFill>
                            <a:schemeClr val="tx1"/>
                          </a:solidFill>
                          <a:effectLst/>
                          <a:latin typeface="+mj-ea"/>
                          <a:ea typeface="+mj-ea"/>
                          <a:cs typeface="Arial" panose="020B0604020202020204" pitchFamily="34" charset="0"/>
                        </a:rPr>
                        <a:t>研究者への産学連携に係るインセンティブ制度、間接経費の設定、知の価値付け等の制度の整備などの具体的な施策）</a:t>
                      </a:r>
                      <a:endParaRPr lang="ja-JP" sz="1400" u="none" kern="100" dirty="0">
                        <a:solidFill>
                          <a:schemeClr val="tx1"/>
                        </a:solidFill>
                        <a:effectLst/>
                        <a:latin typeface="+mj-ea"/>
                        <a:ea typeface="+mj-ea"/>
                        <a:cs typeface="Arial" panose="020B0604020202020204" pitchFamily="34"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r" defTabSz="914400" rtl="0" eaLnBrk="1" fontAlgn="auto" latinLnBrk="0" hangingPunct="1">
                        <a:lnSpc>
                          <a:spcPts val="2400"/>
                        </a:lnSpc>
                        <a:spcBef>
                          <a:spcPts val="0"/>
                        </a:spcBef>
                        <a:spcAft>
                          <a:spcPts val="0"/>
                        </a:spcAft>
                        <a:buClrTx/>
                        <a:buSzTx/>
                        <a:buFontTx/>
                        <a:buNone/>
                        <a:tabLst/>
                        <a:defRPr/>
                      </a:pPr>
                      <a:r>
                        <a:rPr kumimoji="1" lang="en-US" altLang="ja-JP" sz="1400" kern="100" dirty="0">
                          <a:solidFill>
                            <a:schemeClr val="dk1"/>
                          </a:solidFill>
                          <a:effectLst/>
                          <a:latin typeface="+mj-ea"/>
                          <a:ea typeface="+mn-ea"/>
                          <a:cs typeface="+mn-cs"/>
                        </a:rPr>
                        <a:t>111,111 </a:t>
                      </a:r>
                      <a:endParaRPr kumimoji="1" lang="ja-JP" altLang="ja-JP" sz="1400" kern="100" dirty="0">
                        <a:solidFill>
                          <a:schemeClr val="dk1"/>
                        </a:solidFill>
                        <a:effectLst/>
                        <a:latin typeface="+mj-ea"/>
                        <a:ea typeface="+mn-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2381676"/>
                  </a:ext>
                </a:extLst>
              </a:tr>
            </a:tbl>
          </a:graphicData>
        </a:graphic>
      </p:graphicFrame>
      <p:graphicFrame>
        <p:nvGraphicFramePr>
          <p:cNvPr id="18" name="表 17">
            <a:extLst>
              <a:ext uri="{FF2B5EF4-FFF2-40B4-BE49-F238E27FC236}">
                <a16:creationId xmlns:a16="http://schemas.microsoft.com/office/drawing/2014/main" id="{738A7C87-C6ED-4A7B-9FEE-8BF3D8A33E36}"/>
              </a:ext>
            </a:extLst>
          </p:cNvPr>
          <p:cNvGraphicFramePr>
            <a:graphicFrameLocks noGrp="1"/>
          </p:cNvGraphicFramePr>
          <p:nvPr>
            <p:extLst>
              <p:ext uri="{D42A27DB-BD31-4B8C-83A1-F6EECF244321}">
                <p14:modId xmlns:p14="http://schemas.microsoft.com/office/powerpoint/2010/main" val="638019732"/>
              </p:ext>
            </p:extLst>
          </p:nvPr>
        </p:nvGraphicFramePr>
        <p:xfrm>
          <a:off x="10037021" y="3273988"/>
          <a:ext cx="6177406" cy="1280160"/>
        </p:xfrm>
        <a:graphic>
          <a:graphicData uri="http://schemas.openxmlformats.org/drawingml/2006/table">
            <a:tbl>
              <a:tblPr>
                <a:tableStyleId>{5C22544A-7EE6-4342-B048-85BDC9FD1C3A}</a:tableStyleId>
              </a:tblPr>
              <a:tblGrid>
                <a:gridCol w="4536504">
                  <a:extLst>
                    <a:ext uri="{9D8B030D-6E8A-4147-A177-3AD203B41FA5}">
                      <a16:colId xmlns:a16="http://schemas.microsoft.com/office/drawing/2014/main" val="2150234718"/>
                    </a:ext>
                  </a:extLst>
                </a:gridCol>
                <a:gridCol w="1640902">
                  <a:extLst>
                    <a:ext uri="{9D8B030D-6E8A-4147-A177-3AD203B41FA5}">
                      <a16:colId xmlns:a16="http://schemas.microsoft.com/office/drawing/2014/main" val="4124348408"/>
                    </a:ext>
                  </a:extLst>
                </a:gridCol>
              </a:tblGrid>
              <a:tr h="0">
                <a:tc>
                  <a:txBody>
                    <a:bodyPr/>
                    <a:lstStyle/>
                    <a:p>
                      <a:pPr algn="ctr"/>
                      <a:r>
                        <a:rPr lang="ja-JP" altLang="en-US" sz="1400" b="1" kern="100" dirty="0">
                          <a:effectLst/>
                          <a:latin typeface="+mj-ea"/>
                          <a:ea typeface="+mj-ea"/>
                        </a:rPr>
                        <a:t>指標</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ja-JP" altLang="en-US" sz="1400" b="1" kern="100" dirty="0">
                          <a:effectLst/>
                          <a:latin typeface="+mj-ea"/>
                          <a:ea typeface="+mj-ea"/>
                        </a:rPr>
                        <a:t>要件</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905279957"/>
                  </a:ext>
                </a:extLst>
              </a:tr>
              <a:tr h="216885">
                <a:tc>
                  <a:txBody>
                    <a:bodyPr/>
                    <a:lstStyle/>
                    <a:p>
                      <a:pPr marL="139700" indent="-139700" algn="just"/>
                      <a:r>
                        <a:rPr lang="ja-JP" sz="1400" u="none" kern="100" dirty="0">
                          <a:solidFill>
                            <a:schemeClr val="tx1"/>
                          </a:solidFill>
                          <a:effectLst/>
                          <a:latin typeface="+mj-ea"/>
                          <a:ea typeface="+mj-ea"/>
                          <a:cs typeface="Arial" panose="020B0604020202020204" pitchFamily="34" charset="0"/>
                        </a:rPr>
                        <a:t>・</a:t>
                      </a:r>
                      <a:r>
                        <a:rPr lang="ja-JP" altLang="en-US" sz="1400" u="none" kern="100" dirty="0">
                          <a:solidFill>
                            <a:schemeClr val="tx1"/>
                          </a:solidFill>
                          <a:effectLst/>
                          <a:latin typeface="+mj-ea"/>
                          <a:ea typeface="+mj-ea"/>
                          <a:cs typeface="Arial" panose="020B0604020202020204" pitchFamily="34" charset="0"/>
                        </a:rPr>
                        <a:t>施設整備前の先行的な取組の実施（大学等発スタートアップの育成掘り起こし等）</a:t>
                      </a:r>
                      <a:endParaRPr lang="ja-JP" sz="1400" u="none" kern="100" dirty="0">
                        <a:solidFill>
                          <a:schemeClr val="tx1"/>
                        </a:solidFill>
                        <a:effectLst/>
                        <a:latin typeface="+mj-ea"/>
                        <a:ea typeface="+mj-ea"/>
                        <a:cs typeface="Arial" panose="020B0604020202020204" pitchFamily="34"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a:lnSpc>
                          <a:spcPts val="2400"/>
                        </a:lnSpc>
                      </a:pPr>
                      <a:r>
                        <a:rPr kumimoji="1" lang="en-US" altLang="ja-JP" sz="1400" kern="100" dirty="0">
                          <a:solidFill>
                            <a:schemeClr val="dk1"/>
                          </a:solidFill>
                          <a:effectLst/>
                          <a:latin typeface="+mj-ea"/>
                          <a:ea typeface="+mn-ea"/>
                          <a:cs typeface="+mn-cs"/>
                        </a:rPr>
                        <a:t>111,111</a:t>
                      </a:r>
                      <a:r>
                        <a:rPr lang="en-US" sz="1400" b="0" kern="100" dirty="0">
                          <a:effectLst/>
                          <a:latin typeface="+mj-ea"/>
                          <a:ea typeface="+mj-ea"/>
                        </a:rPr>
                        <a:t> </a:t>
                      </a:r>
                      <a:endParaRPr lang="ja-JP" sz="1400" b="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7099736"/>
                  </a:ext>
                </a:extLst>
              </a:tr>
              <a:tr h="97056">
                <a:tc>
                  <a:txBody>
                    <a:bodyPr/>
                    <a:lstStyle/>
                    <a:p>
                      <a:pPr marL="139700" indent="-139700" algn="just"/>
                      <a:r>
                        <a:rPr lang="ja-JP" sz="1400" u="none" kern="100" dirty="0">
                          <a:solidFill>
                            <a:schemeClr val="tx1"/>
                          </a:solidFill>
                          <a:effectLst/>
                          <a:latin typeface="+mj-ea"/>
                          <a:ea typeface="+mj-ea"/>
                          <a:cs typeface="Arial" panose="020B0604020202020204" pitchFamily="34" charset="0"/>
                        </a:rPr>
                        <a:t>・</a:t>
                      </a:r>
                      <a:r>
                        <a:rPr lang="ja-JP" altLang="en-US" sz="1400" u="none" kern="100" dirty="0">
                          <a:solidFill>
                            <a:schemeClr val="tx1"/>
                          </a:solidFill>
                          <a:effectLst/>
                          <a:latin typeface="+mj-ea"/>
                          <a:ea typeface="+mj-ea"/>
                          <a:cs typeface="Arial" panose="020B0604020202020204" pitchFamily="34" charset="0"/>
                        </a:rPr>
                        <a:t>大学等発スタートアップからの資金循環に向けた関連制度の整備状況（</a:t>
                      </a:r>
                      <a:r>
                        <a:rPr lang="en-US" altLang="ja-JP" sz="1400" u="none" kern="100" dirty="0">
                          <a:solidFill>
                            <a:schemeClr val="tx1"/>
                          </a:solidFill>
                          <a:effectLst/>
                          <a:latin typeface="+mj-ea"/>
                          <a:ea typeface="+mj-ea"/>
                          <a:cs typeface="Arial" panose="020B0604020202020204" pitchFamily="34" charset="0"/>
                        </a:rPr>
                        <a:t>※</a:t>
                      </a:r>
                      <a:r>
                        <a:rPr lang="ja-JP" altLang="en-US" sz="1400" u="none" kern="100" dirty="0">
                          <a:solidFill>
                            <a:schemeClr val="tx1"/>
                          </a:solidFill>
                          <a:effectLst/>
                          <a:latin typeface="+mj-ea"/>
                          <a:ea typeface="+mj-ea"/>
                          <a:cs typeface="Arial" panose="020B0604020202020204" pitchFamily="34" charset="0"/>
                        </a:rPr>
                        <a:t>大学等へのストックオプションの付与などの具体的な施策）</a:t>
                      </a:r>
                      <a:endParaRPr lang="ja-JP" sz="1400" u="none" kern="100" dirty="0">
                        <a:solidFill>
                          <a:schemeClr val="tx1"/>
                        </a:solidFill>
                        <a:effectLst/>
                        <a:latin typeface="+mj-ea"/>
                        <a:ea typeface="+mj-ea"/>
                        <a:cs typeface="Arial" panose="020B0604020202020204" pitchFamily="34"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a:lnSpc>
                          <a:spcPts val="2400"/>
                        </a:lnSpc>
                      </a:pPr>
                      <a:r>
                        <a:rPr kumimoji="1" lang="en-US" altLang="ja-JP" sz="1400" kern="100" dirty="0">
                          <a:solidFill>
                            <a:schemeClr val="dk1"/>
                          </a:solidFill>
                          <a:effectLst/>
                          <a:latin typeface="+mj-ea"/>
                          <a:ea typeface="+mn-ea"/>
                          <a:cs typeface="+mn-cs"/>
                        </a:rPr>
                        <a:t>111,111</a:t>
                      </a:r>
                      <a:r>
                        <a:rPr lang="en-US" sz="1400" kern="100" dirty="0">
                          <a:effectLst/>
                          <a:latin typeface="+mj-ea"/>
                          <a:ea typeface="+mj-ea"/>
                        </a:rPr>
                        <a:t> </a:t>
                      </a: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1614304"/>
                  </a:ext>
                </a:extLst>
              </a:tr>
            </a:tbl>
          </a:graphicData>
        </a:graphic>
      </p:graphicFrame>
      <p:sp>
        <p:nvSpPr>
          <p:cNvPr id="19" name="テキスト ボックス 18">
            <a:extLst>
              <a:ext uri="{FF2B5EF4-FFF2-40B4-BE49-F238E27FC236}">
                <a16:creationId xmlns:a16="http://schemas.microsoft.com/office/drawing/2014/main" id="{309E17A4-3B3D-42F5-96A3-28E48ECBB9C9}"/>
              </a:ext>
            </a:extLst>
          </p:cNvPr>
          <p:cNvSpPr txBox="1"/>
          <p:nvPr/>
        </p:nvSpPr>
        <p:spPr>
          <a:xfrm>
            <a:off x="1190250" y="1017473"/>
            <a:ext cx="2232248"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○共通</a:t>
            </a:r>
          </a:p>
        </p:txBody>
      </p:sp>
      <p:sp>
        <p:nvSpPr>
          <p:cNvPr id="20" name="テキスト ボックス 19">
            <a:extLst>
              <a:ext uri="{FF2B5EF4-FFF2-40B4-BE49-F238E27FC236}">
                <a16:creationId xmlns:a16="http://schemas.microsoft.com/office/drawing/2014/main" id="{D93CDE50-7306-45F1-94AE-877A7A6939B6}"/>
              </a:ext>
            </a:extLst>
          </p:cNvPr>
          <p:cNvSpPr txBox="1"/>
          <p:nvPr/>
        </p:nvSpPr>
        <p:spPr>
          <a:xfrm>
            <a:off x="1190250" y="2977207"/>
            <a:ext cx="3119266"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①企業との共同実験施設・設備</a:t>
            </a:r>
          </a:p>
        </p:txBody>
      </p:sp>
      <p:sp>
        <p:nvSpPr>
          <p:cNvPr id="21" name="テキスト ボックス 20">
            <a:extLst>
              <a:ext uri="{FF2B5EF4-FFF2-40B4-BE49-F238E27FC236}">
                <a16:creationId xmlns:a16="http://schemas.microsoft.com/office/drawing/2014/main" id="{F4977CB9-7CC9-4D02-A9E3-AF468DFF59A9}"/>
              </a:ext>
            </a:extLst>
          </p:cNvPr>
          <p:cNvSpPr txBox="1"/>
          <p:nvPr/>
        </p:nvSpPr>
        <p:spPr>
          <a:xfrm>
            <a:off x="9993560" y="2996952"/>
            <a:ext cx="3119266"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②インキュベーション施設・設備</a:t>
            </a:r>
          </a:p>
        </p:txBody>
      </p:sp>
      <p:sp>
        <p:nvSpPr>
          <p:cNvPr id="23" name="テキスト ボックス 22">
            <a:extLst>
              <a:ext uri="{FF2B5EF4-FFF2-40B4-BE49-F238E27FC236}">
                <a16:creationId xmlns:a16="http://schemas.microsoft.com/office/drawing/2014/main" id="{3404445C-FAA7-431D-8AA9-EBDB3DBA6C40}"/>
              </a:ext>
            </a:extLst>
          </p:cNvPr>
          <p:cNvSpPr txBox="1"/>
          <p:nvPr/>
        </p:nvSpPr>
        <p:spPr>
          <a:xfrm>
            <a:off x="9984382" y="4721651"/>
            <a:ext cx="3119266"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③オープンイノベーション推進施設・設備</a:t>
            </a:r>
          </a:p>
        </p:txBody>
      </p:sp>
      <p:sp>
        <p:nvSpPr>
          <p:cNvPr id="13" name="日付プレースホルダー 12">
            <a:extLst>
              <a:ext uri="{FF2B5EF4-FFF2-40B4-BE49-F238E27FC236}">
                <a16:creationId xmlns:a16="http://schemas.microsoft.com/office/drawing/2014/main" id="{930629D8-830A-4D73-995B-C1C6A119584A}"/>
              </a:ext>
            </a:extLst>
          </p:cNvPr>
          <p:cNvSpPr>
            <a:spLocks noGrp="1"/>
          </p:cNvSpPr>
          <p:nvPr>
            <p:ph type="dt" sz="half" idx="10"/>
          </p:nvPr>
        </p:nvSpPr>
        <p:spPr/>
        <p:txBody>
          <a:bodyPr/>
          <a:lstStyle/>
          <a:p>
            <a:r>
              <a:rPr kumimoji="1" lang="ja-JP" altLang="en-US"/>
              <a:t>０１</a:t>
            </a:r>
          </a:p>
        </p:txBody>
      </p:sp>
      <p:sp>
        <p:nvSpPr>
          <p:cNvPr id="30" name="スライド番号プレースホルダー 29">
            <a:extLst>
              <a:ext uri="{FF2B5EF4-FFF2-40B4-BE49-F238E27FC236}">
                <a16:creationId xmlns:a16="http://schemas.microsoft.com/office/drawing/2014/main" id="{CF160F23-6144-4C56-9282-CF9CD11C855C}"/>
              </a:ext>
            </a:extLst>
          </p:cNvPr>
          <p:cNvSpPr>
            <a:spLocks noGrp="1"/>
          </p:cNvSpPr>
          <p:nvPr>
            <p:ph type="sldNum" sz="quarter" idx="12"/>
          </p:nvPr>
        </p:nvSpPr>
        <p:spPr/>
        <p:txBody>
          <a:bodyPr/>
          <a:lstStyle/>
          <a:p>
            <a:fld id="{D9550142-B990-490A-A107-ED7302A7FD52}" type="slidenum">
              <a:rPr kumimoji="1" lang="ja-JP" altLang="en-US" smtClean="0"/>
              <a:t>3</a:t>
            </a:fld>
            <a:endParaRPr kumimoji="1" lang="ja-JP" altLang="en-US"/>
          </a:p>
        </p:txBody>
      </p:sp>
      <p:sp>
        <p:nvSpPr>
          <p:cNvPr id="22" name="テキスト ボックス 21">
            <a:extLst>
              <a:ext uri="{FF2B5EF4-FFF2-40B4-BE49-F238E27FC236}">
                <a16:creationId xmlns:a16="http://schemas.microsoft.com/office/drawing/2014/main" id="{9CD0C172-DF34-49A1-A03A-AF6D0436286D}"/>
              </a:ext>
            </a:extLst>
          </p:cNvPr>
          <p:cNvSpPr txBox="1"/>
          <p:nvPr/>
        </p:nvSpPr>
        <p:spPr>
          <a:xfrm>
            <a:off x="7061041" y="3260877"/>
            <a:ext cx="2897306" cy="646331"/>
          </a:xfrm>
          <a:prstGeom prst="rect">
            <a:avLst/>
          </a:prstGeom>
          <a:noFill/>
        </p:spPr>
        <p:txBody>
          <a:bodyPr wrap="square" rtlCol="0">
            <a:spAutoFit/>
          </a:bodyPr>
          <a:lstStyle/>
          <a:p>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画面右にある該当するタイプの表を利用してください。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966239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１－（２）実施体制</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6447855F-1C6C-4320-889A-922BA8D68695}"/>
              </a:ext>
            </a:extLst>
          </p:cNvPr>
          <p:cNvSpPr txBox="1"/>
          <p:nvPr/>
        </p:nvSpPr>
        <p:spPr>
          <a:xfrm>
            <a:off x="6465168" y="4166318"/>
            <a:ext cx="2520280" cy="923330"/>
          </a:xfrm>
          <a:prstGeom prst="rect">
            <a:avLst/>
          </a:prstGeom>
          <a:noFill/>
        </p:spPr>
        <p:txBody>
          <a:bodyPr wrap="square" rtlCol="0">
            <a:spAutoFit/>
          </a:bodyPr>
          <a:lstStyle/>
          <a:p>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フォントサイズ</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14</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以上で、本スライド</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枚内に収まるように記載してください。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日付プレースホルダー 8">
            <a:extLst>
              <a:ext uri="{FF2B5EF4-FFF2-40B4-BE49-F238E27FC236}">
                <a16:creationId xmlns:a16="http://schemas.microsoft.com/office/drawing/2014/main" id="{81A5EA76-329A-4DA0-BC4C-862CF6800E70}"/>
              </a:ext>
            </a:extLst>
          </p:cNvPr>
          <p:cNvSpPr>
            <a:spLocks noGrp="1"/>
          </p:cNvSpPr>
          <p:nvPr>
            <p:ph type="dt" sz="half" idx="10"/>
          </p:nvPr>
        </p:nvSpPr>
        <p:spPr/>
        <p:txBody>
          <a:bodyPr/>
          <a:lstStyle/>
          <a:p>
            <a:r>
              <a:rPr kumimoji="1" lang="ja-JP" altLang="en-US"/>
              <a:t>０１</a:t>
            </a:r>
          </a:p>
        </p:txBody>
      </p:sp>
      <p:sp>
        <p:nvSpPr>
          <p:cNvPr id="11" name="スライド番号プレースホルダー 10">
            <a:extLst>
              <a:ext uri="{FF2B5EF4-FFF2-40B4-BE49-F238E27FC236}">
                <a16:creationId xmlns:a16="http://schemas.microsoft.com/office/drawing/2014/main" id="{C6EC4BCF-15FD-406C-8DC8-65FA091EC87D}"/>
              </a:ext>
            </a:extLst>
          </p:cNvPr>
          <p:cNvSpPr>
            <a:spLocks noGrp="1"/>
          </p:cNvSpPr>
          <p:nvPr>
            <p:ph type="sldNum" sz="quarter" idx="12"/>
          </p:nvPr>
        </p:nvSpPr>
        <p:spPr/>
        <p:txBody>
          <a:bodyPr/>
          <a:lstStyle/>
          <a:p>
            <a:fld id="{D9550142-B990-490A-A107-ED7302A7FD52}" type="slidenum">
              <a:rPr kumimoji="1" lang="ja-JP" altLang="en-US" smtClean="0"/>
              <a:t>4</a:t>
            </a:fld>
            <a:endParaRPr kumimoji="1" lang="ja-JP" altLang="en-US"/>
          </a:p>
        </p:txBody>
      </p:sp>
      <p:sp>
        <p:nvSpPr>
          <p:cNvPr id="8" name="テキスト ボックス 7">
            <a:extLst>
              <a:ext uri="{FF2B5EF4-FFF2-40B4-BE49-F238E27FC236}">
                <a16:creationId xmlns:a16="http://schemas.microsoft.com/office/drawing/2014/main" id="{095641EE-6F1A-4A03-B34C-1F78BEF3A2BB}"/>
              </a:ext>
            </a:extLst>
          </p:cNvPr>
          <p:cNvSpPr txBox="1"/>
          <p:nvPr/>
        </p:nvSpPr>
        <p:spPr>
          <a:xfrm>
            <a:off x="205595" y="1058374"/>
            <a:ext cx="9438618" cy="646331"/>
          </a:xfrm>
          <a:prstGeom prst="rect">
            <a:avLst/>
          </a:prstGeom>
          <a:noFill/>
        </p:spPr>
        <p:txBody>
          <a:bodyPr wrap="square">
            <a:spAutoFit/>
          </a:bodyPr>
          <a:lstStyle/>
          <a:p>
            <a:pPr marL="139700" indent="-139700" algn="just"/>
            <a:r>
              <a:rPr lang="ja-JP" altLang="ja-JP" sz="1800" kern="100" dirty="0">
                <a:solidFill>
                  <a:srgbClr val="8EB4E3"/>
                </a:solidFill>
                <a:effectLst/>
                <a:latin typeface="メイリオ" panose="020B0604030504040204" pitchFamily="50" charset="-128"/>
                <a:ea typeface="メイリオ" panose="020B0604030504040204" pitchFamily="50" charset="-128"/>
                <a:cs typeface="ＭＳ ゴシック" panose="020B0609070205080204" pitchFamily="49" charset="-128"/>
              </a:rPr>
              <a:t>※</a:t>
            </a:r>
            <a:r>
              <a:rPr lang="ja-JP" altLang="ja-JP" sz="1800" kern="100" dirty="0">
                <a:solidFill>
                  <a:srgbClr val="8EB4E3"/>
                </a:solidFill>
                <a:effectLst/>
                <a:latin typeface="メイリオ" panose="020B0604030504040204" pitchFamily="50" charset="-128"/>
                <a:ea typeface="メイリオ" panose="020B0604030504040204" pitchFamily="50" charset="-128"/>
                <a:cs typeface="Arial" panose="020B0604020202020204" pitchFamily="34" charset="0"/>
              </a:rPr>
              <a:t>事業のガバナンス体制、参画協力機関との連携体制、施設の管理者や運営マネージャー等の役割分担、連携体制等について、図や表も用いて記載してください。</a:t>
            </a:r>
            <a:endParaRPr lang="ja-JP" altLang="ja-JP" sz="1600" kern="100" dirty="0">
              <a:solidFill>
                <a:srgbClr val="8EB4E3"/>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2357053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F162DD1B-7F94-4F01-ABB8-3DDAF4A4EC27}"/>
              </a:ext>
            </a:extLst>
          </p:cNvPr>
          <p:cNvSpPr txBox="1"/>
          <p:nvPr/>
        </p:nvSpPr>
        <p:spPr>
          <a:xfrm>
            <a:off x="200472" y="4063712"/>
            <a:ext cx="9515213" cy="2677656"/>
          </a:xfrm>
          <a:prstGeom prst="rect">
            <a:avLst/>
          </a:prstGeom>
          <a:noFill/>
          <a:ln>
            <a:solidFill>
              <a:schemeClr val="tx1"/>
            </a:solidFill>
          </a:ln>
        </p:spPr>
        <p:txBody>
          <a:bodyPr wrap="square" rtlCol="0">
            <a:spAutoFit/>
          </a:bodyPr>
          <a:lstStyle/>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kumimoji="1" lang="ja-JP" altLang="en-US" sz="1400" dirty="0">
              <a:latin typeface="+mj-ea"/>
              <a:ea typeface="+mj-ea"/>
              <a:cs typeface="Meiryo UI" panose="020B0604030504040204" pitchFamily="50" charset="-128"/>
            </a:endParaRPr>
          </a:p>
        </p:txBody>
      </p:sp>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１－（３）実施方法</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5F0E4E11-799A-4C26-9A35-C1C39C19161E}"/>
              </a:ext>
            </a:extLst>
          </p:cNvPr>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5B12FE11-A734-45DB-AFBE-1DB2EA045652}"/>
              </a:ext>
            </a:extLst>
          </p:cNvPr>
          <p:cNvSpPr txBox="1"/>
          <p:nvPr/>
        </p:nvSpPr>
        <p:spPr>
          <a:xfrm>
            <a:off x="185190" y="764704"/>
            <a:ext cx="3399657"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①地域経済活性化に向けた波及効果</a:t>
            </a:r>
          </a:p>
        </p:txBody>
      </p:sp>
      <p:sp>
        <p:nvSpPr>
          <p:cNvPr id="15" name="テキスト ボックス 14">
            <a:extLst>
              <a:ext uri="{FF2B5EF4-FFF2-40B4-BE49-F238E27FC236}">
                <a16:creationId xmlns:a16="http://schemas.microsoft.com/office/drawing/2014/main" id="{C21AFF9E-2443-4D14-969F-DC853B23A255}"/>
              </a:ext>
            </a:extLst>
          </p:cNvPr>
          <p:cNvSpPr txBox="1"/>
          <p:nvPr/>
        </p:nvSpPr>
        <p:spPr>
          <a:xfrm>
            <a:off x="128464" y="3770991"/>
            <a:ext cx="6408712"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②研究</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開発</a:t>
            </a:r>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及びその実用化による経済におけるイノベーション創出</a:t>
            </a:r>
          </a:p>
        </p:txBody>
      </p:sp>
      <p:sp>
        <p:nvSpPr>
          <p:cNvPr id="17" name="テキスト ボックス 16">
            <a:extLst>
              <a:ext uri="{FF2B5EF4-FFF2-40B4-BE49-F238E27FC236}">
                <a16:creationId xmlns:a16="http://schemas.microsoft.com/office/drawing/2014/main" id="{4CA74FAA-2F64-4888-9925-15D8D2A78162}"/>
              </a:ext>
            </a:extLst>
          </p:cNvPr>
          <p:cNvSpPr txBox="1"/>
          <p:nvPr/>
        </p:nvSpPr>
        <p:spPr>
          <a:xfrm>
            <a:off x="200472" y="1050648"/>
            <a:ext cx="9515213" cy="2677656"/>
          </a:xfrm>
          <a:prstGeom prst="rect">
            <a:avLst/>
          </a:prstGeom>
          <a:noFill/>
          <a:ln>
            <a:solidFill>
              <a:schemeClr val="tx1"/>
            </a:solidFill>
          </a:ln>
        </p:spPr>
        <p:txBody>
          <a:bodyPr wrap="square" rtlCol="0">
            <a:spAutoFit/>
          </a:bodyPr>
          <a:lstStyle/>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kumimoji="1" lang="ja-JP" altLang="en-US" sz="1400" dirty="0">
              <a:latin typeface="+mj-ea"/>
              <a:ea typeface="+mj-ea"/>
              <a:cs typeface="Meiryo UI" panose="020B0604030504040204" pitchFamily="50" charset="-128"/>
            </a:endParaRPr>
          </a:p>
        </p:txBody>
      </p:sp>
      <p:sp>
        <p:nvSpPr>
          <p:cNvPr id="9" name="テキスト ボックス 8">
            <a:extLst>
              <a:ext uri="{FF2B5EF4-FFF2-40B4-BE49-F238E27FC236}">
                <a16:creationId xmlns:a16="http://schemas.microsoft.com/office/drawing/2014/main" id="{CB313BB1-1EFA-4419-B347-495F16EC7CF1}"/>
              </a:ext>
            </a:extLst>
          </p:cNvPr>
          <p:cNvSpPr txBox="1"/>
          <p:nvPr/>
        </p:nvSpPr>
        <p:spPr>
          <a:xfrm>
            <a:off x="6249144" y="2284003"/>
            <a:ext cx="3384376" cy="646331"/>
          </a:xfrm>
          <a:prstGeom prst="rect">
            <a:avLst/>
          </a:prstGeom>
          <a:noFill/>
        </p:spPr>
        <p:txBody>
          <a:bodyPr wrap="square">
            <a:spAutoFit/>
          </a:bodyPr>
          <a:lstStyle/>
          <a:p>
            <a:r>
              <a:rPr lang="ja-JP" altLang="en-US" sz="1800" u="sng"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審査基準の５つの項目ごとに、</a:t>
            </a:r>
            <a:r>
              <a:rPr lang="ja-JP" altLang="en-US" sz="1800"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rPr>
              <a:t>要点を記入してください。</a:t>
            </a:r>
            <a:endParaRPr lang="en-US" altLang="ja-JP" sz="1800" dirty="0">
              <a:solidFill>
                <a:srgbClr val="00B0F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日付プレースホルダー 18">
            <a:extLst>
              <a:ext uri="{FF2B5EF4-FFF2-40B4-BE49-F238E27FC236}">
                <a16:creationId xmlns:a16="http://schemas.microsoft.com/office/drawing/2014/main" id="{E5A95B37-6C43-4A0D-8AE6-41374AA5D72B}"/>
              </a:ext>
            </a:extLst>
          </p:cNvPr>
          <p:cNvSpPr>
            <a:spLocks noGrp="1"/>
          </p:cNvSpPr>
          <p:nvPr>
            <p:ph type="dt" sz="half" idx="10"/>
          </p:nvPr>
        </p:nvSpPr>
        <p:spPr/>
        <p:txBody>
          <a:bodyPr/>
          <a:lstStyle/>
          <a:p>
            <a:r>
              <a:rPr kumimoji="1" lang="ja-JP" altLang="en-US"/>
              <a:t>０１</a:t>
            </a:r>
          </a:p>
        </p:txBody>
      </p:sp>
      <p:sp>
        <p:nvSpPr>
          <p:cNvPr id="20" name="スライド番号プレースホルダー 19">
            <a:extLst>
              <a:ext uri="{FF2B5EF4-FFF2-40B4-BE49-F238E27FC236}">
                <a16:creationId xmlns:a16="http://schemas.microsoft.com/office/drawing/2014/main" id="{6110A27B-D9A6-4A27-90C8-B85096AEF87A}"/>
              </a:ext>
            </a:extLst>
          </p:cNvPr>
          <p:cNvSpPr>
            <a:spLocks noGrp="1"/>
          </p:cNvSpPr>
          <p:nvPr>
            <p:ph type="sldNum" sz="quarter" idx="12"/>
          </p:nvPr>
        </p:nvSpPr>
        <p:spPr/>
        <p:txBody>
          <a:bodyPr/>
          <a:lstStyle/>
          <a:p>
            <a:fld id="{D9550142-B990-490A-A107-ED7302A7FD52}" type="slidenum">
              <a:rPr kumimoji="1" lang="ja-JP" altLang="en-US" smtClean="0"/>
              <a:t>5</a:t>
            </a:fld>
            <a:endParaRPr kumimoji="1" lang="ja-JP" altLang="en-US"/>
          </a:p>
        </p:txBody>
      </p:sp>
      <p:sp>
        <p:nvSpPr>
          <p:cNvPr id="13" name="テキスト ボックス 12">
            <a:extLst>
              <a:ext uri="{FF2B5EF4-FFF2-40B4-BE49-F238E27FC236}">
                <a16:creationId xmlns:a16="http://schemas.microsoft.com/office/drawing/2014/main" id="{1E81C881-0098-40C1-BA68-6232836D1864}"/>
              </a:ext>
            </a:extLst>
          </p:cNvPr>
          <p:cNvSpPr txBox="1"/>
          <p:nvPr/>
        </p:nvSpPr>
        <p:spPr>
          <a:xfrm>
            <a:off x="7156367" y="3201605"/>
            <a:ext cx="2549161" cy="1754326"/>
          </a:xfrm>
          <a:prstGeom prst="rect">
            <a:avLst/>
          </a:prstGeom>
          <a:noFill/>
        </p:spPr>
        <p:txBody>
          <a:bodyPr wrap="square" rtlCol="0">
            <a:spAutoFit/>
          </a:bodyPr>
          <a:lstStyle/>
          <a:p>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フォントサイズ</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14</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以上で、</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１－（３）①～⑤全体で</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スライド</a:t>
            </a:r>
            <a:r>
              <a:rPr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枚内に収まるように記載してください。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枠のサイズは変更いただいて問題ありません。</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273918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テキスト ボックス 15">
            <a:extLst>
              <a:ext uri="{FF2B5EF4-FFF2-40B4-BE49-F238E27FC236}">
                <a16:creationId xmlns:a16="http://schemas.microsoft.com/office/drawing/2014/main" id="{77A1654E-B184-4240-A33C-7220A6D70480}"/>
              </a:ext>
            </a:extLst>
          </p:cNvPr>
          <p:cNvSpPr txBox="1"/>
          <p:nvPr/>
        </p:nvSpPr>
        <p:spPr>
          <a:xfrm>
            <a:off x="215754" y="5157192"/>
            <a:ext cx="9515213" cy="1600438"/>
          </a:xfrm>
          <a:prstGeom prst="rect">
            <a:avLst/>
          </a:prstGeom>
          <a:noFill/>
          <a:ln>
            <a:solidFill>
              <a:schemeClr val="tx1"/>
            </a:solidFill>
          </a:ln>
        </p:spPr>
        <p:txBody>
          <a:bodyPr wrap="square" rtlCol="0">
            <a:spAutoFit/>
          </a:bodyPr>
          <a:lstStyle/>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kumimoji="1" lang="ja-JP" altLang="en-US" sz="1400" dirty="0">
              <a:latin typeface="+mj-ea"/>
              <a:ea typeface="+mj-ea"/>
              <a:cs typeface="Meiryo UI" panose="020B0604030504040204" pitchFamily="50" charset="-128"/>
            </a:endParaRPr>
          </a:p>
        </p:txBody>
      </p:sp>
      <p:sp>
        <p:nvSpPr>
          <p:cNvPr id="18" name="テキスト ボックス 17">
            <a:extLst>
              <a:ext uri="{FF2B5EF4-FFF2-40B4-BE49-F238E27FC236}">
                <a16:creationId xmlns:a16="http://schemas.microsoft.com/office/drawing/2014/main" id="{F162DD1B-7F94-4F01-ABB8-3DDAF4A4EC27}"/>
              </a:ext>
            </a:extLst>
          </p:cNvPr>
          <p:cNvSpPr txBox="1"/>
          <p:nvPr/>
        </p:nvSpPr>
        <p:spPr>
          <a:xfrm>
            <a:off x="200472" y="3217665"/>
            <a:ext cx="9515213" cy="1600438"/>
          </a:xfrm>
          <a:prstGeom prst="rect">
            <a:avLst/>
          </a:prstGeom>
          <a:noFill/>
          <a:ln>
            <a:solidFill>
              <a:schemeClr val="tx1"/>
            </a:solidFill>
          </a:ln>
        </p:spPr>
        <p:txBody>
          <a:bodyPr wrap="square" rtlCol="0">
            <a:spAutoFit/>
          </a:bodyPr>
          <a:lstStyle/>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kumimoji="1" lang="ja-JP" altLang="en-US" sz="1400" dirty="0">
              <a:latin typeface="+mj-ea"/>
              <a:ea typeface="+mj-ea"/>
              <a:cs typeface="Meiryo UI" panose="020B0604030504040204" pitchFamily="50" charset="-128"/>
            </a:endParaRPr>
          </a:p>
        </p:txBody>
      </p:sp>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１－（３）実施方法</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5F0E4E11-799A-4C26-9A35-C1C39C19161E}"/>
              </a:ext>
            </a:extLst>
          </p:cNvPr>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5B12FE11-A734-45DB-AFBE-1DB2EA045652}"/>
              </a:ext>
            </a:extLst>
          </p:cNvPr>
          <p:cNvSpPr txBox="1"/>
          <p:nvPr/>
        </p:nvSpPr>
        <p:spPr>
          <a:xfrm>
            <a:off x="185190" y="792025"/>
            <a:ext cx="7072065" cy="523220"/>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③適切な施設・設備の維持・運営体制と持続可能な経営の実現に向けた取組</a:t>
            </a:r>
          </a:p>
          <a:p>
            <a:endParaRPr kumimoji="1"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テキスト ボックス 14">
            <a:extLst>
              <a:ext uri="{FF2B5EF4-FFF2-40B4-BE49-F238E27FC236}">
                <a16:creationId xmlns:a16="http://schemas.microsoft.com/office/drawing/2014/main" id="{C21AFF9E-2443-4D14-969F-DC853B23A255}"/>
              </a:ext>
            </a:extLst>
          </p:cNvPr>
          <p:cNvSpPr txBox="1"/>
          <p:nvPr/>
        </p:nvSpPr>
        <p:spPr>
          <a:xfrm>
            <a:off x="128464" y="2924944"/>
            <a:ext cx="6912768"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④企業、他の大学等の教育研究機関、自治体等の巻き込み</a:t>
            </a:r>
          </a:p>
        </p:txBody>
      </p:sp>
      <p:sp>
        <p:nvSpPr>
          <p:cNvPr id="17" name="テキスト ボックス 16">
            <a:extLst>
              <a:ext uri="{FF2B5EF4-FFF2-40B4-BE49-F238E27FC236}">
                <a16:creationId xmlns:a16="http://schemas.microsoft.com/office/drawing/2014/main" id="{4CA74FAA-2F64-4888-9925-15D8D2A78162}"/>
              </a:ext>
            </a:extLst>
          </p:cNvPr>
          <p:cNvSpPr txBox="1"/>
          <p:nvPr/>
        </p:nvSpPr>
        <p:spPr>
          <a:xfrm>
            <a:off x="200472" y="1077969"/>
            <a:ext cx="9515213" cy="1815882"/>
          </a:xfrm>
          <a:prstGeom prst="rect">
            <a:avLst/>
          </a:prstGeom>
          <a:noFill/>
          <a:ln>
            <a:solidFill>
              <a:schemeClr val="tx1"/>
            </a:solidFill>
          </a:ln>
        </p:spPr>
        <p:txBody>
          <a:bodyPr wrap="square" rtlCol="0">
            <a:spAutoFit/>
          </a:bodyPr>
          <a:lstStyle/>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lang="en-US" altLang="ja-JP" sz="1400" dirty="0">
              <a:latin typeface="+mj-ea"/>
              <a:ea typeface="+mj-ea"/>
              <a:cs typeface="Meiryo UI" panose="020B0604030504040204" pitchFamily="50" charset="-128"/>
            </a:endParaRPr>
          </a:p>
          <a:p>
            <a:endParaRPr kumimoji="1" lang="en-US" altLang="ja-JP" sz="1400" dirty="0">
              <a:latin typeface="+mj-ea"/>
              <a:ea typeface="+mj-ea"/>
              <a:cs typeface="Meiryo UI" panose="020B0604030504040204" pitchFamily="50" charset="-128"/>
            </a:endParaRPr>
          </a:p>
          <a:p>
            <a:endParaRPr kumimoji="1" lang="ja-JP" altLang="en-US" sz="1400" dirty="0">
              <a:latin typeface="+mj-ea"/>
              <a:ea typeface="+mj-ea"/>
              <a:cs typeface="Meiryo UI" panose="020B0604030504040204" pitchFamily="50" charset="-128"/>
            </a:endParaRPr>
          </a:p>
        </p:txBody>
      </p:sp>
      <p:sp>
        <p:nvSpPr>
          <p:cNvPr id="13" name="テキスト ボックス 12">
            <a:extLst>
              <a:ext uri="{FF2B5EF4-FFF2-40B4-BE49-F238E27FC236}">
                <a16:creationId xmlns:a16="http://schemas.microsoft.com/office/drawing/2014/main" id="{16D090ED-1A0C-448F-A714-361F5562A2CC}"/>
              </a:ext>
            </a:extLst>
          </p:cNvPr>
          <p:cNvSpPr txBox="1"/>
          <p:nvPr/>
        </p:nvSpPr>
        <p:spPr>
          <a:xfrm>
            <a:off x="175033" y="4869160"/>
            <a:ext cx="7072065" cy="523220"/>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⑤研究の先端性</a:t>
            </a:r>
          </a:p>
          <a:p>
            <a:endParaRPr kumimoji="1"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9" name="日付プレースホルダー 18">
            <a:extLst>
              <a:ext uri="{FF2B5EF4-FFF2-40B4-BE49-F238E27FC236}">
                <a16:creationId xmlns:a16="http://schemas.microsoft.com/office/drawing/2014/main" id="{41636977-E431-4C0E-A0BD-10C5519390FC}"/>
              </a:ext>
            </a:extLst>
          </p:cNvPr>
          <p:cNvSpPr>
            <a:spLocks noGrp="1"/>
          </p:cNvSpPr>
          <p:nvPr>
            <p:ph type="dt" sz="half" idx="10"/>
          </p:nvPr>
        </p:nvSpPr>
        <p:spPr/>
        <p:txBody>
          <a:bodyPr/>
          <a:lstStyle/>
          <a:p>
            <a:r>
              <a:rPr kumimoji="1" lang="ja-JP" altLang="en-US"/>
              <a:t>０１</a:t>
            </a:r>
          </a:p>
        </p:txBody>
      </p:sp>
      <p:sp>
        <p:nvSpPr>
          <p:cNvPr id="20" name="スライド番号プレースホルダー 19">
            <a:extLst>
              <a:ext uri="{FF2B5EF4-FFF2-40B4-BE49-F238E27FC236}">
                <a16:creationId xmlns:a16="http://schemas.microsoft.com/office/drawing/2014/main" id="{F25D580D-C4F6-41C0-99ED-75DFADF335EA}"/>
              </a:ext>
            </a:extLst>
          </p:cNvPr>
          <p:cNvSpPr>
            <a:spLocks noGrp="1"/>
          </p:cNvSpPr>
          <p:nvPr>
            <p:ph type="sldNum" sz="quarter" idx="12"/>
          </p:nvPr>
        </p:nvSpPr>
        <p:spPr/>
        <p:txBody>
          <a:bodyPr/>
          <a:lstStyle/>
          <a:p>
            <a:fld id="{D9550142-B990-490A-A107-ED7302A7FD52}" type="slidenum">
              <a:rPr kumimoji="1" lang="ja-JP" altLang="en-US" smtClean="0"/>
              <a:t>6</a:t>
            </a:fld>
            <a:endParaRPr kumimoji="1" lang="ja-JP" altLang="en-US"/>
          </a:p>
        </p:txBody>
      </p:sp>
      <p:sp>
        <p:nvSpPr>
          <p:cNvPr id="22" name="テキスト ボックス 21">
            <a:extLst>
              <a:ext uri="{FF2B5EF4-FFF2-40B4-BE49-F238E27FC236}">
                <a16:creationId xmlns:a16="http://schemas.microsoft.com/office/drawing/2014/main" id="{5867D1B8-AA4F-4524-B03A-E058EE79F808}"/>
              </a:ext>
            </a:extLst>
          </p:cNvPr>
          <p:cNvSpPr txBox="1"/>
          <p:nvPr/>
        </p:nvSpPr>
        <p:spPr>
          <a:xfrm>
            <a:off x="7156367" y="3201605"/>
            <a:ext cx="2549161" cy="1754326"/>
          </a:xfrm>
          <a:prstGeom prst="rect">
            <a:avLst/>
          </a:prstGeom>
          <a:noFill/>
        </p:spPr>
        <p:txBody>
          <a:bodyPr wrap="square" rtlCol="0">
            <a:spAutoFit/>
          </a:bodyPr>
          <a:lstStyle/>
          <a:p>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フォントサイズ</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14</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以上で、</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１－（３）①～⑤全体で</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スライド</a:t>
            </a:r>
            <a:r>
              <a:rPr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枚内に収まるように記載してください。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枠のサイズは変更いただいて問題ありません。</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80675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 10">
            <a:extLst>
              <a:ext uri="{FF2B5EF4-FFF2-40B4-BE49-F238E27FC236}">
                <a16:creationId xmlns:a16="http://schemas.microsoft.com/office/drawing/2014/main" id="{D8679D1C-F531-4221-8A10-CC8A14A69827}"/>
              </a:ext>
            </a:extLst>
          </p:cNvPr>
          <p:cNvGraphicFramePr>
            <a:graphicFrameLocks noGrp="1"/>
          </p:cNvGraphicFramePr>
          <p:nvPr>
            <p:extLst>
              <p:ext uri="{D42A27DB-BD31-4B8C-83A1-F6EECF244321}">
                <p14:modId xmlns:p14="http://schemas.microsoft.com/office/powerpoint/2010/main" val="2034068785"/>
              </p:ext>
            </p:extLst>
          </p:nvPr>
        </p:nvGraphicFramePr>
        <p:xfrm>
          <a:off x="344488" y="1131490"/>
          <a:ext cx="9366610" cy="5547360"/>
        </p:xfrm>
        <a:graphic>
          <a:graphicData uri="http://schemas.openxmlformats.org/drawingml/2006/table">
            <a:tbl>
              <a:tblPr>
                <a:tableStyleId>{5C22544A-7EE6-4342-B048-85BDC9FD1C3A}</a:tableStyleId>
              </a:tblPr>
              <a:tblGrid>
                <a:gridCol w="2223029">
                  <a:extLst>
                    <a:ext uri="{9D8B030D-6E8A-4147-A177-3AD203B41FA5}">
                      <a16:colId xmlns:a16="http://schemas.microsoft.com/office/drawing/2014/main" val="3518306296"/>
                    </a:ext>
                  </a:extLst>
                </a:gridCol>
                <a:gridCol w="7143581">
                  <a:extLst>
                    <a:ext uri="{9D8B030D-6E8A-4147-A177-3AD203B41FA5}">
                      <a16:colId xmlns:a16="http://schemas.microsoft.com/office/drawing/2014/main" val="1833225504"/>
                    </a:ext>
                  </a:extLst>
                </a:gridCol>
              </a:tblGrid>
              <a:tr h="137270">
                <a:tc>
                  <a:txBody>
                    <a:bodyPr/>
                    <a:lstStyle/>
                    <a:p>
                      <a:pPr algn="ctr"/>
                      <a:r>
                        <a:rPr kumimoji="1" lang="ja-JP" altLang="en-US" sz="1400" dirty="0"/>
                        <a:t>項目</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en-US" altLang="ja-JP" sz="1400" dirty="0"/>
                        <a:t>R4.3</a:t>
                      </a:r>
                      <a:r>
                        <a:rPr kumimoji="1" lang="ja-JP" altLang="en-US" sz="1400" dirty="0"/>
                        <a:t>　　　　　　　　　　　　　　　　　　　　　　　・・・・・・・　　　　　　　　　　　　　　　　　　　　　　　　</a:t>
                      </a:r>
                      <a:r>
                        <a:rPr kumimoji="1" lang="en-US" altLang="ja-JP" sz="1400" dirty="0"/>
                        <a:t>R5.3</a:t>
                      </a:r>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70564288"/>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0328358"/>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557065"/>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953713"/>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5761393"/>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344805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4389446"/>
                  </a:ext>
                </a:extLst>
              </a:tr>
            </a:tbl>
          </a:graphicData>
        </a:graphic>
      </p:graphicFrame>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１－（４）実施スケジュール・ロードマップ　</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A0A6AF6D-B7C6-42F5-AFBD-165A9234F4D4}"/>
              </a:ext>
            </a:extLst>
          </p:cNvPr>
          <p:cNvSpPr txBox="1"/>
          <p:nvPr/>
        </p:nvSpPr>
        <p:spPr>
          <a:xfrm>
            <a:off x="7055905" y="2790848"/>
            <a:ext cx="2520280" cy="2862322"/>
          </a:xfrm>
          <a:prstGeom prst="rect">
            <a:avLst/>
          </a:prstGeom>
          <a:noFill/>
        </p:spPr>
        <p:txBody>
          <a:bodyPr wrap="square" rtlCol="0">
            <a:spAutoFit/>
          </a:bodyPr>
          <a:lstStyle/>
          <a:p>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文章で記載する場合はフ</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ォントサイズ</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14</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以上で、本スライド</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枚内に収まるように記載してください。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枠のサイズは変更いただいて問題ありません。</a:t>
            </a:r>
            <a:endParaRPr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ただし、必要事項が記載されていればこのフォーマット使用せず、自由に記載いただいて構いません。</a:t>
            </a:r>
            <a:endParaRPr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テキスト ボックス 10">
            <a:extLst>
              <a:ext uri="{FF2B5EF4-FFF2-40B4-BE49-F238E27FC236}">
                <a16:creationId xmlns:a16="http://schemas.microsoft.com/office/drawing/2014/main" id="{E367A34E-56A3-4215-91A0-9A472D96FDE4}"/>
              </a:ext>
            </a:extLst>
          </p:cNvPr>
          <p:cNvSpPr txBox="1"/>
          <p:nvPr/>
        </p:nvSpPr>
        <p:spPr>
          <a:xfrm>
            <a:off x="185190" y="820255"/>
            <a:ext cx="5487890"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①補助対象期間（施設整備のスケジュール・ロードマップ）</a:t>
            </a:r>
          </a:p>
        </p:txBody>
      </p:sp>
      <p:sp>
        <p:nvSpPr>
          <p:cNvPr id="14" name="日付プレースホルダー 13">
            <a:extLst>
              <a:ext uri="{FF2B5EF4-FFF2-40B4-BE49-F238E27FC236}">
                <a16:creationId xmlns:a16="http://schemas.microsoft.com/office/drawing/2014/main" id="{75245176-72EF-4F3A-9330-37C018379135}"/>
              </a:ext>
            </a:extLst>
          </p:cNvPr>
          <p:cNvSpPr>
            <a:spLocks noGrp="1"/>
          </p:cNvSpPr>
          <p:nvPr>
            <p:ph type="dt" sz="half" idx="10"/>
          </p:nvPr>
        </p:nvSpPr>
        <p:spPr/>
        <p:txBody>
          <a:bodyPr/>
          <a:lstStyle/>
          <a:p>
            <a:r>
              <a:rPr kumimoji="1" lang="ja-JP" altLang="en-US"/>
              <a:t>０１</a:t>
            </a:r>
          </a:p>
        </p:txBody>
      </p:sp>
      <p:sp>
        <p:nvSpPr>
          <p:cNvPr id="15" name="スライド番号プレースホルダー 14">
            <a:extLst>
              <a:ext uri="{FF2B5EF4-FFF2-40B4-BE49-F238E27FC236}">
                <a16:creationId xmlns:a16="http://schemas.microsoft.com/office/drawing/2014/main" id="{DFD750A8-327F-4FA4-A446-EBD6EBC506FD}"/>
              </a:ext>
            </a:extLst>
          </p:cNvPr>
          <p:cNvSpPr>
            <a:spLocks noGrp="1"/>
          </p:cNvSpPr>
          <p:nvPr>
            <p:ph type="sldNum" sz="quarter" idx="12"/>
          </p:nvPr>
        </p:nvSpPr>
        <p:spPr/>
        <p:txBody>
          <a:bodyPr/>
          <a:lstStyle/>
          <a:p>
            <a:fld id="{D9550142-B990-490A-A107-ED7302A7FD52}" type="slidenum">
              <a:rPr kumimoji="1" lang="ja-JP" altLang="en-US" smtClean="0"/>
              <a:t>7</a:t>
            </a:fld>
            <a:endParaRPr kumimoji="1" lang="ja-JP" altLang="en-US"/>
          </a:p>
        </p:txBody>
      </p:sp>
    </p:spTree>
    <p:extLst>
      <p:ext uri="{BB962C8B-B14F-4D97-AF65-F5344CB8AC3E}">
        <p14:creationId xmlns:p14="http://schemas.microsoft.com/office/powerpoint/2010/main" val="2520199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68034"/>
            <a:ext cx="9505503" cy="830997"/>
          </a:xfrm>
        </p:spPr>
        <p:txBody>
          <a:bodyPr/>
          <a:lstStyle/>
          <a:p>
            <a:r>
              <a:rPr kumimoji="1" lang="ja-JP" altLang="en-US" dirty="0">
                <a:solidFill>
                  <a:srgbClr val="0064C8"/>
                </a:solidFill>
              </a:rPr>
              <a:t>１．本事業の目的等</a:t>
            </a:r>
            <a:br>
              <a:rPr kumimoji="1" lang="en-US" altLang="ja-JP" dirty="0">
                <a:solidFill>
                  <a:srgbClr val="0064C8"/>
                </a:solidFill>
              </a:rPr>
            </a:br>
            <a:r>
              <a:rPr kumimoji="1" lang="ja-JP" altLang="en-US" dirty="0">
                <a:solidFill>
                  <a:srgbClr val="0064C8"/>
                </a:solidFill>
              </a:rPr>
              <a:t>１－（４）実施スケジュール・ロードマップ　</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graphicFrame>
        <p:nvGraphicFramePr>
          <p:cNvPr id="9" name="表 10">
            <a:extLst>
              <a:ext uri="{FF2B5EF4-FFF2-40B4-BE49-F238E27FC236}">
                <a16:creationId xmlns:a16="http://schemas.microsoft.com/office/drawing/2014/main" id="{D8679D1C-F531-4221-8A10-CC8A14A69827}"/>
              </a:ext>
            </a:extLst>
          </p:cNvPr>
          <p:cNvGraphicFramePr>
            <a:graphicFrameLocks noGrp="1"/>
          </p:cNvGraphicFramePr>
          <p:nvPr>
            <p:extLst>
              <p:ext uri="{D42A27DB-BD31-4B8C-83A1-F6EECF244321}">
                <p14:modId xmlns:p14="http://schemas.microsoft.com/office/powerpoint/2010/main" val="3798739323"/>
              </p:ext>
            </p:extLst>
          </p:nvPr>
        </p:nvGraphicFramePr>
        <p:xfrm>
          <a:off x="344488" y="1131490"/>
          <a:ext cx="9366610" cy="5547360"/>
        </p:xfrm>
        <a:graphic>
          <a:graphicData uri="http://schemas.openxmlformats.org/drawingml/2006/table">
            <a:tbl>
              <a:tblPr>
                <a:tableStyleId>{5C22544A-7EE6-4342-B048-85BDC9FD1C3A}</a:tableStyleId>
              </a:tblPr>
              <a:tblGrid>
                <a:gridCol w="2223029">
                  <a:extLst>
                    <a:ext uri="{9D8B030D-6E8A-4147-A177-3AD203B41FA5}">
                      <a16:colId xmlns:a16="http://schemas.microsoft.com/office/drawing/2014/main" val="3518306296"/>
                    </a:ext>
                  </a:extLst>
                </a:gridCol>
                <a:gridCol w="1428716">
                  <a:extLst>
                    <a:ext uri="{9D8B030D-6E8A-4147-A177-3AD203B41FA5}">
                      <a16:colId xmlns:a16="http://schemas.microsoft.com/office/drawing/2014/main" val="1833225504"/>
                    </a:ext>
                  </a:extLst>
                </a:gridCol>
                <a:gridCol w="1428716">
                  <a:extLst>
                    <a:ext uri="{9D8B030D-6E8A-4147-A177-3AD203B41FA5}">
                      <a16:colId xmlns:a16="http://schemas.microsoft.com/office/drawing/2014/main" val="3061397081"/>
                    </a:ext>
                  </a:extLst>
                </a:gridCol>
                <a:gridCol w="1428717">
                  <a:extLst>
                    <a:ext uri="{9D8B030D-6E8A-4147-A177-3AD203B41FA5}">
                      <a16:colId xmlns:a16="http://schemas.microsoft.com/office/drawing/2014/main" val="1103863483"/>
                    </a:ext>
                  </a:extLst>
                </a:gridCol>
                <a:gridCol w="1428716">
                  <a:extLst>
                    <a:ext uri="{9D8B030D-6E8A-4147-A177-3AD203B41FA5}">
                      <a16:colId xmlns:a16="http://schemas.microsoft.com/office/drawing/2014/main" val="808983363"/>
                    </a:ext>
                  </a:extLst>
                </a:gridCol>
                <a:gridCol w="1428716">
                  <a:extLst>
                    <a:ext uri="{9D8B030D-6E8A-4147-A177-3AD203B41FA5}">
                      <a16:colId xmlns:a16="http://schemas.microsoft.com/office/drawing/2014/main" val="2085527149"/>
                    </a:ext>
                  </a:extLst>
                </a:gridCol>
              </a:tblGrid>
              <a:tr h="137270">
                <a:tc>
                  <a:txBody>
                    <a:bodyPr/>
                    <a:lstStyle/>
                    <a:p>
                      <a:pPr algn="ctr"/>
                      <a:r>
                        <a:rPr kumimoji="1" lang="ja-JP" altLang="en-US" sz="1400" dirty="0"/>
                        <a:t>項目</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ja-JP" altLang="en-US" sz="1400" dirty="0"/>
                        <a:t>Ｒ５</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Ｒ６</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Ｒ７</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Ｒ８</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Ｒ９</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70564288"/>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0328358"/>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557065"/>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953713"/>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5761393"/>
                  </a:ext>
                </a:extLst>
              </a:tr>
              <a:tr h="370840">
                <a:tc>
                  <a:txBody>
                    <a:bodyPr/>
                    <a:lstStyle/>
                    <a:p>
                      <a:pPr algn="l"/>
                      <a:endParaRPr kumimoji="1" lang="en-US" altLang="ja-JP" sz="1400" dirty="0"/>
                    </a:p>
                    <a:p>
                      <a:pPr algn="l"/>
                      <a:endParaRPr kumimoji="1" lang="en-US" altLang="ja-JP" sz="1400" dirty="0"/>
                    </a:p>
                    <a:p>
                      <a:pPr algn="l"/>
                      <a:endParaRPr kumimoji="1" lang="en-US" altLang="ja-JP" sz="1400" dirty="0"/>
                    </a:p>
                    <a:p>
                      <a:pPr algn="l"/>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solidFill>
                          <a:schemeClr val="tx2">
                            <a:lumMod val="40000"/>
                            <a:lumOff val="60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344805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14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4389446"/>
                  </a:ext>
                </a:extLst>
              </a:tr>
            </a:tbl>
          </a:graphicData>
        </a:graphic>
      </p:graphicFrame>
      <p:sp>
        <p:nvSpPr>
          <p:cNvPr id="11" name="テキスト ボックス 10">
            <a:extLst>
              <a:ext uri="{FF2B5EF4-FFF2-40B4-BE49-F238E27FC236}">
                <a16:creationId xmlns:a16="http://schemas.microsoft.com/office/drawing/2014/main" id="{E367A34E-56A3-4215-91A0-9A472D96FDE4}"/>
              </a:ext>
            </a:extLst>
          </p:cNvPr>
          <p:cNvSpPr txBox="1"/>
          <p:nvPr/>
        </p:nvSpPr>
        <p:spPr>
          <a:xfrm>
            <a:off x="185190" y="820255"/>
            <a:ext cx="3399657" cy="307777"/>
          </a:xfrm>
          <a:prstGeom prst="rect">
            <a:avLst/>
          </a:prstGeom>
          <a:noFill/>
        </p:spPr>
        <p:txBody>
          <a:bodyPr wrap="square">
            <a:spAutoFit/>
          </a:bodyPr>
          <a:lstStyle/>
          <a:p>
            <a:r>
              <a:rPr kumimoji="1" lang="ja-JP" altLang="en-US" sz="1400" b="1" dirty="0">
                <a:latin typeface="Meiryo UI" panose="020B0604030504040204" pitchFamily="50" charset="-128"/>
                <a:ea typeface="Meiryo UI" panose="020B0604030504040204" pitchFamily="50" charset="-128"/>
                <a:cs typeface="Meiryo UI" panose="020B0604030504040204" pitchFamily="50" charset="-128"/>
              </a:rPr>
              <a:t>②事業フォローアップ期間</a:t>
            </a:r>
          </a:p>
        </p:txBody>
      </p:sp>
      <p:sp>
        <p:nvSpPr>
          <p:cNvPr id="13" name="日付プレースホルダー 12">
            <a:extLst>
              <a:ext uri="{FF2B5EF4-FFF2-40B4-BE49-F238E27FC236}">
                <a16:creationId xmlns:a16="http://schemas.microsoft.com/office/drawing/2014/main" id="{6E2482E9-361B-4C73-A461-D6617616040D}"/>
              </a:ext>
            </a:extLst>
          </p:cNvPr>
          <p:cNvSpPr>
            <a:spLocks noGrp="1"/>
          </p:cNvSpPr>
          <p:nvPr>
            <p:ph type="dt" sz="half" idx="10"/>
          </p:nvPr>
        </p:nvSpPr>
        <p:spPr/>
        <p:txBody>
          <a:bodyPr/>
          <a:lstStyle/>
          <a:p>
            <a:r>
              <a:rPr kumimoji="1" lang="ja-JP" altLang="en-US"/>
              <a:t>０１</a:t>
            </a:r>
          </a:p>
        </p:txBody>
      </p:sp>
      <p:sp>
        <p:nvSpPr>
          <p:cNvPr id="14" name="スライド番号プレースホルダー 13">
            <a:extLst>
              <a:ext uri="{FF2B5EF4-FFF2-40B4-BE49-F238E27FC236}">
                <a16:creationId xmlns:a16="http://schemas.microsoft.com/office/drawing/2014/main" id="{FE9DEBBE-8BD9-4937-8FD5-AF98037675A7}"/>
              </a:ext>
            </a:extLst>
          </p:cNvPr>
          <p:cNvSpPr>
            <a:spLocks noGrp="1"/>
          </p:cNvSpPr>
          <p:nvPr>
            <p:ph type="sldNum" sz="quarter" idx="12"/>
          </p:nvPr>
        </p:nvSpPr>
        <p:spPr/>
        <p:txBody>
          <a:bodyPr/>
          <a:lstStyle/>
          <a:p>
            <a:fld id="{D9550142-B990-490A-A107-ED7302A7FD52}" type="slidenum">
              <a:rPr kumimoji="1" lang="ja-JP" altLang="en-US" smtClean="0"/>
              <a:t>8</a:t>
            </a:fld>
            <a:endParaRPr kumimoji="1" lang="ja-JP" altLang="en-US"/>
          </a:p>
        </p:txBody>
      </p:sp>
      <p:sp>
        <p:nvSpPr>
          <p:cNvPr id="12" name="テキスト ボックス 11">
            <a:extLst>
              <a:ext uri="{FF2B5EF4-FFF2-40B4-BE49-F238E27FC236}">
                <a16:creationId xmlns:a16="http://schemas.microsoft.com/office/drawing/2014/main" id="{AF38908B-A755-4ADE-9598-9FC462293EDA}"/>
              </a:ext>
            </a:extLst>
          </p:cNvPr>
          <p:cNvSpPr txBox="1"/>
          <p:nvPr/>
        </p:nvSpPr>
        <p:spPr>
          <a:xfrm>
            <a:off x="7055905" y="2790848"/>
            <a:ext cx="2520280" cy="2862322"/>
          </a:xfrm>
          <a:prstGeom prst="rect">
            <a:avLst/>
          </a:prstGeom>
          <a:noFill/>
        </p:spPr>
        <p:txBody>
          <a:bodyPr wrap="square" rtlCol="0">
            <a:spAutoFit/>
          </a:bodyPr>
          <a:lstStyle/>
          <a:p>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文章で記載する場合はフ</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ォントサイズ</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14</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以上で、本スライド</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枚内に収まるように記載してください。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枠のサイズは変更いただいて問題ありません。</a:t>
            </a:r>
            <a:endParaRPr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ただし、必要事項が記載されていればこのフォーマット使用せず、自由に記載いただいて構いません。</a:t>
            </a:r>
            <a:endParaRPr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895841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116632"/>
            <a:ext cx="9505503" cy="461665"/>
          </a:xfrm>
        </p:spPr>
        <p:txBody>
          <a:bodyPr/>
          <a:lstStyle/>
          <a:p>
            <a:r>
              <a:rPr kumimoji="1" lang="ja-JP" altLang="en-US" dirty="0">
                <a:solidFill>
                  <a:srgbClr val="0064C8"/>
                </a:solidFill>
              </a:rPr>
              <a:t>２．大学等のこれまでの取組・強み</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86685E19-1433-4886-9DA6-E59C4C103960}"/>
              </a:ext>
            </a:extLst>
          </p:cNvPr>
          <p:cNvSpPr txBox="1"/>
          <p:nvPr/>
        </p:nvSpPr>
        <p:spPr>
          <a:xfrm>
            <a:off x="6465168" y="4166318"/>
            <a:ext cx="2520280" cy="923330"/>
          </a:xfrm>
          <a:prstGeom prst="rect">
            <a:avLst/>
          </a:prstGeom>
          <a:noFill/>
        </p:spPr>
        <p:txBody>
          <a:bodyPr wrap="square" rtlCol="0">
            <a:spAutoFit/>
          </a:bodyPr>
          <a:lstStyle/>
          <a:p>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フォントサイズ</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14</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以上で、本スライド</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枚内に収まるように記載してください。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日付プレースホルダー 10">
            <a:extLst>
              <a:ext uri="{FF2B5EF4-FFF2-40B4-BE49-F238E27FC236}">
                <a16:creationId xmlns:a16="http://schemas.microsoft.com/office/drawing/2014/main" id="{E7B68EAA-F231-43D0-B3C0-6AEF29E16054}"/>
              </a:ext>
            </a:extLst>
          </p:cNvPr>
          <p:cNvSpPr>
            <a:spLocks noGrp="1"/>
          </p:cNvSpPr>
          <p:nvPr>
            <p:ph type="dt" sz="half" idx="10"/>
          </p:nvPr>
        </p:nvSpPr>
        <p:spPr/>
        <p:txBody>
          <a:bodyPr/>
          <a:lstStyle/>
          <a:p>
            <a:r>
              <a:rPr kumimoji="1" lang="ja-JP" altLang="en-US"/>
              <a:t>０１</a:t>
            </a:r>
          </a:p>
        </p:txBody>
      </p:sp>
      <p:sp>
        <p:nvSpPr>
          <p:cNvPr id="12" name="スライド番号プレースホルダー 11">
            <a:extLst>
              <a:ext uri="{FF2B5EF4-FFF2-40B4-BE49-F238E27FC236}">
                <a16:creationId xmlns:a16="http://schemas.microsoft.com/office/drawing/2014/main" id="{F91D6025-C085-4190-AD64-63B603CA068F}"/>
              </a:ext>
            </a:extLst>
          </p:cNvPr>
          <p:cNvSpPr>
            <a:spLocks noGrp="1"/>
          </p:cNvSpPr>
          <p:nvPr>
            <p:ph type="sldNum" sz="quarter" idx="12"/>
          </p:nvPr>
        </p:nvSpPr>
        <p:spPr/>
        <p:txBody>
          <a:bodyPr/>
          <a:lstStyle/>
          <a:p>
            <a:fld id="{D9550142-B990-490A-A107-ED7302A7FD52}" type="slidenum">
              <a:rPr kumimoji="1" lang="ja-JP" altLang="en-US" smtClean="0"/>
              <a:t>9</a:t>
            </a:fld>
            <a:endParaRPr kumimoji="1" lang="ja-JP" altLang="en-US"/>
          </a:p>
        </p:txBody>
      </p:sp>
      <p:sp>
        <p:nvSpPr>
          <p:cNvPr id="8" name="テキスト ボックス 7">
            <a:extLst>
              <a:ext uri="{FF2B5EF4-FFF2-40B4-BE49-F238E27FC236}">
                <a16:creationId xmlns:a16="http://schemas.microsoft.com/office/drawing/2014/main" id="{21AED662-60E8-46D3-8DF1-223615225D18}"/>
              </a:ext>
            </a:extLst>
          </p:cNvPr>
          <p:cNvSpPr txBox="1"/>
          <p:nvPr/>
        </p:nvSpPr>
        <p:spPr>
          <a:xfrm>
            <a:off x="560512" y="1052736"/>
            <a:ext cx="9073008" cy="646331"/>
          </a:xfrm>
          <a:prstGeom prst="rect">
            <a:avLst/>
          </a:prstGeom>
          <a:noFill/>
        </p:spPr>
        <p:txBody>
          <a:bodyPr wrap="square">
            <a:spAutoFit/>
          </a:bodyPr>
          <a:lstStyle/>
          <a:p>
            <a:r>
              <a:rPr lang="en-US" altLang="ja-JP" dirty="0">
                <a:solidFill>
                  <a:srgbClr val="8EB4E3"/>
                </a:solidFill>
                <a:latin typeface="メイリオ" panose="020B0604030504040204" pitchFamily="50" charset="-128"/>
                <a:ea typeface="メイリオ" panose="020B0604030504040204" pitchFamily="50" charset="-128"/>
              </a:rPr>
              <a:t>※</a:t>
            </a:r>
            <a:r>
              <a:rPr lang="ja-JP" altLang="en-US" dirty="0">
                <a:solidFill>
                  <a:srgbClr val="8EB4E3"/>
                </a:solidFill>
                <a:latin typeface="メイリオ" panose="020B0604030504040204" pitchFamily="50" charset="-128"/>
                <a:ea typeface="メイリオ" panose="020B0604030504040204" pitchFamily="50" charset="-128"/>
              </a:rPr>
              <a:t>大学等で実施してきた産学連携に関連する取組を記載願います。</a:t>
            </a:r>
          </a:p>
          <a:p>
            <a:r>
              <a:rPr lang="en-US" altLang="ja-JP" dirty="0">
                <a:solidFill>
                  <a:srgbClr val="8EB4E3"/>
                </a:solidFill>
                <a:latin typeface="メイリオ" panose="020B0604030504040204" pitchFamily="50" charset="-128"/>
                <a:ea typeface="メイリオ" panose="020B0604030504040204" pitchFamily="50" charset="-128"/>
              </a:rPr>
              <a:t>※</a:t>
            </a:r>
            <a:r>
              <a:rPr lang="ja-JP" altLang="en-US" dirty="0">
                <a:solidFill>
                  <a:srgbClr val="8EB4E3"/>
                </a:solidFill>
                <a:latin typeface="メイリオ" panose="020B0604030504040204" pitchFamily="50" charset="-128"/>
                <a:ea typeface="メイリオ" panose="020B0604030504040204" pitchFamily="50" charset="-128"/>
              </a:rPr>
              <a:t>既存の取組と本プログラムで取り組む事項の関係性がわかるように記載願います。</a:t>
            </a:r>
          </a:p>
        </p:txBody>
      </p:sp>
    </p:spTree>
    <p:extLst>
      <p:ext uri="{BB962C8B-B14F-4D97-AF65-F5344CB8AC3E}">
        <p14:creationId xmlns:p14="http://schemas.microsoft.com/office/powerpoint/2010/main" val="1864588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116632"/>
            <a:ext cx="9505503" cy="461665"/>
          </a:xfrm>
        </p:spPr>
        <p:txBody>
          <a:bodyPr/>
          <a:lstStyle/>
          <a:p>
            <a:r>
              <a:rPr kumimoji="1" lang="ja-JP" altLang="en-US" dirty="0">
                <a:solidFill>
                  <a:srgbClr val="0064C8"/>
                </a:solidFill>
              </a:rPr>
              <a:t>３．施設概要</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206DBF93-83F7-4599-AA93-21D72FED59B4}"/>
              </a:ext>
            </a:extLst>
          </p:cNvPr>
          <p:cNvSpPr txBox="1"/>
          <p:nvPr/>
        </p:nvSpPr>
        <p:spPr>
          <a:xfrm>
            <a:off x="56456" y="915277"/>
            <a:ext cx="5109882" cy="3139321"/>
          </a:xfrm>
          <a:prstGeom prst="rect">
            <a:avLst/>
          </a:prstGeom>
          <a:noFill/>
        </p:spPr>
        <p:txBody>
          <a:bodyPr wrap="square">
            <a:spAutoFit/>
          </a:bodyPr>
          <a:lstStyle/>
          <a:p>
            <a:pPr marL="1346200" indent="-1346200">
              <a:buNone/>
              <a:tabLst>
                <a:tab pos="7715250" algn="l"/>
                <a:tab pos="8248650" algn="l"/>
              </a:tabLst>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（実施場所）</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所在地、大学等の敷地における位置・形状・地形のわかる地図　（付近見取図、配置図）　</a:t>
            </a:r>
            <a:endPar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buNone/>
              <a:tabLst>
                <a:tab pos="7715250" algn="l"/>
                <a:tab pos="8248650" algn="l"/>
              </a:tabLst>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（敷地面積）　</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buNone/>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（敷地の所有関係）　</a:t>
            </a:r>
            <a:r>
              <a:rPr lang="en-US" altLang="ja-JP" sz="1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大学等の所有か、借地の場合には所有者名と契約内容</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buNone/>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（延床面積）　</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buNone/>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既存施設の改修の場合、施設の全体か一部かの別、一部の場合には全体の所有者と対象とする部分の権利関係について記載</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テキスト ボックス 10">
            <a:extLst>
              <a:ext uri="{FF2B5EF4-FFF2-40B4-BE49-F238E27FC236}">
                <a16:creationId xmlns:a16="http://schemas.microsoft.com/office/drawing/2014/main" id="{4B910E97-F2C5-40A0-B5B1-A6A31F5E17A2}"/>
              </a:ext>
            </a:extLst>
          </p:cNvPr>
          <p:cNvSpPr txBox="1"/>
          <p:nvPr/>
        </p:nvSpPr>
        <p:spPr>
          <a:xfrm>
            <a:off x="6465168" y="4166318"/>
            <a:ext cx="2520280" cy="923330"/>
          </a:xfrm>
          <a:prstGeom prst="rect">
            <a:avLst/>
          </a:prstGeom>
          <a:noFill/>
        </p:spPr>
        <p:txBody>
          <a:bodyPr wrap="square" rtlCol="0">
            <a:spAutoFit/>
          </a:bodyPr>
          <a:lstStyle/>
          <a:p>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フォントサイズ</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14</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以上で、本スライド</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枚内に収まるように記載してください。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日付プレースホルダー 11">
            <a:extLst>
              <a:ext uri="{FF2B5EF4-FFF2-40B4-BE49-F238E27FC236}">
                <a16:creationId xmlns:a16="http://schemas.microsoft.com/office/drawing/2014/main" id="{4636ED28-272E-4169-BC84-E629D6092378}"/>
              </a:ext>
            </a:extLst>
          </p:cNvPr>
          <p:cNvSpPr>
            <a:spLocks noGrp="1"/>
          </p:cNvSpPr>
          <p:nvPr>
            <p:ph type="dt" sz="half" idx="10"/>
          </p:nvPr>
        </p:nvSpPr>
        <p:spPr/>
        <p:txBody>
          <a:bodyPr/>
          <a:lstStyle/>
          <a:p>
            <a:r>
              <a:rPr kumimoji="1" lang="ja-JP" altLang="en-US"/>
              <a:t>０１</a:t>
            </a:r>
          </a:p>
        </p:txBody>
      </p:sp>
      <p:sp>
        <p:nvSpPr>
          <p:cNvPr id="13" name="スライド番号プレースホルダー 12">
            <a:extLst>
              <a:ext uri="{FF2B5EF4-FFF2-40B4-BE49-F238E27FC236}">
                <a16:creationId xmlns:a16="http://schemas.microsoft.com/office/drawing/2014/main" id="{A8914913-A248-4090-88C9-ED79F94212F3}"/>
              </a:ext>
            </a:extLst>
          </p:cNvPr>
          <p:cNvSpPr>
            <a:spLocks noGrp="1"/>
          </p:cNvSpPr>
          <p:nvPr>
            <p:ph type="sldNum" sz="quarter" idx="12"/>
          </p:nvPr>
        </p:nvSpPr>
        <p:spPr/>
        <p:txBody>
          <a:bodyPr/>
          <a:lstStyle/>
          <a:p>
            <a:fld id="{D9550142-B990-490A-A107-ED7302A7FD52}" type="slidenum">
              <a:rPr kumimoji="1" lang="ja-JP" altLang="en-US" smtClean="0"/>
              <a:t>10</a:t>
            </a:fld>
            <a:endParaRPr kumimoji="1" lang="ja-JP" altLang="en-US"/>
          </a:p>
        </p:txBody>
      </p:sp>
    </p:spTree>
    <p:extLst>
      <p:ext uri="{BB962C8B-B14F-4D97-AF65-F5344CB8AC3E}">
        <p14:creationId xmlns:p14="http://schemas.microsoft.com/office/powerpoint/2010/main" val="2950068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116632"/>
            <a:ext cx="9505503" cy="461665"/>
          </a:xfrm>
        </p:spPr>
        <p:txBody>
          <a:bodyPr/>
          <a:lstStyle/>
          <a:p>
            <a:r>
              <a:rPr kumimoji="1" lang="ja-JP" altLang="en-US" dirty="0">
                <a:solidFill>
                  <a:srgbClr val="0064C8"/>
                </a:solidFill>
              </a:rPr>
              <a:t>３．施設概要</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6447855F-1C6C-4320-889A-922BA8D68695}"/>
              </a:ext>
            </a:extLst>
          </p:cNvPr>
          <p:cNvSpPr txBox="1"/>
          <p:nvPr/>
        </p:nvSpPr>
        <p:spPr>
          <a:xfrm>
            <a:off x="6465168" y="4166318"/>
            <a:ext cx="2520280" cy="923330"/>
          </a:xfrm>
          <a:prstGeom prst="rect">
            <a:avLst/>
          </a:prstGeom>
          <a:noFill/>
        </p:spPr>
        <p:txBody>
          <a:bodyPr wrap="square" rtlCol="0">
            <a:spAutoFit/>
          </a:bodyPr>
          <a:lstStyle/>
          <a:p>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フォントサイズ</a:t>
            </a:r>
            <a:r>
              <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14</a:t>
            </a:r>
            <a:r>
              <a:rPr kumimoji="1"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以上で、本スライド５枚内に収まるように記載してください。</a:t>
            </a:r>
            <a:endParaRPr kumimoji="1" lang="en-US" altLang="ja-JP"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a:extLst>
              <a:ext uri="{FF2B5EF4-FFF2-40B4-BE49-F238E27FC236}">
                <a16:creationId xmlns:a16="http://schemas.microsoft.com/office/drawing/2014/main" id="{206DBF93-83F7-4599-AA93-21D72FED59B4}"/>
              </a:ext>
            </a:extLst>
          </p:cNvPr>
          <p:cNvSpPr txBox="1"/>
          <p:nvPr/>
        </p:nvSpPr>
        <p:spPr>
          <a:xfrm>
            <a:off x="11090" y="915277"/>
            <a:ext cx="8254278" cy="1200329"/>
          </a:xfrm>
          <a:prstGeom prst="rect">
            <a:avLst/>
          </a:prstGeom>
          <a:noFill/>
        </p:spPr>
        <p:txBody>
          <a:bodyPr wrap="square">
            <a:spAutoFit/>
          </a:bodyPr>
          <a:lstStyle/>
          <a:p>
            <a:pPr marL="1346200" indent="-1346200">
              <a:buNone/>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（平面図・立面図）</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縮尺</a:t>
            </a:r>
            <a:r>
              <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1/200</a:t>
            </a:r>
            <a:r>
              <a:rPr lang="ja-JP" altLang="en-US"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rPr>
              <a:t>程度で、事業内容が分かる実施図面として、機能や配置など、面積や事業費の算定の根拠となる図面を添付</a:t>
            </a:r>
            <a:endPar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endParaRPr>
          </a:p>
          <a:p>
            <a:pPr marL="1346200" indent="-1346200">
              <a:buNone/>
            </a:pPr>
            <a:endParaRPr lang="en-US" altLang="ja-JP" sz="1800" dirty="0">
              <a:solidFill>
                <a:srgbClr val="8EB4E3"/>
              </a:solidFill>
              <a:latin typeface="メイリオ" panose="020B0604030504040204" pitchFamily="50" charset="-128"/>
              <a:ea typeface="メイリオ" panose="020B0604030504040204" pitchFamily="50" charset="-128"/>
              <a:cs typeface="メイリオ" panose="020B0604030504040204" pitchFamily="50" charset="-128"/>
            </a:endParaRPr>
          </a:p>
          <a:p>
            <a:pPr marL="630238" indent="-630238">
              <a:buNone/>
            </a:pPr>
            <a:r>
              <a:rPr lang="ja-JP" altLang="en-US" dirty="0">
                <a:solidFill>
                  <a:srgbClr val="8EB4E3"/>
                </a:solidFill>
                <a:latin typeface="メイリオ" panose="020B0604030504040204" pitchFamily="50" charset="-128"/>
                <a:ea typeface="メイリオ" panose="020B0604030504040204" pitchFamily="50" charset="-128"/>
              </a:rPr>
              <a:t>　</a:t>
            </a:r>
            <a:r>
              <a:rPr lang="en-US" altLang="ja-JP" dirty="0">
                <a:solidFill>
                  <a:srgbClr val="8EB4E3"/>
                </a:solidFill>
                <a:latin typeface="メイリオ" panose="020B0604030504040204" pitchFamily="50" charset="-128"/>
                <a:ea typeface="メイリオ" panose="020B0604030504040204" pitchFamily="50" charset="-128"/>
              </a:rPr>
              <a:t>※</a:t>
            </a:r>
            <a:r>
              <a:rPr lang="ja-JP" altLang="en-US" dirty="0">
                <a:solidFill>
                  <a:srgbClr val="8EB4E3"/>
                </a:solidFill>
                <a:latin typeface="メイリオ" panose="020B0604030504040204" pitchFamily="50" charset="-128"/>
                <a:ea typeface="メイリオ" panose="020B0604030504040204" pitchFamily="50" charset="-128"/>
              </a:rPr>
              <a:t>全体像が分かるように縮尺は自由に設定し、縮尺の記入もお願いします。</a:t>
            </a:r>
            <a:endParaRPr lang="ja-JP" altLang="en-US" sz="1800" dirty="0">
              <a:solidFill>
                <a:srgbClr val="8EB4E3"/>
              </a:solidFill>
            </a:endParaRPr>
          </a:p>
        </p:txBody>
      </p:sp>
      <p:sp>
        <p:nvSpPr>
          <p:cNvPr id="11" name="日付プレースホルダー 10">
            <a:extLst>
              <a:ext uri="{FF2B5EF4-FFF2-40B4-BE49-F238E27FC236}">
                <a16:creationId xmlns:a16="http://schemas.microsoft.com/office/drawing/2014/main" id="{A4ECCFDC-CE2C-4C43-A6A5-FCF2219E2308}"/>
              </a:ext>
            </a:extLst>
          </p:cNvPr>
          <p:cNvSpPr>
            <a:spLocks noGrp="1"/>
          </p:cNvSpPr>
          <p:nvPr>
            <p:ph type="dt" sz="half" idx="10"/>
          </p:nvPr>
        </p:nvSpPr>
        <p:spPr/>
        <p:txBody>
          <a:bodyPr/>
          <a:lstStyle/>
          <a:p>
            <a:r>
              <a:rPr kumimoji="1" lang="ja-JP" altLang="en-US"/>
              <a:t>０１</a:t>
            </a:r>
          </a:p>
        </p:txBody>
      </p:sp>
      <p:sp>
        <p:nvSpPr>
          <p:cNvPr id="12" name="スライド番号プレースホルダー 11">
            <a:extLst>
              <a:ext uri="{FF2B5EF4-FFF2-40B4-BE49-F238E27FC236}">
                <a16:creationId xmlns:a16="http://schemas.microsoft.com/office/drawing/2014/main" id="{BA0C9EA0-EEDD-46A6-A0C2-52A5B3F63E49}"/>
              </a:ext>
            </a:extLst>
          </p:cNvPr>
          <p:cNvSpPr>
            <a:spLocks noGrp="1"/>
          </p:cNvSpPr>
          <p:nvPr>
            <p:ph type="sldNum" sz="quarter" idx="12"/>
          </p:nvPr>
        </p:nvSpPr>
        <p:spPr/>
        <p:txBody>
          <a:bodyPr/>
          <a:lstStyle/>
          <a:p>
            <a:fld id="{D9550142-B990-490A-A107-ED7302A7FD52}" type="slidenum">
              <a:rPr kumimoji="1" lang="ja-JP" altLang="en-US" smtClean="0"/>
              <a:t>11</a:t>
            </a:fld>
            <a:endParaRPr kumimoji="1" lang="ja-JP" altLang="en-US"/>
          </a:p>
        </p:txBody>
      </p:sp>
    </p:spTree>
    <p:extLst>
      <p:ext uri="{BB962C8B-B14F-4D97-AF65-F5344CB8AC3E}">
        <p14:creationId xmlns:p14="http://schemas.microsoft.com/office/powerpoint/2010/main" val="1049302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116632"/>
            <a:ext cx="9505503" cy="461665"/>
          </a:xfrm>
        </p:spPr>
        <p:txBody>
          <a:bodyPr/>
          <a:lstStyle/>
          <a:p>
            <a:r>
              <a:rPr kumimoji="1" lang="ja-JP" altLang="en-US" dirty="0">
                <a:solidFill>
                  <a:srgbClr val="0064C8"/>
                </a:solidFill>
              </a:rPr>
              <a:t>４．事業経費</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graphicFrame>
        <p:nvGraphicFramePr>
          <p:cNvPr id="4" name="表 3">
            <a:extLst>
              <a:ext uri="{FF2B5EF4-FFF2-40B4-BE49-F238E27FC236}">
                <a16:creationId xmlns:a16="http://schemas.microsoft.com/office/drawing/2014/main" id="{73A24162-3E4D-48A4-AEA7-84749D1592E9}"/>
              </a:ext>
            </a:extLst>
          </p:cNvPr>
          <p:cNvGraphicFramePr>
            <a:graphicFrameLocks noGrp="1"/>
          </p:cNvGraphicFramePr>
          <p:nvPr>
            <p:extLst>
              <p:ext uri="{D42A27DB-BD31-4B8C-83A1-F6EECF244321}">
                <p14:modId xmlns:p14="http://schemas.microsoft.com/office/powerpoint/2010/main" val="1040126659"/>
              </p:ext>
            </p:extLst>
          </p:nvPr>
        </p:nvGraphicFramePr>
        <p:xfrm>
          <a:off x="215754" y="1124744"/>
          <a:ext cx="9438619" cy="2840068"/>
        </p:xfrm>
        <a:graphic>
          <a:graphicData uri="http://schemas.openxmlformats.org/drawingml/2006/table">
            <a:tbl>
              <a:tblPr firstRow="1" firstCol="1" bandRow="1">
                <a:tableStyleId>{5C22544A-7EE6-4342-B048-85BDC9FD1C3A}</a:tableStyleId>
              </a:tblPr>
              <a:tblGrid>
                <a:gridCol w="920822">
                  <a:extLst>
                    <a:ext uri="{9D8B030D-6E8A-4147-A177-3AD203B41FA5}">
                      <a16:colId xmlns:a16="http://schemas.microsoft.com/office/drawing/2014/main" val="2297054199"/>
                    </a:ext>
                  </a:extLst>
                </a:gridCol>
                <a:gridCol w="648072">
                  <a:extLst>
                    <a:ext uri="{9D8B030D-6E8A-4147-A177-3AD203B41FA5}">
                      <a16:colId xmlns:a16="http://schemas.microsoft.com/office/drawing/2014/main" val="111168674"/>
                    </a:ext>
                  </a:extLst>
                </a:gridCol>
                <a:gridCol w="2016224">
                  <a:extLst>
                    <a:ext uri="{9D8B030D-6E8A-4147-A177-3AD203B41FA5}">
                      <a16:colId xmlns:a16="http://schemas.microsoft.com/office/drawing/2014/main" val="2259764429"/>
                    </a:ext>
                  </a:extLst>
                </a:gridCol>
                <a:gridCol w="1296144">
                  <a:extLst>
                    <a:ext uri="{9D8B030D-6E8A-4147-A177-3AD203B41FA5}">
                      <a16:colId xmlns:a16="http://schemas.microsoft.com/office/drawing/2014/main" val="2451922830"/>
                    </a:ext>
                  </a:extLst>
                </a:gridCol>
                <a:gridCol w="4557357">
                  <a:extLst>
                    <a:ext uri="{9D8B030D-6E8A-4147-A177-3AD203B41FA5}">
                      <a16:colId xmlns:a16="http://schemas.microsoft.com/office/drawing/2014/main" val="939653666"/>
                    </a:ext>
                  </a:extLst>
                </a:gridCol>
              </a:tblGrid>
              <a:tr h="222530">
                <a:tc gridSpan="3">
                  <a:txBody>
                    <a:bodyPr/>
                    <a:lstStyle/>
                    <a:p>
                      <a:pPr marL="0" indent="0" algn="ctr">
                        <a:lnSpc>
                          <a:spcPts val="2000"/>
                        </a:lnSpc>
                        <a:tabLst>
                          <a:tab pos="2955925" algn="l"/>
                        </a:tabLst>
                      </a:pPr>
                      <a:r>
                        <a:rPr lang="ja-JP" sz="1400" kern="100" dirty="0">
                          <a:solidFill>
                            <a:sysClr val="windowText" lastClr="000000"/>
                          </a:solidFill>
                          <a:effectLst/>
                          <a:latin typeface="+mj-ea"/>
                          <a:ea typeface="+mj-ea"/>
                        </a:rPr>
                        <a:t>拠出主体・方法</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ctr">
                        <a:lnSpc>
                          <a:spcPts val="2000"/>
                        </a:lnSpc>
                      </a:pPr>
                      <a:r>
                        <a:rPr lang="ja-JP" sz="1400" kern="100" dirty="0">
                          <a:solidFill>
                            <a:sysClr val="windowText" lastClr="000000"/>
                          </a:solidFill>
                          <a:effectLst/>
                          <a:latin typeface="+mj-ea"/>
                          <a:ea typeface="+mj-ea"/>
                        </a:rPr>
                        <a:t>予算額</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ts val="2000"/>
                        </a:lnSpc>
                      </a:pPr>
                      <a:r>
                        <a:rPr lang="ja-JP" sz="1400" kern="100" dirty="0">
                          <a:solidFill>
                            <a:sysClr val="windowText" lastClr="000000"/>
                          </a:solidFill>
                          <a:effectLst/>
                          <a:latin typeface="+mj-ea"/>
                          <a:ea typeface="+mj-ea"/>
                        </a:rPr>
                        <a:t>使途の拘束要件</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415856527"/>
                  </a:ext>
                </a:extLst>
              </a:tr>
              <a:tr h="121126">
                <a:tc gridSpan="3">
                  <a:txBody>
                    <a:bodyPr/>
                    <a:lstStyle/>
                    <a:p>
                      <a:pPr algn="ctr">
                        <a:lnSpc>
                          <a:spcPts val="2000"/>
                        </a:lnSpc>
                      </a:pPr>
                      <a:r>
                        <a:rPr lang="ja-JP" sz="1400" kern="100" dirty="0">
                          <a:solidFill>
                            <a:sysClr val="windowText" lastClr="000000"/>
                          </a:solidFill>
                          <a:effectLst/>
                          <a:latin typeface="+mj-ea"/>
                          <a:ea typeface="+mj-ea"/>
                        </a:rPr>
                        <a:t>大学予算</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r">
                        <a:lnSpc>
                          <a:spcPts val="2400"/>
                        </a:lnSpc>
                      </a:pPr>
                      <a:r>
                        <a:rPr kumimoji="1" lang="en-US" altLang="ja-JP" sz="1400" kern="100" dirty="0">
                          <a:solidFill>
                            <a:schemeClr val="dk1"/>
                          </a:solidFill>
                          <a:effectLst/>
                          <a:latin typeface="+mj-ea"/>
                          <a:ea typeface="+mn-ea"/>
                          <a:cs typeface="+mn-cs"/>
                        </a:rPr>
                        <a:t>111,111</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just">
                        <a:lnSpc>
                          <a:spcPts val="1700"/>
                        </a:lnSpc>
                      </a:pPr>
                      <a:endParaRPr lang="en-US" altLang="ja-JP" sz="1200" kern="100" dirty="0">
                        <a:solidFill>
                          <a:sysClr val="windowText" lastClr="000000"/>
                        </a:solidFill>
                        <a:effectLst/>
                        <a:latin typeface="+mj-ea"/>
                        <a:ea typeface="+mj-ea"/>
                        <a:cs typeface="Times New Roman" panose="02020603050405020304" pitchFamily="18" charset="0"/>
                      </a:endParaRPr>
                    </a:p>
                    <a:p>
                      <a:pPr algn="just">
                        <a:lnSpc>
                          <a:spcPts val="1700"/>
                        </a:lnSpc>
                      </a:pPr>
                      <a:endParaRPr lang="ja-JP" sz="12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3667995"/>
                  </a:ext>
                </a:extLst>
              </a:tr>
              <a:tr h="121126">
                <a:tc gridSpan="3">
                  <a:txBody>
                    <a:bodyPr/>
                    <a:lstStyle/>
                    <a:p>
                      <a:pPr algn="ctr">
                        <a:lnSpc>
                          <a:spcPts val="2000"/>
                        </a:lnSpc>
                      </a:pPr>
                      <a:r>
                        <a:rPr lang="ja-JP" sz="1400" kern="100" dirty="0">
                          <a:solidFill>
                            <a:sysClr val="windowText" lastClr="000000"/>
                          </a:solidFill>
                          <a:effectLst/>
                          <a:latin typeface="+mj-ea"/>
                          <a:ea typeface="+mj-ea"/>
                        </a:rPr>
                        <a:t>融資</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r">
                        <a:lnSpc>
                          <a:spcPts val="2400"/>
                        </a:lnSpc>
                      </a:pPr>
                      <a:r>
                        <a:rPr kumimoji="1" lang="en-US" altLang="ja-JP" sz="1400" kern="100" dirty="0">
                          <a:solidFill>
                            <a:schemeClr val="dk1"/>
                          </a:solidFill>
                          <a:effectLst/>
                          <a:latin typeface="+mj-ea"/>
                          <a:ea typeface="+mn-ea"/>
                          <a:cs typeface="+mn-cs"/>
                        </a:rPr>
                        <a:t>111,111</a:t>
                      </a: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just">
                        <a:lnSpc>
                          <a:spcPts val="1700"/>
                        </a:lnSpc>
                      </a:pPr>
                      <a:endParaRPr lang="en-US" altLang="ja-JP" sz="1200" kern="100" dirty="0">
                        <a:solidFill>
                          <a:sysClr val="windowText" lastClr="000000"/>
                        </a:solidFill>
                        <a:effectLst/>
                        <a:latin typeface="+mj-ea"/>
                        <a:ea typeface="+mj-ea"/>
                        <a:cs typeface="Times New Roman" panose="02020603050405020304" pitchFamily="18" charset="0"/>
                      </a:endParaRPr>
                    </a:p>
                    <a:p>
                      <a:pPr algn="just">
                        <a:lnSpc>
                          <a:spcPts val="1700"/>
                        </a:lnSpc>
                      </a:pPr>
                      <a:endParaRPr lang="ja-JP" sz="12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9918531"/>
                  </a:ext>
                </a:extLst>
              </a:tr>
              <a:tr h="121126">
                <a:tc rowSpan="6">
                  <a:txBody>
                    <a:bodyPr/>
                    <a:lstStyle/>
                    <a:p>
                      <a:pPr algn="dist">
                        <a:lnSpc>
                          <a:spcPts val="2400"/>
                        </a:lnSpc>
                      </a:pPr>
                      <a:r>
                        <a:rPr lang="ja-JP" sz="1400" b="1" kern="100" dirty="0">
                          <a:solidFill>
                            <a:sysClr val="windowText" lastClr="000000"/>
                          </a:solidFill>
                          <a:effectLst/>
                          <a:latin typeface="+mj-ea"/>
                          <a:ea typeface="+mj-ea"/>
                        </a:rPr>
                        <a:t>外部資金</a:t>
                      </a:r>
                      <a:endParaRPr lang="ja-JP" sz="1400" b="1"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rowSpan="2">
                  <a:txBody>
                    <a:bodyPr/>
                    <a:lstStyle/>
                    <a:p>
                      <a:pPr algn="dist">
                        <a:lnSpc>
                          <a:spcPts val="2400"/>
                        </a:lnSpc>
                      </a:pPr>
                      <a:r>
                        <a:rPr lang="ja-JP" sz="1400" b="1" kern="100" dirty="0">
                          <a:solidFill>
                            <a:sysClr val="windowText" lastClr="000000"/>
                          </a:solidFill>
                          <a:effectLst/>
                          <a:latin typeface="+mj-ea"/>
                          <a:ea typeface="+mj-ea"/>
                        </a:rPr>
                        <a:t>寄付</a:t>
                      </a:r>
                      <a:endParaRPr lang="ja-JP" sz="1400" b="1"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kern="100" dirty="0">
                        <a:solidFill>
                          <a:sysClr val="windowText" lastClr="000000"/>
                        </a:solidFill>
                        <a:effectLst/>
                        <a:latin typeface="+mj-ea"/>
                        <a:ea typeface="+mn-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624078"/>
                  </a:ext>
                </a:extLst>
              </a:tr>
              <a:tr h="121126">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94212329"/>
                  </a:ext>
                </a:extLst>
              </a:tr>
              <a:tr h="121126">
                <a:tc vMerge="1">
                  <a:txBody>
                    <a:bodyPr/>
                    <a:lstStyle/>
                    <a:p>
                      <a:endParaRPr kumimoji="1" lang="ja-JP" altLang="en-US"/>
                    </a:p>
                  </a:txBody>
                  <a:tcPr/>
                </a:tc>
                <a:tc rowSpan="2">
                  <a:txBody>
                    <a:bodyPr/>
                    <a:lstStyle/>
                    <a:p>
                      <a:pPr algn="dist">
                        <a:lnSpc>
                          <a:spcPts val="2400"/>
                        </a:lnSpc>
                      </a:pPr>
                      <a:r>
                        <a:rPr lang="ja-JP" sz="1400" b="1" kern="100" dirty="0">
                          <a:solidFill>
                            <a:sysClr val="windowText" lastClr="000000"/>
                          </a:solidFill>
                          <a:effectLst/>
                          <a:latin typeface="+mj-ea"/>
                          <a:ea typeface="+mj-ea"/>
                        </a:rPr>
                        <a:t>出資</a:t>
                      </a:r>
                      <a:endParaRPr lang="ja-JP" sz="1400" b="1"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22649959"/>
                  </a:ext>
                </a:extLst>
              </a:tr>
              <a:tr h="121126">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5890477"/>
                  </a:ext>
                </a:extLst>
              </a:tr>
              <a:tr h="121126">
                <a:tc vMerge="1">
                  <a:txBody>
                    <a:bodyPr/>
                    <a:lstStyle/>
                    <a:p>
                      <a:endParaRPr kumimoji="1" lang="ja-JP" altLang="en-US"/>
                    </a:p>
                  </a:txBody>
                  <a:tcPr/>
                </a:tc>
                <a:tc rowSpan="2">
                  <a:txBody>
                    <a:bodyPr/>
                    <a:lstStyle/>
                    <a:p>
                      <a:pPr algn="dist">
                        <a:lnSpc>
                          <a:spcPts val="2400"/>
                        </a:lnSpc>
                      </a:pPr>
                      <a:r>
                        <a:rPr lang="ja-JP" sz="1400" b="1" kern="100" dirty="0">
                          <a:solidFill>
                            <a:sysClr val="windowText" lastClr="000000"/>
                          </a:solidFill>
                          <a:effectLst/>
                          <a:latin typeface="+mj-ea"/>
                          <a:ea typeface="+mj-ea"/>
                        </a:rPr>
                        <a:t>他</a:t>
                      </a:r>
                      <a:endParaRPr lang="ja-JP" sz="1400" b="1"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03142462"/>
                  </a:ext>
                </a:extLst>
              </a:tr>
              <a:tr h="121126">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17600886"/>
                  </a:ext>
                </a:extLst>
              </a:tr>
              <a:tr h="121126">
                <a:tc gridSpan="3">
                  <a:txBody>
                    <a:bodyPr/>
                    <a:lstStyle/>
                    <a:p>
                      <a:pPr algn="ctr">
                        <a:lnSpc>
                          <a:spcPts val="2000"/>
                        </a:lnSpc>
                      </a:pPr>
                      <a:r>
                        <a:rPr lang="ja-JP" sz="1400" b="1" kern="100" dirty="0">
                          <a:solidFill>
                            <a:sysClr val="windowText" lastClr="000000"/>
                          </a:solidFill>
                          <a:effectLst/>
                          <a:latin typeface="+mj-ea"/>
                          <a:ea typeface="+mj-ea"/>
                        </a:rPr>
                        <a:t>自己資金総額</a:t>
                      </a:r>
                      <a:endParaRPr lang="ja-JP" sz="1400" b="1"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pPr algn="r">
                        <a:lnSpc>
                          <a:spcPts val="2400"/>
                        </a:lnSpc>
                      </a:pPr>
                      <a:endParaRPr lang="ja-JP" sz="1400" kern="100" dirty="0">
                        <a:solidFill>
                          <a:sysClr val="windowText" lastClr="000000"/>
                        </a:solidFill>
                        <a:effectLst/>
                        <a:latin typeface="+mj-ea"/>
                        <a:ea typeface="+mj-ea"/>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ts val="1700"/>
                        </a:lnSpc>
                        <a:spcBef>
                          <a:spcPts val="0"/>
                        </a:spcBef>
                        <a:spcAft>
                          <a:spcPts val="0"/>
                        </a:spcAft>
                        <a:buClrTx/>
                        <a:buSzTx/>
                        <a:buFontTx/>
                        <a:buNone/>
                        <a:tabLst/>
                        <a:defRPr/>
                      </a:pPr>
                      <a:endParaRPr kumimoji="1" lang="ja-JP" altLang="ja-JP" sz="1200" b="0" i="0" u="none" strike="noStrike" kern="1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49552" marR="49552"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07798036"/>
                  </a:ext>
                </a:extLst>
              </a:tr>
            </a:tbl>
          </a:graphicData>
        </a:graphic>
      </p:graphicFrame>
      <p:sp>
        <p:nvSpPr>
          <p:cNvPr id="9" name="テキスト ボックス 8">
            <a:extLst>
              <a:ext uri="{FF2B5EF4-FFF2-40B4-BE49-F238E27FC236}">
                <a16:creationId xmlns:a16="http://schemas.microsoft.com/office/drawing/2014/main" id="{ECB67D3D-CEBB-4280-91B0-E8E658D7EF2C}"/>
              </a:ext>
            </a:extLst>
          </p:cNvPr>
          <p:cNvSpPr txBox="1"/>
          <p:nvPr/>
        </p:nvSpPr>
        <p:spPr>
          <a:xfrm>
            <a:off x="128464" y="820255"/>
            <a:ext cx="3399657" cy="307777"/>
          </a:xfrm>
          <a:prstGeom prst="rect">
            <a:avLst/>
          </a:prstGeom>
          <a:noFill/>
        </p:spPr>
        <p:txBody>
          <a:bodyPr wrap="square">
            <a:spAutoFit/>
          </a:bodyPr>
          <a:lstStyle/>
          <a:p>
            <a:r>
              <a:rPr kumimoji="1" lang="zh-TW" altLang="en-US" sz="1400" b="1" dirty="0">
                <a:latin typeface="Meiryo UI" panose="020B0604030504040204" pitchFamily="50" charset="-128"/>
                <a:ea typeface="Meiryo UI" panose="020B0604030504040204" pitchFamily="50" charset="-128"/>
                <a:cs typeface="Meiryo UI" panose="020B0604030504040204" pitchFamily="50" charset="-128"/>
              </a:rPr>
              <a:t>収入：</a:t>
            </a:r>
            <a:r>
              <a:rPr kumimoji="1" lang="en-US" altLang="zh-TW" sz="1400" b="1" dirty="0">
                <a:latin typeface="Meiryo UI" panose="020B0604030504040204" pitchFamily="50" charset="-128"/>
                <a:ea typeface="Meiryo UI" panose="020B0604030504040204" pitchFamily="50" charset="-128"/>
                <a:cs typeface="Meiryo UI" panose="020B0604030504040204" pitchFamily="50" charset="-128"/>
              </a:rPr>
              <a:t>(</a:t>
            </a:r>
            <a:r>
              <a:rPr kumimoji="1" lang="zh-TW" altLang="en-US" sz="1400" b="1" dirty="0">
                <a:latin typeface="Meiryo UI" panose="020B0604030504040204" pitchFamily="50" charset="-128"/>
                <a:ea typeface="Meiryo UI" panose="020B0604030504040204" pitchFamily="50" charset="-128"/>
                <a:cs typeface="Meiryo UI" panose="020B0604030504040204" pitchFamily="50" charset="-128"/>
              </a:rPr>
              <a:t>自己資金</a:t>
            </a:r>
            <a:r>
              <a:rPr kumimoji="1" lang="en-US" altLang="zh-TW" sz="1400" b="1" dirty="0">
                <a:latin typeface="Meiryo UI" panose="020B0604030504040204" pitchFamily="50" charset="-128"/>
                <a:ea typeface="Meiryo UI" panose="020B0604030504040204" pitchFamily="50" charset="-128"/>
                <a:cs typeface="Meiryo UI" panose="020B0604030504040204" pitchFamily="50" charset="-128"/>
              </a:rPr>
              <a:t>)</a:t>
            </a:r>
            <a:r>
              <a:rPr kumimoji="1" lang="zh-TW" altLang="en-US" sz="1400" b="1" dirty="0">
                <a:latin typeface="Meiryo UI" panose="020B0604030504040204" pitchFamily="50" charset="-128"/>
                <a:ea typeface="Meiryo UI" panose="020B0604030504040204" pitchFamily="50" charset="-128"/>
                <a:cs typeface="Meiryo UI" panose="020B0604030504040204" pitchFamily="50" charset="-128"/>
              </a:rPr>
              <a:t>資金調達計画</a:t>
            </a:r>
            <a:endParaRPr kumimoji="1"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テキスト ボックス 11">
            <a:extLst>
              <a:ext uri="{FF2B5EF4-FFF2-40B4-BE49-F238E27FC236}">
                <a16:creationId xmlns:a16="http://schemas.microsoft.com/office/drawing/2014/main" id="{48A64B27-E5BF-49E4-8514-7936F02C6D0B}"/>
              </a:ext>
            </a:extLst>
          </p:cNvPr>
          <p:cNvSpPr txBox="1"/>
          <p:nvPr/>
        </p:nvSpPr>
        <p:spPr>
          <a:xfrm>
            <a:off x="8769424" y="803207"/>
            <a:ext cx="1035974" cy="307777"/>
          </a:xfrm>
          <a:prstGeom prst="rect">
            <a:avLst/>
          </a:prstGeom>
          <a:noFill/>
        </p:spPr>
        <p:txBody>
          <a:bodyPr wrap="square">
            <a:spAutoFit/>
          </a:bodyPr>
          <a:lstStyle/>
          <a:p>
            <a:r>
              <a:rPr kumimoji="1" lang="ja-JP" altLang="en-US" sz="1400" dirty="0">
                <a:latin typeface="Meiryo UI" panose="020B0604030504040204" pitchFamily="50" charset="-128"/>
                <a:ea typeface="Meiryo UI" panose="020B0604030504040204" pitchFamily="50" charset="-128"/>
                <a:cs typeface="Meiryo UI" panose="020B0604030504040204" pitchFamily="50" charset="-128"/>
              </a:rPr>
              <a:t>（千円）</a:t>
            </a:r>
          </a:p>
        </p:txBody>
      </p:sp>
      <p:sp>
        <p:nvSpPr>
          <p:cNvPr id="17" name="日付プレースホルダー 16">
            <a:extLst>
              <a:ext uri="{FF2B5EF4-FFF2-40B4-BE49-F238E27FC236}">
                <a16:creationId xmlns:a16="http://schemas.microsoft.com/office/drawing/2014/main" id="{6B795DC3-8C2E-42BB-A17D-C2909C313947}"/>
              </a:ext>
            </a:extLst>
          </p:cNvPr>
          <p:cNvSpPr>
            <a:spLocks noGrp="1"/>
          </p:cNvSpPr>
          <p:nvPr>
            <p:ph type="dt" sz="half" idx="10"/>
          </p:nvPr>
        </p:nvSpPr>
        <p:spPr/>
        <p:txBody>
          <a:bodyPr/>
          <a:lstStyle/>
          <a:p>
            <a:r>
              <a:rPr kumimoji="1" lang="ja-JP" altLang="en-US"/>
              <a:t>０１</a:t>
            </a:r>
          </a:p>
        </p:txBody>
      </p:sp>
      <p:sp>
        <p:nvSpPr>
          <p:cNvPr id="18" name="スライド番号プレースホルダー 17">
            <a:extLst>
              <a:ext uri="{FF2B5EF4-FFF2-40B4-BE49-F238E27FC236}">
                <a16:creationId xmlns:a16="http://schemas.microsoft.com/office/drawing/2014/main" id="{CE7C156A-4066-4F52-9EFE-81F9AE24E498}"/>
              </a:ext>
            </a:extLst>
          </p:cNvPr>
          <p:cNvSpPr>
            <a:spLocks noGrp="1"/>
          </p:cNvSpPr>
          <p:nvPr>
            <p:ph type="sldNum" sz="quarter" idx="12"/>
          </p:nvPr>
        </p:nvSpPr>
        <p:spPr/>
        <p:txBody>
          <a:bodyPr/>
          <a:lstStyle/>
          <a:p>
            <a:fld id="{D9550142-B990-490A-A107-ED7302A7FD52}" type="slidenum">
              <a:rPr kumimoji="1" lang="ja-JP" altLang="en-US" smtClean="0"/>
              <a:t>12</a:t>
            </a:fld>
            <a:endParaRPr kumimoji="1" lang="ja-JP" altLang="en-US" dirty="0"/>
          </a:p>
        </p:txBody>
      </p:sp>
      <p:sp>
        <p:nvSpPr>
          <p:cNvPr id="14" name="テキスト ボックス 13">
            <a:extLst>
              <a:ext uri="{FF2B5EF4-FFF2-40B4-BE49-F238E27FC236}">
                <a16:creationId xmlns:a16="http://schemas.microsoft.com/office/drawing/2014/main" id="{27390E1D-AD75-4DDE-A3C1-1E61CAE0E0F1}"/>
              </a:ext>
            </a:extLst>
          </p:cNvPr>
          <p:cNvSpPr txBox="1"/>
          <p:nvPr/>
        </p:nvSpPr>
        <p:spPr>
          <a:xfrm>
            <a:off x="4592960" y="4387579"/>
            <a:ext cx="3888432" cy="646331"/>
          </a:xfrm>
          <a:prstGeom prst="rect">
            <a:avLst/>
          </a:prstGeom>
          <a:noFill/>
        </p:spPr>
        <p:txBody>
          <a:bodyPr wrap="square">
            <a:spAutoFit/>
          </a:bodyPr>
          <a:lstStyle/>
          <a:p>
            <a:r>
              <a:rPr lang="ja-JP" altLang="en-US" dirty="0">
                <a:solidFill>
                  <a:srgbClr val="FF0000"/>
                </a:solidFill>
                <a:latin typeface="メイリオ" panose="020B0604030504040204" pitchFamily="50" charset="-128"/>
                <a:ea typeface="メイリオ" panose="020B0604030504040204" pitchFamily="50" charset="-128"/>
              </a:rPr>
              <a:t>※外部資金については、拠出主体と方法等について記載してください。</a:t>
            </a:r>
          </a:p>
        </p:txBody>
      </p:sp>
    </p:spTree>
    <p:extLst>
      <p:ext uri="{BB962C8B-B14F-4D97-AF65-F5344CB8AC3E}">
        <p14:creationId xmlns:p14="http://schemas.microsoft.com/office/powerpoint/2010/main" val="1480228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5595" y="116632"/>
            <a:ext cx="9505503" cy="461665"/>
          </a:xfrm>
        </p:spPr>
        <p:txBody>
          <a:bodyPr/>
          <a:lstStyle/>
          <a:p>
            <a:r>
              <a:rPr kumimoji="1" lang="ja-JP" altLang="en-US" dirty="0">
                <a:solidFill>
                  <a:srgbClr val="0064C8"/>
                </a:solidFill>
              </a:rPr>
              <a:t>４．事業経費</a:t>
            </a:r>
          </a:p>
        </p:txBody>
      </p:sp>
      <p:cxnSp>
        <p:nvCxnSpPr>
          <p:cNvPr id="10" name="直線コネクタ 9"/>
          <p:cNvCxnSpPr/>
          <p:nvPr/>
        </p:nvCxnSpPr>
        <p:spPr>
          <a:xfrm>
            <a:off x="-10695" y="692696"/>
            <a:ext cx="9916695" cy="0"/>
          </a:xfrm>
          <a:prstGeom prst="line">
            <a:avLst/>
          </a:prstGeom>
          <a:ln w="28575">
            <a:solidFill>
              <a:srgbClr val="00B0F0">
                <a:alpha val="99000"/>
              </a:srgbClr>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517FBA34-4CB7-4166-9F7F-7C6D04C983A0}"/>
              </a:ext>
            </a:extLst>
          </p:cNvPr>
          <p:cNvSpPr txBox="1"/>
          <p:nvPr/>
        </p:nvSpPr>
        <p:spPr>
          <a:xfrm>
            <a:off x="138175" y="936092"/>
            <a:ext cx="3399657" cy="307777"/>
          </a:xfrm>
          <a:prstGeom prst="rect">
            <a:avLst/>
          </a:prstGeom>
          <a:noFill/>
        </p:spPr>
        <p:txBody>
          <a:bodyPr wrap="square">
            <a:spAutoFit/>
          </a:bodyPr>
          <a:lstStyle/>
          <a:p>
            <a:r>
              <a:rPr kumimoji="1" lang="zh-TW" altLang="en-US" sz="1400" b="1" dirty="0">
                <a:latin typeface="Meiryo UI" panose="020B0604030504040204" pitchFamily="50" charset="-128"/>
                <a:ea typeface="Meiryo UI" panose="020B0604030504040204" pitchFamily="50" charset="-128"/>
                <a:cs typeface="Meiryo UI" panose="020B0604030504040204" pitchFamily="50" charset="-128"/>
              </a:rPr>
              <a:t>支出：本事業積算内訳</a:t>
            </a:r>
            <a:endParaRPr kumimoji="1" lang="ja-JP" altLang="en-US" sz="1400" b="1"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5" name="表 4">
            <a:extLst>
              <a:ext uri="{FF2B5EF4-FFF2-40B4-BE49-F238E27FC236}">
                <a16:creationId xmlns:a16="http://schemas.microsoft.com/office/drawing/2014/main" id="{5BB39519-8011-4556-B1DB-FC4E598D5926}"/>
              </a:ext>
            </a:extLst>
          </p:cNvPr>
          <p:cNvGraphicFramePr>
            <a:graphicFrameLocks noGrp="1"/>
          </p:cNvGraphicFramePr>
          <p:nvPr>
            <p:extLst>
              <p:ext uri="{D42A27DB-BD31-4B8C-83A1-F6EECF244321}">
                <p14:modId xmlns:p14="http://schemas.microsoft.com/office/powerpoint/2010/main" val="3887820641"/>
              </p:ext>
            </p:extLst>
          </p:nvPr>
        </p:nvGraphicFramePr>
        <p:xfrm>
          <a:off x="215754" y="1235233"/>
          <a:ext cx="9438619" cy="3831445"/>
        </p:xfrm>
        <a:graphic>
          <a:graphicData uri="http://schemas.openxmlformats.org/drawingml/2006/table">
            <a:tbl>
              <a:tblPr>
                <a:tableStyleId>{5C22544A-7EE6-4342-B048-85BDC9FD1C3A}</a:tableStyleId>
              </a:tblPr>
              <a:tblGrid>
                <a:gridCol w="4375031">
                  <a:extLst>
                    <a:ext uri="{9D8B030D-6E8A-4147-A177-3AD203B41FA5}">
                      <a16:colId xmlns:a16="http://schemas.microsoft.com/office/drawing/2014/main" val="3069885360"/>
                    </a:ext>
                  </a:extLst>
                </a:gridCol>
                <a:gridCol w="1802375">
                  <a:extLst>
                    <a:ext uri="{9D8B030D-6E8A-4147-A177-3AD203B41FA5}">
                      <a16:colId xmlns:a16="http://schemas.microsoft.com/office/drawing/2014/main" val="3752397081"/>
                    </a:ext>
                  </a:extLst>
                </a:gridCol>
                <a:gridCol w="1512168">
                  <a:extLst>
                    <a:ext uri="{9D8B030D-6E8A-4147-A177-3AD203B41FA5}">
                      <a16:colId xmlns:a16="http://schemas.microsoft.com/office/drawing/2014/main" val="2698995258"/>
                    </a:ext>
                  </a:extLst>
                </a:gridCol>
                <a:gridCol w="1749045">
                  <a:extLst>
                    <a:ext uri="{9D8B030D-6E8A-4147-A177-3AD203B41FA5}">
                      <a16:colId xmlns:a16="http://schemas.microsoft.com/office/drawing/2014/main" val="2170161190"/>
                    </a:ext>
                  </a:extLst>
                </a:gridCol>
              </a:tblGrid>
              <a:tr h="504551">
                <a:tc>
                  <a:txBody>
                    <a:bodyPr/>
                    <a:lstStyle/>
                    <a:p>
                      <a:pPr algn="ctr"/>
                      <a:r>
                        <a:rPr lang="ja-JP" sz="1400" b="1" kern="100" dirty="0">
                          <a:effectLst/>
                          <a:latin typeface="+mj-ea"/>
                          <a:ea typeface="+mj-ea"/>
                        </a:rPr>
                        <a:t>経費区分及び内訳</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ja-JP" sz="1400" b="1" kern="100" dirty="0">
                          <a:effectLst/>
                          <a:latin typeface="+mj-ea"/>
                          <a:ea typeface="+mj-ea"/>
                        </a:rPr>
                        <a:t>本事業に要する経費</a:t>
                      </a:r>
                      <a:endParaRPr lang="en-US" altLang="ja-JP" sz="1400" b="1" kern="100" dirty="0">
                        <a:effectLst/>
                        <a:latin typeface="+mj-ea"/>
                        <a:ea typeface="+mj-ea"/>
                      </a:endParaRPr>
                    </a:p>
                    <a:p>
                      <a:pPr algn="ctr"/>
                      <a:r>
                        <a:rPr lang="ja-JP" altLang="en-US" sz="1400" b="1" kern="100" dirty="0">
                          <a:effectLst/>
                          <a:latin typeface="+mj-ea"/>
                          <a:ea typeface="+mj-ea"/>
                          <a:cs typeface="Times New Roman" panose="02020603050405020304" pitchFamily="18" charset="0"/>
                        </a:rPr>
                        <a:t>（総事業費）</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ja-JP" sz="1400" b="1" kern="100" dirty="0">
                          <a:effectLst/>
                          <a:latin typeface="+mj-ea"/>
                          <a:ea typeface="+mj-ea"/>
                        </a:rPr>
                        <a:t>補助対象経費</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ja-JP" sz="1400" b="1" kern="100" dirty="0">
                          <a:effectLst/>
                          <a:latin typeface="+mj-ea"/>
                          <a:ea typeface="+mj-ea"/>
                        </a:rPr>
                        <a:t>補助金申請額</a:t>
                      </a: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601801301"/>
                  </a:ext>
                </a:extLst>
              </a:tr>
              <a:tr h="216885">
                <a:tc>
                  <a:txBody>
                    <a:bodyPr/>
                    <a:lstStyle/>
                    <a:p>
                      <a:pPr algn="just">
                        <a:lnSpc>
                          <a:spcPts val="2000"/>
                        </a:lnSpc>
                      </a:pPr>
                      <a:r>
                        <a:rPr lang="ja-JP" sz="1400" b="1" kern="100" dirty="0">
                          <a:effectLst/>
                          <a:latin typeface="+mj-ea"/>
                          <a:ea typeface="+mj-ea"/>
                        </a:rPr>
                        <a:t>Ⅰ．調査設計費</a:t>
                      </a:r>
                    </a:p>
                    <a:p>
                      <a:pPr marL="201930" indent="-252730" algn="just">
                        <a:lnSpc>
                          <a:spcPts val="2000"/>
                        </a:lnSpc>
                      </a:pPr>
                      <a:r>
                        <a:rPr lang="ja-JP" sz="1400" b="1" kern="100" dirty="0">
                          <a:effectLst/>
                          <a:latin typeface="+mj-ea"/>
                          <a:ea typeface="+mj-ea"/>
                        </a:rPr>
                        <a:t>　</a:t>
                      </a:r>
                      <a:r>
                        <a:rPr lang="ja-JP" sz="1400" b="0" kern="100" dirty="0">
                          <a:effectLst/>
                          <a:latin typeface="+mj-ea"/>
                          <a:ea typeface="+mj-ea"/>
                        </a:rPr>
                        <a:t>（委託費、</a:t>
                      </a:r>
                      <a:endParaRPr lang="en-US" altLang="ja-JP" sz="1400" b="0" kern="100" dirty="0">
                        <a:effectLst/>
                        <a:latin typeface="+mj-ea"/>
                        <a:ea typeface="+mj-ea"/>
                      </a:endParaRPr>
                    </a:p>
                    <a:p>
                      <a:pPr marL="201930" indent="-252730" algn="just">
                        <a:lnSpc>
                          <a:spcPts val="2000"/>
                        </a:lnSpc>
                      </a:pPr>
                      <a:r>
                        <a:rPr lang="ja-JP" altLang="en-US" sz="1400" b="0" kern="100" dirty="0">
                          <a:effectLst/>
                          <a:latin typeface="+mj-ea"/>
                          <a:ea typeface="+mj-ea"/>
                        </a:rPr>
                        <a:t>　　</a:t>
                      </a:r>
                      <a:r>
                        <a:rPr lang="ja-JP" sz="1400" b="0" kern="100" dirty="0">
                          <a:effectLst/>
                          <a:latin typeface="+mj-ea"/>
                          <a:ea typeface="+mj-ea"/>
                        </a:rPr>
                        <a:t>報償費、</a:t>
                      </a:r>
                      <a:endParaRPr lang="en-US" altLang="ja-JP" sz="1400" b="0" kern="100" dirty="0">
                        <a:effectLst/>
                        <a:latin typeface="+mj-ea"/>
                        <a:ea typeface="+mj-ea"/>
                      </a:endParaRPr>
                    </a:p>
                    <a:p>
                      <a:pPr marL="201930" indent="-252730" algn="just">
                        <a:lnSpc>
                          <a:spcPts val="2000"/>
                        </a:lnSpc>
                      </a:pPr>
                      <a:r>
                        <a:rPr lang="ja-JP" altLang="en-US" sz="1400" b="0" kern="100" dirty="0">
                          <a:effectLst/>
                          <a:latin typeface="+mj-ea"/>
                          <a:ea typeface="+mj-ea"/>
                        </a:rPr>
                        <a:t>　　</a:t>
                      </a:r>
                      <a:r>
                        <a:rPr lang="ja-JP" sz="1400" b="0" kern="100" dirty="0">
                          <a:effectLst/>
                          <a:latin typeface="+mj-ea"/>
                          <a:ea typeface="+mj-ea"/>
                        </a:rPr>
                        <a:t>旅費、</a:t>
                      </a:r>
                      <a:endParaRPr lang="en-US" altLang="ja-JP" sz="1400" b="0" kern="100" dirty="0">
                        <a:effectLst/>
                        <a:latin typeface="+mj-ea"/>
                        <a:ea typeface="+mj-ea"/>
                      </a:endParaRPr>
                    </a:p>
                    <a:p>
                      <a:pPr marL="201930" indent="-252730" algn="just">
                        <a:lnSpc>
                          <a:spcPts val="2000"/>
                        </a:lnSpc>
                      </a:pPr>
                      <a:r>
                        <a:rPr lang="ja-JP" altLang="en-US" sz="1400" b="0" kern="100" dirty="0">
                          <a:effectLst/>
                          <a:latin typeface="+mj-ea"/>
                          <a:ea typeface="+mj-ea"/>
                        </a:rPr>
                        <a:t>　　</a:t>
                      </a:r>
                      <a:r>
                        <a:rPr lang="ja-JP" sz="1400" b="0" kern="100" dirty="0">
                          <a:effectLst/>
                          <a:latin typeface="+mj-ea"/>
                          <a:ea typeface="+mj-ea"/>
                        </a:rPr>
                        <a:t>会議費、</a:t>
                      </a:r>
                      <a:endParaRPr lang="en-US" altLang="ja-JP" sz="1400" b="0" kern="100" dirty="0">
                        <a:effectLst/>
                        <a:latin typeface="+mj-ea"/>
                        <a:ea typeface="+mj-ea"/>
                      </a:endParaRPr>
                    </a:p>
                    <a:p>
                      <a:pPr marL="201930" indent="-252730" algn="just">
                        <a:lnSpc>
                          <a:spcPts val="2000"/>
                        </a:lnSpc>
                      </a:pPr>
                      <a:r>
                        <a:rPr lang="ja-JP" altLang="en-US" sz="1400" b="0" kern="100" dirty="0">
                          <a:effectLst/>
                          <a:latin typeface="+mj-ea"/>
                          <a:ea typeface="+mj-ea"/>
                        </a:rPr>
                        <a:t>　　</a:t>
                      </a:r>
                      <a:r>
                        <a:rPr lang="ja-JP" sz="1400" b="0" kern="100" dirty="0">
                          <a:effectLst/>
                          <a:latin typeface="+mj-ea"/>
                          <a:ea typeface="+mj-ea"/>
                        </a:rPr>
                        <a:t>通信費、</a:t>
                      </a:r>
                      <a:endParaRPr lang="en-US" altLang="ja-JP" sz="1400" b="0" kern="100" dirty="0">
                        <a:effectLst/>
                        <a:latin typeface="+mj-ea"/>
                        <a:ea typeface="+mj-ea"/>
                      </a:endParaRPr>
                    </a:p>
                    <a:p>
                      <a:pPr marL="201930" indent="-252730" algn="just">
                        <a:lnSpc>
                          <a:spcPts val="2000"/>
                        </a:lnSpc>
                      </a:pPr>
                      <a:r>
                        <a:rPr lang="ja-JP" altLang="en-US" sz="1400" b="0" kern="100" dirty="0">
                          <a:effectLst/>
                          <a:latin typeface="+mj-ea"/>
                          <a:ea typeface="+mj-ea"/>
                        </a:rPr>
                        <a:t>　　</a:t>
                      </a:r>
                      <a:r>
                        <a:rPr lang="ja-JP" sz="1400" b="0" kern="100" dirty="0">
                          <a:effectLst/>
                          <a:latin typeface="+mj-ea"/>
                          <a:ea typeface="+mj-ea"/>
                        </a:rPr>
                        <a:t>補助人件費）</a:t>
                      </a:r>
                      <a:endParaRPr lang="ja-JP" sz="1400" b="0" kern="100" dirty="0">
                        <a:effectLst/>
                        <a:latin typeface="+mj-ea"/>
                        <a:ea typeface="+mj-ea"/>
                        <a:cs typeface="Times New Roman" panose="02020603050405020304" pitchFamily="18" charset="0"/>
                      </a:endParaRPr>
                    </a:p>
                  </a:txBody>
                  <a:tcPr marL="41208" marR="41208"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a:lnSpc>
                          <a:spcPts val="2400"/>
                        </a:lnSpc>
                      </a:pPr>
                      <a:r>
                        <a:rPr kumimoji="1" lang="en-US" altLang="ja-JP" sz="1400" kern="100">
                          <a:solidFill>
                            <a:schemeClr val="dk1"/>
                          </a:solidFill>
                          <a:effectLst/>
                          <a:latin typeface="+mj-ea"/>
                          <a:ea typeface="+mn-ea"/>
                          <a:cs typeface="+mn-cs"/>
                        </a:rPr>
                        <a:t>111,111</a:t>
                      </a:r>
                      <a:r>
                        <a:rPr lang="en-US" sz="1400" b="0" kern="100">
                          <a:effectLst/>
                          <a:latin typeface="+mj-ea"/>
                          <a:ea typeface="+mj-ea"/>
                        </a:rPr>
                        <a:t> </a:t>
                      </a:r>
                      <a:endParaRPr lang="ja-JP" sz="1400" b="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r>
                        <a:rPr kumimoji="1" lang="en-US" altLang="ja-JP" sz="1400" kern="100">
                          <a:solidFill>
                            <a:schemeClr val="dk1"/>
                          </a:solidFill>
                          <a:effectLst/>
                          <a:latin typeface="+mj-ea"/>
                          <a:ea typeface="+mn-ea"/>
                          <a:cs typeface="+mn-cs"/>
                        </a:rPr>
                        <a:t>111,111</a:t>
                      </a:r>
                      <a:r>
                        <a:rPr lang="en-US" sz="1400" kern="100">
                          <a:effectLst/>
                          <a:latin typeface="+mj-ea"/>
                          <a:ea typeface="+mj-ea"/>
                        </a:rPr>
                        <a:t> </a:t>
                      </a: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r>
                        <a:rPr kumimoji="1" lang="en-US" altLang="ja-JP" sz="1400" kern="100">
                          <a:solidFill>
                            <a:schemeClr val="dk1"/>
                          </a:solidFill>
                          <a:effectLst/>
                          <a:latin typeface="+mj-ea"/>
                          <a:ea typeface="+mn-ea"/>
                          <a:cs typeface="+mn-cs"/>
                        </a:rPr>
                        <a:t>111,111</a:t>
                      </a:r>
                      <a:r>
                        <a:rPr lang="en-US" sz="1400" kern="100">
                          <a:effectLst/>
                          <a:latin typeface="+mj-ea"/>
                          <a:ea typeface="+mj-ea"/>
                        </a:rPr>
                        <a:t> </a:t>
                      </a: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9876304"/>
                  </a:ext>
                </a:extLst>
              </a:tr>
              <a:tr h="97056">
                <a:tc>
                  <a:txBody>
                    <a:bodyPr/>
                    <a:lstStyle/>
                    <a:p>
                      <a:pPr algn="just">
                        <a:lnSpc>
                          <a:spcPts val="2000"/>
                        </a:lnSpc>
                        <a:tabLst>
                          <a:tab pos="1259840" algn="ctr"/>
                        </a:tabLst>
                      </a:pPr>
                      <a:r>
                        <a:rPr lang="ja-JP" sz="1400" b="1" kern="100" dirty="0">
                          <a:effectLst/>
                          <a:latin typeface="+mj-ea"/>
                          <a:ea typeface="+mj-ea"/>
                        </a:rPr>
                        <a:t>Ⅱ．工事費</a:t>
                      </a:r>
                    </a:p>
                    <a:p>
                      <a:pPr algn="just">
                        <a:lnSpc>
                          <a:spcPts val="2000"/>
                        </a:lnSpc>
                      </a:pPr>
                      <a:r>
                        <a:rPr lang="ja-JP" sz="1400" b="0" kern="100" dirty="0">
                          <a:effectLst/>
                          <a:latin typeface="+mj-ea"/>
                          <a:ea typeface="+mj-ea"/>
                        </a:rPr>
                        <a:t>　（外注費）</a:t>
                      </a:r>
                      <a:endParaRPr lang="ja-JP" sz="1400" b="0" kern="100" dirty="0">
                        <a:effectLst/>
                        <a:latin typeface="+mj-ea"/>
                        <a:ea typeface="+mj-ea"/>
                        <a:cs typeface="Times New Roman" panose="02020603050405020304" pitchFamily="18" charset="0"/>
                      </a:endParaRPr>
                    </a:p>
                  </a:txBody>
                  <a:tcPr marL="41208" marR="41208"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a:lnSpc>
                          <a:spcPts val="2400"/>
                        </a:lnSpc>
                      </a:pPr>
                      <a:r>
                        <a:rPr kumimoji="1" lang="en-US" altLang="ja-JP" sz="1400" kern="100">
                          <a:solidFill>
                            <a:schemeClr val="dk1"/>
                          </a:solidFill>
                          <a:effectLst/>
                          <a:latin typeface="+mj-ea"/>
                          <a:ea typeface="+mn-ea"/>
                          <a:cs typeface="+mn-cs"/>
                        </a:rPr>
                        <a:t>111,111</a:t>
                      </a:r>
                      <a:r>
                        <a:rPr lang="en-US" sz="1400" kern="100">
                          <a:effectLst/>
                          <a:latin typeface="+mj-ea"/>
                          <a:ea typeface="+mj-ea"/>
                        </a:rPr>
                        <a:t> </a:t>
                      </a: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r>
                        <a:rPr kumimoji="1" lang="en-US" altLang="ja-JP" sz="1400" kern="100">
                          <a:solidFill>
                            <a:schemeClr val="dk1"/>
                          </a:solidFill>
                          <a:effectLst/>
                          <a:latin typeface="+mj-ea"/>
                          <a:ea typeface="+mn-ea"/>
                          <a:cs typeface="+mn-cs"/>
                        </a:rPr>
                        <a:t>111,111</a:t>
                      </a:r>
                      <a:r>
                        <a:rPr lang="en-US" sz="1400" kern="100">
                          <a:effectLst/>
                          <a:latin typeface="+mj-ea"/>
                          <a:ea typeface="+mj-ea"/>
                        </a:rPr>
                        <a:t> </a:t>
                      </a: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r>
                        <a:rPr kumimoji="1" lang="en-US" altLang="ja-JP" sz="1400" kern="100">
                          <a:solidFill>
                            <a:schemeClr val="dk1"/>
                          </a:solidFill>
                          <a:effectLst/>
                          <a:latin typeface="+mj-ea"/>
                          <a:ea typeface="+mn-ea"/>
                          <a:cs typeface="+mn-cs"/>
                        </a:rPr>
                        <a:t>111,111</a:t>
                      </a:r>
                      <a:r>
                        <a:rPr lang="en-US" sz="1400" kern="100">
                          <a:effectLst/>
                          <a:latin typeface="+mj-ea"/>
                          <a:ea typeface="+mj-ea"/>
                        </a:rPr>
                        <a:t> </a:t>
                      </a: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9788966"/>
                  </a:ext>
                </a:extLst>
              </a:tr>
              <a:tr h="121243">
                <a:tc>
                  <a:txBody>
                    <a:bodyPr/>
                    <a:lstStyle/>
                    <a:p>
                      <a:pPr algn="just">
                        <a:lnSpc>
                          <a:spcPts val="2000"/>
                        </a:lnSpc>
                      </a:pPr>
                      <a:r>
                        <a:rPr lang="ja-JP" sz="1400" b="1" kern="100" dirty="0">
                          <a:effectLst/>
                          <a:latin typeface="+mj-ea"/>
                          <a:ea typeface="+mj-ea"/>
                        </a:rPr>
                        <a:t>Ⅲ．研究開発設備費</a:t>
                      </a:r>
                    </a:p>
                    <a:p>
                      <a:pPr algn="just">
                        <a:lnSpc>
                          <a:spcPts val="2000"/>
                        </a:lnSpc>
                      </a:pPr>
                      <a:r>
                        <a:rPr lang="ja-JP" sz="1400" b="0" kern="100" dirty="0">
                          <a:effectLst/>
                          <a:latin typeface="+mj-ea"/>
                          <a:ea typeface="+mj-ea"/>
                        </a:rPr>
                        <a:t>　（外注費、</a:t>
                      </a:r>
                      <a:endParaRPr lang="en-US" altLang="ja-JP" sz="1400" b="0" kern="100" dirty="0">
                        <a:effectLst/>
                        <a:latin typeface="+mj-ea"/>
                        <a:ea typeface="+mj-ea"/>
                      </a:endParaRPr>
                    </a:p>
                    <a:p>
                      <a:pPr algn="just">
                        <a:lnSpc>
                          <a:spcPts val="2000"/>
                        </a:lnSpc>
                      </a:pPr>
                      <a:r>
                        <a:rPr lang="ja-JP" altLang="en-US" sz="1400" b="0" kern="100" dirty="0">
                          <a:effectLst/>
                          <a:latin typeface="+mj-ea"/>
                          <a:ea typeface="+mj-ea"/>
                        </a:rPr>
                        <a:t>　　</a:t>
                      </a:r>
                      <a:r>
                        <a:rPr lang="ja-JP" sz="1400" b="0" kern="100" dirty="0">
                          <a:effectLst/>
                          <a:latin typeface="+mj-ea"/>
                          <a:ea typeface="+mj-ea"/>
                        </a:rPr>
                        <a:t>備品費）</a:t>
                      </a:r>
                      <a:endParaRPr lang="ja-JP" sz="1400" b="0" kern="100" dirty="0">
                        <a:effectLst/>
                        <a:latin typeface="+mj-ea"/>
                        <a:ea typeface="+mj-ea"/>
                        <a:cs typeface="Times New Roman" panose="02020603050405020304" pitchFamily="18" charset="0"/>
                      </a:endParaRPr>
                    </a:p>
                  </a:txBody>
                  <a:tcPr marL="41208" marR="41208"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a:lnSpc>
                          <a:spcPts val="2400"/>
                        </a:lnSpc>
                      </a:pPr>
                      <a:r>
                        <a:rPr kumimoji="1" lang="en-US" altLang="ja-JP" sz="1400" kern="100">
                          <a:solidFill>
                            <a:schemeClr val="dk1"/>
                          </a:solidFill>
                          <a:effectLst/>
                          <a:latin typeface="+mj-ea"/>
                          <a:ea typeface="+mn-ea"/>
                          <a:cs typeface="+mn-cs"/>
                        </a:rPr>
                        <a:t>111,111</a:t>
                      </a:r>
                      <a:r>
                        <a:rPr lang="en-US" sz="1400" kern="100">
                          <a:effectLst/>
                          <a:latin typeface="+mj-ea"/>
                          <a:ea typeface="+mj-ea"/>
                        </a:rPr>
                        <a:t> </a:t>
                      </a: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r>
                        <a:rPr kumimoji="1" lang="en-US" altLang="ja-JP" sz="1400" kern="100">
                          <a:solidFill>
                            <a:schemeClr val="dk1"/>
                          </a:solidFill>
                          <a:effectLst/>
                          <a:latin typeface="+mj-ea"/>
                          <a:ea typeface="+mn-ea"/>
                          <a:cs typeface="+mn-cs"/>
                        </a:rPr>
                        <a:t>111,111</a:t>
                      </a:r>
                      <a:r>
                        <a:rPr lang="en-US" sz="1400" kern="100">
                          <a:effectLst/>
                          <a:latin typeface="+mj-ea"/>
                          <a:ea typeface="+mj-ea"/>
                        </a:rPr>
                        <a:t> </a:t>
                      </a: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r>
                        <a:rPr kumimoji="1" lang="en-US" altLang="ja-JP" sz="1400" kern="100">
                          <a:solidFill>
                            <a:schemeClr val="dk1"/>
                          </a:solidFill>
                          <a:effectLst/>
                          <a:latin typeface="+mj-ea"/>
                          <a:ea typeface="+mn-ea"/>
                          <a:cs typeface="+mn-cs"/>
                        </a:rPr>
                        <a:t>111,111</a:t>
                      </a:r>
                      <a:r>
                        <a:rPr lang="en-US" sz="1400" kern="100">
                          <a:effectLst/>
                          <a:latin typeface="+mj-ea"/>
                          <a:ea typeface="+mj-ea"/>
                        </a:rPr>
                        <a:t> </a:t>
                      </a: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71315688"/>
                  </a:ext>
                </a:extLst>
              </a:tr>
              <a:tr h="369514">
                <a:tc>
                  <a:txBody>
                    <a:bodyPr/>
                    <a:lstStyle/>
                    <a:p>
                      <a:pPr algn="ctr">
                        <a:lnSpc>
                          <a:spcPts val="600"/>
                        </a:lnSpc>
                      </a:pPr>
                      <a:endParaRPr lang="en-US" altLang="ja-JP" sz="1400" b="1" u="sng" kern="100" dirty="0">
                        <a:effectLst/>
                        <a:latin typeface="+mj-ea"/>
                        <a:ea typeface="+mj-ea"/>
                      </a:endParaRPr>
                    </a:p>
                    <a:p>
                      <a:pPr algn="ctr">
                        <a:lnSpc>
                          <a:spcPts val="1700"/>
                        </a:lnSpc>
                      </a:pPr>
                      <a:r>
                        <a:rPr lang="ja-JP" sz="1400" b="1" u="none" kern="100" dirty="0">
                          <a:effectLst/>
                          <a:latin typeface="+mj-ea"/>
                          <a:ea typeface="+mj-ea"/>
                        </a:rPr>
                        <a:t>合計（補助金見込額）</a:t>
                      </a:r>
                      <a:endParaRPr lang="en-US" altLang="ja-JP" sz="1400" b="1" u="none" kern="100" dirty="0">
                        <a:effectLst/>
                        <a:latin typeface="+mj-ea"/>
                        <a:ea typeface="+mj-ea"/>
                      </a:endParaRPr>
                    </a:p>
                    <a:p>
                      <a:pPr algn="ctr">
                        <a:lnSpc>
                          <a:spcPts val="600"/>
                        </a:lnSpc>
                      </a:pPr>
                      <a:endParaRPr lang="ja-JP" sz="1400" b="1"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a:lnSpc>
                          <a:spcPts val="2400"/>
                        </a:lnSpc>
                      </a:pPr>
                      <a:r>
                        <a:rPr kumimoji="1" lang="en-US" altLang="ja-JP" sz="1400" kern="100">
                          <a:solidFill>
                            <a:schemeClr val="dk1"/>
                          </a:solidFill>
                          <a:effectLst/>
                          <a:latin typeface="+mj-ea"/>
                          <a:ea typeface="+mn-ea"/>
                          <a:cs typeface="+mn-cs"/>
                        </a:rPr>
                        <a:t>111,111</a:t>
                      </a:r>
                      <a:r>
                        <a:rPr lang="en-US" sz="1400" u="none" strike="noStrike" kern="100">
                          <a:effectLst/>
                          <a:latin typeface="+mj-ea"/>
                          <a:ea typeface="+mj-ea"/>
                        </a:rPr>
                        <a:t> </a:t>
                      </a: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r>
                        <a:rPr kumimoji="1" lang="en-US" altLang="ja-JP" sz="1400" kern="100">
                          <a:solidFill>
                            <a:schemeClr val="dk1"/>
                          </a:solidFill>
                          <a:effectLst/>
                          <a:latin typeface="+mj-ea"/>
                          <a:ea typeface="+mn-ea"/>
                          <a:cs typeface="+mn-cs"/>
                        </a:rPr>
                        <a:t>111,111</a:t>
                      </a:r>
                      <a:r>
                        <a:rPr lang="en-US" sz="1400" u="none" strike="noStrike" kern="100">
                          <a:effectLst/>
                          <a:latin typeface="+mj-ea"/>
                          <a:ea typeface="+mj-ea"/>
                        </a:rPr>
                        <a:t> </a:t>
                      </a: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a:lnSpc>
                          <a:spcPts val="2400"/>
                        </a:lnSpc>
                      </a:pPr>
                      <a:r>
                        <a:rPr kumimoji="1" lang="en-US" altLang="ja-JP" sz="1400" kern="100" dirty="0">
                          <a:solidFill>
                            <a:schemeClr val="dk1"/>
                          </a:solidFill>
                          <a:effectLst/>
                          <a:latin typeface="+mj-ea"/>
                          <a:ea typeface="+mn-ea"/>
                          <a:cs typeface="+mn-cs"/>
                        </a:rPr>
                        <a:t>111,111</a:t>
                      </a:r>
                      <a:r>
                        <a:rPr lang="en-US" sz="1400" u="none" strike="noStrike" kern="100" dirty="0">
                          <a:effectLst/>
                          <a:latin typeface="+mj-ea"/>
                          <a:ea typeface="+mj-ea"/>
                        </a:rPr>
                        <a:t> </a:t>
                      </a:r>
                      <a:endParaRPr lang="ja-JP" sz="1400" kern="100" dirty="0">
                        <a:effectLst/>
                        <a:latin typeface="+mj-ea"/>
                        <a:ea typeface="+mj-ea"/>
                        <a:cs typeface="Times New Roman" panose="02020603050405020304" pitchFamily="18" charset="0"/>
                      </a:endParaRPr>
                    </a:p>
                  </a:txBody>
                  <a:tcPr marL="41208" marR="41208"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5043703"/>
                  </a:ext>
                </a:extLst>
              </a:tr>
            </a:tbl>
          </a:graphicData>
        </a:graphic>
      </p:graphicFrame>
      <p:sp>
        <p:nvSpPr>
          <p:cNvPr id="13" name="テキスト ボックス 12">
            <a:extLst>
              <a:ext uri="{FF2B5EF4-FFF2-40B4-BE49-F238E27FC236}">
                <a16:creationId xmlns:a16="http://schemas.microsoft.com/office/drawing/2014/main" id="{A02DC252-4B22-455E-8BDC-03282A4B2352}"/>
              </a:ext>
            </a:extLst>
          </p:cNvPr>
          <p:cNvSpPr txBox="1"/>
          <p:nvPr/>
        </p:nvSpPr>
        <p:spPr>
          <a:xfrm>
            <a:off x="8841432" y="908720"/>
            <a:ext cx="1035974" cy="307777"/>
          </a:xfrm>
          <a:prstGeom prst="rect">
            <a:avLst/>
          </a:prstGeom>
          <a:noFill/>
        </p:spPr>
        <p:txBody>
          <a:bodyPr wrap="square">
            <a:spAutoFit/>
          </a:bodyPr>
          <a:lstStyle/>
          <a:p>
            <a:r>
              <a:rPr kumimoji="1" lang="ja-JP" altLang="en-US" sz="1400" dirty="0">
                <a:latin typeface="Meiryo UI" panose="020B0604030504040204" pitchFamily="50" charset="-128"/>
                <a:ea typeface="Meiryo UI" panose="020B0604030504040204" pitchFamily="50" charset="-128"/>
                <a:cs typeface="Meiryo UI" panose="020B0604030504040204" pitchFamily="50" charset="-128"/>
              </a:rPr>
              <a:t>（千円）</a:t>
            </a:r>
          </a:p>
        </p:txBody>
      </p:sp>
      <p:sp>
        <p:nvSpPr>
          <p:cNvPr id="17" name="日付プレースホルダー 16">
            <a:extLst>
              <a:ext uri="{FF2B5EF4-FFF2-40B4-BE49-F238E27FC236}">
                <a16:creationId xmlns:a16="http://schemas.microsoft.com/office/drawing/2014/main" id="{6B795DC3-8C2E-42BB-A17D-C2909C313947}"/>
              </a:ext>
            </a:extLst>
          </p:cNvPr>
          <p:cNvSpPr>
            <a:spLocks noGrp="1"/>
          </p:cNvSpPr>
          <p:nvPr>
            <p:ph type="dt" sz="half" idx="10"/>
          </p:nvPr>
        </p:nvSpPr>
        <p:spPr/>
        <p:txBody>
          <a:bodyPr/>
          <a:lstStyle/>
          <a:p>
            <a:r>
              <a:rPr kumimoji="1" lang="ja-JP" altLang="en-US"/>
              <a:t>０１</a:t>
            </a:r>
          </a:p>
        </p:txBody>
      </p:sp>
      <p:sp>
        <p:nvSpPr>
          <p:cNvPr id="18" name="スライド番号プレースホルダー 17">
            <a:extLst>
              <a:ext uri="{FF2B5EF4-FFF2-40B4-BE49-F238E27FC236}">
                <a16:creationId xmlns:a16="http://schemas.microsoft.com/office/drawing/2014/main" id="{CE7C156A-4066-4F52-9EFE-81F9AE24E498}"/>
              </a:ext>
            </a:extLst>
          </p:cNvPr>
          <p:cNvSpPr>
            <a:spLocks noGrp="1"/>
          </p:cNvSpPr>
          <p:nvPr>
            <p:ph type="sldNum" sz="quarter" idx="12"/>
          </p:nvPr>
        </p:nvSpPr>
        <p:spPr/>
        <p:txBody>
          <a:bodyPr/>
          <a:lstStyle/>
          <a:p>
            <a:fld id="{D9550142-B990-490A-A107-ED7302A7FD52}" type="slidenum">
              <a:rPr kumimoji="1" lang="ja-JP" altLang="en-US" smtClean="0"/>
              <a:t>13</a:t>
            </a:fld>
            <a:endParaRPr kumimoji="1" lang="ja-JP" altLang="en-US"/>
          </a:p>
        </p:txBody>
      </p:sp>
      <p:sp>
        <p:nvSpPr>
          <p:cNvPr id="14" name="テキスト ボックス 13">
            <a:extLst>
              <a:ext uri="{FF2B5EF4-FFF2-40B4-BE49-F238E27FC236}">
                <a16:creationId xmlns:a16="http://schemas.microsoft.com/office/drawing/2014/main" id="{27390E1D-AD75-4DDE-A3C1-1E61CAE0E0F1}"/>
              </a:ext>
            </a:extLst>
          </p:cNvPr>
          <p:cNvSpPr txBox="1"/>
          <p:nvPr/>
        </p:nvSpPr>
        <p:spPr>
          <a:xfrm>
            <a:off x="4664968" y="5401380"/>
            <a:ext cx="4884543" cy="1200329"/>
          </a:xfrm>
          <a:prstGeom prst="rect">
            <a:avLst/>
          </a:prstGeom>
          <a:noFill/>
        </p:spPr>
        <p:txBody>
          <a:bodyPr wrap="square">
            <a:spAutoFit/>
          </a:bodyPr>
          <a:lstStyle/>
          <a:p>
            <a:r>
              <a:rPr lang="en-US" altLang="ja-JP" dirty="0">
                <a:solidFill>
                  <a:srgbClr val="FF0000"/>
                </a:solidFill>
                <a:latin typeface="メイリオ" panose="020B0604030504040204" pitchFamily="50" charset="-128"/>
                <a:ea typeface="メイリオ" panose="020B0604030504040204" pitchFamily="50" charset="-128"/>
              </a:rPr>
              <a:t>※</a:t>
            </a:r>
            <a:r>
              <a:rPr lang="ja-JP" altLang="en-US" dirty="0">
                <a:solidFill>
                  <a:srgbClr val="FF0000"/>
                </a:solidFill>
                <a:latin typeface="メイリオ" panose="020B0604030504040204" pitchFamily="50" charset="-128"/>
                <a:ea typeface="メイリオ" panose="020B0604030504040204" pitchFamily="50" charset="-128"/>
              </a:rPr>
              <a:t>内訳も記載してください。</a:t>
            </a:r>
          </a:p>
          <a:p>
            <a:pPr marL="182563" indent="-182563"/>
            <a:r>
              <a:rPr lang="en-US" altLang="ja-JP" dirty="0">
                <a:solidFill>
                  <a:srgbClr val="FF0000"/>
                </a:solidFill>
                <a:latin typeface="メイリオ" panose="020B0604030504040204" pitchFamily="50" charset="-128"/>
                <a:ea typeface="メイリオ" panose="020B0604030504040204" pitchFamily="50" charset="-128"/>
              </a:rPr>
              <a:t>※</a:t>
            </a:r>
            <a:r>
              <a:rPr lang="ja-JP" altLang="en-US" dirty="0">
                <a:solidFill>
                  <a:srgbClr val="FF0000"/>
                </a:solidFill>
                <a:latin typeface="メイリオ" panose="020B0604030504040204" pitchFamily="50" charset="-128"/>
                <a:ea typeface="メイリオ" panose="020B0604030504040204" pitchFamily="50" charset="-128"/>
              </a:rPr>
              <a:t>公募申請時点での見込みを記載ください。（採択後、経済産業省と調整した上で決定することとなります。）</a:t>
            </a:r>
          </a:p>
        </p:txBody>
      </p:sp>
    </p:spTree>
    <p:extLst>
      <p:ext uri="{BB962C8B-B14F-4D97-AF65-F5344CB8AC3E}">
        <p14:creationId xmlns:p14="http://schemas.microsoft.com/office/powerpoint/2010/main" val="3034769663"/>
      </p:ext>
    </p:extLst>
  </p:cSld>
  <p:clrMapOvr>
    <a:masterClrMapping/>
  </p:clrMapOvr>
</p:sld>
</file>

<file path=ppt/theme/theme1.xml><?xml version="1.0" encoding="utf-8"?>
<a:theme xmlns:a="http://schemas.openxmlformats.org/drawingml/2006/main" name="【機○・記載例なし】">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wrap="none" rtlCol="0" anchor="ctr"/>
      <a:lstStyle>
        <a:defPPr algn="l">
          <a:defRPr kumimoji="0" sz="1800" dirty="0" smtClean="0">
            <a:latin typeface="Meiryo UI" panose="020B0604030504040204" pitchFamily="50" charset="-128"/>
            <a:ea typeface="Meiryo UI" panose="020B0604030504040204" pitchFamily="50" charset="-128"/>
          </a:defRPr>
        </a:defPPr>
      </a:lstStyle>
    </a:spDef>
    <a:txDef>
      <a:spPr>
        <a:noFill/>
      </a:spPr>
      <a:bodyPr wrap="square" rtlCol="0">
        <a:spAutoFit/>
      </a:bodyPr>
      <a:lstStyle>
        <a:defPPr>
          <a:defRPr kumimoji="1" dirty="0" smtClean="0">
            <a:latin typeface="Meiryo UI" panose="020B0604030504040204" pitchFamily="50" charset="-128"/>
            <a:ea typeface="Meiryo UI" panose="020B0604030504040204" pitchFamily="50" charset="-128"/>
            <a:cs typeface="Meiryo UI" panose="020B0604030504040204" pitchFamily="50" charset="-128"/>
          </a:defRPr>
        </a:defPPr>
      </a:lstStyle>
    </a:txDef>
  </a:objectDefaults>
  <a:extraClrSchemeLst/>
  <a:extLst>
    <a:ext uri="{05A4C25C-085E-4340-85A3-A5531E510DB2}">
      <thm15:themeFamily xmlns:thm15="http://schemas.microsoft.com/office/thememl/2012/main" name="ヘッダー修正（PPT）.pptx" id="{BA91829E-AC79-4E60-8307-CE9768C582EC}" vid="{3DAD78C8-E631-4243-AE77-7CF5444DEDC9}"/>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0</TotalTime>
  <Words>1979</Words>
  <Application>Microsoft Office PowerPoint</Application>
  <PresentationFormat>A4 210 x 297 mm</PresentationFormat>
  <Paragraphs>377</Paragraphs>
  <Slides>14</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14</vt:i4>
      </vt:variant>
    </vt:vector>
  </HeadingPairs>
  <TitlesOfParts>
    <vt:vector size="21" baseType="lpstr">
      <vt:lpstr>Meiryo UI</vt:lpstr>
      <vt:lpstr>ＭＳ Ｐゴシック</vt:lpstr>
      <vt:lpstr>メイリオ</vt:lpstr>
      <vt:lpstr>Arial</vt:lpstr>
      <vt:lpstr>Calibri</vt:lpstr>
      <vt:lpstr>Wingdings</vt:lpstr>
      <vt:lpstr>【機○・記載例なし】</vt:lpstr>
      <vt:lpstr>令和３年度 「地域の中核大学の産学融合拠点の整備」に係る補助事業  提案書</vt:lpstr>
      <vt:lpstr>１．本事業の目的等 １－（１）本事業の目的・概要・重点取組・目標</vt:lpstr>
      <vt:lpstr>１．本事業の目的等 １－（１）本事業の目的・概要・重点取組・目標</vt:lpstr>
      <vt:lpstr>１．本事業の目的等 １－（１）本事業の目的・概要・重点取組・目標</vt:lpstr>
      <vt:lpstr>１．本事業の目的等 １－（２）実施体制</vt:lpstr>
      <vt:lpstr>１．本事業の目的等 １－（３）実施方法</vt:lpstr>
      <vt:lpstr>１．本事業の目的等 １－（３）実施方法</vt:lpstr>
      <vt:lpstr>１．本事業の目的等 １－（４）実施スケジュール・ロードマップ　</vt:lpstr>
      <vt:lpstr>１．本事業の目的等 １－（４）実施スケジュール・ロードマップ　</vt:lpstr>
      <vt:lpstr>２．大学等のこれまでの取組・強み</vt:lpstr>
      <vt:lpstr>３．施設概要</vt:lpstr>
      <vt:lpstr>３．施設概要</vt:lpstr>
      <vt:lpstr>４．事業経費</vt:lpstr>
      <vt:lpstr>４．事業経費</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2020-03-12T04:48:06Z</dcterms:created>
  <dcterms:modified xsi:type="dcterms:W3CDTF">2022-01-28T03:28:12Z</dcterms:modified>
</cp:coreProperties>
</file>