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Lst>
  <p:sldSz cx="9144000" cy="6858000" type="screen4x3"/>
  <p:notesSz cx="6865938" cy="99949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2021/4/13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236952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2021/4/13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89650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2021/4/13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60862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3469D75-7CDD-4F28-9221-DCB6C9DD866A}" type="datetimeFigureOut">
              <a:rPr kumimoji="1" lang="ja-JP" altLang="en-US" smtClean="0"/>
              <a:t>2021/4/13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034503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3469D75-7CDD-4F28-9221-DCB6C9DD866A}" type="datetimeFigureOut">
              <a:rPr kumimoji="1" lang="ja-JP" altLang="en-US" smtClean="0"/>
              <a:t>2021/4/13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2016825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3469D75-7CDD-4F28-9221-DCB6C9DD866A}" type="datetimeFigureOut">
              <a:rPr kumimoji="1" lang="ja-JP" altLang="en-US" smtClean="0"/>
              <a:t>2021/4/13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667818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3469D75-7CDD-4F28-9221-DCB6C9DD866A}" type="datetimeFigureOut">
              <a:rPr kumimoji="1" lang="ja-JP" altLang="en-US" smtClean="0"/>
              <a:t>2021/4/13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1594910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3469D75-7CDD-4F28-9221-DCB6C9DD866A}" type="datetimeFigureOut">
              <a:rPr kumimoji="1" lang="ja-JP" altLang="en-US" smtClean="0"/>
              <a:t>2021/4/13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839913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3469D75-7CDD-4F28-9221-DCB6C9DD866A}" type="datetimeFigureOut">
              <a:rPr kumimoji="1" lang="ja-JP" altLang="en-US" smtClean="0"/>
              <a:t>2021/4/13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1298652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2021/4/13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6420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2021/4/13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135289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69D75-7CDD-4F28-9221-DCB6C9DD866A}" type="datetimeFigureOut">
              <a:rPr kumimoji="1" lang="ja-JP" altLang="en-US" smtClean="0"/>
              <a:t>2021/4/13</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485976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テキスト ボックス 68"/>
          <p:cNvSpPr txBox="1"/>
          <p:nvPr/>
        </p:nvSpPr>
        <p:spPr>
          <a:xfrm>
            <a:off x="239662" y="982662"/>
            <a:ext cx="4005209" cy="2462213"/>
          </a:xfrm>
          <a:prstGeom prst="rect">
            <a:avLst/>
          </a:prstGeom>
          <a:noFill/>
          <a:ln w="12700">
            <a:solidFill>
              <a:schemeClr val="tx1"/>
            </a:solidFill>
          </a:ln>
        </p:spPr>
        <p:txBody>
          <a:bodyPr wrap="square" rtlCol="0">
            <a:spAutoFit/>
          </a:bodyPr>
          <a:lstStyle/>
          <a:p>
            <a:r>
              <a:rPr lang="ja-JP" altLang="en-US" sz="1400" b="1" dirty="0">
                <a:latin typeface="+mn-ea"/>
              </a:rPr>
              <a:t>提案者</a:t>
            </a:r>
            <a:endParaRPr lang="en-US" altLang="zh-TW" sz="1400" b="1" dirty="0">
              <a:latin typeface="+mn-ea"/>
            </a:endParaRPr>
          </a:p>
          <a:p>
            <a:r>
              <a:rPr lang="zh-TW" altLang="en-US" sz="1400" b="1" dirty="0">
                <a:latin typeface="ＭＳ Ｐゴシック" panose="020B0600070205080204" pitchFamily="50" charset="-128"/>
                <a:ea typeface="ＭＳ Ｐゴシック" panose="020B0600070205080204" pitchFamily="50" charset="-128"/>
              </a:rPr>
              <a:t>企業名：</a:t>
            </a:r>
          </a:p>
          <a:p>
            <a:r>
              <a:rPr lang="zh-TW" altLang="en-US" sz="1400" b="1" dirty="0">
                <a:latin typeface="ＭＳ Ｐゴシック" panose="020B0600070205080204" pitchFamily="50" charset="-128"/>
                <a:ea typeface="ＭＳ Ｐゴシック" panose="020B0600070205080204" pitchFamily="50" charset="-128"/>
              </a:rPr>
              <a:t>代表者：</a:t>
            </a:r>
            <a:endParaRPr lang="en-US" altLang="zh-TW" sz="1400" b="1" dirty="0">
              <a:latin typeface="ＭＳ Ｐゴシック" panose="020B0600070205080204" pitchFamily="50" charset="-128"/>
              <a:ea typeface="ＭＳ Ｐゴシック" panose="020B0600070205080204" pitchFamily="50" charset="-128"/>
            </a:endParaRPr>
          </a:p>
          <a:p>
            <a:r>
              <a:rPr lang="zh-TW" altLang="en-US" sz="1400" b="1" dirty="0">
                <a:latin typeface="ＭＳ Ｐゴシック" panose="020B0600070205080204" pitchFamily="50" charset="-128"/>
                <a:ea typeface="ＭＳ Ｐゴシック" panose="020B0600070205080204" pitchFamily="50" charset="-128"/>
              </a:rPr>
              <a:t>資本金：</a:t>
            </a:r>
            <a:endParaRPr lang="en-US" altLang="zh-TW" sz="1400" b="1" dirty="0">
              <a:latin typeface="ＭＳ Ｐゴシック" panose="020B0600070205080204" pitchFamily="50" charset="-128"/>
              <a:ea typeface="ＭＳ Ｐゴシック" panose="020B0600070205080204" pitchFamily="50" charset="-128"/>
            </a:endParaRPr>
          </a:p>
          <a:p>
            <a:r>
              <a:rPr lang="zh-TW" altLang="en-US" sz="1400" b="1" dirty="0">
                <a:latin typeface="ＭＳ Ｐゴシック" panose="020B0600070205080204" pitchFamily="50" charset="-128"/>
                <a:ea typeface="ＭＳ Ｐゴシック" panose="020B0600070205080204" pitchFamily="50" charset="-128"/>
              </a:rPr>
              <a:t>売　上：</a:t>
            </a:r>
            <a:endParaRPr lang="en-US" altLang="zh-TW" sz="1400" b="1" dirty="0">
              <a:latin typeface="ＭＳ Ｐゴシック" panose="020B0600070205080204" pitchFamily="50" charset="-128"/>
              <a:ea typeface="ＭＳ Ｐゴシック" panose="020B0600070205080204" pitchFamily="50" charset="-128"/>
            </a:endParaRPr>
          </a:p>
          <a:p>
            <a:r>
              <a:rPr lang="zh-TW" altLang="en-US" sz="1400" b="1" dirty="0">
                <a:latin typeface="ＭＳ Ｐゴシック" panose="020B0600070205080204" pitchFamily="50" charset="-128"/>
                <a:ea typeface="ＭＳ Ｐゴシック" panose="020B0600070205080204" pitchFamily="50" charset="-128"/>
              </a:rPr>
              <a:t>従業員：</a:t>
            </a:r>
          </a:p>
          <a:p>
            <a:r>
              <a:rPr lang="zh-TW" altLang="en-US" sz="1400" b="1" dirty="0">
                <a:latin typeface="ＭＳ Ｐゴシック" panose="020B0600070205080204" pitchFamily="50" charset="-128"/>
                <a:ea typeface="ＭＳ Ｐゴシック" panose="020B0600070205080204" pitchFamily="50" charset="-128"/>
              </a:rPr>
              <a:t>業　種</a:t>
            </a:r>
            <a:r>
              <a:rPr lang="ja-JP" altLang="en-US" sz="1400" b="1" dirty="0">
                <a:latin typeface="ＭＳ Ｐゴシック" panose="020B0600070205080204" pitchFamily="50" charset="-128"/>
                <a:ea typeface="ＭＳ Ｐゴシック" panose="020B0600070205080204" pitchFamily="50" charset="-128"/>
              </a:rPr>
              <a:t>：</a:t>
            </a:r>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zh-TW" altLang="en-US" sz="1400" b="1" dirty="0">
              <a:latin typeface="ＭＳ Ｐゴシック" panose="020B0600070205080204" pitchFamily="50" charset="-128"/>
              <a:ea typeface="ＭＳ Ｐゴシック" panose="020B0600070205080204" pitchFamily="50" charset="-128"/>
            </a:endParaRPr>
          </a:p>
          <a:p>
            <a:endParaRPr lang="zh-TW" altLang="en-US" sz="1400" b="1" dirty="0">
              <a:latin typeface="+mn-ea"/>
            </a:endParaRPr>
          </a:p>
        </p:txBody>
      </p:sp>
      <p:sp>
        <p:nvSpPr>
          <p:cNvPr id="7" name="正方形/長方形 6"/>
          <p:cNvSpPr/>
          <p:nvPr/>
        </p:nvSpPr>
        <p:spPr>
          <a:xfrm>
            <a:off x="163959" y="347923"/>
            <a:ext cx="8939329" cy="40001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r>
              <a:rPr lang="ja-JP" altLang="en-US" b="1" dirty="0">
                <a:solidFill>
                  <a:schemeClr val="tx1"/>
                </a:solidFill>
              </a:rPr>
              <a:t>事業名：</a:t>
            </a:r>
            <a:endParaRPr kumimoji="1" lang="ja-JP" altLang="en-US" b="1" dirty="0">
              <a:solidFill>
                <a:schemeClr val="tx1"/>
              </a:solidFill>
            </a:endParaRPr>
          </a:p>
        </p:txBody>
      </p:sp>
      <p:sp>
        <p:nvSpPr>
          <p:cNvPr id="32" name="テキスト ボックス 31"/>
          <p:cNvSpPr txBox="1"/>
          <p:nvPr/>
        </p:nvSpPr>
        <p:spPr>
          <a:xfrm>
            <a:off x="205037" y="3606124"/>
            <a:ext cx="4005209" cy="492443"/>
          </a:xfrm>
          <a:prstGeom prst="rect">
            <a:avLst/>
          </a:prstGeom>
          <a:noFill/>
        </p:spPr>
        <p:txBody>
          <a:bodyPr wrap="square" rtlCol="0">
            <a:spAutoFit/>
          </a:bodyPr>
          <a:lstStyle/>
          <a:p>
            <a:r>
              <a:rPr lang="ja-JP" altLang="en-US" sz="1400" b="1" dirty="0"/>
              <a:t>事業の目的</a:t>
            </a:r>
            <a:endParaRPr lang="en-US" altLang="ja-JP" sz="1400" b="1" dirty="0"/>
          </a:p>
          <a:p>
            <a:r>
              <a:rPr kumimoji="1" lang="ja-JP" altLang="en-US" sz="1200" dirty="0">
                <a:latin typeface="ＭＳ 明朝" panose="02020609040205080304" pitchFamily="17" charset="-128"/>
                <a:ea typeface="ＭＳ 明朝" panose="02020609040205080304" pitchFamily="17" charset="-128"/>
              </a:rPr>
              <a:t>　</a:t>
            </a:r>
            <a:endParaRPr lang="en-US" altLang="ja-JP" sz="1200" dirty="0">
              <a:latin typeface="ＭＳ 明朝" panose="02020609040205080304" pitchFamily="17" charset="-128"/>
              <a:ea typeface="ＭＳ 明朝" panose="02020609040205080304" pitchFamily="17" charset="-128"/>
            </a:endParaRPr>
          </a:p>
        </p:txBody>
      </p:sp>
      <p:sp>
        <p:nvSpPr>
          <p:cNvPr id="33" name="テキスト ボックス 32"/>
          <p:cNvSpPr txBox="1"/>
          <p:nvPr/>
        </p:nvSpPr>
        <p:spPr>
          <a:xfrm>
            <a:off x="163959" y="5281561"/>
            <a:ext cx="4065879" cy="492443"/>
          </a:xfrm>
          <a:prstGeom prst="rect">
            <a:avLst/>
          </a:prstGeom>
          <a:noFill/>
        </p:spPr>
        <p:txBody>
          <a:bodyPr wrap="square" rtlCol="0">
            <a:spAutoFit/>
          </a:bodyPr>
          <a:lstStyle/>
          <a:p>
            <a:r>
              <a:rPr lang="ja-JP" altLang="en-US" sz="1400" b="1" dirty="0"/>
              <a:t>事業の具体的な内容</a:t>
            </a:r>
            <a:endParaRPr kumimoji="1" lang="en-US" altLang="ja-JP" sz="1400" b="1" dirty="0"/>
          </a:p>
          <a:p>
            <a:r>
              <a:rPr kumimoji="1" lang="ja-JP" altLang="en-US" sz="1200" dirty="0"/>
              <a:t>　</a:t>
            </a:r>
            <a:endParaRPr lang="en-US" altLang="ja-JP" sz="1200" dirty="0">
              <a:latin typeface="ＭＳ 明朝" panose="02020609040205080304" pitchFamily="17" charset="-128"/>
              <a:ea typeface="ＭＳ 明朝" panose="02020609040205080304" pitchFamily="17" charset="-128"/>
            </a:endParaRPr>
          </a:p>
        </p:txBody>
      </p:sp>
      <p:sp>
        <p:nvSpPr>
          <p:cNvPr id="34" name="正方形/長方形 33"/>
          <p:cNvSpPr/>
          <p:nvPr/>
        </p:nvSpPr>
        <p:spPr>
          <a:xfrm>
            <a:off x="4427984" y="982662"/>
            <a:ext cx="4552225" cy="467858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正方形/長方形 66"/>
          <p:cNvSpPr/>
          <p:nvPr/>
        </p:nvSpPr>
        <p:spPr>
          <a:xfrm>
            <a:off x="4427984" y="5806970"/>
            <a:ext cx="4552224" cy="84010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t"/>
          <a:lstStyle/>
          <a:p>
            <a:r>
              <a:rPr kumimoji="1" lang="en-US" altLang="ja-JP" sz="1200" b="1" dirty="0">
                <a:solidFill>
                  <a:schemeClr val="tx1"/>
                </a:solidFill>
              </a:rPr>
              <a:t>【</a:t>
            </a:r>
            <a:r>
              <a:rPr lang="ja-JP" altLang="en-US" sz="1200" b="1" dirty="0">
                <a:solidFill>
                  <a:schemeClr val="tx1"/>
                </a:solidFill>
              </a:rPr>
              <a:t>本事業の成果、期待される内容</a:t>
            </a:r>
            <a:r>
              <a:rPr lang="en-US" altLang="ja-JP" sz="1200" b="1" dirty="0">
                <a:solidFill>
                  <a:schemeClr val="tx1"/>
                </a:solidFill>
              </a:rPr>
              <a:t>】</a:t>
            </a:r>
            <a:endParaRPr kumimoji="1" lang="en-US" altLang="ja-JP" sz="1200" b="1" dirty="0">
              <a:solidFill>
                <a:schemeClr val="tx1"/>
              </a:solidFill>
            </a:endParaRPr>
          </a:p>
        </p:txBody>
      </p:sp>
      <p:sp>
        <p:nvSpPr>
          <p:cNvPr id="70" name="テキスト ボックス 69"/>
          <p:cNvSpPr txBox="1"/>
          <p:nvPr/>
        </p:nvSpPr>
        <p:spPr>
          <a:xfrm>
            <a:off x="100405" y="61320"/>
            <a:ext cx="912053"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別紙３　</a:t>
            </a:r>
            <a:endParaRPr lang="en-US" altLang="ja-JP" sz="1200" dirty="0">
              <a:latin typeface="ＭＳ 明朝" panose="02020609040205080304" pitchFamily="17" charset="-128"/>
              <a:ea typeface="ＭＳ 明朝" panose="02020609040205080304" pitchFamily="17" charset="-128"/>
            </a:endParaRPr>
          </a:p>
        </p:txBody>
      </p:sp>
      <p:sp>
        <p:nvSpPr>
          <p:cNvPr id="75" name="テキスト ボックス 74"/>
          <p:cNvSpPr txBox="1"/>
          <p:nvPr/>
        </p:nvSpPr>
        <p:spPr>
          <a:xfrm>
            <a:off x="4442792" y="982661"/>
            <a:ext cx="2073424" cy="307777"/>
          </a:xfrm>
          <a:prstGeom prst="rect">
            <a:avLst/>
          </a:prstGeom>
          <a:noFill/>
        </p:spPr>
        <p:txBody>
          <a:bodyPr wrap="square" rtlCol="0">
            <a:spAutoFit/>
          </a:bodyPr>
          <a:lstStyle/>
          <a:p>
            <a:r>
              <a:rPr lang="ja-JP" altLang="en-US" sz="1400" b="1" dirty="0"/>
              <a:t>導入する機器等の概要</a:t>
            </a:r>
            <a:endParaRPr lang="en-US" altLang="ja-JP" sz="14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367011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con-rainbow.com/i/icon_04745/icon_047450_256.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51741" y="1327810"/>
            <a:ext cx="1422642" cy="802314"/>
          </a:xfrm>
          <a:prstGeom prst="rect">
            <a:avLst/>
          </a:prstGeom>
          <a:noFill/>
          <a:extLst>
            <a:ext uri="{909E8E84-426E-40DD-AFC4-6F175D3DCCD1}">
              <a14:hiddenFill xmlns:a14="http://schemas.microsoft.com/office/drawing/2010/main">
                <a:solidFill>
                  <a:srgbClr val="FFFFFF"/>
                </a:solidFill>
              </a14:hiddenFill>
            </a:ext>
          </a:extLst>
        </p:spPr>
      </p:pic>
      <p:sp>
        <p:nvSpPr>
          <p:cNvPr id="69" name="テキスト ボックス 68"/>
          <p:cNvSpPr txBox="1"/>
          <p:nvPr/>
        </p:nvSpPr>
        <p:spPr>
          <a:xfrm>
            <a:off x="239662" y="982662"/>
            <a:ext cx="4005209" cy="2462213"/>
          </a:xfrm>
          <a:prstGeom prst="rect">
            <a:avLst/>
          </a:prstGeom>
          <a:noFill/>
          <a:ln w="12700">
            <a:solidFill>
              <a:schemeClr val="tx1"/>
            </a:solidFill>
          </a:ln>
        </p:spPr>
        <p:txBody>
          <a:bodyPr wrap="square" rtlCol="0">
            <a:spAutoFit/>
          </a:bodyPr>
          <a:lstStyle/>
          <a:p>
            <a:r>
              <a:rPr lang="ja-JP" altLang="en-US" sz="1400" b="1" dirty="0">
                <a:latin typeface="+mn-ea"/>
              </a:rPr>
              <a:t>提案者</a:t>
            </a:r>
            <a:endParaRPr lang="en-US" altLang="zh-TW" sz="1400" b="1" dirty="0">
              <a:latin typeface="+mn-ea"/>
            </a:endParaRPr>
          </a:p>
          <a:p>
            <a:r>
              <a:rPr lang="zh-TW" altLang="en-US" sz="1400" b="1" dirty="0">
                <a:latin typeface="ＭＳ Ｐゴシック" panose="020B0600070205080204" pitchFamily="50" charset="-128"/>
                <a:ea typeface="ＭＳ Ｐゴシック" panose="020B0600070205080204" pitchFamily="50" charset="-128"/>
              </a:rPr>
              <a:t>企業名：●●●●（●●市）</a:t>
            </a:r>
          </a:p>
          <a:p>
            <a:r>
              <a:rPr lang="zh-TW" altLang="en-US" sz="1400" b="1" dirty="0">
                <a:latin typeface="ＭＳ Ｐゴシック" panose="020B0600070205080204" pitchFamily="50" charset="-128"/>
                <a:ea typeface="ＭＳ Ｐゴシック" panose="020B0600070205080204" pitchFamily="50" charset="-128"/>
              </a:rPr>
              <a:t>代表者：代表取締役　□□　□□</a:t>
            </a:r>
          </a:p>
          <a:p>
            <a:r>
              <a:rPr lang="zh-TW" altLang="en-US" sz="1400" b="1" dirty="0">
                <a:latin typeface="ＭＳ Ｐゴシック" panose="020B0600070205080204" pitchFamily="50" charset="-128"/>
                <a:ea typeface="ＭＳ Ｐゴシック" panose="020B0600070205080204" pitchFamily="50" charset="-128"/>
              </a:rPr>
              <a:t>資本金：○○百万円</a:t>
            </a:r>
          </a:p>
          <a:p>
            <a:r>
              <a:rPr lang="zh-TW" altLang="en-US" sz="1400" b="1" dirty="0">
                <a:latin typeface="ＭＳ Ｐゴシック" panose="020B0600070205080204" pitchFamily="50" charset="-128"/>
                <a:ea typeface="ＭＳ Ｐゴシック" panose="020B0600070205080204" pitchFamily="50" charset="-128"/>
              </a:rPr>
              <a:t>売　上：△△百万円［直前期］</a:t>
            </a:r>
          </a:p>
          <a:p>
            <a:r>
              <a:rPr lang="zh-TW" altLang="en-US" sz="1400" b="1" dirty="0">
                <a:latin typeface="ＭＳ Ｐゴシック" panose="020B0600070205080204" pitchFamily="50" charset="-128"/>
                <a:ea typeface="ＭＳ Ｐゴシック" panose="020B0600070205080204" pitchFamily="50" charset="-128"/>
              </a:rPr>
              <a:t>従業員：★人</a:t>
            </a:r>
          </a:p>
          <a:p>
            <a:r>
              <a:rPr lang="zh-TW" altLang="en-US" sz="1400" b="1" dirty="0">
                <a:latin typeface="ＭＳ Ｐゴシック" panose="020B0600070205080204" pitchFamily="50" charset="-128"/>
                <a:ea typeface="ＭＳ Ｐゴシック" panose="020B0600070205080204" pitchFamily="50" charset="-128"/>
              </a:rPr>
              <a:t>業　種：製造業（</a:t>
            </a:r>
            <a:r>
              <a:rPr lang="ja-JP" altLang="en-US" sz="1400" b="1" dirty="0">
                <a:latin typeface="ＭＳ Ｐゴシック" panose="020B0600070205080204" pitchFamily="50" charset="-128"/>
                <a:ea typeface="ＭＳ Ｐゴシック" panose="020B0600070205080204" pitchFamily="50" charset="-128"/>
              </a:rPr>
              <a:t>金属加工</a:t>
            </a:r>
            <a:r>
              <a:rPr lang="zh-TW" altLang="en-US" sz="1400" b="1" dirty="0">
                <a:latin typeface="ＭＳ Ｐゴシック" panose="020B0600070205080204" pitchFamily="50" charset="-128"/>
                <a:ea typeface="ＭＳ Ｐゴシック" panose="020B0600070205080204" pitchFamily="50" charset="-128"/>
              </a:rPr>
              <a:t>）</a:t>
            </a:r>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zh-TW" altLang="en-US" sz="1400" b="1" dirty="0">
              <a:latin typeface="ＭＳ Ｐゴシック" panose="020B0600070205080204" pitchFamily="50" charset="-128"/>
              <a:ea typeface="ＭＳ Ｐゴシック" panose="020B0600070205080204" pitchFamily="50" charset="-128"/>
            </a:endParaRPr>
          </a:p>
          <a:p>
            <a:endParaRPr lang="zh-TW" altLang="en-US" sz="1400" b="1" dirty="0">
              <a:latin typeface="+mn-ea"/>
            </a:endParaRPr>
          </a:p>
        </p:txBody>
      </p:sp>
      <p:sp>
        <p:nvSpPr>
          <p:cNvPr id="7" name="正方形/長方形 6"/>
          <p:cNvSpPr/>
          <p:nvPr/>
        </p:nvSpPr>
        <p:spPr>
          <a:xfrm>
            <a:off x="163959" y="347923"/>
            <a:ext cx="8939329" cy="40001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r>
              <a:rPr lang="ja-JP" altLang="en-US" b="1" dirty="0">
                <a:solidFill>
                  <a:schemeClr val="tx1"/>
                </a:solidFill>
              </a:rPr>
              <a:t>事業名：ＩｏＴによる製造工程管理</a:t>
            </a:r>
            <a:endParaRPr kumimoji="1" lang="ja-JP" altLang="en-US" b="1" dirty="0">
              <a:solidFill>
                <a:schemeClr val="tx1"/>
              </a:solidFill>
            </a:endParaRPr>
          </a:p>
        </p:txBody>
      </p:sp>
      <p:sp>
        <p:nvSpPr>
          <p:cNvPr id="32" name="テキスト ボックス 31"/>
          <p:cNvSpPr txBox="1"/>
          <p:nvPr/>
        </p:nvSpPr>
        <p:spPr>
          <a:xfrm>
            <a:off x="205037" y="3606124"/>
            <a:ext cx="4005209" cy="1600438"/>
          </a:xfrm>
          <a:prstGeom prst="rect">
            <a:avLst/>
          </a:prstGeom>
          <a:noFill/>
        </p:spPr>
        <p:txBody>
          <a:bodyPr wrap="square" rtlCol="0">
            <a:spAutoFit/>
          </a:bodyPr>
          <a:lstStyle/>
          <a:p>
            <a:r>
              <a:rPr lang="ja-JP" altLang="en-US" sz="1400" b="1" dirty="0"/>
              <a:t>事業の目的</a:t>
            </a:r>
            <a:endParaRPr lang="en-US" altLang="ja-JP" sz="1400" b="1" dirty="0"/>
          </a:p>
          <a:p>
            <a:r>
              <a:rPr kumimoji="1" lang="ja-JP" altLang="en-US" sz="1200" dirty="0">
                <a:latin typeface="ＭＳ 明朝" panose="02020609040205080304" pitchFamily="17" charset="-128"/>
                <a:ea typeface="ＭＳ 明朝" panose="02020609040205080304" pitchFamily="17" charset="-128"/>
              </a:rPr>
              <a:t>　加工管理について、現在は</a:t>
            </a:r>
            <a:r>
              <a:rPr lang="ja-JP" altLang="en-US" sz="1200" dirty="0">
                <a:latin typeface="ＭＳ 明朝" panose="02020609040205080304" pitchFamily="17" charset="-128"/>
                <a:ea typeface="ＭＳ 明朝" panose="02020609040205080304" pitchFamily="17" charset="-128"/>
              </a:rPr>
              <a:t>各工程ごとに作業時間や作業内容を手書きで入力し、一日の作業後にまとめて事務所でパソコンに入力しているため、生産状況がリアルタイムで把握できていない。そのため、生産状況について問い合わせがあったときには都度工場に確認しなければならず、迅速な対応ができていない。そこで、</a:t>
            </a:r>
            <a:r>
              <a:rPr lang="en-US" altLang="ja-JP" sz="1200" dirty="0">
                <a:latin typeface="ＭＳ 明朝" panose="02020609040205080304" pitchFamily="17" charset="-128"/>
                <a:ea typeface="ＭＳ 明朝" panose="02020609040205080304" pitchFamily="17" charset="-128"/>
              </a:rPr>
              <a:t>IoT</a:t>
            </a:r>
            <a:r>
              <a:rPr lang="ja-JP" altLang="en-US" sz="1200" dirty="0">
                <a:latin typeface="ＭＳ 明朝" panose="02020609040205080304" pitchFamily="17" charset="-128"/>
                <a:ea typeface="ＭＳ 明朝" panose="02020609040205080304" pitchFamily="17" charset="-128"/>
              </a:rPr>
              <a:t>技術を活用し、生産工程の「見える化」を実施する。</a:t>
            </a:r>
            <a:endParaRPr lang="en-US" altLang="ja-JP" sz="1200" dirty="0">
              <a:latin typeface="ＭＳ 明朝" panose="02020609040205080304" pitchFamily="17" charset="-128"/>
              <a:ea typeface="ＭＳ 明朝" panose="02020609040205080304" pitchFamily="17" charset="-128"/>
            </a:endParaRPr>
          </a:p>
        </p:txBody>
      </p:sp>
      <p:sp>
        <p:nvSpPr>
          <p:cNvPr id="33" name="テキスト ボックス 32"/>
          <p:cNvSpPr txBox="1"/>
          <p:nvPr/>
        </p:nvSpPr>
        <p:spPr>
          <a:xfrm>
            <a:off x="163959" y="5281561"/>
            <a:ext cx="4065879" cy="1046440"/>
          </a:xfrm>
          <a:prstGeom prst="rect">
            <a:avLst/>
          </a:prstGeom>
          <a:noFill/>
        </p:spPr>
        <p:txBody>
          <a:bodyPr wrap="square" rtlCol="0">
            <a:spAutoFit/>
          </a:bodyPr>
          <a:lstStyle/>
          <a:p>
            <a:r>
              <a:rPr lang="ja-JP" altLang="en-US" sz="1400" b="1" dirty="0"/>
              <a:t>事業の具体的な内容</a:t>
            </a:r>
            <a:endParaRPr kumimoji="1" lang="en-US" altLang="ja-JP" sz="1400" b="1" dirty="0"/>
          </a:p>
          <a:p>
            <a:r>
              <a:rPr kumimoji="1" lang="ja-JP" altLang="en-US" sz="1200" dirty="0"/>
              <a:t>　</a:t>
            </a:r>
            <a:r>
              <a:rPr lang="ja-JP" altLang="en-US" sz="1200" dirty="0">
                <a:latin typeface="ＭＳ 明朝" panose="02020609040205080304" pitchFamily="17" charset="-128"/>
                <a:ea typeface="ＭＳ 明朝" panose="02020609040205080304" pitchFamily="17" charset="-128"/>
              </a:rPr>
              <a:t>工程ごとに移動する作業伝票にＩＣカードを添付し、各工程にリーダーを置き、作業伝票が移動することで作業開始時間と終了時間を自動で収集システムを導入することにより、進捗状況をリアルタイムで管理する。</a:t>
            </a:r>
            <a:endParaRPr lang="en-US" altLang="ja-JP" sz="1200" dirty="0">
              <a:latin typeface="ＭＳ 明朝" panose="02020609040205080304" pitchFamily="17" charset="-128"/>
              <a:ea typeface="ＭＳ 明朝" panose="02020609040205080304" pitchFamily="17" charset="-128"/>
            </a:endParaRPr>
          </a:p>
        </p:txBody>
      </p:sp>
      <p:sp>
        <p:nvSpPr>
          <p:cNvPr id="34" name="正方形/長方形 33"/>
          <p:cNvSpPr/>
          <p:nvPr/>
        </p:nvSpPr>
        <p:spPr>
          <a:xfrm>
            <a:off x="4427984" y="982662"/>
            <a:ext cx="4552225" cy="467858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56">
            <a:extLst>
              <a:ext uri="{FF2B5EF4-FFF2-40B4-BE49-F238E27FC236}">
                <a16:creationId xmlns:a16="http://schemas.microsoft.com/office/drawing/2014/main" id="{00000000-0008-0000-0800-000016000000}"/>
              </a:ext>
            </a:extLst>
          </p:cNvPr>
          <p:cNvSpPr/>
          <p:nvPr/>
        </p:nvSpPr>
        <p:spPr>
          <a:xfrm rot="16200000">
            <a:off x="4607618" y="3295128"/>
            <a:ext cx="1154644" cy="277722"/>
          </a:xfrm>
          <a:prstGeom prst="roundRect">
            <a:avLst/>
          </a:prstGeom>
          <a:solidFill>
            <a:schemeClr val="accent2">
              <a:lumMod val="20000"/>
              <a:lumOff val="80000"/>
            </a:schemeClr>
          </a:solidFill>
          <a:ln w="9525">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200" dirty="0">
                <a:solidFill>
                  <a:sysClr val="windowText" lastClr="000000"/>
                </a:solidFill>
                <a:latin typeface="メイリオ" panose="020B0604030504040204" pitchFamily="50" charset="-128"/>
                <a:ea typeface="メイリオ" panose="020B0604030504040204" pitchFamily="50" charset="-128"/>
              </a:rPr>
              <a:t>受注</a:t>
            </a:r>
            <a:endParaRPr kumimoji="1" lang="en-US" altLang="ja-JP" sz="1200" dirty="0">
              <a:solidFill>
                <a:sysClr val="windowText" lastClr="000000"/>
              </a:solidFill>
              <a:latin typeface="メイリオ" panose="020B0604030504040204" pitchFamily="50" charset="-128"/>
              <a:ea typeface="メイリオ" panose="020B0604030504040204" pitchFamily="50" charset="-128"/>
            </a:endParaRPr>
          </a:p>
        </p:txBody>
      </p:sp>
      <p:sp>
        <p:nvSpPr>
          <p:cNvPr id="40" name="四角形: 角を丸くする 56">
            <a:extLst>
              <a:ext uri="{FF2B5EF4-FFF2-40B4-BE49-F238E27FC236}">
                <a16:creationId xmlns:a16="http://schemas.microsoft.com/office/drawing/2014/main" id="{00000000-0008-0000-0800-000016000000}"/>
              </a:ext>
            </a:extLst>
          </p:cNvPr>
          <p:cNvSpPr/>
          <p:nvPr/>
        </p:nvSpPr>
        <p:spPr>
          <a:xfrm rot="16200000">
            <a:off x="5264493" y="3289018"/>
            <a:ext cx="1154644" cy="289939"/>
          </a:xfrm>
          <a:prstGeom prst="roundRect">
            <a:avLst/>
          </a:prstGeom>
          <a:solidFill>
            <a:schemeClr val="accent2">
              <a:lumMod val="20000"/>
              <a:lumOff val="80000"/>
            </a:schemeClr>
          </a:solidFill>
          <a:ln w="9525">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200" dirty="0">
                <a:solidFill>
                  <a:sysClr val="windowText" lastClr="000000"/>
                </a:solidFill>
                <a:latin typeface="メイリオ" panose="020B0604030504040204" pitchFamily="50" charset="-128"/>
                <a:ea typeface="メイリオ" panose="020B0604030504040204" pitchFamily="50" charset="-128"/>
              </a:rPr>
              <a:t>一次加工</a:t>
            </a:r>
            <a:endParaRPr kumimoji="1" lang="en-US" altLang="ja-JP" sz="1200" dirty="0">
              <a:solidFill>
                <a:sysClr val="windowText" lastClr="000000"/>
              </a:solidFill>
              <a:latin typeface="メイリオ" panose="020B0604030504040204" pitchFamily="50" charset="-128"/>
              <a:ea typeface="メイリオ" panose="020B0604030504040204" pitchFamily="50" charset="-128"/>
            </a:endParaRPr>
          </a:p>
        </p:txBody>
      </p:sp>
      <p:sp>
        <p:nvSpPr>
          <p:cNvPr id="41" name="四角形: 角を丸くする 56">
            <a:extLst>
              <a:ext uri="{FF2B5EF4-FFF2-40B4-BE49-F238E27FC236}">
                <a16:creationId xmlns:a16="http://schemas.microsoft.com/office/drawing/2014/main" id="{00000000-0008-0000-0800-000016000000}"/>
              </a:ext>
            </a:extLst>
          </p:cNvPr>
          <p:cNvSpPr/>
          <p:nvPr/>
        </p:nvSpPr>
        <p:spPr>
          <a:xfrm rot="16200000">
            <a:off x="5910034" y="3301965"/>
            <a:ext cx="1154645" cy="264045"/>
          </a:xfrm>
          <a:prstGeom prst="roundRect">
            <a:avLst>
              <a:gd name="adj" fmla="val 15296"/>
            </a:avLst>
          </a:prstGeom>
          <a:solidFill>
            <a:schemeClr val="accent2">
              <a:lumMod val="20000"/>
              <a:lumOff val="80000"/>
            </a:schemeClr>
          </a:solidFill>
          <a:ln w="9525">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200" dirty="0">
                <a:solidFill>
                  <a:sysClr val="windowText" lastClr="000000"/>
                </a:solidFill>
                <a:latin typeface="メイリオ" panose="020B0604030504040204" pitchFamily="50" charset="-128"/>
                <a:ea typeface="メイリオ" panose="020B0604030504040204" pitchFamily="50" charset="-128"/>
              </a:rPr>
              <a:t>二次加工</a:t>
            </a:r>
            <a:endParaRPr kumimoji="1" lang="en-US" altLang="ja-JP" sz="1200" dirty="0">
              <a:solidFill>
                <a:sysClr val="windowText" lastClr="000000"/>
              </a:solidFill>
              <a:latin typeface="メイリオ" panose="020B0604030504040204" pitchFamily="50" charset="-128"/>
              <a:ea typeface="メイリオ" panose="020B0604030504040204" pitchFamily="50" charset="-128"/>
            </a:endParaRPr>
          </a:p>
        </p:txBody>
      </p:sp>
      <p:sp>
        <p:nvSpPr>
          <p:cNvPr id="43" name="四角形: 角を丸くする 56">
            <a:extLst>
              <a:ext uri="{FF2B5EF4-FFF2-40B4-BE49-F238E27FC236}">
                <a16:creationId xmlns:a16="http://schemas.microsoft.com/office/drawing/2014/main" id="{00000000-0008-0000-0800-000016000000}"/>
              </a:ext>
            </a:extLst>
          </p:cNvPr>
          <p:cNvSpPr/>
          <p:nvPr/>
        </p:nvSpPr>
        <p:spPr>
          <a:xfrm rot="16200000">
            <a:off x="6598685" y="3298454"/>
            <a:ext cx="1154644" cy="271067"/>
          </a:xfrm>
          <a:prstGeom prst="roundRect">
            <a:avLst/>
          </a:prstGeom>
          <a:solidFill>
            <a:schemeClr val="accent2">
              <a:lumMod val="20000"/>
              <a:lumOff val="80000"/>
            </a:schemeClr>
          </a:solidFill>
          <a:ln w="9525">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200" dirty="0">
                <a:solidFill>
                  <a:sysClr val="windowText" lastClr="000000"/>
                </a:solidFill>
                <a:latin typeface="メイリオ" panose="020B0604030504040204" pitchFamily="50" charset="-128"/>
                <a:ea typeface="メイリオ" panose="020B0604030504040204" pitchFamily="50" charset="-128"/>
              </a:rPr>
              <a:t>三次加工</a:t>
            </a:r>
            <a:endParaRPr kumimoji="1" lang="en-US" altLang="ja-JP" sz="1200" dirty="0">
              <a:solidFill>
                <a:sysClr val="windowText" lastClr="000000"/>
              </a:solidFill>
              <a:latin typeface="メイリオ" panose="020B0604030504040204" pitchFamily="50" charset="-128"/>
              <a:ea typeface="メイリオ" panose="020B0604030504040204" pitchFamily="50" charset="-128"/>
            </a:endParaRPr>
          </a:p>
        </p:txBody>
      </p:sp>
      <p:sp>
        <p:nvSpPr>
          <p:cNvPr id="44" name="四角形: 角を丸くする 56">
            <a:extLst>
              <a:ext uri="{FF2B5EF4-FFF2-40B4-BE49-F238E27FC236}">
                <a16:creationId xmlns:a16="http://schemas.microsoft.com/office/drawing/2014/main" id="{00000000-0008-0000-0800-000016000000}"/>
              </a:ext>
            </a:extLst>
          </p:cNvPr>
          <p:cNvSpPr/>
          <p:nvPr/>
        </p:nvSpPr>
        <p:spPr>
          <a:xfrm rot="16200000">
            <a:off x="7176298" y="3295783"/>
            <a:ext cx="1154644" cy="257886"/>
          </a:xfrm>
          <a:prstGeom prst="roundRect">
            <a:avLst/>
          </a:prstGeom>
          <a:solidFill>
            <a:schemeClr val="accent2">
              <a:lumMod val="20000"/>
              <a:lumOff val="80000"/>
            </a:schemeClr>
          </a:solidFill>
          <a:ln w="9525">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200" dirty="0">
                <a:solidFill>
                  <a:sysClr val="windowText" lastClr="000000"/>
                </a:solidFill>
                <a:latin typeface="メイリオ" panose="020B0604030504040204" pitchFamily="50" charset="-128"/>
                <a:ea typeface="メイリオ" panose="020B0604030504040204" pitchFamily="50" charset="-128"/>
              </a:rPr>
              <a:t>出荷</a:t>
            </a:r>
            <a:endParaRPr kumimoji="1" lang="en-US" altLang="ja-JP" sz="1200" dirty="0">
              <a:solidFill>
                <a:sysClr val="windowText" lastClr="000000"/>
              </a:solidFill>
              <a:latin typeface="メイリオ" panose="020B0604030504040204" pitchFamily="50" charset="-128"/>
              <a:ea typeface="メイリオ" panose="020B0604030504040204" pitchFamily="50" charset="-128"/>
            </a:endParaRPr>
          </a:p>
        </p:txBody>
      </p:sp>
      <p:grpSp>
        <p:nvGrpSpPr>
          <p:cNvPr id="13" name="グループ化 12"/>
          <p:cNvGrpSpPr/>
          <p:nvPr/>
        </p:nvGrpSpPr>
        <p:grpSpPr>
          <a:xfrm>
            <a:off x="4522438" y="1372018"/>
            <a:ext cx="1648639" cy="987897"/>
            <a:chOff x="1944361" y="1068850"/>
            <a:chExt cx="1700417" cy="961129"/>
          </a:xfrm>
          <a:solidFill>
            <a:schemeClr val="bg1"/>
          </a:solidFill>
        </p:grpSpPr>
        <p:sp>
          <p:nvSpPr>
            <p:cNvPr id="49" name="角丸四角形 48"/>
            <p:cNvSpPr/>
            <p:nvPr/>
          </p:nvSpPr>
          <p:spPr>
            <a:xfrm>
              <a:off x="1944361" y="1068850"/>
              <a:ext cx="1700417" cy="961129"/>
            </a:xfrm>
            <a:prstGeom prst="roundRect">
              <a:avLst/>
            </a:prstGeom>
            <a:grp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8" name="図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1001" y="1134482"/>
              <a:ext cx="983637" cy="854359"/>
            </a:xfrm>
            <a:prstGeom prst="rect">
              <a:avLst/>
            </a:prstGeom>
            <a:grpFill/>
            <a:ln>
              <a:noFill/>
            </a:ln>
          </p:spPr>
        </p:pic>
        <p:sp>
          <p:nvSpPr>
            <p:cNvPr id="59" name="テキスト ボックス 58"/>
            <p:cNvSpPr txBox="1"/>
            <p:nvPr/>
          </p:nvSpPr>
          <p:spPr>
            <a:xfrm>
              <a:off x="2620846" y="1344379"/>
              <a:ext cx="740049" cy="239549"/>
            </a:xfrm>
            <a:prstGeom prst="rect">
              <a:avLst/>
            </a:prstGeom>
            <a:noFill/>
            <a:ln>
              <a:noFill/>
            </a:ln>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進捗管理</a:t>
              </a:r>
              <a:endParaRPr kumimoji="1" lang="en-US" altLang="ja-JP" sz="1000" dirty="0">
                <a:latin typeface="メイリオ" panose="020B0604030504040204" pitchFamily="50" charset="-128"/>
                <a:ea typeface="メイリオ" panose="020B0604030504040204" pitchFamily="50" charset="-128"/>
              </a:endParaRPr>
            </a:p>
          </p:txBody>
        </p:sp>
      </p:grpSp>
      <p:cxnSp>
        <p:nvCxnSpPr>
          <p:cNvPr id="62" name="直線矢印コネクタ 61"/>
          <p:cNvCxnSpPr>
            <a:stCxn id="39" idx="3"/>
          </p:cNvCxnSpPr>
          <p:nvPr/>
        </p:nvCxnSpPr>
        <p:spPr>
          <a:xfrm flipV="1">
            <a:off x="5184940" y="2044396"/>
            <a:ext cx="1855531" cy="812271"/>
          </a:xfrm>
          <a:prstGeom prst="straightConnector1">
            <a:avLst/>
          </a:prstGeom>
          <a:ln w="2540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a:stCxn id="40" idx="3"/>
          </p:cNvCxnSpPr>
          <p:nvPr/>
        </p:nvCxnSpPr>
        <p:spPr>
          <a:xfrm flipV="1">
            <a:off x="5841816" y="2084287"/>
            <a:ext cx="1549468" cy="772379"/>
          </a:xfrm>
          <a:prstGeom prst="straightConnector1">
            <a:avLst/>
          </a:prstGeom>
          <a:ln w="2540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線矢印コネクタ 63"/>
          <p:cNvCxnSpPr>
            <a:stCxn id="41" idx="3"/>
          </p:cNvCxnSpPr>
          <p:nvPr/>
        </p:nvCxnSpPr>
        <p:spPr>
          <a:xfrm flipV="1">
            <a:off x="6487357" y="2039131"/>
            <a:ext cx="1026355" cy="817534"/>
          </a:xfrm>
          <a:prstGeom prst="straightConnector1">
            <a:avLst/>
          </a:prstGeom>
          <a:ln w="2540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a:stCxn id="43" idx="3"/>
          </p:cNvCxnSpPr>
          <p:nvPr/>
        </p:nvCxnSpPr>
        <p:spPr>
          <a:xfrm flipV="1">
            <a:off x="7176008" y="2047562"/>
            <a:ext cx="587054" cy="809104"/>
          </a:xfrm>
          <a:prstGeom prst="straightConnector1">
            <a:avLst/>
          </a:prstGeom>
          <a:ln w="2540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6" name="直線矢印コネクタ 65"/>
          <p:cNvCxnSpPr>
            <a:stCxn id="44" idx="3"/>
          </p:cNvCxnSpPr>
          <p:nvPr/>
        </p:nvCxnSpPr>
        <p:spPr>
          <a:xfrm flipV="1">
            <a:off x="7753620" y="2084288"/>
            <a:ext cx="148809" cy="76311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4" name="右矢印 73"/>
          <p:cNvSpPr/>
          <p:nvPr/>
        </p:nvSpPr>
        <p:spPr>
          <a:xfrm>
            <a:off x="5046079" y="3760172"/>
            <a:ext cx="2975851" cy="3623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t>生産の流れ</a:t>
            </a:r>
          </a:p>
        </p:txBody>
      </p:sp>
      <p:cxnSp>
        <p:nvCxnSpPr>
          <p:cNvPr id="78" name="直線矢印コネクタ 77"/>
          <p:cNvCxnSpPr>
            <a:stCxn id="1026" idx="1"/>
            <a:endCxn id="58" idx="3"/>
          </p:cNvCxnSpPr>
          <p:nvPr/>
        </p:nvCxnSpPr>
        <p:spPr>
          <a:xfrm flipH="1">
            <a:off x="6035204" y="1728967"/>
            <a:ext cx="1016537" cy="149588"/>
          </a:xfrm>
          <a:prstGeom prst="straightConnector1">
            <a:avLst/>
          </a:prstGeom>
          <a:ln w="25400">
            <a:solidFill>
              <a:schemeClr val="bg2">
                <a:lumMod val="1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5" name="テキスト ボックス 44"/>
          <p:cNvSpPr txBox="1"/>
          <p:nvPr/>
        </p:nvSpPr>
        <p:spPr>
          <a:xfrm>
            <a:off x="5533649" y="5087360"/>
            <a:ext cx="1907413" cy="553998"/>
          </a:xfrm>
          <a:prstGeom prst="rect">
            <a:avLst/>
          </a:prstGeom>
          <a:solidFill>
            <a:schemeClr val="bg1"/>
          </a:solidFill>
          <a:ln>
            <a:noFill/>
          </a:ln>
        </p:spPr>
        <p:txBody>
          <a:bodyPr wrap="square" rtlCol="0">
            <a:spAutoFit/>
          </a:bodyPr>
          <a:lstStyle/>
          <a:p>
            <a:r>
              <a:rPr lang="en-US" altLang="ja-JP" sz="1000" dirty="0">
                <a:latin typeface="メイリオ" panose="020B0604030504040204" pitchFamily="50" charset="-128"/>
                <a:ea typeface="メイリオ" panose="020B0604030504040204" pitchFamily="50" charset="-128"/>
              </a:rPr>
              <a:t>IC</a:t>
            </a:r>
            <a:r>
              <a:rPr lang="ja-JP" altLang="en-US" sz="1000" dirty="0">
                <a:latin typeface="メイリオ" panose="020B0604030504040204" pitchFamily="50" charset="-128"/>
                <a:ea typeface="メイリオ" panose="020B0604030504040204" pitchFamily="50" charset="-128"/>
              </a:rPr>
              <a:t>カード（又は</a:t>
            </a:r>
            <a:r>
              <a:rPr lang="en-US" altLang="ja-JP" sz="1000" dirty="0">
                <a:latin typeface="メイリオ" panose="020B0604030504040204" pitchFamily="50" charset="-128"/>
                <a:ea typeface="メイリオ" panose="020B0604030504040204" pitchFamily="50" charset="-128"/>
              </a:rPr>
              <a:t>QR</a:t>
            </a:r>
            <a:r>
              <a:rPr lang="ja-JP" altLang="en-US" sz="1000" dirty="0">
                <a:latin typeface="メイリオ" panose="020B0604030504040204" pitchFamily="50" charset="-128"/>
                <a:ea typeface="メイリオ" panose="020B0604030504040204" pitchFamily="50" charset="-128"/>
              </a:rPr>
              <a:t>コード）をリーダーで読み込み、作業開始・終了を自動で記録</a:t>
            </a:r>
          </a:p>
        </p:txBody>
      </p:sp>
      <p:pic>
        <p:nvPicPr>
          <p:cNvPr id="47" name="図 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1799" y="4228376"/>
            <a:ext cx="1183399" cy="806865"/>
          </a:xfrm>
          <a:prstGeom prst="rect">
            <a:avLst/>
          </a:prstGeom>
          <a:ln>
            <a:solidFill>
              <a:schemeClr val="bg2">
                <a:lumMod val="10000"/>
              </a:schemeClr>
            </a:solidFill>
          </a:ln>
        </p:spPr>
      </p:pic>
      <p:sp>
        <p:nvSpPr>
          <p:cNvPr id="12" name="テキスト ボックス 11"/>
          <p:cNvSpPr txBox="1"/>
          <p:nvPr/>
        </p:nvSpPr>
        <p:spPr>
          <a:xfrm>
            <a:off x="7845756" y="378603"/>
            <a:ext cx="1368152" cy="369332"/>
          </a:xfrm>
          <a:prstGeom prst="rect">
            <a:avLst/>
          </a:prstGeom>
          <a:noFill/>
        </p:spPr>
        <p:txBody>
          <a:bodyPr wrap="square" rtlCol="0">
            <a:spAutoFit/>
          </a:bodyPr>
          <a:lstStyle/>
          <a:p>
            <a:r>
              <a:rPr kumimoji="1" lang="en-US" altLang="ja-JP" dirty="0"/>
              <a:t>【</a:t>
            </a:r>
            <a:r>
              <a:rPr kumimoji="1" lang="ja-JP" altLang="en-US" dirty="0"/>
              <a:t>記載例</a:t>
            </a:r>
            <a:r>
              <a:rPr kumimoji="1" lang="en-US" altLang="ja-JP" dirty="0"/>
              <a:t>】</a:t>
            </a:r>
            <a:endParaRPr kumimoji="1" lang="ja-JP" altLang="en-US" dirty="0"/>
          </a:p>
        </p:txBody>
      </p:sp>
      <p:sp>
        <p:nvSpPr>
          <p:cNvPr id="48" name="正方形/長方形 47"/>
          <p:cNvSpPr/>
          <p:nvPr/>
        </p:nvSpPr>
        <p:spPr>
          <a:xfrm>
            <a:off x="1012457" y="2592538"/>
            <a:ext cx="1046891" cy="692445"/>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製品の写真</a:t>
            </a:r>
          </a:p>
        </p:txBody>
      </p:sp>
      <p:sp>
        <p:nvSpPr>
          <p:cNvPr id="67" name="正方形/長方形 66"/>
          <p:cNvSpPr/>
          <p:nvPr/>
        </p:nvSpPr>
        <p:spPr>
          <a:xfrm>
            <a:off x="4427984" y="5806970"/>
            <a:ext cx="4552224" cy="84010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r>
              <a:rPr kumimoji="1" lang="en-US" altLang="ja-JP" sz="1200" b="1" dirty="0">
                <a:solidFill>
                  <a:schemeClr val="tx1"/>
                </a:solidFill>
              </a:rPr>
              <a:t>【</a:t>
            </a:r>
            <a:r>
              <a:rPr lang="ja-JP" altLang="en-US" sz="1200" b="1" dirty="0">
                <a:solidFill>
                  <a:schemeClr val="tx1"/>
                </a:solidFill>
              </a:rPr>
              <a:t>本事業の成果、期待される内容</a:t>
            </a:r>
            <a:r>
              <a:rPr lang="en-US" altLang="ja-JP" sz="1200" b="1" dirty="0">
                <a:solidFill>
                  <a:schemeClr val="tx1"/>
                </a:solidFill>
              </a:rPr>
              <a:t>】</a:t>
            </a:r>
            <a:endParaRPr kumimoji="1" lang="en-US" altLang="ja-JP" sz="1200" b="1" dirty="0">
              <a:solidFill>
                <a:schemeClr val="tx1"/>
              </a:solidFill>
            </a:endParaRPr>
          </a:p>
          <a:p>
            <a:r>
              <a:rPr lang="ja-JP" altLang="en-US" sz="1200" b="1" dirty="0">
                <a:solidFill>
                  <a:schemeClr val="tx1"/>
                </a:solidFill>
              </a:rPr>
              <a:t>・進捗状況の確認にかかっていた時間３０分削減</a:t>
            </a:r>
            <a:endParaRPr lang="en-US" altLang="ja-JP" sz="1200" b="1" dirty="0">
              <a:solidFill>
                <a:schemeClr val="tx1"/>
              </a:solidFill>
            </a:endParaRPr>
          </a:p>
          <a:p>
            <a:r>
              <a:rPr lang="ja-JP" altLang="en-US" sz="1200" b="1" dirty="0">
                <a:solidFill>
                  <a:schemeClr val="tx1"/>
                </a:solidFill>
              </a:rPr>
              <a:t>・顧客対応の迅速化を進め、将来的にＷＥＢ販売を展開</a:t>
            </a:r>
            <a:endParaRPr lang="en-US" altLang="ja-JP" sz="1200" b="1" dirty="0">
              <a:solidFill>
                <a:schemeClr val="tx1"/>
              </a:solidFill>
            </a:endParaRPr>
          </a:p>
        </p:txBody>
      </p:sp>
      <p:sp>
        <p:nvSpPr>
          <p:cNvPr id="70" name="テキスト ボックス 69"/>
          <p:cNvSpPr txBox="1"/>
          <p:nvPr/>
        </p:nvSpPr>
        <p:spPr>
          <a:xfrm>
            <a:off x="100405" y="61320"/>
            <a:ext cx="912053" cy="276999"/>
          </a:xfrm>
          <a:prstGeom prst="rect">
            <a:avLst/>
          </a:prstGeom>
          <a:noFill/>
        </p:spPr>
        <p:txBody>
          <a:bodyPr wrap="square" rtlCol="0">
            <a:spAutoFit/>
          </a:bodyPr>
          <a:lstStyle/>
          <a:p>
            <a:r>
              <a:rPr kumimoji="1" lang="ja-JP" altLang="en-US" sz="1200">
                <a:latin typeface="ＭＳ 明朝" panose="02020609040205080304" pitchFamily="17" charset="-128"/>
                <a:ea typeface="ＭＳ 明朝" panose="02020609040205080304" pitchFamily="17" charset="-128"/>
              </a:rPr>
              <a:t>別紙３　</a:t>
            </a:r>
            <a:endParaRPr lang="en-US" altLang="ja-JP" sz="1200" dirty="0">
              <a:latin typeface="ＭＳ 明朝" panose="02020609040205080304" pitchFamily="17" charset="-128"/>
              <a:ea typeface="ＭＳ 明朝" panose="02020609040205080304" pitchFamily="17" charset="-128"/>
            </a:endParaRPr>
          </a:p>
        </p:txBody>
      </p:sp>
      <p:sp>
        <p:nvSpPr>
          <p:cNvPr id="71" name="正方形/長方形 70"/>
          <p:cNvSpPr/>
          <p:nvPr/>
        </p:nvSpPr>
        <p:spPr>
          <a:xfrm>
            <a:off x="2480442" y="2611299"/>
            <a:ext cx="1046891" cy="692445"/>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製品の写真</a:t>
            </a:r>
          </a:p>
        </p:txBody>
      </p:sp>
      <p:sp>
        <p:nvSpPr>
          <p:cNvPr id="72" name="テキスト ボックス 71"/>
          <p:cNvSpPr txBox="1"/>
          <p:nvPr/>
        </p:nvSpPr>
        <p:spPr>
          <a:xfrm>
            <a:off x="7307271" y="1670270"/>
            <a:ext cx="917288" cy="246221"/>
          </a:xfrm>
          <a:prstGeom prst="rect">
            <a:avLst/>
          </a:prstGeom>
          <a:noFill/>
          <a:ln>
            <a:noFill/>
          </a:ln>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クラウド</a:t>
            </a:r>
            <a:r>
              <a:rPr kumimoji="1" lang="en-US" altLang="ja-JP" sz="1000" dirty="0">
                <a:latin typeface="メイリオ" panose="020B0604030504040204" pitchFamily="50" charset="-128"/>
                <a:ea typeface="メイリオ" panose="020B0604030504040204" pitchFamily="50" charset="-128"/>
              </a:rPr>
              <a:t>DB</a:t>
            </a:r>
            <a:endParaRPr kumimoji="1" lang="ja-JP" altLang="en-US" sz="1000" dirty="0">
              <a:latin typeface="メイリオ" panose="020B0604030504040204" pitchFamily="50" charset="-128"/>
              <a:ea typeface="メイリオ" panose="020B0604030504040204" pitchFamily="50" charset="-128"/>
            </a:endParaRPr>
          </a:p>
        </p:txBody>
      </p:sp>
      <p:grpSp>
        <p:nvGrpSpPr>
          <p:cNvPr id="19" name="グループ化 18"/>
          <p:cNvGrpSpPr/>
          <p:nvPr/>
        </p:nvGrpSpPr>
        <p:grpSpPr>
          <a:xfrm>
            <a:off x="4705324" y="1714123"/>
            <a:ext cx="303709" cy="526439"/>
            <a:chOff x="4821826" y="1820250"/>
            <a:chExt cx="303709" cy="526439"/>
          </a:xfrm>
        </p:grpSpPr>
        <p:sp>
          <p:nvSpPr>
            <p:cNvPr id="5" name="台形 4"/>
            <p:cNvSpPr/>
            <p:nvPr/>
          </p:nvSpPr>
          <p:spPr>
            <a:xfrm>
              <a:off x="4856671" y="2023866"/>
              <a:ext cx="227565" cy="322823"/>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楕円 3"/>
            <p:cNvSpPr/>
            <p:nvPr/>
          </p:nvSpPr>
          <p:spPr>
            <a:xfrm>
              <a:off x="4821826" y="1820250"/>
              <a:ext cx="303709" cy="2906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3" name="テキスト ボックス 72"/>
          <p:cNvSpPr txBox="1"/>
          <p:nvPr/>
        </p:nvSpPr>
        <p:spPr>
          <a:xfrm>
            <a:off x="4634631" y="1482746"/>
            <a:ext cx="717514" cy="246221"/>
          </a:xfrm>
          <a:prstGeom prst="rect">
            <a:avLst/>
          </a:prstGeom>
          <a:noFill/>
          <a:ln>
            <a:noFill/>
          </a:ln>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事務所</a:t>
            </a:r>
            <a:endParaRPr kumimoji="1" lang="en-US" altLang="ja-JP" sz="1000" dirty="0">
              <a:latin typeface="メイリオ" panose="020B0604030504040204" pitchFamily="50" charset="-128"/>
              <a:ea typeface="メイリオ" panose="020B0604030504040204" pitchFamily="50" charset="-128"/>
            </a:endParaRPr>
          </a:p>
        </p:txBody>
      </p:sp>
      <p:sp>
        <p:nvSpPr>
          <p:cNvPr id="75" name="テキスト ボックス 74"/>
          <p:cNvSpPr txBox="1"/>
          <p:nvPr/>
        </p:nvSpPr>
        <p:spPr>
          <a:xfrm>
            <a:off x="4442791" y="982661"/>
            <a:ext cx="2103124" cy="307777"/>
          </a:xfrm>
          <a:prstGeom prst="rect">
            <a:avLst/>
          </a:prstGeom>
          <a:noFill/>
        </p:spPr>
        <p:txBody>
          <a:bodyPr wrap="square" rtlCol="0">
            <a:spAutoFit/>
          </a:bodyPr>
          <a:lstStyle/>
          <a:p>
            <a:r>
              <a:rPr lang="ja-JP" altLang="en-US" sz="1400" b="1" dirty="0"/>
              <a:t>導入する機器等の概要</a:t>
            </a:r>
            <a:endParaRPr lang="en-US" altLang="ja-JP" sz="1400" dirty="0">
              <a:latin typeface="ＭＳ 明朝" panose="02020609040205080304" pitchFamily="17" charset="-128"/>
              <a:ea typeface="ＭＳ 明朝" panose="02020609040205080304" pitchFamily="17" charset="-128"/>
            </a:endParaRPr>
          </a:p>
        </p:txBody>
      </p:sp>
      <p:sp>
        <p:nvSpPr>
          <p:cNvPr id="79" name="テキスト ボックス 78"/>
          <p:cNvSpPr txBox="1"/>
          <p:nvPr/>
        </p:nvSpPr>
        <p:spPr>
          <a:xfrm>
            <a:off x="6951791" y="1047527"/>
            <a:ext cx="1644107" cy="400110"/>
          </a:xfrm>
          <a:prstGeom prst="rect">
            <a:avLst/>
          </a:prstGeom>
          <a:noFill/>
          <a:ln>
            <a:noFill/>
          </a:ln>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クラウドを利用し、生産工程の進捗を管理</a:t>
            </a:r>
          </a:p>
        </p:txBody>
      </p:sp>
      <p:sp>
        <p:nvSpPr>
          <p:cNvPr id="46" name="テキスト ボックス 45"/>
          <p:cNvSpPr txBox="1"/>
          <p:nvPr/>
        </p:nvSpPr>
        <p:spPr>
          <a:xfrm>
            <a:off x="4473154" y="2417503"/>
            <a:ext cx="1710976" cy="400110"/>
          </a:xfrm>
          <a:prstGeom prst="rect">
            <a:avLst/>
          </a:prstGeom>
          <a:solidFill>
            <a:schemeClr val="bg1"/>
          </a:solidFill>
          <a:ln>
            <a:noFill/>
          </a:ln>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管理画面で進捗状況をリアルタイムで確認</a:t>
            </a:r>
          </a:p>
        </p:txBody>
      </p:sp>
    </p:spTree>
    <p:extLst>
      <p:ext uri="{BB962C8B-B14F-4D97-AF65-F5344CB8AC3E}">
        <p14:creationId xmlns:p14="http://schemas.microsoft.com/office/powerpoint/2010/main" val="17296910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1161</TotalTime>
  <Words>361</Words>
  <Application>Microsoft Office PowerPoint</Application>
  <PresentationFormat>画面に合わせる (4:3)</PresentationFormat>
  <Paragraphs>51</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ＭＳ Ｐゴシック</vt:lpstr>
      <vt:lpstr>ＭＳ 明朝</vt:lpstr>
      <vt:lpstr>新細明體</vt:lpstr>
      <vt:lpstr>メイリオ</vt:lpstr>
      <vt:lpstr>Arial</vt:lpstr>
      <vt:lpstr>Calibri</vt:lpstr>
      <vt:lpstr>Office ​​テーマ</vt:lpstr>
      <vt:lpstr>PowerPoint プレゼンテーション</vt:lpstr>
      <vt:lpstr>PowerPoint プレゼンテーション</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860662</dc:creator>
  <cp:lastModifiedBy>須谷 元</cp:lastModifiedBy>
  <cp:revision>92</cp:revision>
  <cp:lastPrinted>2021-04-02T01:38:57Z</cp:lastPrinted>
  <dcterms:created xsi:type="dcterms:W3CDTF">2017-11-14T07:05:41Z</dcterms:created>
  <dcterms:modified xsi:type="dcterms:W3CDTF">2021-04-13T00:35:35Z</dcterms:modified>
</cp:coreProperties>
</file>