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7" r:id="rId2"/>
    <p:sldId id="258" r:id="rId3"/>
    <p:sldId id="256" r:id="rId4"/>
    <p:sldId id="260" r:id="rId5"/>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99"/>
    <a:srgbClr val="F08E97"/>
    <a:srgbClr val="FF7C80"/>
    <a:srgbClr val="FFCCCC"/>
    <a:srgbClr val="92D050"/>
    <a:srgbClr val="D0F2AD"/>
    <a:srgbClr val="C9C9C9"/>
    <a:srgbClr val="EDED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3" autoAdjust="0"/>
    <p:restoredTop sz="94638" autoAdjust="0"/>
  </p:normalViewPr>
  <p:slideViewPr>
    <p:cSldViewPr snapToGrid="0">
      <p:cViewPr>
        <p:scale>
          <a:sx n="50" d="100"/>
          <a:sy n="50" d="100"/>
        </p:scale>
        <p:origin x="1923" y="112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AB9446-1F31-41CB-9230-A23D81239B0E}" type="datetimeFigureOut">
              <a:rPr kumimoji="1" lang="ja-JP" altLang="en-US" smtClean="0"/>
              <a:t>2021/4/7</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86739D-F380-4AC3-BA9A-08294B14076F}" type="slidenum">
              <a:rPr kumimoji="1" lang="ja-JP" altLang="en-US" smtClean="0"/>
              <a:t>‹#›</a:t>
            </a:fld>
            <a:endParaRPr kumimoji="1" lang="ja-JP" altLang="en-US"/>
          </a:p>
        </p:txBody>
      </p:sp>
    </p:spTree>
    <p:extLst>
      <p:ext uri="{BB962C8B-B14F-4D97-AF65-F5344CB8AC3E}">
        <p14:creationId xmlns:p14="http://schemas.microsoft.com/office/powerpoint/2010/main" val="47016473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486739D-F380-4AC3-BA9A-08294B14076F}" type="slidenum">
              <a:rPr kumimoji="1" lang="ja-JP" altLang="en-US" smtClean="0"/>
              <a:t>3</a:t>
            </a:fld>
            <a:endParaRPr kumimoji="1" lang="ja-JP" altLang="en-US"/>
          </a:p>
        </p:txBody>
      </p:sp>
    </p:spTree>
    <p:extLst>
      <p:ext uri="{BB962C8B-B14F-4D97-AF65-F5344CB8AC3E}">
        <p14:creationId xmlns:p14="http://schemas.microsoft.com/office/powerpoint/2010/main" val="3879201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40266" y="453343"/>
            <a:ext cx="9425470"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405" dirty="0"/>
          </a:p>
        </p:txBody>
      </p:sp>
    </p:spTree>
    <p:extLst>
      <p:ext uri="{BB962C8B-B14F-4D97-AF65-F5344CB8AC3E}">
        <p14:creationId xmlns:p14="http://schemas.microsoft.com/office/powerpoint/2010/main" val="309689688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752608"/>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38736" y="0"/>
            <a:ext cx="9203295" cy="45389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a:latin typeface="HGP創英角ｺﾞｼｯｸUB" panose="020B0900000000000000" pitchFamily="50" charset="-128"/>
                <a:ea typeface="HGP創英角ｺﾞｼｯｸUB" panose="020B0900000000000000" pitchFamily="50" charset="-128"/>
              </a:rPr>
              <a:t>■企業・団体名等：</a:t>
            </a:r>
          </a:p>
        </p:txBody>
      </p:sp>
      <p:sp>
        <p:nvSpPr>
          <p:cNvPr id="8" name="テキスト プレースホルダー 2">
            <a:extLst>
              <a:ext uri="{FF2B5EF4-FFF2-40B4-BE49-F238E27FC236}">
                <a16:creationId xmlns:a16="http://schemas.microsoft.com/office/drawing/2014/main" id="{47243370-4EBE-42E9-9D5F-8BA4FDC89D2E}"/>
              </a:ext>
            </a:extLst>
          </p:cNvPr>
          <p:cNvSpPr txBox="1">
            <a:spLocks/>
          </p:cNvSpPr>
          <p:nvPr/>
        </p:nvSpPr>
        <p:spPr>
          <a:xfrm>
            <a:off x="444309" y="489364"/>
            <a:ext cx="9303505" cy="35808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a:latin typeface="HGP創英角ｺﾞｼｯｸUB" panose="020B0900000000000000" pitchFamily="50" charset="-128"/>
                <a:ea typeface="HGP創英角ｺﾞｼｯｸUB" panose="020B0900000000000000" pitchFamily="50" charset="-128"/>
              </a:rPr>
              <a:t>事業名称：</a:t>
            </a:r>
          </a:p>
        </p:txBody>
      </p:sp>
      <p:sp>
        <p:nvSpPr>
          <p:cNvPr id="10" name="テキスト プレースホルダー 2">
            <a:extLst>
              <a:ext uri="{FF2B5EF4-FFF2-40B4-BE49-F238E27FC236}">
                <a16:creationId xmlns:a16="http://schemas.microsoft.com/office/drawing/2014/main" id="{170ABE15-4FC7-41E9-BB62-6EF6BF12CB8C}"/>
              </a:ext>
            </a:extLst>
          </p:cNvPr>
          <p:cNvSpPr txBox="1">
            <a:spLocks/>
          </p:cNvSpPr>
          <p:nvPr/>
        </p:nvSpPr>
        <p:spPr>
          <a:xfrm>
            <a:off x="6900333" y="489364"/>
            <a:ext cx="2847481" cy="358085"/>
          </a:xfrm>
          <a:prstGeom prst="rect">
            <a:avLst/>
          </a:prstGeom>
        </p:spPr>
        <p:txBody>
          <a:bodyPr anchor="ctr"/>
          <a:lstStyle>
            <a:lvl1pPr marL="0" indent="0" algn="l" defTabSz="914400" rtl="0" eaLnBrk="1" latinLnBrk="0" hangingPunct="1">
              <a:lnSpc>
                <a:spcPct val="90000"/>
              </a:lnSpc>
              <a:spcBef>
                <a:spcPts val="1000"/>
              </a:spcBef>
              <a:buFont typeface="Arial" panose="020B0604020202020204" pitchFamily="34" charset="0"/>
              <a:buNone/>
              <a:defRPr kumimoji="1"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ja-JP" altLang="en-US" dirty="0">
                <a:latin typeface="HGP創英角ｺﾞｼｯｸUB" panose="020B0900000000000000" pitchFamily="50" charset="-128"/>
                <a:ea typeface="HGP創英角ｺﾞｼｯｸUB" panose="020B0900000000000000" pitchFamily="50" charset="-128"/>
              </a:rPr>
              <a:t>交付申請額：</a:t>
            </a:r>
            <a:r>
              <a:rPr lang="ja-JP" altLang="en-US" u="sng" dirty="0">
                <a:latin typeface="HGP創英角ｺﾞｼｯｸUB" panose="020B0900000000000000" pitchFamily="50" charset="-128"/>
                <a:ea typeface="HGP創英角ｺﾞｼｯｸUB" panose="020B0900000000000000" pitchFamily="50" charset="-128"/>
              </a:rPr>
              <a:t>　　　　　　　　　</a:t>
            </a:r>
            <a:r>
              <a:rPr lang="ja-JP" altLang="en-US" dirty="0">
                <a:latin typeface="HGP創英角ｺﾞｼｯｸUB" panose="020B0900000000000000" pitchFamily="50" charset="-128"/>
                <a:ea typeface="HGP創英角ｺﾞｼｯｸUB" panose="020B0900000000000000" pitchFamily="50" charset="-128"/>
              </a:rPr>
              <a:t>円</a:t>
            </a:r>
          </a:p>
        </p:txBody>
      </p:sp>
      <p:sp>
        <p:nvSpPr>
          <p:cNvPr id="11" name="テキスト ボックス 10">
            <a:extLst>
              <a:ext uri="{FF2B5EF4-FFF2-40B4-BE49-F238E27FC236}">
                <a16:creationId xmlns:a16="http://schemas.microsoft.com/office/drawing/2014/main" id="{734E377E-38DB-4CB5-AEF0-55FCE9A1D483}"/>
              </a:ext>
            </a:extLst>
          </p:cNvPr>
          <p:cNvSpPr txBox="1"/>
          <p:nvPr/>
        </p:nvSpPr>
        <p:spPr>
          <a:xfrm>
            <a:off x="242969" y="1252521"/>
            <a:ext cx="9300796" cy="824981"/>
          </a:xfrm>
          <a:prstGeom prst="rect">
            <a:avLst/>
          </a:prstGeom>
          <a:noFill/>
          <a:ln>
            <a:solidFill>
              <a:schemeClr val="bg1">
                <a:lumMod val="65000"/>
              </a:schemeClr>
            </a:solidFill>
          </a:ln>
        </p:spPr>
        <p:txBody>
          <a:bodyPr wrap="square" rtlCol="0" anchor="t">
            <a:noAutofit/>
          </a:bodyPr>
          <a:lstStyle/>
          <a:p>
            <a:pPr algn="just"/>
            <a:endParaRPr lang="en-US" altLang="ja-JP" sz="1200" dirty="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392F2E49-7033-4178-B0AB-BDBD39F1163A}"/>
              </a:ext>
            </a:extLst>
          </p:cNvPr>
          <p:cNvSpPr txBox="1"/>
          <p:nvPr/>
        </p:nvSpPr>
        <p:spPr>
          <a:xfrm>
            <a:off x="138736" y="942596"/>
            <a:ext cx="5511556" cy="276999"/>
          </a:xfrm>
          <a:prstGeom prst="rect">
            <a:avLst/>
          </a:prstGeom>
          <a:noFill/>
          <a:ln>
            <a:noFill/>
          </a:ln>
        </p:spPr>
        <p:txBody>
          <a:bodyPr wrap="square" rtlCol="0">
            <a:spAutoFit/>
          </a:bodyPr>
          <a:lstStyle/>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取組の背景と目的</a:t>
            </a: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C33D4170-1592-446B-9BEA-2E3F9CE4965B}"/>
              </a:ext>
            </a:extLst>
          </p:cNvPr>
          <p:cNvSpPr txBox="1"/>
          <p:nvPr/>
        </p:nvSpPr>
        <p:spPr>
          <a:xfrm>
            <a:off x="138736" y="2125075"/>
            <a:ext cx="5511556" cy="276999"/>
          </a:xfrm>
          <a:prstGeom prst="rect">
            <a:avLst/>
          </a:prstGeom>
          <a:noFill/>
          <a:ln>
            <a:noFill/>
          </a:ln>
        </p:spPr>
        <p:txBody>
          <a:bodyPr wrap="square" rtlCol="0">
            <a:spAutoFit/>
          </a:bodyPr>
          <a:lstStyle/>
          <a:p>
            <a:r>
              <a:rPr kumimoji="1"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取組</a:t>
            </a:r>
            <a:r>
              <a:rPr kumimoji="1" lang="ja-JP" altLang="en-US" sz="1200" dirty="0">
                <a:latin typeface="Meiryo UI" panose="020B0604030504040204" pitchFamily="50" charset="-128"/>
                <a:ea typeface="Meiryo UI" panose="020B0604030504040204" pitchFamily="50" charset="-128"/>
              </a:rPr>
              <a:t>内容の概要</a:t>
            </a: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BCBEDC3B-B551-4E61-AC59-025523BFFF30}"/>
              </a:ext>
            </a:extLst>
          </p:cNvPr>
          <p:cNvSpPr txBox="1"/>
          <p:nvPr/>
        </p:nvSpPr>
        <p:spPr>
          <a:xfrm>
            <a:off x="242969" y="2449647"/>
            <a:ext cx="9300796" cy="3799804"/>
          </a:xfrm>
          <a:prstGeom prst="rect">
            <a:avLst/>
          </a:prstGeom>
          <a:noFill/>
          <a:ln>
            <a:solidFill>
              <a:schemeClr val="bg1">
                <a:lumMod val="65000"/>
              </a:schemeClr>
            </a:solidFill>
          </a:ln>
        </p:spPr>
        <p:txBody>
          <a:bodyPr wrap="square" rtlCol="0" anchor="t">
            <a:noAutofit/>
          </a:bodyPr>
          <a:lstStyle/>
          <a:p>
            <a:pPr algn="just"/>
            <a:r>
              <a:rPr lang="ja-JP" altLang="en-US" sz="1200" dirty="0">
                <a:latin typeface="Meiryo UI" panose="020B0604030504040204" pitchFamily="50" charset="-128"/>
                <a:ea typeface="Meiryo UI" panose="020B0604030504040204" pitchFamily="50" charset="-128"/>
              </a:rPr>
              <a:t>　</a:t>
            </a:r>
            <a:endParaRPr lang="en-US" altLang="ja-JP" sz="1200" dirty="0">
              <a:latin typeface="Meiryo UI" panose="020B0604030504040204" pitchFamily="50" charset="-128"/>
              <a:ea typeface="Meiryo UI" panose="020B0604030504040204" pitchFamily="50" charset="-128"/>
            </a:endParaRPr>
          </a:p>
          <a:p>
            <a:pPr algn="just"/>
            <a:endParaRPr lang="en-US" altLang="ja-JP" sz="1200" dirty="0">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F84181AA-862E-4BEB-9169-D0E553E94983}"/>
              </a:ext>
            </a:extLst>
          </p:cNvPr>
          <p:cNvSpPr txBox="1"/>
          <p:nvPr/>
        </p:nvSpPr>
        <p:spPr>
          <a:xfrm>
            <a:off x="242045" y="6290718"/>
            <a:ext cx="9300795" cy="553998"/>
          </a:xfrm>
          <a:prstGeom prst="rect">
            <a:avLst/>
          </a:prstGeom>
          <a:noFill/>
          <a:ln>
            <a:noFill/>
          </a:ln>
        </p:spPr>
        <p:txBody>
          <a:bodyPr wrap="square" rtlCol="0">
            <a:spAutoFit/>
          </a:bodyPr>
          <a:lstStyle/>
          <a:p>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ja-JP" altLang="en-US" sz="1000" dirty="0">
                <a:solidFill>
                  <a:srgbClr val="FF0000"/>
                </a:solidFill>
                <a:latin typeface="Meiryo UI" panose="020B0604030504040204" pitchFamily="50" charset="-128"/>
                <a:ea typeface="Meiryo UI" panose="020B0604030504040204" pitchFamily="50" charset="-128"/>
              </a:rPr>
              <a:t>事業計画書に記入した内容に</a:t>
            </a:r>
            <a:r>
              <a:rPr lang="ja-JP" altLang="en-US" sz="1000" dirty="0">
                <a:solidFill>
                  <a:srgbClr val="FF0000"/>
                </a:solidFill>
                <a:latin typeface="Meiryo UI" panose="020B0604030504040204" pitchFamily="50" charset="-128"/>
                <a:ea typeface="Meiryo UI" panose="020B0604030504040204" pitchFamily="50" charset="-128"/>
              </a:rPr>
              <a:t>ついて、</a:t>
            </a:r>
            <a:r>
              <a:rPr lang="ja-JP" altLang="en-US" sz="1000" u="sng" dirty="0">
                <a:solidFill>
                  <a:srgbClr val="FF0000"/>
                </a:solidFill>
                <a:latin typeface="Meiryo UI" panose="020B0604030504040204" pitchFamily="50" charset="-128"/>
                <a:ea typeface="Meiryo UI" panose="020B0604030504040204" pitchFamily="50" charset="-128"/>
              </a:rPr>
              <a:t>Ａ４用紙一枚に収まるよう</a:t>
            </a:r>
            <a:r>
              <a:rPr lang="ja-JP" altLang="en-US" sz="1000" dirty="0">
                <a:solidFill>
                  <a:srgbClr val="FF0000"/>
                </a:solidFill>
                <a:latin typeface="Meiryo UI" panose="020B0604030504040204" pitchFamily="50" charset="-128"/>
                <a:ea typeface="Meiryo UI" panose="020B0604030504040204" pitchFamily="50" charset="-128"/>
              </a:rPr>
              <a:t>要点</a:t>
            </a:r>
            <a:r>
              <a:rPr kumimoji="1" lang="ja-JP" altLang="en-US" sz="1000" dirty="0">
                <a:solidFill>
                  <a:srgbClr val="FF0000"/>
                </a:solidFill>
                <a:latin typeface="Meiryo UI" panose="020B0604030504040204" pitchFamily="50" charset="-128"/>
                <a:ea typeface="Meiryo UI" panose="020B0604030504040204" pitchFamily="50" charset="-128"/>
              </a:rPr>
              <a:t>を簡潔に示す形で作成してください。</a:t>
            </a:r>
            <a:endParaRPr kumimoji="1" lang="en-US" altLang="ja-JP" sz="1000" dirty="0">
              <a:solidFill>
                <a:srgbClr val="FF0000"/>
              </a:solidFill>
              <a:latin typeface="Meiryo UI" panose="020B0604030504040204" pitchFamily="50" charset="-128"/>
              <a:ea typeface="Meiryo UI" panose="020B0604030504040204" pitchFamily="50" charset="-128"/>
            </a:endParaRPr>
          </a:p>
          <a:p>
            <a:r>
              <a:rPr lang="en-US" altLang="ja-JP" sz="1000" dirty="0">
                <a:solidFill>
                  <a:srgbClr val="FF0000"/>
                </a:solidFill>
                <a:latin typeface="Meiryo UI" panose="020B0604030504040204" pitchFamily="50" charset="-128"/>
                <a:ea typeface="Meiryo UI" panose="020B0604030504040204" pitchFamily="50" charset="-128"/>
              </a:rPr>
              <a:t>※</a:t>
            </a:r>
            <a:r>
              <a:rPr lang="ja-JP" altLang="en-US" sz="1000" dirty="0">
                <a:solidFill>
                  <a:srgbClr val="FF0000"/>
                </a:solidFill>
                <a:latin typeface="Meiryo UI" panose="020B0604030504040204" pitchFamily="50" charset="-128"/>
                <a:ea typeface="Meiryo UI" panose="020B0604030504040204" pitchFamily="50" charset="-128"/>
              </a:rPr>
              <a:t>適宜、枠のサイズを変更したり図表を使用するなど、わかりやすく記載してください。なお、記入する文字の大きさは</a:t>
            </a:r>
            <a:r>
              <a:rPr lang="en-US" altLang="ja-JP" sz="1000" dirty="0">
                <a:solidFill>
                  <a:srgbClr val="FF0000"/>
                </a:solidFill>
                <a:latin typeface="Meiryo UI" panose="020B0604030504040204" pitchFamily="50" charset="-128"/>
                <a:ea typeface="Meiryo UI" panose="020B0604030504040204" pitchFamily="50" charset="-128"/>
              </a:rPr>
              <a:t>12</a:t>
            </a:r>
            <a:r>
              <a:rPr lang="ja-JP" altLang="en-US" sz="1000" dirty="0">
                <a:solidFill>
                  <a:srgbClr val="FF0000"/>
                </a:solidFill>
                <a:latin typeface="Meiryo UI" panose="020B0604030504040204" pitchFamily="50" charset="-128"/>
                <a:ea typeface="Meiryo UI" panose="020B0604030504040204" pitchFamily="50" charset="-128"/>
              </a:rPr>
              <a:t>ポイント程度としてください。</a:t>
            </a:r>
            <a:endParaRPr lang="en-US" altLang="ja-JP" sz="1000" dirty="0">
              <a:solidFill>
                <a:srgbClr val="FF0000"/>
              </a:solidFill>
              <a:latin typeface="Meiryo UI" panose="020B0604030504040204" pitchFamily="50" charset="-128"/>
              <a:ea typeface="Meiryo UI" panose="020B0604030504040204" pitchFamily="50" charset="-128"/>
            </a:endParaRPr>
          </a:p>
          <a:p>
            <a:r>
              <a:rPr lang="en-US" altLang="ja-JP" sz="1000" dirty="0">
                <a:solidFill>
                  <a:srgbClr val="FF0000"/>
                </a:solidFill>
                <a:latin typeface="Meiryo UI" panose="020B0604030504040204" pitchFamily="50" charset="-128"/>
                <a:ea typeface="Meiryo UI" panose="020B0604030504040204" pitchFamily="50" charset="-128"/>
              </a:rPr>
              <a:t>※</a:t>
            </a:r>
            <a:r>
              <a:rPr lang="ja-JP" altLang="en-US" sz="1000" dirty="0">
                <a:solidFill>
                  <a:srgbClr val="FF0000"/>
                </a:solidFill>
                <a:latin typeface="Meiryo UI" panose="020B0604030504040204" pitchFamily="50" charset="-128"/>
                <a:ea typeface="Meiryo UI" panose="020B0604030504040204" pitchFamily="50" charset="-128"/>
              </a:rPr>
              <a:t>注意書き（赤字）は削除してください。</a:t>
            </a:r>
            <a:endParaRPr lang="en-US" altLang="ja-JP" sz="1000" dirty="0">
              <a:solidFill>
                <a:srgbClr val="FF0000"/>
              </a:solidFill>
              <a:latin typeface="Meiryo UI" panose="020B0604030504040204" pitchFamily="50" charset="-128"/>
              <a:ea typeface="Meiryo UI" panose="020B0604030504040204" pitchFamily="50" charset="-128"/>
            </a:endParaRPr>
          </a:p>
        </p:txBody>
      </p:sp>
      <p:cxnSp>
        <p:nvCxnSpPr>
          <p:cNvPr id="16" name="直線コネクタ 15">
            <a:extLst>
              <a:ext uri="{FF2B5EF4-FFF2-40B4-BE49-F238E27FC236}">
                <a16:creationId xmlns:a16="http://schemas.microsoft.com/office/drawing/2014/main" id="{E261D370-CC55-49B7-8B59-EDFC1EE5E119}"/>
              </a:ext>
            </a:extLst>
          </p:cNvPr>
          <p:cNvCxnSpPr>
            <a:cxnSpLocks/>
          </p:cNvCxnSpPr>
          <p:nvPr/>
        </p:nvCxnSpPr>
        <p:spPr bwMode="auto">
          <a:xfrm>
            <a:off x="240266" y="891622"/>
            <a:ext cx="9425470" cy="0"/>
          </a:xfrm>
          <a:prstGeom prst="line">
            <a:avLst/>
          </a:prstGeom>
          <a:ln w="19050">
            <a:solidFill>
              <a:srgbClr val="BFBFB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6A28E3AA-ECBB-4F7B-8761-0AEC3534E6B5}"/>
              </a:ext>
            </a:extLst>
          </p:cNvPr>
          <p:cNvSpPr txBox="1"/>
          <p:nvPr/>
        </p:nvSpPr>
        <p:spPr>
          <a:xfrm>
            <a:off x="362235" y="2686863"/>
            <a:ext cx="3587842" cy="1169551"/>
          </a:xfrm>
          <a:prstGeom prst="rect">
            <a:avLst/>
          </a:prstGeom>
          <a:noFill/>
          <a:ln>
            <a:solidFill>
              <a:srgbClr val="FF0000"/>
            </a:solidFill>
          </a:ln>
        </p:spPr>
        <p:txBody>
          <a:bodyPr wrap="none" rtlCol="0">
            <a:spAutoFit/>
          </a:bodyPr>
          <a:lstStyle/>
          <a:p>
            <a:r>
              <a:rPr kumimoji="1" lang="ja-JP" altLang="en-US" sz="1400" dirty="0">
                <a:solidFill>
                  <a:srgbClr val="FF0000"/>
                </a:solidFill>
                <a:latin typeface="Meiryo UI" panose="020B0604030504040204" pitchFamily="50" charset="-128"/>
                <a:ea typeface="Meiryo UI" panose="020B0604030504040204" pitchFamily="50" charset="-128"/>
              </a:rPr>
              <a:t>取組概要に最低以下をお書きください。</a:t>
            </a:r>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rgbClr val="FF0000"/>
                </a:solidFill>
                <a:latin typeface="Meiryo UI" panose="020B0604030504040204" pitchFamily="50" charset="-128"/>
                <a:ea typeface="Meiryo UI" panose="020B0604030504040204" pitchFamily="50" charset="-128"/>
              </a:rPr>
              <a:t>・具体的な取組内容</a:t>
            </a:r>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rgbClr val="FF0000"/>
                </a:solidFill>
                <a:latin typeface="Meiryo UI" panose="020B0604030504040204" pitchFamily="50" charset="-128"/>
                <a:ea typeface="Meiryo UI" panose="020B0604030504040204" pitchFamily="50" charset="-128"/>
              </a:rPr>
              <a:t>・事業</a:t>
            </a:r>
            <a:r>
              <a:rPr kumimoji="1" lang="en-US" altLang="ja-JP" sz="1400" dirty="0">
                <a:solidFill>
                  <a:srgbClr val="FF0000"/>
                </a:solidFill>
                <a:latin typeface="Meiryo UI" panose="020B0604030504040204" pitchFamily="50" charset="-128"/>
                <a:ea typeface="Meiryo UI" panose="020B0604030504040204" pitchFamily="50" charset="-128"/>
              </a:rPr>
              <a:t>KPI</a:t>
            </a:r>
          </a:p>
          <a:p>
            <a:r>
              <a:rPr kumimoji="1" lang="ja-JP" altLang="en-US" sz="1400" dirty="0">
                <a:solidFill>
                  <a:srgbClr val="FF0000"/>
                </a:solidFill>
                <a:latin typeface="Meiryo UI" panose="020B0604030504040204" pitchFamily="50" charset="-128"/>
                <a:ea typeface="Meiryo UI" panose="020B0604030504040204" pitchFamily="50" charset="-128"/>
              </a:rPr>
              <a:t>・自立自走を目指す上でのステップ</a:t>
            </a:r>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rgbClr val="FF0000"/>
                </a:solidFill>
                <a:latin typeface="Meiryo UI" panose="020B0604030504040204" pitchFamily="50" charset="-128"/>
                <a:ea typeface="Meiryo UI" panose="020B0604030504040204" pitchFamily="50" charset="-128"/>
              </a:rPr>
              <a:t>・情報発信や交流人口の増加にむけたターゲット</a:t>
            </a:r>
          </a:p>
        </p:txBody>
      </p:sp>
    </p:spTree>
    <p:extLst>
      <p:ext uri="{BB962C8B-B14F-4D97-AF65-F5344CB8AC3E}">
        <p14:creationId xmlns:p14="http://schemas.microsoft.com/office/powerpoint/2010/main" val="1301488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表 15">
            <a:extLst>
              <a:ext uri="{FF2B5EF4-FFF2-40B4-BE49-F238E27FC236}">
                <a16:creationId xmlns:a16="http://schemas.microsoft.com/office/drawing/2014/main" id="{9B6CB17B-B817-4187-8EDD-28AEE52FF226}"/>
              </a:ext>
            </a:extLst>
          </p:cNvPr>
          <p:cNvGraphicFramePr>
            <a:graphicFrameLocks noGrp="1"/>
          </p:cNvGraphicFramePr>
          <p:nvPr>
            <p:extLst>
              <p:ext uri="{D42A27DB-BD31-4B8C-83A1-F6EECF244321}">
                <p14:modId xmlns:p14="http://schemas.microsoft.com/office/powerpoint/2010/main" val="4178356893"/>
              </p:ext>
            </p:extLst>
          </p:nvPr>
        </p:nvGraphicFramePr>
        <p:xfrm>
          <a:off x="331054" y="3722493"/>
          <a:ext cx="9366867" cy="2821811"/>
        </p:xfrm>
        <a:graphic>
          <a:graphicData uri="http://schemas.openxmlformats.org/drawingml/2006/table">
            <a:tbl>
              <a:tblPr firstRow="1" bandRow="1"/>
              <a:tblGrid>
                <a:gridCol w="349396">
                  <a:extLst>
                    <a:ext uri="{9D8B030D-6E8A-4147-A177-3AD203B41FA5}">
                      <a16:colId xmlns:a16="http://schemas.microsoft.com/office/drawing/2014/main" val="3963223197"/>
                    </a:ext>
                  </a:extLst>
                </a:gridCol>
                <a:gridCol w="254918">
                  <a:extLst>
                    <a:ext uri="{9D8B030D-6E8A-4147-A177-3AD203B41FA5}">
                      <a16:colId xmlns:a16="http://schemas.microsoft.com/office/drawing/2014/main" val="20002"/>
                    </a:ext>
                  </a:extLst>
                </a:gridCol>
                <a:gridCol w="302157">
                  <a:extLst>
                    <a:ext uri="{9D8B030D-6E8A-4147-A177-3AD203B41FA5}">
                      <a16:colId xmlns:a16="http://schemas.microsoft.com/office/drawing/2014/main" val="20003"/>
                    </a:ext>
                  </a:extLst>
                </a:gridCol>
                <a:gridCol w="302157">
                  <a:extLst>
                    <a:ext uri="{9D8B030D-6E8A-4147-A177-3AD203B41FA5}">
                      <a16:colId xmlns:a16="http://schemas.microsoft.com/office/drawing/2014/main" val="20004"/>
                    </a:ext>
                  </a:extLst>
                </a:gridCol>
                <a:gridCol w="302157">
                  <a:extLst>
                    <a:ext uri="{9D8B030D-6E8A-4147-A177-3AD203B41FA5}">
                      <a16:colId xmlns:a16="http://schemas.microsoft.com/office/drawing/2014/main" val="20005"/>
                    </a:ext>
                  </a:extLst>
                </a:gridCol>
                <a:gridCol w="302157">
                  <a:extLst>
                    <a:ext uri="{9D8B030D-6E8A-4147-A177-3AD203B41FA5}">
                      <a16:colId xmlns:a16="http://schemas.microsoft.com/office/drawing/2014/main" val="20006"/>
                    </a:ext>
                  </a:extLst>
                </a:gridCol>
                <a:gridCol w="302157">
                  <a:extLst>
                    <a:ext uri="{9D8B030D-6E8A-4147-A177-3AD203B41FA5}">
                      <a16:colId xmlns:a16="http://schemas.microsoft.com/office/drawing/2014/main" val="20007"/>
                    </a:ext>
                  </a:extLst>
                </a:gridCol>
                <a:gridCol w="302157">
                  <a:extLst>
                    <a:ext uri="{9D8B030D-6E8A-4147-A177-3AD203B41FA5}">
                      <a16:colId xmlns:a16="http://schemas.microsoft.com/office/drawing/2014/main" val="594859260"/>
                    </a:ext>
                  </a:extLst>
                </a:gridCol>
                <a:gridCol w="302157">
                  <a:extLst>
                    <a:ext uri="{9D8B030D-6E8A-4147-A177-3AD203B41FA5}">
                      <a16:colId xmlns:a16="http://schemas.microsoft.com/office/drawing/2014/main" val="2637858963"/>
                    </a:ext>
                  </a:extLst>
                </a:gridCol>
                <a:gridCol w="302157">
                  <a:extLst>
                    <a:ext uri="{9D8B030D-6E8A-4147-A177-3AD203B41FA5}">
                      <a16:colId xmlns:a16="http://schemas.microsoft.com/office/drawing/2014/main" val="351236198"/>
                    </a:ext>
                  </a:extLst>
                </a:gridCol>
                <a:gridCol w="302157">
                  <a:extLst>
                    <a:ext uri="{9D8B030D-6E8A-4147-A177-3AD203B41FA5}">
                      <a16:colId xmlns:a16="http://schemas.microsoft.com/office/drawing/2014/main" val="20008"/>
                    </a:ext>
                  </a:extLst>
                </a:gridCol>
                <a:gridCol w="302157">
                  <a:extLst>
                    <a:ext uri="{9D8B030D-6E8A-4147-A177-3AD203B41FA5}">
                      <a16:colId xmlns:a16="http://schemas.microsoft.com/office/drawing/2014/main" val="20009"/>
                    </a:ext>
                  </a:extLst>
                </a:gridCol>
                <a:gridCol w="302157">
                  <a:extLst>
                    <a:ext uri="{9D8B030D-6E8A-4147-A177-3AD203B41FA5}">
                      <a16:colId xmlns:a16="http://schemas.microsoft.com/office/drawing/2014/main" val="20010"/>
                    </a:ext>
                  </a:extLst>
                </a:gridCol>
                <a:gridCol w="302157">
                  <a:extLst>
                    <a:ext uri="{9D8B030D-6E8A-4147-A177-3AD203B41FA5}">
                      <a16:colId xmlns:a16="http://schemas.microsoft.com/office/drawing/2014/main" val="20011"/>
                    </a:ext>
                  </a:extLst>
                </a:gridCol>
                <a:gridCol w="302157">
                  <a:extLst>
                    <a:ext uri="{9D8B030D-6E8A-4147-A177-3AD203B41FA5}">
                      <a16:colId xmlns:a16="http://schemas.microsoft.com/office/drawing/2014/main" val="2387756399"/>
                    </a:ext>
                  </a:extLst>
                </a:gridCol>
                <a:gridCol w="302157">
                  <a:extLst>
                    <a:ext uri="{9D8B030D-6E8A-4147-A177-3AD203B41FA5}">
                      <a16:colId xmlns:a16="http://schemas.microsoft.com/office/drawing/2014/main" val="2816814475"/>
                    </a:ext>
                  </a:extLst>
                </a:gridCol>
                <a:gridCol w="302157">
                  <a:extLst>
                    <a:ext uri="{9D8B030D-6E8A-4147-A177-3AD203B41FA5}">
                      <a16:colId xmlns:a16="http://schemas.microsoft.com/office/drawing/2014/main" val="2413337712"/>
                    </a:ext>
                  </a:extLst>
                </a:gridCol>
                <a:gridCol w="302157">
                  <a:extLst>
                    <a:ext uri="{9D8B030D-6E8A-4147-A177-3AD203B41FA5}">
                      <a16:colId xmlns:a16="http://schemas.microsoft.com/office/drawing/2014/main" val="1670024927"/>
                    </a:ext>
                  </a:extLst>
                </a:gridCol>
                <a:gridCol w="302157">
                  <a:extLst>
                    <a:ext uri="{9D8B030D-6E8A-4147-A177-3AD203B41FA5}">
                      <a16:colId xmlns:a16="http://schemas.microsoft.com/office/drawing/2014/main" val="2318713183"/>
                    </a:ext>
                  </a:extLst>
                </a:gridCol>
                <a:gridCol w="302157">
                  <a:extLst>
                    <a:ext uri="{9D8B030D-6E8A-4147-A177-3AD203B41FA5}">
                      <a16:colId xmlns:a16="http://schemas.microsoft.com/office/drawing/2014/main" val="315439978"/>
                    </a:ext>
                  </a:extLst>
                </a:gridCol>
                <a:gridCol w="302157">
                  <a:extLst>
                    <a:ext uri="{9D8B030D-6E8A-4147-A177-3AD203B41FA5}">
                      <a16:colId xmlns:a16="http://schemas.microsoft.com/office/drawing/2014/main" val="2089778692"/>
                    </a:ext>
                  </a:extLst>
                </a:gridCol>
                <a:gridCol w="302157">
                  <a:extLst>
                    <a:ext uri="{9D8B030D-6E8A-4147-A177-3AD203B41FA5}">
                      <a16:colId xmlns:a16="http://schemas.microsoft.com/office/drawing/2014/main" val="3512126375"/>
                    </a:ext>
                  </a:extLst>
                </a:gridCol>
                <a:gridCol w="302157">
                  <a:extLst>
                    <a:ext uri="{9D8B030D-6E8A-4147-A177-3AD203B41FA5}">
                      <a16:colId xmlns:a16="http://schemas.microsoft.com/office/drawing/2014/main" val="1388725092"/>
                    </a:ext>
                  </a:extLst>
                </a:gridCol>
                <a:gridCol w="302157">
                  <a:extLst>
                    <a:ext uri="{9D8B030D-6E8A-4147-A177-3AD203B41FA5}">
                      <a16:colId xmlns:a16="http://schemas.microsoft.com/office/drawing/2014/main" val="3332093777"/>
                    </a:ext>
                  </a:extLst>
                </a:gridCol>
                <a:gridCol w="302157">
                  <a:extLst>
                    <a:ext uri="{9D8B030D-6E8A-4147-A177-3AD203B41FA5}">
                      <a16:colId xmlns:a16="http://schemas.microsoft.com/office/drawing/2014/main" val="3792028230"/>
                    </a:ext>
                  </a:extLst>
                </a:gridCol>
                <a:gridCol w="302157">
                  <a:extLst>
                    <a:ext uri="{9D8B030D-6E8A-4147-A177-3AD203B41FA5}">
                      <a16:colId xmlns:a16="http://schemas.microsoft.com/office/drawing/2014/main" val="135796907"/>
                    </a:ext>
                  </a:extLst>
                </a:gridCol>
                <a:gridCol w="302157">
                  <a:extLst>
                    <a:ext uri="{9D8B030D-6E8A-4147-A177-3AD203B41FA5}">
                      <a16:colId xmlns:a16="http://schemas.microsoft.com/office/drawing/2014/main" val="4021251267"/>
                    </a:ext>
                  </a:extLst>
                </a:gridCol>
                <a:gridCol w="302157">
                  <a:extLst>
                    <a:ext uri="{9D8B030D-6E8A-4147-A177-3AD203B41FA5}">
                      <a16:colId xmlns:a16="http://schemas.microsoft.com/office/drawing/2014/main" val="3247764595"/>
                    </a:ext>
                  </a:extLst>
                </a:gridCol>
                <a:gridCol w="302157">
                  <a:extLst>
                    <a:ext uri="{9D8B030D-6E8A-4147-A177-3AD203B41FA5}">
                      <a16:colId xmlns:a16="http://schemas.microsoft.com/office/drawing/2014/main" val="470031360"/>
                    </a:ext>
                  </a:extLst>
                </a:gridCol>
                <a:gridCol w="302157">
                  <a:extLst>
                    <a:ext uri="{9D8B030D-6E8A-4147-A177-3AD203B41FA5}">
                      <a16:colId xmlns:a16="http://schemas.microsoft.com/office/drawing/2014/main" val="3436544384"/>
                    </a:ext>
                  </a:extLst>
                </a:gridCol>
                <a:gridCol w="302157">
                  <a:extLst>
                    <a:ext uri="{9D8B030D-6E8A-4147-A177-3AD203B41FA5}">
                      <a16:colId xmlns:a16="http://schemas.microsoft.com/office/drawing/2014/main" val="70700755"/>
                    </a:ext>
                  </a:extLst>
                </a:gridCol>
              </a:tblGrid>
              <a:tr h="220728">
                <a:tc>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r>
                        <a:rPr kumimoji="1" lang="ja-JP" altLang="en-US" sz="1200" b="1" baseline="0" dirty="0">
                          <a:solidFill>
                            <a:schemeClr val="bg1"/>
                          </a:solidFill>
                          <a:latin typeface="Meiryo UI" panose="020B0604030504040204" pitchFamily="50" charset="-128"/>
                          <a:ea typeface="Meiryo UI" panose="020B0604030504040204" pitchFamily="50" charset="-128"/>
                        </a:rPr>
                        <a:t>６月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7</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8</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9</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10</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11</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12</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1</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2</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3</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000"/>
                  </a:ext>
                </a:extLst>
              </a:tr>
              <a:tr h="220728">
                <a:tc>
                  <a:txBody>
                    <a:bodyPr/>
                    <a:lstStyle/>
                    <a:p>
                      <a:pPr algn="ctr">
                        <a:lnSpc>
                          <a:spcPts val="1200"/>
                        </a:lnSpc>
                      </a:pPr>
                      <a:endParaRPr kumimoji="1" lang="ja-JP" altLang="en-US" sz="10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extLst>
                  <a:ext uri="{0D108BD9-81ED-4DB2-BD59-A6C34878D82A}">
                    <a16:rowId xmlns:a16="http://schemas.microsoft.com/office/drawing/2014/main" val="73712952"/>
                  </a:ext>
                </a:extLst>
              </a:tr>
              <a:tr h="778049">
                <a:tc>
                  <a:txBody>
                    <a:bodyPr/>
                    <a:lstStyle/>
                    <a:p>
                      <a:pPr algn="ctr"/>
                      <a:r>
                        <a:rPr kumimoji="1" lang="ja-JP" altLang="en-US" sz="1200" b="1" baseline="0" dirty="0">
                          <a:solidFill>
                            <a:schemeClr val="bg1"/>
                          </a:solidFill>
                          <a:latin typeface="Meiryo UI" panose="020B0604030504040204" pitchFamily="50" charset="-128"/>
                          <a:ea typeface="Meiryo UI" panose="020B0604030504040204" pitchFamily="50" charset="-128"/>
                        </a:rPr>
                        <a:t>取組①</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7780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baseline="0" dirty="0">
                          <a:solidFill>
                            <a:schemeClr val="bg1"/>
                          </a:solidFill>
                          <a:latin typeface="Meiryo UI" panose="020B0604030504040204" pitchFamily="50" charset="-128"/>
                          <a:ea typeface="Meiryo UI" panose="020B0604030504040204" pitchFamily="50" charset="-128"/>
                        </a:rPr>
                        <a:t>取組②</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6014887"/>
                  </a:ext>
                </a:extLst>
              </a:tr>
              <a:tr h="7780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baseline="0" dirty="0">
                          <a:solidFill>
                            <a:schemeClr val="bg1"/>
                          </a:solidFill>
                          <a:latin typeface="Meiryo UI" panose="020B0604030504040204" pitchFamily="50" charset="-128"/>
                          <a:ea typeface="Meiryo UI" panose="020B0604030504040204" pitchFamily="50" charset="-128"/>
                        </a:rPr>
                        <a:t>取組③</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47082847"/>
                  </a:ext>
                </a:extLst>
              </a:tr>
            </a:tbl>
          </a:graphicData>
        </a:graphic>
      </p:graphicFrame>
      <p:sp>
        <p:nvSpPr>
          <p:cNvPr id="17" name="テキスト ボックス 16">
            <a:extLst>
              <a:ext uri="{FF2B5EF4-FFF2-40B4-BE49-F238E27FC236}">
                <a16:creationId xmlns:a16="http://schemas.microsoft.com/office/drawing/2014/main" id="{7AAA9F70-C64E-451A-893B-A0625F3A0F0F}"/>
              </a:ext>
            </a:extLst>
          </p:cNvPr>
          <p:cNvSpPr txBox="1"/>
          <p:nvPr/>
        </p:nvSpPr>
        <p:spPr>
          <a:xfrm>
            <a:off x="242045" y="6542032"/>
            <a:ext cx="9300795" cy="246221"/>
          </a:xfrm>
          <a:prstGeom prst="rect">
            <a:avLst/>
          </a:prstGeom>
          <a:noFill/>
          <a:ln>
            <a:noFill/>
          </a:ln>
        </p:spPr>
        <p:txBody>
          <a:bodyPr wrap="square" rtlCol="0">
            <a:spAutoFit/>
          </a:bodyPr>
          <a:lstStyle/>
          <a:p>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ja-JP" altLang="en-US" sz="1000" dirty="0">
                <a:solidFill>
                  <a:srgbClr val="FF0000"/>
                </a:solidFill>
                <a:latin typeface="Meiryo UI" panose="020B0604030504040204" pitchFamily="50" charset="-128"/>
                <a:ea typeface="Meiryo UI" panose="020B0604030504040204" pitchFamily="50" charset="-128"/>
              </a:rPr>
              <a:t>事業計画書に記入した内容に</a:t>
            </a:r>
            <a:r>
              <a:rPr lang="ja-JP" altLang="en-US" sz="1000" dirty="0">
                <a:solidFill>
                  <a:srgbClr val="FF0000"/>
                </a:solidFill>
                <a:latin typeface="Meiryo UI" panose="020B0604030504040204" pitchFamily="50" charset="-128"/>
                <a:ea typeface="Meiryo UI" panose="020B0604030504040204" pitchFamily="50" charset="-128"/>
              </a:rPr>
              <a:t>ついて、</a:t>
            </a:r>
            <a:r>
              <a:rPr lang="ja-JP" altLang="en-US" sz="1000" u="sng" dirty="0">
                <a:solidFill>
                  <a:srgbClr val="FF0000"/>
                </a:solidFill>
                <a:latin typeface="Meiryo UI" panose="020B0604030504040204" pitchFamily="50" charset="-128"/>
                <a:ea typeface="Meiryo UI" panose="020B0604030504040204" pitchFamily="50" charset="-128"/>
              </a:rPr>
              <a:t>Ａ４用紙一枚に収まるよう</a:t>
            </a:r>
            <a:r>
              <a:rPr lang="ja-JP" altLang="en-US" sz="1000" dirty="0">
                <a:solidFill>
                  <a:srgbClr val="FF0000"/>
                </a:solidFill>
                <a:latin typeface="Meiryo UI" panose="020B0604030504040204" pitchFamily="50" charset="-128"/>
                <a:ea typeface="Meiryo UI" panose="020B0604030504040204" pitchFamily="50" charset="-128"/>
              </a:rPr>
              <a:t>年間スケジュール</a:t>
            </a:r>
            <a:r>
              <a:rPr kumimoji="1" lang="ja-JP" altLang="en-US" sz="1000" dirty="0">
                <a:solidFill>
                  <a:srgbClr val="FF0000"/>
                </a:solidFill>
                <a:latin typeface="Meiryo UI" panose="020B0604030504040204" pitchFamily="50" charset="-128"/>
                <a:ea typeface="Meiryo UI" panose="020B0604030504040204" pitchFamily="50" charset="-128"/>
              </a:rPr>
              <a:t>を簡潔に作成してください。</a:t>
            </a:r>
            <a:r>
              <a:rPr lang="ja-JP" altLang="en-US" sz="1000" dirty="0">
                <a:solidFill>
                  <a:srgbClr val="FF0000"/>
                </a:solidFill>
                <a:latin typeface="Meiryo UI" panose="020B0604030504040204" pitchFamily="50" charset="-128"/>
                <a:ea typeface="Meiryo UI" panose="020B0604030504040204" pitchFamily="50" charset="-128"/>
              </a:rPr>
              <a:t>なお、記入する文字の大きさは</a:t>
            </a:r>
            <a:r>
              <a:rPr lang="en-US" altLang="ja-JP" sz="1000" dirty="0">
                <a:solidFill>
                  <a:srgbClr val="FF0000"/>
                </a:solidFill>
                <a:latin typeface="Meiryo UI" panose="020B0604030504040204" pitchFamily="50" charset="-128"/>
                <a:ea typeface="Meiryo UI" panose="020B0604030504040204" pitchFamily="50" charset="-128"/>
              </a:rPr>
              <a:t>10</a:t>
            </a:r>
            <a:r>
              <a:rPr lang="ja-JP" altLang="en-US" sz="1000" dirty="0">
                <a:solidFill>
                  <a:srgbClr val="FF0000"/>
                </a:solidFill>
                <a:latin typeface="Meiryo UI" panose="020B0604030504040204" pitchFamily="50" charset="-128"/>
                <a:ea typeface="Meiryo UI" panose="020B0604030504040204" pitchFamily="50" charset="-128"/>
              </a:rPr>
              <a:t>～</a:t>
            </a:r>
            <a:r>
              <a:rPr lang="en-US" altLang="ja-JP" sz="1000" dirty="0">
                <a:solidFill>
                  <a:srgbClr val="FF0000"/>
                </a:solidFill>
                <a:latin typeface="Meiryo UI" panose="020B0604030504040204" pitchFamily="50" charset="-128"/>
                <a:ea typeface="Meiryo UI" panose="020B0604030504040204" pitchFamily="50" charset="-128"/>
              </a:rPr>
              <a:t>12</a:t>
            </a:r>
            <a:r>
              <a:rPr lang="ja-JP" altLang="en-US" sz="1000" dirty="0">
                <a:solidFill>
                  <a:srgbClr val="FF0000"/>
                </a:solidFill>
                <a:latin typeface="Meiryo UI" panose="020B0604030504040204" pitchFamily="50" charset="-128"/>
                <a:ea typeface="Meiryo UI" panose="020B0604030504040204" pitchFamily="50" charset="-128"/>
              </a:rPr>
              <a:t>ポイント程度としてください。</a:t>
            </a:r>
            <a:endParaRPr lang="en-US" altLang="ja-JP" sz="1000" dirty="0">
              <a:solidFill>
                <a:srgbClr val="FF0000"/>
              </a:solidFill>
              <a:latin typeface="Meiryo UI" panose="020B0604030504040204" pitchFamily="50" charset="-128"/>
              <a:ea typeface="Meiryo UI" panose="020B0604030504040204" pitchFamily="50" charset="-128"/>
            </a:endParaRPr>
          </a:p>
        </p:txBody>
      </p:sp>
      <p:sp>
        <p:nvSpPr>
          <p:cNvPr id="22"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38736" y="0"/>
            <a:ext cx="9203295" cy="45389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a:latin typeface="HGP創英角ｺﾞｼｯｸUB" panose="020B0900000000000000" pitchFamily="50" charset="-128"/>
                <a:ea typeface="HGP創英角ｺﾞｼｯｸUB" panose="020B0900000000000000" pitchFamily="50" charset="-128"/>
              </a:rPr>
              <a:t>■企業・団体名等：</a:t>
            </a:r>
          </a:p>
        </p:txBody>
      </p:sp>
      <p:sp>
        <p:nvSpPr>
          <p:cNvPr id="24" name="テキスト ボックス 23">
            <a:extLst>
              <a:ext uri="{FF2B5EF4-FFF2-40B4-BE49-F238E27FC236}">
                <a16:creationId xmlns:a16="http://schemas.microsoft.com/office/drawing/2014/main" id="{6D8712C4-C00D-4511-9DF3-8B514D49F832}"/>
              </a:ext>
            </a:extLst>
          </p:cNvPr>
          <p:cNvSpPr txBox="1"/>
          <p:nvPr/>
        </p:nvSpPr>
        <p:spPr>
          <a:xfrm>
            <a:off x="234890" y="731460"/>
            <a:ext cx="9559181" cy="2629202"/>
          </a:xfrm>
          <a:prstGeom prst="rect">
            <a:avLst/>
          </a:prstGeom>
          <a:noFill/>
          <a:ln>
            <a:solidFill>
              <a:schemeClr val="bg1">
                <a:lumMod val="65000"/>
              </a:schemeClr>
            </a:solidFill>
          </a:ln>
        </p:spPr>
        <p:txBody>
          <a:bodyPr wrap="square" rtlCol="0" anchor="ctr">
            <a:noAutofit/>
          </a:bodyPr>
          <a:lstStyle/>
          <a:p>
            <a:pPr algn="just"/>
            <a:r>
              <a:rPr lang="ja-JP" altLang="en-US" sz="1400" dirty="0">
                <a:solidFill>
                  <a:srgbClr val="FF0000"/>
                </a:solidFill>
                <a:latin typeface="Meiryo UI" panose="020B0604030504040204" pitchFamily="50" charset="-128"/>
                <a:ea typeface="Meiryo UI" panose="020B0604030504040204" pitchFamily="50" charset="-128"/>
              </a:rPr>
              <a:t>　</a:t>
            </a:r>
          </a:p>
        </p:txBody>
      </p:sp>
      <p:sp>
        <p:nvSpPr>
          <p:cNvPr id="19" name="テキスト ボックス 18">
            <a:extLst>
              <a:ext uri="{FF2B5EF4-FFF2-40B4-BE49-F238E27FC236}">
                <a16:creationId xmlns:a16="http://schemas.microsoft.com/office/drawing/2014/main" id="{392F2E49-7033-4178-B0AB-BDBD39F1163A}"/>
              </a:ext>
            </a:extLst>
          </p:cNvPr>
          <p:cNvSpPr txBox="1"/>
          <p:nvPr/>
        </p:nvSpPr>
        <p:spPr>
          <a:xfrm>
            <a:off x="242044" y="454461"/>
            <a:ext cx="5350423" cy="276999"/>
          </a:xfrm>
          <a:prstGeom prst="rect">
            <a:avLst/>
          </a:prstGeom>
          <a:noFill/>
          <a:ln>
            <a:noFill/>
          </a:ln>
        </p:spPr>
        <p:txBody>
          <a:bodyPr wrap="square" rtlCol="0">
            <a:spAutoFit/>
          </a:bodyPr>
          <a:lstStyle/>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事業スキーム</a:t>
            </a: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392F2E49-7033-4178-B0AB-BDBD39F1163A}"/>
              </a:ext>
            </a:extLst>
          </p:cNvPr>
          <p:cNvSpPr txBox="1"/>
          <p:nvPr/>
        </p:nvSpPr>
        <p:spPr>
          <a:xfrm>
            <a:off x="442069" y="3450563"/>
            <a:ext cx="5769442" cy="276999"/>
          </a:xfrm>
          <a:prstGeom prst="rect">
            <a:avLst/>
          </a:prstGeom>
          <a:noFill/>
          <a:ln>
            <a:noFill/>
          </a:ln>
        </p:spPr>
        <p:txBody>
          <a:bodyPr wrap="square" rtlCol="0">
            <a:spAutoFit/>
          </a:bodyPr>
          <a:lstStyle/>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年間スケジュール</a:t>
            </a: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p:txBody>
      </p:sp>
      <p:sp>
        <p:nvSpPr>
          <p:cNvPr id="100" name="テキスト ボックス 99">
            <a:extLst>
              <a:ext uri="{FF2B5EF4-FFF2-40B4-BE49-F238E27FC236}">
                <a16:creationId xmlns:a16="http://schemas.microsoft.com/office/drawing/2014/main" id="{9D14D7B5-88EE-4B91-B9BD-1580A3413A42}"/>
              </a:ext>
            </a:extLst>
          </p:cNvPr>
          <p:cNvSpPr txBox="1"/>
          <p:nvPr/>
        </p:nvSpPr>
        <p:spPr>
          <a:xfrm>
            <a:off x="331054" y="1025277"/>
            <a:ext cx="5731056" cy="307777"/>
          </a:xfrm>
          <a:prstGeom prst="rect">
            <a:avLst/>
          </a:prstGeom>
          <a:noFill/>
          <a:ln>
            <a:solidFill>
              <a:srgbClr val="FF0000"/>
            </a:solidFill>
          </a:ln>
        </p:spPr>
        <p:txBody>
          <a:bodyPr wrap="none" rtlCol="0">
            <a:spAutoFit/>
          </a:bodyPr>
          <a:lstStyle/>
          <a:p>
            <a:r>
              <a:rPr kumimoji="1" lang="ja-JP" altLang="en-US" sz="1400" dirty="0">
                <a:solidFill>
                  <a:srgbClr val="FF0000"/>
                </a:solidFill>
                <a:latin typeface="Meiryo UI" panose="020B0604030504040204" pitchFamily="50" charset="-128"/>
                <a:ea typeface="Meiryo UI" panose="020B0604030504040204" pitchFamily="50" charset="-128"/>
              </a:rPr>
              <a:t>取組年度から自立自走に向けた事業展開の</a:t>
            </a:r>
            <a:r>
              <a:rPr kumimoji="1" lang="en-US" altLang="ja-JP" sz="1400" dirty="0">
                <a:solidFill>
                  <a:srgbClr val="FF0000"/>
                </a:solidFill>
                <a:latin typeface="Meiryo UI" panose="020B0604030504040204" pitchFamily="50" charset="-128"/>
                <a:ea typeface="Meiryo UI" panose="020B0604030504040204" pitchFamily="50" charset="-128"/>
              </a:rPr>
              <a:t>3</a:t>
            </a:r>
            <a:r>
              <a:rPr kumimoji="1" lang="ja-JP" altLang="en-US" sz="1400" dirty="0">
                <a:solidFill>
                  <a:srgbClr val="FF0000"/>
                </a:solidFill>
                <a:latin typeface="Meiryo UI" panose="020B0604030504040204" pitchFamily="50" charset="-128"/>
                <a:ea typeface="Meiryo UI" panose="020B0604030504040204" pitchFamily="50" charset="-128"/>
              </a:rPr>
              <a:t>年計画の概要をお書きください。</a:t>
            </a:r>
            <a:endParaRPr kumimoji="1" lang="en-US" altLang="ja-JP" sz="14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40140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テキスト ボックス 135">
            <a:extLst>
              <a:ext uri="{FF2B5EF4-FFF2-40B4-BE49-F238E27FC236}">
                <a16:creationId xmlns:a16="http://schemas.microsoft.com/office/drawing/2014/main" id="{6D8712C4-C00D-4511-9DF3-8B514D49F832}"/>
              </a:ext>
            </a:extLst>
          </p:cNvPr>
          <p:cNvSpPr txBox="1"/>
          <p:nvPr/>
        </p:nvSpPr>
        <p:spPr>
          <a:xfrm>
            <a:off x="242046" y="2125553"/>
            <a:ext cx="9300796" cy="4315301"/>
          </a:xfrm>
          <a:prstGeom prst="rect">
            <a:avLst/>
          </a:prstGeom>
          <a:noFill/>
          <a:ln>
            <a:solidFill>
              <a:schemeClr val="bg1">
                <a:lumMod val="65000"/>
              </a:schemeClr>
            </a:solidFill>
          </a:ln>
        </p:spPr>
        <p:txBody>
          <a:bodyPr wrap="square" rtlCol="0" anchor="ctr">
            <a:noAutofit/>
          </a:bodyPr>
          <a:lstStyle/>
          <a:p>
            <a:pPr algn="just"/>
            <a:r>
              <a:rPr lang="ja-JP" altLang="en-US" sz="1400" dirty="0">
                <a:solidFill>
                  <a:srgbClr val="FF0000"/>
                </a:solidFill>
                <a:latin typeface="Meiryo UI" panose="020B0604030504040204" pitchFamily="50" charset="-128"/>
                <a:ea typeface="Meiryo UI" panose="020B0604030504040204" pitchFamily="50" charset="-128"/>
              </a:rPr>
              <a:t>　</a:t>
            </a:r>
          </a:p>
        </p:txBody>
      </p:sp>
      <p:sp>
        <p:nvSpPr>
          <p:cNvPr id="112" name="角丸四角形 118">
            <a:extLst>
              <a:ext uri="{FF2B5EF4-FFF2-40B4-BE49-F238E27FC236}">
                <a16:creationId xmlns:a16="http://schemas.microsoft.com/office/drawing/2014/main" id="{88DEA87A-6E73-4CBE-852A-4FBA5A28434C}"/>
              </a:ext>
            </a:extLst>
          </p:cNvPr>
          <p:cNvSpPr/>
          <p:nvPr/>
        </p:nvSpPr>
        <p:spPr>
          <a:xfrm>
            <a:off x="394667" y="2359286"/>
            <a:ext cx="8865701" cy="2382862"/>
          </a:xfrm>
          <a:prstGeom prst="roundRect">
            <a:avLst>
              <a:gd name="adj" fmla="val 0"/>
            </a:avLst>
          </a:prstGeom>
          <a:solidFill>
            <a:srgbClr val="FFCCCC"/>
          </a:solidFill>
          <a:ln w="25400" cap="flat" cmpd="sng" algn="ctr">
            <a:solidFill>
              <a:srgbClr val="FF0000"/>
            </a:solidFill>
            <a:prstDash val="solid"/>
          </a:ln>
          <a:effectLst/>
        </p:spPr>
        <p:txBody>
          <a:bodyPr anchor="ctr"/>
          <a:lstStyle/>
          <a:p>
            <a:pPr marL="0" marR="0" lvl="0" indent="0" algn="ctr" defTabSz="914400" eaLnBrk="0" fontAlgn="base" latinLnBrk="0" hangingPunct="0">
              <a:lnSpc>
                <a:spcPct val="100000"/>
              </a:lnSpc>
              <a:spcBef>
                <a:spcPts val="0"/>
              </a:spcBef>
              <a:spcAft>
                <a:spcPct val="0"/>
              </a:spcAft>
              <a:buClrTx/>
              <a:buSzTx/>
              <a:buFontTx/>
              <a:buNone/>
              <a:tabLst/>
              <a:defRPr/>
            </a:pPr>
            <a:endParaRPr kumimoji="1" lang="en-US" altLang="ja-JP" sz="900" i="0" u="none" strike="noStrike" kern="0" cap="none" spc="0" normalizeH="0" baseline="0" noProof="0" dirty="0">
              <a:ln>
                <a:noFill/>
              </a:ln>
              <a:solidFill>
                <a:srgbClr val="000000">
                  <a:lumMod val="85000"/>
                  <a:lumOff val="15000"/>
                </a:srgbClr>
              </a:solidFill>
              <a:effectLst/>
              <a:uLnTx/>
              <a:uFillTx/>
              <a:latin typeface="+mn-ea"/>
              <a:cs typeface="+mn-cs"/>
            </a:endParaRPr>
          </a:p>
        </p:txBody>
      </p:sp>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38736" y="0"/>
            <a:ext cx="9203295" cy="45389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a:latin typeface="HGP創英角ｺﾞｼｯｸUB" panose="020B0900000000000000" pitchFamily="50" charset="-128"/>
                <a:ea typeface="HGP創英角ｺﾞｼｯｸUB" panose="020B0900000000000000" pitchFamily="50" charset="-128"/>
              </a:rPr>
              <a:t>■企業・団体名等：</a:t>
            </a:r>
            <a:r>
              <a:rPr lang="ja-JP" altLang="en-US" sz="2000" dirty="0">
                <a:solidFill>
                  <a:srgbClr val="FF0000"/>
                </a:solidFill>
                <a:latin typeface="HGP創英角ｺﾞｼｯｸUB" panose="020B0900000000000000" pitchFamily="50" charset="-128"/>
                <a:ea typeface="HGP創英角ｺﾞｼｯｸUB" panose="020B0900000000000000" pitchFamily="50" charset="-128"/>
              </a:rPr>
              <a:t>株式会社◯◯◯◯</a:t>
            </a:r>
          </a:p>
        </p:txBody>
      </p:sp>
      <p:sp>
        <p:nvSpPr>
          <p:cNvPr id="8" name="テキスト プレースホルダー 2">
            <a:extLst>
              <a:ext uri="{FF2B5EF4-FFF2-40B4-BE49-F238E27FC236}">
                <a16:creationId xmlns:a16="http://schemas.microsoft.com/office/drawing/2014/main" id="{47243370-4EBE-42E9-9D5F-8BA4FDC89D2E}"/>
              </a:ext>
            </a:extLst>
          </p:cNvPr>
          <p:cNvSpPr txBox="1">
            <a:spLocks/>
          </p:cNvSpPr>
          <p:nvPr/>
        </p:nvSpPr>
        <p:spPr>
          <a:xfrm>
            <a:off x="444309" y="489364"/>
            <a:ext cx="9303505" cy="35808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a:latin typeface="HGP創英角ｺﾞｼｯｸUB" panose="020B0900000000000000" pitchFamily="50" charset="-128"/>
                <a:ea typeface="HGP創英角ｺﾞｼｯｸUB" panose="020B0900000000000000" pitchFamily="50" charset="-128"/>
              </a:rPr>
              <a:t>事業名称：</a:t>
            </a:r>
            <a:r>
              <a:rPr lang="ja-JP" altLang="en-US" sz="1800" dirty="0">
                <a:solidFill>
                  <a:srgbClr val="FF0000"/>
                </a:solidFill>
                <a:latin typeface="HGP創英角ｺﾞｼｯｸUB" panose="020B0900000000000000" pitchFamily="50" charset="-128"/>
                <a:ea typeface="HGP創英角ｺﾞｼｯｸUB" panose="020B0900000000000000" pitchFamily="50" charset="-128"/>
              </a:rPr>
              <a:t>◯◯◯における△△△のための□□□事業</a:t>
            </a:r>
          </a:p>
        </p:txBody>
      </p:sp>
      <p:sp>
        <p:nvSpPr>
          <p:cNvPr id="10" name="テキスト プレースホルダー 2">
            <a:extLst>
              <a:ext uri="{FF2B5EF4-FFF2-40B4-BE49-F238E27FC236}">
                <a16:creationId xmlns:a16="http://schemas.microsoft.com/office/drawing/2014/main" id="{170ABE15-4FC7-41E9-BB62-6EF6BF12CB8C}"/>
              </a:ext>
            </a:extLst>
          </p:cNvPr>
          <p:cNvSpPr txBox="1">
            <a:spLocks/>
          </p:cNvSpPr>
          <p:nvPr/>
        </p:nvSpPr>
        <p:spPr>
          <a:xfrm>
            <a:off x="6098313" y="489364"/>
            <a:ext cx="3445452" cy="358085"/>
          </a:xfrm>
          <a:prstGeom prst="rect">
            <a:avLst/>
          </a:prstGeom>
        </p:spPr>
        <p:txBody>
          <a:bodyPr anchor="ctr"/>
          <a:lstStyle>
            <a:lvl1pPr marL="0" indent="0" algn="l" defTabSz="914400" rtl="0" eaLnBrk="1" latinLnBrk="0" hangingPunct="1">
              <a:lnSpc>
                <a:spcPct val="90000"/>
              </a:lnSpc>
              <a:spcBef>
                <a:spcPts val="1000"/>
              </a:spcBef>
              <a:buFont typeface="Arial" panose="020B0604020202020204" pitchFamily="34" charset="0"/>
              <a:buNone/>
              <a:defRPr kumimoji="1"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ja-JP" altLang="en-US" dirty="0">
                <a:latin typeface="HGP創英角ｺﾞｼｯｸUB" panose="020B0900000000000000" pitchFamily="50" charset="-128"/>
                <a:ea typeface="HGP創英角ｺﾞｼｯｸUB" panose="020B0900000000000000" pitchFamily="50" charset="-128"/>
              </a:rPr>
              <a:t>交付申請額：</a:t>
            </a:r>
            <a:r>
              <a:rPr lang="en-US" altLang="ja-JP" u="sng" dirty="0">
                <a:solidFill>
                  <a:srgbClr val="FF0000"/>
                </a:solidFill>
                <a:latin typeface="HGP創英角ｺﾞｼｯｸUB" panose="020B0900000000000000" pitchFamily="50" charset="-128"/>
                <a:ea typeface="HGP創英角ｺﾞｼｯｸUB" panose="020B0900000000000000" pitchFamily="50" charset="-128"/>
              </a:rPr>
              <a:t>5,140,000</a:t>
            </a:r>
            <a:r>
              <a:rPr lang="ja-JP" altLang="en-US" dirty="0">
                <a:latin typeface="HGP創英角ｺﾞｼｯｸUB" panose="020B0900000000000000" pitchFamily="50" charset="-128"/>
                <a:ea typeface="HGP創英角ｺﾞｼｯｸUB" panose="020B0900000000000000" pitchFamily="50" charset="-128"/>
              </a:rPr>
              <a:t>円</a:t>
            </a:r>
          </a:p>
        </p:txBody>
      </p:sp>
      <p:sp>
        <p:nvSpPr>
          <p:cNvPr id="11" name="テキスト ボックス 10">
            <a:extLst>
              <a:ext uri="{FF2B5EF4-FFF2-40B4-BE49-F238E27FC236}">
                <a16:creationId xmlns:a16="http://schemas.microsoft.com/office/drawing/2014/main" id="{734E377E-38DB-4CB5-AEF0-55FCE9A1D483}"/>
              </a:ext>
            </a:extLst>
          </p:cNvPr>
          <p:cNvSpPr txBox="1"/>
          <p:nvPr/>
        </p:nvSpPr>
        <p:spPr>
          <a:xfrm>
            <a:off x="242969" y="1139284"/>
            <a:ext cx="9300796" cy="689319"/>
          </a:xfrm>
          <a:prstGeom prst="rect">
            <a:avLst/>
          </a:prstGeom>
          <a:noFill/>
          <a:ln>
            <a:solidFill>
              <a:schemeClr val="bg1">
                <a:lumMod val="65000"/>
              </a:schemeClr>
            </a:solidFill>
          </a:ln>
        </p:spPr>
        <p:txBody>
          <a:bodyPr wrap="square" rtlCol="0" anchor="ctr">
            <a:noAutofit/>
          </a:bodyPr>
          <a:lstStyle/>
          <a:p>
            <a:pPr algn="just"/>
            <a:r>
              <a:rPr lang="ja-JP" altLang="en-US" sz="1200" dirty="0">
                <a:solidFill>
                  <a:srgbClr val="FF0000"/>
                </a:solidFill>
                <a:latin typeface="Meiryo UI" panose="020B0604030504040204" pitchFamily="50" charset="-128"/>
                <a:ea typeface="Meiryo UI" panose="020B0604030504040204" pitchFamily="50" charset="-128"/>
              </a:rPr>
              <a:t>　震災以降、〇○地域においては震災の被害状況・影響が情報発信の中心となっており、地域そのものが持つ伝統・魅力等には触れられてこなかった。</a:t>
            </a:r>
          </a:p>
          <a:p>
            <a:pPr algn="just"/>
            <a:r>
              <a:rPr lang="ja-JP" altLang="en-US" sz="1200" dirty="0">
                <a:solidFill>
                  <a:srgbClr val="FF0000"/>
                </a:solidFill>
                <a:latin typeface="Meiryo UI" panose="020B0604030504040204" pitchFamily="50" charset="-128"/>
                <a:ea typeface="Meiryo UI" panose="020B0604030504040204" pitchFamily="50" charset="-128"/>
              </a:rPr>
              <a:t>　本事業では、○○地域の風評被害払拭のために地域の魅力的なコンテンツを再発見し、クリエイターによるブランディングを行いながらコンテンツを磨き上げ、効果的なデジタルマーケティング施策を駆使することで、国内外にむけて魅力的なコンテンツとして情報発信を行う。</a:t>
            </a:r>
          </a:p>
        </p:txBody>
      </p:sp>
      <p:sp>
        <p:nvSpPr>
          <p:cNvPr id="12" name="テキスト ボックス 11">
            <a:extLst>
              <a:ext uri="{FF2B5EF4-FFF2-40B4-BE49-F238E27FC236}">
                <a16:creationId xmlns:a16="http://schemas.microsoft.com/office/drawing/2014/main" id="{392F2E49-7033-4178-B0AB-BDBD39F1163A}"/>
              </a:ext>
            </a:extLst>
          </p:cNvPr>
          <p:cNvSpPr txBox="1"/>
          <p:nvPr/>
        </p:nvSpPr>
        <p:spPr>
          <a:xfrm>
            <a:off x="138736" y="891796"/>
            <a:ext cx="5511556" cy="276999"/>
          </a:xfrm>
          <a:prstGeom prst="rect">
            <a:avLst/>
          </a:prstGeom>
          <a:noFill/>
          <a:ln>
            <a:noFill/>
          </a:ln>
        </p:spPr>
        <p:txBody>
          <a:bodyPr wrap="square" rtlCol="0">
            <a:spAutoFit/>
          </a:bodyPr>
          <a:lstStyle/>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事業の目的と背景</a:t>
            </a: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C33D4170-1592-446B-9BEA-2E3F9CE4965B}"/>
              </a:ext>
            </a:extLst>
          </p:cNvPr>
          <p:cNvSpPr txBox="1"/>
          <p:nvPr/>
        </p:nvSpPr>
        <p:spPr>
          <a:xfrm>
            <a:off x="138736" y="1848554"/>
            <a:ext cx="5511556" cy="276999"/>
          </a:xfrm>
          <a:prstGeom prst="rect">
            <a:avLst/>
          </a:prstGeom>
          <a:noFill/>
          <a:ln>
            <a:noFill/>
          </a:ln>
        </p:spPr>
        <p:txBody>
          <a:bodyPr wrap="square" rtlCol="0">
            <a:spAutoFit/>
          </a:bodyPr>
          <a:lstStyle/>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事業内容の概要</a:t>
            </a: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p:txBody>
      </p:sp>
      <p:sp>
        <p:nvSpPr>
          <p:cNvPr id="17" name="正方形/長方形 37">
            <a:extLst>
              <a:ext uri="{FF2B5EF4-FFF2-40B4-BE49-F238E27FC236}">
                <a16:creationId xmlns:a16="http://schemas.microsoft.com/office/drawing/2014/main" id="{48A4C896-1236-4AC9-BA79-2CA2D6102A79}"/>
              </a:ext>
            </a:extLst>
          </p:cNvPr>
          <p:cNvSpPr>
            <a:spLocks noChangeArrowheads="1"/>
          </p:cNvSpPr>
          <p:nvPr/>
        </p:nvSpPr>
        <p:spPr bwMode="auto">
          <a:xfrm>
            <a:off x="444308" y="2212076"/>
            <a:ext cx="1070857" cy="276999"/>
          </a:xfrm>
          <a:prstGeom prst="rect">
            <a:avLst/>
          </a:prstGeom>
          <a:solidFill>
            <a:schemeClr val="bg1"/>
          </a:solidFill>
          <a:ln w="28575">
            <a:solidFill>
              <a:srgbClr val="FF0000"/>
            </a:solidFill>
          </a:ln>
        </p:spPr>
        <p:txBody>
          <a:bodyPr wrap="square">
            <a:spAutoFit/>
          </a:bodyP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ts val="600"/>
              </a:spcBef>
              <a:spcAft>
                <a:spcPct val="0"/>
              </a:spcAft>
            </a:pPr>
            <a:r>
              <a:rPr lang="ja-JP" altLang="en-US" sz="1200" dirty="0">
                <a:solidFill>
                  <a:srgbClr val="FF0000"/>
                </a:solidFill>
                <a:latin typeface="Meiryo UI" panose="020B0604030504040204" pitchFamily="50" charset="-128"/>
                <a:ea typeface="Meiryo UI" panose="020B0604030504040204" pitchFamily="50" charset="-128"/>
              </a:rPr>
              <a:t>取組内容</a:t>
            </a:r>
            <a:endParaRPr lang="en-US" altLang="ja-JP" sz="1200" dirty="0">
              <a:solidFill>
                <a:srgbClr val="FF0000"/>
              </a:solidFill>
              <a:latin typeface="Meiryo UI" panose="020B0604030504040204" pitchFamily="50" charset="-128"/>
              <a:ea typeface="Meiryo UI" panose="020B0604030504040204" pitchFamily="50" charset="-128"/>
            </a:endParaRPr>
          </a:p>
        </p:txBody>
      </p:sp>
      <p:grpSp>
        <p:nvGrpSpPr>
          <p:cNvPr id="114" name="グループ化 113">
            <a:extLst>
              <a:ext uri="{FF2B5EF4-FFF2-40B4-BE49-F238E27FC236}">
                <a16:creationId xmlns:a16="http://schemas.microsoft.com/office/drawing/2014/main" id="{3EECBF1C-BC7E-4460-8332-232AEBED84D4}"/>
              </a:ext>
            </a:extLst>
          </p:cNvPr>
          <p:cNvGrpSpPr/>
          <p:nvPr/>
        </p:nvGrpSpPr>
        <p:grpSpPr>
          <a:xfrm>
            <a:off x="563828" y="2605196"/>
            <a:ext cx="8597756" cy="1323468"/>
            <a:chOff x="908621" y="2736013"/>
            <a:chExt cx="8466589" cy="1516828"/>
          </a:xfrm>
        </p:grpSpPr>
        <p:sp>
          <p:nvSpPr>
            <p:cNvPr id="93" name="正方形/長方形 99">
              <a:extLst>
                <a:ext uri="{FF2B5EF4-FFF2-40B4-BE49-F238E27FC236}">
                  <a16:creationId xmlns:a16="http://schemas.microsoft.com/office/drawing/2014/main" id="{FEA88C28-C6C3-4466-A0F2-9CB6BB6D00E3}"/>
                </a:ext>
              </a:extLst>
            </p:cNvPr>
            <p:cNvSpPr>
              <a:spLocks noChangeArrowheads="1"/>
            </p:cNvSpPr>
            <p:nvPr/>
          </p:nvSpPr>
          <p:spPr bwMode="auto">
            <a:xfrm>
              <a:off x="908621" y="2736013"/>
              <a:ext cx="693971" cy="744101"/>
            </a:xfrm>
            <a:prstGeom prst="rect">
              <a:avLst/>
            </a:prstGeom>
            <a:solidFill>
              <a:srgbClr val="FF0000"/>
            </a:solidFill>
            <a:ln w="22225" algn="ctr">
              <a:solidFill>
                <a:srgbClr val="FF000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marL="0" marR="0" lvl="0" indent="0" algn="ctr" defTabSz="914400" eaLnBrk="1" fontAlgn="base" latinLnBrk="0" hangingPunct="1">
                <a:lnSpc>
                  <a:spcPct val="100000"/>
                </a:lnSpc>
                <a:spcBef>
                  <a:spcPct val="0"/>
                </a:spcBef>
                <a:spcAft>
                  <a:spcPct val="0"/>
                </a:spcAft>
                <a:buClr>
                  <a:srgbClr val="5A5A5A"/>
                </a:buClr>
                <a:buSzTx/>
                <a:buFont typeface="Wingdings" panose="05000000000000000000" pitchFamily="2" charset="2"/>
                <a:buNone/>
                <a:tabLst/>
                <a:defRPr/>
              </a:pPr>
              <a:r>
                <a:rPr kumimoji="1" lang="ja-JP" altLang="en-US" sz="1200" b="1" i="0" u="none" strike="noStrike" kern="0" cap="none" spc="0" normalizeH="0" baseline="0" noProof="0" dirty="0">
                  <a:ln>
                    <a:noFill/>
                  </a:ln>
                  <a:solidFill>
                    <a:schemeClr val="bg1"/>
                  </a:solidFill>
                  <a:effectLst/>
                  <a:uLnTx/>
                  <a:uFillTx/>
                  <a:latin typeface="Meiryo UI"/>
                  <a:ea typeface="Meiryo UI"/>
                </a:rPr>
                <a:t>取組</a:t>
              </a:r>
              <a:r>
                <a:rPr lang="ja-JP" altLang="en-US" sz="1200" b="1" kern="0" dirty="0">
                  <a:solidFill>
                    <a:schemeClr val="bg1"/>
                  </a:solidFill>
                  <a:latin typeface="Meiryo UI"/>
                  <a:ea typeface="Meiryo UI"/>
                </a:rPr>
                <a:t>１</a:t>
              </a:r>
              <a:endParaRPr kumimoji="1" lang="ja-JP" altLang="en-US" sz="1200" b="1" i="0" u="none" strike="noStrike" kern="0" cap="none" spc="0" normalizeH="0" baseline="0" noProof="0" dirty="0">
                <a:ln>
                  <a:noFill/>
                </a:ln>
                <a:solidFill>
                  <a:schemeClr val="bg1"/>
                </a:solidFill>
                <a:effectLst/>
                <a:uLnTx/>
                <a:uFillTx/>
                <a:latin typeface="Meiryo UI"/>
                <a:ea typeface="Meiryo UI"/>
              </a:endParaRPr>
            </a:p>
          </p:txBody>
        </p:sp>
        <p:sp>
          <p:nvSpPr>
            <p:cNvPr id="94" name="正方形/長方形 99">
              <a:extLst>
                <a:ext uri="{FF2B5EF4-FFF2-40B4-BE49-F238E27FC236}">
                  <a16:creationId xmlns:a16="http://schemas.microsoft.com/office/drawing/2014/main" id="{5C5DBFB1-85FF-4FD0-828D-91CAA9FF8F39}"/>
                </a:ext>
              </a:extLst>
            </p:cNvPr>
            <p:cNvSpPr>
              <a:spLocks noChangeArrowheads="1"/>
            </p:cNvSpPr>
            <p:nvPr/>
          </p:nvSpPr>
          <p:spPr bwMode="auto">
            <a:xfrm>
              <a:off x="908621" y="3593525"/>
              <a:ext cx="693972" cy="659315"/>
            </a:xfrm>
            <a:prstGeom prst="rect">
              <a:avLst/>
            </a:prstGeom>
            <a:solidFill>
              <a:srgbClr val="FF0000"/>
            </a:solidFill>
            <a:ln w="22225" algn="ctr">
              <a:solidFill>
                <a:srgbClr val="FF000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marL="0" marR="0" lvl="0" indent="0" algn="ctr" defTabSz="914400" eaLnBrk="1" fontAlgn="base" latinLnBrk="0" hangingPunct="1">
                <a:lnSpc>
                  <a:spcPct val="100000"/>
                </a:lnSpc>
                <a:spcBef>
                  <a:spcPct val="0"/>
                </a:spcBef>
                <a:spcAft>
                  <a:spcPct val="0"/>
                </a:spcAft>
                <a:buClr>
                  <a:srgbClr val="5A5A5A"/>
                </a:buClr>
                <a:buSzTx/>
                <a:buFont typeface="Wingdings" panose="05000000000000000000" pitchFamily="2" charset="2"/>
                <a:buNone/>
                <a:tabLst/>
                <a:defRPr/>
              </a:pPr>
              <a:r>
                <a:rPr kumimoji="1" lang="ja-JP" altLang="en-US" sz="1200" b="1" i="0" u="none" strike="noStrike" kern="0" cap="none" spc="0" normalizeH="0" baseline="0" noProof="0" dirty="0">
                  <a:ln>
                    <a:noFill/>
                  </a:ln>
                  <a:solidFill>
                    <a:schemeClr val="bg1"/>
                  </a:solidFill>
                  <a:effectLst/>
                  <a:uLnTx/>
                  <a:uFillTx/>
                  <a:latin typeface="Meiryo UI"/>
                  <a:ea typeface="Meiryo UI"/>
                </a:rPr>
                <a:t>取組２</a:t>
              </a:r>
            </a:p>
          </p:txBody>
        </p:sp>
        <p:sp>
          <p:nvSpPr>
            <p:cNvPr id="98" name="正方形/長方形 99">
              <a:extLst>
                <a:ext uri="{FF2B5EF4-FFF2-40B4-BE49-F238E27FC236}">
                  <a16:creationId xmlns:a16="http://schemas.microsoft.com/office/drawing/2014/main" id="{427EDE53-37FE-45CE-9D84-049D2403C281}"/>
                </a:ext>
              </a:extLst>
            </p:cNvPr>
            <p:cNvSpPr>
              <a:spLocks noChangeArrowheads="1"/>
            </p:cNvSpPr>
            <p:nvPr/>
          </p:nvSpPr>
          <p:spPr bwMode="auto">
            <a:xfrm>
              <a:off x="1756677" y="2736013"/>
              <a:ext cx="7618533" cy="744101"/>
            </a:xfrm>
            <a:prstGeom prst="rect">
              <a:avLst/>
            </a:prstGeom>
            <a:solidFill>
              <a:srgbClr val="FFFFFF"/>
            </a:solidFill>
            <a:ln w="22225" algn="ctr">
              <a:solidFill>
                <a:srgbClr val="FF000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marL="0" marR="0" lvl="0" indent="0" defTabSz="914400" eaLnBrk="1" fontAlgn="base" latinLnBrk="0" hangingPunct="1">
                <a:lnSpc>
                  <a:spcPct val="100000"/>
                </a:lnSpc>
                <a:spcBef>
                  <a:spcPct val="0"/>
                </a:spcBef>
                <a:spcAft>
                  <a:spcPct val="0"/>
                </a:spcAft>
                <a:buClr>
                  <a:srgbClr val="5A5A5A"/>
                </a:buClr>
                <a:buSzTx/>
                <a:buFont typeface="Wingdings" panose="05000000000000000000" pitchFamily="2" charset="2"/>
                <a:buNone/>
                <a:tabLst/>
                <a:defRPr/>
              </a:pPr>
              <a:r>
                <a:rPr kumimoji="1" lang="ja-JP" altLang="en-US" sz="1200" b="1" i="0" u="none" strike="noStrike" kern="0" cap="none" spc="0" normalizeH="0" baseline="0" noProof="0" dirty="0">
                  <a:ln>
                    <a:noFill/>
                  </a:ln>
                  <a:solidFill>
                    <a:srgbClr val="FF0000"/>
                  </a:solidFill>
                  <a:effectLst/>
                  <a:uLnTx/>
                  <a:uFillTx/>
                  <a:latin typeface="Meiryo UI"/>
                  <a:ea typeface="Meiryo UI"/>
                </a:rPr>
                <a:t>地域の魅力発掘ワークショップ</a:t>
              </a:r>
              <a:endParaRPr kumimoji="1" lang="en-US" altLang="ja-JP" sz="1200" b="1" i="0" u="none" strike="noStrike" kern="0" cap="none" spc="0" normalizeH="0" baseline="0" noProof="0" dirty="0">
                <a:ln>
                  <a:noFill/>
                </a:ln>
                <a:solidFill>
                  <a:srgbClr val="FF0000"/>
                </a:solidFill>
                <a:effectLst/>
                <a:uLnTx/>
                <a:uFillTx/>
                <a:latin typeface="Meiryo UI"/>
                <a:ea typeface="Meiryo UI"/>
              </a:endParaRPr>
            </a:p>
            <a:p>
              <a:pPr marL="0" marR="0" lvl="0" indent="0" defTabSz="914400" eaLnBrk="1" fontAlgn="base" latinLnBrk="0" hangingPunct="1">
                <a:lnSpc>
                  <a:spcPct val="100000"/>
                </a:lnSpc>
                <a:spcBef>
                  <a:spcPct val="0"/>
                </a:spcBef>
                <a:spcAft>
                  <a:spcPct val="0"/>
                </a:spcAft>
                <a:buClr>
                  <a:srgbClr val="5A5A5A"/>
                </a:buClr>
                <a:buSzTx/>
                <a:buFont typeface="Wingdings" panose="05000000000000000000" pitchFamily="2" charset="2"/>
                <a:buNone/>
                <a:tabLst/>
                <a:defRPr/>
              </a:pPr>
              <a:r>
                <a:rPr kumimoji="1" lang="ja-JP" altLang="en-US" sz="1200" i="0" u="none" strike="noStrike" kern="0" cap="none" spc="0" normalizeH="0" baseline="0" noProof="0" dirty="0">
                  <a:ln>
                    <a:noFill/>
                  </a:ln>
                  <a:solidFill>
                    <a:srgbClr val="FF0000"/>
                  </a:solidFill>
                  <a:effectLst/>
                  <a:uLnTx/>
                  <a:uFillTx/>
                  <a:latin typeface="Meiryo UI"/>
                  <a:ea typeface="Meiryo UI"/>
                </a:rPr>
                <a:t>　</a:t>
              </a:r>
              <a:r>
                <a:rPr kumimoji="1" lang="en-US" altLang="ja-JP" sz="1200" i="0" u="none" strike="noStrike" kern="0" cap="none" spc="0" normalizeH="0" baseline="0" noProof="0" dirty="0">
                  <a:ln>
                    <a:noFill/>
                  </a:ln>
                  <a:solidFill>
                    <a:srgbClr val="FF0000"/>
                  </a:solidFill>
                  <a:effectLst/>
                  <a:uLnTx/>
                  <a:uFillTx/>
                  <a:latin typeface="Meiryo UI"/>
                  <a:ea typeface="Meiryo UI"/>
                </a:rPr>
                <a:t>10</a:t>
              </a:r>
              <a:r>
                <a:rPr kumimoji="1" lang="ja-JP" altLang="en-US" sz="1200" i="0" u="none" strike="noStrike" kern="0" cap="none" spc="0" normalizeH="0" baseline="0" noProof="0" dirty="0">
                  <a:ln>
                    <a:noFill/>
                  </a:ln>
                  <a:solidFill>
                    <a:srgbClr val="FF0000"/>
                  </a:solidFill>
                  <a:effectLst/>
                  <a:uLnTx/>
                  <a:uFillTx/>
                  <a:latin typeface="Meiryo UI"/>
                  <a:ea typeface="Meiryo UI"/>
                </a:rPr>
                <a:t>月～</a:t>
              </a:r>
              <a:r>
                <a:rPr kumimoji="1" lang="en-US" altLang="ja-JP" sz="1200" i="0" u="none" strike="noStrike" kern="0" cap="none" spc="0" normalizeH="0" baseline="0" noProof="0" dirty="0">
                  <a:ln>
                    <a:noFill/>
                  </a:ln>
                  <a:solidFill>
                    <a:srgbClr val="FF0000"/>
                  </a:solidFill>
                  <a:effectLst/>
                  <a:uLnTx/>
                  <a:uFillTx/>
                  <a:latin typeface="Meiryo UI"/>
                  <a:ea typeface="Meiryo UI"/>
                </a:rPr>
                <a:t>11</a:t>
              </a:r>
              <a:r>
                <a:rPr kumimoji="1" lang="ja-JP" altLang="en-US" sz="1200" i="0" u="none" strike="noStrike" kern="0" cap="none" spc="0" normalizeH="0" baseline="0" noProof="0" dirty="0">
                  <a:ln>
                    <a:noFill/>
                  </a:ln>
                  <a:solidFill>
                    <a:srgbClr val="FF0000"/>
                  </a:solidFill>
                  <a:effectLst/>
                  <a:uLnTx/>
                  <a:uFillTx/>
                  <a:latin typeface="Meiryo UI"/>
                  <a:ea typeface="Meiryo UI"/>
                </a:rPr>
                <a:t>月にかけて計</a:t>
              </a:r>
              <a:r>
                <a:rPr kumimoji="1" lang="en-US" altLang="ja-JP" sz="1200" i="0" u="none" strike="noStrike" kern="0" cap="none" spc="0" normalizeH="0" baseline="0" noProof="0" dirty="0">
                  <a:ln>
                    <a:noFill/>
                  </a:ln>
                  <a:solidFill>
                    <a:srgbClr val="FF0000"/>
                  </a:solidFill>
                  <a:effectLst/>
                  <a:uLnTx/>
                  <a:uFillTx/>
                  <a:latin typeface="Meiryo UI"/>
                  <a:ea typeface="Meiryo UI"/>
                </a:rPr>
                <a:t>3</a:t>
              </a:r>
              <a:r>
                <a:rPr kumimoji="1" lang="ja-JP" altLang="en-US" sz="1200" i="0" u="none" strike="noStrike" kern="0" cap="none" spc="0" normalizeH="0" baseline="0" noProof="0" dirty="0">
                  <a:ln>
                    <a:noFill/>
                  </a:ln>
                  <a:solidFill>
                    <a:srgbClr val="FF0000"/>
                  </a:solidFill>
                  <a:effectLst/>
                  <a:uLnTx/>
                  <a:uFillTx/>
                  <a:latin typeface="Meiryo UI"/>
                  <a:ea typeface="Meiryo UI"/>
                </a:rPr>
                <a:t>回程度、○○地域の周遊ツアーを企画・開催する。首都圏在住の</a:t>
              </a:r>
              <a:r>
                <a:rPr kumimoji="1" lang="en-US" altLang="ja-JP" sz="1200" i="0" u="none" strike="noStrike" kern="0" cap="none" spc="0" normalizeH="0" baseline="0" noProof="0" dirty="0">
                  <a:ln>
                    <a:noFill/>
                  </a:ln>
                  <a:solidFill>
                    <a:srgbClr val="FF0000"/>
                  </a:solidFill>
                  <a:effectLst/>
                  <a:uLnTx/>
                  <a:uFillTx/>
                  <a:latin typeface="Meiryo UI"/>
                  <a:ea typeface="Meiryo UI"/>
                </a:rPr>
                <a:t>20</a:t>
              </a:r>
              <a:r>
                <a:rPr kumimoji="1" lang="ja-JP" altLang="en-US" sz="1200" i="0" u="none" strike="noStrike" kern="0" cap="none" spc="0" normalizeH="0" baseline="0" noProof="0" dirty="0">
                  <a:ln>
                    <a:noFill/>
                  </a:ln>
                  <a:solidFill>
                    <a:srgbClr val="FF0000"/>
                  </a:solidFill>
                  <a:effectLst/>
                  <a:uLnTx/>
                  <a:uFillTx/>
                  <a:latin typeface="Meiryo UI"/>
                  <a:ea typeface="Meiryo UI"/>
                </a:rPr>
                <a:t>～</a:t>
              </a:r>
              <a:r>
                <a:rPr kumimoji="1" lang="en-US" altLang="ja-JP" sz="1200" i="0" u="none" strike="noStrike" kern="0" cap="none" spc="0" normalizeH="0" baseline="0" noProof="0" dirty="0">
                  <a:ln>
                    <a:noFill/>
                  </a:ln>
                  <a:solidFill>
                    <a:srgbClr val="FF0000"/>
                  </a:solidFill>
                  <a:effectLst/>
                  <a:uLnTx/>
                  <a:uFillTx/>
                  <a:latin typeface="Meiryo UI"/>
                  <a:ea typeface="Meiryo UI"/>
                </a:rPr>
                <a:t>30</a:t>
              </a:r>
              <a:r>
                <a:rPr kumimoji="1" lang="ja-JP" altLang="en-US" sz="1200" i="0" u="none" strike="noStrike" kern="0" cap="none" spc="0" normalizeH="0" baseline="0" noProof="0" dirty="0">
                  <a:ln>
                    <a:noFill/>
                  </a:ln>
                  <a:solidFill>
                    <a:srgbClr val="FF0000"/>
                  </a:solidFill>
                  <a:effectLst/>
                  <a:uLnTx/>
                  <a:uFillTx/>
                  <a:latin typeface="Meiryo UI"/>
                  <a:ea typeface="Meiryo UI"/>
                </a:rPr>
                <a:t>代の男女に対して</a:t>
              </a:r>
              <a:endParaRPr kumimoji="1" lang="en-US" altLang="ja-JP" sz="1200" i="0" u="none" strike="noStrike" kern="0" cap="none" spc="0" normalizeH="0" baseline="0" noProof="0" dirty="0">
                <a:ln>
                  <a:noFill/>
                </a:ln>
                <a:solidFill>
                  <a:srgbClr val="FF0000"/>
                </a:solidFill>
                <a:effectLst/>
                <a:uLnTx/>
                <a:uFillTx/>
                <a:latin typeface="Meiryo UI"/>
                <a:ea typeface="Meiryo UI"/>
              </a:endParaRPr>
            </a:p>
            <a:p>
              <a:pPr marL="0" marR="0" lvl="0" indent="0" defTabSz="914400" eaLnBrk="1" fontAlgn="base" latinLnBrk="0" hangingPunct="1">
                <a:lnSpc>
                  <a:spcPct val="100000"/>
                </a:lnSpc>
                <a:spcBef>
                  <a:spcPct val="0"/>
                </a:spcBef>
                <a:spcAft>
                  <a:spcPct val="0"/>
                </a:spcAft>
                <a:buClr>
                  <a:srgbClr val="5A5A5A"/>
                </a:buClr>
                <a:buSzTx/>
                <a:buFont typeface="Wingdings" panose="05000000000000000000" pitchFamily="2" charset="2"/>
                <a:buNone/>
                <a:tabLst/>
                <a:defRPr/>
              </a:pPr>
              <a:r>
                <a:rPr kumimoji="1" lang="ja-JP" altLang="en-US" sz="1200" i="0" u="none" strike="noStrike" kern="0" cap="none" spc="0" normalizeH="0" baseline="0" noProof="0" dirty="0">
                  <a:ln>
                    <a:noFill/>
                  </a:ln>
                  <a:solidFill>
                    <a:srgbClr val="FF0000"/>
                  </a:solidFill>
                  <a:effectLst/>
                  <a:uLnTx/>
                  <a:uFillTx/>
                  <a:latin typeface="Meiryo UI"/>
                  <a:ea typeface="Meiryo UI"/>
                </a:rPr>
                <a:t>事業</a:t>
              </a:r>
              <a:r>
                <a:rPr kumimoji="1" lang="en-US" altLang="ja-JP" sz="1200" i="0" u="none" strike="noStrike" kern="0" cap="none" spc="0" normalizeH="0" baseline="0" noProof="0" dirty="0">
                  <a:ln>
                    <a:noFill/>
                  </a:ln>
                  <a:solidFill>
                    <a:srgbClr val="FF0000"/>
                  </a:solidFill>
                  <a:effectLst/>
                  <a:uLnTx/>
                  <a:uFillTx/>
                  <a:latin typeface="Meiryo UI"/>
                  <a:ea typeface="Meiryo UI"/>
                </a:rPr>
                <a:t>HP</a:t>
              </a:r>
              <a:r>
                <a:rPr kumimoji="1" lang="ja-JP" altLang="en-US" sz="1200" i="0" u="none" strike="noStrike" kern="0" cap="none" spc="0" normalizeH="0" baseline="0" noProof="0" dirty="0">
                  <a:ln>
                    <a:noFill/>
                  </a:ln>
                  <a:solidFill>
                    <a:srgbClr val="FF0000"/>
                  </a:solidFill>
                  <a:effectLst/>
                  <a:uLnTx/>
                  <a:uFillTx/>
                  <a:latin typeface="Meiryo UI"/>
                  <a:ea typeface="Meiryo UI"/>
                </a:rPr>
                <a:t>や</a:t>
              </a:r>
              <a:r>
                <a:rPr kumimoji="1" lang="en-US" altLang="ja-JP" sz="1200" i="0" u="none" strike="noStrike" kern="0" cap="none" spc="0" normalizeH="0" baseline="0" noProof="0" dirty="0">
                  <a:ln>
                    <a:noFill/>
                  </a:ln>
                  <a:solidFill>
                    <a:srgbClr val="FF0000"/>
                  </a:solidFill>
                  <a:effectLst/>
                  <a:uLnTx/>
                  <a:uFillTx/>
                  <a:latin typeface="Meiryo UI"/>
                  <a:ea typeface="Meiryo UI"/>
                </a:rPr>
                <a:t>SNS</a:t>
              </a:r>
              <a:r>
                <a:rPr kumimoji="1" lang="ja-JP" altLang="en-US" sz="1200" i="0" u="none" strike="noStrike" kern="0" cap="none" spc="0" normalizeH="0" baseline="0" noProof="0" dirty="0">
                  <a:ln>
                    <a:noFill/>
                  </a:ln>
                  <a:solidFill>
                    <a:srgbClr val="FF0000"/>
                  </a:solidFill>
                  <a:effectLst/>
                  <a:uLnTx/>
                  <a:uFillTx/>
                  <a:latin typeface="Meiryo UI"/>
                  <a:ea typeface="Meiryo UI"/>
                </a:rPr>
                <a:t>による遡及を行い参加者を募り、終了後は発見したコンテンツをレポート形式で提出してもらう。</a:t>
              </a:r>
            </a:p>
          </p:txBody>
        </p:sp>
        <p:sp>
          <p:nvSpPr>
            <p:cNvPr id="99" name="正方形/長方形 99">
              <a:extLst>
                <a:ext uri="{FF2B5EF4-FFF2-40B4-BE49-F238E27FC236}">
                  <a16:creationId xmlns:a16="http://schemas.microsoft.com/office/drawing/2014/main" id="{60CEE444-99ED-4156-A473-EFC8E9381CD9}"/>
                </a:ext>
              </a:extLst>
            </p:cNvPr>
            <p:cNvSpPr>
              <a:spLocks noChangeArrowheads="1"/>
            </p:cNvSpPr>
            <p:nvPr/>
          </p:nvSpPr>
          <p:spPr bwMode="auto">
            <a:xfrm>
              <a:off x="1756678" y="3563301"/>
              <a:ext cx="7618532" cy="689540"/>
            </a:xfrm>
            <a:prstGeom prst="rect">
              <a:avLst/>
            </a:prstGeom>
            <a:solidFill>
              <a:srgbClr val="FFFFFF"/>
            </a:solidFill>
            <a:ln w="22225" algn="ctr">
              <a:solidFill>
                <a:srgbClr val="FF000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marL="0" marR="0" lvl="0" indent="0" defTabSz="914400" eaLnBrk="1" fontAlgn="base" latinLnBrk="0" hangingPunct="1">
                <a:lnSpc>
                  <a:spcPct val="100000"/>
                </a:lnSpc>
                <a:spcBef>
                  <a:spcPct val="0"/>
                </a:spcBef>
                <a:spcAft>
                  <a:spcPct val="0"/>
                </a:spcAft>
                <a:buClr>
                  <a:srgbClr val="5A5A5A"/>
                </a:buClr>
                <a:buSzTx/>
                <a:buFont typeface="Wingdings" panose="05000000000000000000" pitchFamily="2" charset="2"/>
                <a:buNone/>
                <a:tabLst/>
                <a:defRPr/>
              </a:pPr>
              <a:r>
                <a:rPr kumimoji="1" lang="ja-JP" altLang="en-US" sz="1200" b="1" i="0" u="none" strike="noStrike" kern="0" cap="none" spc="0" normalizeH="0" baseline="0" noProof="0" dirty="0">
                  <a:ln>
                    <a:noFill/>
                  </a:ln>
                  <a:solidFill>
                    <a:srgbClr val="FF0000"/>
                  </a:solidFill>
                  <a:effectLst/>
                  <a:uLnTx/>
                  <a:uFillTx/>
                  <a:latin typeface="Meiryo UI"/>
                  <a:ea typeface="Meiryo UI"/>
                </a:rPr>
                <a:t>〇〇ブランディングキャンペーン</a:t>
              </a:r>
              <a:endParaRPr kumimoji="1" lang="en-US" altLang="ja-JP" sz="1200" b="1" i="0" u="none" strike="noStrike" kern="0" cap="none" spc="0" normalizeH="0" baseline="0" noProof="0" dirty="0">
                <a:ln>
                  <a:noFill/>
                </a:ln>
                <a:solidFill>
                  <a:srgbClr val="FF0000"/>
                </a:solidFill>
                <a:effectLst/>
                <a:uLnTx/>
                <a:uFillTx/>
                <a:latin typeface="Meiryo UI"/>
                <a:ea typeface="Meiryo UI"/>
              </a:endParaRPr>
            </a:p>
            <a:p>
              <a:pPr marL="0" marR="0" lvl="0" indent="0" defTabSz="914400" eaLnBrk="1" fontAlgn="base" latinLnBrk="0" hangingPunct="1">
                <a:lnSpc>
                  <a:spcPct val="100000"/>
                </a:lnSpc>
                <a:spcBef>
                  <a:spcPct val="0"/>
                </a:spcBef>
                <a:spcAft>
                  <a:spcPct val="0"/>
                </a:spcAft>
                <a:buClr>
                  <a:srgbClr val="5A5A5A"/>
                </a:buClr>
                <a:buSzTx/>
                <a:buFont typeface="Wingdings" panose="05000000000000000000" pitchFamily="2" charset="2"/>
                <a:buNone/>
                <a:tabLst/>
                <a:defRPr/>
              </a:pPr>
              <a:r>
                <a:rPr kumimoji="1" lang="ja-JP" altLang="en-US" sz="1200" i="0" u="none" strike="noStrike" kern="0" cap="none" spc="0" normalizeH="0" baseline="0" noProof="0" dirty="0">
                  <a:ln>
                    <a:noFill/>
                  </a:ln>
                  <a:solidFill>
                    <a:srgbClr val="FF0000"/>
                  </a:solidFill>
                  <a:effectLst/>
                  <a:uLnTx/>
                  <a:uFillTx/>
                  <a:latin typeface="Meiryo UI"/>
                  <a:ea typeface="Meiryo UI"/>
                </a:rPr>
                <a:t>　取組</a:t>
              </a:r>
              <a:r>
                <a:rPr kumimoji="1" lang="en-US" altLang="ja-JP" sz="1200" i="0" u="none" strike="noStrike" kern="0" cap="none" spc="0" normalizeH="0" baseline="0" noProof="0" dirty="0">
                  <a:ln>
                    <a:noFill/>
                  </a:ln>
                  <a:solidFill>
                    <a:srgbClr val="FF0000"/>
                  </a:solidFill>
                  <a:effectLst/>
                  <a:uLnTx/>
                  <a:uFillTx/>
                  <a:latin typeface="Meiryo UI"/>
                  <a:ea typeface="Meiryo UI"/>
                </a:rPr>
                <a:t>1</a:t>
              </a:r>
              <a:r>
                <a:rPr kumimoji="1" lang="ja-JP" altLang="en-US" sz="1200" i="0" u="none" strike="noStrike" kern="0" cap="none" spc="0" normalizeH="0" baseline="0" noProof="0" dirty="0">
                  <a:ln>
                    <a:noFill/>
                  </a:ln>
                  <a:solidFill>
                    <a:srgbClr val="FF0000"/>
                  </a:solidFill>
                  <a:effectLst/>
                  <a:uLnTx/>
                  <a:uFillTx/>
                  <a:latin typeface="Meiryo UI"/>
                  <a:ea typeface="Meiryo UI"/>
                </a:rPr>
                <a:t>で発掘されたコンテンツをもとに、参加者とクリエイターとの協働でキャッチコピーの作成などの磨き上げを行う。新聞への</a:t>
              </a:r>
              <a:endParaRPr kumimoji="1" lang="en-US" altLang="ja-JP" sz="1200" i="0" u="none" strike="noStrike" kern="0" cap="none" spc="0" normalizeH="0" baseline="0" noProof="0" dirty="0">
                <a:ln>
                  <a:noFill/>
                </a:ln>
                <a:solidFill>
                  <a:srgbClr val="FF0000"/>
                </a:solidFill>
                <a:effectLst/>
                <a:uLnTx/>
                <a:uFillTx/>
                <a:latin typeface="Meiryo UI"/>
                <a:ea typeface="Meiryo UI"/>
              </a:endParaRPr>
            </a:p>
            <a:p>
              <a:pPr marL="0" marR="0" lvl="0" indent="0" defTabSz="914400" eaLnBrk="1" fontAlgn="base" latinLnBrk="0" hangingPunct="1">
                <a:lnSpc>
                  <a:spcPct val="100000"/>
                </a:lnSpc>
                <a:spcBef>
                  <a:spcPct val="0"/>
                </a:spcBef>
                <a:spcAft>
                  <a:spcPct val="0"/>
                </a:spcAft>
                <a:buClr>
                  <a:srgbClr val="5A5A5A"/>
                </a:buClr>
                <a:buSzTx/>
                <a:buFont typeface="Wingdings" panose="05000000000000000000" pitchFamily="2" charset="2"/>
                <a:buNone/>
                <a:tabLst/>
                <a:defRPr/>
              </a:pPr>
              <a:r>
                <a:rPr kumimoji="1" lang="ja-JP" altLang="en-US" sz="1200" i="0" u="none" strike="noStrike" kern="0" cap="none" spc="0" normalizeH="0" baseline="0" noProof="0" dirty="0">
                  <a:ln>
                    <a:noFill/>
                  </a:ln>
                  <a:solidFill>
                    <a:srgbClr val="FF0000"/>
                  </a:solidFill>
                  <a:effectLst/>
                  <a:uLnTx/>
                  <a:uFillTx/>
                  <a:latin typeface="Meiryo UI"/>
                  <a:ea typeface="Meiryo UI"/>
                </a:rPr>
                <a:t>掲載などで情報発信を行うとともに、地元企業に対してコンテンツの提供など、次年度以降の自走に向けた働きかけを行う。</a:t>
              </a:r>
            </a:p>
          </p:txBody>
        </p:sp>
      </p:grpSp>
      <p:sp>
        <p:nvSpPr>
          <p:cNvPr id="134" name="角丸四角形 118">
            <a:extLst>
              <a:ext uri="{FF2B5EF4-FFF2-40B4-BE49-F238E27FC236}">
                <a16:creationId xmlns:a16="http://schemas.microsoft.com/office/drawing/2014/main" id="{2EA55A6A-9FD0-49B1-B812-DA1BEA378F70}"/>
              </a:ext>
            </a:extLst>
          </p:cNvPr>
          <p:cNvSpPr/>
          <p:nvPr/>
        </p:nvSpPr>
        <p:spPr>
          <a:xfrm>
            <a:off x="385874" y="5017214"/>
            <a:ext cx="8865701" cy="1294058"/>
          </a:xfrm>
          <a:prstGeom prst="roundRect">
            <a:avLst>
              <a:gd name="adj" fmla="val 0"/>
            </a:avLst>
          </a:prstGeom>
          <a:solidFill>
            <a:srgbClr val="FFCCCC"/>
          </a:solidFill>
          <a:ln w="25400" cap="flat" cmpd="sng" algn="ctr">
            <a:solidFill>
              <a:srgbClr val="FF0000"/>
            </a:solidFill>
            <a:prstDash val="solid"/>
          </a:ln>
          <a:effectLst/>
        </p:spPr>
        <p:txBody>
          <a:bodyPr anchor="ctr"/>
          <a:lstStyle/>
          <a:p>
            <a:pPr marL="0" marR="0" lvl="0" indent="0" algn="ctr" defTabSz="914400" eaLnBrk="0" fontAlgn="base" latinLnBrk="0" hangingPunct="0">
              <a:lnSpc>
                <a:spcPct val="100000"/>
              </a:lnSpc>
              <a:spcBef>
                <a:spcPts val="0"/>
              </a:spcBef>
              <a:spcAft>
                <a:spcPct val="0"/>
              </a:spcAft>
              <a:buClrTx/>
              <a:buSzTx/>
              <a:buFontTx/>
              <a:buNone/>
              <a:tabLst/>
              <a:defRPr/>
            </a:pPr>
            <a:endParaRPr kumimoji="1" lang="en-US" altLang="ja-JP" sz="900" i="0" u="none" strike="noStrike" kern="0" cap="none" spc="0" normalizeH="0" baseline="0" noProof="0" dirty="0">
              <a:ln>
                <a:noFill/>
              </a:ln>
              <a:solidFill>
                <a:srgbClr val="000000">
                  <a:lumMod val="85000"/>
                  <a:lumOff val="15000"/>
                </a:srgbClr>
              </a:solidFill>
              <a:effectLst/>
              <a:uLnTx/>
              <a:uFillTx/>
              <a:latin typeface="+mn-ea"/>
              <a:cs typeface="+mn-cs"/>
            </a:endParaRPr>
          </a:p>
        </p:txBody>
      </p:sp>
      <p:sp>
        <p:nvSpPr>
          <p:cNvPr id="135" name="正方形/長方形 37">
            <a:extLst>
              <a:ext uri="{FF2B5EF4-FFF2-40B4-BE49-F238E27FC236}">
                <a16:creationId xmlns:a16="http://schemas.microsoft.com/office/drawing/2014/main" id="{ECE9EC01-C7BE-4B76-85DD-30656E5718DE}"/>
              </a:ext>
            </a:extLst>
          </p:cNvPr>
          <p:cNvSpPr>
            <a:spLocks noChangeArrowheads="1"/>
          </p:cNvSpPr>
          <p:nvPr/>
        </p:nvSpPr>
        <p:spPr bwMode="auto">
          <a:xfrm>
            <a:off x="444308" y="4848521"/>
            <a:ext cx="1070857" cy="276999"/>
          </a:xfrm>
          <a:prstGeom prst="rect">
            <a:avLst/>
          </a:prstGeom>
          <a:solidFill>
            <a:schemeClr val="bg1"/>
          </a:solidFill>
          <a:ln w="28575">
            <a:solidFill>
              <a:srgbClr val="FF0000"/>
            </a:solidFill>
          </a:ln>
        </p:spPr>
        <p:txBody>
          <a:bodyPr wrap="square">
            <a:spAutoFit/>
          </a:bodyP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ts val="600"/>
              </a:spcBef>
              <a:spcAft>
                <a:spcPct val="0"/>
              </a:spcAft>
            </a:pPr>
            <a:r>
              <a:rPr lang="ja-JP" altLang="en-US" sz="1200" dirty="0">
                <a:solidFill>
                  <a:srgbClr val="FF0000"/>
                </a:solidFill>
                <a:latin typeface="Meiryo UI" panose="020B0604030504040204" pitchFamily="50" charset="-128"/>
                <a:ea typeface="Meiryo UI" panose="020B0604030504040204" pitchFamily="50" charset="-128"/>
              </a:rPr>
              <a:t>事業</a:t>
            </a:r>
            <a:r>
              <a:rPr lang="en-US" altLang="ja-JP" sz="1200" dirty="0">
                <a:solidFill>
                  <a:srgbClr val="FF0000"/>
                </a:solidFill>
                <a:latin typeface="Meiryo UI" panose="020B0604030504040204" pitchFamily="50" charset="-128"/>
                <a:ea typeface="Meiryo UI" panose="020B0604030504040204" pitchFamily="50" charset="-128"/>
              </a:rPr>
              <a:t>KPI</a:t>
            </a:r>
          </a:p>
        </p:txBody>
      </p:sp>
      <p:graphicFrame>
        <p:nvGraphicFramePr>
          <p:cNvPr id="110" name="表 109">
            <a:extLst>
              <a:ext uri="{FF2B5EF4-FFF2-40B4-BE49-F238E27FC236}">
                <a16:creationId xmlns:a16="http://schemas.microsoft.com/office/drawing/2014/main" id="{1DA26450-20FD-46DE-8253-02E090D85C98}"/>
              </a:ext>
            </a:extLst>
          </p:cNvPr>
          <p:cNvGraphicFramePr>
            <a:graphicFrameLocks noGrp="1"/>
          </p:cNvGraphicFramePr>
          <p:nvPr>
            <p:extLst>
              <p:ext uri="{D42A27DB-BD31-4B8C-83A1-F6EECF244321}">
                <p14:modId xmlns:p14="http://schemas.microsoft.com/office/powerpoint/2010/main" val="2695810745"/>
              </p:ext>
            </p:extLst>
          </p:nvPr>
        </p:nvGraphicFramePr>
        <p:xfrm>
          <a:off x="527538" y="5212111"/>
          <a:ext cx="8554916" cy="993006"/>
        </p:xfrm>
        <a:graphic>
          <a:graphicData uri="http://schemas.openxmlformats.org/drawingml/2006/table">
            <a:tbl>
              <a:tblPr firstRow="1" firstCol="1" bandRow="1"/>
              <a:tblGrid>
                <a:gridCol w="2020554">
                  <a:extLst>
                    <a:ext uri="{9D8B030D-6E8A-4147-A177-3AD203B41FA5}">
                      <a16:colId xmlns:a16="http://schemas.microsoft.com/office/drawing/2014/main" val="1864267580"/>
                    </a:ext>
                  </a:extLst>
                </a:gridCol>
                <a:gridCol w="1149306">
                  <a:extLst>
                    <a:ext uri="{9D8B030D-6E8A-4147-A177-3AD203B41FA5}">
                      <a16:colId xmlns:a16="http://schemas.microsoft.com/office/drawing/2014/main" val="2519544341"/>
                    </a:ext>
                  </a:extLst>
                </a:gridCol>
                <a:gridCol w="1115156">
                  <a:extLst>
                    <a:ext uri="{9D8B030D-6E8A-4147-A177-3AD203B41FA5}">
                      <a16:colId xmlns:a16="http://schemas.microsoft.com/office/drawing/2014/main" val="3181800270"/>
                    </a:ext>
                  </a:extLst>
                </a:gridCol>
                <a:gridCol w="1980556">
                  <a:extLst>
                    <a:ext uri="{9D8B030D-6E8A-4147-A177-3AD203B41FA5}">
                      <a16:colId xmlns:a16="http://schemas.microsoft.com/office/drawing/2014/main" val="2270415512"/>
                    </a:ext>
                  </a:extLst>
                </a:gridCol>
                <a:gridCol w="1149307">
                  <a:extLst>
                    <a:ext uri="{9D8B030D-6E8A-4147-A177-3AD203B41FA5}">
                      <a16:colId xmlns:a16="http://schemas.microsoft.com/office/drawing/2014/main" val="1903538861"/>
                    </a:ext>
                  </a:extLst>
                </a:gridCol>
                <a:gridCol w="1140037">
                  <a:extLst>
                    <a:ext uri="{9D8B030D-6E8A-4147-A177-3AD203B41FA5}">
                      <a16:colId xmlns:a16="http://schemas.microsoft.com/office/drawing/2014/main" val="2155852870"/>
                    </a:ext>
                  </a:extLst>
                </a:gridCol>
              </a:tblGrid>
              <a:tr h="235140">
                <a:tc>
                  <a:txBody>
                    <a:bodyPr/>
                    <a:lstStyle/>
                    <a:p>
                      <a:pPr algn="ctr">
                        <a:spcAft>
                          <a:spcPts val="0"/>
                        </a:spcAft>
                      </a:pPr>
                      <a:r>
                        <a:rPr 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内容</a:t>
                      </a:r>
                      <a:r>
                        <a:rPr lang="en-US" alt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(R2</a:t>
                      </a:r>
                      <a:r>
                        <a:rPr lang="ja-JP" altLang="en-US"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年度</a:t>
                      </a:r>
                      <a:r>
                        <a:rPr lang="en-US" alt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a:t>
                      </a:r>
                      <a:endParaRPr lang="ja-JP" sz="8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FF0000"/>
                    </a:solidFill>
                  </a:tcPr>
                </a:tc>
                <a:tc>
                  <a:txBody>
                    <a:bodyPr/>
                    <a:lstStyle/>
                    <a:p>
                      <a:pPr algn="ctr">
                        <a:spcAft>
                          <a:spcPts val="0"/>
                        </a:spcAft>
                      </a:pPr>
                      <a:r>
                        <a:rPr 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数値</a:t>
                      </a:r>
                      <a:r>
                        <a:rPr lang="en-US" alt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(R2</a:t>
                      </a:r>
                      <a:r>
                        <a:rPr lang="ja-JP" altLang="en-US"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年度</a:t>
                      </a:r>
                      <a:r>
                        <a:rPr lang="en-US" alt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a:t>
                      </a:r>
                      <a:endParaRPr lang="ja-JP" sz="8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FF0000"/>
                    </a:solidFill>
                  </a:tcPr>
                </a:tc>
                <a:tc>
                  <a:txBody>
                    <a:bodyPr/>
                    <a:lstStyle/>
                    <a:p>
                      <a:pPr algn="ctr">
                        <a:spcAft>
                          <a:spcPts val="0"/>
                        </a:spcAft>
                      </a:pPr>
                      <a:r>
                        <a:rPr 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単位</a:t>
                      </a:r>
                      <a:r>
                        <a:rPr lang="en-US" alt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(R2</a:t>
                      </a:r>
                      <a:r>
                        <a:rPr lang="ja-JP" altLang="en-US"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年度</a:t>
                      </a:r>
                      <a:r>
                        <a:rPr lang="en-US" alt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a:t>
                      </a:r>
                      <a:endParaRPr lang="ja-JP" sz="8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FF0000"/>
                    </a:solidFill>
                  </a:tcPr>
                </a:tc>
                <a:tc>
                  <a:txBody>
                    <a:bodyPr/>
                    <a:lstStyle/>
                    <a:p>
                      <a:pPr algn="ctr">
                        <a:spcAft>
                          <a:spcPts val="0"/>
                        </a:spcAft>
                      </a:pPr>
                      <a:r>
                        <a:rPr 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内容</a:t>
                      </a:r>
                      <a:r>
                        <a:rPr lang="en-US" alt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(R3</a:t>
                      </a:r>
                      <a:r>
                        <a:rPr lang="ja-JP" altLang="en-US"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年度</a:t>
                      </a:r>
                      <a:r>
                        <a:rPr lang="en-US" alt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a:t>
                      </a:r>
                      <a:endParaRPr lang="ja-JP" sz="8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FF0000"/>
                    </a:solidFill>
                  </a:tcPr>
                </a:tc>
                <a:tc>
                  <a:txBody>
                    <a:bodyPr/>
                    <a:lstStyle/>
                    <a:p>
                      <a:pPr algn="ctr">
                        <a:spcAft>
                          <a:spcPts val="0"/>
                        </a:spcAft>
                      </a:pPr>
                      <a:r>
                        <a:rPr 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数値</a:t>
                      </a:r>
                      <a:r>
                        <a:rPr lang="en-US" alt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(R3</a:t>
                      </a:r>
                      <a:r>
                        <a:rPr lang="ja-JP" altLang="en-US"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年度</a:t>
                      </a:r>
                      <a:r>
                        <a:rPr lang="en-US" alt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a:t>
                      </a:r>
                      <a:endParaRPr lang="ja-JP" sz="8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FF0000"/>
                    </a:solidFill>
                  </a:tcPr>
                </a:tc>
                <a:tc>
                  <a:txBody>
                    <a:bodyPr/>
                    <a:lstStyle/>
                    <a:p>
                      <a:pPr algn="ctr">
                        <a:spcAft>
                          <a:spcPts val="0"/>
                        </a:spcAft>
                      </a:pPr>
                      <a:r>
                        <a:rPr 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単位</a:t>
                      </a:r>
                      <a:r>
                        <a:rPr lang="en-US" alt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(R3</a:t>
                      </a:r>
                      <a:r>
                        <a:rPr lang="ja-JP" altLang="en-US"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年度</a:t>
                      </a:r>
                      <a:r>
                        <a:rPr lang="en-US" altLang="ja-JP" sz="1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rPr>
                        <a:t>)</a:t>
                      </a:r>
                      <a:endParaRPr lang="ja-JP" sz="8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chemeClr val="bg1"/>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rgbClr val="FF0000"/>
                    </a:solidFill>
                  </a:tcPr>
                </a:tc>
                <a:extLst>
                  <a:ext uri="{0D108BD9-81ED-4DB2-BD59-A6C34878D82A}">
                    <a16:rowId xmlns:a16="http://schemas.microsoft.com/office/drawing/2014/main" val="4210846708"/>
                  </a:ext>
                </a:extLst>
              </a:tr>
              <a:tr h="252622">
                <a:tc>
                  <a:txBody>
                    <a:bodyPr/>
                    <a:lstStyle/>
                    <a:p>
                      <a:pPr algn="just">
                        <a:spcAft>
                          <a:spcPts val="0"/>
                        </a:spcAft>
                      </a:pPr>
                      <a:r>
                        <a:rPr lang="ja-JP"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ホームぺージアクセス数（累計）</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r">
                        <a:spcAft>
                          <a:spcPts val="0"/>
                        </a:spcAft>
                      </a:pPr>
                      <a:r>
                        <a:rPr lang="en-US"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20,000</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ctr">
                        <a:spcAft>
                          <a:spcPts val="0"/>
                        </a:spcAft>
                      </a:pPr>
                      <a:r>
                        <a:rPr lang="ja-JP"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件</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just">
                        <a:spcAft>
                          <a:spcPts val="0"/>
                        </a:spcAft>
                      </a:pPr>
                      <a:r>
                        <a:rPr lang="ja-JP"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ホームぺージアクセス数（累計）</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r">
                        <a:spcAft>
                          <a:spcPts val="0"/>
                        </a:spcAft>
                      </a:pPr>
                      <a:r>
                        <a:rPr lang="en-US"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20,000</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ctr">
                        <a:spcAft>
                          <a:spcPts val="0"/>
                        </a:spcAft>
                      </a:pPr>
                      <a:r>
                        <a:rPr lang="ja-JP"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件</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extLst>
                  <a:ext uri="{0D108BD9-81ED-4DB2-BD59-A6C34878D82A}">
                    <a16:rowId xmlns:a16="http://schemas.microsoft.com/office/drawing/2014/main" val="2504463100"/>
                  </a:ext>
                </a:extLst>
              </a:tr>
              <a:tr h="252622">
                <a:tc>
                  <a:txBody>
                    <a:bodyPr/>
                    <a:lstStyle/>
                    <a:p>
                      <a:pPr algn="just">
                        <a:spcAft>
                          <a:spcPts val="0"/>
                        </a:spcAft>
                      </a:pPr>
                      <a:r>
                        <a:rPr lang="en-US"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SNS</a:t>
                      </a:r>
                      <a:r>
                        <a:rPr lang="ja-JP"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フォロワー数</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r">
                        <a:spcAft>
                          <a:spcPts val="0"/>
                        </a:spcAft>
                      </a:pPr>
                      <a:r>
                        <a:rPr lang="en-US"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2,000</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ctr">
                        <a:spcAft>
                          <a:spcPts val="0"/>
                        </a:spcAft>
                      </a:pPr>
                      <a:r>
                        <a:rPr lang="ja-JP" sz="1000" kern="10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人</a:t>
                      </a:r>
                      <a:endParaRPr lang="ja-JP" sz="80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just">
                        <a:spcAft>
                          <a:spcPts val="0"/>
                        </a:spcAft>
                      </a:pPr>
                      <a:r>
                        <a:rPr lang="en-US"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SNS</a:t>
                      </a:r>
                      <a:r>
                        <a:rPr lang="ja-JP"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フォロワー数</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r">
                        <a:spcAft>
                          <a:spcPts val="0"/>
                        </a:spcAft>
                      </a:pPr>
                      <a:r>
                        <a:rPr lang="en-US"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2,000</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ctr">
                        <a:spcAft>
                          <a:spcPts val="0"/>
                        </a:spcAft>
                      </a:pPr>
                      <a:r>
                        <a:rPr lang="ja-JP" sz="1000" kern="10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人</a:t>
                      </a:r>
                      <a:endParaRPr lang="ja-JP" sz="80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extLst>
                  <a:ext uri="{0D108BD9-81ED-4DB2-BD59-A6C34878D82A}">
                    <a16:rowId xmlns:a16="http://schemas.microsoft.com/office/drawing/2014/main" val="2743969757"/>
                  </a:ext>
                </a:extLst>
              </a:tr>
              <a:tr h="252622">
                <a:tc>
                  <a:txBody>
                    <a:bodyPr/>
                    <a:lstStyle/>
                    <a:p>
                      <a:pPr algn="just">
                        <a:spcAft>
                          <a:spcPts val="0"/>
                        </a:spcAft>
                      </a:pPr>
                      <a:r>
                        <a:rPr lang="ja-JP"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〇〇イベントの参加者数（</a:t>
                      </a:r>
                      <a:r>
                        <a:rPr lang="en-US"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1</a:t>
                      </a:r>
                      <a:r>
                        <a:rPr lang="ja-JP"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回）</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r">
                        <a:spcAft>
                          <a:spcPts val="0"/>
                        </a:spcAft>
                      </a:pPr>
                      <a:r>
                        <a:rPr lang="en-US"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200</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ctr">
                        <a:spcAft>
                          <a:spcPts val="0"/>
                        </a:spcAft>
                      </a:pPr>
                      <a:r>
                        <a:rPr lang="ja-JP"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人</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just">
                        <a:spcAft>
                          <a:spcPts val="0"/>
                        </a:spcAft>
                      </a:pPr>
                      <a:r>
                        <a:rPr lang="ja-JP"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〇〇イベントの参加者数（</a:t>
                      </a:r>
                      <a:r>
                        <a:rPr lang="en-US"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1</a:t>
                      </a:r>
                      <a:r>
                        <a:rPr lang="ja-JP"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回）</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r">
                        <a:spcAft>
                          <a:spcPts val="0"/>
                        </a:spcAft>
                      </a:pPr>
                      <a:r>
                        <a:rPr lang="en-US"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200</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tc>
                  <a:txBody>
                    <a:bodyPr/>
                    <a:lstStyle/>
                    <a:p>
                      <a:pPr algn="ctr">
                        <a:spcAft>
                          <a:spcPts val="0"/>
                        </a:spcAft>
                      </a:pPr>
                      <a:r>
                        <a:rPr lang="ja-JP" sz="1000" kern="100"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rPr>
                        <a:t>人</a:t>
                      </a:r>
                      <a:endParaRPr lang="ja-JP" sz="8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5857" marR="65857"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solidFill>
                      <a:schemeClr val="bg1"/>
                    </a:solidFill>
                  </a:tcPr>
                </a:tc>
                <a:extLst>
                  <a:ext uri="{0D108BD9-81ED-4DB2-BD59-A6C34878D82A}">
                    <a16:rowId xmlns:a16="http://schemas.microsoft.com/office/drawing/2014/main" val="3922118239"/>
                  </a:ext>
                </a:extLst>
              </a:tr>
            </a:tbl>
          </a:graphicData>
        </a:graphic>
      </p:graphicFrame>
      <p:sp>
        <p:nvSpPr>
          <p:cNvPr id="138" name="テキスト プレースホルダー 1">
            <a:extLst>
              <a:ext uri="{FF2B5EF4-FFF2-40B4-BE49-F238E27FC236}">
                <a16:creationId xmlns:a16="http://schemas.microsoft.com/office/drawing/2014/main" id="{B2307528-5ADC-4836-84A4-3E9513DF6F98}"/>
              </a:ext>
            </a:extLst>
          </p:cNvPr>
          <p:cNvSpPr txBox="1">
            <a:spLocks/>
          </p:cNvSpPr>
          <p:nvPr/>
        </p:nvSpPr>
        <p:spPr>
          <a:xfrm>
            <a:off x="8801943" y="65564"/>
            <a:ext cx="899266" cy="307235"/>
          </a:xfrm>
          <a:prstGeom prst="rect">
            <a:avLst/>
          </a:prstGeom>
          <a:solidFill>
            <a:schemeClr val="bg1"/>
          </a:solidFill>
          <a:ln w="19050">
            <a:solidFill>
              <a:srgbClr val="FF0000"/>
            </a:solidFill>
          </a:ln>
        </p:spPr>
        <p:txBody>
          <a:bodyPr anchor="ctr"/>
          <a:lstStyle>
            <a:lvl1pPr marL="0" indent="0" algn="l" defTabSz="914400" rtl="0" eaLnBrk="1" latinLnBrk="0" hangingPunct="1">
              <a:lnSpc>
                <a:spcPct val="90000"/>
              </a:lnSpc>
              <a:spcBef>
                <a:spcPts val="1000"/>
              </a:spcBef>
              <a:buFont typeface="Arial" panose="020B0604020202020204" pitchFamily="34" charset="0"/>
              <a:buNone/>
              <a:defRPr kumimoji="1"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ja-JP" altLang="en-US" sz="1400" b="1" dirty="0">
                <a:solidFill>
                  <a:srgbClr val="FF0000"/>
                </a:solidFill>
                <a:latin typeface="HGP創英角ｺﾞｼｯｸUB" panose="020B0900000000000000" pitchFamily="50" charset="-128"/>
                <a:ea typeface="HGP創英角ｺﾞｼｯｸUB" panose="020B0900000000000000" pitchFamily="50" charset="-128"/>
              </a:rPr>
              <a:t>記入例</a:t>
            </a:r>
          </a:p>
        </p:txBody>
      </p:sp>
      <p:sp>
        <p:nvSpPr>
          <p:cNvPr id="40" name="テキスト ボックス 39">
            <a:extLst>
              <a:ext uri="{FF2B5EF4-FFF2-40B4-BE49-F238E27FC236}">
                <a16:creationId xmlns:a16="http://schemas.microsoft.com/office/drawing/2014/main" id="{7AAA9F70-C64E-451A-893B-A0625F3A0F0F}"/>
              </a:ext>
            </a:extLst>
          </p:cNvPr>
          <p:cNvSpPr txBox="1"/>
          <p:nvPr/>
        </p:nvSpPr>
        <p:spPr>
          <a:xfrm>
            <a:off x="242045" y="6413806"/>
            <a:ext cx="9300795" cy="400110"/>
          </a:xfrm>
          <a:prstGeom prst="rect">
            <a:avLst/>
          </a:prstGeom>
          <a:noFill/>
          <a:ln>
            <a:noFill/>
          </a:ln>
        </p:spPr>
        <p:txBody>
          <a:bodyPr wrap="square" rtlCol="0">
            <a:spAutoFit/>
          </a:bodyPr>
          <a:lstStyle/>
          <a:p>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ja-JP" altLang="en-US" sz="1000" dirty="0">
                <a:solidFill>
                  <a:srgbClr val="FF0000"/>
                </a:solidFill>
                <a:latin typeface="Meiryo UI" panose="020B0604030504040204" pitchFamily="50" charset="-128"/>
                <a:ea typeface="Meiryo UI" panose="020B0604030504040204" pitchFamily="50" charset="-128"/>
              </a:rPr>
              <a:t>事業計画書に記入した内容に</a:t>
            </a:r>
            <a:r>
              <a:rPr lang="ja-JP" altLang="en-US" sz="1000" dirty="0">
                <a:solidFill>
                  <a:srgbClr val="FF0000"/>
                </a:solidFill>
                <a:latin typeface="Meiryo UI" panose="020B0604030504040204" pitchFamily="50" charset="-128"/>
                <a:ea typeface="Meiryo UI" panose="020B0604030504040204" pitchFamily="50" charset="-128"/>
              </a:rPr>
              <a:t>ついて、</a:t>
            </a:r>
            <a:r>
              <a:rPr lang="ja-JP" altLang="en-US" sz="1000" u="sng" dirty="0">
                <a:solidFill>
                  <a:srgbClr val="FF0000"/>
                </a:solidFill>
                <a:latin typeface="Meiryo UI" panose="020B0604030504040204" pitchFamily="50" charset="-128"/>
                <a:ea typeface="Meiryo UI" panose="020B0604030504040204" pitchFamily="50" charset="-128"/>
              </a:rPr>
              <a:t>Ａ４用紙一枚に収まるよう</a:t>
            </a:r>
            <a:r>
              <a:rPr lang="ja-JP" altLang="en-US" sz="1000" dirty="0">
                <a:solidFill>
                  <a:srgbClr val="FF0000"/>
                </a:solidFill>
                <a:latin typeface="Meiryo UI" panose="020B0604030504040204" pitchFamily="50" charset="-128"/>
                <a:ea typeface="Meiryo UI" panose="020B0604030504040204" pitchFamily="50" charset="-128"/>
              </a:rPr>
              <a:t>要点</a:t>
            </a:r>
            <a:r>
              <a:rPr kumimoji="1" lang="ja-JP" altLang="en-US" sz="1000" dirty="0">
                <a:solidFill>
                  <a:srgbClr val="FF0000"/>
                </a:solidFill>
                <a:latin typeface="Meiryo UI" panose="020B0604030504040204" pitchFamily="50" charset="-128"/>
                <a:ea typeface="Meiryo UI" panose="020B0604030504040204" pitchFamily="50" charset="-128"/>
              </a:rPr>
              <a:t>を簡潔に示す形で作成してください。</a:t>
            </a:r>
            <a:endParaRPr kumimoji="1" lang="en-US" altLang="ja-JP" sz="1000" dirty="0">
              <a:solidFill>
                <a:srgbClr val="FF0000"/>
              </a:solidFill>
              <a:latin typeface="Meiryo UI" panose="020B0604030504040204" pitchFamily="50" charset="-128"/>
              <a:ea typeface="Meiryo UI" panose="020B0604030504040204" pitchFamily="50" charset="-128"/>
            </a:endParaRPr>
          </a:p>
          <a:p>
            <a:r>
              <a:rPr lang="en-US" altLang="ja-JP" sz="1000" dirty="0">
                <a:solidFill>
                  <a:srgbClr val="FF0000"/>
                </a:solidFill>
                <a:latin typeface="Meiryo UI" panose="020B0604030504040204" pitchFamily="50" charset="-128"/>
                <a:ea typeface="Meiryo UI" panose="020B0604030504040204" pitchFamily="50" charset="-128"/>
              </a:rPr>
              <a:t>※</a:t>
            </a:r>
            <a:r>
              <a:rPr lang="ja-JP" altLang="en-US" sz="1000" dirty="0">
                <a:solidFill>
                  <a:srgbClr val="FF0000"/>
                </a:solidFill>
                <a:latin typeface="Meiryo UI" panose="020B0604030504040204" pitchFamily="50" charset="-128"/>
                <a:ea typeface="Meiryo UI" panose="020B0604030504040204" pitchFamily="50" charset="-128"/>
              </a:rPr>
              <a:t>適宜、枠のサイズを変更したり図表を使用し記載してください。なお、記入する文字の大きさは</a:t>
            </a:r>
            <a:r>
              <a:rPr lang="en-US" altLang="ja-JP" sz="1000" dirty="0">
                <a:solidFill>
                  <a:srgbClr val="FF0000"/>
                </a:solidFill>
                <a:latin typeface="Meiryo UI" panose="020B0604030504040204" pitchFamily="50" charset="-128"/>
                <a:ea typeface="Meiryo UI" panose="020B0604030504040204" pitchFamily="50" charset="-128"/>
              </a:rPr>
              <a:t>12</a:t>
            </a:r>
            <a:r>
              <a:rPr lang="ja-JP" altLang="en-US" sz="1000" dirty="0">
                <a:solidFill>
                  <a:srgbClr val="FF0000"/>
                </a:solidFill>
                <a:latin typeface="Meiryo UI" panose="020B0604030504040204" pitchFamily="50" charset="-128"/>
                <a:ea typeface="Meiryo UI" panose="020B0604030504040204" pitchFamily="50" charset="-128"/>
              </a:rPr>
              <a:t>ポイント程度としてください。</a:t>
            </a:r>
            <a:r>
              <a:rPr lang="en-US" altLang="ja-JP" sz="1000" dirty="0">
                <a:solidFill>
                  <a:srgbClr val="FF0000"/>
                </a:solidFill>
                <a:latin typeface="Meiryo UI" panose="020B0604030504040204" pitchFamily="50" charset="-128"/>
                <a:ea typeface="Meiryo UI" panose="020B0604030504040204" pitchFamily="50" charset="-128"/>
              </a:rPr>
              <a:t>※</a:t>
            </a:r>
            <a:r>
              <a:rPr lang="ja-JP" altLang="en-US" sz="1000" dirty="0">
                <a:solidFill>
                  <a:srgbClr val="FF0000"/>
                </a:solidFill>
                <a:latin typeface="Meiryo UI" panose="020B0604030504040204" pitchFamily="50" charset="-128"/>
                <a:ea typeface="Meiryo UI" panose="020B0604030504040204" pitchFamily="50" charset="-128"/>
              </a:rPr>
              <a:t>注意書き（赤字）は削除してください。</a:t>
            </a:r>
            <a:endParaRPr lang="en-US" altLang="ja-JP" sz="1000" dirty="0">
              <a:solidFill>
                <a:srgbClr val="FF0000"/>
              </a:solidFill>
              <a:latin typeface="Meiryo UI" panose="020B0604030504040204" pitchFamily="50" charset="-128"/>
              <a:ea typeface="Meiryo UI" panose="020B0604030504040204" pitchFamily="50" charset="-128"/>
            </a:endParaRPr>
          </a:p>
        </p:txBody>
      </p:sp>
      <p:sp>
        <p:nvSpPr>
          <p:cNvPr id="4" name="吹き出し: 四角形 3">
            <a:extLst>
              <a:ext uri="{FF2B5EF4-FFF2-40B4-BE49-F238E27FC236}">
                <a16:creationId xmlns:a16="http://schemas.microsoft.com/office/drawing/2014/main" id="{CFB26112-15C9-40DC-AE07-2257F087189A}"/>
              </a:ext>
            </a:extLst>
          </p:cNvPr>
          <p:cNvSpPr/>
          <p:nvPr/>
        </p:nvSpPr>
        <p:spPr>
          <a:xfrm>
            <a:off x="5798543" y="2183895"/>
            <a:ext cx="3039412" cy="424426"/>
          </a:xfrm>
          <a:prstGeom prst="wedgeRectCallout">
            <a:avLst>
              <a:gd name="adj1" fmla="val -20318"/>
              <a:gd name="adj2" fmla="val 80175"/>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000" dirty="0">
                <a:solidFill>
                  <a:srgbClr val="FF0000"/>
                </a:solidFill>
                <a:latin typeface="Meiryo UI" panose="020B0604030504040204" pitchFamily="50" charset="-128"/>
                <a:ea typeface="Meiryo UI" panose="020B0604030504040204" pitchFamily="50" charset="-128"/>
              </a:rPr>
              <a:t>情報発信等の内容も含め、事業の特徴がわかるように簡潔に記載してください。</a:t>
            </a:r>
            <a:endParaRPr kumimoji="1" lang="en-US" altLang="ja-JP" sz="1000" dirty="0">
              <a:solidFill>
                <a:srgbClr val="FF0000"/>
              </a:solidFill>
              <a:latin typeface="Meiryo UI" panose="020B0604030504040204" pitchFamily="50" charset="-128"/>
              <a:ea typeface="Meiryo UI" panose="020B0604030504040204" pitchFamily="50" charset="-128"/>
            </a:endParaRPr>
          </a:p>
        </p:txBody>
      </p:sp>
      <p:cxnSp>
        <p:nvCxnSpPr>
          <p:cNvPr id="38" name="直線コネクタ 37">
            <a:extLst>
              <a:ext uri="{FF2B5EF4-FFF2-40B4-BE49-F238E27FC236}">
                <a16:creationId xmlns:a16="http://schemas.microsoft.com/office/drawing/2014/main" id="{E261D370-CC55-49B7-8B59-EDFC1EE5E119}"/>
              </a:ext>
            </a:extLst>
          </p:cNvPr>
          <p:cNvCxnSpPr>
            <a:cxnSpLocks/>
          </p:cNvCxnSpPr>
          <p:nvPr/>
        </p:nvCxnSpPr>
        <p:spPr bwMode="auto">
          <a:xfrm>
            <a:off x="240266" y="891622"/>
            <a:ext cx="9425470" cy="0"/>
          </a:xfrm>
          <a:prstGeom prst="line">
            <a:avLst/>
          </a:prstGeom>
          <a:ln w="19050">
            <a:solidFill>
              <a:srgbClr val="BFBFBF"/>
            </a:solidFill>
          </a:ln>
        </p:spPr>
        <p:style>
          <a:lnRef idx="1">
            <a:schemeClr val="accent1"/>
          </a:lnRef>
          <a:fillRef idx="0">
            <a:schemeClr val="accent1"/>
          </a:fillRef>
          <a:effectRef idx="0">
            <a:schemeClr val="accent1"/>
          </a:effectRef>
          <a:fontRef idx="minor">
            <a:schemeClr val="tx1"/>
          </a:fontRef>
        </p:style>
      </p:cxnSp>
      <p:sp>
        <p:nvSpPr>
          <p:cNvPr id="42" name="正方形/長方形 99">
            <a:extLst>
              <a:ext uri="{FF2B5EF4-FFF2-40B4-BE49-F238E27FC236}">
                <a16:creationId xmlns:a16="http://schemas.microsoft.com/office/drawing/2014/main" id="{5C5DBFB1-85FF-4FD0-828D-91CAA9FF8F39}"/>
              </a:ext>
            </a:extLst>
          </p:cNvPr>
          <p:cNvSpPr>
            <a:spLocks noChangeArrowheads="1"/>
          </p:cNvSpPr>
          <p:nvPr/>
        </p:nvSpPr>
        <p:spPr bwMode="auto">
          <a:xfrm>
            <a:off x="563828" y="4042164"/>
            <a:ext cx="704723" cy="575268"/>
          </a:xfrm>
          <a:prstGeom prst="rect">
            <a:avLst/>
          </a:prstGeom>
          <a:solidFill>
            <a:srgbClr val="FF0000"/>
          </a:solidFill>
          <a:ln w="22225" algn="ctr">
            <a:solidFill>
              <a:srgbClr val="FF000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marL="0" marR="0" lvl="0" indent="0" algn="ctr" defTabSz="914400" eaLnBrk="1" fontAlgn="base" latinLnBrk="0" hangingPunct="1">
              <a:lnSpc>
                <a:spcPct val="100000"/>
              </a:lnSpc>
              <a:spcBef>
                <a:spcPct val="0"/>
              </a:spcBef>
              <a:spcAft>
                <a:spcPct val="0"/>
              </a:spcAft>
              <a:buClr>
                <a:srgbClr val="5A5A5A"/>
              </a:buClr>
              <a:buSzTx/>
              <a:buFont typeface="Wingdings" panose="05000000000000000000" pitchFamily="2" charset="2"/>
              <a:buNone/>
              <a:tabLst/>
              <a:defRPr/>
            </a:pPr>
            <a:r>
              <a:rPr kumimoji="1" lang="ja-JP" altLang="en-US" sz="1200" b="1" i="0" u="none" strike="noStrike" kern="0" cap="none" spc="0" normalizeH="0" baseline="0" noProof="0" dirty="0">
                <a:ln>
                  <a:noFill/>
                </a:ln>
                <a:solidFill>
                  <a:schemeClr val="bg1"/>
                </a:solidFill>
                <a:effectLst/>
                <a:uLnTx/>
                <a:uFillTx/>
                <a:latin typeface="Meiryo UI"/>
                <a:ea typeface="Meiryo UI"/>
              </a:rPr>
              <a:t>取組</a:t>
            </a:r>
            <a:r>
              <a:rPr kumimoji="1" lang="en-US" altLang="ja-JP" sz="1200" b="1" i="0" u="none" strike="noStrike" kern="0" cap="none" spc="0" normalizeH="0" baseline="0" noProof="0" dirty="0">
                <a:ln>
                  <a:noFill/>
                </a:ln>
                <a:solidFill>
                  <a:schemeClr val="bg1"/>
                </a:solidFill>
                <a:effectLst/>
                <a:uLnTx/>
                <a:uFillTx/>
                <a:latin typeface="Meiryo UI"/>
                <a:ea typeface="Meiryo UI"/>
              </a:rPr>
              <a:t>3</a:t>
            </a:r>
            <a:endParaRPr kumimoji="1" lang="ja-JP" altLang="en-US" sz="1200" b="1" i="0" u="none" strike="noStrike" kern="0" cap="none" spc="0" normalizeH="0" baseline="0" noProof="0" dirty="0">
              <a:ln>
                <a:noFill/>
              </a:ln>
              <a:solidFill>
                <a:schemeClr val="bg1"/>
              </a:solidFill>
              <a:effectLst/>
              <a:uLnTx/>
              <a:uFillTx/>
              <a:latin typeface="Meiryo UI"/>
              <a:ea typeface="Meiryo UI"/>
            </a:endParaRPr>
          </a:p>
        </p:txBody>
      </p:sp>
      <p:sp>
        <p:nvSpPr>
          <p:cNvPr id="43" name="正方形/長方形 99">
            <a:extLst>
              <a:ext uri="{FF2B5EF4-FFF2-40B4-BE49-F238E27FC236}">
                <a16:creationId xmlns:a16="http://schemas.microsoft.com/office/drawing/2014/main" id="{60CEE444-99ED-4156-A473-EFC8E9381CD9}"/>
              </a:ext>
            </a:extLst>
          </p:cNvPr>
          <p:cNvSpPr>
            <a:spLocks noChangeArrowheads="1"/>
          </p:cNvSpPr>
          <p:nvPr/>
        </p:nvSpPr>
        <p:spPr bwMode="auto">
          <a:xfrm>
            <a:off x="1425023" y="4015792"/>
            <a:ext cx="7736561" cy="601640"/>
          </a:xfrm>
          <a:prstGeom prst="rect">
            <a:avLst/>
          </a:prstGeom>
          <a:solidFill>
            <a:srgbClr val="FFFFFF"/>
          </a:solidFill>
          <a:ln w="22225" algn="ctr">
            <a:solidFill>
              <a:srgbClr val="FF000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marL="0" marR="0" lvl="0" indent="0" defTabSz="914400" eaLnBrk="1" fontAlgn="base" latinLnBrk="0" hangingPunct="1">
              <a:lnSpc>
                <a:spcPct val="100000"/>
              </a:lnSpc>
              <a:spcBef>
                <a:spcPct val="0"/>
              </a:spcBef>
              <a:spcAft>
                <a:spcPct val="0"/>
              </a:spcAft>
              <a:buClr>
                <a:srgbClr val="5A5A5A"/>
              </a:buClr>
              <a:buSzTx/>
              <a:buFont typeface="Wingdings" panose="05000000000000000000" pitchFamily="2" charset="2"/>
              <a:buNone/>
              <a:tabLst/>
              <a:defRPr/>
            </a:pPr>
            <a:r>
              <a:rPr kumimoji="1" lang="ja-JP" altLang="en-US" sz="1200" b="1" i="0" u="none" strike="noStrike" kern="0" cap="none" spc="0" normalizeH="0" baseline="0" noProof="0" dirty="0">
                <a:ln>
                  <a:noFill/>
                </a:ln>
                <a:solidFill>
                  <a:srgbClr val="FF0000"/>
                </a:solidFill>
                <a:effectLst/>
                <a:uLnTx/>
                <a:uFillTx/>
                <a:latin typeface="Meiryo UI"/>
                <a:ea typeface="Meiryo UI"/>
              </a:rPr>
              <a:t>〇〇キャンペーンの効果検証</a:t>
            </a:r>
            <a:endParaRPr kumimoji="1" lang="en-US" altLang="ja-JP" sz="1200" b="1" i="0" u="none" strike="noStrike" kern="0" cap="none" spc="0" normalizeH="0" baseline="0" noProof="0" dirty="0">
              <a:ln>
                <a:noFill/>
              </a:ln>
              <a:solidFill>
                <a:srgbClr val="FF0000"/>
              </a:solidFill>
              <a:effectLst/>
              <a:uLnTx/>
              <a:uFillTx/>
              <a:latin typeface="Meiryo UI"/>
              <a:ea typeface="Meiryo UI"/>
            </a:endParaRPr>
          </a:p>
          <a:p>
            <a:pPr marL="0" marR="0" lvl="0" indent="0" defTabSz="914400" eaLnBrk="1" fontAlgn="base" latinLnBrk="0" hangingPunct="1">
              <a:lnSpc>
                <a:spcPct val="100000"/>
              </a:lnSpc>
              <a:spcBef>
                <a:spcPct val="0"/>
              </a:spcBef>
              <a:spcAft>
                <a:spcPct val="0"/>
              </a:spcAft>
              <a:buClr>
                <a:srgbClr val="5A5A5A"/>
              </a:buClr>
              <a:buSzTx/>
              <a:buFont typeface="Wingdings" panose="05000000000000000000" pitchFamily="2" charset="2"/>
              <a:buNone/>
              <a:tabLst/>
              <a:defRPr/>
            </a:pPr>
            <a:r>
              <a:rPr kumimoji="1" lang="ja-JP" altLang="en-US" sz="1200" i="0" u="none" strike="noStrike" kern="0" cap="none" spc="0" normalizeH="0" baseline="0" noProof="0" dirty="0">
                <a:ln>
                  <a:noFill/>
                </a:ln>
                <a:solidFill>
                  <a:srgbClr val="FF0000"/>
                </a:solidFill>
                <a:effectLst/>
                <a:uLnTx/>
                <a:uFillTx/>
                <a:latin typeface="Meiryo UI"/>
                <a:ea typeface="Meiryo UI"/>
              </a:rPr>
              <a:t>　取組</a:t>
            </a:r>
            <a:r>
              <a:rPr lang="en-US" altLang="ja-JP" sz="1200" kern="0" dirty="0">
                <a:solidFill>
                  <a:srgbClr val="FF0000"/>
                </a:solidFill>
                <a:latin typeface="Meiryo UI"/>
                <a:ea typeface="Meiryo UI"/>
              </a:rPr>
              <a:t>2</a:t>
            </a:r>
            <a:r>
              <a:rPr kumimoji="1" lang="ja-JP" altLang="en-US" sz="1200" i="0" u="none" strike="noStrike" kern="0" cap="none" spc="0" normalizeH="0" baseline="0" noProof="0" dirty="0">
                <a:ln>
                  <a:noFill/>
                </a:ln>
                <a:solidFill>
                  <a:srgbClr val="FF0000"/>
                </a:solidFill>
                <a:effectLst/>
                <a:uLnTx/>
                <a:uFillTx/>
                <a:latin typeface="Meiryo UI"/>
                <a:ea typeface="Meiryo UI"/>
              </a:rPr>
              <a:t>で</a:t>
            </a:r>
            <a:r>
              <a:rPr lang="ja-JP" altLang="en-US" sz="1200" kern="0" dirty="0">
                <a:solidFill>
                  <a:srgbClr val="FF0000"/>
                </a:solidFill>
                <a:latin typeface="Meiryo UI"/>
                <a:ea typeface="Meiryo UI"/>
              </a:rPr>
              <a:t>実施したキャンペーンに関して、セグメント別ターゲットの行動変容、新規層の獲得など検証</a:t>
            </a:r>
            <a:r>
              <a:rPr kumimoji="1" lang="ja-JP" altLang="en-US" sz="1200" i="0" u="none" strike="noStrike" kern="0" cap="none" spc="0" normalizeH="0" baseline="0" noProof="0" dirty="0">
                <a:ln>
                  <a:noFill/>
                </a:ln>
                <a:solidFill>
                  <a:srgbClr val="FF0000"/>
                </a:solidFill>
                <a:effectLst/>
                <a:uLnTx/>
                <a:uFillTx/>
                <a:latin typeface="Meiryo UI"/>
                <a:ea typeface="Meiryo UI"/>
              </a:rPr>
              <a:t>を行う。実施した</a:t>
            </a:r>
            <a:r>
              <a:rPr kumimoji="1" lang="en-US" altLang="ja-JP" sz="1200" i="0" u="none" strike="noStrike" kern="0" cap="none" spc="0" normalizeH="0" baseline="0" noProof="0" dirty="0">
                <a:ln>
                  <a:noFill/>
                </a:ln>
                <a:solidFill>
                  <a:srgbClr val="FF0000"/>
                </a:solidFill>
                <a:effectLst/>
                <a:uLnTx/>
                <a:uFillTx/>
                <a:latin typeface="Meiryo UI"/>
                <a:ea typeface="Meiryo UI"/>
              </a:rPr>
              <a:t>PR</a:t>
            </a:r>
            <a:r>
              <a:rPr kumimoji="1" lang="ja-JP" altLang="en-US" sz="1200" i="0" u="none" strike="noStrike" kern="0" cap="none" spc="0" normalizeH="0" baseline="0" noProof="0" dirty="0">
                <a:ln>
                  <a:noFill/>
                </a:ln>
                <a:solidFill>
                  <a:srgbClr val="FF0000"/>
                </a:solidFill>
                <a:effectLst/>
                <a:uLnTx/>
                <a:uFillTx/>
                <a:latin typeface="Meiryo UI"/>
                <a:ea typeface="Meiryo UI"/>
              </a:rPr>
              <a:t>手法や</a:t>
            </a:r>
            <a:endParaRPr kumimoji="1" lang="en-US" altLang="ja-JP" sz="1200" i="0" u="none" strike="noStrike" kern="0" cap="none" spc="0" normalizeH="0" baseline="0" noProof="0" dirty="0">
              <a:ln>
                <a:noFill/>
              </a:ln>
              <a:solidFill>
                <a:srgbClr val="FF0000"/>
              </a:solidFill>
              <a:effectLst/>
              <a:uLnTx/>
              <a:uFillTx/>
              <a:latin typeface="Meiryo UI"/>
              <a:ea typeface="Meiryo UI"/>
            </a:endParaRPr>
          </a:p>
          <a:p>
            <a:pPr marL="0" marR="0" lvl="0" indent="0" defTabSz="914400" eaLnBrk="1" fontAlgn="base" latinLnBrk="0" hangingPunct="1">
              <a:lnSpc>
                <a:spcPct val="100000"/>
              </a:lnSpc>
              <a:spcBef>
                <a:spcPct val="0"/>
              </a:spcBef>
              <a:spcAft>
                <a:spcPct val="0"/>
              </a:spcAft>
              <a:buClr>
                <a:srgbClr val="5A5A5A"/>
              </a:buClr>
              <a:buSzTx/>
              <a:buFont typeface="Wingdings" panose="05000000000000000000" pitchFamily="2" charset="2"/>
              <a:buNone/>
              <a:tabLst/>
              <a:defRPr/>
            </a:pPr>
            <a:r>
              <a:rPr lang="ja-JP" altLang="en-US" sz="1200" kern="0" dirty="0">
                <a:solidFill>
                  <a:srgbClr val="FF0000"/>
                </a:solidFill>
                <a:latin typeface="Meiryo UI"/>
                <a:ea typeface="Meiryo UI"/>
              </a:rPr>
              <a:t>メディア選定</a:t>
            </a:r>
            <a:r>
              <a:rPr kumimoji="1" lang="ja-JP" altLang="en-US" sz="1200" i="0" u="none" strike="noStrike" kern="0" cap="none" spc="0" normalizeH="0" baseline="0" noProof="0" dirty="0">
                <a:ln>
                  <a:noFill/>
                </a:ln>
                <a:solidFill>
                  <a:srgbClr val="FF0000"/>
                </a:solidFill>
                <a:effectLst/>
                <a:uLnTx/>
                <a:uFillTx/>
                <a:latin typeface="Meiryo UI"/>
                <a:ea typeface="Meiryo UI"/>
              </a:rPr>
              <a:t>における課題・改善点を明確にし、より成果創出が可能な実施策の検討を行う。</a:t>
            </a:r>
          </a:p>
        </p:txBody>
      </p:sp>
      <p:sp>
        <p:nvSpPr>
          <p:cNvPr id="25" name="吹き出し: 四角形 24">
            <a:extLst>
              <a:ext uri="{FF2B5EF4-FFF2-40B4-BE49-F238E27FC236}">
                <a16:creationId xmlns:a16="http://schemas.microsoft.com/office/drawing/2014/main" id="{95E16054-6DC0-49FE-88C0-184549CA7D63}"/>
              </a:ext>
            </a:extLst>
          </p:cNvPr>
          <p:cNvSpPr/>
          <p:nvPr/>
        </p:nvSpPr>
        <p:spPr>
          <a:xfrm>
            <a:off x="2298106" y="2145504"/>
            <a:ext cx="3039412" cy="424426"/>
          </a:xfrm>
          <a:prstGeom prst="wedgeRectCallout">
            <a:avLst>
              <a:gd name="adj1" fmla="val -20318"/>
              <a:gd name="adj2" fmla="val 80175"/>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000" dirty="0">
                <a:solidFill>
                  <a:srgbClr val="FF0000"/>
                </a:solidFill>
                <a:latin typeface="Meiryo UI" panose="020B0604030504040204" pitchFamily="50" charset="-128"/>
                <a:ea typeface="Meiryo UI" panose="020B0604030504040204" pitchFamily="50" charset="-128"/>
              </a:rPr>
              <a:t>図・表や写真等を活用し、取組イメージが伝わるように記載してください。</a:t>
            </a:r>
            <a:endParaRPr kumimoji="1" lang="en-US" altLang="ja-JP" sz="10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56862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表 15">
            <a:extLst>
              <a:ext uri="{FF2B5EF4-FFF2-40B4-BE49-F238E27FC236}">
                <a16:creationId xmlns:a16="http://schemas.microsoft.com/office/drawing/2014/main" id="{9B6CB17B-B817-4187-8EDD-28AEE52FF226}"/>
              </a:ext>
            </a:extLst>
          </p:cNvPr>
          <p:cNvGraphicFramePr>
            <a:graphicFrameLocks noGrp="1"/>
          </p:cNvGraphicFramePr>
          <p:nvPr/>
        </p:nvGraphicFramePr>
        <p:xfrm>
          <a:off x="331054" y="3722493"/>
          <a:ext cx="9366867" cy="2821811"/>
        </p:xfrm>
        <a:graphic>
          <a:graphicData uri="http://schemas.openxmlformats.org/drawingml/2006/table">
            <a:tbl>
              <a:tblPr firstRow="1" bandRow="1"/>
              <a:tblGrid>
                <a:gridCol w="349396">
                  <a:extLst>
                    <a:ext uri="{9D8B030D-6E8A-4147-A177-3AD203B41FA5}">
                      <a16:colId xmlns:a16="http://schemas.microsoft.com/office/drawing/2014/main" val="3963223197"/>
                    </a:ext>
                  </a:extLst>
                </a:gridCol>
                <a:gridCol w="254918">
                  <a:extLst>
                    <a:ext uri="{9D8B030D-6E8A-4147-A177-3AD203B41FA5}">
                      <a16:colId xmlns:a16="http://schemas.microsoft.com/office/drawing/2014/main" val="20002"/>
                    </a:ext>
                  </a:extLst>
                </a:gridCol>
                <a:gridCol w="302157">
                  <a:extLst>
                    <a:ext uri="{9D8B030D-6E8A-4147-A177-3AD203B41FA5}">
                      <a16:colId xmlns:a16="http://schemas.microsoft.com/office/drawing/2014/main" val="20003"/>
                    </a:ext>
                  </a:extLst>
                </a:gridCol>
                <a:gridCol w="302157">
                  <a:extLst>
                    <a:ext uri="{9D8B030D-6E8A-4147-A177-3AD203B41FA5}">
                      <a16:colId xmlns:a16="http://schemas.microsoft.com/office/drawing/2014/main" val="20004"/>
                    </a:ext>
                  </a:extLst>
                </a:gridCol>
                <a:gridCol w="302157">
                  <a:extLst>
                    <a:ext uri="{9D8B030D-6E8A-4147-A177-3AD203B41FA5}">
                      <a16:colId xmlns:a16="http://schemas.microsoft.com/office/drawing/2014/main" val="20005"/>
                    </a:ext>
                  </a:extLst>
                </a:gridCol>
                <a:gridCol w="302157">
                  <a:extLst>
                    <a:ext uri="{9D8B030D-6E8A-4147-A177-3AD203B41FA5}">
                      <a16:colId xmlns:a16="http://schemas.microsoft.com/office/drawing/2014/main" val="20006"/>
                    </a:ext>
                  </a:extLst>
                </a:gridCol>
                <a:gridCol w="302157">
                  <a:extLst>
                    <a:ext uri="{9D8B030D-6E8A-4147-A177-3AD203B41FA5}">
                      <a16:colId xmlns:a16="http://schemas.microsoft.com/office/drawing/2014/main" val="20007"/>
                    </a:ext>
                  </a:extLst>
                </a:gridCol>
                <a:gridCol w="302157">
                  <a:extLst>
                    <a:ext uri="{9D8B030D-6E8A-4147-A177-3AD203B41FA5}">
                      <a16:colId xmlns:a16="http://schemas.microsoft.com/office/drawing/2014/main" val="594859260"/>
                    </a:ext>
                  </a:extLst>
                </a:gridCol>
                <a:gridCol w="302157">
                  <a:extLst>
                    <a:ext uri="{9D8B030D-6E8A-4147-A177-3AD203B41FA5}">
                      <a16:colId xmlns:a16="http://schemas.microsoft.com/office/drawing/2014/main" val="2637858963"/>
                    </a:ext>
                  </a:extLst>
                </a:gridCol>
                <a:gridCol w="302157">
                  <a:extLst>
                    <a:ext uri="{9D8B030D-6E8A-4147-A177-3AD203B41FA5}">
                      <a16:colId xmlns:a16="http://schemas.microsoft.com/office/drawing/2014/main" val="351236198"/>
                    </a:ext>
                  </a:extLst>
                </a:gridCol>
                <a:gridCol w="302157">
                  <a:extLst>
                    <a:ext uri="{9D8B030D-6E8A-4147-A177-3AD203B41FA5}">
                      <a16:colId xmlns:a16="http://schemas.microsoft.com/office/drawing/2014/main" val="20008"/>
                    </a:ext>
                  </a:extLst>
                </a:gridCol>
                <a:gridCol w="302157">
                  <a:extLst>
                    <a:ext uri="{9D8B030D-6E8A-4147-A177-3AD203B41FA5}">
                      <a16:colId xmlns:a16="http://schemas.microsoft.com/office/drawing/2014/main" val="20009"/>
                    </a:ext>
                  </a:extLst>
                </a:gridCol>
                <a:gridCol w="302157">
                  <a:extLst>
                    <a:ext uri="{9D8B030D-6E8A-4147-A177-3AD203B41FA5}">
                      <a16:colId xmlns:a16="http://schemas.microsoft.com/office/drawing/2014/main" val="20010"/>
                    </a:ext>
                  </a:extLst>
                </a:gridCol>
                <a:gridCol w="302157">
                  <a:extLst>
                    <a:ext uri="{9D8B030D-6E8A-4147-A177-3AD203B41FA5}">
                      <a16:colId xmlns:a16="http://schemas.microsoft.com/office/drawing/2014/main" val="20011"/>
                    </a:ext>
                  </a:extLst>
                </a:gridCol>
                <a:gridCol w="302157">
                  <a:extLst>
                    <a:ext uri="{9D8B030D-6E8A-4147-A177-3AD203B41FA5}">
                      <a16:colId xmlns:a16="http://schemas.microsoft.com/office/drawing/2014/main" val="2387756399"/>
                    </a:ext>
                  </a:extLst>
                </a:gridCol>
                <a:gridCol w="302157">
                  <a:extLst>
                    <a:ext uri="{9D8B030D-6E8A-4147-A177-3AD203B41FA5}">
                      <a16:colId xmlns:a16="http://schemas.microsoft.com/office/drawing/2014/main" val="2816814475"/>
                    </a:ext>
                  </a:extLst>
                </a:gridCol>
                <a:gridCol w="302157">
                  <a:extLst>
                    <a:ext uri="{9D8B030D-6E8A-4147-A177-3AD203B41FA5}">
                      <a16:colId xmlns:a16="http://schemas.microsoft.com/office/drawing/2014/main" val="2413337712"/>
                    </a:ext>
                  </a:extLst>
                </a:gridCol>
                <a:gridCol w="302157">
                  <a:extLst>
                    <a:ext uri="{9D8B030D-6E8A-4147-A177-3AD203B41FA5}">
                      <a16:colId xmlns:a16="http://schemas.microsoft.com/office/drawing/2014/main" val="1670024927"/>
                    </a:ext>
                  </a:extLst>
                </a:gridCol>
                <a:gridCol w="302157">
                  <a:extLst>
                    <a:ext uri="{9D8B030D-6E8A-4147-A177-3AD203B41FA5}">
                      <a16:colId xmlns:a16="http://schemas.microsoft.com/office/drawing/2014/main" val="2318713183"/>
                    </a:ext>
                  </a:extLst>
                </a:gridCol>
                <a:gridCol w="302157">
                  <a:extLst>
                    <a:ext uri="{9D8B030D-6E8A-4147-A177-3AD203B41FA5}">
                      <a16:colId xmlns:a16="http://schemas.microsoft.com/office/drawing/2014/main" val="315439978"/>
                    </a:ext>
                  </a:extLst>
                </a:gridCol>
                <a:gridCol w="302157">
                  <a:extLst>
                    <a:ext uri="{9D8B030D-6E8A-4147-A177-3AD203B41FA5}">
                      <a16:colId xmlns:a16="http://schemas.microsoft.com/office/drawing/2014/main" val="2089778692"/>
                    </a:ext>
                  </a:extLst>
                </a:gridCol>
                <a:gridCol w="302157">
                  <a:extLst>
                    <a:ext uri="{9D8B030D-6E8A-4147-A177-3AD203B41FA5}">
                      <a16:colId xmlns:a16="http://schemas.microsoft.com/office/drawing/2014/main" val="3512126375"/>
                    </a:ext>
                  </a:extLst>
                </a:gridCol>
                <a:gridCol w="302157">
                  <a:extLst>
                    <a:ext uri="{9D8B030D-6E8A-4147-A177-3AD203B41FA5}">
                      <a16:colId xmlns:a16="http://schemas.microsoft.com/office/drawing/2014/main" val="1388725092"/>
                    </a:ext>
                  </a:extLst>
                </a:gridCol>
                <a:gridCol w="302157">
                  <a:extLst>
                    <a:ext uri="{9D8B030D-6E8A-4147-A177-3AD203B41FA5}">
                      <a16:colId xmlns:a16="http://schemas.microsoft.com/office/drawing/2014/main" val="3332093777"/>
                    </a:ext>
                  </a:extLst>
                </a:gridCol>
                <a:gridCol w="302157">
                  <a:extLst>
                    <a:ext uri="{9D8B030D-6E8A-4147-A177-3AD203B41FA5}">
                      <a16:colId xmlns:a16="http://schemas.microsoft.com/office/drawing/2014/main" val="3792028230"/>
                    </a:ext>
                  </a:extLst>
                </a:gridCol>
                <a:gridCol w="302157">
                  <a:extLst>
                    <a:ext uri="{9D8B030D-6E8A-4147-A177-3AD203B41FA5}">
                      <a16:colId xmlns:a16="http://schemas.microsoft.com/office/drawing/2014/main" val="135796907"/>
                    </a:ext>
                  </a:extLst>
                </a:gridCol>
                <a:gridCol w="302157">
                  <a:extLst>
                    <a:ext uri="{9D8B030D-6E8A-4147-A177-3AD203B41FA5}">
                      <a16:colId xmlns:a16="http://schemas.microsoft.com/office/drawing/2014/main" val="4021251267"/>
                    </a:ext>
                  </a:extLst>
                </a:gridCol>
                <a:gridCol w="302157">
                  <a:extLst>
                    <a:ext uri="{9D8B030D-6E8A-4147-A177-3AD203B41FA5}">
                      <a16:colId xmlns:a16="http://schemas.microsoft.com/office/drawing/2014/main" val="3247764595"/>
                    </a:ext>
                  </a:extLst>
                </a:gridCol>
                <a:gridCol w="302157">
                  <a:extLst>
                    <a:ext uri="{9D8B030D-6E8A-4147-A177-3AD203B41FA5}">
                      <a16:colId xmlns:a16="http://schemas.microsoft.com/office/drawing/2014/main" val="470031360"/>
                    </a:ext>
                  </a:extLst>
                </a:gridCol>
                <a:gridCol w="302157">
                  <a:extLst>
                    <a:ext uri="{9D8B030D-6E8A-4147-A177-3AD203B41FA5}">
                      <a16:colId xmlns:a16="http://schemas.microsoft.com/office/drawing/2014/main" val="3436544384"/>
                    </a:ext>
                  </a:extLst>
                </a:gridCol>
                <a:gridCol w="302157">
                  <a:extLst>
                    <a:ext uri="{9D8B030D-6E8A-4147-A177-3AD203B41FA5}">
                      <a16:colId xmlns:a16="http://schemas.microsoft.com/office/drawing/2014/main" val="70700755"/>
                    </a:ext>
                  </a:extLst>
                </a:gridCol>
              </a:tblGrid>
              <a:tr h="220728">
                <a:tc>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r>
                        <a:rPr kumimoji="1" lang="ja-JP" altLang="en-US" sz="1200" b="1" baseline="0" dirty="0">
                          <a:solidFill>
                            <a:schemeClr val="bg1"/>
                          </a:solidFill>
                          <a:latin typeface="Meiryo UI" panose="020B0604030504040204" pitchFamily="50" charset="-128"/>
                          <a:ea typeface="Meiryo UI" panose="020B0604030504040204" pitchFamily="50" charset="-128"/>
                        </a:rPr>
                        <a:t>６月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7</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8</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9</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10</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11</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12</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1</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2</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3</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000"/>
                  </a:ext>
                </a:extLst>
              </a:tr>
              <a:tr h="220728">
                <a:tc>
                  <a:txBody>
                    <a:bodyPr/>
                    <a:lstStyle/>
                    <a:p>
                      <a:pPr algn="ctr">
                        <a:lnSpc>
                          <a:spcPts val="1200"/>
                        </a:lnSpc>
                      </a:pPr>
                      <a:endParaRPr kumimoji="1" lang="ja-JP" altLang="en-US" sz="10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extLst>
                  <a:ext uri="{0D108BD9-81ED-4DB2-BD59-A6C34878D82A}">
                    <a16:rowId xmlns:a16="http://schemas.microsoft.com/office/drawing/2014/main" val="73712952"/>
                  </a:ext>
                </a:extLst>
              </a:tr>
              <a:tr h="778049">
                <a:tc>
                  <a:txBody>
                    <a:bodyPr/>
                    <a:lstStyle/>
                    <a:p>
                      <a:pPr algn="ctr"/>
                      <a:r>
                        <a:rPr kumimoji="1" lang="ja-JP" altLang="en-US" sz="1200" b="1" baseline="0" dirty="0">
                          <a:solidFill>
                            <a:schemeClr val="bg1"/>
                          </a:solidFill>
                          <a:latin typeface="Meiryo UI" panose="020B0604030504040204" pitchFamily="50" charset="-128"/>
                          <a:ea typeface="Meiryo UI" panose="020B0604030504040204" pitchFamily="50" charset="-128"/>
                        </a:rPr>
                        <a:t>取組①</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7780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baseline="0" dirty="0">
                          <a:solidFill>
                            <a:schemeClr val="bg1"/>
                          </a:solidFill>
                          <a:latin typeface="Meiryo UI" panose="020B0604030504040204" pitchFamily="50" charset="-128"/>
                          <a:ea typeface="Meiryo UI" panose="020B0604030504040204" pitchFamily="50" charset="-128"/>
                        </a:rPr>
                        <a:t>取組②</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6014887"/>
                  </a:ext>
                </a:extLst>
              </a:tr>
              <a:tr h="7780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baseline="0" dirty="0">
                          <a:solidFill>
                            <a:schemeClr val="bg1"/>
                          </a:solidFill>
                          <a:latin typeface="Meiryo UI" panose="020B0604030504040204" pitchFamily="50" charset="-128"/>
                          <a:ea typeface="Meiryo UI" panose="020B0604030504040204" pitchFamily="50" charset="-128"/>
                        </a:rPr>
                        <a:t>取組③</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47082847"/>
                  </a:ext>
                </a:extLst>
              </a:tr>
            </a:tbl>
          </a:graphicData>
        </a:graphic>
      </p:graphicFrame>
      <p:sp>
        <p:nvSpPr>
          <p:cNvPr id="17" name="テキスト ボックス 16">
            <a:extLst>
              <a:ext uri="{FF2B5EF4-FFF2-40B4-BE49-F238E27FC236}">
                <a16:creationId xmlns:a16="http://schemas.microsoft.com/office/drawing/2014/main" id="{7AAA9F70-C64E-451A-893B-A0625F3A0F0F}"/>
              </a:ext>
            </a:extLst>
          </p:cNvPr>
          <p:cNvSpPr txBox="1"/>
          <p:nvPr/>
        </p:nvSpPr>
        <p:spPr>
          <a:xfrm>
            <a:off x="242045" y="6542032"/>
            <a:ext cx="9300795" cy="246221"/>
          </a:xfrm>
          <a:prstGeom prst="rect">
            <a:avLst/>
          </a:prstGeom>
          <a:noFill/>
          <a:ln>
            <a:noFill/>
          </a:ln>
        </p:spPr>
        <p:txBody>
          <a:bodyPr wrap="square" rtlCol="0">
            <a:spAutoFit/>
          </a:bodyPr>
          <a:lstStyle/>
          <a:p>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ja-JP" altLang="en-US" sz="1000" dirty="0">
                <a:solidFill>
                  <a:srgbClr val="FF0000"/>
                </a:solidFill>
                <a:latin typeface="Meiryo UI" panose="020B0604030504040204" pitchFamily="50" charset="-128"/>
                <a:ea typeface="Meiryo UI" panose="020B0604030504040204" pitchFamily="50" charset="-128"/>
              </a:rPr>
              <a:t>事業計画書に記入した内容に</a:t>
            </a:r>
            <a:r>
              <a:rPr lang="ja-JP" altLang="en-US" sz="1000" dirty="0">
                <a:solidFill>
                  <a:srgbClr val="FF0000"/>
                </a:solidFill>
                <a:latin typeface="Meiryo UI" panose="020B0604030504040204" pitchFamily="50" charset="-128"/>
                <a:ea typeface="Meiryo UI" panose="020B0604030504040204" pitchFamily="50" charset="-128"/>
              </a:rPr>
              <a:t>ついて、</a:t>
            </a:r>
            <a:r>
              <a:rPr lang="ja-JP" altLang="en-US" sz="1000" u="sng" dirty="0">
                <a:solidFill>
                  <a:srgbClr val="FF0000"/>
                </a:solidFill>
                <a:latin typeface="Meiryo UI" panose="020B0604030504040204" pitchFamily="50" charset="-128"/>
                <a:ea typeface="Meiryo UI" panose="020B0604030504040204" pitchFamily="50" charset="-128"/>
              </a:rPr>
              <a:t>Ａ４用紙一枚に収まるよう</a:t>
            </a:r>
            <a:r>
              <a:rPr lang="ja-JP" altLang="en-US" sz="1000" dirty="0">
                <a:solidFill>
                  <a:srgbClr val="FF0000"/>
                </a:solidFill>
                <a:latin typeface="Meiryo UI" panose="020B0604030504040204" pitchFamily="50" charset="-128"/>
                <a:ea typeface="Meiryo UI" panose="020B0604030504040204" pitchFamily="50" charset="-128"/>
              </a:rPr>
              <a:t>年間スケジュール</a:t>
            </a:r>
            <a:r>
              <a:rPr kumimoji="1" lang="ja-JP" altLang="en-US" sz="1000" dirty="0">
                <a:solidFill>
                  <a:srgbClr val="FF0000"/>
                </a:solidFill>
                <a:latin typeface="Meiryo UI" panose="020B0604030504040204" pitchFamily="50" charset="-128"/>
                <a:ea typeface="Meiryo UI" panose="020B0604030504040204" pitchFamily="50" charset="-128"/>
              </a:rPr>
              <a:t>を簡潔に作成してください。</a:t>
            </a:r>
            <a:r>
              <a:rPr lang="ja-JP" altLang="en-US" sz="1000" dirty="0">
                <a:solidFill>
                  <a:srgbClr val="FF0000"/>
                </a:solidFill>
                <a:latin typeface="Meiryo UI" panose="020B0604030504040204" pitchFamily="50" charset="-128"/>
                <a:ea typeface="Meiryo UI" panose="020B0604030504040204" pitchFamily="50" charset="-128"/>
              </a:rPr>
              <a:t>なお、記入する文字の大きさは</a:t>
            </a:r>
            <a:r>
              <a:rPr lang="en-US" altLang="ja-JP" sz="1000" dirty="0">
                <a:solidFill>
                  <a:srgbClr val="FF0000"/>
                </a:solidFill>
                <a:latin typeface="Meiryo UI" panose="020B0604030504040204" pitchFamily="50" charset="-128"/>
                <a:ea typeface="Meiryo UI" panose="020B0604030504040204" pitchFamily="50" charset="-128"/>
              </a:rPr>
              <a:t>10</a:t>
            </a:r>
            <a:r>
              <a:rPr lang="ja-JP" altLang="en-US" sz="1000" dirty="0">
                <a:solidFill>
                  <a:srgbClr val="FF0000"/>
                </a:solidFill>
                <a:latin typeface="Meiryo UI" panose="020B0604030504040204" pitchFamily="50" charset="-128"/>
                <a:ea typeface="Meiryo UI" panose="020B0604030504040204" pitchFamily="50" charset="-128"/>
              </a:rPr>
              <a:t>～</a:t>
            </a:r>
            <a:r>
              <a:rPr lang="en-US" altLang="ja-JP" sz="1000" dirty="0">
                <a:solidFill>
                  <a:srgbClr val="FF0000"/>
                </a:solidFill>
                <a:latin typeface="Meiryo UI" panose="020B0604030504040204" pitchFamily="50" charset="-128"/>
                <a:ea typeface="Meiryo UI" panose="020B0604030504040204" pitchFamily="50" charset="-128"/>
              </a:rPr>
              <a:t>12</a:t>
            </a:r>
            <a:r>
              <a:rPr lang="ja-JP" altLang="en-US" sz="1000" dirty="0">
                <a:solidFill>
                  <a:srgbClr val="FF0000"/>
                </a:solidFill>
                <a:latin typeface="Meiryo UI" panose="020B0604030504040204" pitchFamily="50" charset="-128"/>
                <a:ea typeface="Meiryo UI" panose="020B0604030504040204" pitchFamily="50" charset="-128"/>
              </a:rPr>
              <a:t>ポイント程度としてください。</a:t>
            </a:r>
            <a:endParaRPr lang="en-US" altLang="ja-JP" sz="1000" dirty="0">
              <a:solidFill>
                <a:srgbClr val="FF0000"/>
              </a:solidFill>
              <a:latin typeface="Meiryo UI" panose="020B0604030504040204" pitchFamily="50" charset="-128"/>
              <a:ea typeface="Meiryo UI" panose="020B0604030504040204" pitchFamily="50" charset="-128"/>
            </a:endParaRPr>
          </a:p>
        </p:txBody>
      </p:sp>
      <p:sp>
        <p:nvSpPr>
          <p:cNvPr id="22"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38736" y="0"/>
            <a:ext cx="9203295" cy="45389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a:latin typeface="HGP創英角ｺﾞｼｯｸUB" panose="020B0900000000000000" pitchFamily="50" charset="-128"/>
                <a:ea typeface="HGP創英角ｺﾞｼｯｸUB" panose="020B0900000000000000" pitchFamily="50" charset="-128"/>
              </a:rPr>
              <a:t>■企業・団体名等：</a:t>
            </a:r>
          </a:p>
        </p:txBody>
      </p:sp>
      <p:sp>
        <p:nvSpPr>
          <p:cNvPr id="24" name="テキスト ボックス 23">
            <a:extLst>
              <a:ext uri="{FF2B5EF4-FFF2-40B4-BE49-F238E27FC236}">
                <a16:creationId xmlns:a16="http://schemas.microsoft.com/office/drawing/2014/main" id="{6D8712C4-C00D-4511-9DF3-8B514D49F832}"/>
              </a:ext>
            </a:extLst>
          </p:cNvPr>
          <p:cNvSpPr txBox="1"/>
          <p:nvPr/>
        </p:nvSpPr>
        <p:spPr>
          <a:xfrm>
            <a:off x="234890" y="731460"/>
            <a:ext cx="9559181" cy="2629202"/>
          </a:xfrm>
          <a:prstGeom prst="rect">
            <a:avLst/>
          </a:prstGeom>
          <a:noFill/>
          <a:ln>
            <a:solidFill>
              <a:schemeClr val="bg1">
                <a:lumMod val="65000"/>
              </a:schemeClr>
            </a:solidFill>
          </a:ln>
        </p:spPr>
        <p:txBody>
          <a:bodyPr wrap="square" rtlCol="0" anchor="ctr">
            <a:noAutofit/>
          </a:bodyPr>
          <a:lstStyle/>
          <a:p>
            <a:pPr algn="just"/>
            <a:r>
              <a:rPr lang="ja-JP" altLang="en-US" sz="1400" dirty="0">
                <a:solidFill>
                  <a:srgbClr val="FF0000"/>
                </a:solidFill>
                <a:latin typeface="Meiryo UI" panose="020B0604030504040204" pitchFamily="50" charset="-128"/>
                <a:ea typeface="Meiryo UI" panose="020B0604030504040204" pitchFamily="50" charset="-128"/>
              </a:rPr>
              <a:t>　</a:t>
            </a:r>
          </a:p>
        </p:txBody>
      </p:sp>
      <p:sp>
        <p:nvSpPr>
          <p:cNvPr id="19" name="テキスト ボックス 18">
            <a:extLst>
              <a:ext uri="{FF2B5EF4-FFF2-40B4-BE49-F238E27FC236}">
                <a16:creationId xmlns:a16="http://schemas.microsoft.com/office/drawing/2014/main" id="{392F2E49-7033-4178-B0AB-BDBD39F1163A}"/>
              </a:ext>
            </a:extLst>
          </p:cNvPr>
          <p:cNvSpPr txBox="1"/>
          <p:nvPr/>
        </p:nvSpPr>
        <p:spPr>
          <a:xfrm>
            <a:off x="242044" y="454461"/>
            <a:ext cx="5350423" cy="276999"/>
          </a:xfrm>
          <a:prstGeom prst="rect">
            <a:avLst/>
          </a:prstGeom>
          <a:noFill/>
          <a:ln>
            <a:noFill/>
          </a:ln>
        </p:spPr>
        <p:txBody>
          <a:bodyPr wrap="square" rtlCol="0">
            <a:spAutoFit/>
          </a:bodyPr>
          <a:lstStyle/>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事業スキーム</a:t>
            </a: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p:txBody>
      </p:sp>
      <p:sp>
        <p:nvSpPr>
          <p:cNvPr id="31" name="右矢印 72">
            <a:extLst>
              <a:ext uri="{FF2B5EF4-FFF2-40B4-BE49-F238E27FC236}">
                <a16:creationId xmlns:a16="http://schemas.microsoft.com/office/drawing/2014/main" id="{DDEB09B0-E9D9-4853-9580-0F010A6DC1FE}"/>
              </a:ext>
            </a:extLst>
          </p:cNvPr>
          <p:cNvSpPr>
            <a:spLocks noChangeArrowheads="1"/>
          </p:cNvSpPr>
          <p:nvPr/>
        </p:nvSpPr>
        <p:spPr bwMode="auto">
          <a:xfrm>
            <a:off x="963791" y="4262236"/>
            <a:ext cx="921631" cy="287338"/>
          </a:xfrm>
          <a:prstGeom prst="rightArrow">
            <a:avLst>
              <a:gd name="adj1" fmla="val 71028"/>
              <a:gd name="adj2" fmla="val 50099"/>
            </a:avLst>
          </a:prstGeom>
          <a:solidFill>
            <a:srgbClr val="FFDDFF"/>
          </a:solidFill>
          <a:ln w="12700" algn="ctr">
            <a:solidFill>
              <a:srgbClr val="FF99FF"/>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sz="700" dirty="0">
                <a:latin typeface="Meiryo UI" panose="020B0604030504040204" pitchFamily="50" charset="-128"/>
                <a:ea typeface="Meiryo UI" panose="020B0604030504040204" pitchFamily="50" charset="-128"/>
              </a:rPr>
              <a:t>キックオフ・</a:t>
            </a:r>
            <a:endParaRPr lang="en-US" altLang="ja-JP" sz="700" dirty="0">
              <a:latin typeface="Meiryo UI" panose="020B0604030504040204" pitchFamily="50" charset="-128"/>
              <a:ea typeface="Meiryo UI" panose="020B0604030504040204" pitchFamily="50" charset="-128"/>
            </a:endParaRPr>
          </a:p>
          <a:p>
            <a:pPr algn="ctr" defTabSz="914400" fontAlgn="base">
              <a:spcBef>
                <a:spcPct val="0"/>
              </a:spcBef>
              <a:spcAft>
                <a:spcPct val="0"/>
              </a:spcAft>
              <a:buClr>
                <a:srgbClr val="5A5A5A"/>
              </a:buClr>
              <a:buFont typeface="Wingdings" panose="05000000000000000000" pitchFamily="2" charset="2"/>
              <a:buNone/>
              <a:defRPr/>
            </a:pPr>
            <a:r>
              <a:rPr lang="ja-JP" altLang="en-US" sz="700" dirty="0">
                <a:latin typeface="Meiryo UI" panose="020B0604030504040204" pitchFamily="50" charset="-128"/>
                <a:ea typeface="Meiryo UI" panose="020B0604030504040204" pitchFamily="50" charset="-128"/>
              </a:rPr>
              <a:t>事業計画ブラッシュアップ</a:t>
            </a:r>
          </a:p>
        </p:txBody>
      </p:sp>
      <p:sp>
        <p:nvSpPr>
          <p:cNvPr id="32" name="右矢印 63">
            <a:extLst>
              <a:ext uri="{FF2B5EF4-FFF2-40B4-BE49-F238E27FC236}">
                <a16:creationId xmlns:a16="http://schemas.microsoft.com/office/drawing/2014/main" id="{62E2A8EC-E4CD-47B1-8806-64578298DA5E}"/>
              </a:ext>
            </a:extLst>
          </p:cNvPr>
          <p:cNvSpPr>
            <a:spLocks noChangeArrowheads="1"/>
          </p:cNvSpPr>
          <p:nvPr/>
        </p:nvSpPr>
        <p:spPr bwMode="auto">
          <a:xfrm>
            <a:off x="1568048" y="4610235"/>
            <a:ext cx="603652" cy="288925"/>
          </a:xfrm>
          <a:prstGeom prst="rightArrow">
            <a:avLst>
              <a:gd name="adj1" fmla="val 69565"/>
              <a:gd name="adj2" fmla="val 54339"/>
            </a:avLst>
          </a:prstGeom>
          <a:solidFill>
            <a:schemeClr val="accent4">
              <a:lumMod val="20000"/>
              <a:lumOff val="80000"/>
            </a:schemeClr>
          </a:solidFill>
          <a:ln w="12700" algn="ctr">
            <a:solidFill>
              <a:schemeClr val="accent4"/>
            </a:solidFill>
            <a:round/>
            <a:headEnd/>
            <a:tailEnd/>
          </a:ln>
        </p:spPr>
        <p:txBody>
          <a:bodyPr wrap="none" lIns="252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sz="800" dirty="0">
                <a:latin typeface="Meiryo UI" panose="020B0604030504040204" pitchFamily="50" charset="-128"/>
                <a:ea typeface="Meiryo UI" panose="020B0604030504040204" pitchFamily="50" charset="-128"/>
              </a:rPr>
              <a:t>プレヒアリング</a:t>
            </a:r>
            <a:endParaRPr lang="en-US" altLang="ja-JP" sz="800" dirty="0">
              <a:latin typeface="Meiryo UI" panose="020B0604030504040204" pitchFamily="50" charset="-128"/>
              <a:ea typeface="Meiryo UI" panose="020B0604030504040204" pitchFamily="50" charset="-128"/>
            </a:endParaRPr>
          </a:p>
        </p:txBody>
      </p:sp>
      <p:sp>
        <p:nvSpPr>
          <p:cNvPr id="33" name="右矢印 73">
            <a:extLst>
              <a:ext uri="{FF2B5EF4-FFF2-40B4-BE49-F238E27FC236}">
                <a16:creationId xmlns:a16="http://schemas.microsoft.com/office/drawing/2014/main" id="{D1FF54F3-0F07-4F45-8029-1F03AAF75720}"/>
              </a:ext>
            </a:extLst>
          </p:cNvPr>
          <p:cNvSpPr>
            <a:spLocks noChangeArrowheads="1"/>
          </p:cNvSpPr>
          <p:nvPr/>
        </p:nvSpPr>
        <p:spPr bwMode="auto">
          <a:xfrm>
            <a:off x="4949718" y="5049408"/>
            <a:ext cx="2603607" cy="288000"/>
          </a:xfrm>
          <a:prstGeom prst="rightArrow">
            <a:avLst>
              <a:gd name="adj1" fmla="val 69565"/>
              <a:gd name="adj2" fmla="val 49707"/>
            </a:avLst>
          </a:prstGeom>
          <a:solidFill>
            <a:schemeClr val="accent2">
              <a:lumMod val="20000"/>
              <a:lumOff val="80000"/>
            </a:schemeClr>
          </a:solidFill>
          <a:ln w="12700" algn="ctr">
            <a:solidFill>
              <a:schemeClr val="accent2">
                <a:lumMod val="60000"/>
                <a:lumOff val="40000"/>
              </a:schemeClr>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sz="800" dirty="0">
                <a:latin typeface="Meiryo UI" panose="020B0604030504040204" pitchFamily="50" charset="-128"/>
                <a:ea typeface="Meiryo UI" panose="020B0604030504040204" pitchFamily="50" charset="-128"/>
              </a:rPr>
              <a:t>ブランディングキャンペーン期間</a:t>
            </a:r>
            <a:endParaRPr lang="en-US" altLang="ja-JP" sz="800" dirty="0">
              <a:latin typeface="Meiryo UI" panose="020B0604030504040204" pitchFamily="50" charset="-128"/>
              <a:ea typeface="Meiryo UI" panose="020B0604030504040204" pitchFamily="50" charset="-128"/>
            </a:endParaRPr>
          </a:p>
        </p:txBody>
      </p:sp>
      <p:sp>
        <p:nvSpPr>
          <p:cNvPr id="38" name="右矢印 77">
            <a:extLst>
              <a:ext uri="{FF2B5EF4-FFF2-40B4-BE49-F238E27FC236}">
                <a16:creationId xmlns:a16="http://schemas.microsoft.com/office/drawing/2014/main" id="{5AB2DEF9-5516-4085-82FE-547DFC919BAB}"/>
              </a:ext>
            </a:extLst>
          </p:cNvPr>
          <p:cNvSpPr>
            <a:spLocks noChangeArrowheads="1"/>
          </p:cNvSpPr>
          <p:nvPr/>
        </p:nvSpPr>
        <p:spPr bwMode="auto">
          <a:xfrm>
            <a:off x="6916650" y="5816566"/>
            <a:ext cx="952500" cy="288925"/>
          </a:xfrm>
          <a:prstGeom prst="rightArrow">
            <a:avLst>
              <a:gd name="adj1" fmla="val 69565"/>
              <a:gd name="adj2" fmla="val 50067"/>
            </a:avLst>
          </a:prstGeom>
          <a:solidFill>
            <a:srgbClr val="E8FFD1"/>
          </a:solidFill>
          <a:ln w="12700" algn="ctr">
            <a:solidFill>
              <a:srgbClr val="92D05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defRPr/>
            </a:pPr>
            <a:r>
              <a:rPr lang="ja-JP" altLang="en-US" sz="600" dirty="0">
                <a:latin typeface="Meiryo UI" panose="020B0604030504040204" pitchFamily="50" charset="-128"/>
                <a:ea typeface="Meiryo UI" panose="020B0604030504040204" pitchFamily="50" charset="-128"/>
              </a:rPr>
              <a:t>取組の効果検証</a:t>
            </a:r>
            <a:r>
              <a:rPr lang="en-US" altLang="ja-JP" sz="600" dirty="0">
                <a:latin typeface="Meiryo UI" panose="020B0604030504040204" pitchFamily="50" charset="-128"/>
                <a:ea typeface="Meiryo UI" panose="020B0604030504040204" pitchFamily="50" charset="-128"/>
              </a:rPr>
              <a:t>(</a:t>
            </a:r>
            <a:r>
              <a:rPr lang="ja-JP" altLang="en-US" sz="600" dirty="0">
                <a:latin typeface="Meiryo UI" panose="020B0604030504040204" pitchFamily="50" charset="-128"/>
                <a:ea typeface="Meiryo UI" panose="020B0604030504040204" pitchFamily="50" charset="-128"/>
              </a:rPr>
              <a:t>最終</a:t>
            </a:r>
            <a:r>
              <a:rPr lang="en-US" altLang="ja-JP" sz="600" dirty="0">
                <a:latin typeface="Meiryo UI" panose="020B0604030504040204" pitchFamily="50" charset="-128"/>
                <a:ea typeface="Meiryo UI" panose="020B0604030504040204" pitchFamily="50" charset="-128"/>
              </a:rPr>
              <a:t>)</a:t>
            </a:r>
          </a:p>
        </p:txBody>
      </p:sp>
      <p:sp>
        <p:nvSpPr>
          <p:cNvPr id="42" name="正方形/長方形 1">
            <a:extLst>
              <a:ext uri="{FF2B5EF4-FFF2-40B4-BE49-F238E27FC236}">
                <a16:creationId xmlns:a16="http://schemas.microsoft.com/office/drawing/2014/main" id="{857C2D85-0B6E-42E2-B5DF-4369E2E29FE4}"/>
              </a:ext>
            </a:extLst>
          </p:cNvPr>
          <p:cNvSpPr>
            <a:spLocks noChangeArrowheads="1"/>
          </p:cNvSpPr>
          <p:nvPr/>
        </p:nvSpPr>
        <p:spPr bwMode="auto">
          <a:xfrm>
            <a:off x="4308583" y="4615106"/>
            <a:ext cx="431800" cy="277103"/>
          </a:xfrm>
          <a:prstGeom prst="rect">
            <a:avLst/>
          </a:prstGeom>
          <a:solidFill>
            <a:srgbClr val="EAFFD5"/>
          </a:solidFill>
          <a:ln w="12700" algn="ctr">
            <a:solidFill>
              <a:srgbClr val="92D05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eaLnBrk="0" fontAlgn="base" hangingPunct="0">
              <a:spcBef>
                <a:spcPct val="0"/>
              </a:spcBef>
              <a:spcAft>
                <a:spcPct val="0"/>
              </a:spcAft>
              <a:defRPr/>
            </a:pPr>
            <a:r>
              <a:rPr lang="ja-JP" altLang="en-US" sz="700" dirty="0">
                <a:latin typeface="Meiryo UI" panose="020B0604030504040204" pitchFamily="50" charset="-128"/>
                <a:ea typeface="Meiryo UI" panose="020B0604030504040204" pitchFamily="50" charset="-128"/>
              </a:rPr>
              <a:t>魅力発掘</a:t>
            </a:r>
            <a:endParaRPr lang="en-US" altLang="ja-JP" sz="700" dirty="0">
              <a:latin typeface="Meiryo UI" panose="020B0604030504040204" pitchFamily="50" charset="-128"/>
              <a:ea typeface="Meiryo UI" panose="020B0604030504040204" pitchFamily="50" charset="-128"/>
            </a:endParaRPr>
          </a:p>
          <a:p>
            <a:pPr algn="ctr" defTabSz="914400" eaLnBrk="0" fontAlgn="base" hangingPunct="0">
              <a:spcBef>
                <a:spcPct val="0"/>
              </a:spcBef>
              <a:spcAft>
                <a:spcPct val="0"/>
              </a:spcAft>
              <a:defRPr/>
            </a:pPr>
            <a:r>
              <a:rPr lang="en-US" altLang="ja-JP" sz="700" dirty="0">
                <a:latin typeface="Meiryo UI" panose="020B0604030504040204" pitchFamily="50" charset="-128"/>
                <a:ea typeface="Meiryo UI" panose="020B0604030504040204" pitchFamily="50" charset="-128"/>
              </a:rPr>
              <a:t>WS</a:t>
            </a:r>
            <a:r>
              <a:rPr lang="ja-JP" altLang="en-US" sz="700" dirty="0">
                <a:latin typeface="Meiryo UI" panose="020B0604030504040204" pitchFamily="50" charset="-128"/>
                <a:ea typeface="Meiryo UI" panose="020B0604030504040204" pitchFamily="50" charset="-128"/>
              </a:rPr>
              <a:t>①</a:t>
            </a:r>
            <a:endParaRPr lang="en-US" altLang="ja-JP" sz="700" dirty="0">
              <a:latin typeface="Meiryo UI" panose="020B0604030504040204" pitchFamily="50" charset="-128"/>
              <a:ea typeface="Meiryo UI" panose="020B0604030504040204" pitchFamily="50" charset="-128"/>
            </a:endParaRPr>
          </a:p>
        </p:txBody>
      </p:sp>
      <p:sp>
        <p:nvSpPr>
          <p:cNvPr id="43" name="正方形/長方形 1">
            <a:extLst>
              <a:ext uri="{FF2B5EF4-FFF2-40B4-BE49-F238E27FC236}">
                <a16:creationId xmlns:a16="http://schemas.microsoft.com/office/drawing/2014/main" id="{A02D0607-C922-459A-817F-6F0ACF549993}"/>
              </a:ext>
            </a:extLst>
          </p:cNvPr>
          <p:cNvSpPr>
            <a:spLocks noChangeArrowheads="1"/>
          </p:cNvSpPr>
          <p:nvPr/>
        </p:nvSpPr>
        <p:spPr bwMode="auto">
          <a:xfrm>
            <a:off x="4949719" y="4615106"/>
            <a:ext cx="431800" cy="277103"/>
          </a:xfrm>
          <a:prstGeom prst="rect">
            <a:avLst/>
          </a:prstGeom>
          <a:solidFill>
            <a:srgbClr val="EAFFD5"/>
          </a:solidFill>
          <a:ln w="12700" algn="ctr">
            <a:solidFill>
              <a:srgbClr val="92D05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eaLnBrk="0" fontAlgn="base" hangingPunct="0">
              <a:spcBef>
                <a:spcPct val="0"/>
              </a:spcBef>
              <a:spcAft>
                <a:spcPct val="0"/>
              </a:spcAft>
              <a:defRPr/>
            </a:pPr>
            <a:r>
              <a:rPr lang="ja-JP" altLang="en-US" sz="700" dirty="0">
                <a:latin typeface="Meiryo UI" panose="020B0604030504040204" pitchFamily="50" charset="-128"/>
                <a:ea typeface="Meiryo UI" panose="020B0604030504040204" pitchFamily="50" charset="-128"/>
              </a:rPr>
              <a:t>魅力発掘</a:t>
            </a:r>
            <a:endParaRPr lang="en-US" altLang="ja-JP" sz="700" dirty="0">
              <a:latin typeface="Meiryo UI" panose="020B0604030504040204" pitchFamily="50" charset="-128"/>
              <a:ea typeface="Meiryo UI" panose="020B0604030504040204" pitchFamily="50" charset="-128"/>
            </a:endParaRPr>
          </a:p>
          <a:p>
            <a:pPr algn="ctr" defTabSz="914400" eaLnBrk="0" fontAlgn="base" hangingPunct="0">
              <a:spcBef>
                <a:spcPct val="0"/>
              </a:spcBef>
              <a:spcAft>
                <a:spcPct val="0"/>
              </a:spcAft>
              <a:defRPr/>
            </a:pPr>
            <a:r>
              <a:rPr lang="en-US" altLang="ja-JP" sz="700" dirty="0">
                <a:latin typeface="Meiryo UI" panose="020B0604030504040204" pitchFamily="50" charset="-128"/>
                <a:ea typeface="Meiryo UI" panose="020B0604030504040204" pitchFamily="50" charset="-128"/>
              </a:rPr>
              <a:t>WS</a:t>
            </a:r>
            <a:r>
              <a:rPr lang="ja-JP" altLang="en-US" sz="700" dirty="0">
                <a:latin typeface="Meiryo UI" panose="020B0604030504040204" pitchFamily="50" charset="-128"/>
                <a:ea typeface="Meiryo UI" panose="020B0604030504040204" pitchFamily="50" charset="-128"/>
              </a:rPr>
              <a:t>②</a:t>
            </a:r>
            <a:endParaRPr lang="en-US" altLang="ja-JP" sz="700" dirty="0">
              <a:latin typeface="Meiryo UI" panose="020B0604030504040204" pitchFamily="50" charset="-128"/>
              <a:ea typeface="Meiryo UI" panose="020B0604030504040204" pitchFamily="50" charset="-128"/>
            </a:endParaRPr>
          </a:p>
        </p:txBody>
      </p:sp>
      <p:sp>
        <p:nvSpPr>
          <p:cNvPr id="44" name="正方形/長方形 1">
            <a:extLst>
              <a:ext uri="{FF2B5EF4-FFF2-40B4-BE49-F238E27FC236}">
                <a16:creationId xmlns:a16="http://schemas.microsoft.com/office/drawing/2014/main" id="{3964FFE4-5F7E-44FF-9C86-7E7F1A88FABF}"/>
              </a:ext>
            </a:extLst>
          </p:cNvPr>
          <p:cNvSpPr>
            <a:spLocks noChangeArrowheads="1"/>
          </p:cNvSpPr>
          <p:nvPr/>
        </p:nvSpPr>
        <p:spPr bwMode="auto">
          <a:xfrm>
            <a:off x="5592467" y="4615106"/>
            <a:ext cx="431800" cy="277103"/>
          </a:xfrm>
          <a:prstGeom prst="rect">
            <a:avLst/>
          </a:prstGeom>
          <a:solidFill>
            <a:srgbClr val="EAFFD5"/>
          </a:solidFill>
          <a:ln w="12700" algn="ctr">
            <a:solidFill>
              <a:srgbClr val="92D05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eaLnBrk="0" fontAlgn="base" hangingPunct="0">
              <a:spcBef>
                <a:spcPct val="0"/>
              </a:spcBef>
              <a:spcAft>
                <a:spcPct val="0"/>
              </a:spcAft>
              <a:defRPr/>
            </a:pPr>
            <a:r>
              <a:rPr lang="ja-JP" altLang="en-US" sz="700" dirty="0">
                <a:latin typeface="Meiryo UI" panose="020B0604030504040204" pitchFamily="50" charset="-128"/>
                <a:ea typeface="Meiryo UI" panose="020B0604030504040204" pitchFamily="50" charset="-128"/>
              </a:rPr>
              <a:t>魅力発掘</a:t>
            </a:r>
            <a:endParaRPr lang="en-US" altLang="ja-JP" sz="700" dirty="0">
              <a:latin typeface="Meiryo UI" panose="020B0604030504040204" pitchFamily="50" charset="-128"/>
              <a:ea typeface="Meiryo UI" panose="020B0604030504040204" pitchFamily="50" charset="-128"/>
            </a:endParaRPr>
          </a:p>
          <a:p>
            <a:pPr algn="ctr" defTabSz="914400" eaLnBrk="0" fontAlgn="base" hangingPunct="0">
              <a:spcBef>
                <a:spcPct val="0"/>
              </a:spcBef>
              <a:spcAft>
                <a:spcPct val="0"/>
              </a:spcAft>
              <a:defRPr/>
            </a:pPr>
            <a:r>
              <a:rPr lang="en-US" altLang="ja-JP" sz="700" dirty="0">
                <a:latin typeface="Meiryo UI" panose="020B0604030504040204" pitchFamily="50" charset="-128"/>
                <a:ea typeface="Meiryo UI" panose="020B0604030504040204" pitchFamily="50" charset="-128"/>
              </a:rPr>
              <a:t>WS</a:t>
            </a:r>
            <a:r>
              <a:rPr lang="ja-JP" altLang="en-US" sz="700" dirty="0">
                <a:latin typeface="Meiryo UI" panose="020B0604030504040204" pitchFamily="50" charset="-128"/>
                <a:ea typeface="Meiryo UI" panose="020B0604030504040204" pitchFamily="50" charset="-128"/>
              </a:rPr>
              <a:t>③</a:t>
            </a:r>
            <a:endParaRPr lang="en-US" altLang="ja-JP" sz="700" dirty="0">
              <a:latin typeface="Meiryo UI" panose="020B0604030504040204" pitchFamily="50" charset="-128"/>
              <a:ea typeface="Meiryo UI" panose="020B0604030504040204" pitchFamily="50" charset="-128"/>
            </a:endParaRPr>
          </a:p>
        </p:txBody>
      </p:sp>
      <p:sp>
        <p:nvSpPr>
          <p:cNvPr id="45" name="右矢印 63">
            <a:extLst>
              <a:ext uri="{FF2B5EF4-FFF2-40B4-BE49-F238E27FC236}">
                <a16:creationId xmlns:a16="http://schemas.microsoft.com/office/drawing/2014/main" id="{2D3CF140-618D-401C-A46B-0DCB79D80B7E}"/>
              </a:ext>
            </a:extLst>
          </p:cNvPr>
          <p:cNvSpPr>
            <a:spLocks noChangeArrowheads="1"/>
          </p:cNvSpPr>
          <p:nvPr/>
        </p:nvSpPr>
        <p:spPr bwMode="auto">
          <a:xfrm>
            <a:off x="2203025" y="4610235"/>
            <a:ext cx="1116437" cy="288925"/>
          </a:xfrm>
          <a:prstGeom prst="rightArrow">
            <a:avLst>
              <a:gd name="adj1" fmla="val 69565"/>
              <a:gd name="adj2" fmla="val 54339"/>
            </a:avLst>
          </a:prstGeom>
          <a:solidFill>
            <a:schemeClr val="accent4">
              <a:lumMod val="20000"/>
              <a:lumOff val="80000"/>
            </a:schemeClr>
          </a:solidFill>
          <a:ln w="12700" algn="ctr">
            <a:solidFill>
              <a:schemeClr val="accent4"/>
            </a:solidFill>
            <a:round/>
            <a:headEnd/>
            <a:tailEnd/>
          </a:ln>
        </p:spPr>
        <p:txBody>
          <a:bodyPr wrap="none" lIns="252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sz="800" dirty="0">
                <a:latin typeface="Meiryo UI" panose="020B0604030504040204" pitchFamily="50" charset="-128"/>
                <a:ea typeface="Meiryo UI" panose="020B0604030504040204" pitchFamily="50" charset="-128"/>
              </a:rPr>
              <a:t>ヒアリング・コンテンツ生成</a:t>
            </a:r>
            <a:endParaRPr lang="en-US" altLang="ja-JP" sz="800" dirty="0">
              <a:latin typeface="Meiryo UI" panose="020B0604030504040204" pitchFamily="50" charset="-128"/>
              <a:ea typeface="Meiryo UI" panose="020B0604030504040204" pitchFamily="50" charset="-128"/>
            </a:endParaRPr>
          </a:p>
        </p:txBody>
      </p:sp>
      <p:sp>
        <p:nvSpPr>
          <p:cNvPr id="47" name="右矢印 73">
            <a:extLst>
              <a:ext uri="{FF2B5EF4-FFF2-40B4-BE49-F238E27FC236}">
                <a16:creationId xmlns:a16="http://schemas.microsoft.com/office/drawing/2014/main" id="{D7A45AA8-C46D-4DDD-90D9-B7CFFE48CE03}"/>
              </a:ext>
            </a:extLst>
          </p:cNvPr>
          <p:cNvSpPr>
            <a:spLocks noChangeArrowheads="1"/>
          </p:cNvSpPr>
          <p:nvPr/>
        </p:nvSpPr>
        <p:spPr bwMode="auto">
          <a:xfrm>
            <a:off x="2776538" y="4260877"/>
            <a:ext cx="542924" cy="298081"/>
          </a:xfrm>
          <a:prstGeom prst="rightArrow">
            <a:avLst>
              <a:gd name="adj1" fmla="val 69565"/>
              <a:gd name="adj2" fmla="val 49707"/>
            </a:avLst>
          </a:prstGeom>
          <a:solidFill>
            <a:srgbClr val="FF6666"/>
          </a:solidFill>
          <a:ln w="12700" algn="ctr">
            <a:solidFill>
              <a:srgbClr val="FF000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sz="700" dirty="0">
                <a:solidFill>
                  <a:schemeClr val="bg1"/>
                </a:solidFill>
                <a:latin typeface="Meiryo UI" panose="020B0604030504040204" pitchFamily="50" charset="-128"/>
                <a:ea typeface="Meiryo UI" panose="020B0604030504040204" pitchFamily="50" charset="-128"/>
              </a:rPr>
              <a:t>プレス</a:t>
            </a:r>
            <a:endParaRPr lang="en-US" altLang="ja-JP" sz="700" dirty="0">
              <a:solidFill>
                <a:schemeClr val="bg1"/>
              </a:solidFill>
              <a:latin typeface="Meiryo UI" panose="020B0604030504040204" pitchFamily="50" charset="-128"/>
              <a:ea typeface="Meiryo UI" panose="020B0604030504040204" pitchFamily="50" charset="-128"/>
            </a:endParaRPr>
          </a:p>
          <a:p>
            <a:pPr algn="ctr" defTabSz="914400" fontAlgn="base">
              <a:spcBef>
                <a:spcPct val="0"/>
              </a:spcBef>
              <a:spcAft>
                <a:spcPct val="0"/>
              </a:spcAft>
              <a:buClr>
                <a:srgbClr val="5A5A5A"/>
              </a:buClr>
              <a:buFont typeface="Wingdings" panose="05000000000000000000" pitchFamily="2" charset="2"/>
              <a:buNone/>
              <a:defRPr/>
            </a:pPr>
            <a:r>
              <a:rPr lang="ja-JP" altLang="en-US" sz="700" dirty="0">
                <a:solidFill>
                  <a:schemeClr val="bg1"/>
                </a:solidFill>
                <a:latin typeface="Meiryo UI" panose="020B0604030504040204" pitchFamily="50" charset="-128"/>
                <a:ea typeface="Meiryo UI" panose="020B0604030504040204" pitchFamily="50" charset="-128"/>
              </a:rPr>
              <a:t>リリース配信</a:t>
            </a:r>
            <a:endParaRPr lang="en-US" altLang="ja-JP" sz="700" dirty="0">
              <a:solidFill>
                <a:schemeClr val="bg1"/>
              </a:solidFill>
              <a:latin typeface="Meiryo UI" panose="020B0604030504040204" pitchFamily="50" charset="-128"/>
              <a:ea typeface="Meiryo UI" panose="020B0604030504040204" pitchFamily="50" charset="-128"/>
            </a:endParaRPr>
          </a:p>
        </p:txBody>
      </p:sp>
      <p:sp>
        <p:nvSpPr>
          <p:cNvPr id="48" name="右矢印 73">
            <a:extLst>
              <a:ext uri="{FF2B5EF4-FFF2-40B4-BE49-F238E27FC236}">
                <a16:creationId xmlns:a16="http://schemas.microsoft.com/office/drawing/2014/main" id="{501C69F1-8103-42DE-8367-D525C9BD3B5A}"/>
              </a:ext>
            </a:extLst>
          </p:cNvPr>
          <p:cNvSpPr>
            <a:spLocks noChangeArrowheads="1"/>
          </p:cNvSpPr>
          <p:nvPr/>
        </p:nvSpPr>
        <p:spPr bwMode="auto">
          <a:xfrm>
            <a:off x="3388722" y="4610235"/>
            <a:ext cx="854665" cy="298081"/>
          </a:xfrm>
          <a:prstGeom prst="rightArrow">
            <a:avLst>
              <a:gd name="adj1" fmla="val 69565"/>
              <a:gd name="adj2" fmla="val 49707"/>
            </a:avLst>
          </a:prstGeom>
          <a:solidFill>
            <a:srgbClr val="EDEDED"/>
          </a:solidFill>
          <a:ln w="12700" algn="ctr">
            <a:solidFill>
              <a:srgbClr val="C9C9C9"/>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sz="700" dirty="0">
                <a:solidFill>
                  <a:schemeClr val="tx1"/>
                </a:solidFill>
                <a:latin typeface="Meiryo UI" panose="020B0604030504040204" pitchFamily="50" charset="-128"/>
                <a:ea typeface="Meiryo UI" panose="020B0604030504040204" pitchFamily="50" charset="-128"/>
              </a:rPr>
              <a:t>参加者募集</a:t>
            </a:r>
            <a:endParaRPr lang="en-US" altLang="ja-JP" sz="700" dirty="0">
              <a:solidFill>
                <a:schemeClr val="tx1"/>
              </a:solidFill>
              <a:latin typeface="Meiryo UI" panose="020B0604030504040204" pitchFamily="50" charset="-128"/>
              <a:ea typeface="Meiryo UI" panose="020B0604030504040204" pitchFamily="50" charset="-128"/>
            </a:endParaRPr>
          </a:p>
        </p:txBody>
      </p:sp>
      <p:sp>
        <p:nvSpPr>
          <p:cNvPr id="85" name="右矢印 73">
            <a:extLst>
              <a:ext uri="{FF2B5EF4-FFF2-40B4-BE49-F238E27FC236}">
                <a16:creationId xmlns:a16="http://schemas.microsoft.com/office/drawing/2014/main" id="{C01A746F-DCC8-4577-8C7E-5907754ABD8A}"/>
              </a:ext>
            </a:extLst>
          </p:cNvPr>
          <p:cNvSpPr>
            <a:spLocks noChangeArrowheads="1"/>
          </p:cNvSpPr>
          <p:nvPr/>
        </p:nvSpPr>
        <p:spPr bwMode="auto">
          <a:xfrm>
            <a:off x="3408471" y="4260877"/>
            <a:ext cx="2944703" cy="298081"/>
          </a:xfrm>
          <a:prstGeom prst="rightArrow">
            <a:avLst>
              <a:gd name="adj1" fmla="val 69565"/>
              <a:gd name="adj2" fmla="val 49707"/>
            </a:avLst>
          </a:prstGeom>
          <a:solidFill>
            <a:srgbClr val="FF6666"/>
          </a:solidFill>
          <a:ln w="12700" algn="ctr">
            <a:solidFill>
              <a:srgbClr val="FF000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en-US" altLang="ja-JP" sz="700" b="1" dirty="0">
                <a:solidFill>
                  <a:schemeClr val="bg1"/>
                </a:solidFill>
                <a:latin typeface="Meiryo UI" panose="020B0604030504040204" pitchFamily="50" charset="-128"/>
                <a:ea typeface="Meiryo UI" panose="020B0604030504040204" pitchFamily="50" charset="-128"/>
              </a:rPr>
              <a:t>SNS</a:t>
            </a:r>
            <a:r>
              <a:rPr lang="ja-JP" altLang="en-US" sz="700" b="1" dirty="0">
                <a:solidFill>
                  <a:schemeClr val="bg1"/>
                </a:solidFill>
                <a:latin typeface="Meiryo UI" panose="020B0604030504040204" pitchFamily="50" charset="-128"/>
                <a:ea typeface="Meiryo UI" panose="020B0604030504040204" pitchFamily="50" charset="-128"/>
              </a:rPr>
              <a:t>等による取組報告</a:t>
            </a:r>
            <a:r>
              <a:rPr lang="en-US" altLang="ja-JP" sz="700" b="1" dirty="0">
                <a:solidFill>
                  <a:schemeClr val="bg1"/>
                </a:solidFill>
                <a:latin typeface="Meiryo UI" panose="020B0604030504040204" pitchFamily="50" charset="-128"/>
                <a:ea typeface="Meiryo UI" panose="020B0604030504040204" pitchFamily="50" charset="-128"/>
              </a:rPr>
              <a:t>(</a:t>
            </a:r>
            <a:r>
              <a:rPr lang="ja-JP" altLang="en-US" sz="700" b="1" dirty="0">
                <a:solidFill>
                  <a:schemeClr val="bg1"/>
                </a:solidFill>
                <a:latin typeface="Meiryo UI" panose="020B0604030504040204" pitchFamily="50" charset="-128"/>
                <a:ea typeface="Meiryo UI" panose="020B0604030504040204" pitchFamily="50" charset="-128"/>
              </a:rPr>
              <a:t>週</a:t>
            </a:r>
            <a:r>
              <a:rPr lang="en-US" altLang="ja-JP" sz="700" b="1" dirty="0">
                <a:solidFill>
                  <a:schemeClr val="bg1"/>
                </a:solidFill>
                <a:latin typeface="Meiryo UI" panose="020B0604030504040204" pitchFamily="50" charset="-128"/>
                <a:ea typeface="Meiryo UI" panose="020B0604030504040204" pitchFamily="50" charset="-128"/>
              </a:rPr>
              <a:t>1</a:t>
            </a:r>
            <a:r>
              <a:rPr lang="ja-JP" altLang="en-US" sz="700" b="1" dirty="0">
                <a:solidFill>
                  <a:schemeClr val="bg1"/>
                </a:solidFill>
                <a:latin typeface="Meiryo UI" panose="020B0604030504040204" pitchFamily="50" charset="-128"/>
                <a:ea typeface="Meiryo UI" panose="020B0604030504040204" pitchFamily="50" charset="-128"/>
              </a:rPr>
              <a:t>回程度</a:t>
            </a:r>
            <a:r>
              <a:rPr lang="en-US" altLang="ja-JP" sz="700" b="1" dirty="0">
                <a:solidFill>
                  <a:schemeClr val="bg1"/>
                </a:solidFill>
                <a:latin typeface="Meiryo UI" panose="020B0604030504040204" pitchFamily="50" charset="-128"/>
                <a:ea typeface="Meiryo UI" panose="020B0604030504040204" pitchFamily="50" charset="-128"/>
              </a:rPr>
              <a:t>)</a:t>
            </a:r>
          </a:p>
        </p:txBody>
      </p:sp>
      <p:sp>
        <p:nvSpPr>
          <p:cNvPr id="86" name="右矢印 73">
            <a:extLst>
              <a:ext uri="{FF2B5EF4-FFF2-40B4-BE49-F238E27FC236}">
                <a16:creationId xmlns:a16="http://schemas.microsoft.com/office/drawing/2014/main" id="{DEE49BA2-5B19-4111-8A9F-407016801035}"/>
              </a:ext>
            </a:extLst>
          </p:cNvPr>
          <p:cNvSpPr>
            <a:spLocks noChangeArrowheads="1"/>
          </p:cNvSpPr>
          <p:nvPr/>
        </p:nvSpPr>
        <p:spPr bwMode="auto">
          <a:xfrm>
            <a:off x="4281489" y="5433022"/>
            <a:ext cx="668230" cy="298081"/>
          </a:xfrm>
          <a:prstGeom prst="rightArrow">
            <a:avLst>
              <a:gd name="adj1" fmla="val 69565"/>
              <a:gd name="adj2" fmla="val 49707"/>
            </a:avLst>
          </a:prstGeom>
          <a:solidFill>
            <a:srgbClr val="FF6666"/>
          </a:solidFill>
          <a:ln w="12700" algn="ctr">
            <a:solidFill>
              <a:srgbClr val="FF000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sz="700" dirty="0">
                <a:solidFill>
                  <a:schemeClr val="bg1"/>
                </a:solidFill>
                <a:latin typeface="Meiryo UI" panose="020B0604030504040204" pitchFamily="50" charset="-128"/>
                <a:ea typeface="Meiryo UI" panose="020B0604030504040204" pitchFamily="50" charset="-128"/>
              </a:rPr>
              <a:t>プレスリリース</a:t>
            </a:r>
            <a:endParaRPr lang="en-US" altLang="ja-JP" sz="700" dirty="0">
              <a:solidFill>
                <a:schemeClr val="bg1"/>
              </a:solidFill>
              <a:latin typeface="Meiryo UI" panose="020B0604030504040204" pitchFamily="50" charset="-128"/>
              <a:ea typeface="Meiryo UI" panose="020B0604030504040204" pitchFamily="50" charset="-128"/>
            </a:endParaRPr>
          </a:p>
          <a:p>
            <a:pPr algn="ctr" defTabSz="914400" fontAlgn="base">
              <a:spcBef>
                <a:spcPct val="0"/>
              </a:spcBef>
              <a:spcAft>
                <a:spcPct val="0"/>
              </a:spcAft>
              <a:buClr>
                <a:srgbClr val="5A5A5A"/>
              </a:buClr>
              <a:buFont typeface="Wingdings" panose="05000000000000000000" pitchFamily="2" charset="2"/>
              <a:buNone/>
              <a:defRPr/>
            </a:pPr>
            <a:r>
              <a:rPr lang="ja-JP" altLang="en-US" sz="700" dirty="0">
                <a:solidFill>
                  <a:schemeClr val="bg1"/>
                </a:solidFill>
                <a:latin typeface="Meiryo UI" panose="020B0604030504040204" pitchFamily="50" charset="-128"/>
                <a:ea typeface="Meiryo UI" panose="020B0604030504040204" pitchFamily="50" charset="-128"/>
              </a:rPr>
              <a:t>配信</a:t>
            </a:r>
            <a:endParaRPr lang="en-US" altLang="ja-JP" sz="700" dirty="0">
              <a:solidFill>
                <a:schemeClr val="bg1"/>
              </a:solidFill>
              <a:latin typeface="Meiryo UI" panose="020B0604030504040204" pitchFamily="50" charset="-128"/>
              <a:ea typeface="Meiryo UI" panose="020B0604030504040204" pitchFamily="50" charset="-128"/>
            </a:endParaRPr>
          </a:p>
        </p:txBody>
      </p:sp>
      <p:sp>
        <p:nvSpPr>
          <p:cNvPr id="87" name="右矢印 77">
            <a:extLst>
              <a:ext uri="{FF2B5EF4-FFF2-40B4-BE49-F238E27FC236}">
                <a16:creationId xmlns:a16="http://schemas.microsoft.com/office/drawing/2014/main" id="{DF91576C-9D7B-483D-8BB5-55CD1493F8DC}"/>
              </a:ext>
            </a:extLst>
          </p:cNvPr>
          <p:cNvSpPr>
            <a:spLocks noChangeArrowheads="1"/>
          </p:cNvSpPr>
          <p:nvPr/>
        </p:nvSpPr>
        <p:spPr bwMode="auto">
          <a:xfrm>
            <a:off x="4949718" y="5816566"/>
            <a:ext cx="1913045" cy="288925"/>
          </a:xfrm>
          <a:prstGeom prst="rightArrow">
            <a:avLst>
              <a:gd name="adj1" fmla="val 69565"/>
              <a:gd name="adj2" fmla="val 50067"/>
            </a:avLst>
          </a:prstGeom>
          <a:solidFill>
            <a:srgbClr val="E8FFD1"/>
          </a:solidFill>
          <a:ln w="12700" algn="ctr">
            <a:solidFill>
              <a:srgbClr val="92D05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defRPr/>
            </a:pPr>
            <a:r>
              <a:rPr lang="ja-JP" altLang="en-US" sz="600" dirty="0">
                <a:latin typeface="Meiryo UI" panose="020B0604030504040204" pitchFamily="50" charset="-128"/>
                <a:ea typeface="Meiryo UI" panose="020B0604030504040204" pitchFamily="50" charset="-128"/>
              </a:rPr>
              <a:t>取組のモニタリング・改善</a:t>
            </a:r>
            <a:endParaRPr lang="en-US" altLang="ja-JP" sz="600" dirty="0">
              <a:latin typeface="Meiryo UI" panose="020B0604030504040204" pitchFamily="50" charset="-128"/>
              <a:ea typeface="Meiryo UI" panose="020B0604030504040204" pitchFamily="50" charset="-128"/>
            </a:endParaRPr>
          </a:p>
        </p:txBody>
      </p:sp>
      <p:sp>
        <p:nvSpPr>
          <p:cNvPr id="88" name="右矢印 73">
            <a:extLst>
              <a:ext uri="{FF2B5EF4-FFF2-40B4-BE49-F238E27FC236}">
                <a16:creationId xmlns:a16="http://schemas.microsoft.com/office/drawing/2014/main" id="{C9FA97AA-D230-4282-BBCC-264F6C810798}"/>
              </a:ext>
            </a:extLst>
          </p:cNvPr>
          <p:cNvSpPr>
            <a:spLocks noChangeArrowheads="1"/>
          </p:cNvSpPr>
          <p:nvPr/>
        </p:nvSpPr>
        <p:spPr bwMode="auto">
          <a:xfrm>
            <a:off x="7939088" y="5049408"/>
            <a:ext cx="1719262" cy="288000"/>
          </a:xfrm>
          <a:prstGeom prst="rightArrow">
            <a:avLst>
              <a:gd name="adj1" fmla="val 69565"/>
              <a:gd name="adj2" fmla="val 49707"/>
            </a:avLst>
          </a:prstGeom>
          <a:solidFill>
            <a:schemeClr val="bg1"/>
          </a:solidFill>
          <a:ln w="12700" algn="ctr">
            <a:solidFill>
              <a:schemeClr val="accent2">
                <a:lumMod val="60000"/>
                <a:lumOff val="40000"/>
              </a:schemeClr>
            </a:solidFill>
            <a:prstDash val="dash"/>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sz="800" dirty="0">
                <a:solidFill>
                  <a:schemeClr val="tx1"/>
                </a:solidFill>
                <a:latin typeface="Meiryo UI" panose="020B0604030504040204" pitchFamily="50" charset="-128"/>
                <a:ea typeface="Meiryo UI" panose="020B0604030504040204" pitchFamily="50" charset="-128"/>
              </a:rPr>
              <a:t>次年度にむけたキャンペーン企画策定</a:t>
            </a:r>
            <a:endParaRPr lang="en-US" altLang="ja-JP" sz="800" dirty="0">
              <a:solidFill>
                <a:schemeClr val="tx1"/>
              </a:solidFill>
              <a:latin typeface="Meiryo UI" panose="020B0604030504040204" pitchFamily="50" charset="-128"/>
              <a:ea typeface="Meiryo UI" panose="020B0604030504040204" pitchFamily="50" charset="-128"/>
            </a:endParaRPr>
          </a:p>
        </p:txBody>
      </p:sp>
      <p:sp>
        <p:nvSpPr>
          <p:cNvPr id="90" name="右矢印 73">
            <a:extLst>
              <a:ext uri="{FF2B5EF4-FFF2-40B4-BE49-F238E27FC236}">
                <a16:creationId xmlns:a16="http://schemas.microsoft.com/office/drawing/2014/main" id="{FC17C64E-7137-43FE-8265-A1E0BA2F0D7E}"/>
              </a:ext>
            </a:extLst>
          </p:cNvPr>
          <p:cNvSpPr>
            <a:spLocks noChangeArrowheads="1"/>
          </p:cNvSpPr>
          <p:nvPr/>
        </p:nvSpPr>
        <p:spPr bwMode="auto">
          <a:xfrm>
            <a:off x="7939088" y="4260877"/>
            <a:ext cx="1719262" cy="298081"/>
          </a:xfrm>
          <a:prstGeom prst="rightArrow">
            <a:avLst>
              <a:gd name="adj1" fmla="val 69565"/>
              <a:gd name="adj2" fmla="val 49707"/>
            </a:avLst>
          </a:prstGeom>
          <a:solidFill>
            <a:schemeClr val="bg1"/>
          </a:solidFill>
          <a:ln w="12700" algn="ctr">
            <a:solidFill>
              <a:srgbClr val="FF0000"/>
            </a:solidFill>
            <a:prstDash val="dash"/>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sz="700" dirty="0">
                <a:solidFill>
                  <a:schemeClr val="tx1"/>
                </a:solidFill>
                <a:latin typeface="Meiryo UI" panose="020B0604030504040204" pitchFamily="50" charset="-128"/>
                <a:ea typeface="Meiryo UI" panose="020B0604030504040204" pitchFamily="50" charset="-128"/>
              </a:rPr>
              <a:t>事業報告を兼ねた情報発信の継続</a:t>
            </a:r>
            <a:endParaRPr lang="en-US" altLang="ja-JP" sz="700" dirty="0">
              <a:solidFill>
                <a:schemeClr val="tx1"/>
              </a:solidFill>
              <a:latin typeface="Meiryo UI" panose="020B0604030504040204" pitchFamily="50" charset="-128"/>
              <a:ea typeface="Meiryo UI" panose="020B0604030504040204" pitchFamily="50" charset="-128"/>
            </a:endParaRPr>
          </a:p>
        </p:txBody>
      </p:sp>
      <p:sp>
        <p:nvSpPr>
          <p:cNvPr id="91" name="右矢印 73">
            <a:extLst>
              <a:ext uri="{FF2B5EF4-FFF2-40B4-BE49-F238E27FC236}">
                <a16:creationId xmlns:a16="http://schemas.microsoft.com/office/drawing/2014/main" id="{CB129ECC-887A-4BE9-9384-9AB0C35D8757}"/>
              </a:ext>
            </a:extLst>
          </p:cNvPr>
          <p:cNvSpPr>
            <a:spLocks noChangeArrowheads="1"/>
          </p:cNvSpPr>
          <p:nvPr/>
        </p:nvSpPr>
        <p:spPr bwMode="auto">
          <a:xfrm rot="19411579">
            <a:off x="7957357" y="5558520"/>
            <a:ext cx="882252" cy="288000"/>
          </a:xfrm>
          <a:prstGeom prst="rightArrow">
            <a:avLst>
              <a:gd name="adj1" fmla="val 69565"/>
              <a:gd name="adj2" fmla="val 49707"/>
            </a:avLst>
          </a:prstGeom>
          <a:solidFill>
            <a:schemeClr val="bg1"/>
          </a:solidFill>
          <a:ln w="12700" algn="ctr">
            <a:solidFill>
              <a:srgbClr val="92D050"/>
            </a:solidFill>
            <a:prstDash val="dash"/>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sz="800" dirty="0">
                <a:solidFill>
                  <a:schemeClr val="tx1"/>
                </a:solidFill>
                <a:latin typeface="Meiryo UI" panose="020B0604030504040204" pitchFamily="50" charset="-128"/>
                <a:ea typeface="Meiryo UI" panose="020B0604030504040204" pitchFamily="50" charset="-128"/>
              </a:rPr>
              <a:t>取組磨き上げ</a:t>
            </a:r>
            <a:endParaRPr lang="en-US" altLang="ja-JP" sz="800" dirty="0">
              <a:solidFill>
                <a:schemeClr val="tx1"/>
              </a:solidFill>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392F2E49-7033-4178-B0AB-BDBD39F1163A}"/>
              </a:ext>
            </a:extLst>
          </p:cNvPr>
          <p:cNvSpPr txBox="1"/>
          <p:nvPr/>
        </p:nvSpPr>
        <p:spPr>
          <a:xfrm>
            <a:off x="442069" y="3450563"/>
            <a:ext cx="5769442" cy="276999"/>
          </a:xfrm>
          <a:prstGeom prst="rect">
            <a:avLst/>
          </a:prstGeom>
          <a:noFill/>
          <a:ln>
            <a:noFill/>
          </a:ln>
        </p:spPr>
        <p:txBody>
          <a:bodyPr wrap="square" rtlCol="0">
            <a:spAutoFit/>
          </a:bodyPr>
          <a:lstStyle/>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年間スケジュール</a:t>
            </a: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p:txBody>
      </p:sp>
      <p:sp>
        <p:nvSpPr>
          <p:cNvPr id="28" name="正方形/長方形 37">
            <a:extLst>
              <a:ext uri="{FF2B5EF4-FFF2-40B4-BE49-F238E27FC236}">
                <a16:creationId xmlns:a16="http://schemas.microsoft.com/office/drawing/2014/main" id="{ECE9EC01-C7BE-4B76-85DD-30656E5718DE}"/>
              </a:ext>
            </a:extLst>
          </p:cNvPr>
          <p:cNvSpPr>
            <a:spLocks noChangeArrowheads="1"/>
          </p:cNvSpPr>
          <p:nvPr/>
        </p:nvSpPr>
        <p:spPr bwMode="auto">
          <a:xfrm>
            <a:off x="580346" y="3041232"/>
            <a:ext cx="2941123" cy="276999"/>
          </a:xfrm>
          <a:prstGeom prst="rect">
            <a:avLst/>
          </a:prstGeom>
          <a:solidFill>
            <a:schemeClr val="bg1"/>
          </a:solidFill>
          <a:ln w="28575">
            <a:solidFill>
              <a:srgbClr val="FF0000"/>
            </a:solidFill>
          </a:ln>
        </p:spPr>
        <p:txBody>
          <a:bodyPr wrap="square">
            <a:spAutoFit/>
          </a:bodyP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ts val="600"/>
              </a:spcBef>
              <a:spcAft>
                <a:spcPct val="0"/>
              </a:spcAft>
            </a:pPr>
            <a:r>
              <a:rPr lang="ja-JP" altLang="en-US" sz="1200" dirty="0">
                <a:solidFill>
                  <a:srgbClr val="FF0000"/>
                </a:solidFill>
                <a:latin typeface="Meiryo UI" panose="020B0604030504040204" pitchFamily="50" charset="-128"/>
                <a:ea typeface="Meiryo UI" panose="020B0604030504040204" pitchFamily="50" charset="-128"/>
              </a:rPr>
              <a:t>～</a:t>
            </a:r>
            <a:r>
              <a:rPr lang="en-US" altLang="ja-JP" sz="1200" dirty="0">
                <a:solidFill>
                  <a:srgbClr val="FF0000"/>
                </a:solidFill>
                <a:latin typeface="Meiryo UI" panose="020B0604030504040204" pitchFamily="50" charset="-128"/>
                <a:ea typeface="Meiryo UI" panose="020B0604030504040204" pitchFamily="50" charset="-128"/>
              </a:rPr>
              <a:t>2022</a:t>
            </a:r>
            <a:r>
              <a:rPr lang="ja-JP" altLang="en-US" sz="1200" dirty="0">
                <a:solidFill>
                  <a:srgbClr val="FF0000"/>
                </a:solidFill>
                <a:latin typeface="Meiryo UI" panose="020B0604030504040204" pitchFamily="50" charset="-128"/>
                <a:ea typeface="Meiryo UI" panose="020B0604030504040204" pitchFamily="50" charset="-128"/>
              </a:rPr>
              <a:t>年</a:t>
            </a:r>
            <a:r>
              <a:rPr lang="en-US" altLang="ja-JP" sz="1200" dirty="0">
                <a:solidFill>
                  <a:srgbClr val="FF0000"/>
                </a:solidFill>
                <a:latin typeface="Meiryo UI" panose="020B0604030504040204" pitchFamily="50" charset="-128"/>
                <a:ea typeface="Meiryo UI" panose="020B0604030504040204" pitchFamily="50" charset="-128"/>
              </a:rPr>
              <a:t>3</a:t>
            </a:r>
            <a:r>
              <a:rPr lang="ja-JP" altLang="en-US" sz="1200" dirty="0">
                <a:solidFill>
                  <a:srgbClr val="FF0000"/>
                </a:solidFill>
                <a:latin typeface="Meiryo UI" panose="020B0604030504040204" pitchFamily="50" charset="-128"/>
                <a:ea typeface="Meiryo UI" panose="020B0604030504040204" pitchFamily="50" charset="-128"/>
              </a:rPr>
              <a:t>月</a:t>
            </a:r>
            <a:endParaRPr lang="en-US" altLang="ja-JP" sz="1200" dirty="0">
              <a:solidFill>
                <a:srgbClr val="FF0000"/>
              </a:solidFill>
              <a:latin typeface="Meiryo UI" panose="020B0604030504040204" pitchFamily="50" charset="-128"/>
              <a:ea typeface="Meiryo UI" panose="020B0604030504040204" pitchFamily="50" charset="-128"/>
            </a:endParaRPr>
          </a:p>
        </p:txBody>
      </p:sp>
      <p:sp>
        <p:nvSpPr>
          <p:cNvPr id="29" name="正方形/長方形 37">
            <a:extLst>
              <a:ext uri="{FF2B5EF4-FFF2-40B4-BE49-F238E27FC236}">
                <a16:creationId xmlns:a16="http://schemas.microsoft.com/office/drawing/2014/main" id="{ECE9EC01-C7BE-4B76-85DD-30656E5718DE}"/>
              </a:ext>
            </a:extLst>
          </p:cNvPr>
          <p:cNvSpPr>
            <a:spLocks noChangeArrowheads="1"/>
          </p:cNvSpPr>
          <p:nvPr/>
        </p:nvSpPr>
        <p:spPr bwMode="auto">
          <a:xfrm>
            <a:off x="3589418" y="3041752"/>
            <a:ext cx="2942506" cy="276999"/>
          </a:xfrm>
          <a:prstGeom prst="rect">
            <a:avLst/>
          </a:prstGeom>
          <a:solidFill>
            <a:schemeClr val="bg1"/>
          </a:solidFill>
          <a:ln w="28575">
            <a:solidFill>
              <a:srgbClr val="FF0000"/>
            </a:solidFill>
          </a:ln>
        </p:spPr>
        <p:txBody>
          <a:bodyPr wrap="square">
            <a:spAutoFit/>
          </a:bodyP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ts val="600"/>
              </a:spcBef>
              <a:spcAft>
                <a:spcPct val="0"/>
              </a:spcAft>
            </a:pPr>
            <a:r>
              <a:rPr lang="en-US" altLang="ja-JP" sz="1200" dirty="0">
                <a:solidFill>
                  <a:srgbClr val="FF0000"/>
                </a:solidFill>
                <a:latin typeface="Meiryo UI" panose="020B0604030504040204" pitchFamily="50" charset="-128"/>
                <a:ea typeface="Meiryo UI" panose="020B0604030504040204" pitchFamily="50" charset="-128"/>
              </a:rPr>
              <a:t>2022</a:t>
            </a:r>
            <a:r>
              <a:rPr lang="ja-JP" altLang="en-US" sz="1200" dirty="0">
                <a:solidFill>
                  <a:srgbClr val="FF0000"/>
                </a:solidFill>
                <a:latin typeface="Meiryo UI" panose="020B0604030504040204" pitchFamily="50" charset="-128"/>
                <a:ea typeface="Meiryo UI" panose="020B0604030504040204" pitchFamily="50" charset="-128"/>
              </a:rPr>
              <a:t>年</a:t>
            </a:r>
            <a:r>
              <a:rPr lang="en-US" altLang="ja-JP" sz="1200" dirty="0">
                <a:solidFill>
                  <a:srgbClr val="FF0000"/>
                </a:solidFill>
                <a:latin typeface="Meiryo UI" panose="020B0604030504040204" pitchFamily="50" charset="-128"/>
                <a:ea typeface="Meiryo UI" panose="020B0604030504040204" pitchFamily="50" charset="-128"/>
              </a:rPr>
              <a:t>4</a:t>
            </a:r>
            <a:r>
              <a:rPr lang="ja-JP" altLang="en-US" sz="1200" dirty="0">
                <a:solidFill>
                  <a:srgbClr val="FF0000"/>
                </a:solidFill>
                <a:latin typeface="Meiryo UI" panose="020B0604030504040204" pitchFamily="50" charset="-128"/>
                <a:ea typeface="Meiryo UI" panose="020B0604030504040204" pitchFamily="50" charset="-128"/>
              </a:rPr>
              <a:t>月～</a:t>
            </a:r>
            <a:r>
              <a:rPr lang="en-US" altLang="ja-JP" sz="1200" dirty="0">
                <a:solidFill>
                  <a:srgbClr val="FF0000"/>
                </a:solidFill>
                <a:latin typeface="Meiryo UI" panose="020B0604030504040204" pitchFamily="50" charset="-128"/>
                <a:ea typeface="Meiryo UI" panose="020B0604030504040204" pitchFamily="50" charset="-128"/>
              </a:rPr>
              <a:t>2023</a:t>
            </a:r>
            <a:r>
              <a:rPr lang="ja-JP" altLang="en-US" sz="1200" dirty="0">
                <a:solidFill>
                  <a:srgbClr val="FF0000"/>
                </a:solidFill>
                <a:latin typeface="Meiryo UI" panose="020B0604030504040204" pitchFamily="50" charset="-128"/>
                <a:ea typeface="Meiryo UI" panose="020B0604030504040204" pitchFamily="50" charset="-128"/>
              </a:rPr>
              <a:t>年</a:t>
            </a:r>
            <a:r>
              <a:rPr lang="en-US" altLang="ja-JP" sz="1200" dirty="0">
                <a:solidFill>
                  <a:srgbClr val="FF0000"/>
                </a:solidFill>
                <a:latin typeface="Meiryo UI" panose="020B0604030504040204" pitchFamily="50" charset="-128"/>
                <a:ea typeface="Meiryo UI" panose="020B0604030504040204" pitchFamily="50" charset="-128"/>
              </a:rPr>
              <a:t>3</a:t>
            </a:r>
            <a:r>
              <a:rPr lang="ja-JP" altLang="en-US" sz="1200" dirty="0">
                <a:solidFill>
                  <a:srgbClr val="FF0000"/>
                </a:solidFill>
                <a:latin typeface="Meiryo UI" panose="020B0604030504040204" pitchFamily="50" charset="-128"/>
                <a:ea typeface="Meiryo UI" panose="020B0604030504040204" pitchFamily="50" charset="-128"/>
              </a:rPr>
              <a:t>月</a:t>
            </a:r>
            <a:endParaRPr lang="en-US" altLang="ja-JP" sz="1200" dirty="0">
              <a:solidFill>
                <a:srgbClr val="FF0000"/>
              </a:solidFill>
              <a:latin typeface="Meiryo UI" panose="020B0604030504040204" pitchFamily="50" charset="-128"/>
              <a:ea typeface="Meiryo UI" panose="020B0604030504040204" pitchFamily="50" charset="-128"/>
            </a:endParaRPr>
          </a:p>
        </p:txBody>
      </p:sp>
      <p:sp>
        <p:nvSpPr>
          <p:cNvPr id="30" name="正方形/長方形 37">
            <a:extLst>
              <a:ext uri="{FF2B5EF4-FFF2-40B4-BE49-F238E27FC236}">
                <a16:creationId xmlns:a16="http://schemas.microsoft.com/office/drawing/2014/main" id="{ECE9EC01-C7BE-4B76-85DD-30656E5718DE}"/>
              </a:ext>
            </a:extLst>
          </p:cNvPr>
          <p:cNvSpPr>
            <a:spLocks noChangeArrowheads="1"/>
          </p:cNvSpPr>
          <p:nvPr/>
        </p:nvSpPr>
        <p:spPr bwMode="auto">
          <a:xfrm>
            <a:off x="6599873" y="3036678"/>
            <a:ext cx="2942506" cy="276999"/>
          </a:xfrm>
          <a:prstGeom prst="rect">
            <a:avLst/>
          </a:prstGeom>
          <a:solidFill>
            <a:schemeClr val="bg1"/>
          </a:solidFill>
          <a:ln w="28575">
            <a:solidFill>
              <a:srgbClr val="FF0000"/>
            </a:solidFill>
          </a:ln>
        </p:spPr>
        <p:txBody>
          <a:bodyPr wrap="square">
            <a:spAutoFit/>
          </a:bodyP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ts val="600"/>
              </a:spcBef>
              <a:spcAft>
                <a:spcPct val="0"/>
              </a:spcAft>
            </a:pPr>
            <a:r>
              <a:rPr lang="en-US" altLang="ja-JP" sz="1200" dirty="0">
                <a:solidFill>
                  <a:srgbClr val="FF0000"/>
                </a:solidFill>
                <a:latin typeface="Meiryo UI" panose="020B0604030504040204" pitchFamily="50" charset="-128"/>
                <a:ea typeface="Meiryo UI" panose="020B0604030504040204" pitchFamily="50" charset="-128"/>
              </a:rPr>
              <a:t>2023</a:t>
            </a:r>
            <a:r>
              <a:rPr lang="ja-JP" altLang="en-US" sz="1200" dirty="0">
                <a:solidFill>
                  <a:srgbClr val="FF0000"/>
                </a:solidFill>
                <a:latin typeface="Meiryo UI" panose="020B0604030504040204" pitchFamily="50" charset="-128"/>
                <a:ea typeface="Meiryo UI" panose="020B0604030504040204" pitchFamily="50" charset="-128"/>
              </a:rPr>
              <a:t>年</a:t>
            </a:r>
            <a:r>
              <a:rPr lang="en-US" altLang="ja-JP" sz="1200" dirty="0">
                <a:solidFill>
                  <a:srgbClr val="FF0000"/>
                </a:solidFill>
                <a:latin typeface="Meiryo UI" panose="020B0604030504040204" pitchFamily="50" charset="-128"/>
                <a:ea typeface="Meiryo UI" panose="020B0604030504040204" pitchFamily="50" charset="-128"/>
              </a:rPr>
              <a:t>4</a:t>
            </a:r>
            <a:r>
              <a:rPr lang="ja-JP" altLang="en-US" sz="1200" dirty="0">
                <a:solidFill>
                  <a:srgbClr val="FF0000"/>
                </a:solidFill>
                <a:latin typeface="Meiryo UI" panose="020B0604030504040204" pitchFamily="50" charset="-128"/>
                <a:ea typeface="Meiryo UI" panose="020B0604030504040204" pitchFamily="50" charset="-128"/>
              </a:rPr>
              <a:t>月～</a:t>
            </a:r>
            <a:r>
              <a:rPr lang="en-US" altLang="ja-JP" sz="1200" dirty="0">
                <a:solidFill>
                  <a:srgbClr val="FF0000"/>
                </a:solidFill>
                <a:latin typeface="Meiryo UI" panose="020B0604030504040204" pitchFamily="50" charset="-128"/>
                <a:ea typeface="Meiryo UI" panose="020B0604030504040204" pitchFamily="50" charset="-128"/>
              </a:rPr>
              <a:t>2024</a:t>
            </a:r>
            <a:r>
              <a:rPr lang="ja-JP" altLang="en-US" sz="1200" dirty="0">
                <a:solidFill>
                  <a:srgbClr val="FF0000"/>
                </a:solidFill>
                <a:latin typeface="Meiryo UI" panose="020B0604030504040204" pitchFamily="50" charset="-128"/>
                <a:ea typeface="Meiryo UI" panose="020B0604030504040204" pitchFamily="50" charset="-128"/>
              </a:rPr>
              <a:t>年</a:t>
            </a:r>
            <a:r>
              <a:rPr lang="en-US" altLang="ja-JP" sz="1200" dirty="0">
                <a:solidFill>
                  <a:srgbClr val="FF0000"/>
                </a:solidFill>
                <a:latin typeface="Meiryo UI" panose="020B0604030504040204" pitchFamily="50" charset="-128"/>
                <a:ea typeface="Meiryo UI" panose="020B0604030504040204" pitchFamily="50" charset="-128"/>
              </a:rPr>
              <a:t>3</a:t>
            </a:r>
            <a:r>
              <a:rPr lang="ja-JP" altLang="en-US" sz="1200" dirty="0">
                <a:solidFill>
                  <a:srgbClr val="FF0000"/>
                </a:solidFill>
                <a:latin typeface="Meiryo UI" panose="020B0604030504040204" pitchFamily="50" charset="-128"/>
                <a:ea typeface="Meiryo UI" panose="020B0604030504040204" pitchFamily="50" charset="-128"/>
              </a:rPr>
              <a:t>月</a:t>
            </a:r>
            <a:endParaRPr lang="en-US" altLang="ja-JP" sz="1200" dirty="0">
              <a:solidFill>
                <a:srgbClr val="FF0000"/>
              </a:solidFill>
              <a:latin typeface="Meiryo UI" panose="020B0604030504040204" pitchFamily="50" charset="-128"/>
              <a:ea typeface="Meiryo UI" panose="020B0604030504040204" pitchFamily="50" charset="-128"/>
            </a:endParaRPr>
          </a:p>
        </p:txBody>
      </p:sp>
      <p:sp>
        <p:nvSpPr>
          <p:cNvPr id="7" name="フローチャート: 手操作入力 6">
            <a:extLst>
              <a:ext uri="{FF2B5EF4-FFF2-40B4-BE49-F238E27FC236}">
                <a16:creationId xmlns:a16="http://schemas.microsoft.com/office/drawing/2014/main" id="{0AB90F95-5E14-4F4A-838D-0BC736B27B17}"/>
              </a:ext>
            </a:extLst>
          </p:cNvPr>
          <p:cNvSpPr/>
          <p:nvPr/>
        </p:nvSpPr>
        <p:spPr>
          <a:xfrm>
            <a:off x="580346" y="1518440"/>
            <a:ext cx="2941122" cy="1123350"/>
          </a:xfrm>
          <a:prstGeom prst="flowChartManualInput">
            <a:avLst/>
          </a:prstGeom>
          <a:solidFill>
            <a:srgbClr val="FFCCCC"/>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chemeClr val="tx1">
                    <a:lumMod val="65000"/>
                    <a:lumOff val="35000"/>
                  </a:schemeClr>
                </a:solidFill>
              </a:rPr>
              <a:t>【</a:t>
            </a:r>
            <a:r>
              <a:rPr kumimoji="1" lang="ja-JP" altLang="en-US" b="1" dirty="0">
                <a:solidFill>
                  <a:schemeClr val="tx1">
                    <a:lumMod val="65000"/>
                    <a:lumOff val="35000"/>
                  </a:schemeClr>
                </a:solidFill>
              </a:rPr>
              <a:t>事業立ち上げ期</a:t>
            </a:r>
            <a:r>
              <a:rPr kumimoji="1" lang="en-US" altLang="ja-JP" b="1" dirty="0">
                <a:solidFill>
                  <a:schemeClr val="tx1">
                    <a:lumMod val="65000"/>
                    <a:lumOff val="35000"/>
                  </a:schemeClr>
                </a:solidFill>
              </a:rPr>
              <a:t>】</a:t>
            </a:r>
          </a:p>
          <a:p>
            <a:pPr algn="ct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取組始動</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a:p>
            <a:pPr algn="ct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ブランディング確率</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a:p>
            <a:pPr algn="ct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情報発信の基盤整備</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p:txBody>
      </p:sp>
      <p:sp>
        <p:nvSpPr>
          <p:cNvPr id="92" name="フローチャート: 手操作入力 91">
            <a:extLst>
              <a:ext uri="{FF2B5EF4-FFF2-40B4-BE49-F238E27FC236}">
                <a16:creationId xmlns:a16="http://schemas.microsoft.com/office/drawing/2014/main" id="{51E0D411-A7DF-4DCC-BEBE-8600F87A050D}"/>
              </a:ext>
            </a:extLst>
          </p:cNvPr>
          <p:cNvSpPr/>
          <p:nvPr/>
        </p:nvSpPr>
        <p:spPr>
          <a:xfrm>
            <a:off x="3588747" y="1229338"/>
            <a:ext cx="2937035" cy="1417526"/>
          </a:xfrm>
          <a:prstGeom prst="flowChartManualInput">
            <a:avLst/>
          </a:prstGeom>
          <a:solidFill>
            <a:srgbClr val="FF9999"/>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chemeClr val="tx1">
                    <a:lumMod val="65000"/>
                    <a:lumOff val="35000"/>
                  </a:schemeClr>
                </a:solidFill>
              </a:rPr>
              <a:t>【</a:t>
            </a:r>
            <a:r>
              <a:rPr kumimoji="1" lang="ja-JP" altLang="en-US" b="1" dirty="0">
                <a:solidFill>
                  <a:schemeClr val="tx1">
                    <a:lumMod val="65000"/>
                    <a:lumOff val="35000"/>
                  </a:schemeClr>
                </a:solidFill>
              </a:rPr>
              <a:t>事業推進期</a:t>
            </a:r>
            <a:r>
              <a:rPr kumimoji="1" lang="en-US" altLang="ja-JP" b="1" dirty="0">
                <a:solidFill>
                  <a:schemeClr val="tx1">
                    <a:lumMod val="65000"/>
                    <a:lumOff val="35000"/>
                  </a:schemeClr>
                </a:solidFill>
              </a:rPr>
              <a:t>】</a:t>
            </a:r>
          </a:p>
          <a:p>
            <a:pPr algn="ct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取組の継続実施</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a:p>
            <a:pPr algn="ct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ブランディング強化</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a:p>
            <a:pPr algn="ct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スポンサー及び協業先開拓</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a:p>
            <a:pPr algn="ct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情報発信のコンテンツ強化</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p:txBody>
      </p:sp>
      <p:sp>
        <p:nvSpPr>
          <p:cNvPr id="93" name="フローチャート: 手操作入力 92">
            <a:extLst>
              <a:ext uri="{FF2B5EF4-FFF2-40B4-BE49-F238E27FC236}">
                <a16:creationId xmlns:a16="http://schemas.microsoft.com/office/drawing/2014/main" id="{A50552B2-B7ED-41C6-905B-48CF8A04BFAB}"/>
              </a:ext>
            </a:extLst>
          </p:cNvPr>
          <p:cNvSpPr/>
          <p:nvPr/>
        </p:nvSpPr>
        <p:spPr>
          <a:xfrm>
            <a:off x="6599873" y="851900"/>
            <a:ext cx="2937035" cy="1789890"/>
          </a:xfrm>
          <a:prstGeom prst="flowChartManualInput">
            <a:avLst/>
          </a:prstGeom>
          <a:solidFill>
            <a:srgbClr val="FF7C80"/>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chemeClr val="tx1">
                    <a:lumMod val="65000"/>
                    <a:lumOff val="35000"/>
                  </a:schemeClr>
                </a:solidFill>
              </a:rPr>
              <a:t>【</a:t>
            </a:r>
            <a:r>
              <a:rPr kumimoji="1" lang="ja-JP" altLang="en-US" b="1" dirty="0">
                <a:solidFill>
                  <a:schemeClr val="tx1">
                    <a:lumMod val="65000"/>
                    <a:lumOff val="35000"/>
                  </a:schemeClr>
                </a:solidFill>
              </a:rPr>
              <a:t>自立・自走期</a:t>
            </a:r>
            <a:r>
              <a:rPr kumimoji="1" lang="en-US" altLang="ja-JP" b="1" dirty="0">
                <a:solidFill>
                  <a:schemeClr val="tx1">
                    <a:lumMod val="65000"/>
                    <a:lumOff val="35000"/>
                  </a:schemeClr>
                </a:solidFill>
              </a:rPr>
              <a:t>】</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a:p>
            <a:pPr algn="ct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スポンサー及び協業先開拓</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a:p>
            <a:pPr algn="ct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自主事業化にむけた</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a:p>
            <a:pPr algn="ctr"/>
            <a:r>
              <a:rPr kumimoji="1" lang="ja-JP" altLang="en-US" sz="1200" dirty="0">
                <a:solidFill>
                  <a:schemeClr val="tx1">
                    <a:lumMod val="65000"/>
                    <a:lumOff val="35000"/>
                  </a:schemeClr>
                </a:solidFill>
                <a:latin typeface="Meiryo UI" panose="020B0604030504040204" pitchFamily="50" charset="-128"/>
                <a:ea typeface="Meiryo UI" panose="020B0604030504040204" pitchFamily="50" charset="-128"/>
              </a:rPr>
              <a:t>収益モデルの実装・効果検証</a:t>
            </a:r>
            <a:endParaRPr kumimoji="1" lang="en-US" altLang="ja-JP" sz="1200" dirty="0">
              <a:solidFill>
                <a:schemeClr val="tx1">
                  <a:lumMod val="65000"/>
                  <a:lumOff val="35000"/>
                </a:schemeClr>
              </a:solidFill>
              <a:latin typeface="Meiryo UI" panose="020B0604030504040204" pitchFamily="50" charset="-128"/>
              <a:ea typeface="Meiryo UI" panose="020B0604030504040204" pitchFamily="50" charset="-128"/>
            </a:endParaRPr>
          </a:p>
        </p:txBody>
      </p:sp>
      <p:sp>
        <p:nvSpPr>
          <p:cNvPr id="99" name="右矢印 73">
            <a:extLst>
              <a:ext uri="{FF2B5EF4-FFF2-40B4-BE49-F238E27FC236}">
                <a16:creationId xmlns:a16="http://schemas.microsoft.com/office/drawing/2014/main" id="{7BF4B652-90AC-469B-AC80-0E08C8FB6988}"/>
              </a:ext>
            </a:extLst>
          </p:cNvPr>
          <p:cNvSpPr>
            <a:spLocks noChangeArrowheads="1"/>
          </p:cNvSpPr>
          <p:nvPr/>
        </p:nvSpPr>
        <p:spPr bwMode="auto">
          <a:xfrm>
            <a:off x="569954" y="2640432"/>
            <a:ext cx="9224117" cy="394574"/>
          </a:xfrm>
          <a:prstGeom prst="rightArrow">
            <a:avLst>
              <a:gd name="adj1" fmla="val 69565"/>
              <a:gd name="adj2" fmla="val 49707"/>
            </a:avLst>
          </a:prstGeom>
          <a:solidFill>
            <a:srgbClr val="FF6666"/>
          </a:solidFill>
          <a:ln w="12700" algn="ctr">
            <a:solidFill>
              <a:srgbClr val="FF000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sz="1200" b="1" dirty="0">
                <a:solidFill>
                  <a:schemeClr val="bg1"/>
                </a:solidFill>
                <a:latin typeface="Meiryo UI" panose="020B0604030504040204" pitchFamily="50" charset="-128"/>
                <a:ea typeface="Meiryo UI" panose="020B0604030504040204" pitchFamily="50" charset="-128"/>
              </a:rPr>
              <a:t>自立自走に向けた注力ポイント：スポンサー獲得・自主財源の獲得および収益モデルの確立・効果検証・改善</a:t>
            </a:r>
            <a:endParaRPr lang="en-US" altLang="ja-JP" sz="1200" b="1" dirty="0">
              <a:solidFill>
                <a:schemeClr val="bg1"/>
              </a:solidFill>
              <a:latin typeface="Meiryo UI" panose="020B0604030504040204" pitchFamily="50" charset="-128"/>
              <a:ea typeface="Meiryo UI" panose="020B0604030504040204" pitchFamily="50" charset="-128"/>
            </a:endParaRPr>
          </a:p>
        </p:txBody>
      </p:sp>
      <p:sp>
        <p:nvSpPr>
          <p:cNvPr id="46" name="テキスト プレースホルダー 1">
            <a:extLst>
              <a:ext uri="{FF2B5EF4-FFF2-40B4-BE49-F238E27FC236}">
                <a16:creationId xmlns:a16="http://schemas.microsoft.com/office/drawing/2014/main" id="{611C7F0C-8032-4FD3-8070-4D042985687C}"/>
              </a:ext>
            </a:extLst>
          </p:cNvPr>
          <p:cNvSpPr txBox="1">
            <a:spLocks/>
          </p:cNvSpPr>
          <p:nvPr/>
        </p:nvSpPr>
        <p:spPr>
          <a:xfrm>
            <a:off x="8801943" y="65564"/>
            <a:ext cx="899266" cy="307235"/>
          </a:xfrm>
          <a:prstGeom prst="rect">
            <a:avLst/>
          </a:prstGeom>
          <a:solidFill>
            <a:schemeClr val="bg1"/>
          </a:solidFill>
          <a:ln w="19050">
            <a:solidFill>
              <a:srgbClr val="FF0000"/>
            </a:solidFill>
          </a:ln>
        </p:spPr>
        <p:txBody>
          <a:bodyPr anchor="ctr"/>
          <a:lstStyle>
            <a:lvl1pPr marL="0" indent="0" algn="l" defTabSz="914400" rtl="0" eaLnBrk="1" latinLnBrk="0" hangingPunct="1">
              <a:lnSpc>
                <a:spcPct val="90000"/>
              </a:lnSpc>
              <a:spcBef>
                <a:spcPts val="1000"/>
              </a:spcBef>
              <a:buFont typeface="Arial" panose="020B0604020202020204" pitchFamily="34" charset="0"/>
              <a:buNone/>
              <a:defRPr kumimoji="1"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ja-JP" altLang="en-US" sz="1400" b="1" dirty="0">
                <a:solidFill>
                  <a:srgbClr val="FF0000"/>
                </a:solidFill>
                <a:latin typeface="HGP創英角ｺﾞｼｯｸUB" panose="020B0900000000000000" pitchFamily="50" charset="-128"/>
                <a:ea typeface="HGP創英角ｺﾞｼｯｸUB" panose="020B0900000000000000" pitchFamily="50" charset="-128"/>
              </a:rPr>
              <a:t>記入例</a:t>
            </a:r>
          </a:p>
        </p:txBody>
      </p:sp>
    </p:spTree>
    <p:extLst>
      <p:ext uri="{BB962C8B-B14F-4D97-AF65-F5344CB8AC3E}">
        <p14:creationId xmlns:p14="http://schemas.microsoft.com/office/powerpoint/2010/main" val="123657825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222</TotalTime>
  <Words>1086</Words>
  <PresentationFormat>A4 210 x 297 mm</PresentationFormat>
  <Paragraphs>203</Paragraphs>
  <Slides>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4</vt:i4>
      </vt:variant>
    </vt:vector>
  </HeadingPairs>
  <TitlesOfParts>
    <vt:vector size="11" baseType="lpstr">
      <vt:lpstr>HGP創英角ｺﾞｼｯｸUB</vt:lpstr>
      <vt:lpstr>Meiryo UI</vt:lpstr>
      <vt:lpstr>游ゴシック</vt:lpstr>
      <vt:lpstr>Arial</vt:lpstr>
      <vt:lpstr>Calibri</vt:lpstr>
      <vt:lpstr>Wingdings</vt:lpstr>
      <vt:lpstr>Office テーマ</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2019-06-20T05:45:39Z</dcterms:created>
  <dcterms:modified xsi:type="dcterms:W3CDTF">2021-04-07T06:44:50Z</dcterms:modified>
</cp:coreProperties>
</file>